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361" r:id="rId2"/>
    <p:sldId id="396" r:id="rId3"/>
    <p:sldId id="397" r:id="rId4"/>
    <p:sldId id="303" r:id="rId5"/>
    <p:sldId id="386" r:id="rId6"/>
    <p:sldId id="398" r:id="rId7"/>
    <p:sldId id="409" r:id="rId8"/>
    <p:sldId id="410" r:id="rId9"/>
    <p:sldId id="411" r:id="rId10"/>
    <p:sldId id="399" r:id="rId11"/>
    <p:sldId id="395" r:id="rId12"/>
    <p:sldId id="400" r:id="rId13"/>
    <p:sldId id="298" r:id="rId14"/>
    <p:sldId id="268" r:id="rId15"/>
    <p:sldId id="311" r:id="rId16"/>
    <p:sldId id="312" r:id="rId17"/>
    <p:sldId id="314" r:id="rId18"/>
    <p:sldId id="313" r:id="rId19"/>
    <p:sldId id="379" r:id="rId20"/>
    <p:sldId id="315" r:id="rId21"/>
    <p:sldId id="353" r:id="rId22"/>
    <p:sldId id="352" r:id="rId23"/>
    <p:sldId id="371" r:id="rId24"/>
    <p:sldId id="372" r:id="rId25"/>
    <p:sldId id="321" r:id="rId26"/>
    <p:sldId id="328" r:id="rId27"/>
    <p:sldId id="387" r:id="rId28"/>
    <p:sldId id="388" r:id="rId29"/>
    <p:sldId id="389" r:id="rId30"/>
    <p:sldId id="327" r:id="rId31"/>
    <p:sldId id="367" r:id="rId32"/>
    <p:sldId id="368" r:id="rId33"/>
    <p:sldId id="369" r:id="rId34"/>
    <p:sldId id="391" r:id="rId35"/>
    <p:sldId id="393" r:id="rId36"/>
    <p:sldId id="401" r:id="rId37"/>
    <p:sldId id="402" r:id="rId38"/>
    <p:sldId id="354" r:id="rId39"/>
    <p:sldId id="374" r:id="rId40"/>
    <p:sldId id="380" r:id="rId41"/>
    <p:sldId id="356" r:id="rId42"/>
    <p:sldId id="403" r:id="rId43"/>
    <p:sldId id="404" r:id="rId44"/>
    <p:sldId id="405" r:id="rId45"/>
    <p:sldId id="406" r:id="rId46"/>
    <p:sldId id="340" r:id="rId47"/>
    <p:sldId id="341" r:id="rId48"/>
    <p:sldId id="408" r:id="rId49"/>
    <p:sldId id="344" r:id="rId50"/>
    <p:sldId id="345" r:id="rId51"/>
    <p:sldId id="407" r:id="rId52"/>
  </p:sldIdLst>
  <p:sldSz cx="9144000" cy="6858000" type="screen4x3"/>
  <p:notesSz cx="7007225" cy="92932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6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518" y="-7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lvl1pPr defTabSz="931863">
              <a:defRPr sz="1200"/>
            </a:lvl1pPr>
          </a:lstStyle>
          <a:p>
            <a:pPr>
              <a:defRPr/>
            </a:pPr>
            <a:endParaRPr lang="en-US"/>
          </a:p>
        </p:txBody>
      </p:sp>
      <p:sp>
        <p:nvSpPr>
          <p:cNvPr id="26627" name="Rectangle 3"/>
          <p:cNvSpPr>
            <a:spLocks noGrp="1" noChangeArrowheads="1"/>
          </p:cNvSpPr>
          <p:nvPr>
            <p:ph type="dt" sz="quarter" idx="1"/>
          </p:nvPr>
        </p:nvSpPr>
        <p:spPr bwMode="auto">
          <a:xfrm>
            <a:off x="3970338" y="0"/>
            <a:ext cx="3036887" cy="465138"/>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lvl1pPr algn="r" defTabSz="931863">
              <a:defRPr sz="1200"/>
            </a:lvl1pPr>
          </a:lstStyle>
          <a:p>
            <a:pPr>
              <a:defRPr/>
            </a:pPr>
            <a:endParaRPr lang="en-US"/>
          </a:p>
        </p:txBody>
      </p:sp>
      <p:sp>
        <p:nvSpPr>
          <p:cNvPr id="26628" name="Rectangle 4"/>
          <p:cNvSpPr>
            <a:spLocks noGrp="1" noChangeArrowheads="1"/>
          </p:cNvSpPr>
          <p:nvPr>
            <p:ph type="ftr" sz="quarter" idx="2"/>
          </p:nvPr>
        </p:nvSpPr>
        <p:spPr bwMode="auto">
          <a:xfrm>
            <a:off x="0" y="8828088"/>
            <a:ext cx="3036888" cy="465137"/>
          </a:xfrm>
          <a:prstGeom prst="rect">
            <a:avLst/>
          </a:prstGeom>
          <a:noFill/>
          <a:ln w="9525">
            <a:noFill/>
            <a:miter lim="800000"/>
            <a:headEnd/>
            <a:tailEnd/>
          </a:ln>
          <a:effectLst/>
        </p:spPr>
        <p:txBody>
          <a:bodyPr vert="horz" wrap="square" lIns="93141" tIns="46570" rIns="93141" bIns="46570" numCol="1" anchor="b" anchorCtr="0" compatLnSpc="1">
            <a:prstTxWarp prst="textNoShape">
              <a:avLst/>
            </a:prstTxWarp>
          </a:bodyPr>
          <a:lstStyle>
            <a:lvl1pPr defTabSz="931863">
              <a:defRPr sz="1200"/>
            </a:lvl1pPr>
          </a:lstStyle>
          <a:p>
            <a:pPr>
              <a:defRPr/>
            </a:pPr>
            <a:endParaRPr lang="en-US"/>
          </a:p>
        </p:txBody>
      </p:sp>
      <p:sp>
        <p:nvSpPr>
          <p:cNvPr id="26629" name="Rectangle 5"/>
          <p:cNvSpPr>
            <a:spLocks noGrp="1" noChangeArrowheads="1"/>
          </p:cNvSpPr>
          <p:nvPr>
            <p:ph type="sldNum" sz="quarter" idx="3"/>
          </p:nvPr>
        </p:nvSpPr>
        <p:spPr bwMode="auto">
          <a:xfrm>
            <a:off x="3970338" y="8828088"/>
            <a:ext cx="3036887" cy="465137"/>
          </a:xfrm>
          <a:prstGeom prst="rect">
            <a:avLst/>
          </a:prstGeom>
          <a:noFill/>
          <a:ln w="9525">
            <a:noFill/>
            <a:miter lim="800000"/>
            <a:headEnd/>
            <a:tailEnd/>
          </a:ln>
          <a:effectLst/>
        </p:spPr>
        <p:txBody>
          <a:bodyPr vert="horz" wrap="square" lIns="93141" tIns="46570" rIns="93141" bIns="46570" numCol="1" anchor="b" anchorCtr="0" compatLnSpc="1">
            <a:prstTxWarp prst="textNoShape">
              <a:avLst/>
            </a:prstTxWarp>
          </a:bodyPr>
          <a:lstStyle>
            <a:lvl1pPr algn="r" defTabSz="931863">
              <a:defRPr sz="1200"/>
            </a:lvl1pPr>
          </a:lstStyle>
          <a:p>
            <a:pPr>
              <a:defRPr/>
            </a:pPr>
            <a:fld id="{4D90F22B-B145-4877-95AC-98067C069714}" type="slidenum">
              <a:rPr lang="en-US"/>
              <a:pPr>
                <a:defRPr/>
              </a:pPr>
              <a:t>‹#›</a:t>
            </a:fld>
            <a:endParaRPr lang="en-US"/>
          </a:p>
        </p:txBody>
      </p:sp>
    </p:spTree>
    <p:extLst>
      <p:ext uri="{BB962C8B-B14F-4D97-AF65-F5344CB8AC3E}">
        <p14:creationId xmlns:p14="http://schemas.microsoft.com/office/powerpoint/2010/main" val="571539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43"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646"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647"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B594F5C-6E1C-4427-AC1E-84A431D88F4C}" type="slidenum">
              <a:rPr lang="en-US"/>
              <a:pPr>
                <a:defRPr/>
              </a:pPr>
              <a:t>‹#›</a:t>
            </a:fld>
            <a:endParaRPr lang="en-US"/>
          </a:p>
        </p:txBody>
      </p:sp>
    </p:spTree>
    <p:extLst>
      <p:ext uri="{BB962C8B-B14F-4D97-AF65-F5344CB8AC3E}">
        <p14:creationId xmlns:p14="http://schemas.microsoft.com/office/powerpoint/2010/main" val="2181212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66CE509-D91C-442F-9C17-7913918F25A2}" type="slidenum">
              <a:rPr lang="en-US" smtClean="0"/>
              <a:pPr/>
              <a:t>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E43257E-75CB-4594-8B4B-EE2E165B9FB4}" type="slidenum">
              <a:rPr lang="en-US" smtClean="0"/>
              <a:pPr/>
              <a:t>11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E43257E-75CB-4594-8B4B-EE2E165B9FB4}" type="slidenum">
              <a:rPr lang="en-US" smtClean="0"/>
              <a:pPr/>
              <a:t>12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F71718C-4478-4000-A598-B7E35D0A324D}" type="slidenum">
              <a:rPr lang="en-US" smtClean="0"/>
              <a:pPr/>
              <a:t>13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D61E04-B12D-4D4C-B829-12269BBF852F}" type="slidenum">
              <a:rPr lang="en-US" smtClean="0"/>
              <a:pPr/>
              <a:t>14</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F5BCA39-6C01-4D9A-A437-83F27433CA9A}" type="slidenum">
              <a:rPr lang="en-US" smtClean="0"/>
              <a:pPr/>
              <a:t>15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E317004-0639-4905-9D3A-ADC191F37804}" type="slidenum">
              <a:rPr lang="en-US" smtClean="0"/>
              <a:pPr/>
              <a:t>16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60516D0-24F3-4C2E-BEB4-01CDAF51526D}" type="slidenum">
              <a:rPr lang="en-US" smtClean="0"/>
              <a:pPr/>
              <a:t>17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1D94F71-6283-4F11-9E42-55AFB044331E}" type="slidenum">
              <a:rPr lang="en-US" smtClean="0"/>
              <a:pPr/>
              <a:t>18</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8BC6BC-AD74-465F-B474-C738AA46863C}" type="slidenum">
              <a:rPr lang="en-US" smtClean="0"/>
              <a:pPr/>
              <a:t>19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476F40C-3BEF-41E6-8228-7196DFDBDDAA}" type="slidenum">
              <a:rPr lang="en-US" smtClean="0"/>
              <a:pPr/>
              <a:t>20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7D74F6-6A10-4B9B-9422-CAAF27DE3A6F}" type="slidenum">
              <a:rPr lang="en-US" smtClean="0"/>
              <a:pPr>
                <a:defRPr/>
              </a:pPr>
              <a:t>2</a:t>
            </a:fld>
            <a:endParaRPr lang="en-US"/>
          </a:p>
        </p:txBody>
      </p:sp>
    </p:spTree>
    <p:extLst>
      <p:ext uri="{BB962C8B-B14F-4D97-AF65-F5344CB8AC3E}">
        <p14:creationId xmlns:p14="http://schemas.microsoft.com/office/powerpoint/2010/main" val="38273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F381CD0-4818-4871-9A3B-C23227A4CE71}" type="slidenum">
              <a:rPr lang="en-US" smtClean="0"/>
              <a:pPr/>
              <a:t>21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0FF9D69-690F-4534-9D25-07C95517A409}" type="slidenum">
              <a:rPr lang="en-US" smtClean="0"/>
              <a:pPr/>
              <a:t>22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269F74B-3108-4B95-889A-DA8403A50DDF}" type="slidenum">
              <a:rPr lang="en-US" smtClean="0"/>
              <a:pPr/>
              <a:t>23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718C26F-568C-4160-A996-F3ECC86D9E7F}" type="slidenum">
              <a:rPr lang="en-US" smtClean="0"/>
              <a:pPr/>
              <a:t>24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975AA89-7B87-4AC1-AA62-A27498A191D6}" type="slidenum">
              <a:rPr lang="en-US" smtClean="0"/>
              <a:pPr/>
              <a:t>25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16F9592-9C70-4F7D-9D86-FE83BB55D3A1}" type="slidenum">
              <a:rPr lang="en-US" smtClean="0"/>
              <a:pPr/>
              <a:t>26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mtClean="0">
                <a:ea typeface="ＭＳ Ｐゴシック" charset="-128"/>
              </a:rPr>
              <a:t>Grep is line-oriented; IR is document oriented.</a:t>
            </a:r>
          </a:p>
        </p:txBody>
      </p:sp>
      <p:sp>
        <p:nvSpPr>
          <p:cNvPr id="75780" name="Slide Number Placeholder 3"/>
          <p:cNvSpPr>
            <a:spLocks noGrp="1"/>
          </p:cNvSpPr>
          <p:nvPr>
            <p:ph type="sldNum" sz="quarter" idx="5"/>
          </p:nvPr>
        </p:nvSpPr>
        <p:spPr>
          <a:noFill/>
        </p:spPr>
        <p:txBody>
          <a:bodyPr/>
          <a:lstStyle/>
          <a:p>
            <a:fld id="{4034E999-2808-4C5C-A878-76EA0D3A3345}"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C13E4A7-E0FD-4CF2-8CF2-7CD708DA8B6A}" type="slidenum">
              <a:rPr lang="en-US" smtClean="0"/>
              <a:pPr/>
              <a:t>30</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D3FD5AA-DEB1-4AB1-A83E-572211FE48FB}" type="slidenum">
              <a:rPr lang="en-US" smtClean="0"/>
              <a:pPr/>
              <a:t>31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2028E27-F363-445B-ADF7-E44017D09CEF}" type="slidenum">
              <a:rPr lang="en-US" smtClean="0"/>
              <a:pPr/>
              <a:t>32</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7D74F6-6A10-4B9B-9422-CAAF27DE3A6F}" type="slidenum">
              <a:rPr lang="en-US" smtClean="0"/>
              <a:pPr>
                <a:defRPr/>
              </a:pPr>
              <a:t>3</a:t>
            </a:fld>
            <a:endParaRPr lang="en-US"/>
          </a:p>
        </p:txBody>
      </p:sp>
    </p:spTree>
    <p:extLst>
      <p:ext uri="{BB962C8B-B14F-4D97-AF65-F5344CB8AC3E}">
        <p14:creationId xmlns:p14="http://schemas.microsoft.com/office/powerpoint/2010/main" val="746526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8290265-EA6B-4A21-AAE2-C3A860A54256}" type="slidenum">
              <a:rPr lang="en-US" smtClean="0"/>
              <a:pPr/>
              <a:t>33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noFill/>
        </p:spPr>
        <p:txBody>
          <a:bodyPr/>
          <a:lstStyle/>
          <a:p>
            <a:fld id="{C58FA901-78E6-41E0-8EF8-149323D86522}" type="slidenum">
              <a:rPr lang="en-US" smtClean="0"/>
              <a:pPr/>
              <a:t>34</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Document icons from free icon set: http://www.icojoy.com/articles/44/</a:t>
            </a: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6769" indent="-291065">
              <a:defRPr>
                <a:solidFill>
                  <a:schemeClr val="tx1"/>
                </a:solidFill>
                <a:latin typeface="Calibri" pitchFamily="34" charset="0"/>
              </a:defRPr>
            </a:lvl2pPr>
            <a:lvl3pPr marL="1164260" indent="-232852">
              <a:defRPr>
                <a:solidFill>
                  <a:schemeClr val="tx1"/>
                </a:solidFill>
                <a:latin typeface="Calibri" pitchFamily="34" charset="0"/>
              </a:defRPr>
            </a:lvl3pPr>
            <a:lvl4pPr marL="1629964" indent="-232852">
              <a:defRPr>
                <a:solidFill>
                  <a:schemeClr val="tx1"/>
                </a:solidFill>
                <a:latin typeface="Calibri" pitchFamily="34" charset="0"/>
              </a:defRPr>
            </a:lvl4pPr>
            <a:lvl5pPr marL="2095668" indent="-232852">
              <a:defRPr>
                <a:solidFill>
                  <a:schemeClr val="tx1"/>
                </a:solidFill>
                <a:latin typeface="Calibri" pitchFamily="34" charset="0"/>
              </a:defRPr>
            </a:lvl5pPr>
            <a:lvl6pPr marL="2561372" indent="-232852" defTabSz="465704" fontAlgn="base">
              <a:spcBef>
                <a:spcPct val="0"/>
              </a:spcBef>
              <a:spcAft>
                <a:spcPct val="0"/>
              </a:spcAft>
              <a:defRPr>
                <a:solidFill>
                  <a:schemeClr val="tx1"/>
                </a:solidFill>
                <a:latin typeface="Calibri" pitchFamily="34" charset="0"/>
              </a:defRPr>
            </a:lvl6pPr>
            <a:lvl7pPr marL="3027075" indent="-232852" defTabSz="465704" fontAlgn="base">
              <a:spcBef>
                <a:spcPct val="0"/>
              </a:spcBef>
              <a:spcAft>
                <a:spcPct val="0"/>
              </a:spcAft>
              <a:defRPr>
                <a:solidFill>
                  <a:schemeClr val="tx1"/>
                </a:solidFill>
                <a:latin typeface="Calibri" pitchFamily="34" charset="0"/>
              </a:defRPr>
            </a:lvl7pPr>
            <a:lvl8pPr marL="3492779" indent="-232852" defTabSz="465704" fontAlgn="base">
              <a:spcBef>
                <a:spcPct val="0"/>
              </a:spcBef>
              <a:spcAft>
                <a:spcPct val="0"/>
              </a:spcAft>
              <a:defRPr>
                <a:solidFill>
                  <a:schemeClr val="tx1"/>
                </a:solidFill>
                <a:latin typeface="Calibri" pitchFamily="34" charset="0"/>
              </a:defRPr>
            </a:lvl8pPr>
            <a:lvl9pPr marL="3958483" indent="-232852" defTabSz="465704"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E289A5A-807F-432A-A825-839F53B16389}" type="slidenum">
              <a:rPr lang="en-US" altLang="en-US"/>
              <a:pPr fontAlgn="base">
                <a:spcBef>
                  <a:spcPct val="0"/>
                </a:spcBef>
                <a:spcAft>
                  <a:spcPct val="0"/>
                </a:spcAft>
              </a:pPr>
              <a:t>36</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540DCCC-2E42-4709-AE9A-9276172885EF}" type="slidenum">
              <a:rPr lang="en-US" smtClean="0"/>
              <a:pPr/>
              <a:t>38</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8155D0E-EC96-47ED-B2B4-27C252EFB03B}" type="slidenum">
              <a:rPr lang="en-US" smtClean="0"/>
              <a:pPr/>
              <a:t>39</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9C51C5F-FEB6-42AD-9189-8C877DA46D21}" type="slidenum">
              <a:rPr lang="en-US" smtClean="0"/>
              <a:pPr/>
              <a:t>40</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0A19B02-ABAE-4A13-833A-6677CE1C5DF7}" type="slidenum">
              <a:rPr lang="en-US" smtClean="0"/>
              <a:pPr/>
              <a:t>41</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9710F3E-DAFD-4345-AE71-99D00DBA8662}" type="slidenum">
              <a:rPr lang="en-US" smtClean="0"/>
              <a:pPr/>
              <a:t>46</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D03CC2E-B5F5-4DE6-BC5B-325572BDED20}" type="slidenum">
              <a:rPr lang="en-US" smtClean="0"/>
              <a:pPr/>
              <a:t>47</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26EF6D5-3C25-4192-ACD2-E1B473FDFBB4}" type="slidenum">
              <a:rPr lang="en-US" smtClean="0"/>
              <a:pPr/>
              <a:t>49</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6ED1096-1799-4F44-9459-8A8639E02CB3}" type="slidenum">
              <a:rPr lang="en-US" smtClean="0"/>
              <a:pPr/>
              <a:t>4</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FD250C2-1E2D-4C75-B8E3-234F1267669F}" type="slidenum">
              <a:rPr lang="en-US" smtClean="0"/>
              <a:pPr/>
              <a:t>50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68189B6-7378-4C31-B5E6-499BF7AA780B}" type="slidenum">
              <a:rPr lang="en-US" smtClean="0"/>
              <a:pPr/>
              <a:t>6</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B62064A-671B-41A2-B98C-1C6864F9E00B}" type="slidenum">
              <a:rPr lang="en-US" smtClean="0"/>
              <a:pPr/>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1304B80-ABAF-4F53-946C-F342EB5772D0}" type="slidenum">
              <a:rPr lang="en-US" smtClean="0"/>
              <a:pPr/>
              <a:t>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A346B70-5FCD-4040-B7DE-4E55C43C4646}" type="slidenum">
              <a:rPr lang="en-US" smtClean="0"/>
              <a:pPr/>
              <a:t>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C8B4BE6-8C4F-4A7E-BC5F-211FC4D64B29}" type="slidenum">
              <a:rPr lang="en-US" smtClean="0"/>
              <a:pPr/>
              <a:t>10</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0E13C503-DC59-4742-96D3-DA5FF1BECA0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291B3FB2-0CD6-4123-93F6-C350A766C1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3048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53AA4980-9A6A-46CC-9F6D-339BB9F12BE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752600"/>
            <a:ext cx="7772400" cy="41148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F9CE42D6-6A5D-4EE1-A3D8-9E96E9C68BF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21CB1686-435C-44FB-B7D1-95090EBBCCA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09600" y="1752600"/>
            <a:ext cx="7772400" cy="4114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BA4B086F-C88B-4F5E-AFD0-E0B99A9C7B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42A9ADCB-77E1-497D-8A00-FFDF6D19187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7D313AC2-DFF4-4564-84AA-E48910931A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C11C5FC2-7D2C-4BB7-88B9-BAFD857314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8" name="Rectangle 6"/>
          <p:cNvSpPr>
            <a:spLocks noGrp="1" noChangeArrowheads="1"/>
          </p:cNvSpPr>
          <p:nvPr>
            <p:ph type="sldNum" sz="quarter" idx="11"/>
          </p:nvPr>
        </p:nvSpPr>
        <p:spPr>
          <a:ln/>
        </p:spPr>
        <p:txBody>
          <a:bodyPr/>
          <a:lstStyle>
            <a:lvl1pPr>
              <a:defRPr/>
            </a:lvl1pPr>
          </a:lstStyle>
          <a:p>
            <a:pPr>
              <a:defRPr/>
            </a:pPr>
            <a:fld id="{7BFBE379-D1EA-4EEF-A0F4-370B912C01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4" name="Rectangle 6"/>
          <p:cNvSpPr>
            <a:spLocks noGrp="1" noChangeArrowheads="1"/>
          </p:cNvSpPr>
          <p:nvPr>
            <p:ph type="sldNum" sz="quarter" idx="11"/>
          </p:nvPr>
        </p:nvSpPr>
        <p:spPr>
          <a:ln/>
        </p:spPr>
        <p:txBody>
          <a:bodyPr/>
          <a:lstStyle>
            <a:lvl1pPr>
              <a:defRPr/>
            </a:lvl1pPr>
          </a:lstStyle>
          <a:p>
            <a:pPr>
              <a:defRPr/>
            </a:pPr>
            <a:fld id="{D5744783-0AF9-4E56-9C6B-9531C66F8B0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3" name="Rectangle 6"/>
          <p:cNvSpPr>
            <a:spLocks noGrp="1" noChangeArrowheads="1"/>
          </p:cNvSpPr>
          <p:nvPr>
            <p:ph type="sldNum" sz="quarter" idx="11"/>
          </p:nvPr>
        </p:nvSpPr>
        <p:spPr>
          <a:ln/>
        </p:spPr>
        <p:txBody>
          <a:bodyPr/>
          <a:lstStyle>
            <a:lvl1pPr>
              <a:defRPr/>
            </a:lvl1pPr>
          </a:lstStyle>
          <a:p>
            <a:pPr>
              <a:defRPr/>
            </a:pPr>
            <a:fld id="{A30BD9ED-B754-48A3-B8BA-01B97C28334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64635EB1-D975-4103-AC90-317F8D3150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8E12DA7C-46B5-48FE-A1AF-A6805E03BE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609600" y="1752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9" name="Rectangle 5"/>
          <p:cNvSpPr>
            <a:spLocks noGrp="1" noChangeArrowheads="1"/>
          </p:cNvSpPr>
          <p:nvPr>
            <p:ph type="ftr" sz="quarter" idx="3"/>
          </p:nvPr>
        </p:nvSpPr>
        <p:spPr bwMode="auto">
          <a:xfrm>
            <a:off x="533400" y="6400800"/>
            <a:ext cx="3429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r>
              <a:rPr lang="en-US"/>
              <a:t>Intelligent Information Retrieval</a:t>
            </a:r>
            <a:endParaRPr lang="en-US" sz="1400"/>
          </a:p>
        </p:txBody>
      </p:sp>
      <p:sp>
        <p:nvSpPr>
          <p:cNvPr id="1030" name="Rectangle 6"/>
          <p:cNvSpPr>
            <a:spLocks noGrp="1" noChangeArrowheads="1"/>
          </p:cNvSpPr>
          <p:nvPr>
            <p:ph type="sldNum" sz="quarter" idx="4"/>
          </p:nvPr>
        </p:nvSpPr>
        <p:spPr bwMode="auto">
          <a:xfrm>
            <a:off x="6781800" y="64008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A44CF62-FCDE-48D7-AB2C-250FBF4D34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Times New Roman" pitchFamily="18" charset="0"/>
        </a:defRPr>
      </a:lvl2pPr>
      <a:lvl3pPr algn="ctr" rtl="0" eaLnBrk="0" fontAlgn="base" hangingPunct="0">
        <a:spcBef>
          <a:spcPct val="0"/>
        </a:spcBef>
        <a:spcAft>
          <a:spcPct val="0"/>
        </a:spcAft>
        <a:defRPr sz="4000">
          <a:solidFill>
            <a:schemeClr val="accent2"/>
          </a:solidFill>
          <a:latin typeface="Times New Roman" pitchFamily="18" charset="0"/>
        </a:defRPr>
      </a:lvl3pPr>
      <a:lvl4pPr algn="ctr" rtl="0" eaLnBrk="0" fontAlgn="base" hangingPunct="0">
        <a:spcBef>
          <a:spcPct val="0"/>
        </a:spcBef>
        <a:spcAft>
          <a:spcPct val="0"/>
        </a:spcAft>
        <a:defRPr sz="4000">
          <a:solidFill>
            <a:schemeClr val="accent2"/>
          </a:solidFill>
          <a:latin typeface="Times New Roman" pitchFamily="18" charset="0"/>
        </a:defRPr>
      </a:lvl4pPr>
      <a:lvl5pPr algn="ctr" rtl="0" eaLnBrk="0" fontAlgn="base" hangingPunct="0">
        <a:spcBef>
          <a:spcPct val="0"/>
        </a:spcBef>
        <a:spcAft>
          <a:spcPct val="0"/>
        </a:spcAft>
        <a:defRPr sz="4000">
          <a:solidFill>
            <a:schemeClr val="accent2"/>
          </a:solidFill>
          <a:latin typeface="Times New Roman" pitchFamily="18" charset="0"/>
        </a:defRPr>
      </a:lvl5pPr>
      <a:lvl6pPr marL="457200" algn="ctr" rtl="0" eaLnBrk="0" fontAlgn="base" hangingPunct="0">
        <a:spcBef>
          <a:spcPct val="0"/>
        </a:spcBef>
        <a:spcAft>
          <a:spcPct val="0"/>
        </a:spcAft>
        <a:defRPr sz="4000">
          <a:solidFill>
            <a:schemeClr val="accent2"/>
          </a:solidFill>
          <a:latin typeface="Times New Roman" pitchFamily="18" charset="0"/>
        </a:defRPr>
      </a:lvl6pPr>
      <a:lvl7pPr marL="914400" algn="ctr" rtl="0" eaLnBrk="0" fontAlgn="base" hangingPunct="0">
        <a:spcBef>
          <a:spcPct val="0"/>
        </a:spcBef>
        <a:spcAft>
          <a:spcPct val="0"/>
        </a:spcAft>
        <a:defRPr sz="4000">
          <a:solidFill>
            <a:schemeClr val="accent2"/>
          </a:solidFill>
          <a:latin typeface="Times New Roman" pitchFamily="18" charset="0"/>
        </a:defRPr>
      </a:lvl7pPr>
      <a:lvl8pPr marL="1371600" algn="ctr" rtl="0" eaLnBrk="0" fontAlgn="base" hangingPunct="0">
        <a:spcBef>
          <a:spcPct val="0"/>
        </a:spcBef>
        <a:spcAft>
          <a:spcPct val="0"/>
        </a:spcAft>
        <a:defRPr sz="4000">
          <a:solidFill>
            <a:schemeClr val="accent2"/>
          </a:solidFill>
          <a:latin typeface="Times New Roman" pitchFamily="18" charset="0"/>
        </a:defRPr>
      </a:lvl8pPr>
      <a:lvl9pPr marL="1828800" algn="ctr" rtl="0" eaLnBrk="0" fontAlgn="base" hangingPunct="0">
        <a:spcBef>
          <a:spcPct val="0"/>
        </a:spcBef>
        <a:spcAft>
          <a:spcPct val="0"/>
        </a:spcAft>
        <a:defRPr sz="40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000">
          <a:solidFill>
            <a:schemeClr val="tx1"/>
          </a:solidFill>
          <a:latin typeface="+mn-lt"/>
        </a:defRPr>
      </a:lvl3pPr>
      <a:lvl4pPr marL="1600200" indent="-228600" algn="l" rtl="0" eaLnBrk="0" fontAlgn="base" hangingPunct="0">
        <a:spcBef>
          <a:spcPct val="20000"/>
        </a:spcBef>
        <a:spcAft>
          <a:spcPct val="0"/>
        </a:spcAft>
        <a:buClr>
          <a:srgbClr val="FF9900"/>
        </a:buClr>
        <a:buChar char="–"/>
        <a:defRPr>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www.marketingcharts.com/direct/search-engines-growing-source-of-customers-for-online-merchants-21781/"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www.slingshotseo.com/resources/white-papers/google-ctr-study/" TargetMode="External"/><Relationship Id="rId4" Type="http://schemas.openxmlformats.org/officeDocument/2006/relationships/hyperlink" Target="http://www.usercentric.com/news/2011/01/26/eye-tracking-bing-vs-google-second-look"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intel.com/content/www/us/en/communications/internet-minute-infographic.html"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ctrTitle"/>
          </p:nvPr>
        </p:nvSpPr>
        <p:spPr>
          <a:xfrm>
            <a:off x="685800" y="914400"/>
            <a:ext cx="7772400" cy="1143000"/>
          </a:xfrm>
        </p:spPr>
        <p:txBody>
          <a:bodyPr/>
          <a:lstStyle/>
          <a:p>
            <a:r>
              <a:rPr lang="en-US" smtClean="0"/>
              <a:t>Overview of Information Retrieval and Organization</a:t>
            </a:r>
          </a:p>
        </p:txBody>
      </p:sp>
      <p:sp>
        <p:nvSpPr>
          <p:cNvPr id="9219" name="Text Box 1030"/>
          <p:cNvSpPr txBox="1">
            <a:spLocks noChangeArrowheads="1"/>
          </p:cNvSpPr>
          <p:nvPr/>
        </p:nvSpPr>
        <p:spPr bwMode="auto">
          <a:xfrm>
            <a:off x="1752600" y="3048000"/>
            <a:ext cx="5638800" cy="1014413"/>
          </a:xfrm>
          <a:prstGeom prst="rect">
            <a:avLst/>
          </a:prstGeom>
          <a:solidFill>
            <a:srgbClr val="99CCFF"/>
          </a:solidFill>
          <a:ln w="9525">
            <a:solidFill>
              <a:srgbClr val="FF0000"/>
            </a:solidFill>
            <a:miter lim="800000"/>
            <a:headEnd/>
            <a:tailEnd/>
          </a:ln>
        </p:spPr>
        <p:txBody>
          <a:bodyPr>
            <a:spAutoFit/>
          </a:bodyPr>
          <a:lstStyle/>
          <a:p>
            <a:pPr algn="ctr">
              <a:spcBef>
                <a:spcPct val="50000"/>
              </a:spcBef>
            </a:pPr>
            <a:r>
              <a:rPr lang="en-US" dirty="0"/>
              <a:t>CSC </a:t>
            </a:r>
            <a:r>
              <a:rPr lang="en-US" dirty="0" smtClean="0"/>
              <a:t>575</a:t>
            </a:r>
            <a:endParaRPr lang="en-US" dirty="0"/>
          </a:p>
          <a:p>
            <a:pPr algn="ctr">
              <a:spcBef>
                <a:spcPct val="50000"/>
              </a:spcBef>
            </a:pPr>
            <a:r>
              <a:rPr lang="en-US" dirty="0"/>
              <a:t>Intelligent Information Retrieval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0"/>
          </p:nvPr>
        </p:nvSpPr>
        <p:spPr>
          <a:noFill/>
        </p:spPr>
        <p:txBody>
          <a:bodyPr/>
          <a:lstStyle/>
          <a:p>
            <a:r>
              <a:rPr lang="en-US" smtClean="0"/>
              <a:t>Intelligent Information Retrieval</a:t>
            </a:r>
            <a:endParaRPr lang="en-US" sz="1400" smtClean="0"/>
          </a:p>
        </p:txBody>
      </p:sp>
      <p:sp>
        <p:nvSpPr>
          <p:cNvPr id="50179" name="Slide Number Placeholder 5"/>
          <p:cNvSpPr>
            <a:spLocks noGrp="1"/>
          </p:cNvSpPr>
          <p:nvPr>
            <p:ph type="sldNum" sz="quarter" idx="11"/>
          </p:nvPr>
        </p:nvSpPr>
        <p:spPr>
          <a:noFill/>
        </p:spPr>
        <p:txBody>
          <a:bodyPr/>
          <a:lstStyle/>
          <a:p>
            <a:fld id="{B2499235-B6C0-47DB-95DC-6A8C6B517914}" type="slidenum">
              <a:rPr lang="en-US" smtClean="0"/>
              <a:pPr/>
              <a:t>10</a:t>
            </a:fld>
            <a:endParaRPr lang="en-US" smtClean="0"/>
          </a:p>
        </p:txBody>
      </p:sp>
      <p:sp>
        <p:nvSpPr>
          <p:cNvPr id="50180" name="Rectangle 2"/>
          <p:cNvSpPr>
            <a:spLocks noGrp="1" noChangeArrowheads="1"/>
          </p:cNvSpPr>
          <p:nvPr>
            <p:ph type="title"/>
          </p:nvPr>
        </p:nvSpPr>
        <p:spPr/>
        <p:txBody>
          <a:bodyPr/>
          <a:lstStyle/>
          <a:p>
            <a:r>
              <a:rPr lang="en-US" smtClean="0"/>
              <a:t>Web Search Systems</a:t>
            </a:r>
          </a:p>
        </p:txBody>
      </p:sp>
      <p:sp>
        <p:nvSpPr>
          <p:cNvPr id="50181" name="Rectangle 3"/>
          <p:cNvSpPr>
            <a:spLocks noGrp="1" noChangeArrowheads="1"/>
          </p:cNvSpPr>
          <p:nvPr>
            <p:ph type="body" sz="half" idx="1"/>
          </p:nvPr>
        </p:nvSpPr>
        <p:spPr>
          <a:xfrm>
            <a:off x="838200" y="1524000"/>
            <a:ext cx="7620000" cy="4114800"/>
          </a:xfrm>
        </p:spPr>
        <p:txBody>
          <a:bodyPr/>
          <a:lstStyle/>
          <a:p>
            <a:pPr>
              <a:lnSpc>
                <a:spcPct val="90000"/>
              </a:lnSpc>
            </a:pPr>
            <a:r>
              <a:rPr lang="en-US" dirty="0" smtClean="0"/>
              <a:t>General-purpose search engines</a:t>
            </a:r>
          </a:p>
          <a:p>
            <a:pPr lvl="1">
              <a:lnSpc>
                <a:spcPct val="90000"/>
              </a:lnSpc>
            </a:pPr>
            <a:r>
              <a:rPr lang="en-US" dirty="0" smtClean="0"/>
              <a:t>Direct: Google, </a:t>
            </a:r>
            <a:r>
              <a:rPr lang="en-US" dirty="0" smtClean="0"/>
              <a:t>Yahoo, Bing</a:t>
            </a:r>
            <a:r>
              <a:rPr lang="en-US" dirty="0" smtClean="0"/>
              <a:t>, </a:t>
            </a:r>
            <a:r>
              <a:rPr lang="en-US" dirty="0" smtClean="0"/>
              <a:t>Ask.</a:t>
            </a:r>
            <a:endParaRPr lang="en-US" dirty="0" smtClean="0"/>
          </a:p>
          <a:p>
            <a:pPr lvl="1">
              <a:lnSpc>
                <a:spcPct val="90000"/>
              </a:lnSpc>
            </a:pPr>
            <a:r>
              <a:rPr lang="en-US" dirty="0" smtClean="0"/>
              <a:t>Meta Search: WebCrawler, Search.com, etc.</a:t>
            </a:r>
          </a:p>
          <a:p>
            <a:pPr>
              <a:lnSpc>
                <a:spcPct val="90000"/>
              </a:lnSpc>
            </a:pPr>
            <a:r>
              <a:rPr lang="en-US" dirty="0" smtClean="0"/>
              <a:t>Hierarchical directories</a:t>
            </a:r>
          </a:p>
          <a:p>
            <a:pPr lvl="1">
              <a:lnSpc>
                <a:spcPct val="90000"/>
              </a:lnSpc>
            </a:pPr>
            <a:r>
              <a:rPr lang="en-US" dirty="0" smtClean="0"/>
              <a:t>Yahoo, and other “portals”</a:t>
            </a:r>
          </a:p>
          <a:p>
            <a:pPr lvl="1">
              <a:lnSpc>
                <a:spcPct val="90000"/>
              </a:lnSpc>
            </a:pPr>
            <a:r>
              <a:rPr lang="en-US" dirty="0" smtClean="0"/>
              <a:t>databases mostly built by hand</a:t>
            </a:r>
          </a:p>
          <a:p>
            <a:pPr>
              <a:lnSpc>
                <a:spcPct val="90000"/>
              </a:lnSpc>
            </a:pPr>
            <a:r>
              <a:rPr lang="en-US" dirty="0" smtClean="0"/>
              <a:t>Specialized Search Engines</a:t>
            </a:r>
          </a:p>
          <a:p>
            <a:pPr>
              <a:lnSpc>
                <a:spcPct val="90000"/>
              </a:lnSpc>
            </a:pPr>
            <a:r>
              <a:rPr lang="en-US" dirty="0" smtClean="0"/>
              <a:t>Personalized </a:t>
            </a:r>
            <a:r>
              <a:rPr lang="en-US" dirty="0" smtClean="0"/>
              <a:t>Search Agents</a:t>
            </a:r>
          </a:p>
          <a:p>
            <a:pPr>
              <a:lnSpc>
                <a:spcPct val="90000"/>
              </a:lnSpc>
            </a:pPr>
            <a:r>
              <a:rPr lang="en-US" dirty="0" smtClean="0"/>
              <a:t>Social Tagging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0"/>
          </p:nvPr>
        </p:nvSpPr>
        <p:spPr>
          <a:noFill/>
        </p:spPr>
        <p:txBody>
          <a:bodyPr/>
          <a:lstStyle/>
          <a:p>
            <a:r>
              <a:rPr lang="en-US" smtClean="0"/>
              <a:t>Intelligent Information Retrieval</a:t>
            </a:r>
            <a:endParaRPr lang="en-US" sz="1400" smtClean="0"/>
          </a:p>
        </p:txBody>
      </p:sp>
      <p:sp>
        <p:nvSpPr>
          <p:cNvPr id="52227" name="Slide Number Placeholder 5"/>
          <p:cNvSpPr>
            <a:spLocks noGrp="1"/>
          </p:cNvSpPr>
          <p:nvPr>
            <p:ph type="sldNum" sz="quarter" idx="11"/>
          </p:nvPr>
        </p:nvSpPr>
        <p:spPr>
          <a:noFill/>
        </p:spPr>
        <p:txBody>
          <a:bodyPr/>
          <a:lstStyle/>
          <a:p>
            <a:fld id="{B5A37AD5-0023-4A52-BDBF-2256BB2FC2C6}" type="slidenum">
              <a:rPr lang="en-US" smtClean="0"/>
              <a:pPr/>
              <a:t>11</a:t>
            </a:fld>
            <a:endParaRPr lang="en-US" smtClean="0"/>
          </a:p>
        </p:txBody>
      </p:sp>
      <p:sp>
        <p:nvSpPr>
          <p:cNvPr id="52228" name="Rectangle 2"/>
          <p:cNvSpPr>
            <a:spLocks noGrp="1" noChangeArrowheads="1"/>
          </p:cNvSpPr>
          <p:nvPr>
            <p:ph type="title"/>
          </p:nvPr>
        </p:nvSpPr>
        <p:spPr>
          <a:xfrm>
            <a:off x="609600" y="304800"/>
            <a:ext cx="7772400" cy="838200"/>
          </a:xfrm>
        </p:spPr>
        <p:txBody>
          <a:bodyPr/>
          <a:lstStyle/>
          <a:p>
            <a:r>
              <a:rPr lang="en-US" dirty="0" smtClean="0"/>
              <a:t>Web Search by the Numbers</a:t>
            </a:r>
          </a:p>
        </p:txBody>
      </p:sp>
      <p:pic>
        <p:nvPicPr>
          <p:cNvPr id="6147"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903"/>
          <a:stretch/>
        </p:blipFill>
        <p:spPr bwMode="auto">
          <a:xfrm>
            <a:off x="76200" y="1449238"/>
            <a:ext cx="4661142" cy="303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724400" y="1452988"/>
            <a:ext cx="4419600" cy="303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609600" y="304800"/>
            <a:ext cx="7772400" cy="914400"/>
          </a:xfrm>
        </p:spPr>
        <p:txBody>
          <a:bodyPr/>
          <a:lstStyle/>
          <a:p>
            <a:r>
              <a:rPr lang="en-US" dirty="0" smtClean="0"/>
              <a:t>Web </a:t>
            </a:r>
            <a:r>
              <a:rPr lang="en-US" dirty="0"/>
              <a:t>Search by the Numbers</a:t>
            </a:r>
            <a:endParaRPr lang="en-US" dirty="0" smtClean="0"/>
          </a:p>
        </p:txBody>
      </p:sp>
      <p:sp>
        <p:nvSpPr>
          <p:cNvPr id="5" name="Text Placeholder 4"/>
          <p:cNvSpPr>
            <a:spLocks noGrp="1"/>
          </p:cNvSpPr>
          <p:nvPr>
            <p:ph type="body" sz="half" idx="1"/>
          </p:nvPr>
        </p:nvSpPr>
        <p:spPr>
          <a:xfrm>
            <a:off x="381000" y="1371600"/>
            <a:ext cx="4038600" cy="4114800"/>
          </a:xfrm>
          <a:ln>
            <a:solidFill>
              <a:srgbClr val="C00000"/>
            </a:solidFill>
          </a:ln>
        </p:spPr>
        <p:txBody>
          <a:bodyPr/>
          <a:lstStyle/>
          <a:p>
            <a:r>
              <a:rPr lang="en-US" sz="2000" dirty="0"/>
              <a:t>91% of users say they find what they are looking for when using search </a:t>
            </a:r>
            <a:r>
              <a:rPr lang="en-US" sz="2000" dirty="0" smtClean="0"/>
              <a:t>engines</a:t>
            </a:r>
          </a:p>
          <a:p>
            <a:r>
              <a:rPr lang="en-US" sz="2000" dirty="0" smtClean="0"/>
              <a:t>73</a:t>
            </a:r>
            <a:r>
              <a:rPr lang="en-US" sz="2000" dirty="0"/>
              <a:t>% of users stated that the information they found was trustworthy and </a:t>
            </a:r>
            <a:r>
              <a:rPr lang="en-US" sz="2000" dirty="0" smtClean="0"/>
              <a:t>accurate </a:t>
            </a:r>
          </a:p>
          <a:p>
            <a:r>
              <a:rPr lang="en-US" sz="2000" dirty="0" smtClean="0"/>
              <a:t>66</a:t>
            </a:r>
            <a:r>
              <a:rPr lang="en-US" sz="2000" dirty="0"/>
              <a:t>% of users said that search engines are fair and provide unbiased </a:t>
            </a:r>
            <a:r>
              <a:rPr lang="en-US" sz="2000" dirty="0" smtClean="0"/>
              <a:t>information </a:t>
            </a:r>
          </a:p>
          <a:p>
            <a:r>
              <a:rPr lang="en-US" sz="2000" dirty="0" smtClean="0"/>
              <a:t>55</a:t>
            </a:r>
            <a:r>
              <a:rPr lang="en-US" sz="2000" dirty="0"/>
              <a:t>% of users say that search engine results and search engine quality has gotten better over </a:t>
            </a:r>
            <a:r>
              <a:rPr lang="en-US" sz="2000" dirty="0" smtClean="0"/>
              <a:t>time</a:t>
            </a:r>
            <a:endParaRPr lang="en-US" sz="2000" dirty="0"/>
          </a:p>
        </p:txBody>
      </p:sp>
      <p:sp>
        <p:nvSpPr>
          <p:cNvPr id="6" name="Content Placeholder 5"/>
          <p:cNvSpPr>
            <a:spLocks noGrp="1"/>
          </p:cNvSpPr>
          <p:nvPr>
            <p:ph sz="half" idx="2"/>
          </p:nvPr>
        </p:nvSpPr>
        <p:spPr>
          <a:xfrm>
            <a:off x="4648200" y="1371600"/>
            <a:ext cx="4114800" cy="4114800"/>
          </a:xfrm>
          <a:ln>
            <a:solidFill>
              <a:srgbClr val="C00000"/>
            </a:solidFill>
          </a:ln>
        </p:spPr>
        <p:txBody>
          <a:bodyPr/>
          <a:lstStyle/>
          <a:p>
            <a:r>
              <a:rPr lang="en-US" sz="1800" dirty="0"/>
              <a:t>93% of online activities begin with a search </a:t>
            </a:r>
            <a:r>
              <a:rPr lang="en-US" sz="1800" dirty="0" smtClean="0"/>
              <a:t>engine</a:t>
            </a:r>
            <a:endParaRPr lang="en-US" sz="1800" dirty="0"/>
          </a:p>
          <a:p>
            <a:r>
              <a:rPr lang="en-US" sz="1800" dirty="0" smtClean="0"/>
              <a:t>39</a:t>
            </a:r>
            <a:r>
              <a:rPr lang="en-US" sz="1800" dirty="0"/>
              <a:t>% of customers come from a search </a:t>
            </a:r>
            <a:r>
              <a:rPr lang="en-US" sz="1800" dirty="0" smtClean="0"/>
              <a:t>engine </a:t>
            </a:r>
            <a:r>
              <a:rPr lang="en-US" sz="1400" dirty="0" smtClean="0"/>
              <a:t>(Source: </a:t>
            </a:r>
            <a:r>
              <a:rPr lang="en-US" sz="1400" dirty="0" err="1" smtClean="0">
                <a:solidFill>
                  <a:srgbClr val="C00000"/>
                </a:solidFill>
                <a:hlinkClick r:id="rId3" tooltip="MarketingCharts"/>
              </a:rPr>
              <a:t>MarketingChart</a:t>
            </a:r>
            <a:r>
              <a:rPr lang="en-US" sz="1400" dirty="0" err="1" smtClean="0">
                <a:hlinkClick r:id="rId3" tooltip="MarketingCharts"/>
              </a:rPr>
              <a:t>s</a:t>
            </a:r>
            <a:r>
              <a:rPr lang="en-US" sz="1400" dirty="0" smtClean="0"/>
              <a:t>)</a:t>
            </a:r>
            <a:endParaRPr lang="en-US" sz="1800" dirty="0"/>
          </a:p>
          <a:p>
            <a:r>
              <a:rPr lang="en-US" sz="1800" dirty="0" smtClean="0"/>
              <a:t>Over </a:t>
            </a:r>
            <a:r>
              <a:rPr lang="en-US" sz="1800" dirty="0"/>
              <a:t>100 billion </a:t>
            </a:r>
            <a:r>
              <a:rPr lang="en-US" sz="1800" dirty="0" smtClean="0"/>
              <a:t>searches </a:t>
            </a:r>
            <a:r>
              <a:rPr lang="en-US" sz="1800" dirty="0"/>
              <a:t>being </a:t>
            </a:r>
            <a:r>
              <a:rPr lang="en-US" sz="1800" dirty="0" smtClean="0"/>
              <a:t>each month, globally</a:t>
            </a:r>
            <a:endParaRPr lang="en-US" sz="1800" dirty="0"/>
          </a:p>
          <a:p>
            <a:r>
              <a:rPr lang="en-US" sz="1800" dirty="0"/>
              <a:t>82.6% of internet users use </a:t>
            </a:r>
            <a:r>
              <a:rPr lang="en-US" sz="1800" dirty="0" smtClean="0"/>
              <a:t>search</a:t>
            </a:r>
            <a:endParaRPr lang="en-US" sz="1800" dirty="0"/>
          </a:p>
          <a:p>
            <a:r>
              <a:rPr lang="en-US" sz="1800" dirty="0"/>
              <a:t>70% to 80% of users ignore paid search ads and focus on the free organic results </a:t>
            </a:r>
            <a:r>
              <a:rPr lang="en-US" sz="1400" dirty="0" smtClean="0"/>
              <a:t>(Source: </a:t>
            </a:r>
            <a:r>
              <a:rPr lang="en-US" sz="1400" dirty="0" err="1" smtClean="0">
                <a:hlinkClick r:id="rId4" tooltip="UserCentric"/>
              </a:rPr>
              <a:t>UserCentric</a:t>
            </a:r>
            <a:r>
              <a:rPr lang="en-US" sz="1400" dirty="0" smtClean="0"/>
              <a:t>)</a:t>
            </a:r>
            <a:endParaRPr lang="en-US" sz="1400" dirty="0"/>
          </a:p>
          <a:p>
            <a:r>
              <a:rPr lang="en-US" sz="1800" dirty="0"/>
              <a:t>18% of all clicks on the organic search results come from the number 1 position </a:t>
            </a:r>
            <a:r>
              <a:rPr lang="en-US" sz="1400" dirty="0" smtClean="0"/>
              <a:t>(Source: </a:t>
            </a:r>
            <a:r>
              <a:rPr lang="en-US" sz="1400" dirty="0" err="1" smtClean="0">
                <a:hlinkClick r:id="rId5" tooltip="SlingShot SEO"/>
              </a:rPr>
              <a:t>SlingShot</a:t>
            </a:r>
            <a:r>
              <a:rPr lang="en-US" sz="1400" dirty="0" smtClean="0">
                <a:hlinkClick r:id="rId5" tooltip="SlingShot SEO"/>
              </a:rPr>
              <a:t> SEO</a:t>
            </a:r>
            <a:r>
              <a:rPr lang="en-US" sz="1400" dirty="0" smtClean="0"/>
              <a:t>)</a:t>
            </a:r>
            <a:endParaRPr lang="en-US" sz="1400" dirty="0"/>
          </a:p>
        </p:txBody>
      </p:sp>
      <p:sp>
        <p:nvSpPr>
          <p:cNvPr id="52226" name="Footer Placeholder 4"/>
          <p:cNvSpPr>
            <a:spLocks noGrp="1"/>
          </p:cNvSpPr>
          <p:nvPr>
            <p:ph type="ftr" sz="quarter" idx="10"/>
          </p:nvPr>
        </p:nvSpPr>
        <p:spPr/>
        <p:txBody>
          <a:bodyPr/>
          <a:lstStyle/>
          <a:p>
            <a:r>
              <a:rPr lang="en-US" smtClean="0"/>
              <a:t>Intelligent Information Retrieval</a:t>
            </a:r>
          </a:p>
        </p:txBody>
      </p:sp>
      <p:sp>
        <p:nvSpPr>
          <p:cNvPr id="52227" name="Slide Number Placeholder 5"/>
          <p:cNvSpPr>
            <a:spLocks noGrp="1"/>
          </p:cNvSpPr>
          <p:nvPr>
            <p:ph type="sldNum" sz="quarter" idx="11"/>
          </p:nvPr>
        </p:nvSpPr>
        <p:spPr/>
        <p:txBody>
          <a:bodyPr/>
          <a:lstStyle/>
          <a:p>
            <a:fld id="{B5A37AD5-0023-4A52-BDBF-2256BB2FC2C6}" type="slidenum">
              <a:rPr lang="en-US" smtClean="0"/>
              <a:pPr/>
              <a:t>12</a:t>
            </a:fld>
            <a:endParaRPr lang="en-US" smtClean="0"/>
          </a:p>
        </p:txBody>
      </p:sp>
      <p:sp>
        <p:nvSpPr>
          <p:cNvPr id="7" name="Rectangle 6"/>
          <p:cNvSpPr/>
          <p:nvPr/>
        </p:nvSpPr>
        <p:spPr>
          <a:xfrm>
            <a:off x="381000" y="5486400"/>
            <a:ext cx="4038600" cy="307777"/>
          </a:xfrm>
          <a:prstGeom prst="rect">
            <a:avLst/>
          </a:prstGeom>
        </p:spPr>
        <p:txBody>
          <a:bodyPr wrap="square">
            <a:spAutoFit/>
          </a:bodyPr>
          <a:lstStyle/>
          <a:p>
            <a:r>
              <a:rPr lang="en-US" sz="1400" b="1" dirty="0"/>
              <a:t>Source: Pew Internet: Search Engine Usage </a:t>
            </a:r>
            <a:r>
              <a:rPr lang="en-US" sz="1400" b="1" dirty="0" smtClean="0"/>
              <a:t>2012</a:t>
            </a:r>
            <a:endParaRPr lang="en-US" sz="1400" b="1" dirty="0"/>
          </a:p>
        </p:txBody>
      </p:sp>
    </p:spTree>
    <p:extLst>
      <p:ext uri="{BB962C8B-B14F-4D97-AF65-F5344CB8AC3E}">
        <p14:creationId xmlns:p14="http://schemas.microsoft.com/office/powerpoint/2010/main" val="1471271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15363" name="Slide Number Placeholder 4"/>
          <p:cNvSpPr>
            <a:spLocks noGrp="1"/>
          </p:cNvSpPr>
          <p:nvPr>
            <p:ph type="sldNum" sz="quarter" idx="11"/>
          </p:nvPr>
        </p:nvSpPr>
        <p:spPr>
          <a:noFill/>
        </p:spPr>
        <p:txBody>
          <a:bodyPr/>
          <a:lstStyle/>
          <a:p>
            <a:fld id="{F418284C-F5FB-4B2E-9B9D-F39FB4AE0F08}" type="slidenum">
              <a:rPr lang="en-US" smtClean="0"/>
              <a:pPr/>
              <a:t>13</a:t>
            </a:fld>
            <a:endParaRPr lang="en-US" smtClean="0"/>
          </a:p>
        </p:txBody>
      </p:sp>
      <p:sp>
        <p:nvSpPr>
          <p:cNvPr id="15364" name="Rectangle 1026"/>
          <p:cNvSpPr>
            <a:spLocks noGrp="1" noChangeArrowheads="1"/>
          </p:cNvSpPr>
          <p:nvPr>
            <p:ph type="title"/>
          </p:nvPr>
        </p:nvSpPr>
        <p:spPr>
          <a:xfrm>
            <a:off x="685800" y="0"/>
            <a:ext cx="7772400" cy="1143000"/>
          </a:xfrm>
        </p:spPr>
        <p:txBody>
          <a:bodyPr/>
          <a:lstStyle/>
          <a:p>
            <a:r>
              <a:rPr lang="en-US" dirty="0" smtClean="0"/>
              <a:t>Key Issues in Information Lifecycle</a:t>
            </a:r>
          </a:p>
        </p:txBody>
      </p:sp>
      <p:grpSp>
        <p:nvGrpSpPr>
          <p:cNvPr id="15365" name="Group 1028"/>
          <p:cNvGrpSpPr>
            <a:grpSpLocks/>
          </p:cNvGrpSpPr>
          <p:nvPr/>
        </p:nvGrpSpPr>
        <p:grpSpPr bwMode="auto">
          <a:xfrm>
            <a:off x="762000" y="990600"/>
            <a:ext cx="7664450" cy="5562600"/>
            <a:chOff x="480" y="528"/>
            <a:chExt cx="4828" cy="3504"/>
          </a:xfrm>
        </p:grpSpPr>
        <p:grpSp>
          <p:nvGrpSpPr>
            <p:cNvPr id="15368" name="Group 1029"/>
            <p:cNvGrpSpPr>
              <a:grpSpLocks/>
            </p:cNvGrpSpPr>
            <p:nvPr/>
          </p:nvGrpSpPr>
          <p:grpSpPr bwMode="auto">
            <a:xfrm>
              <a:off x="1296" y="816"/>
              <a:ext cx="3168" cy="3120"/>
              <a:chOff x="1296" y="816"/>
              <a:chExt cx="3168" cy="3120"/>
            </a:xfrm>
          </p:grpSpPr>
          <p:grpSp>
            <p:nvGrpSpPr>
              <p:cNvPr id="15389" name="Group 1030"/>
              <p:cNvGrpSpPr>
                <a:grpSpLocks/>
              </p:cNvGrpSpPr>
              <p:nvPr/>
            </p:nvGrpSpPr>
            <p:grpSpPr bwMode="auto">
              <a:xfrm>
                <a:off x="1296" y="816"/>
                <a:ext cx="3120" cy="3120"/>
                <a:chOff x="1296" y="816"/>
                <a:chExt cx="3120" cy="3120"/>
              </a:xfrm>
            </p:grpSpPr>
            <p:sp>
              <p:nvSpPr>
                <p:cNvPr id="15393" name="Oval 1031"/>
                <p:cNvSpPr>
                  <a:spLocks noChangeArrowheads="1"/>
                </p:cNvSpPr>
                <p:nvPr/>
              </p:nvSpPr>
              <p:spPr bwMode="auto">
                <a:xfrm>
                  <a:off x="1584" y="1104"/>
                  <a:ext cx="2544" cy="25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94" name="Oval 1032"/>
                <p:cNvSpPr>
                  <a:spLocks noChangeArrowheads="1"/>
                </p:cNvSpPr>
                <p:nvPr/>
              </p:nvSpPr>
              <p:spPr bwMode="auto">
                <a:xfrm>
                  <a:off x="1296" y="816"/>
                  <a:ext cx="3120" cy="3120"/>
                </a:xfrm>
                <a:prstGeom prst="ellipse">
                  <a:avLst/>
                </a:prstGeom>
                <a:noFill/>
                <a:ln w="28575">
                  <a:solidFill>
                    <a:schemeClr val="accent2"/>
                  </a:solidFill>
                  <a:round/>
                  <a:headEnd/>
                  <a:tailEnd/>
                </a:ln>
              </p:spPr>
              <p:txBody>
                <a:bodyPr wrap="none" anchor="ctr"/>
                <a:lstStyle/>
                <a:p>
                  <a:endParaRPr lang="en-US"/>
                </a:p>
              </p:txBody>
            </p:sp>
          </p:grpSp>
          <p:sp>
            <p:nvSpPr>
              <p:cNvPr id="15390" name="AutoShape 1033"/>
              <p:cNvSpPr>
                <a:spLocks noChangeArrowheads="1"/>
              </p:cNvSpPr>
              <p:nvPr/>
            </p:nvSpPr>
            <p:spPr bwMode="auto">
              <a:xfrm rot="2319544">
                <a:off x="1648" y="1190"/>
                <a:ext cx="96" cy="288"/>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p>
                <a:endParaRPr lang="en-US"/>
              </a:p>
            </p:txBody>
          </p:sp>
          <p:sp>
            <p:nvSpPr>
              <p:cNvPr id="15391" name="AutoShape 1034"/>
              <p:cNvSpPr>
                <a:spLocks noChangeArrowheads="1"/>
              </p:cNvSpPr>
              <p:nvPr/>
            </p:nvSpPr>
            <p:spPr bwMode="auto">
              <a:xfrm rot="-10548965">
                <a:off x="4368" y="2352"/>
                <a:ext cx="96" cy="288"/>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p>
                <a:endParaRPr lang="en-US"/>
              </a:p>
            </p:txBody>
          </p:sp>
          <p:sp>
            <p:nvSpPr>
              <p:cNvPr id="15392" name="AutoShape 1035"/>
              <p:cNvSpPr>
                <a:spLocks noChangeArrowheads="1"/>
              </p:cNvSpPr>
              <p:nvPr/>
            </p:nvSpPr>
            <p:spPr bwMode="auto">
              <a:xfrm rot="-4533234">
                <a:off x="2496" y="3744"/>
                <a:ext cx="96" cy="288"/>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p>
                <a:endParaRPr lang="en-US"/>
              </a:p>
            </p:txBody>
          </p:sp>
        </p:grpSp>
        <p:sp>
          <p:nvSpPr>
            <p:cNvPr id="15369" name="Text Box 1036"/>
            <p:cNvSpPr txBox="1">
              <a:spLocks noChangeArrowheads="1"/>
            </p:cNvSpPr>
            <p:nvPr/>
          </p:nvSpPr>
          <p:spPr bwMode="auto">
            <a:xfrm>
              <a:off x="2496" y="528"/>
              <a:ext cx="668" cy="252"/>
            </a:xfrm>
            <a:prstGeom prst="rect">
              <a:avLst/>
            </a:prstGeom>
            <a:noFill/>
            <a:ln w="3175">
              <a:solidFill>
                <a:schemeClr val="tx1"/>
              </a:solidFill>
              <a:miter lim="800000"/>
              <a:headEnd/>
              <a:tailEnd/>
            </a:ln>
          </p:spPr>
          <p:txBody>
            <a:bodyPr wrap="none">
              <a:spAutoFit/>
            </a:bodyPr>
            <a:lstStyle/>
            <a:p>
              <a:r>
                <a:rPr lang="en-US" sz="2000"/>
                <a:t>Creation</a:t>
              </a:r>
              <a:endParaRPr lang="en-US"/>
            </a:p>
          </p:txBody>
        </p:sp>
        <p:sp>
          <p:nvSpPr>
            <p:cNvPr id="15370" name="Text Box 1037"/>
            <p:cNvSpPr txBox="1">
              <a:spLocks noChangeArrowheads="1"/>
            </p:cNvSpPr>
            <p:nvPr/>
          </p:nvSpPr>
          <p:spPr bwMode="auto">
            <a:xfrm>
              <a:off x="480" y="3408"/>
              <a:ext cx="800" cy="252"/>
            </a:xfrm>
            <a:prstGeom prst="rect">
              <a:avLst/>
            </a:prstGeom>
            <a:noFill/>
            <a:ln w="3175">
              <a:solidFill>
                <a:schemeClr val="tx1"/>
              </a:solidFill>
              <a:miter lim="800000"/>
              <a:headEnd/>
              <a:tailEnd/>
            </a:ln>
          </p:spPr>
          <p:txBody>
            <a:bodyPr wrap="none">
              <a:spAutoFit/>
            </a:bodyPr>
            <a:lstStyle/>
            <a:p>
              <a:r>
                <a:rPr lang="en-US" sz="2000"/>
                <a:t>Utilization</a:t>
              </a:r>
              <a:endParaRPr lang="en-US"/>
            </a:p>
          </p:txBody>
        </p:sp>
        <p:sp>
          <p:nvSpPr>
            <p:cNvPr id="15371" name="Text Box 1038"/>
            <p:cNvSpPr txBox="1">
              <a:spLocks noChangeArrowheads="1"/>
            </p:cNvSpPr>
            <p:nvPr/>
          </p:nvSpPr>
          <p:spPr bwMode="auto">
            <a:xfrm>
              <a:off x="4464" y="3408"/>
              <a:ext cx="757" cy="252"/>
            </a:xfrm>
            <a:prstGeom prst="rect">
              <a:avLst/>
            </a:prstGeom>
            <a:noFill/>
            <a:ln w="3175">
              <a:solidFill>
                <a:schemeClr val="tx1"/>
              </a:solidFill>
              <a:miter lim="800000"/>
              <a:headEnd/>
              <a:tailEnd/>
            </a:ln>
          </p:spPr>
          <p:txBody>
            <a:bodyPr wrap="none">
              <a:spAutoFit/>
            </a:bodyPr>
            <a:lstStyle/>
            <a:p>
              <a:r>
                <a:rPr lang="en-US" sz="2000"/>
                <a:t>Searching</a:t>
              </a:r>
              <a:endParaRPr lang="en-US"/>
            </a:p>
          </p:txBody>
        </p:sp>
        <p:sp>
          <p:nvSpPr>
            <p:cNvPr id="15372" name="Text Box 1039"/>
            <p:cNvSpPr txBox="1">
              <a:spLocks noChangeArrowheads="1"/>
            </p:cNvSpPr>
            <p:nvPr/>
          </p:nvSpPr>
          <p:spPr bwMode="auto">
            <a:xfrm>
              <a:off x="518" y="1274"/>
              <a:ext cx="116" cy="288"/>
            </a:xfrm>
            <a:prstGeom prst="rect">
              <a:avLst/>
            </a:prstGeom>
            <a:noFill/>
            <a:ln w="9525">
              <a:noFill/>
              <a:miter lim="800000"/>
              <a:headEnd/>
              <a:tailEnd/>
            </a:ln>
          </p:spPr>
          <p:txBody>
            <a:bodyPr wrap="none">
              <a:spAutoFit/>
            </a:bodyPr>
            <a:lstStyle/>
            <a:p>
              <a:endParaRPr lang="en-US"/>
            </a:p>
          </p:txBody>
        </p:sp>
        <p:sp>
          <p:nvSpPr>
            <p:cNvPr id="15373" name="Rectangle 1040"/>
            <p:cNvSpPr>
              <a:spLocks noChangeArrowheads="1"/>
            </p:cNvSpPr>
            <p:nvPr/>
          </p:nvSpPr>
          <p:spPr bwMode="auto">
            <a:xfrm>
              <a:off x="1296" y="1008"/>
              <a:ext cx="500" cy="231"/>
            </a:xfrm>
            <a:prstGeom prst="rect">
              <a:avLst/>
            </a:prstGeom>
            <a:noFill/>
            <a:ln w="9525">
              <a:noFill/>
              <a:miter lim="800000"/>
              <a:headEnd/>
              <a:tailEnd/>
            </a:ln>
          </p:spPr>
          <p:txBody>
            <a:bodyPr wrap="none">
              <a:spAutoFit/>
            </a:bodyPr>
            <a:lstStyle/>
            <a:p>
              <a:r>
                <a:rPr lang="en-US" sz="1800">
                  <a:solidFill>
                    <a:schemeClr val="accent2"/>
                  </a:solidFill>
                </a:rPr>
                <a:t>Active</a:t>
              </a:r>
            </a:p>
          </p:txBody>
        </p:sp>
        <p:sp>
          <p:nvSpPr>
            <p:cNvPr id="15374" name="Rectangle 1041"/>
            <p:cNvSpPr>
              <a:spLocks noChangeArrowheads="1"/>
            </p:cNvSpPr>
            <p:nvPr/>
          </p:nvSpPr>
          <p:spPr bwMode="auto">
            <a:xfrm>
              <a:off x="1824" y="3792"/>
              <a:ext cx="580" cy="231"/>
            </a:xfrm>
            <a:prstGeom prst="rect">
              <a:avLst/>
            </a:prstGeom>
            <a:noFill/>
            <a:ln w="9525">
              <a:noFill/>
              <a:miter lim="800000"/>
              <a:headEnd/>
              <a:tailEnd/>
            </a:ln>
          </p:spPr>
          <p:txBody>
            <a:bodyPr wrap="none">
              <a:spAutoFit/>
            </a:bodyPr>
            <a:lstStyle/>
            <a:p>
              <a:r>
                <a:rPr lang="en-US" sz="1800">
                  <a:solidFill>
                    <a:schemeClr val="accent2"/>
                  </a:solidFill>
                </a:rPr>
                <a:t>Inactive</a:t>
              </a:r>
            </a:p>
          </p:txBody>
        </p:sp>
        <p:sp>
          <p:nvSpPr>
            <p:cNvPr id="15375" name="Rectangle 1042"/>
            <p:cNvSpPr>
              <a:spLocks noChangeArrowheads="1"/>
            </p:cNvSpPr>
            <p:nvPr/>
          </p:nvSpPr>
          <p:spPr bwMode="auto">
            <a:xfrm>
              <a:off x="4464" y="2640"/>
              <a:ext cx="844" cy="231"/>
            </a:xfrm>
            <a:prstGeom prst="rect">
              <a:avLst/>
            </a:prstGeom>
            <a:noFill/>
            <a:ln w="9525">
              <a:noFill/>
              <a:miter lim="800000"/>
              <a:headEnd/>
              <a:tailEnd/>
            </a:ln>
          </p:spPr>
          <p:txBody>
            <a:bodyPr wrap="none">
              <a:spAutoFit/>
            </a:bodyPr>
            <a:lstStyle/>
            <a:p>
              <a:r>
                <a:rPr lang="en-US" sz="1800">
                  <a:solidFill>
                    <a:schemeClr val="accent2"/>
                  </a:solidFill>
                </a:rPr>
                <a:t>Semi-Active</a:t>
              </a:r>
            </a:p>
          </p:txBody>
        </p:sp>
        <p:sp>
          <p:nvSpPr>
            <p:cNvPr id="15376" name="Rectangle 1043"/>
            <p:cNvSpPr>
              <a:spLocks noChangeArrowheads="1"/>
            </p:cNvSpPr>
            <p:nvPr/>
          </p:nvSpPr>
          <p:spPr bwMode="auto">
            <a:xfrm>
              <a:off x="576" y="2304"/>
              <a:ext cx="716" cy="404"/>
            </a:xfrm>
            <a:prstGeom prst="rect">
              <a:avLst/>
            </a:prstGeom>
            <a:noFill/>
            <a:ln w="9525">
              <a:noFill/>
              <a:miter lim="800000"/>
              <a:headEnd/>
              <a:tailEnd/>
            </a:ln>
          </p:spPr>
          <p:txBody>
            <a:bodyPr wrap="none">
              <a:spAutoFit/>
            </a:bodyPr>
            <a:lstStyle/>
            <a:p>
              <a:r>
                <a:rPr lang="en-US" sz="1800">
                  <a:solidFill>
                    <a:schemeClr val="accent2"/>
                  </a:solidFill>
                </a:rPr>
                <a:t>Retention/</a:t>
              </a:r>
            </a:p>
            <a:p>
              <a:r>
                <a:rPr lang="en-US" sz="1800">
                  <a:solidFill>
                    <a:schemeClr val="accent2"/>
                  </a:solidFill>
                </a:rPr>
                <a:t>Mining</a:t>
              </a:r>
            </a:p>
          </p:txBody>
        </p:sp>
        <p:sp>
          <p:nvSpPr>
            <p:cNvPr id="15377" name="Rectangle 1044"/>
            <p:cNvSpPr>
              <a:spLocks noChangeArrowheads="1"/>
            </p:cNvSpPr>
            <p:nvPr/>
          </p:nvSpPr>
          <p:spPr bwMode="auto">
            <a:xfrm>
              <a:off x="1296" y="3408"/>
              <a:ext cx="780" cy="231"/>
            </a:xfrm>
            <a:prstGeom prst="rect">
              <a:avLst/>
            </a:prstGeom>
            <a:noFill/>
            <a:ln w="9525">
              <a:noFill/>
              <a:miter lim="800000"/>
              <a:headEnd/>
              <a:tailEnd/>
            </a:ln>
          </p:spPr>
          <p:txBody>
            <a:bodyPr wrap="none">
              <a:spAutoFit/>
            </a:bodyPr>
            <a:lstStyle/>
            <a:p>
              <a:r>
                <a:rPr lang="en-US" sz="1800">
                  <a:solidFill>
                    <a:schemeClr val="accent2"/>
                  </a:solidFill>
                </a:rPr>
                <a:t>Disposition</a:t>
              </a:r>
            </a:p>
          </p:txBody>
        </p:sp>
        <p:sp>
          <p:nvSpPr>
            <p:cNvPr id="15378" name="Rectangle 1045"/>
            <p:cNvSpPr>
              <a:spLocks noChangeArrowheads="1"/>
            </p:cNvSpPr>
            <p:nvPr/>
          </p:nvSpPr>
          <p:spPr bwMode="auto">
            <a:xfrm>
              <a:off x="576" y="2928"/>
              <a:ext cx="564" cy="231"/>
            </a:xfrm>
            <a:prstGeom prst="rect">
              <a:avLst/>
            </a:prstGeom>
            <a:noFill/>
            <a:ln w="9525">
              <a:noFill/>
              <a:miter lim="800000"/>
              <a:headEnd/>
              <a:tailEnd/>
            </a:ln>
          </p:spPr>
          <p:txBody>
            <a:bodyPr wrap="none">
              <a:spAutoFit/>
            </a:bodyPr>
            <a:lstStyle/>
            <a:p>
              <a:r>
                <a:rPr lang="en-US" sz="1800">
                  <a:solidFill>
                    <a:schemeClr val="accent2"/>
                  </a:solidFill>
                </a:rPr>
                <a:t>Discard</a:t>
              </a:r>
            </a:p>
          </p:txBody>
        </p:sp>
        <p:sp>
          <p:nvSpPr>
            <p:cNvPr id="15379" name="Line 1046"/>
            <p:cNvSpPr>
              <a:spLocks noChangeShapeType="1"/>
            </p:cNvSpPr>
            <p:nvPr/>
          </p:nvSpPr>
          <p:spPr bwMode="auto">
            <a:xfrm flipH="1" flipV="1">
              <a:off x="1152" y="3120"/>
              <a:ext cx="624" cy="384"/>
            </a:xfrm>
            <a:prstGeom prst="line">
              <a:avLst/>
            </a:prstGeom>
            <a:noFill/>
            <a:ln w="28575">
              <a:solidFill>
                <a:schemeClr val="accent2"/>
              </a:solidFill>
              <a:round/>
              <a:headEnd/>
              <a:tailEnd type="triangle" w="med" len="med"/>
            </a:ln>
          </p:spPr>
          <p:txBody>
            <a:bodyPr wrap="none" anchor="ctr"/>
            <a:lstStyle/>
            <a:p>
              <a:endParaRPr lang="en-US"/>
            </a:p>
          </p:txBody>
        </p:sp>
        <p:sp>
          <p:nvSpPr>
            <p:cNvPr id="15380" name="Line 1047"/>
            <p:cNvSpPr>
              <a:spLocks noChangeShapeType="1"/>
            </p:cNvSpPr>
            <p:nvPr/>
          </p:nvSpPr>
          <p:spPr bwMode="auto">
            <a:xfrm flipH="1" flipV="1">
              <a:off x="960" y="1584"/>
              <a:ext cx="1920" cy="768"/>
            </a:xfrm>
            <a:prstGeom prst="line">
              <a:avLst/>
            </a:prstGeom>
            <a:noFill/>
            <a:ln w="28575">
              <a:solidFill>
                <a:schemeClr val="tx1"/>
              </a:solidFill>
              <a:prstDash val="lgDash"/>
              <a:round/>
              <a:headEnd/>
              <a:tailEnd/>
            </a:ln>
          </p:spPr>
          <p:txBody>
            <a:bodyPr wrap="none" anchor="ctr"/>
            <a:lstStyle/>
            <a:p>
              <a:endParaRPr lang="en-US"/>
            </a:p>
          </p:txBody>
        </p:sp>
        <p:sp>
          <p:nvSpPr>
            <p:cNvPr id="15381" name="Line 1048"/>
            <p:cNvSpPr>
              <a:spLocks noChangeShapeType="1"/>
            </p:cNvSpPr>
            <p:nvPr/>
          </p:nvSpPr>
          <p:spPr bwMode="auto">
            <a:xfrm flipV="1">
              <a:off x="2880" y="1632"/>
              <a:ext cx="1728" cy="720"/>
            </a:xfrm>
            <a:prstGeom prst="line">
              <a:avLst/>
            </a:prstGeom>
            <a:noFill/>
            <a:ln w="28575">
              <a:solidFill>
                <a:schemeClr val="tx1"/>
              </a:solidFill>
              <a:prstDash val="lgDash"/>
              <a:round/>
              <a:headEnd/>
              <a:tailEnd/>
            </a:ln>
          </p:spPr>
          <p:txBody>
            <a:bodyPr wrap="none" anchor="ctr"/>
            <a:lstStyle/>
            <a:p>
              <a:endParaRPr lang="en-US"/>
            </a:p>
          </p:txBody>
        </p:sp>
        <p:sp>
          <p:nvSpPr>
            <p:cNvPr id="15382" name="Line 1049"/>
            <p:cNvSpPr>
              <a:spLocks noChangeShapeType="1"/>
            </p:cNvSpPr>
            <p:nvPr/>
          </p:nvSpPr>
          <p:spPr bwMode="auto">
            <a:xfrm flipH="1">
              <a:off x="2352" y="2352"/>
              <a:ext cx="528" cy="1680"/>
            </a:xfrm>
            <a:prstGeom prst="line">
              <a:avLst/>
            </a:prstGeom>
            <a:noFill/>
            <a:ln w="19050">
              <a:solidFill>
                <a:schemeClr val="tx1"/>
              </a:solidFill>
              <a:prstDash val="lgDash"/>
              <a:round/>
              <a:headEnd/>
              <a:tailEnd/>
            </a:ln>
          </p:spPr>
          <p:txBody>
            <a:bodyPr wrap="none" anchor="ctr"/>
            <a:lstStyle/>
            <a:p>
              <a:endParaRPr lang="en-US"/>
            </a:p>
          </p:txBody>
        </p:sp>
        <p:sp>
          <p:nvSpPr>
            <p:cNvPr id="15383" name="Text Box 1050"/>
            <p:cNvSpPr txBox="1">
              <a:spLocks noChangeArrowheads="1"/>
            </p:cNvSpPr>
            <p:nvPr/>
          </p:nvSpPr>
          <p:spPr bwMode="auto">
            <a:xfrm>
              <a:off x="1776" y="1632"/>
              <a:ext cx="539" cy="326"/>
            </a:xfrm>
            <a:prstGeom prst="rect">
              <a:avLst/>
            </a:prstGeom>
            <a:noFill/>
            <a:ln w="9525">
              <a:noFill/>
              <a:miter lim="800000"/>
              <a:headEnd/>
              <a:tailEnd/>
            </a:ln>
          </p:spPr>
          <p:txBody>
            <a:bodyPr wrap="none">
              <a:spAutoFit/>
            </a:bodyPr>
            <a:lstStyle/>
            <a:p>
              <a:pPr algn="ctr"/>
              <a:r>
                <a:rPr lang="en-US" sz="1400" b="1"/>
                <a:t>Using </a:t>
              </a:r>
            </a:p>
            <a:p>
              <a:pPr algn="ctr"/>
              <a:r>
                <a:rPr lang="en-US" sz="1400" b="1"/>
                <a:t>Creating</a:t>
              </a:r>
              <a:endParaRPr lang="en-US" sz="1400"/>
            </a:p>
          </p:txBody>
        </p:sp>
        <p:sp>
          <p:nvSpPr>
            <p:cNvPr id="15384" name="Text Box 1051"/>
            <p:cNvSpPr txBox="1">
              <a:spLocks noChangeArrowheads="1"/>
            </p:cNvSpPr>
            <p:nvPr/>
          </p:nvSpPr>
          <p:spPr bwMode="auto">
            <a:xfrm>
              <a:off x="2555" y="1200"/>
              <a:ext cx="613" cy="326"/>
            </a:xfrm>
            <a:prstGeom prst="rect">
              <a:avLst/>
            </a:prstGeom>
            <a:noFill/>
            <a:ln w="9525">
              <a:noFill/>
              <a:miter lim="800000"/>
              <a:headEnd/>
              <a:tailEnd/>
            </a:ln>
          </p:spPr>
          <p:txBody>
            <a:bodyPr wrap="none">
              <a:spAutoFit/>
            </a:bodyPr>
            <a:lstStyle/>
            <a:p>
              <a:pPr algn="ctr"/>
              <a:r>
                <a:rPr lang="en-US" sz="1400" b="1"/>
                <a:t>Authoring</a:t>
              </a:r>
            </a:p>
            <a:p>
              <a:pPr algn="ctr"/>
              <a:r>
                <a:rPr lang="en-US" sz="1400" b="1"/>
                <a:t>Modifying</a:t>
              </a:r>
              <a:endParaRPr lang="en-US" sz="1400"/>
            </a:p>
          </p:txBody>
        </p:sp>
        <p:sp>
          <p:nvSpPr>
            <p:cNvPr id="15385" name="Text Box 1052"/>
            <p:cNvSpPr txBox="1">
              <a:spLocks noChangeArrowheads="1"/>
            </p:cNvSpPr>
            <p:nvPr/>
          </p:nvSpPr>
          <p:spPr bwMode="auto">
            <a:xfrm>
              <a:off x="3253" y="1632"/>
              <a:ext cx="657" cy="326"/>
            </a:xfrm>
            <a:prstGeom prst="rect">
              <a:avLst/>
            </a:prstGeom>
            <a:noFill/>
            <a:ln w="9525">
              <a:noFill/>
              <a:miter lim="800000"/>
              <a:headEnd/>
              <a:tailEnd/>
            </a:ln>
          </p:spPr>
          <p:txBody>
            <a:bodyPr wrap="none">
              <a:spAutoFit/>
            </a:bodyPr>
            <a:lstStyle/>
            <a:p>
              <a:pPr algn="ctr"/>
              <a:r>
                <a:rPr lang="en-US" sz="1400" b="1"/>
                <a:t>Organizing</a:t>
              </a:r>
            </a:p>
            <a:p>
              <a:pPr algn="ctr"/>
              <a:r>
                <a:rPr lang="en-US" sz="1400" b="1"/>
                <a:t>Indexing</a:t>
              </a:r>
              <a:endParaRPr lang="en-US" sz="1400"/>
            </a:p>
          </p:txBody>
        </p:sp>
        <p:sp>
          <p:nvSpPr>
            <p:cNvPr id="15386" name="Text Box 1053"/>
            <p:cNvSpPr txBox="1">
              <a:spLocks noChangeArrowheads="1"/>
            </p:cNvSpPr>
            <p:nvPr/>
          </p:nvSpPr>
          <p:spPr bwMode="auto">
            <a:xfrm>
              <a:off x="3456" y="2592"/>
              <a:ext cx="558" cy="326"/>
            </a:xfrm>
            <a:prstGeom prst="rect">
              <a:avLst/>
            </a:prstGeom>
            <a:noFill/>
            <a:ln w="9525">
              <a:noFill/>
              <a:miter lim="800000"/>
              <a:headEnd/>
              <a:tailEnd/>
            </a:ln>
          </p:spPr>
          <p:txBody>
            <a:bodyPr wrap="none">
              <a:spAutoFit/>
            </a:bodyPr>
            <a:lstStyle/>
            <a:p>
              <a:pPr algn="ctr"/>
              <a:r>
                <a:rPr lang="en-US" sz="1400" b="1"/>
                <a:t>Storing</a:t>
              </a:r>
            </a:p>
            <a:p>
              <a:pPr algn="ctr"/>
              <a:r>
                <a:rPr lang="en-US" sz="1400" b="1"/>
                <a:t>Retrieval</a:t>
              </a:r>
              <a:endParaRPr lang="en-US" sz="1400"/>
            </a:p>
          </p:txBody>
        </p:sp>
        <p:sp>
          <p:nvSpPr>
            <p:cNvPr id="15387" name="Text Box 1054"/>
            <p:cNvSpPr txBox="1">
              <a:spLocks noChangeArrowheads="1"/>
            </p:cNvSpPr>
            <p:nvPr/>
          </p:nvSpPr>
          <p:spPr bwMode="auto">
            <a:xfrm>
              <a:off x="2561" y="3168"/>
              <a:ext cx="700" cy="326"/>
            </a:xfrm>
            <a:prstGeom prst="rect">
              <a:avLst/>
            </a:prstGeom>
            <a:noFill/>
            <a:ln w="9525">
              <a:noFill/>
              <a:miter lim="800000"/>
              <a:headEnd/>
              <a:tailEnd/>
            </a:ln>
          </p:spPr>
          <p:txBody>
            <a:bodyPr wrap="none">
              <a:spAutoFit/>
            </a:bodyPr>
            <a:lstStyle/>
            <a:p>
              <a:pPr algn="ctr"/>
              <a:r>
                <a:rPr lang="en-US" sz="1400" b="1"/>
                <a:t>Distribution</a:t>
              </a:r>
            </a:p>
            <a:p>
              <a:pPr algn="ctr"/>
              <a:r>
                <a:rPr lang="en-US" sz="1400" b="1"/>
                <a:t>Networking</a:t>
              </a:r>
              <a:endParaRPr lang="en-US" sz="1400"/>
            </a:p>
          </p:txBody>
        </p:sp>
        <p:sp>
          <p:nvSpPr>
            <p:cNvPr id="15388" name="Text Box 1055"/>
            <p:cNvSpPr txBox="1">
              <a:spLocks noChangeArrowheads="1"/>
            </p:cNvSpPr>
            <p:nvPr/>
          </p:nvSpPr>
          <p:spPr bwMode="auto">
            <a:xfrm>
              <a:off x="1728" y="2544"/>
              <a:ext cx="584" cy="326"/>
            </a:xfrm>
            <a:prstGeom prst="rect">
              <a:avLst/>
            </a:prstGeom>
            <a:noFill/>
            <a:ln w="9525">
              <a:noFill/>
              <a:miter lim="800000"/>
              <a:headEnd/>
              <a:tailEnd/>
            </a:ln>
          </p:spPr>
          <p:txBody>
            <a:bodyPr wrap="none">
              <a:spAutoFit/>
            </a:bodyPr>
            <a:lstStyle/>
            <a:p>
              <a:pPr algn="ctr"/>
              <a:r>
                <a:rPr lang="en-US" sz="1400" b="1"/>
                <a:t>Accessing</a:t>
              </a:r>
            </a:p>
            <a:p>
              <a:pPr algn="ctr"/>
              <a:r>
                <a:rPr lang="en-US" sz="1400" b="1"/>
                <a:t>Filtering</a:t>
              </a:r>
              <a:endParaRPr lang="en-US" sz="1400"/>
            </a:p>
          </p:txBody>
        </p:sp>
      </p:grpSp>
      <p:sp>
        <p:nvSpPr>
          <p:cNvPr id="15366" name="Oval 1056"/>
          <p:cNvSpPr>
            <a:spLocks noChangeArrowheads="1"/>
          </p:cNvSpPr>
          <p:nvPr/>
        </p:nvSpPr>
        <p:spPr bwMode="auto">
          <a:xfrm>
            <a:off x="5029200" y="2438400"/>
            <a:ext cx="1371600" cy="2971800"/>
          </a:xfrm>
          <a:prstGeom prst="ellipse">
            <a:avLst/>
          </a:prstGeom>
          <a:noFill/>
          <a:ln w="38100">
            <a:solidFill>
              <a:srgbClr val="FF3300"/>
            </a:solidFill>
            <a:round/>
            <a:headEnd/>
            <a:tailEnd/>
          </a:ln>
        </p:spPr>
        <p:txBody>
          <a:bodyPr wrap="none" anchor="ctr"/>
          <a:lstStyle/>
          <a:p>
            <a:endParaRPr lang="en-US"/>
          </a:p>
        </p:txBody>
      </p:sp>
      <p:sp>
        <p:nvSpPr>
          <p:cNvPr id="15367" name="Oval 1057"/>
          <p:cNvSpPr>
            <a:spLocks noChangeArrowheads="1"/>
          </p:cNvSpPr>
          <p:nvPr/>
        </p:nvSpPr>
        <p:spPr bwMode="auto">
          <a:xfrm>
            <a:off x="2667000" y="3962400"/>
            <a:ext cx="3733800" cy="1066800"/>
          </a:xfrm>
          <a:prstGeom prst="ellipse">
            <a:avLst/>
          </a:prstGeom>
          <a:noFill/>
          <a:ln w="38100">
            <a:solidFill>
              <a:srgbClr val="FF3300"/>
            </a:solidFill>
            <a:round/>
            <a:headEnd/>
            <a:tailEnd/>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16387" name="Slide Number Placeholder 4"/>
          <p:cNvSpPr>
            <a:spLocks noGrp="1"/>
          </p:cNvSpPr>
          <p:nvPr>
            <p:ph type="sldNum" sz="quarter" idx="11"/>
          </p:nvPr>
        </p:nvSpPr>
        <p:spPr>
          <a:noFill/>
        </p:spPr>
        <p:txBody>
          <a:bodyPr/>
          <a:lstStyle/>
          <a:p>
            <a:fld id="{DCAEEDA8-B06E-4B5C-A851-1588D7876AA7}" type="slidenum">
              <a:rPr lang="en-US" smtClean="0"/>
              <a:pPr/>
              <a:t>14</a:t>
            </a:fld>
            <a:endParaRPr lang="en-US" smtClean="0"/>
          </a:p>
        </p:txBody>
      </p:sp>
      <p:sp>
        <p:nvSpPr>
          <p:cNvPr id="16388" name="Rectangle 2"/>
          <p:cNvSpPr>
            <a:spLocks noGrp="1" noChangeArrowheads="1"/>
          </p:cNvSpPr>
          <p:nvPr>
            <p:ph type="title"/>
          </p:nvPr>
        </p:nvSpPr>
        <p:spPr>
          <a:xfrm>
            <a:off x="685800" y="457200"/>
            <a:ext cx="7772400" cy="838200"/>
          </a:xfrm>
        </p:spPr>
        <p:txBody>
          <a:bodyPr/>
          <a:lstStyle/>
          <a:p>
            <a:r>
              <a:rPr lang="en-US" dirty="0"/>
              <a:t>Key Issues in Information Lifecycle</a:t>
            </a:r>
            <a:endParaRPr lang="en-US" dirty="0" smtClean="0"/>
          </a:p>
        </p:txBody>
      </p:sp>
      <p:sp>
        <p:nvSpPr>
          <p:cNvPr id="16389" name="Rectangle 3"/>
          <p:cNvSpPr>
            <a:spLocks noGrp="1" noChangeArrowheads="1"/>
          </p:cNvSpPr>
          <p:nvPr>
            <p:ph type="body" idx="1"/>
          </p:nvPr>
        </p:nvSpPr>
        <p:spPr>
          <a:xfrm>
            <a:off x="685800" y="1447800"/>
            <a:ext cx="7772400" cy="4495800"/>
          </a:xfrm>
        </p:spPr>
        <p:txBody>
          <a:bodyPr/>
          <a:lstStyle/>
          <a:p>
            <a:r>
              <a:rPr lang="en-US" sz="2400" smtClean="0"/>
              <a:t>Organizing and Indexing</a:t>
            </a:r>
          </a:p>
          <a:p>
            <a:pPr lvl="1"/>
            <a:r>
              <a:rPr lang="en-US" sz="2000" smtClean="0"/>
              <a:t>What types of data/information/meta-data should be collected and integrated?</a:t>
            </a:r>
          </a:p>
          <a:p>
            <a:pPr lvl="1"/>
            <a:r>
              <a:rPr lang="en-US" sz="2000" smtClean="0"/>
              <a:t>Types of organization? Indexing?</a:t>
            </a:r>
          </a:p>
          <a:p>
            <a:r>
              <a:rPr lang="en-US" sz="2400" smtClean="0"/>
              <a:t>Storing and Retrieving</a:t>
            </a:r>
          </a:p>
          <a:p>
            <a:pPr lvl="1"/>
            <a:r>
              <a:rPr lang="en-US" sz="2000" smtClean="0"/>
              <a:t>How and where is information stored?</a:t>
            </a:r>
          </a:p>
          <a:p>
            <a:pPr lvl="1"/>
            <a:r>
              <a:rPr lang="en-US" sz="2000" smtClean="0"/>
              <a:t>How is information recovered from storage?</a:t>
            </a:r>
          </a:p>
          <a:p>
            <a:pPr lvl="1"/>
            <a:r>
              <a:rPr lang="en-US" sz="2000" smtClean="0"/>
              <a:t>How to find needed information?</a:t>
            </a:r>
          </a:p>
          <a:p>
            <a:r>
              <a:rPr lang="en-US" sz="2400" smtClean="0"/>
              <a:t>Accessing/Filtering Information</a:t>
            </a:r>
          </a:p>
          <a:p>
            <a:pPr lvl="1"/>
            <a:r>
              <a:rPr lang="en-US" sz="2000" smtClean="0"/>
              <a:t>How to select </a:t>
            </a:r>
            <a:r>
              <a:rPr lang="en-US" sz="2000" smtClean="0">
                <a:solidFill>
                  <a:srgbClr val="FF3300"/>
                </a:solidFill>
              </a:rPr>
              <a:t>desired (or relevant)</a:t>
            </a:r>
            <a:r>
              <a:rPr lang="en-US" sz="2000" smtClean="0"/>
              <a:t> information?</a:t>
            </a:r>
          </a:p>
          <a:p>
            <a:pPr lvl="1"/>
            <a:r>
              <a:rPr lang="en-US" sz="2000" smtClean="0"/>
              <a:t>How to locate that information in storage?</a:t>
            </a:r>
          </a:p>
          <a:p>
            <a:endParaRPr lang="en-US"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18435" name="Slide Number Placeholder 4"/>
          <p:cNvSpPr>
            <a:spLocks noGrp="1"/>
          </p:cNvSpPr>
          <p:nvPr>
            <p:ph type="sldNum" sz="quarter" idx="11"/>
          </p:nvPr>
        </p:nvSpPr>
        <p:spPr>
          <a:noFill/>
        </p:spPr>
        <p:txBody>
          <a:bodyPr/>
          <a:lstStyle/>
          <a:p>
            <a:fld id="{DBD5ECB7-AFB5-40B0-8F73-68CFC9D9A591}" type="slidenum">
              <a:rPr lang="en-US" smtClean="0"/>
              <a:pPr/>
              <a:t>15</a:t>
            </a:fld>
            <a:endParaRPr lang="en-US" smtClean="0"/>
          </a:p>
        </p:txBody>
      </p:sp>
      <p:sp>
        <p:nvSpPr>
          <p:cNvPr id="18436" name="Rectangle 2"/>
          <p:cNvSpPr>
            <a:spLocks noGrp="1" noChangeArrowheads="1"/>
          </p:cNvSpPr>
          <p:nvPr>
            <p:ph type="title"/>
          </p:nvPr>
        </p:nvSpPr>
        <p:spPr/>
        <p:txBody>
          <a:bodyPr/>
          <a:lstStyle/>
          <a:p>
            <a:r>
              <a:rPr lang="en-US" smtClean="0"/>
              <a:t>Cognitive (Human) Aspects IR</a:t>
            </a:r>
          </a:p>
        </p:txBody>
      </p:sp>
      <p:sp>
        <p:nvSpPr>
          <p:cNvPr id="18437" name="Rectangle 3"/>
          <p:cNvSpPr>
            <a:spLocks noGrp="1" noChangeArrowheads="1"/>
          </p:cNvSpPr>
          <p:nvPr>
            <p:ph type="body" idx="1"/>
          </p:nvPr>
        </p:nvSpPr>
        <p:spPr/>
        <p:txBody>
          <a:bodyPr/>
          <a:lstStyle/>
          <a:p>
            <a:r>
              <a:rPr lang="en-US" smtClean="0"/>
              <a:t>Satisfying an “Information Need”</a:t>
            </a:r>
          </a:p>
          <a:p>
            <a:pPr lvl="1"/>
            <a:r>
              <a:rPr lang="en-US" smtClean="0"/>
              <a:t>types of information needs</a:t>
            </a:r>
          </a:p>
          <a:p>
            <a:pPr lvl="1"/>
            <a:r>
              <a:rPr lang="en-US" smtClean="0"/>
              <a:t>specifying information needs (queries)</a:t>
            </a:r>
          </a:p>
          <a:p>
            <a:pPr lvl="1"/>
            <a:r>
              <a:rPr lang="en-US" smtClean="0"/>
              <a:t>the process of information access</a:t>
            </a:r>
          </a:p>
          <a:p>
            <a:pPr lvl="1"/>
            <a:r>
              <a:rPr lang="en-US" smtClean="0"/>
              <a:t>search strategies</a:t>
            </a:r>
          </a:p>
          <a:p>
            <a:pPr lvl="1"/>
            <a:r>
              <a:rPr lang="en-US" smtClean="0"/>
              <a:t>“sensemaking”</a:t>
            </a:r>
          </a:p>
          <a:p>
            <a:r>
              <a:rPr lang="en-US" smtClean="0"/>
              <a:t>Relevance</a:t>
            </a:r>
          </a:p>
          <a:p>
            <a:r>
              <a:rPr lang="en-US" smtClean="0"/>
              <a:t>Modeling the User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19459" name="Slide Number Placeholder 4"/>
          <p:cNvSpPr>
            <a:spLocks noGrp="1"/>
          </p:cNvSpPr>
          <p:nvPr>
            <p:ph type="sldNum" sz="quarter" idx="11"/>
          </p:nvPr>
        </p:nvSpPr>
        <p:spPr>
          <a:noFill/>
        </p:spPr>
        <p:txBody>
          <a:bodyPr/>
          <a:lstStyle/>
          <a:p>
            <a:fld id="{8BEF2071-304D-4A8A-B6D9-87DD4E12EB20}" type="slidenum">
              <a:rPr lang="en-US" smtClean="0"/>
              <a:pPr/>
              <a:t>16</a:t>
            </a:fld>
            <a:endParaRPr lang="en-US" smtClean="0"/>
          </a:p>
        </p:txBody>
      </p:sp>
      <p:sp>
        <p:nvSpPr>
          <p:cNvPr id="19460" name="Rectangle 2"/>
          <p:cNvSpPr>
            <a:spLocks noGrp="1" noChangeArrowheads="1"/>
          </p:cNvSpPr>
          <p:nvPr>
            <p:ph type="title"/>
          </p:nvPr>
        </p:nvSpPr>
        <p:spPr/>
        <p:txBody>
          <a:bodyPr/>
          <a:lstStyle/>
          <a:p>
            <a:r>
              <a:rPr lang="en-US" sz="3600" smtClean="0"/>
              <a:t>Cognitive (Human) Aspects IR</a:t>
            </a:r>
          </a:p>
        </p:txBody>
      </p:sp>
      <p:sp>
        <p:nvSpPr>
          <p:cNvPr id="19461" name="Rectangle 3"/>
          <p:cNvSpPr>
            <a:spLocks noGrp="1" noChangeArrowheads="1"/>
          </p:cNvSpPr>
          <p:nvPr>
            <p:ph type="body" idx="1"/>
          </p:nvPr>
        </p:nvSpPr>
        <p:spPr/>
        <p:txBody>
          <a:bodyPr/>
          <a:lstStyle/>
          <a:p>
            <a:r>
              <a:rPr lang="en-US" smtClean="0"/>
              <a:t>Three phases:</a:t>
            </a:r>
          </a:p>
          <a:p>
            <a:pPr lvl="1"/>
            <a:r>
              <a:rPr lang="en-US" smtClean="0"/>
              <a:t>Asking of a question</a:t>
            </a:r>
          </a:p>
          <a:p>
            <a:pPr lvl="1"/>
            <a:r>
              <a:rPr lang="en-US" smtClean="0"/>
              <a:t>Construction of an answer</a:t>
            </a:r>
          </a:p>
          <a:p>
            <a:pPr lvl="1"/>
            <a:r>
              <a:rPr lang="en-US" smtClean="0"/>
              <a:t>Assessment of the answer</a:t>
            </a:r>
          </a:p>
          <a:p>
            <a:pPr lvl="1"/>
            <a:endParaRPr lang="en-US" smtClean="0"/>
          </a:p>
          <a:p>
            <a:r>
              <a:rPr lang="en-US" smtClean="0"/>
              <a:t>Part of an </a:t>
            </a:r>
            <a:r>
              <a:rPr lang="en-US" smtClean="0">
                <a:solidFill>
                  <a:schemeClr val="accent2"/>
                </a:solidFill>
              </a:rPr>
              <a:t>iterative</a:t>
            </a:r>
            <a:r>
              <a:rPr lang="en-US" smtClean="0">
                <a:solidFill>
                  <a:schemeClr val="hlink"/>
                </a:solidFill>
              </a:rPr>
              <a:t> </a:t>
            </a:r>
            <a:r>
              <a:rPr lang="en-US" smtClean="0"/>
              <a:t>process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0483" name="Slide Number Placeholder 4"/>
          <p:cNvSpPr>
            <a:spLocks noGrp="1"/>
          </p:cNvSpPr>
          <p:nvPr>
            <p:ph type="sldNum" sz="quarter" idx="11"/>
          </p:nvPr>
        </p:nvSpPr>
        <p:spPr>
          <a:noFill/>
        </p:spPr>
        <p:txBody>
          <a:bodyPr/>
          <a:lstStyle/>
          <a:p>
            <a:fld id="{307A67EC-4353-4137-84EE-3910B46DBF22}" type="slidenum">
              <a:rPr lang="en-US" smtClean="0"/>
              <a:pPr/>
              <a:t>17</a:t>
            </a:fld>
            <a:endParaRPr lang="en-US" smtClean="0"/>
          </a:p>
        </p:txBody>
      </p:sp>
      <p:sp>
        <p:nvSpPr>
          <p:cNvPr id="20484" name="Rectangle 2"/>
          <p:cNvSpPr>
            <a:spLocks noGrp="1" noChangeArrowheads="1"/>
          </p:cNvSpPr>
          <p:nvPr>
            <p:ph type="title"/>
          </p:nvPr>
        </p:nvSpPr>
        <p:spPr>
          <a:xfrm>
            <a:off x="685800" y="228600"/>
            <a:ext cx="7772400" cy="1143000"/>
          </a:xfrm>
        </p:spPr>
        <p:txBody>
          <a:bodyPr/>
          <a:lstStyle/>
          <a:p>
            <a:r>
              <a:rPr lang="en-US" smtClean="0"/>
              <a:t>Question Asking</a:t>
            </a:r>
          </a:p>
        </p:txBody>
      </p:sp>
      <p:sp>
        <p:nvSpPr>
          <p:cNvPr id="20485" name="Rectangle 3"/>
          <p:cNvSpPr>
            <a:spLocks noGrp="1" noChangeArrowheads="1"/>
          </p:cNvSpPr>
          <p:nvPr>
            <p:ph type="body" idx="1"/>
          </p:nvPr>
        </p:nvSpPr>
        <p:spPr>
          <a:xfrm>
            <a:off x="533400" y="1219200"/>
            <a:ext cx="7772400" cy="4953000"/>
          </a:xfrm>
        </p:spPr>
        <p:txBody>
          <a:bodyPr/>
          <a:lstStyle/>
          <a:p>
            <a:r>
              <a:rPr lang="en-US" smtClean="0"/>
              <a:t>Person asking = “user”</a:t>
            </a:r>
          </a:p>
          <a:p>
            <a:pPr lvl="1"/>
            <a:r>
              <a:rPr lang="en-US" sz="2000" smtClean="0"/>
              <a:t>In a frame of mind, a cognitive state</a:t>
            </a:r>
          </a:p>
          <a:p>
            <a:pPr lvl="1"/>
            <a:r>
              <a:rPr lang="en-US" sz="2000" smtClean="0"/>
              <a:t>Aware of a gap in their knowledge</a:t>
            </a:r>
          </a:p>
          <a:p>
            <a:pPr lvl="1"/>
            <a:r>
              <a:rPr lang="en-US" sz="2000" smtClean="0"/>
              <a:t>May not be able to fully define this gap</a:t>
            </a:r>
            <a:endParaRPr lang="en-US" smtClean="0"/>
          </a:p>
          <a:p>
            <a:r>
              <a:rPr lang="en-US" smtClean="0"/>
              <a:t>Paradox of IR: </a:t>
            </a:r>
          </a:p>
          <a:p>
            <a:pPr lvl="1"/>
            <a:r>
              <a:rPr lang="en-US" sz="2000" smtClean="0"/>
              <a:t>If user knew the question to ask, there would often be no work to do. </a:t>
            </a:r>
          </a:p>
          <a:p>
            <a:pPr lvl="2"/>
            <a:r>
              <a:rPr lang="en-US" sz="1800" smtClean="0">
                <a:solidFill>
                  <a:schemeClr val="accent2"/>
                </a:solidFill>
              </a:rPr>
              <a:t>“The need to describe that which you do not know in order to find it”</a:t>
            </a:r>
            <a:r>
              <a:rPr lang="en-US" sz="1800" smtClean="0"/>
              <a:t> Roland Hjerppe</a:t>
            </a:r>
            <a:endParaRPr lang="en-US" smtClean="0"/>
          </a:p>
          <a:p>
            <a:r>
              <a:rPr lang="en-US" smtClean="0"/>
              <a:t>Query</a:t>
            </a:r>
          </a:p>
          <a:p>
            <a:pPr lvl="1"/>
            <a:r>
              <a:rPr lang="en-US" sz="2000" smtClean="0"/>
              <a:t>External expression of this ill-defined state</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1507" name="Slide Number Placeholder 4"/>
          <p:cNvSpPr>
            <a:spLocks noGrp="1"/>
          </p:cNvSpPr>
          <p:nvPr>
            <p:ph type="sldNum" sz="quarter" idx="11"/>
          </p:nvPr>
        </p:nvSpPr>
        <p:spPr>
          <a:noFill/>
        </p:spPr>
        <p:txBody>
          <a:bodyPr/>
          <a:lstStyle/>
          <a:p>
            <a:fld id="{F3CF50F8-0A35-4E91-8682-12394CC7C7D5}" type="slidenum">
              <a:rPr lang="en-US" smtClean="0"/>
              <a:pPr/>
              <a:t>18</a:t>
            </a:fld>
            <a:endParaRPr lang="en-US" smtClean="0"/>
          </a:p>
        </p:txBody>
      </p:sp>
      <p:sp>
        <p:nvSpPr>
          <p:cNvPr id="21508" name="Rectangle 2"/>
          <p:cNvSpPr>
            <a:spLocks noGrp="1" noChangeArrowheads="1"/>
          </p:cNvSpPr>
          <p:nvPr>
            <p:ph type="title"/>
          </p:nvPr>
        </p:nvSpPr>
        <p:spPr>
          <a:xfrm>
            <a:off x="685800" y="381000"/>
            <a:ext cx="7772400" cy="1143000"/>
          </a:xfrm>
        </p:spPr>
        <p:txBody>
          <a:bodyPr/>
          <a:lstStyle/>
          <a:p>
            <a:r>
              <a:rPr lang="en-US" smtClean="0"/>
              <a:t>Question Answering</a:t>
            </a:r>
          </a:p>
        </p:txBody>
      </p:sp>
      <p:sp>
        <p:nvSpPr>
          <p:cNvPr id="21509" name="Rectangle 3"/>
          <p:cNvSpPr>
            <a:spLocks noGrp="1" noChangeArrowheads="1"/>
          </p:cNvSpPr>
          <p:nvPr>
            <p:ph type="body" idx="1"/>
          </p:nvPr>
        </p:nvSpPr>
        <p:spPr>
          <a:xfrm>
            <a:off x="685800" y="1524000"/>
            <a:ext cx="7772400" cy="4114800"/>
          </a:xfrm>
        </p:spPr>
        <p:txBody>
          <a:bodyPr/>
          <a:lstStyle/>
          <a:p>
            <a:r>
              <a:rPr lang="en-US" smtClean="0"/>
              <a:t>Say question answerer is </a:t>
            </a:r>
            <a:r>
              <a:rPr lang="en-US" smtClean="0">
                <a:solidFill>
                  <a:schemeClr val="accent2"/>
                </a:solidFill>
              </a:rPr>
              <a:t>human</a:t>
            </a:r>
            <a:r>
              <a:rPr lang="en-US" smtClean="0"/>
              <a:t>.</a:t>
            </a:r>
          </a:p>
          <a:p>
            <a:pPr lvl="1"/>
            <a:r>
              <a:rPr lang="en-US" sz="2000" smtClean="0"/>
              <a:t>Can they translate the user’s ill-defined question into a better one?</a:t>
            </a:r>
          </a:p>
          <a:p>
            <a:pPr lvl="1"/>
            <a:r>
              <a:rPr lang="en-US" sz="2000" smtClean="0"/>
              <a:t>Do they know the answer themselves?</a:t>
            </a:r>
          </a:p>
          <a:p>
            <a:pPr lvl="1"/>
            <a:r>
              <a:rPr lang="en-US" sz="2000" smtClean="0"/>
              <a:t>Are they able to verbalize this answer?</a:t>
            </a:r>
          </a:p>
          <a:p>
            <a:pPr lvl="1"/>
            <a:r>
              <a:rPr lang="en-US" sz="2000" smtClean="0"/>
              <a:t>Will the user understand this verbalization?</a:t>
            </a:r>
          </a:p>
          <a:p>
            <a:pPr lvl="1"/>
            <a:r>
              <a:rPr lang="en-US" sz="2000" smtClean="0"/>
              <a:t>Can they provide the needed background?</a:t>
            </a:r>
            <a:endParaRPr lang="en-US" smtClean="0"/>
          </a:p>
          <a:p>
            <a:pPr lvl="1">
              <a:buFontTx/>
              <a:buNone/>
            </a:pPr>
            <a:endParaRPr lang="en-US" smtClean="0"/>
          </a:p>
          <a:p>
            <a:r>
              <a:rPr lang="en-US" smtClean="0"/>
              <a:t>What if answerer is a </a:t>
            </a:r>
            <a:r>
              <a:rPr lang="en-US" smtClean="0">
                <a:solidFill>
                  <a:schemeClr val="accent2"/>
                </a:solidFill>
              </a:rPr>
              <a:t>computer system</a:t>
            </a:r>
            <a:r>
              <a:rPr lang="en-US"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2531" name="Slide Number Placeholder 4"/>
          <p:cNvSpPr>
            <a:spLocks noGrp="1"/>
          </p:cNvSpPr>
          <p:nvPr>
            <p:ph type="sldNum" sz="quarter" idx="11"/>
          </p:nvPr>
        </p:nvSpPr>
        <p:spPr>
          <a:noFill/>
        </p:spPr>
        <p:txBody>
          <a:bodyPr/>
          <a:lstStyle/>
          <a:p>
            <a:fld id="{8D893787-B65F-4C00-B269-45E4DF4D4379}" type="slidenum">
              <a:rPr lang="en-US" smtClean="0"/>
              <a:pPr/>
              <a:t>19</a:t>
            </a:fld>
            <a:endParaRPr lang="en-US" smtClean="0"/>
          </a:p>
        </p:txBody>
      </p:sp>
      <p:sp>
        <p:nvSpPr>
          <p:cNvPr id="22532" name="Rectangle 2"/>
          <p:cNvSpPr>
            <a:spLocks noGrp="1" noChangeArrowheads="1"/>
          </p:cNvSpPr>
          <p:nvPr>
            <p:ph type="title"/>
          </p:nvPr>
        </p:nvSpPr>
        <p:spPr>
          <a:xfrm>
            <a:off x="685800" y="304800"/>
            <a:ext cx="7772400" cy="685800"/>
          </a:xfrm>
        </p:spPr>
        <p:txBody>
          <a:bodyPr/>
          <a:lstStyle/>
          <a:p>
            <a:r>
              <a:rPr lang="en-US" sz="3600" smtClean="0"/>
              <a:t>Why Don’t Users Get What They Want? </a:t>
            </a:r>
          </a:p>
        </p:txBody>
      </p:sp>
      <p:sp>
        <p:nvSpPr>
          <p:cNvPr id="22533" name="Text Box 3"/>
          <p:cNvSpPr txBox="1">
            <a:spLocks noChangeArrowheads="1"/>
          </p:cNvSpPr>
          <p:nvPr/>
        </p:nvSpPr>
        <p:spPr bwMode="auto">
          <a:xfrm>
            <a:off x="2667000" y="1371600"/>
            <a:ext cx="1828800" cy="639763"/>
          </a:xfrm>
          <a:prstGeom prst="rect">
            <a:avLst/>
          </a:prstGeom>
          <a:solidFill>
            <a:srgbClr val="FFCC99"/>
          </a:solidFill>
          <a:ln w="9525">
            <a:solidFill>
              <a:schemeClr val="tx1"/>
            </a:solidFill>
            <a:miter lim="800000"/>
            <a:headEnd/>
            <a:tailEnd/>
          </a:ln>
        </p:spPr>
        <p:txBody>
          <a:bodyPr wrap="none" anchor="ctr"/>
          <a:lstStyle/>
          <a:p>
            <a:pPr algn="ctr"/>
            <a:r>
              <a:rPr lang="en-US" sz="1800" b="1"/>
              <a:t>User Need</a:t>
            </a:r>
          </a:p>
        </p:txBody>
      </p:sp>
      <p:sp>
        <p:nvSpPr>
          <p:cNvPr id="22534" name="Text Box 4"/>
          <p:cNvSpPr txBox="1">
            <a:spLocks noChangeArrowheads="1"/>
          </p:cNvSpPr>
          <p:nvPr/>
        </p:nvSpPr>
        <p:spPr bwMode="auto">
          <a:xfrm>
            <a:off x="2667000" y="2743200"/>
            <a:ext cx="1828800" cy="639763"/>
          </a:xfrm>
          <a:prstGeom prst="rect">
            <a:avLst/>
          </a:prstGeom>
          <a:solidFill>
            <a:srgbClr val="FFCC99"/>
          </a:solidFill>
          <a:ln w="9525">
            <a:solidFill>
              <a:schemeClr val="tx1"/>
            </a:solidFill>
            <a:miter lim="800000"/>
            <a:headEnd/>
            <a:tailEnd/>
          </a:ln>
        </p:spPr>
        <p:txBody>
          <a:bodyPr wrap="none" anchor="ctr"/>
          <a:lstStyle/>
          <a:p>
            <a:pPr algn="ctr"/>
            <a:r>
              <a:rPr lang="en-US" sz="1800" b="1"/>
              <a:t>User Request</a:t>
            </a:r>
          </a:p>
        </p:txBody>
      </p:sp>
      <p:sp>
        <p:nvSpPr>
          <p:cNvPr id="22535" name="Text Box 5"/>
          <p:cNvSpPr txBox="1">
            <a:spLocks noChangeArrowheads="1"/>
          </p:cNvSpPr>
          <p:nvPr/>
        </p:nvSpPr>
        <p:spPr bwMode="auto">
          <a:xfrm>
            <a:off x="2667000" y="4114800"/>
            <a:ext cx="1828800" cy="639763"/>
          </a:xfrm>
          <a:prstGeom prst="rect">
            <a:avLst/>
          </a:prstGeom>
          <a:solidFill>
            <a:srgbClr val="FFCC99"/>
          </a:solidFill>
          <a:ln w="9525">
            <a:solidFill>
              <a:schemeClr val="tx1"/>
            </a:solidFill>
            <a:miter lim="800000"/>
            <a:headEnd/>
            <a:tailEnd/>
          </a:ln>
        </p:spPr>
        <p:txBody>
          <a:bodyPr wrap="none" anchor="ctr"/>
          <a:lstStyle/>
          <a:p>
            <a:pPr algn="ctr"/>
            <a:r>
              <a:rPr lang="en-US" sz="1800" b="1"/>
              <a:t>Query to IR</a:t>
            </a:r>
          </a:p>
          <a:p>
            <a:pPr algn="ctr"/>
            <a:r>
              <a:rPr lang="en-US" sz="1800" b="1"/>
              <a:t>System</a:t>
            </a:r>
          </a:p>
        </p:txBody>
      </p:sp>
      <p:sp>
        <p:nvSpPr>
          <p:cNvPr id="22536" name="Text Box 6"/>
          <p:cNvSpPr txBox="1">
            <a:spLocks noChangeArrowheads="1"/>
          </p:cNvSpPr>
          <p:nvPr/>
        </p:nvSpPr>
        <p:spPr bwMode="auto">
          <a:xfrm>
            <a:off x="2667000" y="5486400"/>
            <a:ext cx="1828800" cy="639763"/>
          </a:xfrm>
          <a:prstGeom prst="rect">
            <a:avLst/>
          </a:prstGeom>
          <a:solidFill>
            <a:srgbClr val="FFCC99"/>
          </a:solidFill>
          <a:ln w="9525">
            <a:solidFill>
              <a:schemeClr val="tx1"/>
            </a:solidFill>
            <a:miter lim="800000"/>
            <a:headEnd/>
            <a:tailEnd/>
          </a:ln>
        </p:spPr>
        <p:txBody>
          <a:bodyPr wrap="none" anchor="ctr"/>
          <a:lstStyle/>
          <a:p>
            <a:pPr algn="ctr"/>
            <a:r>
              <a:rPr lang="en-US" sz="1800" b="1"/>
              <a:t>Results</a:t>
            </a:r>
          </a:p>
        </p:txBody>
      </p:sp>
      <p:cxnSp>
        <p:nvCxnSpPr>
          <p:cNvPr id="22537" name="AutoShape 7"/>
          <p:cNvCxnSpPr>
            <a:cxnSpLocks noChangeShapeType="1"/>
            <a:stCxn id="22533" idx="2"/>
            <a:endCxn id="22534" idx="0"/>
          </p:cNvCxnSpPr>
          <p:nvPr/>
        </p:nvCxnSpPr>
        <p:spPr bwMode="auto">
          <a:xfrm>
            <a:off x="3581400" y="2011363"/>
            <a:ext cx="0" cy="731837"/>
          </a:xfrm>
          <a:prstGeom prst="straightConnector1">
            <a:avLst/>
          </a:prstGeom>
          <a:noFill/>
          <a:ln w="9525">
            <a:solidFill>
              <a:srgbClr val="FF0000"/>
            </a:solidFill>
            <a:round/>
            <a:headEnd/>
            <a:tailEnd type="triangle" w="med" len="med"/>
          </a:ln>
        </p:spPr>
      </p:cxnSp>
      <p:cxnSp>
        <p:nvCxnSpPr>
          <p:cNvPr id="22538" name="AutoShape 8"/>
          <p:cNvCxnSpPr>
            <a:cxnSpLocks noChangeShapeType="1"/>
            <a:stCxn id="22534" idx="2"/>
            <a:endCxn id="22535" idx="0"/>
          </p:cNvCxnSpPr>
          <p:nvPr/>
        </p:nvCxnSpPr>
        <p:spPr bwMode="auto">
          <a:xfrm>
            <a:off x="3581400" y="3382963"/>
            <a:ext cx="0" cy="731837"/>
          </a:xfrm>
          <a:prstGeom prst="straightConnector1">
            <a:avLst/>
          </a:prstGeom>
          <a:noFill/>
          <a:ln w="9525">
            <a:solidFill>
              <a:srgbClr val="FF0000"/>
            </a:solidFill>
            <a:round/>
            <a:headEnd/>
            <a:tailEnd type="triangle" w="med" len="med"/>
          </a:ln>
        </p:spPr>
      </p:cxnSp>
      <p:cxnSp>
        <p:nvCxnSpPr>
          <p:cNvPr id="22539" name="AutoShape 9"/>
          <p:cNvCxnSpPr>
            <a:cxnSpLocks noChangeShapeType="1"/>
            <a:stCxn id="22535" idx="2"/>
            <a:endCxn id="22536" idx="0"/>
          </p:cNvCxnSpPr>
          <p:nvPr/>
        </p:nvCxnSpPr>
        <p:spPr bwMode="auto">
          <a:xfrm>
            <a:off x="3581400" y="4754563"/>
            <a:ext cx="0" cy="731837"/>
          </a:xfrm>
          <a:prstGeom prst="straightConnector1">
            <a:avLst/>
          </a:prstGeom>
          <a:noFill/>
          <a:ln w="9525">
            <a:solidFill>
              <a:srgbClr val="FF0000"/>
            </a:solidFill>
            <a:round/>
            <a:headEnd/>
            <a:tailEnd type="triangle" w="med" len="med"/>
          </a:ln>
        </p:spPr>
      </p:cxnSp>
      <p:sp>
        <p:nvSpPr>
          <p:cNvPr id="22540" name="Oval 10"/>
          <p:cNvSpPr>
            <a:spLocks noChangeArrowheads="1"/>
          </p:cNvSpPr>
          <p:nvPr/>
        </p:nvSpPr>
        <p:spPr bwMode="auto">
          <a:xfrm>
            <a:off x="609600" y="2590800"/>
            <a:ext cx="1828800" cy="914400"/>
          </a:xfrm>
          <a:prstGeom prst="ellipse">
            <a:avLst/>
          </a:prstGeom>
          <a:solidFill>
            <a:schemeClr val="accent1"/>
          </a:solidFill>
          <a:ln w="9525">
            <a:solidFill>
              <a:srgbClr val="FF0000"/>
            </a:solidFill>
            <a:round/>
            <a:headEnd/>
            <a:tailEnd/>
          </a:ln>
        </p:spPr>
        <p:txBody>
          <a:bodyPr wrap="none" anchor="ctr"/>
          <a:lstStyle/>
          <a:p>
            <a:pPr algn="ctr"/>
            <a:r>
              <a:rPr lang="en-US" sz="2000" b="1"/>
              <a:t>Translation</a:t>
            </a:r>
          </a:p>
          <a:p>
            <a:pPr algn="ctr"/>
            <a:r>
              <a:rPr lang="en-US" sz="2000" b="1"/>
              <a:t>Problem</a:t>
            </a:r>
          </a:p>
        </p:txBody>
      </p:sp>
      <p:sp>
        <p:nvSpPr>
          <p:cNvPr id="22541" name="Oval 11"/>
          <p:cNvSpPr>
            <a:spLocks noChangeArrowheads="1"/>
          </p:cNvSpPr>
          <p:nvPr/>
        </p:nvSpPr>
        <p:spPr bwMode="auto">
          <a:xfrm>
            <a:off x="609600" y="4648200"/>
            <a:ext cx="1828800" cy="914400"/>
          </a:xfrm>
          <a:prstGeom prst="ellipse">
            <a:avLst/>
          </a:prstGeom>
          <a:solidFill>
            <a:schemeClr val="accent1"/>
          </a:solidFill>
          <a:ln w="9525">
            <a:solidFill>
              <a:srgbClr val="FF0000"/>
            </a:solidFill>
            <a:round/>
            <a:headEnd/>
            <a:tailEnd/>
          </a:ln>
        </p:spPr>
        <p:txBody>
          <a:bodyPr wrap="none" anchor="ctr"/>
          <a:lstStyle/>
          <a:p>
            <a:pPr algn="ctr"/>
            <a:r>
              <a:rPr lang="en-US" sz="2000" b="1"/>
              <a:t>Polysemy</a:t>
            </a:r>
          </a:p>
          <a:p>
            <a:pPr algn="ctr"/>
            <a:r>
              <a:rPr lang="en-US" sz="2000" b="1"/>
              <a:t>Synonymy</a:t>
            </a:r>
          </a:p>
        </p:txBody>
      </p:sp>
      <p:cxnSp>
        <p:nvCxnSpPr>
          <p:cNvPr id="22542" name="AutoShape 12"/>
          <p:cNvCxnSpPr>
            <a:cxnSpLocks noChangeShapeType="1"/>
            <a:stCxn id="22540" idx="7"/>
          </p:cNvCxnSpPr>
          <p:nvPr/>
        </p:nvCxnSpPr>
        <p:spPr bwMode="auto">
          <a:xfrm rot="-5400000">
            <a:off x="2691606" y="1837532"/>
            <a:ext cx="365125" cy="1408112"/>
          </a:xfrm>
          <a:prstGeom prst="curvedConnector2">
            <a:avLst/>
          </a:prstGeom>
          <a:noFill/>
          <a:ln w="25400">
            <a:solidFill>
              <a:srgbClr val="0000FF"/>
            </a:solidFill>
            <a:round/>
            <a:headEnd/>
            <a:tailEnd type="triangle" w="med" len="med"/>
          </a:ln>
        </p:spPr>
      </p:cxnSp>
      <p:cxnSp>
        <p:nvCxnSpPr>
          <p:cNvPr id="22543" name="AutoShape 13"/>
          <p:cNvCxnSpPr>
            <a:cxnSpLocks noChangeShapeType="1"/>
            <a:stCxn id="22540" idx="5"/>
          </p:cNvCxnSpPr>
          <p:nvPr/>
        </p:nvCxnSpPr>
        <p:spPr bwMode="auto">
          <a:xfrm rot="16200000" flipH="1">
            <a:off x="2656682" y="2885281"/>
            <a:ext cx="438150" cy="1411287"/>
          </a:xfrm>
          <a:prstGeom prst="curvedConnector2">
            <a:avLst/>
          </a:prstGeom>
          <a:noFill/>
          <a:ln w="25400">
            <a:solidFill>
              <a:srgbClr val="0000FF"/>
            </a:solidFill>
            <a:round/>
            <a:headEnd/>
            <a:tailEnd type="triangle" w="med" len="med"/>
          </a:ln>
        </p:spPr>
      </p:cxnSp>
      <p:cxnSp>
        <p:nvCxnSpPr>
          <p:cNvPr id="22544" name="AutoShape 14"/>
          <p:cNvCxnSpPr>
            <a:cxnSpLocks noChangeShapeType="1"/>
            <a:stCxn id="22541" idx="6"/>
          </p:cNvCxnSpPr>
          <p:nvPr/>
        </p:nvCxnSpPr>
        <p:spPr bwMode="auto">
          <a:xfrm>
            <a:off x="2438400" y="5105400"/>
            <a:ext cx="1143000" cy="0"/>
          </a:xfrm>
          <a:prstGeom prst="straightConnector1">
            <a:avLst/>
          </a:prstGeom>
          <a:noFill/>
          <a:ln w="25400">
            <a:solidFill>
              <a:srgbClr val="0000FF"/>
            </a:solidFill>
            <a:round/>
            <a:headEnd/>
            <a:tailEnd type="triangle" w="med" len="med"/>
          </a:ln>
        </p:spPr>
      </p:cxnSp>
      <p:sp>
        <p:nvSpPr>
          <p:cNvPr id="22545" name="Text Box 15"/>
          <p:cNvSpPr txBox="1">
            <a:spLocks noChangeArrowheads="1"/>
          </p:cNvSpPr>
          <p:nvPr/>
        </p:nvSpPr>
        <p:spPr bwMode="auto">
          <a:xfrm>
            <a:off x="6096000" y="990600"/>
            <a:ext cx="1157288" cy="396875"/>
          </a:xfrm>
          <a:prstGeom prst="rect">
            <a:avLst/>
          </a:prstGeom>
          <a:noFill/>
          <a:ln w="25400">
            <a:noFill/>
            <a:miter lim="800000"/>
            <a:headEnd/>
            <a:tailEnd/>
          </a:ln>
        </p:spPr>
        <p:txBody>
          <a:bodyPr wrap="none">
            <a:spAutoFit/>
          </a:bodyPr>
          <a:lstStyle/>
          <a:p>
            <a:r>
              <a:rPr lang="en-US" sz="2000" i="1"/>
              <a:t>Example:</a:t>
            </a:r>
          </a:p>
        </p:txBody>
      </p:sp>
      <p:sp>
        <p:nvSpPr>
          <p:cNvPr id="22546" name="Text Box 16"/>
          <p:cNvSpPr txBox="1">
            <a:spLocks noChangeArrowheads="1"/>
          </p:cNvSpPr>
          <p:nvPr/>
        </p:nvSpPr>
        <p:spPr bwMode="auto">
          <a:xfrm>
            <a:off x="4648200" y="1524000"/>
            <a:ext cx="4171950" cy="366713"/>
          </a:xfrm>
          <a:prstGeom prst="rect">
            <a:avLst/>
          </a:prstGeom>
          <a:noFill/>
          <a:ln w="25400">
            <a:noFill/>
            <a:miter lim="800000"/>
            <a:headEnd/>
            <a:tailEnd/>
          </a:ln>
        </p:spPr>
        <p:txBody>
          <a:bodyPr wrap="none">
            <a:spAutoFit/>
          </a:bodyPr>
          <a:lstStyle/>
          <a:p>
            <a:r>
              <a:rPr lang="en-US" sz="1800">
                <a:latin typeface="Arial" charset="0"/>
              </a:rPr>
              <a:t>Need to get rid of mice in the basement</a:t>
            </a:r>
            <a:endParaRPr lang="en-US" sz="2000"/>
          </a:p>
        </p:txBody>
      </p:sp>
      <p:sp>
        <p:nvSpPr>
          <p:cNvPr id="22547" name="Text Box 17"/>
          <p:cNvSpPr txBox="1">
            <a:spLocks noChangeArrowheads="1"/>
          </p:cNvSpPr>
          <p:nvPr/>
        </p:nvSpPr>
        <p:spPr bwMode="auto">
          <a:xfrm>
            <a:off x="4648200" y="2895600"/>
            <a:ext cx="3613150" cy="366713"/>
          </a:xfrm>
          <a:prstGeom prst="rect">
            <a:avLst/>
          </a:prstGeom>
          <a:noFill/>
          <a:ln w="25400">
            <a:noFill/>
            <a:miter lim="800000"/>
            <a:headEnd/>
            <a:tailEnd/>
          </a:ln>
        </p:spPr>
        <p:txBody>
          <a:bodyPr wrap="none">
            <a:spAutoFit/>
          </a:bodyPr>
          <a:lstStyle/>
          <a:p>
            <a:r>
              <a:rPr lang="en-US" sz="1800">
                <a:latin typeface="Arial" charset="0"/>
              </a:rPr>
              <a:t>What’s the best way to trap mice?</a:t>
            </a:r>
            <a:endParaRPr lang="en-US" sz="2000"/>
          </a:p>
        </p:txBody>
      </p:sp>
      <p:sp>
        <p:nvSpPr>
          <p:cNvPr id="22548" name="Text Box 18"/>
          <p:cNvSpPr txBox="1">
            <a:spLocks noChangeArrowheads="1"/>
          </p:cNvSpPr>
          <p:nvPr/>
        </p:nvSpPr>
        <p:spPr bwMode="auto">
          <a:xfrm>
            <a:off x="4724400" y="4267200"/>
            <a:ext cx="1327150" cy="366713"/>
          </a:xfrm>
          <a:prstGeom prst="rect">
            <a:avLst/>
          </a:prstGeom>
          <a:noFill/>
          <a:ln w="25400">
            <a:noFill/>
            <a:miter lim="800000"/>
            <a:headEnd/>
            <a:tailEnd/>
          </a:ln>
        </p:spPr>
        <p:txBody>
          <a:bodyPr wrap="none">
            <a:spAutoFit/>
          </a:bodyPr>
          <a:lstStyle/>
          <a:p>
            <a:r>
              <a:rPr lang="en-US" sz="1800">
                <a:latin typeface="Arial" charset="0"/>
              </a:rPr>
              <a:t>mouse trap</a:t>
            </a:r>
            <a:endParaRPr lang="en-US" sz="2000"/>
          </a:p>
        </p:txBody>
      </p:sp>
      <p:sp>
        <p:nvSpPr>
          <p:cNvPr id="22549" name="Text Box 19"/>
          <p:cNvSpPr txBox="1">
            <a:spLocks noChangeArrowheads="1"/>
          </p:cNvSpPr>
          <p:nvPr/>
        </p:nvSpPr>
        <p:spPr bwMode="auto">
          <a:xfrm>
            <a:off x="4724400" y="5638800"/>
            <a:ext cx="3575050" cy="366713"/>
          </a:xfrm>
          <a:prstGeom prst="rect">
            <a:avLst/>
          </a:prstGeom>
          <a:noFill/>
          <a:ln w="25400">
            <a:noFill/>
            <a:miter lim="800000"/>
            <a:headEnd/>
            <a:tailEnd/>
          </a:ln>
        </p:spPr>
        <p:txBody>
          <a:bodyPr wrap="none">
            <a:spAutoFit/>
          </a:bodyPr>
          <a:lstStyle/>
          <a:p>
            <a:r>
              <a:rPr lang="en-US" sz="1800">
                <a:latin typeface="Arial" charset="0"/>
              </a:rPr>
              <a:t>Computer supplies, software, etc.</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C72E27F-EB0C-4AF5-A252-3D2D07BEB88E}" type="slidenum">
              <a:rPr lang="en-US" smtClean="0"/>
              <a:pPr>
                <a:defRPr/>
              </a:pPr>
              <a:t>2</a:t>
            </a:fld>
            <a:endParaRPr lang="en-US"/>
          </a:p>
        </p:txBody>
      </p:sp>
      <p:pic>
        <p:nvPicPr>
          <p:cNvPr id="38914" name="Picture 2" descr="http://www.intel.com/content/dam/www/public/us/en/images/illustrations/embedded-infographic-600-logo.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20545"/>
          <a:stretch/>
        </p:blipFill>
        <p:spPr bwMode="auto">
          <a:xfrm>
            <a:off x="76200" y="685800"/>
            <a:ext cx="9021286" cy="518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21802" y="6157861"/>
            <a:ext cx="2140998" cy="461665"/>
          </a:xfrm>
          <a:prstGeom prst="rect">
            <a:avLst/>
          </a:prstGeom>
        </p:spPr>
        <p:txBody>
          <a:bodyPr wrap="square">
            <a:spAutoFit/>
          </a:bodyPr>
          <a:lstStyle/>
          <a:p>
            <a:r>
              <a:rPr lang="en-US" dirty="0"/>
              <a:t>Source: </a:t>
            </a:r>
            <a:r>
              <a:rPr lang="en-US" dirty="0">
                <a:hlinkClick r:id="rId4"/>
              </a:rPr>
              <a:t>Intel</a:t>
            </a:r>
            <a:endParaRPr lang="en-US" dirty="0"/>
          </a:p>
        </p:txBody>
      </p:sp>
    </p:spTree>
    <p:extLst>
      <p:ext uri="{BB962C8B-B14F-4D97-AF65-F5344CB8AC3E}">
        <p14:creationId xmlns:p14="http://schemas.microsoft.com/office/powerpoint/2010/main" val="22746873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053" name="Slide Number Placeholder 4"/>
          <p:cNvSpPr>
            <a:spLocks noGrp="1"/>
          </p:cNvSpPr>
          <p:nvPr>
            <p:ph type="sldNum" sz="quarter" idx="11"/>
          </p:nvPr>
        </p:nvSpPr>
        <p:spPr>
          <a:noFill/>
        </p:spPr>
        <p:txBody>
          <a:bodyPr/>
          <a:lstStyle/>
          <a:p>
            <a:fld id="{274AB3BD-86C2-4B28-975C-6CA32C315D86}" type="slidenum">
              <a:rPr lang="en-US" smtClean="0"/>
              <a:pPr/>
              <a:t>20</a:t>
            </a:fld>
            <a:endParaRPr lang="en-US" smtClean="0"/>
          </a:p>
        </p:txBody>
      </p:sp>
      <p:sp>
        <p:nvSpPr>
          <p:cNvPr id="2054" name="Rectangle 2"/>
          <p:cNvSpPr>
            <a:spLocks noGrp="1" noChangeArrowheads="1"/>
          </p:cNvSpPr>
          <p:nvPr>
            <p:ph type="title"/>
          </p:nvPr>
        </p:nvSpPr>
        <p:spPr/>
        <p:txBody>
          <a:bodyPr/>
          <a:lstStyle/>
          <a:p>
            <a:r>
              <a:rPr lang="en-US" smtClean="0"/>
              <a:t>Assessing the Answer</a:t>
            </a:r>
          </a:p>
        </p:txBody>
      </p:sp>
      <p:sp>
        <p:nvSpPr>
          <p:cNvPr id="2055" name="Rectangle 3"/>
          <p:cNvSpPr>
            <a:spLocks noGrp="1" noChangeArrowheads="1"/>
          </p:cNvSpPr>
          <p:nvPr>
            <p:ph type="body" idx="1"/>
          </p:nvPr>
        </p:nvSpPr>
        <p:spPr/>
        <p:txBody>
          <a:bodyPr/>
          <a:lstStyle/>
          <a:p>
            <a:pPr>
              <a:lnSpc>
                <a:spcPct val="90000"/>
              </a:lnSpc>
            </a:pPr>
            <a:r>
              <a:rPr lang="en-US" smtClean="0"/>
              <a:t>How well does it answer the question?</a:t>
            </a:r>
          </a:p>
          <a:p>
            <a:pPr lvl="1">
              <a:lnSpc>
                <a:spcPct val="90000"/>
              </a:lnSpc>
            </a:pPr>
            <a:r>
              <a:rPr lang="en-US" smtClean="0"/>
              <a:t>Complete answer?  Partial? </a:t>
            </a:r>
          </a:p>
          <a:p>
            <a:pPr lvl="1">
              <a:lnSpc>
                <a:spcPct val="90000"/>
              </a:lnSpc>
            </a:pPr>
            <a:r>
              <a:rPr lang="en-US" smtClean="0"/>
              <a:t>Background Information?</a:t>
            </a:r>
          </a:p>
          <a:p>
            <a:pPr lvl="1">
              <a:lnSpc>
                <a:spcPct val="90000"/>
              </a:lnSpc>
            </a:pPr>
            <a:r>
              <a:rPr lang="en-US" smtClean="0"/>
              <a:t>Hints for further exploration?</a:t>
            </a:r>
          </a:p>
          <a:p>
            <a:pPr>
              <a:lnSpc>
                <a:spcPct val="90000"/>
              </a:lnSpc>
            </a:pPr>
            <a:r>
              <a:rPr lang="en-US" smtClean="0"/>
              <a:t>How </a:t>
            </a:r>
            <a:r>
              <a:rPr lang="en-US" smtClean="0">
                <a:solidFill>
                  <a:srgbClr val="FF3300"/>
                </a:solidFill>
              </a:rPr>
              <a:t>relevant</a:t>
            </a:r>
            <a:r>
              <a:rPr lang="en-US" smtClean="0"/>
              <a:t> is it to the user?</a:t>
            </a:r>
          </a:p>
          <a:p>
            <a:pPr>
              <a:lnSpc>
                <a:spcPct val="90000"/>
              </a:lnSpc>
            </a:pPr>
            <a:r>
              <a:rPr lang="en-US" smtClean="0"/>
              <a:t>Relevance Feedback</a:t>
            </a:r>
          </a:p>
          <a:p>
            <a:pPr lvl="1">
              <a:lnSpc>
                <a:spcPct val="90000"/>
              </a:lnSpc>
            </a:pPr>
            <a:r>
              <a:rPr lang="en-US" smtClean="0"/>
              <a:t>for each document retrieved</a:t>
            </a:r>
          </a:p>
          <a:p>
            <a:pPr lvl="2">
              <a:lnSpc>
                <a:spcPct val="90000"/>
              </a:lnSpc>
            </a:pPr>
            <a:r>
              <a:rPr lang="en-US" smtClean="0"/>
              <a:t>user responds with relevance assessment</a:t>
            </a:r>
          </a:p>
          <a:p>
            <a:pPr lvl="2">
              <a:lnSpc>
                <a:spcPct val="90000"/>
              </a:lnSpc>
            </a:pPr>
            <a:r>
              <a:rPr lang="en-US" smtClean="0"/>
              <a:t>binary: +              or - </a:t>
            </a:r>
          </a:p>
          <a:p>
            <a:pPr lvl="2">
              <a:lnSpc>
                <a:spcPct val="90000"/>
              </a:lnSpc>
            </a:pPr>
            <a:r>
              <a:rPr lang="en-US" smtClean="0"/>
              <a:t>utility assessment (between 0 and 1)</a:t>
            </a:r>
          </a:p>
          <a:p>
            <a:pPr>
              <a:lnSpc>
                <a:spcPct val="90000"/>
              </a:lnSpc>
            </a:pPr>
            <a:endParaRPr lang="en-US" smtClean="0"/>
          </a:p>
        </p:txBody>
      </p:sp>
      <p:graphicFrame>
        <p:nvGraphicFramePr>
          <p:cNvPr id="2050" name="Object 1024"/>
          <p:cNvGraphicFramePr>
            <a:graphicFrameLocks noChangeAspect="1"/>
          </p:cNvGraphicFramePr>
          <p:nvPr/>
        </p:nvGraphicFramePr>
        <p:xfrm>
          <a:off x="4114800" y="5029200"/>
          <a:ext cx="685800" cy="476250"/>
        </p:xfrm>
        <a:graphic>
          <a:graphicData uri="http://schemas.openxmlformats.org/presentationml/2006/ole">
            <mc:AlternateContent xmlns:mc="http://schemas.openxmlformats.org/markup-compatibility/2006">
              <mc:Choice xmlns:v="urn:schemas-microsoft-com:vml" Requires="v">
                <p:oleObj spid="_x0000_s2074" name="Clip" r:id="rId4" imgW="2286360" imgH="1591560" progId="">
                  <p:embed/>
                </p:oleObj>
              </mc:Choice>
              <mc:Fallback>
                <p:oleObj name="Clip" r:id="rId4" imgW="2286360" imgH="1591560" progId="">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5029200"/>
                        <a:ext cx="6858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5"/>
          <p:cNvGraphicFramePr>
            <a:graphicFrameLocks noChangeAspect="1"/>
          </p:cNvGraphicFramePr>
          <p:nvPr/>
        </p:nvGraphicFramePr>
        <p:xfrm>
          <a:off x="2819400" y="5029200"/>
          <a:ext cx="685800" cy="473075"/>
        </p:xfrm>
        <a:graphic>
          <a:graphicData uri="http://schemas.openxmlformats.org/presentationml/2006/ole">
            <mc:AlternateContent xmlns:mc="http://schemas.openxmlformats.org/markup-compatibility/2006">
              <mc:Choice xmlns:v="urn:schemas-microsoft-com:vml" Requires="v">
                <p:oleObj spid="_x0000_s2075" name="Clip" r:id="rId6" imgW="2287800" imgH="1578960" progId="">
                  <p:embed/>
                </p:oleObj>
              </mc:Choice>
              <mc:Fallback>
                <p:oleObj name="Clip" r:id="rId6" imgW="2287800" imgH="1578960" progId="">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5029200"/>
                        <a:ext cx="6858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3555" name="Slide Number Placeholder 4"/>
          <p:cNvSpPr>
            <a:spLocks noGrp="1"/>
          </p:cNvSpPr>
          <p:nvPr>
            <p:ph type="sldNum" sz="quarter" idx="11"/>
          </p:nvPr>
        </p:nvSpPr>
        <p:spPr>
          <a:noFill/>
        </p:spPr>
        <p:txBody>
          <a:bodyPr/>
          <a:lstStyle/>
          <a:p>
            <a:fld id="{7825656F-7A57-409C-8C95-CCAC4F4A8105}" type="slidenum">
              <a:rPr lang="en-US" smtClean="0"/>
              <a:pPr/>
              <a:t>21</a:t>
            </a:fld>
            <a:endParaRPr lang="en-US" smtClean="0"/>
          </a:p>
        </p:txBody>
      </p:sp>
      <p:sp>
        <p:nvSpPr>
          <p:cNvPr id="23556" name="Rectangle 3074"/>
          <p:cNvSpPr>
            <a:spLocks noGrp="1" noChangeArrowheads="1"/>
          </p:cNvSpPr>
          <p:nvPr>
            <p:ph type="title"/>
          </p:nvPr>
        </p:nvSpPr>
        <p:spPr/>
        <p:txBody>
          <a:bodyPr/>
          <a:lstStyle/>
          <a:p>
            <a:r>
              <a:rPr lang="en-US" smtClean="0"/>
              <a:t>Information Retrieval as a Process</a:t>
            </a:r>
          </a:p>
        </p:txBody>
      </p:sp>
      <p:sp>
        <p:nvSpPr>
          <p:cNvPr id="23557" name="Rectangle 3075"/>
          <p:cNvSpPr>
            <a:spLocks noGrp="1" noChangeArrowheads="1"/>
          </p:cNvSpPr>
          <p:nvPr>
            <p:ph type="body" idx="1"/>
          </p:nvPr>
        </p:nvSpPr>
        <p:spPr>
          <a:xfrm>
            <a:off x="457200" y="1371600"/>
            <a:ext cx="8153400" cy="4495800"/>
          </a:xfrm>
        </p:spPr>
        <p:txBody>
          <a:bodyPr/>
          <a:lstStyle/>
          <a:p>
            <a:r>
              <a:rPr lang="en-US" smtClean="0"/>
              <a:t>Text Representation (Indexing)</a:t>
            </a:r>
          </a:p>
          <a:p>
            <a:pPr lvl="1"/>
            <a:r>
              <a:rPr lang="en-US" sz="2200" smtClean="0"/>
              <a:t>given a text document, identify the concepts that describe the content and how well they describe it</a:t>
            </a:r>
            <a:endParaRPr lang="en-US" smtClean="0"/>
          </a:p>
          <a:p>
            <a:r>
              <a:rPr lang="en-US" smtClean="0"/>
              <a:t>Representing Information Need (Query Formulation)</a:t>
            </a:r>
          </a:p>
          <a:p>
            <a:pPr lvl="1"/>
            <a:r>
              <a:rPr lang="en-US" sz="2200" smtClean="0"/>
              <a:t>describe and refine info. needs as explicit queries</a:t>
            </a:r>
            <a:endParaRPr lang="en-US" smtClean="0"/>
          </a:p>
          <a:p>
            <a:r>
              <a:rPr lang="en-US" smtClean="0"/>
              <a:t>Comparing Representations (Retrieval)</a:t>
            </a:r>
          </a:p>
          <a:p>
            <a:pPr lvl="1"/>
            <a:r>
              <a:rPr lang="en-US" sz="2200" smtClean="0"/>
              <a:t>compare text and query representations to determine which documents are potentially </a:t>
            </a:r>
            <a:r>
              <a:rPr lang="en-US" sz="2200" b="1" smtClean="0">
                <a:solidFill>
                  <a:srgbClr val="CC0000"/>
                </a:solidFill>
              </a:rPr>
              <a:t>relevant</a:t>
            </a:r>
          </a:p>
          <a:p>
            <a:r>
              <a:rPr lang="en-US" smtClean="0"/>
              <a:t>Evaluating Retrieved Text (Feedback)</a:t>
            </a:r>
          </a:p>
          <a:p>
            <a:pPr lvl="1"/>
            <a:r>
              <a:rPr lang="en-US" sz="2200" smtClean="0"/>
              <a:t>present documents to user and modify query based on feedback</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4579" name="Slide Number Placeholder 4"/>
          <p:cNvSpPr>
            <a:spLocks noGrp="1"/>
          </p:cNvSpPr>
          <p:nvPr>
            <p:ph type="sldNum" sz="quarter" idx="11"/>
          </p:nvPr>
        </p:nvSpPr>
        <p:spPr>
          <a:noFill/>
        </p:spPr>
        <p:txBody>
          <a:bodyPr/>
          <a:lstStyle/>
          <a:p>
            <a:fld id="{DA097C53-4597-451F-8F71-7C52CEF441A8}" type="slidenum">
              <a:rPr lang="en-US" smtClean="0"/>
              <a:pPr/>
              <a:t>22</a:t>
            </a:fld>
            <a:endParaRPr lang="en-US" smtClean="0"/>
          </a:p>
        </p:txBody>
      </p:sp>
      <p:sp>
        <p:nvSpPr>
          <p:cNvPr id="24580" name="Rectangle 2050"/>
          <p:cNvSpPr>
            <a:spLocks noGrp="1" noChangeArrowheads="1"/>
          </p:cNvSpPr>
          <p:nvPr>
            <p:ph type="title"/>
          </p:nvPr>
        </p:nvSpPr>
        <p:spPr>
          <a:xfrm>
            <a:off x="609600" y="152400"/>
            <a:ext cx="7772400" cy="1143000"/>
          </a:xfrm>
        </p:spPr>
        <p:txBody>
          <a:bodyPr/>
          <a:lstStyle/>
          <a:p>
            <a:r>
              <a:rPr lang="en-US" smtClean="0"/>
              <a:t>Information Retrieval as a Process</a:t>
            </a:r>
          </a:p>
        </p:txBody>
      </p:sp>
      <p:sp>
        <p:nvSpPr>
          <p:cNvPr id="24581" name="Text Box 2052"/>
          <p:cNvSpPr txBox="1">
            <a:spLocks noChangeArrowheads="1"/>
          </p:cNvSpPr>
          <p:nvPr/>
        </p:nvSpPr>
        <p:spPr bwMode="auto">
          <a:xfrm>
            <a:off x="2286000" y="1468438"/>
            <a:ext cx="1747838" cy="346075"/>
          </a:xfrm>
          <a:prstGeom prst="rect">
            <a:avLst/>
          </a:prstGeom>
          <a:solidFill>
            <a:srgbClr val="FFCC99"/>
          </a:solidFill>
          <a:ln w="9525">
            <a:solidFill>
              <a:schemeClr val="tx1"/>
            </a:solidFill>
            <a:miter lim="800000"/>
            <a:headEnd/>
            <a:tailEnd/>
          </a:ln>
        </p:spPr>
        <p:txBody>
          <a:bodyPr wrap="none">
            <a:spAutoFit/>
          </a:bodyPr>
          <a:lstStyle/>
          <a:p>
            <a:r>
              <a:rPr lang="en-US" sz="1600" b="1"/>
              <a:t>Information Need</a:t>
            </a:r>
          </a:p>
        </p:txBody>
      </p:sp>
      <p:sp>
        <p:nvSpPr>
          <p:cNvPr id="24582" name="Text Box 2053"/>
          <p:cNvSpPr txBox="1">
            <a:spLocks noChangeArrowheads="1"/>
          </p:cNvSpPr>
          <p:nvPr/>
        </p:nvSpPr>
        <p:spPr bwMode="auto">
          <a:xfrm>
            <a:off x="5257800" y="1447800"/>
            <a:ext cx="1905000" cy="346075"/>
          </a:xfrm>
          <a:prstGeom prst="rect">
            <a:avLst/>
          </a:prstGeom>
          <a:solidFill>
            <a:srgbClr val="FFCC99"/>
          </a:solidFill>
          <a:ln w="9525">
            <a:solidFill>
              <a:schemeClr val="tx1"/>
            </a:solidFill>
            <a:miter lim="800000"/>
            <a:headEnd/>
            <a:tailEnd/>
          </a:ln>
        </p:spPr>
        <p:txBody>
          <a:bodyPr>
            <a:spAutoFit/>
          </a:bodyPr>
          <a:lstStyle/>
          <a:p>
            <a:r>
              <a:rPr lang="en-US" sz="1600" b="1"/>
              <a:t>Document Objects</a:t>
            </a:r>
          </a:p>
        </p:txBody>
      </p:sp>
      <p:sp>
        <p:nvSpPr>
          <p:cNvPr id="24583" name="Text Box 2054"/>
          <p:cNvSpPr txBox="1">
            <a:spLocks noChangeArrowheads="1"/>
          </p:cNvSpPr>
          <p:nvPr/>
        </p:nvSpPr>
        <p:spPr bwMode="auto">
          <a:xfrm>
            <a:off x="2209800" y="3581400"/>
            <a:ext cx="1905000" cy="346075"/>
          </a:xfrm>
          <a:prstGeom prst="rect">
            <a:avLst/>
          </a:prstGeom>
          <a:solidFill>
            <a:srgbClr val="FFCC99"/>
          </a:solidFill>
          <a:ln w="9525">
            <a:solidFill>
              <a:schemeClr val="tx1"/>
            </a:solidFill>
            <a:miter lim="800000"/>
            <a:headEnd/>
            <a:tailEnd/>
          </a:ln>
        </p:spPr>
        <p:txBody>
          <a:bodyPr>
            <a:spAutoFit/>
          </a:bodyPr>
          <a:lstStyle/>
          <a:p>
            <a:pPr algn="ctr"/>
            <a:r>
              <a:rPr lang="en-US" sz="1600" b="1"/>
              <a:t>Query</a:t>
            </a:r>
          </a:p>
        </p:txBody>
      </p:sp>
      <p:sp>
        <p:nvSpPr>
          <p:cNvPr id="24584" name="Text Box 2055"/>
          <p:cNvSpPr txBox="1">
            <a:spLocks noChangeArrowheads="1"/>
          </p:cNvSpPr>
          <p:nvPr/>
        </p:nvSpPr>
        <p:spPr bwMode="auto">
          <a:xfrm>
            <a:off x="5257800" y="3581400"/>
            <a:ext cx="1905000" cy="346075"/>
          </a:xfrm>
          <a:prstGeom prst="rect">
            <a:avLst/>
          </a:prstGeom>
          <a:solidFill>
            <a:srgbClr val="FFCC99"/>
          </a:solidFill>
          <a:ln w="9525">
            <a:solidFill>
              <a:schemeClr val="tx1"/>
            </a:solidFill>
            <a:miter lim="800000"/>
            <a:headEnd/>
            <a:tailEnd/>
          </a:ln>
        </p:spPr>
        <p:txBody>
          <a:bodyPr>
            <a:spAutoFit/>
          </a:bodyPr>
          <a:lstStyle/>
          <a:p>
            <a:pPr algn="ctr"/>
            <a:r>
              <a:rPr lang="en-US" sz="1600" b="1"/>
              <a:t>Indexed Objects</a:t>
            </a:r>
          </a:p>
        </p:txBody>
      </p:sp>
      <p:sp>
        <p:nvSpPr>
          <p:cNvPr id="24585" name="Text Box 2056"/>
          <p:cNvSpPr txBox="1">
            <a:spLocks noChangeArrowheads="1"/>
          </p:cNvSpPr>
          <p:nvPr/>
        </p:nvSpPr>
        <p:spPr bwMode="auto">
          <a:xfrm>
            <a:off x="3733800" y="5638800"/>
            <a:ext cx="2057400" cy="346075"/>
          </a:xfrm>
          <a:prstGeom prst="rect">
            <a:avLst/>
          </a:prstGeom>
          <a:solidFill>
            <a:srgbClr val="FFCC99"/>
          </a:solidFill>
          <a:ln w="9525">
            <a:solidFill>
              <a:schemeClr val="tx1"/>
            </a:solidFill>
            <a:miter lim="800000"/>
            <a:headEnd/>
            <a:tailEnd/>
          </a:ln>
        </p:spPr>
        <p:txBody>
          <a:bodyPr>
            <a:spAutoFit/>
          </a:bodyPr>
          <a:lstStyle/>
          <a:p>
            <a:pPr algn="ctr"/>
            <a:r>
              <a:rPr lang="en-US" sz="1600" b="1"/>
              <a:t>Retrieved Objects</a:t>
            </a:r>
          </a:p>
        </p:txBody>
      </p:sp>
      <p:sp>
        <p:nvSpPr>
          <p:cNvPr id="24586" name="Oval 2058"/>
          <p:cNvSpPr>
            <a:spLocks noChangeArrowheads="1"/>
          </p:cNvSpPr>
          <p:nvPr/>
        </p:nvSpPr>
        <p:spPr bwMode="auto">
          <a:xfrm>
            <a:off x="5334000" y="2438400"/>
            <a:ext cx="1752600" cy="457200"/>
          </a:xfrm>
          <a:prstGeom prst="ellipse">
            <a:avLst/>
          </a:prstGeom>
          <a:solidFill>
            <a:srgbClr val="99CCFF"/>
          </a:solidFill>
          <a:ln w="9525">
            <a:solidFill>
              <a:schemeClr val="tx1"/>
            </a:solidFill>
            <a:round/>
            <a:headEnd/>
            <a:tailEnd/>
          </a:ln>
        </p:spPr>
        <p:txBody>
          <a:bodyPr wrap="none" anchor="ctr"/>
          <a:lstStyle/>
          <a:p>
            <a:pPr algn="ctr"/>
            <a:r>
              <a:rPr lang="en-US" sz="1600" b="1"/>
              <a:t>Representation</a:t>
            </a:r>
          </a:p>
        </p:txBody>
      </p:sp>
      <p:sp>
        <p:nvSpPr>
          <p:cNvPr id="24587" name="Oval 2060"/>
          <p:cNvSpPr>
            <a:spLocks noChangeArrowheads="1"/>
          </p:cNvSpPr>
          <p:nvPr/>
        </p:nvSpPr>
        <p:spPr bwMode="auto">
          <a:xfrm>
            <a:off x="2286000" y="2438400"/>
            <a:ext cx="1752600" cy="457200"/>
          </a:xfrm>
          <a:prstGeom prst="ellipse">
            <a:avLst/>
          </a:prstGeom>
          <a:solidFill>
            <a:srgbClr val="99CCFF"/>
          </a:solidFill>
          <a:ln w="9525">
            <a:solidFill>
              <a:schemeClr val="tx1"/>
            </a:solidFill>
            <a:round/>
            <a:headEnd/>
            <a:tailEnd/>
          </a:ln>
        </p:spPr>
        <p:txBody>
          <a:bodyPr wrap="none" anchor="ctr"/>
          <a:lstStyle/>
          <a:p>
            <a:pPr algn="ctr"/>
            <a:r>
              <a:rPr lang="en-US" sz="1600" b="1"/>
              <a:t>Representation</a:t>
            </a:r>
          </a:p>
        </p:txBody>
      </p:sp>
      <p:sp>
        <p:nvSpPr>
          <p:cNvPr id="24588" name="Oval 2061"/>
          <p:cNvSpPr>
            <a:spLocks noChangeArrowheads="1"/>
          </p:cNvSpPr>
          <p:nvPr/>
        </p:nvSpPr>
        <p:spPr bwMode="auto">
          <a:xfrm>
            <a:off x="3886200" y="4495800"/>
            <a:ext cx="1752600" cy="457200"/>
          </a:xfrm>
          <a:prstGeom prst="ellipse">
            <a:avLst/>
          </a:prstGeom>
          <a:solidFill>
            <a:srgbClr val="99CCFF"/>
          </a:solidFill>
          <a:ln w="9525">
            <a:solidFill>
              <a:schemeClr val="tx1"/>
            </a:solidFill>
            <a:round/>
            <a:headEnd/>
            <a:tailEnd/>
          </a:ln>
        </p:spPr>
        <p:txBody>
          <a:bodyPr wrap="none" anchor="ctr"/>
          <a:lstStyle/>
          <a:p>
            <a:pPr algn="ctr"/>
            <a:r>
              <a:rPr lang="en-US" sz="1600" b="1"/>
              <a:t>Comparison</a:t>
            </a:r>
          </a:p>
        </p:txBody>
      </p:sp>
      <p:sp>
        <p:nvSpPr>
          <p:cNvPr id="24589" name="Oval 2062"/>
          <p:cNvSpPr>
            <a:spLocks noChangeArrowheads="1"/>
          </p:cNvSpPr>
          <p:nvPr/>
        </p:nvSpPr>
        <p:spPr bwMode="auto">
          <a:xfrm>
            <a:off x="685800" y="4876800"/>
            <a:ext cx="2133600" cy="457200"/>
          </a:xfrm>
          <a:prstGeom prst="ellipse">
            <a:avLst/>
          </a:prstGeom>
          <a:solidFill>
            <a:srgbClr val="99CCFF"/>
          </a:solidFill>
          <a:ln w="9525">
            <a:solidFill>
              <a:schemeClr val="tx1"/>
            </a:solidFill>
            <a:round/>
            <a:headEnd/>
            <a:tailEnd/>
          </a:ln>
        </p:spPr>
        <p:txBody>
          <a:bodyPr wrap="none" anchor="ctr"/>
          <a:lstStyle/>
          <a:p>
            <a:pPr algn="ctr"/>
            <a:r>
              <a:rPr lang="en-US" sz="1600" b="1"/>
              <a:t>Evaluation/Feedback</a:t>
            </a:r>
          </a:p>
        </p:txBody>
      </p:sp>
      <p:cxnSp>
        <p:nvCxnSpPr>
          <p:cNvPr id="24590" name="AutoShape 2063"/>
          <p:cNvCxnSpPr>
            <a:cxnSpLocks noChangeShapeType="1"/>
            <a:stCxn id="24581" idx="2"/>
            <a:endCxn id="24587" idx="0"/>
          </p:cNvCxnSpPr>
          <p:nvPr/>
        </p:nvCxnSpPr>
        <p:spPr bwMode="auto">
          <a:xfrm rot="16200000" flipH="1">
            <a:off x="2849563" y="2125663"/>
            <a:ext cx="623887" cy="1587"/>
          </a:xfrm>
          <a:prstGeom prst="bentConnector3">
            <a:avLst>
              <a:gd name="adj1" fmla="val 49875"/>
            </a:avLst>
          </a:prstGeom>
          <a:noFill/>
          <a:ln w="9525">
            <a:solidFill>
              <a:srgbClr val="FF0000"/>
            </a:solidFill>
            <a:miter lim="800000"/>
            <a:headEnd/>
            <a:tailEnd type="triangle" w="med" len="med"/>
          </a:ln>
        </p:spPr>
      </p:cxnSp>
      <p:cxnSp>
        <p:nvCxnSpPr>
          <p:cNvPr id="24591" name="AutoShape 2064"/>
          <p:cNvCxnSpPr>
            <a:cxnSpLocks noChangeShapeType="1"/>
            <a:stCxn id="24587" idx="4"/>
            <a:endCxn id="24583" idx="0"/>
          </p:cNvCxnSpPr>
          <p:nvPr/>
        </p:nvCxnSpPr>
        <p:spPr bwMode="auto">
          <a:xfrm rot="5400000">
            <a:off x="2819400" y="3238500"/>
            <a:ext cx="685800" cy="0"/>
          </a:xfrm>
          <a:prstGeom prst="straightConnector1">
            <a:avLst/>
          </a:prstGeom>
          <a:noFill/>
          <a:ln w="9525">
            <a:solidFill>
              <a:srgbClr val="FF0000"/>
            </a:solidFill>
            <a:round/>
            <a:headEnd/>
            <a:tailEnd type="triangle" w="med" len="med"/>
          </a:ln>
        </p:spPr>
      </p:cxnSp>
      <p:cxnSp>
        <p:nvCxnSpPr>
          <p:cNvPr id="24592" name="AutoShape 2065"/>
          <p:cNvCxnSpPr>
            <a:cxnSpLocks noChangeShapeType="1"/>
            <a:stCxn id="24582" idx="2"/>
            <a:endCxn id="24586" idx="0"/>
          </p:cNvCxnSpPr>
          <p:nvPr/>
        </p:nvCxnSpPr>
        <p:spPr bwMode="auto">
          <a:xfrm rot="5400000">
            <a:off x="5888037" y="2116138"/>
            <a:ext cx="644525" cy="0"/>
          </a:xfrm>
          <a:prstGeom prst="straightConnector1">
            <a:avLst/>
          </a:prstGeom>
          <a:noFill/>
          <a:ln w="9525">
            <a:solidFill>
              <a:srgbClr val="FF0000"/>
            </a:solidFill>
            <a:round/>
            <a:headEnd/>
            <a:tailEnd type="triangle" w="med" len="med"/>
          </a:ln>
        </p:spPr>
      </p:cxnSp>
      <p:cxnSp>
        <p:nvCxnSpPr>
          <p:cNvPr id="24593" name="AutoShape 2066"/>
          <p:cNvCxnSpPr>
            <a:cxnSpLocks noChangeShapeType="1"/>
            <a:stCxn id="24586" idx="4"/>
            <a:endCxn id="24584" idx="0"/>
          </p:cNvCxnSpPr>
          <p:nvPr/>
        </p:nvCxnSpPr>
        <p:spPr bwMode="auto">
          <a:xfrm rot="5400000">
            <a:off x="5867400" y="3238500"/>
            <a:ext cx="685800" cy="0"/>
          </a:xfrm>
          <a:prstGeom prst="straightConnector1">
            <a:avLst/>
          </a:prstGeom>
          <a:noFill/>
          <a:ln w="9525">
            <a:solidFill>
              <a:srgbClr val="FF0000"/>
            </a:solidFill>
            <a:round/>
            <a:headEnd/>
            <a:tailEnd type="triangle" w="med" len="med"/>
          </a:ln>
        </p:spPr>
      </p:cxnSp>
      <p:cxnSp>
        <p:nvCxnSpPr>
          <p:cNvPr id="24594" name="AutoShape 2067"/>
          <p:cNvCxnSpPr>
            <a:cxnSpLocks noChangeShapeType="1"/>
            <a:stCxn id="24583" idx="2"/>
            <a:endCxn id="24588" idx="0"/>
          </p:cNvCxnSpPr>
          <p:nvPr/>
        </p:nvCxnSpPr>
        <p:spPr bwMode="auto">
          <a:xfrm rot="16200000" flipH="1">
            <a:off x="3678237" y="3411538"/>
            <a:ext cx="568325" cy="1600200"/>
          </a:xfrm>
          <a:prstGeom prst="bentConnector3">
            <a:avLst>
              <a:gd name="adj1" fmla="val 50000"/>
            </a:avLst>
          </a:prstGeom>
          <a:noFill/>
          <a:ln w="9525">
            <a:solidFill>
              <a:srgbClr val="FF0000"/>
            </a:solidFill>
            <a:miter lim="800000"/>
            <a:headEnd/>
            <a:tailEnd type="triangle" w="med" len="med"/>
          </a:ln>
        </p:spPr>
      </p:cxnSp>
      <p:cxnSp>
        <p:nvCxnSpPr>
          <p:cNvPr id="24595" name="AutoShape 2068"/>
          <p:cNvCxnSpPr>
            <a:cxnSpLocks noChangeShapeType="1"/>
            <a:stCxn id="24584" idx="2"/>
            <a:endCxn id="24588" idx="0"/>
          </p:cNvCxnSpPr>
          <p:nvPr/>
        </p:nvCxnSpPr>
        <p:spPr bwMode="auto">
          <a:xfrm rot="5400000">
            <a:off x="5202237" y="3487738"/>
            <a:ext cx="568325" cy="1447800"/>
          </a:xfrm>
          <a:prstGeom prst="bentConnector3">
            <a:avLst>
              <a:gd name="adj1" fmla="val 50000"/>
            </a:avLst>
          </a:prstGeom>
          <a:noFill/>
          <a:ln w="9525">
            <a:solidFill>
              <a:srgbClr val="FF0000"/>
            </a:solidFill>
            <a:miter lim="800000"/>
            <a:headEnd/>
            <a:tailEnd type="triangle" w="med" len="med"/>
          </a:ln>
        </p:spPr>
      </p:cxnSp>
      <p:cxnSp>
        <p:nvCxnSpPr>
          <p:cNvPr id="24596" name="AutoShape 2069"/>
          <p:cNvCxnSpPr>
            <a:cxnSpLocks noChangeShapeType="1"/>
            <a:stCxn id="24588" idx="4"/>
            <a:endCxn id="24585" idx="0"/>
          </p:cNvCxnSpPr>
          <p:nvPr/>
        </p:nvCxnSpPr>
        <p:spPr bwMode="auto">
          <a:xfrm rot="5400000">
            <a:off x="4419600" y="5295900"/>
            <a:ext cx="685800" cy="0"/>
          </a:xfrm>
          <a:prstGeom prst="straightConnector1">
            <a:avLst/>
          </a:prstGeom>
          <a:noFill/>
          <a:ln w="9525">
            <a:solidFill>
              <a:srgbClr val="FF0000"/>
            </a:solidFill>
            <a:round/>
            <a:headEnd/>
            <a:tailEnd type="triangle" w="med" len="med"/>
          </a:ln>
        </p:spPr>
      </p:cxnSp>
      <p:cxnSp>
        <p:nvCxnSpPr>
          <p:cNvPr id="24597" name="AutoShape 2070"/>
          <p:cNvCxnSpPr>
            <a:cxnSpLocks noChangeShapeType="1"/>
            <a:stCxn id="24585" idx="1"/>
            <a:endCxn id="24589" idx="6"/>
          </p:cNvCxnSpPr>
          <p:nvPr/>
        </p:nvCxnSpPr>
        <p:spPr bwMode="auto">
          <a:xfrm rot="10800000">
            <a:off x="2819400" y="5105400"/>
            <a:ext cx="914400" cy="706438"/>
          </a:xfrm>
          <a:prstGeom prst="bentConnector3">
            <a:avLst>
              <a:gd name="adj1" fmla="val 50000"/>
            </a:avLst>
          </a:prstGeom>
          <a:noFill/>
          <a:ln w="9525">
            <a:solidFill>
              <a:srgbClr val="FF0000"/>
            </a:solidFill>
            <a:miter lim="800000"/>
            <a:headEnd/>
            <a:tailEnd type="triangle" w="med" len="med"/>
          </a:ln>
        </p:spPr>
      </p:cxnSp>
      <p:cxnSp>
        <p:nvCxnSpPr>
          <p:cNvPr id="24598" name="AutoShape 2071"/>
          <p:cNvCxnSpPr>
            <a:cxnSpLocks noChangeShapeType="1"/>
            <a:stCxn id="24589" idx="0"/>
            <a:endCxn id="24583" idx="1"/>
          </p:cNvCxnSpPr>
          <p:nvPr/>
        </p:nvCxnSpPr>
        <p:spPr bwMode="auto">
          <a:xfrm rot="-5400000">
            <a:off x="1420019" y="4087019"/>
            <a:ext cx="1122362" cy="457200"/>
          </a:xfrm>
          <a:prstGeom prst="bentConnector2">
            <a:avLst/>
          </a:prstGeom>
          <a:noFill/>
          <a:ln w="9525">
            <a:solidFill>
              <a:srgbClr val="FF0000"/>
            </a:solidFill>
            <a:miter lim="800000"/>
            <a:headEnd/>
            <a:tailEnd type="triangle" w="med" len="med"/>
          </a:ln>
        </p:spPr>
      </p:cxnSp>
      <p:cxnSp>
        <p:nvCxnSpPr>
          <p:cNvPr id="24599" name="AutoShape 2072"/>
          <p:cNvCxnSpPr>
            <a:cxnSpLocks noChangeShapeType="1"/>
            <a:stCxn id="24589" idx="0"/>
            <a:endCxn id="24581" idx="1"/>
          </p:cNvCxnSpPr>
          <p:nvPr/>
        </p:nvCxnSpPr>
        <p:spPr bwMode="auto">
          <a:xfrm rot="-5400000">
            <a:off x="401637" y="2992438"/>
            <a:ext cx="3235325" cy="533400"/>
          </a:xfrm>
          <a:prstGeom prst="bentConnector2">
            <a:avLst/>
          </a:prstGeom>
          <a:noFill/>
          <a:ln w="9525">
            <a:solidFill>
              <a:srgbClr val="FF0000"/>
            </a:solidFill>
            <a:miter lim="800000"/>
            <a:headEnd/>
            <a:tailEnd type="triangle" w="med" len="med"/>
          </a:ln>
        </p:spPr>
      </p:cxnSp>
      <p:sp>
        <p:nvSpPr>
          <p:cNvPr id="24600" name="Text Box 2073"/>
          <p:cNvSpPr txBox="1">
            <a:spLocks noChangeArrowheads="1"/>
          </p:cNvSpPr>
          <p:nvPr/>
        </p:nvSpPr>
        <p:spPr bwMode="auto">
          <a:xfrm>
            <a:off x="5715000" y="4495800"/>
            <a:ext cx="1382713" cy="457200"/>
          </a:xfrm>
          <a:prstGeom prst="rect">
            <a:avLst/>
          </a:prstGeom>
          <a:noFill/>
          <a:ln w="25400">
            <a:noFill/>
            <a:miter lim="800000"/>
            <a:headEnd/>
            <a:tailEnd/>
          </a:ln>
        </p:spPr>
        <p:txBody>
          <a:bodyPr wrap="none">
            <a:spAutoFit/>
          </a:bodyPr>
          <a:lstStyle/>
          <a:p>
            <a:r>
              <a:rPr lang="en-US" i="1">
                <a:solidFill>
                  <a:srgbClr val="CC0000"/>
                </a:solidFill>
              </a:rPr>
              <a:t>Relevant</a:t>
            </a:r>
            <a:r>
              <a:rPr 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5603" name="Slide Number Placeholder 4"/>
          <p:cNvSpPr>
            <a:spLocks noGrp="1"/>
          </p:cNvSpPr>
          <p:nvPr>
            <p:ph type="sldNum" sz="quarter" idx="11"/>
          </p:nvPr>
        </p:nvSpPr>
        <p:spPr>
          <a:noFill/>
        </p:spPr>
        <p:txBody>
          <a:bodyPr/>
          <a:lstStyle/>
          <a:p>
            <a:fld id="{9A6C3A4B-D6E2-46FB-9C84-AADF3365BDDD}" type="slidenum">
              <a:rPr lang="en-US" smtClean="0"/>
              <a:pPr/>
              <a:t>23</a:t>
            </a:fld>
            <a:endParaRPr lang="en-US" smtClean="0"/>
          </a:p>
        </p:txBody>
      </p:sp>
      <p:sp>
        <p:nvSpPr>
          <p:cNvPr id="25604" name="Rectangle 2"/>
          <p:cNvSpPr>
            <a:spLocks noGrp="1" noChangeArrowheads="1"/>
          </p:cNvSpPr>
          <p:nvPr>
            <p:ph type="title"/>
          </p:nvPr>
        </p:nvSpPr>
        <p:spPr/>
        <p:txBody>
          <a:bodyPr/>
          <a:lstStyle/>
          <a:p>
            <a:r>
              <a:rPr lang="en-US" smtClean="0"/>
              <a:t>Keyword Search</a:t>
            </a:r>
          </a:p>
        </p:txBody>
      </p:sp>
      <p:sp>
        <p:nvSpPr>
          <p:cNvPr id="25605" name="Rectangle 3"/>
          <p:cNvSpPr>
            <a:spLocks noGrp="1" noChangeArrowheads="1"/>
          </p:cNvSpPr>
          <p:nvPr>
            <p:ph type="body" idx="1"/>
          </p:nvPr>
        </p:nvSpPr>
        <p:spPr>
          <a:xfrm>
            <a:off x="609600" y="1524000"/>
            <a:ext cx="7772400" cy="4114800"/>
          </a:xfrm>
        </p:spPr>
        <p:txBody>
          <a:bodyPr/>
          <a:lstStyle/>
          <a:p>
            <a:r>
              <a:rPr lang="en-US" smtClean="0"/>
              <a:t>Simplest notion of relevance is that the query string appears verbatim in the document.</a:t>
            </a:r>
          </a:p>
          <a:p>
            <a:r>
              <a:rPr lang="en-US" smtClean="0"/>
              <a:t>Slightly less strict notion is that the words in the query appear frequently in the document, in any order (</a:t>
            </a:r>
            <a:r>
              <a:rPr lang="en-US" i="1" smtClean="0"/>
              <a:t>bag of words</a:t>
            </a:r>
            <a:r>
              <a:rPr lang="en-US"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6627" name="Slide Number Placeholder 4"/>
          <p:cNvSpPr>
            <a:spLocks noGrp="1"/>
          </p:cNvSpPr>
          <p:nvPr>
            <p:ph type="sldNum" sz="quarter" idx="11"/>
          </p:nvPr>
        </p:nvSpPr>
        <p:spPr>
          <a:noFill/>
        </p:spPr>
        <p:txBody>
          <a:bodyPr/>
          <a:lstStyle/>
          <a:p>
            <a:fld id="{1584B025-13A7-434F-9A4A-DA3F3D08FEF1}" type="slidenum">
              <a:rPr lang="en-US" smtClean="0"/>
              <a:pPr/>
              <a:t>24</a:t>
            </a:fld>
            <a:endParaRPr lang="en-US" smtClean="0"/>
          </a:p>
        </p:txBody>
      </p:sp>
      <p:sp>
        <p:nvSpPr>
          <p:cNvPr id="26628" name="Rectangle 2"/>
          <p:cNvSpPr>
            <a:spLocks noGrp="1" noChangeArrowheads="1"/>
          </p:cNvSpPr>
          <p:nvPr>
            <p:ph type="title"/>
          </p:nvPr>
        </p:nvSpPr>
        <p:spPr/>
        <p:txBody>
          <a:bodyPr/>
          <a:lstStyle/>
          <a:p>
            <a:r>
              <a:rPr lang="en-US" smtClean="0"/>
              <a:t>Problems with Keywords</a:t>
            </a:r>
          </a:p>
        </p:txBody>
      </p:sp>
      <p:sp>
        <p:nvSpPr>
          <p:cNvPr id="26629" name="Rectangle 3"/>
          <p:cNvSpPr>
            <a:spLocks noGrp="1" noChangeArrowheads="1"/>
          </p:cNvSpPr>
          <p:nvPr>
            <p:ph type="body" idx="1"/>
          </p:nvPr>
        </p:nvSpPr>
        <p:spPr>
          <a:xfrm>
            <a:off x="685800" y="1600200"/>
            <a:ext cx="8001000" cy="4495800"/>
          </a:xfrm>
        </p:spPr>
        <p:txBody>
          <a:bodyPr/>
          <a:lstStyle/>
          <a:p>
            <a:r>
              <a:rPr lang="en-US" smtClean="0"/>
              <a:t>May not retrieve relevant documents that include synonymous terms.</a:t>
            </a:r>
          </a:p>
          <a:p>
            <a:pPr lvl="1"/>
            <a:r>
              <a:rPr lang="en-US" smtClean="0"/>
              <a:t>“restaurant” vs. “café”</a:t>
            </a:r>
          </a:p>
          <a:p>
            <a:pPr lvl="1"/>
            <a:r>
              <a:rPr lang="en-US" smtClean="0"/>
              <a:t>“PRC” vs. “China”</a:t>
            </a:r>
          </a:p>
          <a:p>
            <a:r>
              <a:rPr lang="en-US" smtClean="0"/>
              <a:t>May retrieve irrelevant documents that include ambiguous terms.</a:t>
            </a:r>
          </a:p>
          <a:p>
            <a:pPr lvl="1"/>
            <a:r>
              <a:rPr lang="en-US" smtClean="0"/>
              <a:t>“bat” (baseball vs. mammal)</a:t>
            </a:r>
          </a:p>
          <a:p>
            <a:pPr lvl="1"/>
            <a:r>
              <a:rPr lang="en-US" smtClean="0"/>
              <a:t>“Apple” (company vs. fruit)</a:t>
            </a:r>
          </a:p>
          <a:p>
            <a:pPr lvl="1"/>
            <a:r>
              <a:rPr lang="en-US" smtClean="0"/>
              <a:t>“bit” (unit of data vs. act of eating)</a:t>
            </a:r>
          </a:p>
          <a:p>
            <a:pPr lvl="1"/>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7651" name="Slide Number Placeholder 4"/>
          <p:cNvSpPr>
            <a:spLocks noGrp="1"/>
          </p:cNvSpPr>
          <p:nvPr>
            <p:ph type="sldNum" sz="quarter" idx="11"/>
          </p:nvPr>
        </p:nvSpPr>
        <p:spPr>
          <a:noFill/>
        </p:spPr>
        <p:txBody>
          <a:bodyPr/>
          <a:lstStyle/>
          <a:p>
            <a:fld id="{06F061A5-7359-4337-B744-AEC6A7A5F8D4}" type="slidenum">
              <a:rPr lang="en-US" smtClean="0"/>
              <a:pPr/>
              <a:t>25</a:t>
            </a:fld>
            <a:endParaRPr lang="en-US" smtClean="0"/>
          </a:p>
        </p:txBody>
      </p:sp>
      <p:sp>
        <p:nvSpPr>
          <p:cNvPr id="27652" name="Rectangle 2"/>
          <p:cNvSpPr>
            <a:spLocks noGrp="1" noChangeArrowheads="1"/>
          </p:cNvSpPr>
          <p:nvPr>
            <p:ph type="title"/>
          </p:nvPr>
        </p:nvSpPr>
        <p:spPr>
          <a:xfrm>
            <a:off x="762000" y="381000"/>
            <a:ext cx="7772400" cy="1143000"/>
          </a:xfrm>
        </p:spPr>
        <p:txBody>
          <a:bodyPr/>
          <a:lstStyle/>
          <a:p>
            <a:r>
              <a:rPr lang="en-US" smtClean="0"/>
              <a:t>Query Languages</a:t>
            </a:r>
          </a:p>
        </p:txBody>
      </p:sp>
      <p:sp>
        <p:nvSpPr>
          <p:cNvPr id="27653" name="Rectangle 3"/>
          <p:cNvSpPr>
            <a:spLocks noGrp="1" noChangeArrowheads="1"/>
          </p:cNvSpPr>
          <p:nvPr>
            <p:ph type="body" idx="1"/>
          </p:nvPr>
        </p:nvSpPr>
        <p:spPr/>
        <p:txBody>
          <a:bodyPr/>
          <a:lstStyle/>
          <a:p>
            <a:r>
              <a:rPr lang="en-US" smtClean="0"/>
              <a:t>A way to express the question (information need)</a:t>
            </a:r>
          </a:p>
          <a:p>
            <a:r>
              <a:rPr lang="en-US" smtClean="0"/>
              <a:t>Types: </a:t>
            </a:r>
          </a:p>
          <a:p>
            <a:pPr lvl="1"/>
            <a:r>
              <a:rPr lang="en-US" smtClean="0"/>
              <a:t>Boolean</a:t>
            </a:r>
          </a:p>
          <a:p>
            <a:pPr lvl="1"/>
            <a:r>
              <a:rPr lang="en-US" smtClean="0"/>
              <a:t>Natural Language</a:t>
            </a:r>
          </a:p>
          <a:p>
            <a:pPr lvl="1"/>
            <a:r>
              <a:rPr lang="en-US" smtClean="0"/>
              <a:t>Stylized Natural Language</a:t>
            </a:r>
          </a:p>
          <a:p>
            <a:pPr lvl="1"/>
            <a:r>
              <a:rPr lang="en-US" smtClean="0"/>
              <a:t>Form-Based (GUI)</a:t>
            </a:r>
          </a:p>
          <a:p>
            <a:pPr lvl="1"/>
            <a:r>
              <a:rPr lang="en-US" smtClean="0"/>
              <a:t>Spoken Language Interface</a:t>
            </a:r>
          </a:p>
          <a:p>
            <a:pPr lvl="1"/>
            <a:r>
              <a:rPr lang="en-US" smtClean="0"/>
              <a:t>Others?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28675" name="Slide Number Placeholder 4"/>
          <p:cNvSpPr>
            <a:spLocks noGrp="1"/>
          </p:cNvSpPr>
          <p:nvPr>
            <p:ph type="sldNum" sz="quarter" idx="11"/>
          </p:nvPr>
        </p:nvSpPr>
        <p:spPr>
          <a:noFill/>
        </p:spPr>
        <p:txBody>
          <a:bodyPr/>
          <a:lstStyle/>
          <a:p>
            <a:fld id="{B540F497-7BEA-4E24-9BCB-CEB0E93E47D1}" type="slidenum">
              <a:rPr lang="en-US" smtClean="0"/>
              <a:pPr/>
              <a:t>26</a:t>
            </a:fld>
            <a:endParaRPr lang="en-US" smtClean="0"/>
          </a:p>
        </p:txBody>
      </p:sp>
      <p:sp>
        <p:nvSpPr>
          <p:cNvPr id="28676" name="Rectangle 2050"/>
          <p:cNvSpPr>
            <a:spLocks noGrp="1" noChangeArrowheads="1"/>
          </p:cNvSpPr>
          <p:nvPr>
            <p:ph type="title"/>
          </p:nvPr>
        </p:nvSpPr>
        <p:spPr>
          <a:xfrm>
            <a:off x="685800" y="304800"/>
            <a:ext cx="7772400" cy="1143000"/>
          </a:xfrm>
        </p:spPr>
        <p:txBody>
          <a:bodyPr/>
          <a:lstStyle/>
          <a:p>
            <a:r>
              <a:rPr lang="en-US" sz="3600" smtClean="0"/>
              <a:t>Ordering/Ranking of Retrieved Documents</a:t>
            </a:r>
            <a:endParaRPr lang="en-US" smtClean="0"/>
          </a:p>
        </p:txBody>
      </p:sp>
      <p:sp>
        <p:nvSpPr>
          <p:cNvPr id="28677" name="Rectangle 2051"/>
          <p:cNvSpPr>
            <a:spLocks noGrp="1" noChangeArrowheads="1"/>
          </p:cNvSpPr>
          <p:nvPr>
            <p:ph type="body" idx="1"/>
          </p:nvPr>
        </p:nvSpPr>
        <p:spPr>
          <a:xfrm>
            <a:off x="685800" y="1600200"/>
            <a:ext cx="7772400" cy="4343400"/>
          </a:xfrm>
        </p:spPr>
        <p:txBody>
          <a:bodyPr/>
          <a:lstStyle/>
          <a:p>
            <a:r>
              <a:rPr lang="en-US" sz="2400" smtClean="0"/>
              <a:t>Pure Boolean retrieval model has no ordering</a:t>
            </a:r>
          </a:p>
          <a:p>
            <a:pPr lvl="1"/>
            <a:r>
              <a:rPr lang="en-US" sz="2000" smtClean="0"/>
              <a:t>Query is a Boolean expression which is either satisfied by the document or not</a:t>
            </a:r>
          </a:p>
          <a:p>
            <a:pPr lvl="2"/>
            <a:r>
              <a:rPr lang="en-US" sz="1800" smtClean="0"/>
              <a:t>e.g., “information” </a:t>
            </a:r>
            <a:r>
              <a:rPr lang="en-US" sz="1800" smtClean="0">
                <a:solidFill>
                  <a:srgbClr val="CC0000"/>
                </a:solidFill>
              </a:rPr>
              <a:t>AND</a:t>
            </a:r>
            <a:r>
              <a:rPr lang="en-US" sz="1800" smtClean="0"/>
              <a:t> (“retrieval” </a:t>
            </a:r>
            <a:r>
              <a:rPr lang="en-US" sz="1800" smtClean="0">
                <a:solidFill>
                  <a:srgbClr val="CC0000"/>
                </a:solidFill>
              </a:rPr>
              <a:t>OR</a:t>
            </a:r>
            <a:r>
              <a:rPr lang="en-US" sz="1800" smtClean="0"/>
              <a:t> “organization”)</a:t>
            </a:r>
          </a:p>
          <a:p>
            <a:pPr lvl="1"/>
            <a:r>
              <a:rPr lang="en-US" sz="2000" smtClean="0"/>
              <a:t>In practice:</a:t>
            </a:r>
          </a:p>
          <a:p>
            <a:pPr lvl="2"/>
            <a:r>
              <a:rPr lang="en-US" sz="1800" smtClean="0"/>
              <a:t>order chronologically</a:t>
            </a:r>
          </a:p>
          <a:p>
            <a:pPr lvl="2"/>
            <a:r>
              <a:rPr lang="en-US" sz="1800" smtClean="0"/>
              <a:t>order by total number of “hits” on query terms</a:t>
            </a:r>
          </a:p>
          <a:p>
            <a:r>
              <a:rPr lang="en-US" sz="2400" smtClean="0"/>
              <a:t>Most systems use “best match” or “fuzzy” methods</a:t>
            </a:r>
          </a:p>
          <a:p>
            <a:pPr lvl="1"/>
            <a:r>
              <a:rPr lang="en-US" sz="2000" smtClean="0"/>
              <a:t>vector-space models with tf.idf</a:t>
            </a:r>
          </a:p>
          <a:p>
            <a:pPr lvl="1"/>
            <a:r>
              <a:rPr lang="en-US" sz="2000" smtClean="0"/>
              <a:t>probabilistic methods</a:t>
            </a:r>
          </a:p>
          <a:p>
            <a:pPr lvl="1"/>
            <a:r>
              <a:rPr lang="en-US" sz="2000" smtClean="0"/>
              <a:t>Pagerank</a:t>
            </a:r>
          </a:p>
          <a:p>
            <a:r>
              <a:rPr lang="en-US" sz="2400" smtClean="0"/>
              <a:t>What about personalization?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smtClean="0">
                <a:ea typeface="ＭＳ Ｐゴシック" charset="-128"/>
              </a:rPr>
              <a:t>Example: Basic Retrieval Process</a:t>
            </a:r>
          </a:p>
        </p:txBody>
      </p:sp>
      <p:sp>
        <p:nvSpPr>
          <p:cNvPr id="105475" name="Rectangle 1027"/>
          <p:cNvSpPr>
            <a:spLocks noGrp="1" noChangeArrowheads="1"/>
          </p:cNvSpPr>
          <p:nvPr>
            <p:ph idx="1"/>
          </p:nvPr>
        </p:nvSpPr>
        <p:spPr>
          <a:xfrm>
            <a:off x="457200" y="1524000"/>
            <a:ext cx="8382000" cy="5029200"/>
          </a:xfrm>
        </p:spPr>
        <p:txBody>
          <a:bodyPr/>
          <a:lstStyle/>
          <a:p>
            <a:pPr eaLnBrk="1" hangingPunct="1"/>
            <a:r>
              <a:rPr lang="en-US" smtClean="0">
                <a:ea typeface="ＭＳ Ｐゴシック" charset="-128"/>
              </a:rPr>
              <a:t>Which plays of Shakespeare contain the words </a:t>
            </a:r>
            <a:r>
              <a:rPr lang="en-US" b="1" i="1" smtClean="0">
                <a:ea typeface="ＭＳ Ｐゴシック" charset="-128"/>
              </a:rPr>
              <a:t>Brutus</a:t>
            </a:r>
            <a:r>
              <a:rPr lang="en-US" smtClean="0">
                <a:ea typeface="ＭＳ Ｐゴシック" charset="-128"/>
              </a:rPr>
              <a:t> </a:t>
            </a:r>
            <a:r>
              <a:rPr lang="en-US" i="1" smtClean="0">
                <a:ea typeface="ＭＳ Ｐゴシック" charset="-128"/>
              </a:rPr>
              <a:t>AND</a:t>
            </a:r>
            <a:r>
              <a:rPr lang="en-US" smtClean="0">
                <a:ea typeface="ＭＳ Ｐゴシック" charset="-128"/>
              </a:rPr>
              <a:t> </a:t>
            </a:r>
            <a:r>
              <a:rPr lang="en-US" b="1" i="1" smtClean="0">
                <a:ea typeface="ＭＳ Ｐゴシック" charset="-128"/>
              </a:rPr>
              <a:t>Caesar</a:t>
            </a:r>
            <a:r>
              <a:rPr lang="en-US" smtClean="0">
                <a:ea typeface="ＭＳ Ｐゴシック" charset="-128"/>
              </a:rPr>
              <a:t>  but </a:t>
            </a:r>
            <a:r>
              <a:rPr lang="en-US" i="1" smtClean="0">
                <a:ea typeface="ＭＳ Ｐゴシック" charset="-128"/>
              </a:rPr>
              <a:t>NOT</a:t>
            </a:r>
            <a:r>
              <a:rPr lang="en-US" smtClean="0">
                <a:ea typeface="ＭＳ Ｐゴシック" charset="-128"/>
              </a:rPr>
              <a:t> </a:t>
            </a:r>
            <a:r>
              <a:rPr lang="en-US" b="1" i="1" smtClean="0">
                <a:ea typeface="ＭＳ Ｐゴシック" charset="-128"/>
              </a:rPr>
              <a:t>Calpurnia</a:t>
            </a:r>
            <a:r>
              <a:rPr lang="en-US" smtClean="0">
                <a:ea typeface="ＭＳ Ｐゴシック" charset="-128"/>
              </a:rPr>
              <a:t>?</a:t>
            </a:r>
          </a:p>
          <a:p>
            <a:pPr eaLnBrk="1" hangingPunct="1"/>
            <a:r>
              <a:rPr lang="en-US" smtClean="0">
                <a:ea typeface="ＭＳ Ｐゴシック" charset="-128"/>
              </a:rPr>
              <a:t>One could </a:t>
            </a:r>
            <a:r>
              <a:rPr lang="en-US" smtClean="0">
                <a:latin typeface="Lucida Sans Typewriter" charset="0"/>
                <a:ea typeface="ＭＳ Ｐゴシック" charset="-128"/>
                <a:cs typeface="Lucida Sans Typewriter" charset="0"/>
              </a:rPr>
              <a:t>grep</a:t>
            </a:r>
            <a:r>
              <a:rPr lang="en-US" smtClean="0">
                <a:ea typeface="ＭＳ Ｐゴシック" charset="-128"/>
              </a:rPr>
              <a:t> all of Shakespeare’s plays for </a:t>
            </a:r>
            <a:r>
              <a:rPr lang="en-US" b="1" i="1" smtClean="0">
                <a:ea typeface="ＭＳ Ｐゴシック" charset="-128"/>
              </a:rPr>
              <a:t>Brutus</a:t>
            </a:r>
            <a:r>
              <a:rPr lang="en-US" smtClean="0">
                <a:ea typeface="ＭＳ Ｐゴシック" charset="-128"/>
              </a:rPr>
              <a:t> and </a:t>
            </a:r>
            <a:r>
              <a:rPr lang="en-US" b="1" i="1" smtClean="0">
                <a:ea typeface="ＭＳ Ｐゴシック" charset="-128"/>
              </a:rPr>
              <a:t>Caesar,</a:t>
            </a:r>
            <a:r>
              <a:rPr lang="en-US" smtClean="0">
                <a:ea typeface="ＭＳ Ｐゴシック" charset="-128"/>
              </a:rPr>
              <a:t> then strip out lines containing </a:t>
            </a:r>
            <a:r>
              <a:rPr lang="en-US" b="1" i="1" smtClean="0">
                <a:ea typeface="ＭＳ Ｐゴシック" charset="-128"/>
              </a:rPr>
              <a:t>Calpurnia</a:t>
            </a:r>
            <a:r>
              <a:rPr lang="en-US" smtClean="0">
                <a:ea typeface="ＭＳ Ｐゴシック" charset="-128"/>
              </a:rPr>
              <a:t>?</a:t>
            </a:r>
          </a:p>
          <a:p>
            <a:pPr eaLnBrk="1" hangingPunct="1"/>
            <a:r>
              <a:rPr lang="en-US" smtClean="0">
                <a:ea typeface="ＭＳ Ｐゴシック" charset="-128"/>
              </a:rPr>
              <a:t>Why is that not the answer?</a:t>
            </a:r>
          </a:p>
          <a:p>
            <a:pPr lvl="1" eaLnBrk="1" hangingPunct="1"/>
            <a:r>
              <a:rPr lang="en-US" smtClean="0">
                <a:ea typeface="ＭＳ Ｐゴシック" charset="-128"/>
              </a:rPr>
              <a:t>Slow (for large corpora)</a:t>
            </a:r>
          </a:p>
          <a:p>
            <a:pPr lvl="1" eaLnBrk="1" hangingPunct="1"/>
            <a:r>
              <a:rPr lang="en-US" i="1" u="sng" smtClean="0">
                <a:ea typeface="ＭＳ Ｐゴシック" charset="-128"/>
              </a:rPr>
              <a:t>NOT</a:t>
            </a:r>
            <a:r>
              <a:rPr lang="en-US" smtClean="0">
                <a:ea typeface="ＭＳ Ｐゴシック" charset="-128"/>
              </a:rPr>
              <a:t> </a:t>
            </a:r>
            <a:r>
              <a:rPr lang="en-US" b="1" i="1" smtClean="0">
                <a:ea typeface="ＭＳ Ｐゴシック" charset="-128"/>
              </a:rPr>
              <a:t>Calpurnia</a:t>
            </a:r>
            <a:r>
              <a:rPr lang="en-US" smtClean="0">
                <a:ea typeface="ＭＳ Ｐゴシック" charset="-128"/>
              </a:rPr>
              <a:t> is non-trivial</a:t>
            </a:r>
          </a:p>
          <a:p>
            <a:pPr lvl="1" eaLnBrk="1" hangingPunct="1"/>
            <a:r>
              <a:rPr lang="en-US" smtClean="0">
                <a:ea typeface="ＭＳ Ｐゴシック" charset="-128"/>
              </a:rPr>
              <a:t>Other operations (e.g., find the word </a:t>
            </a:r>
            <a:r>
              <a:rPr lang="en-US" b="1" i="1" smtClean="0">
                <a:ea typeface="ＭＳ Ｐゴシック" charset="-128"/>
              </a:rPr>
              <a:t>Romans </a:t>
            </a:r>
            <a:r>
              <a:rPr lang="en-US" smtClean="0">
                <a:ea typeface="ＭＳ Ｐゴシック" charset="-128"/>
              </a:rPr>
              <a:t>near</a:t>
            </a:r>
            <a:r>
              <a:rPr lang="en-US" b="1" smtClean="0">
                <a:ea typeface="ＭＳ Ｐゴシック" charset="-128"/>
              </a:rPr>
              <a:t> </a:t>
            </a:r>
            <a:r>
              <a:rPr lang="en-US" b="1" i="1" smtClean="0">
                <a:ea typeface="ＭＳ Ｐゴシック" charset="-128"/>
              </a:rPr>
              <a:t>countrymen</a:t>
            </a:r>
            <a:r>
              <a:rPr lang="en-US" smtClean="0">
                <a:ea typeface="ＭＳ Ｐゴシック" charset="-128"/>
              </a:rPr>
              <a:t>) not feasible</a:t>
            </a:r>
          </a:p>
          <a:p>
            <a:pPr lvl="1" eaLnBrk="1" hangingPunct="1"/>
            <a:r>
              <a:rPr lang="en-US" smtClean="0">
                <a:ea typeface="ＭＳ Ｐゴシック" charset="-128"/>
              </a:rPr>
              <a:t>Ranked retrieval (best documents to return)</a:t>
            </a:r>
          </a:p>
          <a:p>
            <a:pPr lvl="2" eaLnBrk="1" hangingPunct="1"/>
            <a:r>
              <a:rPr lang="en-US" smtClean="0">
                <a:ea typeface="ＭＳ Ｐゴシック" charset="-128"/>
              </a:rPr>
              <a:t>Later lectures</a:t>
            </a:r>
          </a:p>
        </p:txBody>
      </p:sp>
      <p:sp>
        <p:nvSpPr>
          <p:cNvPr id="29700" name="Slide Number Placeholder 5"/>
          <p:cNvSpPr>
            <a:spLocks noGrp="1"/>
          </p:cNvSpPr>
          <p:nvPr>
            <p:ph type="sldNum" sz="quarter" idx="11"/>
          </p:nvPr>
        </p:nvSpPr>
        <p:spPr>
          <a:xfrm>
            <a:off x="6553200" y="6477000"/>
            <a:ext cx="2133600" cy="244475"/>
          </a:xfrm>
          <a:noFill/>
        </p:spPr>
        <p:txBody>
          <a:bodyPr/>
          <a:lstStyle/>
          <a:p>
            <a:fld id="{2C876836-5220-41C1-87DA-F597A1B03B0F}" type="slidenum">
              <a:rPr lang="en-US" smtClean="0"/>
              <a:pPr/>
              <a:t>27</a:t>
            </a:fld>
            <a:endParaRPr lang="en-US" smtClean="0"/>
          </a:p>
        </p:txBody>
      </p:sp>
      <p:sp>
        <p:nvSpPr>
          <p:cNvPr id="29701" name="TextBox 4"/>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sz="1600">
                <a:solidFill>
                  <a:srgbClr val="FBFCFF"/>
                </a:solidFill>
              </a:rPr>
              <a:t>Sec.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54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54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54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54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5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ea typeface="ＭＳ Ｐゴシック" charset="-128"/>
              </a:rPr>
              <a:t>Term-document incidence</a:t>
            </a:r>
          </a:p>
        </p:txBody>
      </p:sp>
      <p:graphicFrame>
        <p:nvGraphicFramePr>
          <p:cNvPr id="3074" name="Object 1028"/>
          <p:cNvGraphicFramePr>
            <a:graphicFrameLocks noGrp="1" noChangeAspect="1"/>
          </p:cNvGraphicFramePr>
          <p:nvPr>
            <p:ph idx="1"/>
          </p:nvPr>
        </p:nvGraphicFramePr>
        <p:xfrm>
          <a:off x="762000" y="1905000"/>
          <a:ext cx="7637463" cy="2841625"/>
        </p:xfrm>
        <a:graphic>
          <a:graphicData uri="http://schemas.openxmlformats.org/presentationml/2006/ole">
            <mc:AlternateContent xmlns:mc="http://schemas.openxmlformats.org/markup-compatibility/2006">
              <mc:Choice xmlns:v="urn:schemas-microsoft-com:vml" Requires="v">
                <p:oleObj spid="_x0000_s3086" name="Worksheet" r:id="rId3" imgW="11250000" imgH="4185000" progId="Excel.Sheet.8">
                  <p:embed/>
                </p:oleObj>
              </mc:Choice>
              <mc:Fallback>
                <p:oleObj name="Worksheet" r:id="rId3" imgW="11250000" imgH="4185000" progId="Excel.Sheet.8">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637463" cy="284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3"/>
          <p:cNvSpPr txBox="1">
            <a:spLocks noChangeArrowheads="1"/>
          </p:cNvSpPr>
          <p:nvPr/>
        </p:nvSpPr>
        <p:spPr bwMode="auto">
          <a:xfrm>
            <a:off x="5638800" y="5189538"/>
            <a:ext cx="2819400" cy="831850"/>
          </a:xfrm>
          <a:prstGeom prst="rect">
            <a:avLst/>
          </a:prstGeom>
          <a:noFill/>
          <a:ln w="9525">
            <a:solidFill>
              <a:schemeClr val="tx1"/>
            </a:solidFill>
            <a:miter lim="800000"/>
            <a:headEnd/>
            <a:tailEnd/>
          </a:ln>
        </p:spPr>
        <p:txBody>
          <a:bodyPr>
            <a:spAutoFit/>
          </a:bodyPr>
          <a:lstStyle/>
          <a:p>
            <a:r>
              <a:rPr lang="en-US">
                <a:latin typeface="Arial" charset="0"/>
              </a:rPr>
              <a:t>1 if </a:t>
            </a:r>
            <a:r>
              <a:rPr lang="en-US">
                <a:solidFill>
                  <a:schemeClr val="accent2"/>
                </a:solidFill>
                <a:latin typeface="Arial" charset="0"/>
              </a:rPr>
              <a:t>play</a:t>
            </a:r>
            <a:r>
              <a:rPr lang="en-US">
                <a:latin typeface="Arial" charset="0"/>
              </a:rPr>
              <a:t> contains </a:t>
            </a:r>
            <a:r>
              <a:rPr lang="en-US">
                <a:solidFill>
                  <a:srgbClr val="990033"/>
                </a:solidFill>
                <a:latin typeface="Arial" charset="0"/>
              </a:rPr>
              <a:t>word</a:t>
            </a:r>
            <a:r>
              <a:rPr lang="en-US">
                <a:latin typeface="Arial" charset="0"/>
              </a:rPr>
              <a:t>, 0 otherwise</a:t>
            </a:r>
          </a:p>
        </p:txBody>
      </p:sp>
      <p:sp>
        <p:nvSpPr>
          <p:cNvPr id="3077" name="Line 5"/>
          <p:cNvSpPr>
            <a:spLocks noChangeShapeType="1"/>
          </p:cNvSpPr>
          <p:nvPr/>
        </p:nvSpPr>
        <p:spPr bwMode="auto">
          <a:xfrm flipH="1" flipV="1">
            <a:off x="4267200" y="3354388"/>
            <a:ext cx="1371600" cy="1828800"/>
          </a:xfrm>
          <a:prstGeom prst="line">
            <a:avLst/>
          </a:prstGeom>
          <a:noFill/>
          <a:ln w="19050">
            <a:solidFill>
              <a:srgbClr val="000080"/>
            </a:solidFill>
            <a:round/>
            <a:headEnd/>
            <a:tailEnd type="triangle" w="med" len="lg"/>
          </a:ln>
        </p:spPr>
        <p:txBody>
          <a:bodyPr wrap="none" anchor="ctr"/>
          <a:lstStyle/>
          <a:p>
            <a:endParaRPr lang="en-US"/>
          </a:p>
        </p:txBody>
      </p:sp>
      <p:sp>
        <p:nvSpPr>
          <p:cNvPr id="3078" name="Text Box 8"/>
          <p:cNvSpPr txBox="1">
            <a:spLocks noChangeArrowheads="1"/>
          </p:cNvSpPr>
          <p:nvPr/>
        </p:nvSpPr>
        <p:spPr bwMode="auto">
          <a:xfrm>
            <a:off x="762000" y="5335588"/>
            <a:ext cx="3978275" cy="701675"/>
          </a:xfrm>
          <a:prstGeom prst="rect">
            <a:avLst/>
          </a:prstGeom>
          <a:solidFill>
            <a:schemeClr val="accent2"/>
          </a:solidFill>
          <a:ln w="9525">
            <a:noFill/>
            <a:miter lim="800000"/>
            <a:headEnd/>
            <a:tailEnd/>
          </a:ln>
        </p:spPr>
        <p:txBody>
          <a:bodyPr>
            <a:spAutoFit/>
          </a:bodyPr>
          <a:lstStyle/>
          <a:p>
            <a:r>
              <a:rPr lang="en-US" sz="2000" b="1" i="1">
                <a:solidFill>
                  <a:schemeClr val="bg1"/>
                </a:solidFill>
              </a:rPr>
              <a:t>Brutus</a:t>
            </a:r>
            <a:r>
              <a:rPr lang="en-US" sz="2000">
                <a:solidFill>
                  <a:schemeClr val="bg1"/>
                </a:solidFill>
              </a:rPr>
              <a:t> </a:t>
            </a:r>
            <a:r>
              <a:rPr lang="en-US" sz="2000" i="1">
                <a:solidFill>
                  <a:schemeClr val="bg1"/>
                </a:solidFill>
              </a:rPr>
              <a:t>AND</a:t>
            </a:r>
            <a:r>
              <a:rPr lang="en-US" sz="2000">
                <a:solidFill>
                  <a:schemeClr val="bg1"/>
                </a:solidFill>
              </a:rPr>
              <a:t> </a:t>
            </a:r>
            <a:r>
              <a:rPr lang="en-US" sz="2000" b="1" i="1">
                <a:solidFill>
                  <a:schemeClr val="bg1"/>
                </a:solidFill>
              </a:rPr>
              <a:t>Caesar</a:t>
            </a:r>
            <a:r>
              <a:rPr lang="en-US" sz="2000">
                <a:solidFill>
                  <a:schemeClr val="bg1"/>
                </a:solidFill>
              </a:rPr>
              <a:t> </a:t>
            </a:r>
            <a:r>
              <a:rPr lang="en-US" sz="2000" i="1">
                <a:solidFill>
                  <a:schemeClr val="bg1"/>
                </a:solidFill>
              </a:rPr>
              <a:t>BUT</a:t>
            </a:r>
            <a:r>
              <a:rPr lang="en-US" sz="2000">
                <a:solidFill>
                  <a:schemeClr val="bg1"/>
                </a:solidFill>
              </a:rPr>
              <a:t> </a:t>
            </a:r>
            <a:r>
              <a:rPr lang="en-US" sz="2000" i="1">
                <a:solidFill>
                  <a:schemeClr val="bg1"/>
                </a:solidFill>
              </a:rPr>
              <a:t>NOT</a:t>
            </a:r>
            <a:r>
              <a:rPr lang="en-US" sz="2000">
                <a:solidFill>
                  <a:schemeClr val="bg1"/>
                </a:solidFill>
              </a:rPr>
              <a:t> </a:t>
            </a:r>
            <a:r>
              <a:rPr lang="en-US" sz="2000" b="1" i="1">
                <a:solidFill>
                  <a:schemeClr val="bg1"/>
                </a:solidFill>
              </a:rPr>
              <a:t>Calpurnia</a:t>
            </a:r>
          </a:p>
        </p:txBody>
      </p:sp>
      <p:sp>
        <p:nvSpPr>
          <p:cNvPr id="3079" name="TextBox 6"/>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sz="1600">
                <a:solidFill>
                  <a:srgbClr val="FBFCFF"/>
                </a:solidFill>
              </a:rPr>
              <a:t>Sec. 1.1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ea typeface="ＭＳ Ｐゴシック" charset="-128"/>
              </a:rPr>
              <a:t>Incidence vectors</a:t>
            </a:r>
          </a:p>
        </p:txBody>
      </p:sp>
      <p:sp>
        <p:nvSpPr>
          <p:cNvPr id="30723" name="Rectangle 3"/>
          <p:cNvSpPr>
            <a:spLocks noGrp="1" noChangeArrowheads="1"/>
          </p:cNvSpPr>
          <p:nvPr>
            <p:ph idx="1"/>
          </p:nvPr>
        </p:nvSpPr>
        <p:spPr>
          <a:xfrm>
            <a:off x="609600" y="1447800"/>
            <a:ext cx="7772400" cy="4419600"/>
          </a:xfrm>
        </p:spPr>
        <p:txBody>
          <a:bodyPr/>
          <a:lstStyle/>
          <a:p>
            <a:pPr eaLnBrk="1" hangingPunct="1"/>
            <a:r>
              <a:rPr lang="en-US" smtClean="0">
                <a:ea typeface="ＭＳ Ｐゴシック" charset="-128"/>
              </a:rPr>
              <a:t>Basic Boolean Retrieval Model</a:t>
            </a:r>
          </a:p>
          <a:p>
            <a:pPr lvl="1" eaLnBrk="1" hangingPunct="1"/>
            <a:r>
              <a:rPr lang="en-US" smtClean="0">
                <a:ea typeface="ＭＳ Ｐゴシック" charset="-128"/>
              </a:rPr>
              <a:t>we have a 0/1 vector for each term</a:t>
            </a:r>
          </a:p>
          <a:p>
            <a:pPr lvl="1" eaLnBrk="1" hangingPunct="1"/>
            <a:r>
              <a:rPr lang="en-US" smtClean="0">
                <a:ea typeface="ＭＳ Ｐゴシック" charset="-128"/>
              </a:rPr>
              <a:t>to answer query: take the vectors for </a:t>
            </a:r>
            <a:r>
              <a:rPr lang="en-US" b="1" i="1" smtClean="0">
                <a:ea typeface="ＭＳ Ｐゴシック" charset="-128"/>
              </a:rPr>
              <a:t>Brutus, Caesar</a:t>
            </a:r>
            <a:r>
              <a:rPr lang="en-US" smtClean="0">
                <a:ea typeface="ＭＳ Ｐゴシック" charset="-128"/>
              </a:rPr>
              <a:t> and </a:t>
            </a:r>
            <a:r>
              <a:rPr lang="en-US" b="1" i="1" smtClean="0">
                <a:ea typeface="ＭＳ Ｐゴシック" charset="-128"/>
              </a:rPr>
              <a:t>Calpurnia</a:t>
            </a:r>
            <a:r>
              <a:rPr lang="en-US" smtClean="0">
                <a:ea typeface="ＭＳ Ｐゴシック" charset="-128"/>
              </a:rPr>
              <a:t> (complemented) </a:t>
            </a:r>
            <a:r>
              <a:rPr lang="en-US" smtClean="0">
                <a:ea typeface="ＭＳ Ｐゴシック" charset="-128"/>
                <a:sym typeface="Wingdings" charset="2"/>
              </a:rPr>
              <a:t>  b</a:t>
            </a:r>
            <a:r>
              <a:rPr lang="en-US" smtClean="0">
                <a:ea typeface="ＭＳ Ｐゴシック" charset="-128"/>
              </a:rPr>
              <a:t>itwise </a:t>
            </a:r>
            <a:r>
              <a:rPr lang="en-US" i="1" smtClean="0">
                <a:ea typeface="ＭＳ Ｐゴシック" charset="-128"/>
              </a:rPr>
              <a:t>AND</a:t>
            </a:r>
            <a:endParaRPr lang="en-US" smtClean="0">
              <a:ea typeface="ＭＳ Ｐゴシック" charset="-128"/>
            </a:endParaRPr>
          </a:p>
          <a:p>
            <a:pPr lvl="1" eaLnBrk="1" hangingPunct="1"/>
            <a:r>
              <a:rPr lang="en-US" smtClean="0">
                <a:ea typeface="ＭＳ Ｐゴシック" charset="-128"/>
              </a:rPr>
              <a:t>110100 </a:t>
            </a:r>
            <a:r>
              <a:rPr lang="en-US" i="1" smtClean="0">
                <a:ea typeface="ＭＳ Ｐゴシック" charset="-128"/>
              </a:rPr>
              <a:t>AND</a:t>
            </a:r>
            <a:r>
              <a:rPr lang="en-US" smtClean="0">
                <a:ea typeface="ＭＳ Ｐゴシック" charset="-128"/>
              </a:rPr>
              <a:t> 110111 </a:t>
            </a:r>
            <a:r>
              <a:rPr lang="en-US" i="1" smtClean="0">
                <a:ea typeface="ＭＳ Ｐゴシック" charset="-128"/>
              </a:rPr>
              <a:t>AND</a:t>
            </a:r>
            <a:r>
              <a:rPr lang="en-US" smtClean="0">
                <a:ea typeface="ＭＳ Ｐゴシック" charset="-128"/>
              </a:rPr>
              <a:t> 101111 = 100100</a:t>
            </a:r>
          </a:p>
          <a:p>
            <a:pPr eaLnBrk="1" hangingPunct="1"/>
            <a:r>
              <a:rPr lang="en-US" smtClean="0">
                <a:ea typeface="ＭＳ Ｐゴシック" charset="-128"/>
              </a:rPr>
              <a:t>The more general Vector-Space Model </a:t>
            </a:r>
          </a:p>
          <a:p>
            <a:pPr lvl="1" eaLnBrk="1" hangingPunct="1"/>
            <a:r>
              <a:rPr lang="en-US" smtClean="0">
                <a:ea typeface="ＭＳ Ｐゴシック" charset="-128"/>
              </a:rPr>
              <a:t>allows for weights other that 1 and 0 for term occurrences</a:t>
            </a:r>
          </a:p>
          <a:p>
            <a:pPr lvl="1" eaLnBrk="1" hangingPunct="1"/>
            <a:r>
              <a:rPr lang="en-US" smtClean="0">
                <a:ea typeface="ＭＳ Ｐゴシック" charset="-128"/>
              </a:rPr>
              <a:t>provides the ability to do partial matching with query key words</a:t>
            </a:r>
          </a:p>
        </p:txBody>
      </p:sp>
      <p:sp>
        <p:nvSpPr>
          <p:cNvPr id="30724" name="Slide Number Placeholder 5"/>
          <p:cNvSpPr>
            <a:spLocks noGrp="1"/>
          </p:cNvSpPr>
          <p:nvPr>
            <p:ph type="sldNum" sz="quarter" idx="11"/>
          </p:nvPr>
        </p:nvSpPr>
        <p:spPr>
          <a:xfrm>
            <a:off x="6553200" y="6477000"/>
            <a:ext cx="2133600" cy="244475"/>
          </a:xfrm>
          <a:noFill/>
        </p:spPr>
        <p:txBody>
          <a:bodyPr/>
          <a:lstStyle/>
          <a:p>
            <a:fld id="{06F97DA1-9D5B-4FB9-AF63-6D32753F3699}" type="slidenum">
              <a:rPr lang="en-US" smtClean="0"/>
              <a:pPr/>
              <a:t>29</a:t>
            </a:fld>
            <a:endParaRPr lang="en-US" smtClean="0"/>
          </a:p>
        </p:txBody>
      </p:sp>
      <p:sp>
        <p:nvSpPr>
          <p:cNvPr id="30725" name="TextBox 4"/>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sz="1600">
                <a:solidFill>
                  <a:srgbClr val="FBFCFF"/>
                </a:solidFill>
              </a:rPr>
              <a:t>Sec. 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63525" y="300038"/>
            <a:ext cx="8366125" cy="681037"/>
          </a:xfrm>
        </p:spPr>
        <p:txBody>
          <a:bodyPr/>
          <a:lstStyle/>
          <a:p>
            <a:r>
              <a:rPr lang="en-US" dirty="0" smtClean="0"/>
              <a:t>How much information?</a:t>
            </a:r>
          </a:p>
        </p:txBody>
      </p:sp>
      <p:sp>
        <p:nvSpPr>
          <p:cNvPr id="10243" name="Content Placeholder 2"/>
          <p:cNvSpPr>
            <a:spLocks noGrp="1"/>
          </p:cNvSpPr>
          <p:nvPr>
            <p:ph idx="1"/>
          </p:nvPr>
        </p:nvSpPr>
        <p:spPr>
          <a:xfrm>
            <a:off x="152400" y="1038225"/>
            <a:ext cx="8534400" cy="3838576"/>
          </a:xfrm>
        </p:spPr>
        <p:txBody>
          <a:bodyPr/>
          <a:lstStyle/>
          <a:p>
            <a:r>
              <a:rPr lang="en-US" sz="2200" dirty="0" smtClean="0"/>
              <a:t>Google: </a:t>
            </a:r>
            <a:r>
              <a:rPr lang="en-US" sz="2200" dirty="0" smtClean="0"/>
              <a:t>~100 </a:t>
            </a:r>
            <a:r>
              <a:rPr lang="en-US" sz="2200" dirty="0" smtClean="0"/>
              <a:t>PB a </a:t>
            </a:r>
            <a:r>
              <a:rPr lang="en-US" sz="2200" dirty="0" smtClean="0"/>
              <a:t>day; 3+ million servers (15 </a:t>
            </a:r>
            <a:r>
              <a:rPr lang="en-US" sz="2200" dirty="0" err="1" smtClean="0"/>
              <a:t>Exabytes</a:t>
            </a:r>
            <a:r>
              <a:rPr lang="en-US" sz="2200" dirty="0" smtClean="0"/>
              <a:t> stored)</a:t>
            </a:r>
            <a:endParaRPr lang="en-US" sz="2200" dirty="0" smtClean="0"/>
          </a:p>
          <a:p>
            <a:r>
              <a:rPr lang="en-US" sz="2200" dirty="0" smtClean="0"/>
              <a:t>Wayback Machine has </a:t>
            </a:r>
            <a:r>
              <a:rPr lang="en-US" sz="2200" dirty="0" smtClean="0"/>
              <a:t>~9 </a:t>
            </a:r>
            <a:r>
              <a:rPr lang="en-US" sz="2200" dirty="0" smtClean="0"/>
              <a:t>PB + </a:t>
            </a:r>
            <a:r>
              <a:rPr lang="en-US" sz="2200" dirty="0" smtClean="0"/>
              <a:t>100 </a:t>
            </a:r>
            <a:r>
              <a:rPr lang="en-US" sz="2200" dirty="0" smtClean="0"/>
              <a:t>TB/month</a:t>
            </a:r>
          </a:p>
          <a:p>
            <a:r>
              <a:rPr lang="en-US" sz="2200" dirty="0" smtClean="0"/>
              <a:t>Facebook: </a:t>
            </a:r>
            <a:r>
              <a:rPr lang="en-US" sz="2200" dirty="0" smtClean="0"/>
              <a:t>~300 </a:t>
            </a:r>
            <a:r>
              <a:rPr lang="en-US" sz="2200" dirty="0" smtClean="0"/>
              <a:t>PB of user data + </a:t>
            </a:r>
            <a:r>
              <a:rPr lang="en-US" sz="2200" dirty="0" smtClean="0"/>
              <a:t>500 </a:t>
            </a:r>
            <a:r>
              <a:rPr lang="en-US" sz="2200" dirty="0" smtClean="0"/>
              <a:t>TB/day</a:t>
            </a:r>
          </a:p>
          <a:p>
            <a:r>
              <a:rPr lang="en-US" sz="2200" dirty="0" smtClean="0"/>
              <a:t>YouTube: ~1000 PB video storage + 4 billion views/day</a:t>
            </a:r>
            <a:endParaRPr lang="en-US" sz="2200" dirty="0" smtClean="0"/>
          </a:p>
          <a:p>
            <a:r>
              <a:rPr lang="en-US" sz="2200" dirty="0" smtClean="0"/>
              <a:t>CERN’s Large </a:t>
            </a:r>
            <a:r>
              <a:rPr lang="en-US" sz="2200" dirty="0" err="1" smtClean="0"/>
              <a:t>Hydron</a:t>
            </a:r>
            <a:r>
              <a:rPr lang="en-US" sz="2200" dirty="0" smtClean="0"/>
              <a:t> Collider generates 15 PB a year</a:t>
            </a:r>
          </a:p>
          <a:p>
            <a:pPr marL="0" indent="0">
              <a:buNone/>
            </a:pPr>
            <a:endParaRPr lang="en-US" sz="2400" dirty="0" smtClean="0"/>
          </a:p>
          <a:p>
            <a:endParaRPr lang="en-US" sz="2400" dirty="0" smtClean="0"/>
          </a:p>
          <a:p>
            <a:endParaRPr lang="en-US" sz="2400" dirty="0" smtClean="0"/>
          </a:p>
          <a:p>
            <a:endParaRPr lang="en-US" sz="2400" dirty="0" smtClean="0"/>
          </a:p>
        </p:txBody>
      </p:sp>
      <p:pic>
        <p:nvPicPr>
          <p:cNvPr id="8196" name="Picture 5" descr="bill_gates_01.jpg"/>
          <p:cNvPicPr>
            <a:picLocks noChangeAspect="1"/>
          </p:cNvPicPr>
          <p:nvPr/>
        </p:nvPicPr>
        <p:blipFill>
          <a:blip r:embed="rId3" cstate="print"/>
          <a:srcRect/>
          <a:stretch>
            <a:fillRect/>
          </a:stretch>
        </p:blipFill>
        <p:spPr bwMode="auto">
          <a:xfrm>
            <a:off x="1914525" y="3810000"/>
            <a:ext cx="3140075" cy="2076450"/>
          </a:xfrm>
          <a:prstGeom prst="rect">
            <a:avLst/>
          </a:prstGeom>
          <a:noFill/>
          <a:ln w="9525">
            <a:noFill/>
            <a:miter lim="800000"/>
            <a:headEnd/>
            <a:tailEnd/>
          </a:ln>
        </p:spPr>
      </p:pic>
      <p:sp>
        <p:nvSpPr>
          <p:cNvPr id="7" name="Rounded Rectangular Callout 4"/>
          <p:cNvSpPr>
            <a:spLocks noChangeArrowheads="1"/>
          </p:cNvSpPr>
          <p:nvPr/>
        </p:nvSpPr>
        <p:spPr bwMode="auto">
          <a:xfrm>
            <a:off x="5257800" y="3857625"/>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1600" b="1" dirty="0">
                <a:solidFill>
                  <a:srgbClr val="FF0000"/>
                </a:solidFill>
              </a:rPr>
              <a:t>640K</a:t>
            </a:r>
            <a:r>
              <a:rPr lang="en-US" sz="1600" b="1" dirty="0"/>
              <a:t> </a:t>
            </a:r>
            <a:r>
              <a:rPr lang="en-US" sz="1600" b="1" dirty="0">
                <a:solidFill>
                  <a:schemeClr val="bg2"/>
                </a:solidFill>
              </a:rPr>
              <a:t>ought to be enough for anybody.</a:t>
            </a:r>
          </a:p>
        </p:txBody>
      </p:sp>
    </p:spTree>
    <p:extLst>
      <p:ext uri="{BB962C8B-B14F-4D97-AF65-F5344CB8AC3E}">
        <p14:creationId xmlns:p14="http://schemas.microsoft.com/office/powerpoint/2010/main" val="15930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AutoShape 1026"/>
          <p:cNvSpPr>
            <a:spLocks noChangeArrowheads="1"/>
          </p:cNvSpPr>
          <p:nvPr/>
        </p:nvSpPr>
        <p:spPr bwMode="auto">
          <a:xfrm>
            <a:off x="304800" y="838200"/>
            <a:ext cx="2286000" cy="1143000"/>
          </a:xfrm>
          <a:prstGeom prst="star16">
            <a:avLst>
              <a:gd name="adj" fmla="val 37500"/>
            </a:avLst>
          </a:prstGeom>
          <a:noFill/>
          <a:ln w="50800">
            <a:solidFill>
              <a:srgbClr val="3333FF"/>
            </a:solidFill>
            <a:miter lim="800000"/>
            <a:headEnd/>
            <a:tailEnd/>
          </a:ln>
        </p:spPr>
        <p:txBody>
          <a:bodyPr wrap="none" anchor="ctr"/>
          <a:lstStyle/>
          <a:p>
            <a:endParaRPr lang="en-US"/>
          </a:p>
        </p:txBody>
      </p:sp>
      <p:sp>
        <p:nvSpPr>
          <p:cNvPr id="31747" name="Rectangle 1027"/>
          <p:cNvSpPr>
            <a:spLocks noChangeArrowheads="1"/>
          </p:cNvSpPr>
          <p:nvPr/>
        </p:nvSpPr>
        <p:spPr bwMode="auto">
          <a:xfrm>
            <a:off x="655638" y="1057275"/>
            <a:ext cx="1579562" cy="641350"/>
          </a:xfrm>
          <a:prstGeom prst="rect">
            <a:avLst/>
          </a:prstGeom>
          <a:noFill/>
          <a:ln w="9525">
            <a:noFill/>
            <a:miter lim="800000"/>
            <a:headEnd/>
            <a:tailEnd/>
          </a:ln>
        </p:spPr>
        <p:txBody>
          <a:bodyPr wrap="none" lIns="92075" tIns="46038" rIns="92075" bIns="46038">
            <a:spAutoFit/>
          </a:bodyPr>
          <a:lstStyle/>
          <a:p>
            <a:pPr>
              <a:lnSpc>
                <a:spcPct val="90000"/>
              </a:lnSpc>
            </a:pPr>
            <a:r>
              <a:rPr lang="en-US" sz="2000" b="1">
                <a:solidFill>
                  <a:schemeClr val="tx2"/>
                </a:solidFill>
                <a:latin typeface="Arial" charset="0"/>
              </a:rPr>
              <a:t>Information</a:t>
            </a:r>
          </a:p>
          <a:p>
            <a:pPr>
              <a:lnSpc>
                <a:spcPct val="90000"/>
              </a:lnSpc>
            </a:pPr>
            <a:r>
              <a:rPr lang="en-US" sz="2000" b="1">
                <a:solidFill>
                  <a:schemeClr val="tx2"/>
                </a:solidFill>
                <a:latin typeface="Arial" charset="0"/>
              </a:rPr>
              <a:t>need</a:t>
            </a:r>
          </a:p>
        </p:txBody>
      </p:sp>
      <p:grpSp>
        <p:nvGrpSpPr>
          <p:cNvPr id="31748" name="Group 1028"/>
          <p:cNvGrpSpPr>
            <a:grpSpLocks/>
          </p:cNvGrpSpPr>
          <p:nvPr/>
        </p:nvGrpSpPr>
        <p:grpSpPr bwMode="auto">
          <a:xfrm>
            <a:off x="5638800" y="3048000"/>
            <a:ext cx="1382713" cy="604838"/>
            <a:chOff x="3205" y="432"/>
            <a:chExt cx="871" cy="381"/>
          </a:xfrm>
        </p:grpSpPr>
        <p:sp>
          <p:nvSpPr>
            <p:cNvPr id="31818" name="AutoShape 1029"/>
            <p:cNvSpPr>
              <a:spLocks noChangeArrowheads="1"/>
            </p:cNvSpPr>
            <p:nvPr/>
          </p:nvSpPr>
          <p:spPr bwMode="auto">
            <a:xfrm>
              <a:off x="3205" y="432"/>
              <a:ext cx="871" cy="377"/>
            </a:xfrm>
            <a:prstGeom prst="cube">
              <a:avLst>
                <a:gd name="adj" fmla="val 24995"/>
              </a:avLst>
            </a:prstGeom>
            <a:noFill/>
            <a:ln w="50800">
              <a:solidFill>
                <a:schemeClr val="hlink"/>
              </a:solidFill>
              <a:miter lim="800000"/>
              <a:headEnd/>
              <a:tailEnd/>
            </a:ln>
          </p:spPr>
          <p:txBody>
            <a:bodyPr wrap="none" anchor="ctr"/>
            <a:lstStyle/>
            <a:p>
              <a:endParaRPr lang="en-US"/>
            </a:p>
          </p:txBody>
        </p:sp>
        <p:sp>
          <p:nvSpPr>
            <p:cNvPr id="31819" name="Rectangle 1030"/>
            <p:cNvSpPr>
              <a:spLocks noChangeArrowheads="1"/>
            </p:cNvSpPr>
            <p:nvPr/>
          </p:nvSpPr>
          <p:spPr bwMode="auto">
            <a:xfrm>
              <a:off x="3312" y="576"/>
              <a:ext cx="540" cy="237"/>
            </a:xfrm>
            <a:prstGeom prst="rect">
              <a:avLst/>
            </a:prstGeom>
            <a:noFill/>
            <a:ln w="9525">
              <a:solidFill>
                <a:schemeClr val="hlink"/>
              </a:solidFill>
              <a:miter lim="800000"/>
              <a:headEnd/>
              <a:tailEnd/>
            </a:ln>
          </p:spPr>
          <p:txBody>
            <a:bodyPr wrap="none" lIns="92075" tIns="46038" rIns="92075" bIns="46038">
              <a:spAutoFit/>
            </a:bodyPr>
            <a:lstStyle/>
            <a:p>
              <a:pPr>
                <a:lnSpc>
                  <a:spcPct val="90000"/>
                </a:lnSpc>
              </a:pPr>
              <a:r>
                <a:rPr lang="en-US" sz="2000" b="1">
                  <a:solidFill>
                    <a:schemeClr val="tx2"/>
                  </a:solidFill>
                  <a:latin typeface="Arial" charset="0"/>
                </a:rPr>
                <a:t>Index</a:t>
              </a:r>
            </a:p>
          </p:txBody>
        </p:sp>
      </p:grpSp>
      <p:grpSp>
        <p:nvGrpSpPr>
          <p:cNvPr id="31749" name="Group 1031"/>
          <p:cNvGrpSpPr>
            <a:grpSpLocks/>
          </p:cNvGrpSpPr>
          <p:nvPr/>
        </p:nvGrpSpPr>
        <p:grpSpPr bwMode="auto">
          <a:xfrm>
            <a:off x="5486400" y="1981200"/>
            <a:ext cx="1752600" cy="452438"/>
            <a:chOff x="3408" y="3456"/>
            <a:chExt cx="1104" cy="285"/>
          </a:xfrm>
        </p:grpSpPr>
        <p:sp>
          <p:nvSpPr>
            <p:cNvPr id="31816" name="AutoShape 1032"/>
            <p:cNvSpPr>
              <a:spLocks noChangeArrowheads="1"/>
            </p:cNvSpPr>
            <p:nvPr/>
          </p:nvSpPr>
          <p:spPr bwMode="auto">
            <a:xfrm>
              <a:off x="3408" y="3456"/>
              <a:ext cx="1104" cy="280"/>
            </a:xfrm>
            <a:prstGeom prst="roundRect">
              <a:avLst>
                <a:gd name="adj" fmla="val 12495"/>
              </a:avLst>
            </a:prstGeom>
            <a:noFill/>
            <a:ln w="50800">
              <a:solidFill>
                <a:schemeClr val="folHlink"/>
              </a:solidFill>
              <a:round/>
              <a:headEnd/>
              <a:tailEnd/>
            </a:ln>
          </p:spPr>
          <p:txBody>
            <a:bodyPr wrap="none" anchor="ctr"/>
            <a:lstStyle/>
            <a:p>
              <a:endParaRPr lang="en-US"/>
            </a:p>
          </p:txBody>
        </p:sp>
        <p:sp>
          <p:nvSpPr>
            <p:cNvPr id="31817" name="Rectangle 1033"/>
            <p:cNvSpPr>
              <a:spLocks noChangeArrowheads="1"/>
            </p:cNvSpPr>
            <p:nvPr/>
          </p:nvSpPr>
          <p:spPr bwMode="auto">
            <a:xfrm>
              <a:off x="3408" y="3504"/>
              <a:ext cx="1047" cy="237"/>
            </a:xfrm>
            <a:prstGeom prst="rect">
              <a:avLst/>
            </a:prstGeom>
            <a:noFill/>
            <a:ln w="9525">
              <a:solidFill>
                <a:schemeClr val="folHlink"/>
              </a:solidFill>
              <a:miter lim="800000"/>
              <a:headEnd/>
              <a:tailEnd/>
            </a:ln>
          </p:spPr>
          <p:txBody>
            <a:bodyPr wrap="none" lIns="92075" tIns="46038" rIns="92075" bIns="46038">
              <a:spAutoFit/>
            </a:bodyPr>
            <a:lstStyle/>
            <a:p>
              <a:pPr>
                <a:lnSpc>
                  <a:spcPct val="90000"/>
                </a:lnSpc>
              </a:pPr>
              <a:r>
                <a:rPr lang="en-US" sz="2000" b="1">
                  <a:solidFill>
                    <a:schemeClr val="tx2"/>
                  </a:solidFill>
                  <a:latin typeface="Arial" charset="0"/>
                </a:rPr>
                <a:t>Pre-process</a:t>
              </a:r>
            </a:p>
          </p:txBody>
        </p:sp>
      </p:grpSp>
      <p:grpSp>
        <p:nvGrpSpPr>
          <p:cNvPr id="31750" name="Group 1034"/>
          <p:cNvGrpSpPr>
            <a:grpSpLocks/>
          </p:cNvGrpSpPr>
          <p:nvPr/>
        </p:nvGrpSpPr>
        <p:grpSpPr bwMode="auto">
          <a:xfrm>
            <a:off x="1295400" y="3200400"/>
            <a:ext cx="1473200" cy="457200"/>
            <a:chOff x="576" y="1344"/>
            <a:chExt cx="928" cy="288"/>
          </a:xfrm>
        </p:grpSpPr>
        <p:sp>
          <p:nvSpPr>
            <p:cNvPr id="31814" name="AutoShape 1035"/>
            <p:cNvSpPr>
              <a:spLocks noChangeArrowheads="1"/>
            </p:cNvSpPr>
            <p:nvPr/>
          </p:nvSpPr>
          <p:spPr bwMode="auto">
            <a:xfrm>
              <a:off x="576" y="1344"/>
              <a:ext cx="928" cy="288"/>
            </a:xfrm>
            <a:prstGeom prst="roundRect">
              <a:avLst>
                <a:gd name="adj" fmla="val 12495"/>
              </a:avLst>
            </a:prstGeom>
            <a:noFill/>
            <a:ln w="50800">
              <a:solidFill>
                <a:schemeClr val="folHlink"/>
              </a:solidFill>
              <a:round/>
              <a:headEnd/>
              <a:tailEnd/>
            </a:ln>
          </p:spPr>
          <p:txBody>
            <a:bodyPr wrap="none" anchor="ctr"/>
            <a:lstStyle/>
            <a:p>
              <a:endParaRPr lang="en-US"/>
            </a:p>
          </p:txBody>
        </p:sp>
        <p:sp>
          <p:nvSpPr>
            <p:cNvPr id="31815" name="Rectangle 1036"/>
            <p:cNvSpPr>
              <a:spLocks noChangeArrowheads="1"/>
            </p:cNvSpPr>
            <p:nvPr/>
          </p:nvSpPr>
          <p:spPr bwMode="auto">
            <a:xfrm>
              <a:off x="778" y="1371"/>
              <a:ext cx="710" cy="237"/>
            </a:xfrm>
            <a:prstGeom prst="rect">
              <a:avLst/>
            </a:prstGeom>
            <a:noFill/>
            <a:ln w="9525">
              <a:solidFill>
                <a:schemeClr val="folHlink"/>
              </a:solidFill>
              <a:miter lim="800000"/>
              <a:headEnd/>
              <a:tailEnd/>
            </a:ln>
          </p:spPr>
          <p:txBody>
            <a:bodyPr lIns="92075" tIns="46038" rIns="92075" bIns="46038">
              <a:spAutoFit/>
            </a:bodyPr>
            <a:lstStyle/>
            <a:p>
              <a:pPr>
                <a:lnSpc>
                  <a:spcPct val="90000"/>
                </a:lnSpc>
              </a:pPr>
              <a:r>
                <a:rPr lang="en-US" sz="2000" b="1">
                  <a:solidFill>
                    <a:schemeClr val="tx2"/>
                  </a:solidFill>
                  <a:latin typeface="Arial" charset="0"/>
                </a:rPr>
                <a:t>Parse</a:t>
              </a:r>
            </a:p>
          </p:txBody>
        </p:sp>
      </p:grpSp>
      <p:sp>
        <p:nvSpPr>
          <p:cNvPr id="31751" name="Line 1037"/>
          <p:cNvSpPr>
            <a:spLocks noChangeShapeType="1"/>
          </p:cNvSpPr>
          <p:nvPr/>
        </p:nvSpPr>
        <p:spPr bwMode="auto">
          <a:xfrm rot="-4432679">
            <a:off x="6319837" y="1376363"/>
            <a:ext cx="695325" cy="2286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52" name="Line 1038"/>
          <p:cNvSpPr>
            <a:spLocks noChangeShapeType="1"/>
          </p:cNvSpPr>
          <p:nvPr/>
        </p:nvSpPr>
        <p:spPr bwMode="auto">
          <a:xfrm rot="-1785862" flipH="1" flipV="1">
            <a:off x="2514600" y="3200400"/>
            <a:ext cx="695325" cy="368300"/>
          </a:xfrm>
          <a:prstGeom prst="line">
            <a:avLst/>
          </a:prstGeom>
          <a:noFill/>
          <a:ln w="50800">
            <a:solidFill>
              <a:srgbClr val="FF66CC"/>
            </a:solidFill>
            <a:round/>
            <a:headEnd type="stealth" w="med" len="lg"/>
            <a:tailEnd type="none" w="sm" len="sm"/>
          </a:ln>
        </p:spPr>
        <p:txBody>
          <a:bodyPr wrap="none" anchor="ctr"/>
          <a:lstStyle/>
          <a:p>
            <a:endParaRPr lang="en-US"/>
          </a:p>
        </p:txBody>
      </p:sp>
      <p:grpSp>
        <p:nvGrpSpPr>
          <p:cNvPr id="31753" name="Group 1039"/>
          <p:cNvGrpSpPr>
            <a:grpSpLocks/>
          </p:cNvGrpSpPr>
          <p:nvPr/>
        </p:nvGrpSpPr>
        <p:grpSpPr bwMode="auto">
          <a:xfrm>
            <a:off x="4419600" y="5410200"/>
            <a:ext cx="1279525" cy="1054100"/>
            <a:chOff x="2555" y="1622"/>
            <a:chExt cx="806" cy="664"/>
          </a:xfrm>
        </p:grpSpPr>
        <p:grpSp>
          <p:nvGrpSpPr>
            <p:cNvPr id="31798" name="Group 1040"/>
            <p:cNvGrpSpPr>
              <a:grpSpLocks/>
            </p:cNvGrpSpPr>
            <p:nvPr/>
          </p:nvGrpSpPr>
          <p:grpSpPr bwMode="auto">
            <a:xfrm>
              <a:off x="2555" y="1622"/>
              <a:ext cx="806" cy="664"/>
              <a:chOff x="2555" y="1622"/>
              <a:chExt cx="806" cy="664"/>
            </a:xfrm>
          </p:grpSpPr>
          <p:grpSp>
            <p:nvGrpSpPr>
              <p:cNvPr id="31805" name="Group 1041"/>
              <p:cNvGrpSpPr>
                <a:grpSpLocks/>
              </p:cNvGrpSpPr>
              <p:nvPr/>
            </p:nvGrpSpPr>
            <p:grpSpPr bwMode="auto">
              <a:xfrm>
                <a:off x="2619" y="1622"/>
                <a:ext cx="742" cy="586"/>
                <a:chOff x="2619" y="1622"/>
                <a:chExt cx="742" cy="586"/>
              </a:xfrm>
            </p:grpSpPr>
            <p:sp>
              <p:nvSpPr>
                <p:cNvPr id="31807" name="Freeform 1042"/>
                <p:cNvSpPr>
                  <a:spLocks/>
                </p:cNvSpPr>
                <p:nvPr/>
              </p:nvSpPr>
              <p:spPr bwMode="auto">
                <a:xfrm>
                  <a:off x="2619" y="1622"/>
                  <a:ext cx="742" cy="586"/>
                </a:xfrm>
                <a:custGeom>
                  <a:avLst/>
                  <a:gdLst>
                    <a:gd name="T0" fmla="*/ 0 w 742"/>
                    <a:gd name="T1" fmla="*/ 0 h 586"/>
                    <a:gd name="T2" fmla="*/ 741 w 742"/>
                    <a:gd name="T3" fmla="*/ 0 h 586"/>
                    <a:gd name="T4" fmla="*/ 741 w 742"/>
                    <a:gd name="T5" fmla="*/ 585 h 586"/>
                    <a:gd name="T6" fmla="*/ 0 w 742"/>
                    <a:gd name="T7" fmla="*/ 585 h 586"/>
                    <a:gd name="T8" fmla="*/ 0 w 742"/>
                    <a:gd name="T9" fmla="*/ 0 h 586"/>
                    <a:gd name="T10" fmla="*/ 0 60000 65536"/>
                    <a:gd name="T11" fmla="*/ 0 60000 65536"/>
                    <a:gd name="T12" fmla="*/ 0 60000 65536"/>
                    <a:gd name="T13" fmla="*/ 0 60000 65536"/>
                    <a:gd name="T14" fmla="*/ 0 60000 65536"/>
                    <a:gd name="T15" fmla="*/ 0 w 742"/>
                    <a:gd name="T16" fmla="*/ 0 h 586"/>
                    <a:gd name="T17" fmla="*/ 742 w 742"/>
                    <a:gd name="T18" fmla="*/ 586 h 586"/>
                  </a:gdLst>
                  <a:ahLst/>
                  <a:cxnLst>
                    <a:cxn ang="T10">
                      <a:pos x="T0" y="T1"/>
                    </a:cxn>
                    <a:cxn ang="T11">
                      <a:pos x="T2" y="T3"/>
                    </a:cxn>
                    <a:cxn ang="T12">
                      <a:pos x="T4" y="T5"/>
                    </a:cxn>
                    <a:cxn ang="T13">
                      <a:pos x="T6" y="T7"/>
                    </a:cxn>
                    <a:cxn ang="T14">
                      <a:pos x="T8" y="T9"/>
                    </a:cxn>
                  </a:cxnLst>
                  <a:rect l="T15" t="T16" r="T17" b="T18"/>
                  <a:pathLst>
                    <a:path w="742" h="586">
                      <a:moveTo>
                        <a:pt x="0" y="0"/>
                      </a:moveTo>
                      <a:lnTo>
                        <a:pt x="741" y="0"/>
                      </a:lnTo>
                      <a:lnTo>
                        <a:pt x="741" y="585"/>
                      </a:lnTo>
                      <a:lnTo>
                        <a:pt x="0" y="585"/>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grpSp>
              <p:nvGrpSpPr>
                <p:cNvPr id="31808" name="Group 1043"/>
                <p:cNvGrpSpPr>
                  <a:grpSpLocks/>
                </p:cNvGrpSpPr>
                <p:nvPr/>
              </p:nvGrpSpPr>
              <p:grpSpPr bwMode="auto">
                <a:xfrm>
                  <a:off x="2619" y="1675"/>
                  <a:ext cx="742" cy="475"/>
                  <a:chOff x="2619" y="1675"/>
                  <a:chExt cx="742" cy="475"/>
                </a:xfrm>
              </p:grpSpPr>
              <p:sp>
                <p:nvSpPr>
                  <p:cNvPr id="31809" name="Freeform 1044"/>
                  <p:cNvSpPr>
                    <a:spLocks/>
                  </p:cNvSpPr>
                  <p:nvPr/>
                </p:nvSpPr>
                <p:spPr bwMode="auto">
                  <a:xfrm>
                    <a:off x="2619" y="167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810" name="Freeform 1045"/>
                  <p:cNvSpPr>
                    <a:spLocks/>
                  </p:cNvSpPr>
                  <p:nvPr/>
                </p:nvSpPr>
                <p:spPr bwMode="auto">
                  <a:xfrm>
                    <a:off x="2619" y="1780"/>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811" name="Freeform 1046"/>
                  <p:cNvSpPr>
                    <a:spLocks/>
                  </p:cNvSpPr>
                  <p:nvPr/>
                </p:nvSpPr>
                <p:spPr bwMode="auto">
                  <a:xfrm>
                    <a:off x="2619" y="188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812" name="Freeform 1047"/>
                  <p:cNvSpPr>
                    <a:spLocks/>
                  </p:cNvSpPr>
                  <p:nvPr/>
                </p:nvSpPr>
                <p:spPr bwMode="auto">
                  <a:xfrm>
                    <a:off x="2619" y="1992"/>
                    <a:ext cx="742" cy="52"/>
                  </a:xfrm>
                  <a:custGeom>
                    <a:avLst/>
                    <a:gdLst>
                      <a:gd name="T0" fmla="*/ 0 w 742"/>
                      <a:gd name="T1" fmla="*/ 0 h 52"/>
                      <a:gd name="T2" fmla="*/ 741 w 742"/>
                      <a:gd name="T3" fmla="*/ 0 h 52"/>
                      <a:gd name="T4" fmla="*/ 741 w 742"/>
                      <a:gd name="T5" fmla="*/ 51 h 52"/>
                      <a:gd name="T6" fmla="*/ 0 w 742"/>
                      <a:gd name="T7" fmla="*/ 51 h 52"/>
                      <a:gd name="T8" fmla="*/ 0 w 742"/>
                      <a:gd name="T9" fmla="*/ 0 h 52"/>
                      <a:gd name="T10" fmla="*/ 0 60000 65536"/>
                      <a:gd name="T11" fmla="*/ 0 60000 65536"/>
                      <a:gd name="T12" fmla="*/ 0 60000 65536"/>
                      <a:gd name="T13" fmla="*/ 0 60000 65536"/>
                      <a:gd name="T14" fmla="*/ 0 60000 65536"/>
                      <a:gd name="T15" fmla="*/ 0 w 742"/>
                      <a:gd name="T16" fmla="*/ 0 h 52"/>
                      <a:gd name="T17" fmla="*/ 742 w 742"/>
                      <a:gd name="T18" fmla="*/ 52 h 52"/>
                    </a:gdLst>
                    <a:ahLst/>
                    <a:cxnLst>
                      <a:cxn ang="T10">
                        <a:pos x="T0" y="T1"/>
                      </a:cxn>
                      <a:cxn ang="T11">
                        <a:pos x="T2" y="T3"/>
                      </a:cxn>
                      <a:cxn ang="T12">
                        <a:pos x="T4" y="T5"/>
                      </a:cxn>
                      <a:cxn ang="T13">
                        <a:pos x="T6" y="T7"/>
                      </a:cxn>
                      <a:cxn ang="T14">
                        <a:pos x="T8" y="T9"/>
                      </a:cxn>
                    </a:cxnLst>
                    <a:rect l="T15" t="T16" r="T17" b="T18"/>
                    <a:pathLst>
                      <a:path w="742" h="52">
                        <a:moveTo>
                          <a:pt x="0" y="0"/>
                        </a:moveTo>
                        <a:lnTo>
                          <a:pt x="741" y="0"/>
                        </a:lnTo>
                        <a:lnTo>
                          <a:pt x="741" y="51"/>
                        </a:lnTo>
                        <a:lnTo>
                          <a:pt x="0" y="51"/>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813" name="Freeform 1048"/>
                  <p:cNvSpPr>
                    <a:spLocks/>
                  </p:cNvSpPr>
                  <p:nvPr/>
                </p:nvSpPr>
                <p:spPr bwMode="auto">
                  <a:xfrm>
                    <a:off x="2619" y="2096"/>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grpSp>
          </p:grpSp>
          <p:sp>
            <p:nvSpPr>
              <p:cNvPr id="31806" name="Freeform 1049"/>
              <p:cNvSpPr>
                <a:spLocks/>
              </p:cNvSpPr>
              <p:nvPr/>
            </p:nvSpPr>
            <p:spPr bwMode="auto">
              <a:xfrm>
                <a:off x="2555" y="1661"/>
                <a:ext cx="742" cy="625"/>
              </a:xfrm>
              <a:custGeom>
                <a:avLst/>
                <a:gdLst>
                  <a:gd name="T0" fmla="*/ 0 w 742"/>
                  <a:gd name="T1" fmla="*/ 0 h 625"/>
                  <a:gd name="T2" fmla="*/ 741 w 742"/>
                  <a:gd name="T3" fmla="*/ 0 h 625"/>
                  <a:gd name="T4" fmla="*/ 741 w 742"/>
                  <a:gd name="T5" fmla="*/ 624 h 625"/>
                  <a:gd name="T6" fmla="*/ 0 w 742"/>
                  <a:gd name="T7" fmla="*/ 624 h 625"/>
                  <a:gd name="T8" fmla="*/ 0 w 742"/>
                  <a:gd name="T9" fmla="*/ 0 h 625"/>
                  <a:gd name="T10" fmla="*/ 0 60000 65536"/>
                  <a:gd name="T11" fmla="*/ 0 60000 65536"/>
                  <a:gd name="T12" fmla="*/ 0 60000 65536"/>
                  <a:gd name="T13" fmla="*/ 0 60000 65536"/>
                  <a:gd name="T14" fmla="*/ 0 60000 65536"/>
                  <a:gd name="T15" fmla="*/ 0 w 742"/>
                  <a:gd name="T16" fmla="*/ 0 h 625"/>
                  <a:gd name="T17" fmla="*/ 742 w 742"/>
                  <a:gd name="T18" fmla="*/ 625 h 625"/>
                </a:gdLst>
                <a:ahLst/>
                <a:cxnLst>
                  <a:cxn ang="T10">
                    <a:pos x="T0" y="T1"/>
                  </a:cxn>
                  <a:cxn ang="T11">
                    <a:pos x="T2" y="T3"/>
                  </a:cxn>
                  <a:cxn ang="T12">
                    <a:pos x="T4" y="T5"/>
                  </a:cxn>
                  <a:cxn ang="T13">
                    <a:pos x="T6" y="T7"/>
                  </a:cxn>
                  <a:cxn ang="T14">
                    <a:pos x="T8" y="T9"/>
                  </a:cxn>
                </a:cxnLst>
                <a:rect l="T15" t="T16" r="T17" b="T18"/>
                <a:pathLst>
                  <a:path w="742" h="625">
                    <a:moveTo>
                      <a:pt x="0" y="0"/>
                    </a:moveTo>
                    <a:lnTo>
                      <a:pt x="741" y="0"/>
                    </a:lnTo>
                    <a:lnTo>
                      <a:pt x="741" y="624"/>
                    </a:lnTo>
                    <a:lnTo>
                      <a:pt x="0" y="624"/>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grpSp>
        <p:sp>
          <p:nvSpPr>
            <p:cNvPr id="31799" name="Line 1050"/>
            <p:cNvSpPr>
              <a:spLocks noChangeShapeType="1"/>
            </p:cNvSpPr>
            <p:nvPr/>
          </p:nvSpPr>
          <p:spPr bwMode="auto">
            <a:xfrm>
              <a:off x="2784" y="1778"/>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800" name="Line 1051"/>
            <p:cNvSpPr>
              <a:spLocks noChangeShapeType="1"/>
            </p:cNvSpPr>
            <p:nvPr/>
          </p:nvSpPr>
          <p:spPr bwMode="auto">
            <a:xfrm>
              <a:off x="2784" y="1857"/>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801" name="Line 1052"/>
            <p:cNvSpPr>
              <a:spLocks noChangeShapeType="1"/>
            </p:cNvSpPr>
            <p:nvPr/>
          </p:nvSpPr>
          <p:spPr bwMode="auto">
            <a:xfrm>
              <a:off x="2784" y="1935"/>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802" name="Line 1053"/>
            <p:cNvSpPr>
              <a:spLocks noChangeShapeType="1"/>
            </p:cNvSpPr>
            <p:nvPr/>
          </p:nvSpPr>
          <p:spPr bwMode="auto">
            <a:xfrm>
              <a:off x="2784" y="2013"/>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803" name="Line 1054"/>
            <p:cNvSpPr>
              <a:spLocks noChangeShapeType="1"/>
            </p:cNvSpPr>
            <p:nvPr/>
          </p:nvSpPr>
          <p:spPr bwMode="auto">
            <a:xfrm>
              <a:off x="2784" y="2091"/>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804" name="Line 1055"/>
            <p:cNvSpPr>
              <a:spLocks noChangeShapeType="1"/>
            </p:cNvSpPr>
            <p:nvPr/>
          </p:nvSpPr>
          <p:spPr bwMode="auto">
            <a:xfrm>
              <a:off x="2784" y="2169"/>
              <a:ext cx="320" cy="0"/>
            </a:xfrm>
            <a:prstGeom prst="line">
              <a:avLst/>
            </a:prstGeom>
            <a:noFill/>
            <a:ln w="25400">
              <a:solidFill>
                <a:schemeClr val="bg1"/>
              </a:solidFill>
              <a:round/>
              <a:headEnd type="none" w="sm" len="sm"/>
              <a:tailEnd type="none" w="sm" len="sm"/>
            </a:ln>
          </p:spPr>
          <p:txBody>
            <a:bodyPr wrap="none" anchor="ctr"/>
            <a:lstStyle/>
            <a:p>
              <a:endParaRPr lang="en-US"/>
            </a:p>
          </p:txBody>
        </p:sp>
      </p:grpSp>
      <p:sp>
        <p:nvSpPr>
          <p:cNvPr id="31754" name="Oval 1056"/>
          <p:cNvSpPr>
            <a:spLocks noChangeArrowheads="1"/>
          </p:cNvSpPr>
          <p:nvPr/>
        </p:nvSpPr>
        <p:spPr bwMode="auto">
          <a:xfrm rot="-1800000">
            <a:off x="6934200" y="609600"/>
            <a:ext cx="1647825" cy="1198563"/>
          </a:xfrm>
          <a:prstGeom prst="ellipse">
            <a:avLst/>
          </a:prstGeom>
          <a:noFill/>
          <a:ln w="28575">
            <a:solidFill>
              <a:schemeClr val="accent1"/>
            </a:solidFill>
            <a:round/>
            <a:headEnd/>
            <a:tailEnd/>
          </a:ln>
        </p:spPr>
        <p:txBody>
          <a:bodyPr wrap="none" anchor="ctr"/>
          <a:lstStyle/>
          <a:p>
            <a:endParaRPr lang="en-US"/>
          </a:p>
        </p:txBody>
      </p:sp>
      <p:sp>
        <p:nvSpPr>
          <p:cNvPr id="31755" name="AutoShape 1057"/>
          <p:cNvSpPr>
            <a:spLocks noChangeArrowheads="1"/>
          </p:cNvSpPr>
          <p:nvPr/>
        </p:nvSpPr>
        <p:spPr bwMode="auto">
          <a:xfrm>
            <a:off x="7207250" y="806450"/>
            <a:ext cx="822325" cy="327025"/>
          </a:xfrm>
          <a:prstGeom prst="cube">
            <a:avLst>
              <a:gd name="adj" fmla="val 24995"/>
            </a:avLst>
          </a:prstGeom>
          <a:solidFill>
            <a:srgbClr val="00FF00"/>
          </a:solidFill>
          <a:ln w="12700">
            <a:solidFill>
              <a:schemeClr val="tx1"/>
            </a:solidFill>
            <a:miter lim="800000"/>
            <a:headEnd/>
            <a:tailEnd/>
          </a:ln>
        </p:spPr>
        <p:txBody>
          <a:bodyPr wrap="none" anchor="ctr"/>
          <a:lstStyle/>
          <a:p>
            <a:endParaRPr lang="en-US"/>
          </a:p>
        </p:txBody>
      </p:sp>
      <p:sp>
        <p:nvSpPr>
          <p:cNvPr id="31756" name="AutoShape 1058"/>
          <p:cNvSpPr>
            <a:spLocks noChangeArrowheads="1"/>
          </p:cNvSpPr>
          <p:nvPr/>
        </p:nvSpPr>
        <p:spPr bwMode="auto">
          <a:xfrm>
            <a:off x="7924800" y="533400"/>
            <a:ext cx="631825" cy="590550"/>
          </a:xfrm>
          <a:prstGeom prst="cube">
            <a:avLst>
              <a:gd name="adj" fmla="val 24995"/>
            </a:avLst>
          </a:prstGeom>
          <a:solidFill>
            <a:srgbClr val="FF00FF"/>
          </a:solidFill>
          <a:ln w="12700">
            <a:solidFill>
              <a:schemeClr val="tx1"/>
            </a:solidFill>
            <a:miter lim="800000"/>
            <a:headEnd/>
            <a:tailEnd/>
          </a:ln>
        </p:spPr>
        <p:txBody>
          <a:bodyPr wrap="none" anchor="ctr"/>
          <a:lstStyle/>
          <a:p>
            <a:endParaRPr lang="en-US"/>
          </a:p>
        </p:txBody>
      </p:sp>
      <p:sp>
        <p:nvSpPr>
          <p:cNvPr id="31757" name="Rectangle 1059"/>
          <p:cNvSpPr>
            <a:spLocks noChangeArrowheads="1"/>
          </p:cNvSpPr>
          <p:nvPr/>
        </p:nvSpPr>
        <p:spPr bwMode="auto">
          <a:xfrm>
            <a:off x="7162800" y="1219200"/>
            <a:ext cx="1552575" cy="366713"/>
          </a:xfrm>
          <a:prstGeom prst="rect">
            <a:avLst/>
          </a:prstGeom>
          <a:noFill/>
          <a:ln w="9525">
            <a:noFill/>
            <a:miter lim="800000"/>
            <a:headEnd/>
            <a:tailEnd/>
          </a:ln>
        </p:spPr>
        <p:txBody>
          <a:bodyPr wrap="none" lIns="92075" tIns="46038" rIns="92075" bIns="46038">
            <a:spAutoFit/>
          </a:bodyPr>
          <a:lstStyle/>
          <a:p>
            <a:pPr>
              <a:lnSpc>
                <a:spcPct val="90000"/>
              </a:lnSpc>
            </a:pPr>
            <a:r>
              <a:rPr lang="en-US" sz="2000" b="1">
                <a:latin typeface="Arial" charset="0"/>
              </a:rPr>
              <a:t>Collections</a:t>
            </a:r>
          </a:p>
        </p:txBody>
      </p:sp>
      <p:grpSp>
        <p:nvGrpSpPr>
          <p:cNvPr id="31758" name="Group 1060"/>
          <p:cNvGrpSpPr>
            <a:grpSpLocks/>
          </p:cNvGrpSpPr>
          <p:nvPr/>
        </p:nvGrpSpPr>
        <p:grpSpPr bwMode="auto">
          <a:xfrm>
            <a:off x="4343400" y="4343400"/>
            <a:ext cx="1473200" cy="444500"/>
            <a:chOff x="2531" y="2419"/>
            <a:chExt cx="928" cy="280"/>
          </a:xfrm>
        </p:grpSpPr>
        <p:sp>
          <p:nvSpPr>
            <p:cNvPr id="31796" name="AutoShape 1061"/>
            <p:cNvSpPr>
              <a:spLocks noChangeArrowheads="1"/>
            </p:cNvSpPr>
            <p:nvPr/>
          </p:nvSpPr>
          <p:spPr bwMode="auto">
            <a:xfrm>
              <a:off x="2531" y="2419"/>
              <a:ext cx="928" cy="280"/>
            </a:xfrm>
            <a:prstGeom prst="roundRect">
              <a:avLst>
                <a:gd name="adj" fmla="val 12495"/>
              </a:avLst>
            </a:prstGeom>
            <a:noFill/>
            <a:ln w="50800">
              <a:solidFill>
                <a:schemeClr val="folHlink"/>
              </a:solidFill>
              <a:round/>
              <a:headEnd/>
              <a:tailEnd/>
            </a:ln>
          </p:spPr>
          <p:txBody>
            <a:bodyPr wrap="none" anchor="ctr"/>
            <a:lstStyle/>
            <a:p>
              <a:endParaRPr lang="en-US"/>
            </a:p>
          </p:txBody>
        </p:sp>
        <p:sp>
          <p:nvSpPr>
            <p:cNvPr id="31797" name="Rectangle 1062"/>
            <p:cNvSpPr>
              <a:spLocks noChangeArrowheads="1"/>
            </p:cNvSpPr>
            <p:nvPr/>
          </p:nvSpPr>
          <p:spPr bwMode="auto">
            <a:xfrm>
              <a:off x="2662" y="2459"/>
              <a:ext cx="514" cy="237"/>
            </a:xfrm>
            <a:prstGeom prst="rect">
              <a:avLst/>
            </a:prstGeom>
            <a:noFill/>
            <a:ln w="9525">
              <a:solidFill>
                <a:schemeClr val="folHlink"/>
              </a:solidFill>
              <a:miter lim="800000"/>
              <a:headEnd/>
              <a:tailEnd/>
            </a:ln>
          </p:spPr>
          <p:txBody>
            <a:bodyPr wrap="none" lIns="92075" tIns="46038" rIns="92075" bIns="46038">
              <a:spAutoFit/>
            </a:bodyPr>
            <a:lstStyle/>
            <a:p>
              <a:pPr>
                <a:lnSpc>
                  <a:spcPct val="90000"/>
                </a:lnSpc>
              </a:pPr>
              <a:r>
                <a:rPr lang="en-US" sz="2000" b="1">
                  <a:solidFill>
                    <a:schemeClr val="tx2"/>
                  </a:solidFill>
                  <a:latin typeface="Arial" charset="0"/>
                </a:rPr>
                <a:t>Rank</a:t>
              </a:r>
            </a:p>
          </p:txBody>
        </p:sp>
      </p:grpSp>
      <p:sp>
        <p:nvSpPr>
          <p:cNvPr id="31759" name="Line 1063"/>
          <p:cNvSpPr>
            <a:spLocks noChangeShapeType="1"/>
          </p:cNvSpPr>
          <p:nvPr/>
        </p:nvSpPr>
        <p:spPr bwMode="auto">
          <a:xfrm flipV="1">
            <a:off x="6324600" y="2514600"/>
            <a:ext cx="20638" cy="457200"/>
          </a:xfrm>
          <a:prstGeom prst="line">
            <a:avLst/>
          </a:prstGeom>
          <a:noFill/>
          <a:ln w="50800">
            <a:solidFill>
              <a:srgbClr val="FF66CC"/>
            </a:solidFill>
            <a:round/>
            <a:headEnd type="stealth" w="med" len="lg"/>
            <a:tailEnd type="none" w="sm" len="sm"/>
          </a:ln>
        </p:spPr>
        <p:txBody>
          <a:bodyPr wrap="none" anchor="ctr"/>
          <a:lstStyle/>
          <a:p>
            <a:endParaRPr lang="en-US"/>
          </a:p>
        </p:txBody>
      </p:sp>
      <p:grpSp>
        <p:nvGrpSpPr>
          <p:cNvPr id="31760" name="Group 1064"/>
          <p:cNvGrpSpPr>
            <a:grpSpLocks/>
          </p:cNvGrpSpPr>
          <p:nvPr/>
        </p:nvGrpSpPr>
        <p:grpSpPr bwMode="auto">
          <a:xfrm>
            <a:off x="3886200" y="3048000"/>
            <a:ext cx="1382713" cy="604838"/>
            <a:chOff x="3205" y="432"/>
            <a:chExt cx="871" cy="381"/>
          </a:xfrm>
        </p:grpSpPr>
        <p:sp>
          <p:nvSpPr>
            <p:cNvPr id="31794" name="AutoShape 1065"/>
            <p:cNvSpPr>
              <a:spLocks noChangeArrowheads="1"/>
            </p:cNvSpPr>
            <p:nvPr/>
          </p:nvSpPr>
          <p:spPr bwMode="auto">
            <a:xfrm>
              <a:off x="3205" y="432"/>
              <a:ext cx="871" cy="377"/>
            </a:xfrm>
            <a:prstGeom prst="cube">
              <a:avLst>
                <a:gd name="adj" fmla="val 24995"/>
              </a:avLst>
            </a:prstGeom>
            <a:noFill/>
            <a:ln w="50800">
              <a:solidFill>
                <a:schemeClr val="folHlink"/>
              </a:solidFill>
              <a:miter lim="800000"/>
              <a:headEnd/>
              <a:tailEnd/>
            </a:ln>
          </p:spPr>
          <p:txBody>
            <a:bodyPr wrap="none" anchor="ctr"/>
            <a:lstStyle/>
            <a:p>
              <a:endParaRPr lang="en-US"/>
            </a:p>
          </p:txBody>
        </p:sp>
        <p:sp>
          <p:nvSpPr>
            <p:cNvPr id="31795" name="Rectangle 1066"/>
            <p:cNvSpPr>
              <a:spLocks noChangeArrowheads="1"/>
            </p:cNvSpPr>
            <p:nvPr/>
          </p:nvSpPr>
          <p:spPr bwMode="auto">
            <a:xfrm>
              <a:off x="3312" y="576"/>
              <a:ext cx="584" cy="237"/>
            </a:xfrm>
            <a:prstGeom prst="rect">
              <a:avLst/>
            </a:prstGeom>
            <a:noFill/>
            <a:ln w="9525">
              <a:solidFill>
                <a:schemeClr val="folHlink"/>
              </a:solidFill>
              <a:miter lim="800000"/>
              <a:headEnd/>
              <a:tailEnd/>
            </a:ln>
          </p:spPr>
          <p:txBody>
            <a:bodyPr wrap="none" lIns="92075" tIns="46038" rIns="92075" bIns="46038">
              <a:spAutoFit/>
            </a:bodyPr>
            <a:lstStyle/>
            <a:p>
              <a:pPr>
                <a:lnSpc>
                  <a:spcPct val="90000"/>
                </a:lnSpc>
              </a:pPr>
              <a:r>
                <a:rPr lang="en-US" sz="2000" b="1">
                  <a:solidFill>
                    <a:schemeClr val="tx2"/>
                  </a:solidFill>
                  <a:latin typeface="Arial" charset="0"/>
                </a:rPr>
                <a:t>Query</a:t>
              </a:r>
            </a:p>
          </p:txBody>
        </p:sp>
      </p:grpSp>
      <p:sp>
        <p:nvSpPr>
          <p:cNvPr id="31761" name="Line 1067"/>
          <p:cNvSpPr>
            <a:spLocks noChangeShapeType="1"/>
          </p:cNvSpPr>
          <p:nvPr/>
        </p:nvSpPr>
        <p:spPr bwMode="auto">
          <a:xfrm rot="28197" flipH="1" flipV="1">
            <a:off x="4114800" y="3810000"/>
            <a:ext cx="695325" cy="3683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62" name="Line 1068"/>
          <p:cNvSpPr>
            <a:spLocks noChangeShapeType="1"/>
          </p:cNvSpPr>
          <p:nvPr/>
        </p:nvSpPr>
        <p:spPr bwMode="auto">
          <a:xfrm rot="6986949" flipH="1" flipV="1">
            <a:off x="5327650" y="3817938"/>
            <a:ext cx="695325" cy="3810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63" name="Line 1069"/>
          <p:cNvSpPr>
            <a:spLocks noChangeShapeType="1"/>
          </p:cNvSpPr>
          <p:nvPr/>
        </p:nvSpPr>
        <p:spPr bwMode="auto">
          <a:xfrm flipV="1">
            <a:off x="5029200" y="4876800"/>
            <a:ext cx="20638" cy="5334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64" name="Line 1070"/>
          <p:cNvSpPr>
            <a:spLocks noChangeShapeType="1"/>
          </p:cNvSpPr>
          <p:nvPr/>
        </p:nvSpPr>
        <p:spPr bwMode="auto">
          <a:xfrm flipV="1">
            <a:off x="1447800" y="2057400"/>
            <a:ext cx="0" cy="11430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65" name="Oval 1071"/>
          <p:cNvSpPr>
            <a:spLocks noChangeArrowheads="1"/>
          </p:cNvSpPr>
          <p:nvPr/>
        </p:nvSpPr>
        <p:spPr bwMode="auto">
          <a:xfrm>
            <a:off x="1295400" y="2209800"/>
            <a:ext cx="1524000" cy="609600"/>
          </a:xfrm>
          <a:prstGeom prst="ellipse">
            <a:avLst/>
          </a:prstGeom>
          <a:noFill/>
          <a:ln w="28575">
            <a:solidFill>
              <a:schemeClr val="folHlink"/>
            </a:solidFill>
            <a:round/>
            <a:headEnd type="none" w="sm" len="sm"/>
            <a:tailEnd type="none" w="sm" len="sm"/>
          </a:ln>
        </p:spPr>
        <p:txBody>
          <a:bodyPr wrap="none" anchor="ctr"/>
          <a:lstStyle/>
          <a:p>
            <a:pPr algn="ctr"/>
            <a:r>
              <a:rPr lang="en-US" sz="2000">
                <a:solidFill>
                  <a:schemeClr val="tx2"/>
                </a:solidFill>
                <a:latin typeface="Arial" charset="0"/>
              </a:rPr>
              <a:t>text input</a:t>
            </a:r>
            <a:endParaRPr lang="en-US">
              <a:solidFill>
                <a:schemeClr val="tx2"/>
              </a:solidFill>
              <a:latin typeface="Arial" charset="0"/>
            </a:endParaRPr>
          </a:p>
        </p:txBody>
      </p:sp>
      <p:sp>
        <p:nvSpPr>
          <p:cNvPr id="31766" name="AutoShape 1072"/>
          <p:cNvSpPr>
            <a:spLocks noChangeArrowheads="1"/>
          </p:cNvSpPr>
          <p:nvPr/>
        </p:nvSpPr>
        <p:spPr bwMode="auto">
          <a:xfrm>
            <a:off x="6553200" y="4191000"/>
            <a:ext cx="2133600" cy="762000"/>
          </a:xfrm>
          <a:prstGeom prst="cube">
            <a:avLst>
              <a:gd name="adj" fmla="val 24995"/>
            </a:avLst>
          </a:prstGeom>
          <a:noFill/>
          <a:ln w="50800">
            <a:solidFill>
              <a:schemeClr val="hlink"/>
            </a:solidFill>
            <a:miter lim="800000"/>
            <a:headEnd/>
            <a:tailEnd/>
          </a:ln>
        </p:spPr>
        <p:txBody>
          <a:bodyPr wrap="none" anchor="ctr"/>
          <a:lstStyle/>
          <a:p>
            <a:endParaRPr lang="en-US"/>
          </a:p>
        </p:txBody>
      </p:sp>
      <p:sp>
        <p:nvSpPr>
          <p:cNvPr id="31767" name="Rectangle 1073"/>
          <p:cNvSpPr>
            <a:spLocks noChangeArrowheads="1"/>
          </p:cNvSpPr>
          <p:nvPr/>
        </p:nvSpPr>
        <p:spPr bwMode="auto">
          <a:xfrm>
            <a:off x="6705600" y="4343400"/>
            <a:ext cx="1890713" cy="641350"/>
          </a:xfrm>
          <a:prstGeom prst="rect">
            <a:avLst/>
          </a:prstGeom>
          <a:noFill/>
          <a:ln w="9525">
            <a:noFill/>
            <a:miter lim="800000"/>
            <a:headEnd/>
            <a:tailEnd/>
          </a:ln>
        </p:spPr>
        <p:txBody>
          <a:bodyPr wrap="none" lIns="92075" tIns="46038" rIns="92075" bIns="46038">
            <a:spAutoFit/>
          </a:bodyPr>
          <a:lstStyle/>
          <a:p>
            <a:pPr>
              <a:lnSpc>
                <a:spcPct val="90000"/>
              </a:lnSpc>
            </a:pPr>
            <a:r>
              <a:rPr lang="en-US" sz="2000" b="1">
                <a:latin typeface="Arial" charset="0"/>
              </a:rPr>
              <a:t>Reformulated </a:t>
            </a:r>
          </a:p>
          <a:p>
            <a:pPr>
              <a:lnSpc>
                <a:spcPct val="90000"/>
              </a:lnSpc>
            </a:pPr>
            <a:r>
              <a:rPr lang="en-US" sz="2000" b="1">
                <a:latin typeface="Arial" charset="0"/>
              </a:rPr>
              <a:t>Query</a:t>
            </a:r>
          </a:p>
        </p:txBody>
      </p:sp>
      <p:sp>
        <p:nvSpPr>
          <p:cNvPr id="31768" name="Line 1074"/>
          <p:cNvSpPr>
            <a:spLocks noChangeShapeType="1"/>
          </p:cNvSpPr>
          <p:nvPr/>
        </p:nvSpPr>
        <p:spPr bwMode="auto">
          <a:xfrm rot="-1785862" flipH="1" flipV="1">
            <a:off x="5638800" y="5791200"/>
            <a:ext cx="533400" cy="3048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69" name="Line 1075"/>
          <p:cNvSpPr>
            <a:spLocks noChangeShapeType="1"/>
          </p:cNvSpPr>
          <p:nvPr/>
        </p:nvSpPr>
        <p:spPr bwMode="auto">
          <a:xfrm flipV="1">
            <a:off x="7010400" y="5105400"/>
            <a:ext cx="0" cy="609600"/>
          </a:xfrm>
          <a:prstGeom prst="line">
            <a:avLst/>
          </a:prstGeom>
          <a:noFill/>
          <a:ln w="50800">
            <a:solidFill>
              <a:srgbClr val="FF66CC"/>
            </a:solidFill>
            <a:round/>
            <a:headEnd type="stealth" w="med" len="lg"/>
            <a:tailEnd type="none" w="sm" len="sm"/>
          </a:ln>
        </p:spPr>
        <p:txBody>
          <a:bodyPr wrap="none" anchor="ctr"/>
          <a:lstStyle/>
          <a:p>
            <a:endParaRPr lang="en-US"/>
          </a:p>
        </p:txBody>
      </p:sp>
      <p:grpSp>
        <p:nvGrpSpPr>
          <p:cNvPr id="31770" name="Group 1076"/>
          <p:cNvGrpSpPr>
            <a:grpSpLocks/>
          </p:cNvGrpSpPr>
          <p:nvPr/>
        </p:nvGrpSpPr>
        <p:grpSpPr bwMode="auto">
          <a:xfrm>
            <a:off x="6096000" y="5715000"/>
            <a:ext cx="1473200" cy="444500"/>
            <a:chOff x="2531" y="2419"/>
            <a:chExt cx="928" cy="280"/>
          </a:xfrm>
        </p:grpSpPr>
        <p:sp>
          <p:nvSpPr>
            <p:cNvPr id="31792" name="AutoShape 1077"/>
            <p:cNvSpPr>
              <a:spLocks noChangeArrowheads="1"/>
            </p:cNvSpPr>
            <p:nvPr/>
          </p:nvSpPr>
          <p:spPr bwMode="auto">
            <a:xfrm>
              <a:off x="2531" y="2419"/>
              <a:ext cx="928" cy="280"/>
            </a:xfrm>
            <a:prstGeom prst="roundRect">
              <a:avLst>
                <a:gd name="adj" fmla="val 12495"/>
              </a:avLst>
            </a:prstGeom>
            <a:noFill/>
            <a:ln w="50800">
              <a:solidFill>
                <a:schemeClr val="hlink"/>
              </a:solidFill>
              <a:round/>
              <a:headEnd/>
              <a:tailEnd/>
            </a:ln>
          </p:spPr>
          <p:txBody>
            <a:bodyPr wrap="none" anchor="ctr"/>
            <a:lstStyle/>
            <a:p>
              <a:endParaRPr lang="en-US"/>
            </a:p>
          </p:txBody>
        </p:sp>
        <p:sp>
          <p:nvSpPr>
            <p:cNvPr id="31793" name="Rectangle 1078"/>
            <p:cNvSpPr>
              <a:spLocks noChangeArrowheads="1"/>
            </p:cNvSpPr>
            <p:nvPr/>
          </p:nvSpPr>
          <p:spPr bwMode="auto">
            <a:xfrm>
              <a:off x="2662" y="2459"/>
              <a:ext cx="772" cy="237"/>
            </a:xfrm>
            <a:prstGeom prst="rect">
              <a:avLst/>
            </a:prstGeom>
            <a:noFill/>
            <a:ln w="9525">
              <a:solidFill>
                <a:schemeClr val="hlink"/>
              </a:solidFill>
              <a:miter lim="800000"/>
              <a:headEnd/>
              <a:tailEnd/>
            </a:ln>
          </p:spPr>
          <p:txBody>
            <a:bodyPr wrap="none" lIns="92075" tIns="46038" rIns="92075" bIns="46038">
              <a:spAutoFit/>
            </a:bodyPr>
            <a:lstStyle/>
            <a:p>
              <a:pPr>
                <a:lnSpc>
                  <a:spcPct val="90000"/>
                </a:lnSpc>
              </a:pPr>
              <a:r>
                <a:rPr lang="en-US" sz="2000" b="1">
                  <a:latin typeface="Arial" charset="0"/>
                </a:rPr>
                <a:t>Re-Rank</a:t>
              </a:r>
            </a:p>
          </p:txBody>
        </p:sp>
      </p:grpSp>
      <p:sp>
        <p:nvSpPr>
          <p:cNvPr id="31771" name="Line 1079"/>
          <p:cNvSpPr>
            <a:spLocks noChangeShapeType="1"/>
          </p:cNvSpPr>
          <p:nvPr/>
        </p:nvSpPr>
        <p:spPr bwMode="auto">
          <a:xfrm flipV="1">
            <a:off x="6248400" y="3810000"/>
            <a:ext cx="0" cy="1752600"/>
          </a:xfrm>
          <a:prstGeom prst="line">
            <a:avLst/>
          </a:prstGeom>
          <a:noFill/>
          <a:ln w="50800">
            <a:solidFill>
              <a:srgbClr val="FF66CC"/>
            </a:solidFill>
            <a:round/>
            <a:headEnd type="stealth" w="med" len="lg"/>
            <a:tailEnd type="none" w="sm" len="sm"/>
          </a:ln>
        </p:spPr>
        <p:txBody>
          <a:bodyPr wrap="none" anchor="ctr"/>
          <a:lstStyle/>
          <a:p>
            <a:endParaRPr lang="en-US"/>
          </a:p>
        </p:txBody>
      </p:sp>
      <p:grpSp>
        <p:nvGrpSpPr>
          <p:cNvPr id="31772" name="Group 1080"/>
          <p:cNvGrpSpPr>
            <a:grpSpLocks/>
          </p:cNvGrpSpPr>
          <p:nvPr/>
        </p:nvGrpSpPr>
        <p:grpSpPr bwMode="auto">
          <a:xfrm>
            <a:off x="7696200" y="5562600"/>
            <a:ext cx="1279525" cy="1054100"/>
            <a:chOff x="2555" y="1622"/>
            <a:chExt cx="806" cy="664"/>
          </a:xfrm>
        </p:grpSpPr>
        <p:grpSp>
          <p:nvGrpSpPr>
            <p:cNvPr id="31776" name="Group 1081"/>
            <p:cNvGrpSpPr>
              <a:grpSpLocks/>
            </p:cNvGrpSpPr>
            <p:nvPr/>
          </p:nvGrpSpPr>
          <p:grpSpPr bwMode="auto">
            <a:xfrm>
              <a:off x="2555" y="1622"/>
              <a:ext cx="806" cy="664"/>
              <a:chOff x="2555" y="1622"/>
              <a:chExt cx="806" cy="664"/>
            </a:xfrm>
          </p:grpSpPr>
          <p:grpSp>
            <p:nvGrpSpPr>
              <p:cNvPr id="31783" name="Group 1082"/>
              <p:cNvGrpSpPr>
                <a:grpSpLocks/>
              </p:cNvGrpSpPr>
              <p:nvPr/>
            </p:nvGrpSpPr>
            <p:grpSpPr bwMode="auto">
              <a:xfrm>
                <a:off x="2619" y="1622"/>
                <a:ext cx="742" cy="586"/>
                <a:chOff x="2619" y="1622"/>
                <a:chExt cx="742" cy="586"/>
              </a:xfrm>
            </p:grpSpPr>
            <p:sp>
              <p:nvSpPr>
                <p:cNvPr id="31785" name="Freeform 1083"/>
                <p:cNvSpPr>
                  <a:spLocks/>
                </p:cNvSpPr>
                <p:nvPr/>
              </p:nvSpPr>
              <p:spPr bwMode="auto">
                <a:xfrm>
                  <a:off x="2619" y="1622"/>
                  <a:ext cx="742" cy="586"/>
                </a:xfrm>
                <a:custGeom>
                  <a:avLst/>
                  <a:gdLst>
                    <a:gd name="T0" fmla="*/ 0 w 742"/>
                    <a:gd name="T1" fmla="*/ 0 h 586"/>
                    <a:gd name="T2" fmla="*/ 741 w 742"/>
                    <a:gd name="T3" fmla="*/ 0 h 586"/>
                    <a:gd name="T4" fmla="*/ 741 w 742"/>
                    <a:gd name="T5" fmla="*/ 585 h 586"/>
                    <a:gd name="T6" fmla="*/ 0 w 742"/>
                    <a:gd name="T7" fmla="*/ 585 h 586"/>
                    <a:gd name="T8" fmla="*/ 0 w 742"/>
                    <a:gd name="T9" fmla="*/ 0 h 586"/>
                    <a:gd name="T10" fmla="*/ 0 60000 65536"/>
                    <a:gd name="T11" fmla="*/ 0 60000 65536"/>
                    <a:gd name="T12" fmla="*/ 0 60000 65536"/>
                    <a:gd name="T13" fmla="*/ 0 60000 65536"/>
                    <a:gd name="T14" fmla="*/ 0 60000 65536"/>
                    <a:gd name="T15" fmla="*/ 0 w 742"/>
                    <a:gd name="T16" fmla="*/ 0 h 586"/>
                    <a:gd name="T17" fmla="*/ 742 w 742"/>
                    <a:gd name="T18" fmla="*/ 586 h 586"/>
                  </a:gdLst>
                  <a:ahLst/>
                  <a:cxnLst>
                    <a:cxn ang="T10">
                      <a:pos x="T0" y="T1"/>
                    </a:cxn>
                    <a:cxn ang="T11">
                      <a:pos x="T2" y="T3"/>
                    </a:cxn>
                    <a:cxn ang="T12">
                      <a:pos x="T4" y="T5"/>
                    </a:cxn>
                    <a:cxn ang="T13">
                      <a:pos x="T6" y="T7"/>
                    </a:cxn>
                    <a:cxn ang="T14">
                      <a:pos x="T8" y="T9"/>
                    </a:cxn>
                  </a:cxnLst>
                  <a:rect l="T15" t="T16" r="T17" b="T18"/>
                  <a:pathLst>
                    <a:path w="742" h="586">
                      <a:moveTo>
                        <a:pt x="0" y="0"/>
                      </a:moveTo>
                      <a:lnTo>
                        <a:pt x="741" y="0"/>
                      </a:lnTo>
                      <a:lnTo>
                        <a:pt x="741" y="585"/>
                      </a:lnTo>
                      <a:lnTo>
                        <a:pt x="0" y="585"/>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grpSp>
              <p:nvGrpSpPr>
                <p:cNvPr id="31786" name="Group 1084"/>
                <p:cNvGrpSpPr>
                  <a:grpSpLocks/>
                </p:cNvGrpSpPr>
                <p:nvPr/>
              </p:nvGrpSpPr>
              <p:grpSpPr bwMode="auto">
                <a:xfrm>
                  <a:off x="2619" y="1675"/>
                  <a:ext cx="742" cy="475"/>
                  <a:chOff x="2619" y="1675"/>
                  <a:chExt cx="742" cy="475"/>
                </a:xfrm>
              </p:grpSpPr>
              <p:sp>
                <p:nvSpPr>
                  <p:cNvPr id="31787" name="Freeform 1085"/>
                  <p:cNvSpPr>
                    <a:spLocks/>
                  </p:cNvSpPr>
                  <p:nvPr/>
                </p:nvSpPr>
                <p:spPr bwMode="auto">
                  <a:xfrm>
                    <a:off x="2619" y="167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788" name="Freeform 1086"/>
                  <p:cNvSpPr>
                    <a:spLocks/>
                  </p:cNvSpPr>
                  <p:nvPr/>
                </p:nvSpPr>
                <p:spPr bwMode="auto">
                  <a:xfrm>
                    <a:off x="2619" y="1780"/>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789" name="Freeform 1087"/>
                  <p:cNvSpPr>
                    <a:spLocks/>
                  </p:cNvSpPr>
                  <p:nvPr/>
                </p:nvSpPr>
                <p:spPr bwMode="auto">
                  <a:xfrm>
                    <a:off x="2619" y="188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790" name="Freeform 1088"/>
                  <p:cNvSpPr>
                    <a:spLocks/>
                  </p:cNvSpPr>
                  <p:nvPr/>
                </p:nvSpPr>
                <p:spPr bwMode="auto">
                  <a:xfrm>
                    <a:off x="2619" y="1992"/>
                    <a:ext cx="742" cy="52"/>
                  </a:xfrm>
                  <a:custGeom>
                    <a:avLst/>
                    <a:gdLst>
                      <a:gd name="T0" fmla="*/ 0 w 742"/>
                      <a:gd name="T1" fmla="*/ 0 h 52"/>
                      <a:gd name="T2" fmla="*/ 741 w 742"/>
                      <a:gd name="T3" fmla="*/ 0 h 52"/>
                      <a:gd name="T4" fmla="*/ 741 w 742"/>
                      <a:gd name="T5" fmla="*/ 51 h 52"/>
                      <a:gd name="T6" fmla="*/ 0 w 742"/>
                      <a:gd name="T7" fmla="*/ 51 h 52"/>
                      <a:gd name="T8" fmla="*/ 0 w 742"/>
                      <a:gd name="T9" fmla="*/ 0 h 52"/>
                      <a:gd name="T10" fmla="*/ 0 60000 65536"/>
                      <a:gd name="T11" fmla="*/ 0 60000 65536"/>
                      <a:gd name="T12" fmla="*/ 0 60000 65536"/>
                      <a:gd name="T13" fmla="*/ 0 60000 65536"/>
                      <a:gd name="T14" fmla="*/ 0 60000 65536"/>
                      <a:gd name="T15" fmla="*/ 0 w 742"/>
                      <a:gd name="T16" fmla="*/ 0 h 52"/>
                      <a:gd name="T17" fmla="*/ 742 w 742"/>
                      <a:gd name="T18" fmla="*/ 52 h 52"/>
                    </a:gdLst>
                    <a:ahLst/>
                    <a:cxnLst>
                      <a:cxn ang="T10">
                        <a:pos x="T0" y="T1"/>
                      </a:cxn>
                      <a:cxn ang="T11">
                        <a:pos x="T2" y="T3"/>
                      </a:cxn>
                      <a:cxn ang="T12">
                        <a:pos x="T4" y="T5"/>
                      </a:cxn>
                      <a:cxn ang="T13">
                        <a:pos x="T6" y="T7"/>
                      </a:cxn>
                      <a:cxn ang="T14">
                        <a:pos x="T8" y="T9"/>
                      </a:cxn>
                    </a:cxnLst>
                    <a:rect l="T15" t="T16" r="T17" b="T18"/>
                    <a:pathLst>
                      <a:path w="742" h="52">
                        <a:moveTo>
                          <a:pt x="0" y="0"/>
                        </a:moveTo>
                        <a:lnTo>
                          <a:pt x="741" y="0"/>
                        </a:lnTo>
                        <a:lnTo>
                          <a:pt x="741" y="51"/>
                        </a:lnTo>
                        <a:lnTo>
                          <a:pt x="0" y="51"/>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sp>
                <p:nvSpPr>
                  <p:cNvPr id="31791" name="Freeform 1089"/>
                  <p:cNvSpPr>
                    <a:spLocks/>
                  </p:cNvSpPr>
                  <p:nvPr/>
                </p:nvSpPr>
                <p:spPr bwMode="auto">
                  <a:xfrm>
                    <a:off x="2619" y="2096"/>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grpSp>
          </p:grpSp>
          <p:sp>
            <p:nvSpPr>
              <p:cNvPr id="31784" name="Freeform 1090"/>
              <p:cNvSpPr>
                <a:spLocks/>
              </p:cNvSpPr>
              <p:nvPr/>
            </p:nvSpPr>
            <p:spPr bwMode="auto">
              <a:xfrm>
                <a:off x="2555" y="1661"/>
                <a:ext cx="742" cy="625"/>
              </a:xfrm>
              <a:custGeom>
                <a:avLst/>
                <a:gdLst>
                  <a:gd name="T0" fmla="*/ 0 w 742"/>
                  <a:gd name="T1" fmla="*/ 0 h 625"/>
                  <a:gd name="T2" fmla="*/ 741 w 742"/>
                  <a:gd name="T3" fmla="*/ 0 h 625"/>
                  <a:gd name="T4" fmla="*/ 741 w 742"/>
                  <a:gd name="T5" fmla="*/ 624 h 625"/>
                  <a:gd name="T6" fmla="*/ 0 w 742"/>
                  <a:gd name="T7" fmla="*/ 624 h 625"/>
                  <a:gd name="T8" fmla="*/ 0 w 742"/>
                  <a:gd name="T9" fmla="*/ 0 h 625"/>
                  <a:gd name="T10" fmla="*/ 0 60000 65536"/>
                  <a:gd name="T11" fmla="*/ 0 60000 65536"/>
                  <a:gd name="T12" fmla="*/ 0 60000 65536"/>
                  <a:gd name="T13" fmla="*/ 0 60000 65536"/>
                  <a:gd name="T14" fmla="*/ 0 60000 65536"/>
                  <a:gd name="T15" fmla="*/ 0 w 742"/>
                  <a:gd name="T16" fmla="*/ 0 h 625"/>
                  <a:gd name="T17" fmla="*/ 742 w 742"/>
                  <a:gd name="T18" fmla="*/ 625 h 625"/>
                </a:gdLst>
                <a:ahLst/>
                <a:cxnLst>
                  <a:cxn ang="T10">
                    <a:pos x="T0" y="T1"/>
                  </a:cxn>
                  <a:cxn ang="T11">
                    <a:pos x="T2" y="T3"/>
                  </a:cxn>
                  <a:cxn ang="T12">
                    <a:pos x="T4" y="T5"/>
                  </a:cxn>
                  <a:cxn ang="T13">
                    <a:pos x="T6" y="T7"/>
                  </a:cxn>
                  <a:cxn ang="T14">
                    <a:pos x="T8" y="T9"/>
                  </a:cxn>
                </a:cxnLst>
                <a:rect l="T15" t="T16" r="T17" b="T18"/>
                <a:pathLst>
                  <a:path w="742" h="625">
                    <a:moveTo>
                      <a:pt x="0" y="0"/>
                    </a:moveTo>
                    <a:lnTo>
                      <a:pt x="741" y="0"/>
                    </a:lnTo>
                    <a:lnTo>
                      <a:pt x="741" y="624"/>
                    </a:lnTo>
                    <a:lnTo>
                      <a:pt x="0" y="624"/>
                    </a:lnTo>
                    <a:lnTo>
                      <a:pt x="0" y="0"/>
                    </a:lnTo>
                  </a:path>
                </a:pathLst>
              </a:custGeom>
              <a:solidFill>
                <a:srgbClr val="D60093"/>
              </a:solidFill>
              <a:ln w="12700" cap="rnd" cmpd="sng">
                <a:solidFill>
                  <a:srgbClr val="000000"/>
                </a:solidFill>
                <a:prstDash val="solid"/>
                <a:round/>
                <a:headEnd/>
                <a:tailEnd/>
              </a:ln>
            </p:spPr>
            <p:txBody>
              <a:bodyPr/>
              <a:lstStyle/>
              <a:p>
                <a:endParaRPr lang="en-US"/>
              </a:p>
            </p:txBody>
          </p:sp>
        </p:grpSp>
        <p:sp>
          <p:nvSpPr>
            <p:cNvPr id="31777" name="Line 1091"/>
            <p:cNvSpPr>
              <a:spLocks noChangeShapeType="1"/>
            </p:cNvSpPr>
            <p:nvPr/>
          </p:nvSpPr>
          <p:spPr bwMode="auto">
            <a:xfrm>
              <a:off x="2784" y="1778"/>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778" name="Line 1092"/>
            <p:cNvSpPr>
              <a:spLocks noChangeShapeType="1"/>
            </p:cNvSpPr>
            <p:nvPr/>
          </p:nvSpPr>
          <p:spPr bwMode="auto">
            <a:xfrm>
              <a:off x="2784" y="1857"/>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779" name="Line 1093"/>
            <p:cNvSpPr>
              <a:spLocks noChangeShapeType="1"/>
            </p:cNvSpPr>
            <p:nvPr/>
          </p:nvSpPr>
          <p:spPr bwMode="auto">
            <a:xfrm>
              <a:off x="2784" y="1935"/>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780" name="Line 1094"/>
            <p:cNvSpPr>
              <a:spLocks noChangeShapeType="1"/>
            </p:cNvSpPr>
            <p:nvPr/>
          </p:nvSpPr>
          <p:spPr bwMode="auto">
            <a:xfrm>
              <a:off x="2784" y="2013"/>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781" name="Line 1095"/>
            <p:cNvSpPr>
              <a:spLocks noChangeShapeType="1"/>
            </p:cNvSpPr>
            <p:nvPr/>
          </p:nvSpPr>
          <p:spPr bwMode="auto">
            <a:xfrm>
              <a:off x="2784" y="2091"/>
              <a:ext cx="320" cy="0"/>
            </a:xfrm>
            <a:prstGeom prst="line">
              <a:avLst/>
            </a:prstGeom>
            <a:noFill/>
            <a:ln w="25400">
              <a:solidFill>
                <a:schemeClr val="bg1"/>
              </a:solidFill>
              <a:round/>
              <a:headEnd type="none" w="sm" len="sm"/>
              <a:tailEnd type="none" w="sm" len="sm"/>
            </a:ln>
          </p:spPr>
          <p:txBody>
            <a:bodyPr wrap="none" anchor="ctr"/>
            <a:lstStyle/>
            <a:p>
              <a:endParaRPr lang="en-US"/>
            </a:p>
          </p:txBody>
        </p:sp>
        <p:sp>
          <p:nvSpPr>
            <p:cNvPr id="31782" name="Line 1096"/>
            <p:cNvSpPr>
              <a:spLocks noChangeShapeType="1"/>
            </p:cNvSpPr>
            <p:nvPr/>
          </p:nvSpPr>
          <p:spPr bwMode="auto">
            <a:xfrm>
              <a:off x="2784" y="2169"/>
              <a:ext cx="320" cy="0"/>
            </a:xfrm>
            <a:prstGeom prst="line">
              <a:avLst/>
            </a:prstGeom>
            <a:noFill/>
            <a:ln w="25400">
              <a:solidFill>
                <a:schemeClr val="bg1"/>
              </a:solidFill>
              <a:round/>
              <a:headEnd type="none" w="sm" len="sm"/>
              <a:tailEnd type="none" w="sm" len="sm"/>
            </a:ln>
          </p:spPr>
          <p:txBody>
            <a:bodyPr wrap="none" anchor="ctr"/>
            <a:lstStyle/>
            <a:p>
              <a:endParaRPr lang="en-US"/>
            </a:p>
          </p:txBody>
        </p:sp>
      </p:grpSp>
      <p:sp>
        <p:nvSpPr>
          <p:cNvPr id="31773" name="Line 1097"/>
          <p:cNvSpPr>
            <a:spLocks noChangeShapeType="1"/>
          </p:cNvSpPr>
          <p:nvPr/>
        </p:nvSpPr>
        <p:spPr bwMode="auto">
          <a:xfrm rot="-1785862" flipH="1" flipV="1">
            <a:off x="7086600" y="6172200"/>
            <a:ext cx="533400" cy="3048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1774" name="Line 1098"/>
          <p:cNvSpPr>
            <a:spLocks noChangeShapeType="1"/>
          </p:cNvSpPr>
          <p:nvPr/>
        </p:nvSpPr>
        <p:spPr bwMode="auto">
          <a:xfrm>
            <a:off x="2362200" y="1828800"/>
            <a:ext cx="4114800" cy="2743200"/>
          </a:xfrm>
          <a:prstGeom prst="line">
            <a:avLst/>
          </a:prstGeom>
          <a:noFill/>
          <a:ln w="28575">
            <a:solidFill>
              <a:schemeClr val="accent1"/>
            </a:solidFill>
            <a:round/>
            <a:headEnd type="none" w="sm" len="sm"/>
            <a:tailEnd type="triangle" w="med" len="med"/>
          </a:ln>
        </p:spPr>
        <p:txBody>
          <a:bodyPr wrap="none" anchor="ctr"/>
          <a:lstStyle/>
          <a:p>
            <a:endParaRPr lang="en-US"/>
          </a:p>
        </p:txBody>
      </p:sp>
      <p:sp>
        <p:nvSpPr>
          <p:cNvPr id="31775" name="Rectangle 2"/>
          <p:cNvSpPr>
            <a:spLocks noGrp="1" noChangeArrowheads="1"/>
          </p:cNvSpPr>
          <p:nvPr>
            <p:ph type="title"/>
          </p:nvPr>
        </p:nvSpPr>
        <p:spPr>
          <a:xfrm>
            <a:off x="609600" y="304800"/>
            <a:ext cx="7772400" cy="685800"/>
          </a:xfrm>
        </p:spPr>
        <p:txBody>
          <a:bodyPr/>
          <a:lstStyle/>
          <a:p>
            <a:r>
              <a:rPr lang="en-US" sz="3200" smtClean="0"/>
              <a:t>IR System Operations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p:spPr>
        <p:txBody>
          <a:bodyPr/>
          <a:lstStyle/>
          <a:p>
            <a:r>
              <a:rPr lang="en-US" smtClean="0"/>
              <a:t>Intelligent Information Retrieval</a:t>
            </a:r>
            <a:endParaRPr lang="en-US" sz="1400" smtClean="0"/>
          </a:p>
        </p:txBody>
      </p:sp>
      <p:sp>
        <p:nvSpPr>
          <p:cNvPr id="32771" name="Slide Number Placeholder 3"/>
          <p:cNvSpPr>
            <a:spLocks noGrp="1"/>
          </p:cNvSpPr>
          <p:nvPr>
            <p:ph type="sldNum" sz="quarter" idx="11"/>
          </p:nvPr>
        </p:nvSpPr>
        <p:spPr>
          <a:noFill/>
        </p:spPr>
        <p:txBody>
          <a:bodyPr/>
          <a:lstStyle/>
          <a:p>
            <a:fld id="{80846A1A-7F01-415F-8F92-F14A00B2957D}" type="slidenum">
              <a:rPr lang="en-US" smtClean="0"/>
              <a:pPr/>
              <a:t>31</a:t>
            </a:fld>
            <a:endParaRPr lang="en-US" smtClean="0"/>
          </a:p>
        </p:txBody>
      </p:sp>
      <p:sp>
        <p:nvSpPr>
          <p:cNvPr id="32772" name="Rectangle 2"/>
          <p:cNvSpPr>
            <a:spLocks noGrp="1" noChangeArrowheads="1"/>
          </p:cNvSpPr>
          <p:nvPr>
            <p:ph type="title"/>
          </p:nvPr>
        </p:nvSpPr>
        <p:spPr>
          <a:xfrm>
            <a:off x="609600" y="304800"/>
            <a:ext cx="7772400" cy="914400"/>
          </a:xfrm>
        </p:spPr>
        <p:txBody>
          <a:bodyPr/>
          <a:lstStyle/>
          <a:p>
            <a:r>
              <a:rPr lang="en-US" smtClean="0"/>
              <a:t>IR System Architecture</a:t>
            </a:r>
          </a:p>
        </p:txBody>
      </p:sp>
      <p:grpSp>
        <p:nvGrpSpPr>
          <p:cNvPr id="32773" name="Group 43"/>
          <p:cNvGrpSpPr>
            <a:grpSpLocks/>
          </p:cNvGrpSpPr>
          <p:nvPr/>
        </p:nvGrpSpPr>
        <p:grpSpPr bwMode="auto">
          <a:xfrm>
            <a:off x="990600" y="1371600"/>
            <a:ext cx="7543800" cy="4800600"/>
            <a:chOff x="768" y="1008"/>
            <a:chExt cx="4752" cy="3024"/>
          </a:xfrm>
        </p:grpSpPr>
        <p:sp>
          <p:nvSpPr>
            <p:cNvPr id="32774" name="AutoShape 3"/>
            <p:cNvSpPr>
              <a:spLocks noChangeArrowheads="1"/>
            </p:cNvSpPr>
            <p:nvPr/>
          </p:nvSpPr>
          <p:spPr bwMode="auto">
            <a:xfrm>
              <a:off x="4752" y="2880"/>
              <a:ext cx="720" cy="912"/>
            </a:xfrm>
            <a:prstGeom prst="flowChartMagneticDisk">
              <a:avLst/>
            </a:prstGeom>
            <a:solidFill>
              <a:srgbClr val="11DBDB"/>
            </a:solidFill>
            <a:ln w="9525">
              <a:solidFill>
                <a:schemeClr val="tx1"/>
              </a:solidFill>
              <a:round/>
              <a:headEnd/>
              <a:tailEnd/>
            </a:ln>
          </p:spPr>
          <p:txBody>
            <a:bodyPr wrap="none" anchor="ctr"/>
            <a:lstStyle/>
            <a:p>
              <a:pPr algn="ctr"/>
              <a:r>
                <a:rPr lang="en-US"/>
                <a:t>Text</a:t>
              </a:r>
            </a:p>
            <a:p>
              <a:pPr algn="ctr"/>
              <a:r>
                <a:rPr lang="en-US"/>
                <a:t>Database</a:t>
              </a:r>
            </a:p>
          </p:txBody>
        </p:sp>
        <p:sp>
          <p:nvSpPr>
            <p:cNvPr id="32775" name="Rectangle 4"/>
            <p:cNvSpPr>
              <a:spLocks noChangeArrowheads="1"/>
            </p:cNvSpPr>
            <p:nvPr/>
          </p:nvSpPr>
          <p:spPr bwMode="auto">
            <a:xfrm>
              <a:off x="4608" y="2016"/>
              <a:ext cx="912" cy="576"/>
            </a:xfrm>
            <a:prstGeom prst="rect">
              <a:avLst/>
            </a:prstGeom>
            <a:solidFill>
              <a:srgbClr val="98ED87"/>
            </a:solidFill>
            <a:ln w="9525">
              <a:solidFill>
                <a:schemeClr val="tx1"/>
              </a:solidFill>
              <a:miter lim="800000"/>
              <a:headEnd/>
              <a:tailEnd/>
            </a:ln>
          </p:spPr>
          <p:txBody>
            <a:bodyPr wrap="none" anchor="ctr"/>
            <a:lstStyle/>
            <a:p>
              <a:pPr algn="ctr"/>
              <a:r>
                <a:rPr lang="en-US"/>
                <a:t>Database</a:t>
              </a:r>
            </a:p>
            <a:p>
              <a:pPr algn="ctr"/>
              <a:r>
                <a:rPr lang="en-US"/>
                <a:t>Manager</a:t>
              </a:r>
            </a:p>
          </p:txBody>
        </p:sp>
        <p:sp>
          <p:nvSpPr>
            <p:cNvPr id="32776" name="Rectangle 5"/>
            <p:cNvSpPr>
              <a:spLocks noChangeArrowheads="1"/>
            </p:cNvSpPr>
            <p:nvPr/>
          </p:nvSpPr>
          <p:spPr bwMode="auto">
            <a:xfrm>
              <a:off x="3360" y="2016"/>
              <a:ext cx="960" cy="576"/>
            </a:xfrm>
            <a:prstGeom prst="rect">
              <a:avLst/>
            </a:prstGeom>
            <a:solidFill>
              <a:srgbClr val="98ED87"/>
            </a:solidFill>
            <a:ln w="9525">
              <a:solidFill>
                <a:schemeClr val="tx1"/>
              </a:solidFill>
              <a:miter lim="800000"/>
              <a:headEnd/>
              <a:tailEnd/>
            </a:ln>
          </p:spPr>
          <p:txBody>
            <a:bodyPr wrap="none" anchor="ctr"/>
            <a:lstStyle/>
            <a:p>
              <a:pPr algn="ctr"/>
              <a:r>
                <a:rPr lang="en-US"/>
                <a:t>Indexing</a:t>
              </a:r>
            </a:p>
          </p:txBody>
        </p:sp>
        <p:sp>
          <p:nvSpPr>
            <p:cNvPr id="32777" name="Oval 6"/>
            <p:cNvSpPr>
              <a:spLocks noChangeArrowheads="1"/>
            </p:cNvSpPr>
            <p:nvPr/>
          </p:nvSpPr>
          <p:spPr bwMode="auto">
            <a:xfrm>
              <a:off x="3408" y="2832"/>
              <a:ext cx="912" cy="480"/>
            </a:xfrm>
            <a:prstGeom prst="ellipse">
              <a:avLst/>
            </a:prstGeom>
            <a:solidFill>
              <a:srgbClr val="11DBDB"/>
            </a:solidFill>
            <a:ln w="9525">
              <a:solidFill>
                <a:schemeClr val="tx1"/>
              </a:solidFill>
              <a:round/>
              <a:headEnd/>
              <a:tailEnd/>
            </a:ln>
          </p:spPr>
          <p:txBody>
            <a:bodyPr wrap="none" anchor="ctr"/>
            <a:lstStyle/>
            <a:p>
              <a:pPr algn="ctr"/>
              <a:r>
                <a:rPr lang="en-US"/>
                <a:t>Index</a:t>
              </a:r>
            </a:p>
          </p:txBody>
        </p:sp>
        <p:sp>
          <p:nvSpPr>
            <p:cNvPr id="32778" name="Rectangle 7"/>
            <p:cNvSpPr>
              <a:spLocks noChangeArrowheads="1"/>
            </p:cNvSpPr>
            <p:nvPr/>
          </p:nvSpPr>
          <p:spPr bwMode="auto">
            <a:xfrm>
              <a:off x="1968" y="2016"/>
              <a:ext cx="1056" cy="528"/>
            </a:xfrm>
            <a:prstGeom prst="rect">
              <a:avLst/>
            </a:prstGeom>
            <a:solidFill>
              <a:srgbClr val="98ED87"/>
            </a:solidFill>
            <a:ln w="9525">
              <a:solidFill>
                <a:schemeClr val="tx1"/>
              </a:solidFill>
              <a:miter lim="800000"/>
              <a:headEnd/>
              <a:tailEnd/>
            </a:ln>
          </p:spPr>
          <p:txBody>
            <a:bodyPr wrap="none" anchor="ctr"/>
            <a:lstStyle/>
            <a:p>
              <a:pPr algn="ctr"/>
              <a:r>
                <a:rPr lang="en-US"/>
                <a:t>Query</a:t>
              </a:r>
            </a:p>
            <a:p>
              <a:pPr algn="ctr"/>
              <a:r>
                <a:rPr lang="en-US"/>
                <a:t>Operations</a:t>
              </a:r>
            </a:p>
          </p:txBody>
        </p:sp>
        <p:sp>
          <p:nvSpPr>
            <p:cNvPr id="32779" name="Rectangle 8"/>
            <p:cNvSpPr>
              <a:spLocks noChangeArrowheads="1"/>
            </p:cNvSpPr>
            <p:nvPr/>
          </p:nvSpPr>
          <p:spPr bwMode="auto">
            <a:xfrm>
              <a:off x="1968" y="2784"/>
              <a:ext cx="1056" cy="528"/>
            </a:xfrm>
            <a:prstGeom prst="rect">
              <a:avLst/>
            </a:prstGeom>
            <a:solidFill>
              <a:srgbClr val="98ED87"/>
            </a:solidFill>
            <a:ln w="9525">
              <a:solidFill>
                <a:schemeClr val="tx1"/>
              </a:solidFill>
              <a:miter lim="800000"/>
              <a:headEnd/>
              <a:tailEnd/>
            </a:ln>
          </p:spPr>
          <p:txBody>
            <a:bodyPr wrap="none" anchor="ctr"/>
            <a:lstStyle/>
            <a:p>
              <a:pPr algn="ctr"/>
              <a:r>
                <a:rPr lang="en-US"/>
                <a:t>Searching</a:t>
              </a:r>
            </a:p>
          </p:txBody>
        </p:sp>
        <p:sp>
          <p:nvSpPr>
            <p:cNvPr id="32780" name="Rectangle 9"/>
            <p:cNvSpPr>
              <a:spLocks noChangeArrowheads="1"/>
            </p:cNvSpPr>
            <p:nvPr/>
          </p:nvSpPr>
          <p:spPr bwMode="auto">
            <a:xfrm>
              <a:off x="1968" y="3504"/>
              <a:ext cx="1056" cy="528"/>
            </a:xfrm>
            <a:prstGeom prst="rect">
              <a:avLst/>
            </a:prstGeom>
            <a:solidFill>
              <a:srgbClr val="98ED87"/>
            </a:solidFill>
            <a:ln w="9525">
              <a:solidFill>
                <a:schemeClr val="tx1"/>
              </a:solidFill>
              <a:miter lim="800000"/>
              <a:headEnd/>
              <a:tailEnd/>
            </a:ln>
          </p:spPr>
          <p:txBody>
            <a:bodyPr wrap="none" anchor="ctr"/>
            <a:lstStyle/>
            <a:p>
              <a:pPr algn="ctr"/>
              <a:r>
                <a:rPr lang="en-US"/>
                <a:t>Ranking</a:t>
              </a:r>
            </a:p>
          </p:txBody>
        </p:sp>
        <p:sp>
          <p:nvSpPr>
            <p:cNvPr id="32781" name="Oval 10"/>
            <p:cNvSpPr>
              <a:spLocks noChangeArrowheads="1"/>
            </p:cNvSpPr>
            <p:nvPr/>
          </p:nvSpPr>
          <p:spPr bwMode="auto">
            <a:xfrm>
              <a:off x="816" y="3456"/>
              <a:ext cx="864" cy="528"/>
            </a:xfrm>
            <a:prstGeom prst="ellipse">
              <a:avLst/>
            </a:prstGeom>
            <a:solidFill>
              <a:srgbClr val="11DBDB"/>
            </a:solidFill>
            <a:ln w="9525">
              <a:solidFill>
                <a:schemeClr val="tx1"/>
              </a:solidFill>
              <a:round/>
              <a:headEnd/>
              <a:tailEnd/>
            </a:ln>
          </p:spPr>
          <p:txBody>
            <a:bodyPr wrap="none" anchor="ctr"/>
            <a:lstStyle/>
            <a:p>
              <a:pPr algn="ctr"/>
              <a:r>
                <a:rPr lang="en-US"/>
                <a:t>Ranked</a:t>
              </a:r>
            </a:p>
            <a:p>
              <a:pPr algn="ctr"/>
              <a:r>
                <a:rPr lang="en-US"/>
                <a:t>Docs</a:t>
              </a:r>
            </a:p>
          </p:txBody>
        </p:sp>
        <p:sp>
          <p:nvSpPr>
            <p:cNvPr id="32782" name="Oval 11"/>
            <p:cNvSpPr>
              <a:spLocks noChangeArrowheads="1"/>
            </p:cNvSpPr>
            <p:nvPr/>
          </p:nvSpPr>
          <p:spPr bwMode="auto">
            <a:xfrm>
              <a:off x="768" y="2016"/>
              <a:ext cx="960" cy="528"/>
            </a:xfrm>
            <a:prstGeom prst="ellipse">
              <a:avLst/>
            </a:prstGeom>
            <a:solidFill>
              <a:srgbClr val="11DBDB"/>
            </a:solidFill>
            <a:ln w="9525">
              <a:solidFill>
                <a:schemeClr val="tx1"/>
              </a:solidFill>
              <a:round/>
              <a:headEnd/>
              <a:tailEnd/>
            </a:ln>
          </p:spPr>
          <p:txBody>
            <a:bodyPr wrap="none" anchor="ctr"/>
            <a:lstStyle/>
            <a:p>
              <a:pPr algn="ctr"/>
              <a:r>
                <a:rPr lang="en-US"/>
                <a:t>User</a:t>
              </a:r>
            </a:p>
            <a:p>
              <a:pPr algn="ctr"/>
              <a:r>
                <a:rPr lang="en-US"/>
                <a:t>Feedback</a:t>
              </a:r>
            </a:p>
          </p:txBody>
        </p:sp>
        <p:sp>
          <p:nvSpPr>
            <p:cNvPr id="32783" name="Rectangle 12"/>
            <p:cNvSpPr>
              <a:spLocks noChangeArrowheads="1"/>
            </p:cNvSpPr>
            <p:nvPr/>
          </p:nvSpPr>
          <p:spPr bwMode="auto">
            <a:xfrm>
              <a:off x="1824" y="1488"/>
              <a:ext cx="2496" cy="336"/>
            </a:xfrm>
            <a:prstGeom prst="rect">
              <a:avLst/>
            </a:prstGeom>
            <a:solidFill>
              <a:srgbClr val="98ED87"/>
            </a:solidFill>
            <a:ln w="9525">
              <a:solidFill>
                <a:schemeClr val="tx1"/>
              </a:solidFill>
              <a:miter lim="800000"/>
              <a:headEnd/>
              <a:tailEnd/>
            </a:ln>
          </p:spPr>
          <p:txBody>
            <a:bodyPr wrap="none" anchor="ctr"/>
            <a:lstStyle/>
            <a:p>
              <a:pPr algn="ctr"/>
              <a:r>
                <a:rPr lang="en-US"/>
                <a:t>Text Operations</a:t>
              </a:r>
            </a:p>
          </p:txBody>
        </p:sp>
        <p:sp>
          <p:nvSpPr>
            <p:cNvPr id="32784" name="Rectangle 13"/>
            <p:cNvSpPr>
              <a:spLocks noChangeArrowheads="1"/>
            </p:cNvSpPr>
            <p:nvPr/>
          </p:nvSpPr>
          <p:spPr bwMode="auto">
            <a:xfrm>
              <a:off x="2400" y="1008"/>
              <a:ext cx="1488" cy="288"/>
            </a:xfrm>
            <a:prstGeom prst="rect">
              <a:avLst/>
            </a:prstGeom>
            <a:solidFill>
              <a:srgbClr val="98ED87"/>
            </a:solidFill>
            <a:ln w="9525">
              <a:solidFill>
                <a:schemeClr val="tx1"/>
              </a:solidFill>
              <a:miter lim="800000"/>
              <a:headEnd/>
              <a:tailEnd/>
            </a:ln>
          </p:spPr>
          <p:txBody>
            <a:bodyPr wrap="none" anchor="ctr"/>
            <a:lstStyle/>
            <a:p>
              <a:pPr algn="ctr"/>
              <a:r>
                <a:rPr lang="en-US"/>
                <a:t>User Interface</a:t>
              </a:r>
            </a:p>
          </p:txBody>
        </p:sp>
        <p:sp>
          <p:nvSpPr>
            <p:cNvPr id="32785" name="Oval 14"/>
            <p:cNvSpPr>
              <a:spLocks noChangeArrowheads="1"/>
            </p:cNvSpPr>
            <p:nvPr/>
          </p:nvSpPr>
          <p:spPr bwMode="auto">
            <a:xfrm>
              <a:off x="3360" y="3456"/>
              <a:ext cx="1008" cy="528"/>
            </a:xfrm>
            <a:prstGeom prst="ellipse">
              <a:avLst/>
            </a:prstGeom>
            <a:solidFill>
              <a:srgbClr val="11DBDB"/>
            </a:solidFill>
            <a:ln w="9525">
              <a:solidFill>
                <a:schemeClr val="tx1"/>
              </a:solidFill>
              <a:round/>
              <a:headEnd/>
              <a:tailEnd/>
            </a:ln>
          </p:spPr>
          <p:txBody>
            <a:bodyPr wrap="none" anchor="ctr"/>
            <a:lstStyle/>
            <a:p>
              <a:pPr algn="ctr"/>
              <a:r>
                <a:rPr lang="en-US"/>
                <a:t>Retrieved</a:t>
              </a:r>
            </a:p>
            <a:p>
              <a:pPr algn="ctr"/>
              <a:r>
                <a:rPr lang="en-US"/>
                <a:t>Docs</a:t>
              </a:r>
            </a:p>
          </p:txBody>
        </p:sp>
        <p:sp>
          <p:nvSpPr>
            <p:cNvPr id="32786" name="Oval 15"/>
            <p:cNvSpPr>
              <a:spLocks noChangeArrowheads="1"/>
            </p:cNvSpPr>
            <p:nvPr/>
          </p:nvSpPr>
          <p:spPr bwMode="auto">
            <a:xfrm>
              <a:off x="960" y="1392"/>
              <a:ext cx="672" cy="528"/>
            </a:xfrm>
            <a:prstGeom prst="ellipse">
              <a:avLst/>
            </a:prstGeom>
            <a:solidFill>
              <a:srgbClr val="11DBDB"/>
            </a:solidFill>
            <a:ln w="9525">
              <a:solidFill>
                <a:schemeClr val="tx1"/>
              </a:solidFill>
              <a:round/>
              <a:headEnd/>
              <a:tailEnd/>
            </a:ln>
          </p:spPr>
          <p:txBody>
            <a:bodyPr wrap="none" anchor="ctr"/>
            <a:lstStyle/>
            <a:p>
              <a:pPr algn="ctr"/>
              <a:r>
                <a:rPr lang="en-US"/>
                <a:t>User</a:t>
              </a:r>
            </a:p>
            <a:p>
              <a:pPr algn="ctr"/>
              <a:r>
                <a:rPr lang="en-US"/>
                <a:t>Need</a:t>
              </a:r>
            </a:p>
          </p:txBody>
        </p:sp>
        <p:sp>
          <p:nvSpPr>
            <p:cNvPr id="32787" name="Line 16"/>
            <p:cNvSpPr>
              <a:spLocks noChangeShapeType="1"/>
            </p:cNvSpPr>
            <p:nvPr/>
          </p:nvSpPr>
          <p:spPr bwMode="auto">
            <a:xfrm>
              <a:off x="1632" y="1680"/>
              <a:ext cx="192" cy="0"/>
            </a:xfrm>
            <a:prstGeom prst="line">
              <a:avLst/>
            </a:prstGeom>
            <a:noFill/>
            <a:ln w="9525">
              <a:solidFill>
                <a:schemeClr val="tx1"/>
              </a:solidFill>
              <a:round/>
              <a:headEnd/>
              <a:tailEnd type="triangle" w="med" len="med"/>
            </a:ln>
          </p:spPr>
          <p:txBody>
            <a:bodyPr wrap="none"/>
            <a:lstStyle/>
            <a:p>
              <a:endParaRPr lang="en-US"/>
            </a:p>
          </p:txBody>
        </p:sp>
        <p:sp>
          <p:nvSpPr>
            <p:cNvPr id="32788" name="Oval 17"/>
            <p:cNvSpPr>
              <a:spLocks noChangeArrowheads="1"/>
            </p:cNvSpPr>
            <p:nvPr/>
          </p:nvSpPr>
          <p:spPr bwMode="auto">
            <a:xfrm>
              <a:off x="4704" y="1152"/>
              <a:ext cx="720" cy="480"/>
            </a:xfrm>
            <a:prstGeom prst="ellipse">
              <a:avLst/>
            </a:prstGeom>
            <a:solidFill>
              <a:srgbClr val="11DBDB"/>
            </a:solidFill>
            <a:ln w="9525">
              <a:solidFill>
                <a:schemeClr val="tx1"/>
              </a:solidFill>
              <a:round/>
              <a:headEnd/>
              <a:tailEnd/>
            </a:ln>
          </p:spPr>
          <p:txBody>
            <a:bodyPr wrap="none" anchor="ctr"/>
            <a:lstStyle/>
            <a:p>
              <a:pPr algn="ctr"/>
              <a:r>
                <a:rPr lang="en-US"/>
                <a:t>Text</a:t>
              </a:r>
            </a:p>
          </p:txBody>
        </p:sp>
        <p:cxnSp>
          <p:nvCxnSpPr>
            <p:cNvPr id="32789" name="AutoShape 18"/>
            <p:cNvCxnSpPr>
              <a:cxnSpLocks noChangeShapeType="1"/>
              <a:stCxn id="32775" idx="0"/>
              <a:endCxn id="32788" idx="4"/>
            </p:cNvCxnSpPr>
            <p:nvPr/>
          </p:nvCxnSpPr>
          <p:spPr bwMode="auto">
            <a:xfrm rot="-5400000">
              <a:off x="4872" y="1824"/>
              <a:ext cx="384" cy="0"/>
            </a:xfrm>
            <a:prstGeom prst="straightConnector1">
              <a:avLst/>
            </a:prstGeom>
            <a:noFill/>
            <a:ln w="9525">
              <a:solidFill>
                <a:schemeClr val="tx1"/>
              </a:solidFill>
              <a:round/>
              <a:headEnd/>
              <a:tailEnd type="triangle" w="med" len="med"/>
            </a:ln>
          </p:spPr>
        </p:cxnSp>
        <p:cxnSp>
          <p:nvCxnSpPr>
            <p:cNvPr id="32790" name="AutoShape 19"/>
            <p:cNvCxnSpPr>
              <a:cxnSpLocks noChangeShapeType="1"/>
              <a:stCxn id="32788" idx="2"/>
              <a:endCxn id="32784" idx="3"/>
            </p:cNvCxnSpPr>
            <p:nvPr/>
          </p:nvCxnSpPr>
          <p:spPr bwMode="auto">
            <a:xfrm rot="10800000">
              <a:off x="3888" y="1152"/>
              <a:ext cx="816" cy="240"/>
            </a:xfrm>
            <a:prstGeom prst="bentConnector3">
              <a:avLst>
                <a:gd name="adj1" fmla="val 50000"/>
              </a:avLst>
            </a:prstGeom>
            <a:noFill/>
            <a:ln w="9525">
              <a:solidFill>
                <a:schemeClr val="tx1"/>
              </a:solidFill>
              <a:miter lim="800000"/>
              <a:headEnd/>
              <a:tailEnd type="triangle" w="med" len="med"/>
            </a:ln>
          </p:spPr>
        </p:cxnSp>
        <p:cxnSp>
          <p:nvCxnSpPr>
            <p:cNvPr id="32791" name="AutoShape 20"/>
            <p:cNvCxnSpPr>
              <a:cxnSpLocks noChangeShapeType="1"/>
              <a:stCxn id="32788" idx="2"/>
              <a:endCxn id="32783" idx="3"/>
            </p:cNvCxnSpPr>
            <p:nvPr/>
          </p:nvCxnSpPr>
          <p:spPr bwMode="auto">
            <a:xfrm rot="10800000" flipV="1">
              <a:off x="4320" y="1392"/>
              <a:ext cx="384" cy="264"/>
            </a:xfrm>
            <a:prstGeom prst="bentConnector3">
              <a:avLst>
                <a:gd name="adj1" fmla="val 50000"/>
              </a:avLst>
            </a:prstGeom>
            <a:noFill/>
            <a:ln w="9525">
              <a:solidFill>
                <a:schemeClr val="tx1"/>
              </a:solidFill>
              <a:miter lim="800000"/>
              <a:headEnd/>
              <a:tailEnd type="triangle" w="med" len="med"/>
            </a:ln>
          </p:spPr>
        </p:cxnSp>
        <p:sp>
          <p:nvSpPr>
            <p:cNvPr id="32792" name="Line 21"/>
            <p:cNvSpPr>
              <a:spLocks noChangeShapeType="1"/>
            </p:cNvSpPr>
            <p:nvPr/>
          </p:nvSpPr>
          <p:spPr bwMode="auto">
            <a:xfrm>
              <a:off x="3792" y="1824"/>
              <a:ext cx="0" cy="192"/>
            </a:xfrm>
            <a:prstGeom prst="line">
              <a:avLst/>
            </a:prstGeom>
            <a:noFill/>
            <a:ln w="9525">
              <a:solidFill>
                <a:schemeClr val="tx1"/>
              </a:solidFill>
              <a:round/>
              <a:headEnd/>
              <a:tailEnd type="triangle" w="med" len="med"/>
            </a:ln>
          </p:spPr>
          <p:txBody>
            <a:bodyPr wrap="none"/>
            <a:lstStyle/>
            <a:p>
              <a:endParaRPr lang="en-US"/>
            </a:p>
          </p:txBody>
        </p:sp>
        <p:sp>
          <p:nvSpPr>
            <p:cNvPr id="32793" name="Line 22"/>
            <p:cNvSpPr>
              <a:spLocks noChangeShapeType="1"/>
            </p:cNvSpPr>
            <p:nvPr/>
          </p:nvSpPr>
          <p:spPr bwMode="auto">
            <a:xfrm flipH="1">
              <a:off x="4320" y="2304"/>
              <a:ext cx="288" cy="0"/>
            </a:xfrm>
            <a:prstGeom prst="line">
              <a:avLst/>
            </a:prstGeom>
            <a:noFill/>
            <a:ln w="9525">
              <a:solidFill>
                <a:schemeClr val="tx1"/>
              </a:solidFill>
              <a:round/>
              <a:headEnd/>
              <a:tailEnd type="triangle" w="med" len="med"/>
            </a:ln>
          </p:spPr>
          <p:txBody>
            <a:bodyPr wrap="none"/>
            <a:lstStyle/>
            <a:p>
              <a:endParaRPr lang="en-US"/>
            </a:p>
          </p:txBody>
        </p:sp>
        <p:sp>
          <p:nvSpPr>
            <p:cNvPr id="32794" name="Line 23"/>
            <p:cNvSpPr>
              <a:spLocks noChangeShapeType="1"/>
            </p:cNvSpPr>
            <p:nvPr/>
          </p:nvSpPr>
          <p:spPr bwMode="auto">
            <a:xfrm>
              <a:off x="3840" y="2592"/>
              <a:ext cx="0" cy="240"/>
            </a:xfrm>
            <a:prstGeom prst="line">
              <a:avLst/>
            </a:prstGeom>
            <a:noFill/>
            <a:ln w="9525">
              <a:solidFill>
                <a:schemeClr val="tx1"/>
              </a:solidFill>
              <a:round/>
              <a:headEnd/>
              <a:tailEnd type="triangle" w="med" len="med"/>
            </a:ln>
          </p:spPr>
          <p:txBody>
            <a:bodyPr wrap="none"/>
            <a:lstStyle/>
            <a:p>
              <a:endParaRPr lang="en-US"/>
            </a:p>
          </p:txBody>
        </p:sp>
        <p:sp>
          <p:nvSpPr>
            <p:cNvPr id="32795" name="Line 24"/>
            <p:cNvSpPr>
              <a:spLocks noChangeShapeType="1"/>
            </p:cNvSpPr>
            <p:nvPr/>
          </p:nvSpPr>
          <p:spPr bwMode="auto">
            <a:xfrm flipH="1">
              <a:off x="3024" y="3072"/>
              <a:ext cx="384" cy="0"/>
            </a:xfrm>
            <a:prstGeom prst="line">
              <a:avLst/>
            </a:prstGeom>
            <a:noFill/>
            <a:ln w="9525">
              <a:solidFill>
                <a:schemeClr val="tx1"/>
              </a:solidFill>
              <a:round/>
              <a:headEnd/>
              <a:tailEnd type="triangle" w="med" len="med"/>
            </a:ln>
          </p:spPr>
          <p:txBody>
            <a:bodyPr wrap="none"/>
            <a:lstStyle/>
            <a:p>
              <a:endParaRPr lang="en-US"/>
            </a:p>
          </p:txBody>
        </p:sp>
        <p:sp>
          <p:nvSpPr>
            <p:cNvPr id="32796" name="Line 25"/>
            <p:cNvSpPr>
              <a:spLocks noChangeShapeType="1"/>
            </p:cNvSpPr>
            <p:nvPr/>
          </p:nvSpPr>
          <p:spPr bwMode="auto">
            <a:xfrm>
              <a:off x="3024" y="3216"/>
              <a:ext cx="480" cy="336"/>
            </a:xfrm>
            <a:prstGeom prst="line">
              <a:avLst/>
            </a:prstGeom>
            <a:noFill/>
            <a:ln w="9525">
              <a:solidFill>
                <a:schemeClr val="tx1"/>
              </a:solidFill>
              <a:round/>
              <a:headEnd/>
              <a:tailEnd type="triangle" w="med" len="med"/>
            </a:ln>
          </p:spPr>
          <p:txBody>
            <a:bodyPr wrap="none"/>
            <a:lstStyle/>
            <a:p>
              <a:endParaRPr lang="en-US"/>
            </a:p>
          </p:txBody>
        </p:sp>
        <p:sp>
          <p:nvSpPr>
            <p:cNvPr id="32797" name="Line 26"/>
            <p:cNvSpPr>
              <a:spLocks noChangeShapeType="1"/>
            </p:cNvSpPr>
            <p:nvPr/>
          </p:nvSpPr>
          <p:spPr bwMode="auto">
            <a:xfrm flipH="1">
              <a:off x="3024" y="3744"/>
              <a:ext cx="336" cy="0"/>
            </a:xfrm>
            <a:prstGeom prst="line">
              <a:avLst/>
            </a:prstGeom>
            <a:noFill/>
            <a:ln w="9525">
              <a:solidFill>
                <a:schemeClr val="tx1"/>
              </a:solidFill>
              <a:round/>
              <a:headEnd/>
              <a:tailEnd type="triangle" w="med" len="med"/>
            </a:ln>
          </p:spPr>
          <p:txBody>
            <a:bodyPr wrap="none"/>
            <a:lstStyle/>
            <a:p>
              <a:endParaRPr lang="en-US"/>
            </a:p>
          </p:txBody>
        </p:sp>
        <p:sp>
          <p:nvSpPr>
            <p:cNvPr id="32798" name="Line 27"/>
            <p:cNvSpPr>
              <a:spLocks noChangeShapeType="1"/>
            </p:cNvSpPr>
            <p:nvPr/>
          </p:nvSpPr>
          <p:spPr bwMode="auto">
            <a:xfrm flipH="1">
              <a:off x="1680" y="3744"/>
              <a:ext cx="288" cy="0"/>
            </a:xfrm>
            <a:prstGeom prst="line">
              <a:avLst/>
            </a:prstGeom>
            <a:noFill/>
            <a:ln w="9525">
              <a:solidFill>
                <a:schemeClr val="tx1"/>
              </a:solidFill>
              <a:round/>
              <a:headEnd/>
              <a:tailEnd type="triangle" w="med" len="med"/>
            </a:ln>
          </p:spPr>
          <p:txBody>
            <a:bodyPr wrap="none"/>
            <a:lstStyle/>
            <a:p>
              <a:endParaRPr lang="en-US"/>
            </a:p>
          </p:txBody>
        </p:sp>
        <p:sp>
          <p:nvSpPr>
            <p:cNvPr id="32799" name="Line 28"/>
            <p:cNvSpPr>
              <a:spLocks noChangeShapeType="1"/>
            </p:cNvSpPr>
            <p:nvPr/>
          </p:nvSpPr>
          <p:spPr bwMode="auto">
            <a:xfrm>
              <a:off x="1728" y="2304"/>
              <a:ext cx="240" cy="0"/>
            </a:xfrm>
            <a:prstGeom prst="line">
              <a:avLst/>
            </a:prstGeom>
            <a:noFill/>
            <a:ln w="9525">
              <a:solidFill>
                <a:schemeClr val="tx1"/>
              </a:solidFill>
              <a:round/>
              <a:headEnd/>
              <a:tailEnd type="triangle" w="med" len="med"/>
            </a:ln>
          </p:spPr>
          <p:txBody>
            <a:bodyPr wrap="none"/>
            <a:lstStyle/>
            <a:p>
              <a:endParaRPr lang="en-US"/>
            </a:p>
          </p:txBody>
        </p:sp>
        <p:sp>
          <p:nvSpPr>
            <p:cNvPr id="32800" name="Line 29"/>
            <p:cNvSpPr>
              <a:spLocks noChangeShapeType="1"/>
            </p:cNvSpPr>
            <p:nvPr/>
          </p:nvSpPr>
          <p:spPr bwMode="auto">
            <a:xfrm>
              <a:off x="2400" y="1824"/>
              <a:ext cx="0" cy="192"/>
            </a:xfrm>
            <a:prstGeom prst="line">
              <a:avLst/>
            </a:prstGeom>
            <a:noFill/>
            <a:ln w="9525">
              <a:solidFill>
                <a:schemeClr val="tx1"/>
              </a:solidFill>
              <a:round/>
              <a:headEnd/>
              <a:tailEnd type="triangle" w="med" len="med"/>
            </a:ln>
          </p:spPr>
          <p:txBody>
            <a:bodyPr wrap="none"/>
            <a:lstStyle/>
            <a:p>
              <a:endParaRPr lang="en-US"/>
            </a:p>
          </p:txBody>
        </p:sp>
        <p:sp>
          <p:nvSpPr>
            <p:cNvPr id="32801" name="Oval 30"/>
            <p:cNvSpPr>
              <a:spLocks noChangeArrowheads="1"/>
            </p:cNvSpPr>
            <p:nvPr/>
          </p:nvSpPr>
          <p:spPr bwMode="auto">
            <a:xfrm>
              <a:off x="864" y="2832"/>
              <a:ext cx="768" cy="432"/>
            </a:xfrm>
            <a:prstGeom prst="ellipse">
              <a:avLst/>
            </a:prstGeom>
            <a:solidFill>
              <a:srgbClr val="11DBDB"/>
            </a:solidFill>
            <a:ln w="9525">
              <a:solidFill>
                <a:schemeClr val="tx1"/>
              </a:solidFill>
              <a:round/>
              <a:headEnd/>
              <a:tailEnd/>
            </a:ln>
          </p:spPr>
          <p:txBody>
            <a:bodyPr wrap="none" anchor="ctr"/>
            <a:lstStyle/>
            <a:p>
              <a:pPr algn="ctr"/>
              <a:r>
                <a:rPr lang="en-US"/>
                <a:t>Query</a:t>
              </a:r>
            </a:p>
          </p:txBody>
        </p:sp>
        <p:sp>
          <p:nvSpPr>
            <p:cNvPr id="32802" name="Line 31"/>
            <p:cNvSpPr>
              <a:spLocks noChangeShapeType="1"/>
            </p:cNvSpPr>
            <p:nvPr/>
          </p:nvSpPr>
          <p:spPr bwMode="auto">
            <a:xfrm flipH="1">
              <a:off x="1488" y="2448"/>
              <a:ext cx="480" cy="432"/>
            </a:xfrm>
            <a:prstGeom prst="line">
              <a:avLst/>
            </a:prstGeom>
            <a:noFill/>
            <a:ln w="9525">
              <a:solidFill>
                <a:schemeClr val="tx1"/>
              </a:solidFill>
              <a:round/>
              <a:headEnd/>
              <a:tailEnd type="triangle" w="med" len="med"/>
            </a:ln>
          </p:spPr>
          <p:txBody>
            <a:bodyPr wrap="none"/>
            <a:lstStyle/>
            <a:p>
              <a:endParaRPr lang="en-US"/>
            </a:p>
          </p:txBody>
        </p:sp>
        <p:sp>
          <p:nvSpPr>
            <p:cNvPr id="32803" name="Line 32"/>
            <p:cNvSpPr>
              <a:spLocks noChangeShapeType="1"/>
            </p:cNvSpPr>
            <p:nvPr/>
          </p:nvSpPr>
          <p:spPr bwMode="auto">
            <a:xfrm>
              <a:off x="1632" y="3072"/>
              <a:ext cx="336" cy="0"/>
            </a:xfrm>
            <a:prstGeom prst="line">
              <a:avLst/>
            </a:prstGeom>
            <a:noFill/>
            <a:ln w="9525">
              <a:solidFill>
                <a:schemeClr val="tx1"/>
              </a:solidFill>
              <a:round/>
              <a:headEnd/>
              <a:tailEnd type="triangle" w="med" len="med"/>
            </a:ln>
          </p:spPr>
          <p:txBody>
            <a:bodyPr wrap="none"/>
            <a:lstStyle/>
            <a:p>
              <a:endParaRPr lang="en-US"/>
            </a:p>
          </p:txBody>
        </p:sp>
        <p:sp>
          <p:nvSpPr>
            <p:cNvPr id="32804" name="Line 33"/>
            <p:cNvSpPr>
              <a:spLocks noChangeShapeType="1"/>
            </p:cNvSpPr>
            <p:nvPr/>
          </p:nvSpPr>
          <p:spPr bwMode="auto">
            <a:xfrm>
              <a:off x="5088" y="2592"/>
              <a:ext cx="0" cy="288"/>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32805" name="Line 34"/>
            <p:cNvSpPr>
              <a:spLocks noChangeShapeType="1"/>
            </p:cNvSpPr>
            <p:nvPr/>
          </p:nvSpPr>
          <p:spPr bwMode="auto">
            <a:xfrm flipH="1">
              <a:off x="816" y="1248"/>
              <a:ext cx="1584" cy="0"/>
            </a:xfrm>
            <a:prstGeom prst="line">
              <a:avLst/>
            </a:prstGeom>
            <a:noFill/>
            <a:ln w="9525">
              <a:solidFill>
                <a:schemeClr val="tx1"/>
              </a:solidFill>
              <a:round/>
              <a:headEnd/>
              <a:tailEnd/>
            </a:ln>
          </p:spPr>
          <p:txBody>
            <a:bodyPr wrap="none"/>
            <a:lstStyle/>
            <a:p>
              <a:endParaRPr lang="en-US"/>
            </a:p>
          </p:txBody>
        </p:sp>
        <p:sp>
          <p:nvSpPr>
            <p:cNvPr id="32806" name="Line 35"/>
            <p:cNvSpPr>
              <a:spLocks noChangeShapeType="1"/>
            </p:cNvSpPr>
            <p:nvPr/>
          </p:nvSpPr>
          <p:spPr bwMode="auto">
            <a:xfrm>
              <a:off x="2400" y="1152"/>
              <a:ext cx="0" cy="0"/>
            </a:xfrm>
            <a:prstGeom prst="line">
              <a:avLst/>
            </a:prstGeom>
            <a:noFill/>
            <a:ln w="9525">
              <a:solidFill>
                <a:schemeClr val="tx1"/>
              </a:solidFill>
              <a:round/>
              <a:headEnd/>
              <a:tailEnd/>
            </a:ln>
          </p:spPr>
          <p:txBody>
            <a:bodyPr wrap="none"/>
            <a:lstStyle/>
            <a:p>
              <a:endParaRPr lang="en-US"/>
            </a:p>
          </p:txBody>
        </p:sp>
        <p:sp>
          <p:nvSpPr>
            <p:cNvPr id="32807" name="Line 36"/>
            <p:cNvSpPr>
              <a:spLocks noChangeShapeType="1"/>
            </p:cNvSpPr>
            <p:nvPr/>
          </p:nvSpPr>
          <p:spPr bwMode="auto">
            <a:xfrm>
              <a:off x="2496" y="1248"/>
              <a:ext cx="0" cy="0"/>
            </a:xfrm>
            <a:prstGeom prst="line">
              <a:avLst/>
            </a:prstGeom>
            <a:noFill/>
            <a:ln w="9525">
              <a:solidFill>
                <a:schemeClr val="tx1"/>
              </a:solidFill>
              <a:round/>
              <a:headEnd/>
              <a:tailEnd/>
            </a:ln>
          </p:spPr>
          <p:txBody>
            <a:bodyPr wrap="none"/>
            <a:lstStyle/>
            <a:p>
              <a:endParaRPr lang="en-US"/>
            </a:p>
          </p:txBody>
        </p:sp>
        <p:sp>
          <p:nvSpPr>
            <p:cNvPr id="32808" name="Line 37"/>
            <p:cNvSpPr>
              <a:spLocks noChangeShapeType="1"/>
            </p:cNvSpPr>
            <p:nvPr/>
          </p:nvSpPr>
          <p:spPr bwMode="auto">
            <a:xfrm flipH="1">
              <a:off x="816" y="1152"/>
              <a:ext cx="1584" cy="0"/>
            </a:xfrm>
            <a:prstGeom prst="line">
              <a:avLst/>
            </a:prstGeom>
            <a:noFill/>
            <a:ln w="9525">
              <a:solidFill>
                <a:schemeClr val="tx1"/>
              </a:solidFill>
              <a:round/>
              <a:headEnd/>
              <a:tailEnd/>
            </a:ln>
          </p:spPr>
          <p:txBody>
            <a:bodyPr wrap="none"/>
            <a:lstStyle/>
            <a:p>
              <a:endParaRPr lang="en-US"/>
            </a:p>
          </p:txBody>
        </p:sp>
        <p:sp>
          <p:nvSpPr>
            <p:cNvPr id="32809" name="Line 38"/>
            <p:cNvSpPr>
              <a:spLocks noChangeShapeType="1"/>
            </p:cNvSpPr>
            <p:nvPr/>
          </p:nvSpPr>
          <p:spPr bwMode="auto">
            <a:xfrm>
              <a:off x="1296" y="1248"/>
              <a:ext cx="0" cy="144"/>
            </a:xfrm>
            <a:prstGeom prst="line">
              <a:avLst/>
            </a:prstGeom>
            <a:noFill/>
            <a:ln w="9525">
              <a:solidFill>
                <a:schemeClr val="tx1"/>
              </a:solidFill>
              <a:round/>
              <a:headEnd/>
              <a:tailEnd type="triangle" w="med" len="med"/>
            </a:ln>
          </p:spPr>
          <p:txBody>
            <a:bodyPr wrap="none"/>
            <a:lstStyle/>
            <a:p>
              <a:endParaRPr lang="en-US"/>
            </a:p>
          </p:txBody>
        </p:sp>
        <p:sp>
          <p:nvSpPr>
            <p:cNvPr id="32810" name="Line 39"/>
            <p:cNvSpPr>
              <a:spLocks noChangeShapeType="1"/>
            </p:cNvSpPr>
            <p:nvPr/>
          </p:nvSpPr>
          <p:spPr bwMode="auto">
            <a:xfrm>
              <a:off x="816" y="1248"/>
              <a:ext cx="0" cy="912"/>
            </a:xfrm>
            <a:prstGeom prst="line">
              <a:avLst/>
            </a:prstGeom>
            <a:noFill/>
            <a:ln w="9525">
              <a:solidFill>
                <a:schemeClr val="tx1"/>
              </a:solidFill>
              <a:round/>
              <a:headEnd/>
              <a:tailEnd type="triangle" w="med" len="med"/>
            </a:ln>
          </p:spPr>
          <p:txBody>
            <a:bodyPr wrap="none"/>
            <a:lstStyle/>
            <a:p>
              <a:endParaRPr lang="en-US"/>
            </a:p>
          </p:txBody>
        </p:sp>
        <p:cxnSp>
          <p:nvCxnSpPr>
            <p:cNvPr id="32811" name="AutoShape 40"/>
            <p:cNvCxnSpPr>
              <a:cxnSpLocks noChangeShapeType="1"/>
              <a:stCxn id="32781" idx="2"/>
              <a:endCxn id="32784" idx="1"/>
            </p:cNvCxnSpPr>
            <p:nvPr/>
          </p:nvCxnSpPr>
          <p:spPr bwMode="auto">
            <a:xfrm rot="10800000" flipH="1">
              <a:off x="816" y="1152"/>
              <a:ext cx="1584" cy="2568"/>
            </a:xfrm>
            <a:prstGeom prst="bentConnector3">
              <a:avLst>
                <a:gd name="adj1" fmla="val -9093"/>
              </a:avLst>
            </a:prstGeom>
            <a:noFill/>
            <a:ln w="9525">
              <a:solidFill>
                <a:schemeClr val="tx1"/>
              </a:solidFill>
              <a:miter lim="800000"/>
              <a:headEnd/>
              <a:tailEnd type="triangle" w="med" len="med"/>
            </a:ln>
          </p:spPr>
        </p:cxnSp>
        <p:sp>
          <p:nvSpPr>
            <p:cNvPr id="32812" name="Text Box 41"/>
            <p:cNvSpPr txBox="1">
              <a:spLocks noChangeArrowheads="1"/>
            </p:cNvSpPr>
            <p:nvPr/>
          </p:nvSpPr>
          <p:spPr bwMode="auto">
            <a:xfrm>
              <a:off x="2688" y="1776"/>
              <a:ext cx="991" cy="250"/>
            </a:xfrm>
            <a:prstGeom prst="rect">
              <a:avLst/>
            </a:prstGeom>
            <a:noFill/>
            <a:ln w="9525">
              <a:noFill/>
              <a:miter lim="800000"/>
              <a:headEnd/>
              <a:tailEnd/>
            </a:ln>
          </p:spPr>
          <p:txBody>
            <a:bodyPr wrap="none">
              <a:spAutoFit/>
            </a:bodyPr>
            <a:lstStyle/>
            <a:p>
              <a:r>
                <a:rPr lang="en-US" sz="2000"/>
                <a:t>Logical View</a:t>
              </a:r>
            </a:p>
          </p:txBody>
        </p:sp>
        <p:sp>
          <p:nvSpPr>
            <p:cNvPr id="32813" name="Text Box 42"/>
            <p:cNvSpPr txBox="1">
              <a:spLocks noChangeArrowheads="1"/>
            </p:cNvSpPr>
            <p:nvPr/>
          </p:nvSpPr>
          <p:spPr bwMode="auto">
            <a:xfrm>
              <a:off x="3984" y="2640"/>
              <a:ext cx="648" cy="442"/>
            </a:xfrm>
            <a:prstGeom prst="rect">
              <a:avLst/>
            </a:prstGeom>
            <a:noFill/>
            <a:ln w="9525">
              <a:noFill/>
              <a:miter lim="800000"/>
              <a:headEnd/>
              <a:tailEnd/>
            </a:ln>
          </p:spPr>
          <p:txBody>
            <a:bodyPr wrap="none">
              <a:spAutoFit/>
            </a:bodyPr>
            <a:lstStyle/>
            <a:p>
              <a:r>
                <a:rPr lang="en-US" sz="2000"/>
                <a:t>Inverted</a:t>
              </a:r>
            </a:p>
            <a:p>
              <a:r>
                <a:rPr lang="en-US" sz="2000"/>
                <a:t>       file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33795" name="Slide Number Placeholder 4"/>
          <p:cNvSpPr>
            <a:spLocks noGrp="1"/>
          </p:cNvSpPr>
          <p:nvPr>
            <p:ph type="sldNum" sz="quarter" idx="11"/>
          </p:nvPr>
        </p:nvSpPr>
        <p:spPr>
          <a:noFill/>
        </p:spPr>
        <p:txBody>
          <a:bodyPr/>
          <a:lstStyle/>
          <a:p>
            <a:fld id="{85ACE869-CB59-40C6-B621-D53E489107EB}" type="slidenum">
              <a:rPr lang="en-US" smtClean="0"/>
              <a:pPr/>
              <a:t>32</a:t>
            </a:fld>
            <a:endParaRPr lang="en-US" smtClean="0"/>
          </a:p>
        </p:txBody>
      </p:sp>
      <p:sp>
        <p:nvSpPr>
          <p:cNvPr id="33796" name="Rectangle 2"/>
          <p:cNvSpPr>
            <a:spLocks noGrp="1" noChangeArrowheads="1"/>
          </p:cNvSpPr>
          <p:nvPr>
            <p:ph type="title"/>
          </p:nvPr>
        </p:nvSpPr>
        <p:spPr/>
        <p:txBody>
          <a:bodyPr/>
          <a:lstStyle/>
          <a:p>
            <a:r>
              <a:rPr lang="en-US" smtClean="0"/>
              <a:t>IR System Components</a:t>
            </a:r>
          </a:p>
        </p:txBody>
      </p:sp>
      <p:sp>
        <p:nvSpPr>
          <p:cNvPr id="33797" name="Rectangle 3"/>
          <p:cNvSpPr>
            <a:spLocks noGrp="1" noChangeArrowheads="1"/>
          </p:cNvSpPr>
          <p:nvPr>
            <p:ph type="body" idx="1"/>
          </p:nvPr>
        </p:nvSpPr>
        <p:spPr>
          <a:xfrm>
            <a:off x="685800" y="1371600"/>
            <a:ext cx="7924800" cy="4687888"/>
          </a:xfrm>
        </p:spPr>
        <p:txBody>
          <a:bodyPr/>
          <a:lstStyle/>
          <a:p>
            <a:pPr>
              <a:lnSpc>
                <a:spcPct val="90000"/>
              </a:lnSpc>
            </a:pPr>
            <a:r>
              <a:rPr lang="en-US" smtClean="0">
                <a:solidFill>
                  <a:schemeClr val="tx2"/>
                </a:solidFill>
              </a:rPr>
              <a:t>Text Operations</a:t>
            </a:r>
            <a:r>
              <a:rPr lang="en-US" smtClean="0"/>
              <a:t> forms index words (tokens).</a:t>
            </a:r>
          </a:p>
          <a:p>
            <a:pPr lvl="1">
              <a:lnSpc>
                <a:spcPct val="90000"/>
              </a:lnSpc>
            </a:pPr>
            <a:r>
              <a:rPr lang="en-US" smtClean="0"/>
              <a:t>Stopword removal</a:t>
            </a:r>
          </a:p>
          <a:p>
            <a:pPr lvl="1">
              <a:lnSpc>
                <a:spcPct val="90000"/>
              </a:lnSpc>
            </a:pPr>
            <a:r>
              <a:rPr lang="en-US" smtClean="0"/>
              <a:t>Stemming</a:t>
            </a:r>
          </a:p>
          <a:p>
            <a:pPr>
              <a:lnSpc>
                <a:spcPct val="90000"/>
              </a:lnSpc>
            </a:pPr>
            <a:r>
              <a:rPr lang="en-US" smtClean="0">
                <a:solidFill>
                  <a:schemeClr val="tx2"/>
                </a:solidFill>
              </a:rPr>
              <a:t>Indexing</a:t>
            </a:r>
            <a:r>
              <a:rPr lang="en-US" smtClean="0"/>
              <a:t> constructs an </a:t>
            </a:r>
            <a:r>
              <a:rPr lang="en-US" i="1" u="sng" smtClean="0"/>
              <a:t>inverted index</a:t>
            </a:r>
            <a:r>
              <a:rPr lang="en-US" smtClean="0"/>
              <a:t> of word to document pointers.</a:t>
            </a:r>
          </a:p>
          <a:p>
            <a:pPr>
              <a:lnSpc>
                <a:spcPct val="90000"/>
              </a:lnSpc>
            </a:pPr>
            <a:r>
              <a:rPr lang="en-US" smtClean="0">
                <a:solidFill>
                  <a:schemeClr val="tx2"/>
                </a:solidFill>
              </a:rPr>
              <a:t>Searching</a:t>
            </a:r>
            <a:r>
              <a:rPr lang="en-US" smtClean="0"/>
              <a:t> retrieves documents that contain a given query token from the inverted index.</a:t>
            </a:r>
          </a:p>
          <a:p>
            <a:pPr>
              <a:lnSpc>
                <a:spcPct val="90000"/>
              </a:lnSpc>
            </a:pPr>
            <a:r>
              <a:rPr lang="en-US" smtClean="0">
                <a:solidFill>
                  <a:schemeClr val="tx2"/>
                </a:solidFill>
              </a:rPr>
              <a:t>Ranking</a:t>
            </a:r>
            <a:r>
              <a:rPr lang="en-US" smtClean="0"/>
              <a:t> scores all retrieved documents according to a relevance metric.</a:t>
            </a:r>
          </a:p>
          <a:p>
            <a:pPr>
              <a:lnSpc>
                <a:spcPct val="90000"/>
              </a:lnSpc>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34819" name="Slide Number Placeholder 4"/>
          <p:cNvSpPr>
            <a:spLocks noGrp="1"/>
          </p:cNvSpPr>
          <p:nvPr>
            <p:ph type="sldNum" sz="quarter" idx="11"/>
          </p:nvPr>
        </p:nvSpPr>
        <p:spPr>
          <a:noFill/>
        </p:spPr>
        <p:txBody>
          <a:bodyPr/>
          <a:lstStyle/>
          <a:p>
            <a:fld id="{05BA2BE0-EE43-4CA5-809B-1BDDCB2A9FAB}" type="slidenum">
              <a:rPr lang="en-US" smtClean="0"/>
              <a:pPr/>
              <a:t>33</a:t>
            </a:fld>
            <a:endParaRPr lang="en-US" smtClean="0"/>
          </a:p>
        </p:txBody>
      </p:sp>
      <p:sp>
        <p:nvSpPr>
          <p:cNvPr id="34820" name="Rectangle 2"/>
          <p:cNvSpPr>
            <a:spLocks noGrp="1" noChangeArrowheads="1"/>
          </p:cNvSpPr>
          <p:nvPr>
            <p:ph type="title"/>
          </p:nvPr>
        </p:nvSpPr>
        <p:spPr/>
        <p:txBody>
          <a:bodyPr/>
          <a:lstStyle/>
          <a:p>
            <a:r>
              <a:rPr lang="en-US" smtClean="0"/>
              <a:t>IR System Components (continued)</a:t>
            </a:r>
          </a:p>
        </p:txBody>
      </p:sp>
      <p:sp>
        <p:nvSpPr>
          <p:cNvPr id="34821" name="Rectangle 3"/>
          <p:cNvSpPr>
            <a:spLocks noGrp="1" noChangeArrowheads="1"/>
          </p:cNvSpPr>
          <p:nvPr>
            <p:ph type="body" idx="1"/>
          </p:nvPr>
        </p:nvSpPr>
        <p:spPr/>
        <p:txBody>
          <a:bodyPr/>
          <a:lstStyle/>
          <a:p>
            <a:pPr>
              <a:lnSpc>
                <a:spcPct val="90000"/>
              </a:lnSpc>
            </a:pPr>
            <a:r>
              <a:rPr lang="en-US" smtClean="0">
                <a:solidFill>
                  <a:schemeClr val="tx2"/>
                </a:solidFill>
              </a:rPr>
              <a:t>User Interface</a:t>
            </a:r>
            <a:r>
              <a:rPr lang="en-US" smtClean="0"/>
              <a:t> manages interaction with the user:</a:t>
            </a:r>
          </a:p>
          <a:p>
            <a:pPr lvl="1">
              <a:lnSpc>
                <a:spcPct val="90000"/>
              </a:lnSpc>
            </a:pPr>
            <a:r>
              <a:rPr lang="en-US" smtClean="0"/>
              <a:t>Query input and document output.</a:t>
            </a:r>
          </a:p>
          <a:p>
            <a:pPr lvl="1">
              <a:lnSpc>
                <a:spcPct val="90000"/>
              </a:lnSpc>
            </a:pPr>
            <a:r>
              <a:rPr lang="en-US" smtClean="0"/>
              <a:t>Relevance feedback.</a:t>
            </a:r>
          </a:p>
          <a:p>
            <a:pPr lvl="1">
              <a:lnSpc>
                <a:spcPct val="90000"/>
              </a:lnSpc>
            </a:pPr>
            <a:r>
              <a:rPr lang="en-US" smtClean="0"/>
              <a:t>Visualization of results.</a:t>
            </a:r>
          </a:p>
          <a:p>
            <a:pPr>
              <a:lnSpc>
                <a:spcPct val="90000"/>
              </a:lnSpc>
            </a:pPr>
            <a:r>
              <a:rPr lang="en-US" smtClean="0">
                <a:solidFill>
                  <a:schemeClr val="tx2"/>
                </a:solidFill>
              </a:rPr>
              <a:t>Query Operations</a:t>
            </a:r>
            <a:r>
              <a:rPr lang="en-US" smtClean="0"/>
              <a:t> transform the query to improve retrieval:</a:t>
            </a:r>
          </a:p>
          <a:p>
            <a:pPr lvl="1">
              <a:lnSpc>
                <a:spcPct val="90000"/>
              </a:lnSpc>
            </a:pPr>
            <a:r>
              <a:rPr lang="en-US" smtClean="0"/>
              <a:t>Query expansion using a thesaurus.</a:t>
            </a:r>
          </a:p>
          <a:p>
            <a:pPr lvl="1" algn="ctr">
              <a:lnSpc>
                <a:spcPct val="90000"/>
              </a:lnSpc>
            </a:pPr>
            <a:r>
              <a:rPr lang="en-US" smtClean="0"/>
              <a:t>Query transformation using relevance feedback.</a:t>
            </a:r>
          </a:p>
          <a:p>
            <a:pPr lvl="1">
              <a:lnSpc>
                <a:spcPct val="90000"/>
              </a:lnSpc>
            </a:pPr>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ea typeface="ＭＳ Ｐゴシック" charset="-128"/>
              </a:rPr>
              <a:t>Organization/Indexing Challenges</a:t>
            </a:r>
          </a:p>
        </p:txBody>
      </p:sp>
      <p:sp>
        <p:nvSpPr>
          <p:cNvPr id="35843" name="Rectangle 3"/>
          <p:cNvSpPr>
            <a:spLocks noGrp="1" noChangeArrowheads="1"/>
          </p:cNvSpPr>
          <p:nvPr>
            <p:ph idx="1"/>
          </p:nvPr>
        </p:nvSpPr>
        <p:spPr>
          <a:xfrm>
            <a:off x="609600" y="1447800"/>
            <a:ext cx="7772400" cy="4419600"/>
          </a:xfrm>
        </p:spPr>
        <p:txBody>
          <a:bodyPr/>
          <a:lstStyle/>
          <a:p>
            <a:pPr eaLnBrk="1" hangingPunct="1"/>
            <a:r>
              <a:rPr lang="en-US" sz="2400" dirty="0" smtClean="0">
                <a:ea typeface="ＭＳ Ｐゴシック" charset="-128"/>
              </a:rPr>
              <a:t>Consider </a:t>
            </a:r>
            <a:r>
              <a:rPr lang="en-US" sz="2400" i="1" dirty="0" smtClean="0">
                <a:ea typeface="ＭＳ Ｐゴシック" charset="-128"/>
              </a:rPr>
              <a:t>N </a:t>
            </a:r>
            <a:r>
              <a:rPr lang="en-US" sz="2400" dirty="0" smtClean="0">
                <a:ea typeface="ＭＳ Ｐゴシック" charset="-128"/>
              </a:rPr>
              <a:t>= 1 million documents, each with about 1000 words.</a:t>
            </a:r>
          </a:p>
          <a:p>
            <a:pPr eaLnBrk="1" hangingPunct="1"/>
            <a:r>
              <a:rPr lang="en-US" sz="2400" dirty="0" err="1" smtClean="0">
                <a:ea typeface="ＭＳ Ｐゴシック" charset="-128"/>
              </a:rPr>
              <a:t>Avg</a:t>
            </a:r>
            <a:r>
              <a:rPr lang="en-US" sz="2400" dirty="0" smtClean="0">
                <a:ea typeface="ＭＳ Ｐゴシック" charset="-128"/>
              </a:rPr>
              <a:t> 6 bytes/word including spaces/punctuation </a:t>
            </a:r>
          </a:p>
          <a:p>
            <a:pPr lvl="1" eaLnBrk="1" hangingPunct="1"/>
            <a:r>
              <a:rPr lang="en-US" sz="2000" dirty="0" smtClean="0">
                <a:ea typeface="ＭＳ Ｐゴシック" charset="-128"/>
              </a:rPr>
              <a:t>6GB of data in the documents.</a:t>
            </a:r>
          </a:p>
          <a:p>
            <a:pPr eaLnBrk="1" hangingPunct="1"/>
            <a:r>
              <a:rPr lang="en-US" sz="2400" dirty="0" smtClean="0">
                <a:ea typeface="ＭＳ Ｐゴシック" charset="-128"/>
              </a:rPr>
              <a:t>Say there are </a:t>
            </a:r>
            <a:r>
              <a:rPr lang="en-US" sz="2400" i="1" dirty="0" smtClean="0">
                <a:ea typeface="ＭＳ Ｐゴシック" charset="-128"/>
              </a:rPr>
              <a:t>M </a:t>
            </a:r>
            <a:r>
              <a:rPr lang="en-US" sz="2400" dirty="0" smtClean="0">
                <a:ea typeface="ＭＳ Ｐゴシック" charset="-128"/>
              </a:rPr>
              <a:t>= 500K </a:t>
            </a:r>
            <a:r>
              <a:rPr lang="en-US" sz="2400" i="1" dirty="0" smtClean="0">
                <a:solidFill>
                  <a:srgbClr val="139CB7"/>
                </a:solidFill>
                <a:ea typeface="ＭＳ Ｐゴシック" charset="-128"/>
              </a:rPr>
              <a:t>distinct</a:t>
            </a:r>
            <a:r>
              <a:rPr lang="en-US" sz="2400" dirty="0" smtClean="0">
                <a:ea typeface="ＭＳ Ｐゴシック" charset="-128"/>
              </a:rPr>
              <a:t> terms among these.</a:t>
            </a:r>
          </a:p>
          <a:p>
            <a:pPr eaLnBrk="1" hangingPunct="1"/>
            <a:r>
              <a:rPr lang="en-US" sz="2400" dirty="0" smtClean="0">
                <a:ea typeface="ＭＳ Ｐゴシック" charset="-128"/>
              </a:rPr>
              <a:t>500K x 1M matrix has half-a-trillion 0’s and 1’s </a:t>
            </a:r>
            <a:br>
              <a:rPr lang="en-US" sz="2400" dirty="0" smtClean="0">
                <a:ea typeface="ＭＳ Ｐゴシック" charset="-128"/>
              </a:rPr>
            </a:br>
            <a:r>
              <a:rPr lang="en-US" sz="2400" dirty="0" smtClean="0">
                <a:ea typeface="ＭＳ Ｐゴシック" charset="-128"/>
              </a:rPr>
              <a:t>(so, </a:t>
            </a:r>
            <a:r>
              <a:rPr lang="en-US" sz="2400" dirty="0" smtClean="0">
                <a:ea typeface="ＭＳ Ｐゴシック" charset="-128"/>
                <a:sym typeface="Wingdings" charset="2"/>
              </a:rPr>
              <a:t>practically we can’t build the matrix)</a:t>
            </a:r>
            <a:endParaRPr lang="en-US" sz="2400" dirty="0" smtClean="0">
              <a:ea typeface="ＭＳ Ｐゴシック" charset="-128"/>
            </a:endParaRPr>
          </a:p>
          <a:p>
            <a:pPr eaLnBrk="1" hangingPunct="1"/>
            <a:r>
              <a:rPr lang="en-US" sz="2400" dirty="0" smtClean="0">
                <a:ea typeface="ＭＳ Ｐゴシック" charset="-128"/>
              </a:rPr>
              <a:t>But it has no more than one billion 1’s</a:t>
            </a:r>
          </a:p>
          <a:p>
            <a:pPr lvl="1" eaLnBrk="1" hangingPunct="1"/>
            <a:r>
              <a:rPr lang="en-US" sz="2000" dirty="0" smtClean="0">
                <a:ea typeface="ＭＳ Ｐゴシック" charset="-128"/>
              </a:rPr>
              <a:t>i.e., matrix is extremely sparse</a:t>
            </a:r>
          </a:p>
          <a:p>
            <a:pPr eaLnBrk="1" hangingPunct="1"/>
            <a:r>
              <a:rPr lang="en-US" sz="2400" dirty="0" smtClean="0">
                <a:ea typeface="ＭＳ Ｐゴシック" charset="-128"/>
              </a:rPr>
              <a:t>What’s a better representation?</a:t>
            </a:r>
          </a:p>
          <a:p>
            <a:pPr lvl="1" eaLnBrk="1" hangingPunct="1"/>
            <a:r>
              <a:rPr lang="en-US" sz="2000" dirty="0" smtClean="0">
                <a:ea typeface="ＭＳ Ｐゴシック" charset="-128"/>
              </a:rPr>
              <a:t>We only record the 1 positions (“sparse matrix representation”)</a:t>
            </a:r>
          </a:p>
          <a:p>
            <a:pPr eaLnBrk="1" hangingPunct="1"/>
            <a:endParaRPr lang="en-US" sz="2400" dirty="0" smtClean="0">
              <a:ea typeface="ＭＳ Ｐゴシック" charset="-128"/>
            </a:endParaRPr>
          </a:p>
        </p:txBody>
      </p:sp>
      <p:sp>
        <p:nvSpPr>
          <p:cNvPr id="35844" name="Slide Number Placeholder 5"/>
          <p:cNvSpPr>
            <a:spLocks noGrp="1"/>
          </p:cNvSpPr>
          <p:nvPr>
            <p:ph type="sldNum" sz="quarter" idx="11"/>
          </p:nvPr>
        </p:nvSpPr>
        <p:spPr>
          <a:xfrm>
            <a:off x="6553200" y="6477000"/>
            <a:ext cx="2133600" cy="244475"/>
          </a:xfrm>
          <a:noFill/>
        </p:spPr>
        <p:txBody>
          <a:bodyPr/>
          <a:lstStyle/>
          <a:p>
            <a:fld id="{D44F0C60-B665-42DA-9FB2-FA6D52222B81}" type="slidenum">
              <a:rPr lang="en-US" smtClean="0"/>
              <a:pPr/>
              <a:t>34</a:t>
            </a:fld>
            <a:endParaRPr lang="en-US" smtClean="0"/>
          </a:p>
        </p:txBody>
      </p:sp>
      <p:sp>
        <p:nvSpPr>
          <p:cNvPr id="35845" name="TextBox 4"/>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sz="1600">
                <a:solidFill>
                  <a:srgbClr val="FBFCFF"/>
                </a:solidFill>
              </a:rPr>
              <a:t>Sec. 1.1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ea typeface="ＭＳ Ｐゴシック" charset="-128"/>
              </a:rPr>
              <a:t>Inverted index</a:t>
            </a:r>
          </a:p>
        </p:txBody>
      </p:sp>
      <p:sp>
        <p:nvSpPr>
          <p:cNvPr id="36867" name="Rectangle 3"/>
          <p:cNvSpPr>
            <a:spLocks noGrp="1" noChangeArrowheads="1"/>
          </p:cNvSpPr>
          <p:nvPr>
            <p:ph idx="1"/>
          </p:nvPr>
        </p:nvSpPr>
        <p:spPr>
          <a:xfrm>
            <a:off x="609600" y="1447800"/>
            <a:ext cx="7772400" cy="4419600"/>
          </a:xfrm>
        </p:spPr>
        <p:txBody>
          <a:bodyPr/>
          <a:lstStyle/>
          <a:p>
            <a:pPr eaLnBrk="1" hangingPunct="1"/>
            <a:r>
              <a:rPr lang="en-US" smtClean="0">
                <a:ea typeface="ＭＳ Ｐゴシック" charset="-128"/>
              </a:rPr>
              <a:t>For each term </a:t>
            </a:r>
            <a:r>
              <a:rPr lang="en-US" i="1" smtClean="0">
                <a:ea typeface="ＭＳ Ｐゴシック" charset="-128"/>
              </a:rPr>
              <a:t>t</a:t>
            </a:r>
            <a:r>
              <a:rPr lang="en-US" smtClean="0">
                <a:ea typeface="ＭＳ Ｐゴシック" charset="-128"/>
              </a:rPr>
              <a:t>, we must store a list of all documents that contain </a:t>
            </a:r>
            <a:r>
              <a:rPr lang="en-US" i="1" smtClean="0">
                <a:ea typeface="ＭＳ Ｐゴシック" charset="-128"/>
              </a:rPr>
              <a:t>t</a:t>
            </a:r>
            <a:r>
              <a:rPr lang="en-US" smtClean="0">
                <a:ea typeface="ＭＳ Ｐゴシック" charset="-128"/>
              </a:rPr>
              <a:t>.</a:t>
            </a:r>
          </a:p>
          <a:p>
            <a:pPr lvl="1" eaLnBrk="1" hangingPunct="1"/>
            <a:r>
              <a:rPr lang="en-US" smtClean="0">
                <a:ea typeface="ＭＳ Ｐゴシック" charset="-128"/>
              </a:rPr>
              <a:t>Identify each by a </a:t>
            </a:r>
            <a:r>
              <a:rPr lang="en-US" b="1" smtClean="0">
                <a:ea typeface="ＭＳ Ｐゴシック" charset="-128"/>
              </a:rPr>
              <a:t>docID</a:t>
            </a:r>
            <a:r>
              <a:rPr lang="en-US" smtClean="0">
                <a:ea typeface="ＭＳ Ｐゴシック" charset="-128"/>
              </a:rPr>
              <a:t>, a document serial number</a:t>
            </a:r>
          </a:p>
        </p:txBody>
      </p:sp>
      <p:sp>
        <p:nvSpPr>
          <p:cNvPr id="36868" name="Text Box 4"/>
          <p:cNvSpPr txBox="1">
            <a:spLocks noChangeArrowheads="1"/>
          </p:cNvSpPr>
          <p:nvPr/>
        </p:nvSpPr>
        <p:spPr bwMode="auto">
          <a:xfrm>
            <a:off x="381000" y="3200400"/>
            <a:ext cx="1176338" cy="466725"/>
          </a:xfrm>
          <a:prstGeom prst="rect">
            <a:avLst/>
          </a:prstGeom>
          <a:noFill/>
          <a:ln w="9525">
            <a:solidFill>
              <a:schemeClr val="tx1"/>
            </a:solidFill>
            <a:miter lim="800000"/>
            <a:headEnd/>
            <a:tailEnd/>
          </a:ln>
        </p:spPr>
        <p:txBody>
          <a:bodyPr wrap="none">
            <a:spAutoFit/>
          </a:bodyPr>
          <a:lstStyle/>
          <a:p>
            <a:r>
              <a:rPr lang="en-US" b="1" i="1"/>
              <a:t>Brutus</a:t>
            </a:r>
          </a:p>
        </p:txBody>
      </p:sp>
      <p:sp>
        <p:nvSpPr>
          <p:cNvPr id="36869" name="Text Box 5"/>
          <p:cNvSpPr txBox="1">
            <a:spLocks noChangeArrowheads="1"/>
          </p:cNvSpPr>
          <p:nvPr/>
        </p:nvSpPr>
        <p:spPr bwMode="auto">
          <a:xfrm>
            <a:off x="381000" y="4257675"/>
            <a:ext cx="1614488" cy="466725"/>
          </a:xfrm>
          <a:prstGeom prst="rect">
            <a:avLst/>
          </a:prstGeom>
          <a:noFill/>
          <a:ln w="9525">
            <a:solidFill>
              <a:schemeClr val="tx1"/>
            </a:solidFill>
            <a:miter lim="800000"/>
            <a:headEnd/>
            <a:tailEnd/>
          </a:ln>
        </p:spPr>
        <p:txBody>
          <a:bodyPr wrap="none">
            <a:spAutoFit/>
          </a:bodyPr>
          <a:lstStyle/>
          <a:p>
            <a:r>
              <a:rPr lang="en-US" b="1" i="1"/>
              <a:t>Calpurnia</a:t>
            </a:r>
          </a:p>
        </p:txBody>
      </p:sp>
      <p:sp>
        <p:nvSpPr>
          <p:cNvPr id="36870" name="Text Box 6"/>
          <p:cNvSpPr txBox="1">
            <a:spLocks noChangeArrowheads="1"/>
          </p:cNvSpPr>
          <p:nvPr/>
        </p:nvSpPr>
        <p:spPr bwMode="auto">
          <a:xfrm>
            <a:off x="381000" y="3733800"/>
            <a:ext cx="1295400" cy="466725"/>
          </a:xfrm>
          <a:prstGeom prst="rect">
            <a:avLst/>
          </a:prstGeom>
          <a:noFill/>
          <a:ln w="9525">
            <a:solidFill>
              <a:schemeClr val="tx1"/>
            </a:solidFill>
            <a:miter lim="800000"/>
            <a:headEnd/>
            <a:tailEnd/>
          </a:ln>
        </p:spPr>
        <p:txBody>
          <a:bodyPr>
            <a:spAutoFit/>
          </a:bodyPr>
          <a:lstStyle/>
          <a:p>
            <a:r>
              <a:rPr lang="en-US" b="1" i="1"/>
              <a:t>Caesar</a:t>
            </a:r>
          </a:p>
        </p:txBody>
      </p:sp>
      <p:sp>
        <p:nvSpPr>
          <p:cNvPr id="36871" name="AutoShape 7"/>
          <p:cNvSpPr>
            <a:spLocks noChangeArrowheads="1"/>
          </p:cNvSpPr>
          <p:nvPr/>
        </p:nvSpPr>
        <p:spPr bwMode="auto">
          <a:xfrm>
            <a:off x="2057400" y="32766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en-US"/>
          </a:p>
        </p:txBody>
      </p:sp>
      <p:sp>
        <p:nvSpPr>
          <p:cNvPr id="36872" name="AutoShape 8"/>
          <p:cNvSpPr>
            <a:spLocks noChangeArrowheads="1"/>
          </p:cNvSpPr>
          <p:nvPr/>
        </p:nvSpPr>
        <p:spPr bwMode="auto">
          <a:xfrm>
            <a:off x="2057400" y="3810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en-US"/>
          </a:p>
        </p:txBody>
      </p:sp>
      <p:grpSp>
        <p:nvGrpSpPr>
          <p:cNvPr id="36873" name="Group 26"/>
          <p:cNvGrpSpPr>
            <a:grpSpLocks/>
          </p:cNvGrpSpPr>
          <p:nvPr/>
        </p:nvGrpSpPr>
        <p:grpSpPr bwMode="auto">
          <a:xfrm>
            <a:off x="3276600" y="4343400"/>
            <a:ext cx="4876800" cy="304800"/>
            <a:chOff x="2064" y="2448"/>
            <a:chExt cx="3072" cy="192"/>
          </a:xfrm>
        </p:grpSpPr>
        <p:sp>
          <p:nvSpPr>
            <p:cNvPr id="36912" name="Rectangle 27"/>
            <p:cNvSpPr>
              <a:spLocks noChangeArrowheads="1"/>
            </p:cNvSpPr>
            <p:nvPr/>
          </p:nvSpPr>
          <p:spPr bwMode="auto">
            <a:xfrm>
              <a:off x="2064" y="2448"/>
              <a:ext cx="3072" cy="192"/>
            </a:xfrm>
            <a:prstGeom prst="rect">
              <a:avLst/>
            </a:prstGeom>
            <a:noFill/>
            <a:ln w="25400">
              <a:solidFill>
                <a:schemeClr val="tx1"/>
              </a:solidFill>
              <a:miter lim="800000"/>
              <a:headEnd/>
              <a:tailEnd/>
            </a:ln>
          </p:spPr>
          <p:txBody>
            <a:bodyPr wrap="none" anchor="ctr">
              <a:spAutoFit/>
            </a:bodyPr>
            <a:lstStyle/>
            <a:p>
              <a:endParaRPr lang="en-US"/>
            </a:p>
          </p:txBody>
        </p:sp>
        <p:sp>
          <p:nvSpPr>
            <p:cNvPr id="36913" name="Rectangle 28"/>
            <p:cNvSpPr>
              <a:spLocks noChangeArrowheads="1"/>
            </p:cNvSpPr>
            <p:nvPr/>
          </p:nvSpPr>
          <p:spPr bwMode="auto">
            <a:xfrm>
              <a:off x="2448" y="2448"/>
              <a:ext cx="2304" cy="192"/>
            </a:xfrm>
            <a:prstGeom prst="rect">
              <a:avLst/>
            </a:prstGeom>
            <a:noFill/>
            <a:ln w="9525">
              <a:solidFill>
                <a:schemeClr val="tx1"/>
              </a:solidFill>
              <a:miter lim="800000"/>
              <a:headEnd/>
              <a:tailEnd/>
            </a:ln>
          </p:spPr>
          <p:txBody>
            <a:bodyPr anchor="ctr">
              <a:spAutoFit/>
            </a:bodyPr>
            <a:lstStyle/>
            <a:p>
              <a:endParaRPr lang="en-US"/>
            </a:p>
          </p:txBody>
        </p:sp>
        <p:sp>
          <p:nvSpPr>
            <p:cNvPr id="36914" name="Rectangle 29"/>
            <p:cNvSpPr>
              <a:spLocks noChangeArrowheads="1"/>
            </p:cNvSpPr>
            <p:nvPr/>
          </p:nvSpPr>
          <p:spPr bwMode="auto">
            <a:xfrm>
              <a:off x="2832" y="2448"/>
              <a:ext cx="1536" cy="192"/>
            </a:xfrm>
            <a:prstGeom prst="rect">
              <a:avLst/>
            </a:prstGeom>
            <a:noFill/>
            <a:ln w="9525">
              <a:solidFill>
                <a:schemeClr val="tx1"/>
              </a:solidFill>
              <a:miter lim="800000"/>
              <a:headEnd/>
              <a:tailEnd/>
            </a:ln>
          </p:spPr>
          <p:txBody>
            <a:bodyPr anchor="ctr">
              <a:spAutoFit/>
            </a:bodyPr>
            <a:lstStyle/>
            <a:p>
              <a:endParaRPr lang="en-US"/>
            </a:p>
          </p:txBody>
        </p:sp>
        <p:sp>
          <p:nvSpPr>
            <p:cNvPr id="36915" name="Rectangle 30"/>
            <p:cNvSpPr>
              <a:spLocks noChangeArrowheads="1"/>
            </p:cNvSpPr>
            <p:nvPr/>
          </p:nvSpPr>
          <p:spPr bwMode="auto">
            <a:xfrm>
              <a:off x="3216" y="2448"/>
              <a:ext cx="768" cy="192"/>
            </a:xfrm>
            <a:prstGeom prst="rect">
              <a:avLst/>
            </a:prstGeom>
            <a:noFill/>
            <a:ln w="9525">
              <a:solidFill>
                <a:schemeClr val="tx1"/>
              </a:solidFill>
              <a:miter lim="800000"/>
              <a:headEnd/>
              <a:tailEnd/>
            </a:ln>
          </p:spPr>
          <p:txBody>
            <a:bodyPr anchor="ctr">
              <a:spAutoFit/>
            </a:bodyPr>
            <a:lstStyle/>
            <a:p>
              <a:endParaRPr lang="en-US"/>
            </a:p>
          </p:txBody>
        </p:sp>
        <p:sp>
          <p:nvSpPr>
            <p:cNvPr id="36916" name="Line 31"/>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en-US"/>
            </a:p>
          </p:txBody>
        </p:sp>
      </p:grpSp>
      <p:grpSp>
        <p:nvGrpSpPr>
          <p:cNvPr id="36874" name="Group 51"/>
          <p:cNvGrpSpPr>
            <a:grpSpLocks/>
          </p:cNvGrpSpPr>
          <p:nvPr/>
        </p:nvGrpSpPr>
        <p:grpSpPr bwMode="auto">
          <a:xfrm>
            <a:off x="3276600" y="3733800"/>
            <a:ext cx="4959350" cy="461963"/>
            <a:chOff x="2064" y="2688"/>
            <a:chExt cx="3124" cy="291"/>
          </a:xfrm>
        </p:grpSpPr>
        <p:grpSp>
          <p:nvGrpSpPr>
            <p:cNvPr id="36898" name="Group 20"/>
            <p:cNvGrpSpPr>
              <a:grpSpLocks/>
            </p:cNvGrpSpPr>
            <p:nvPr/>
          </p:nvGrpSpPr>
          <p:grpSpPr bwMode="auto">
            <a:xfrm>
              <a:off x="2064" y="2736"/>
              <a:ext cx="3072" cy="192"/>
              <a:chOff x="2064" y="2448"/>
              <a:chExt cx="3072" cy="192"/>
            </a:xfrm>
          </p:grpSpPr>
          <p:sp>
            <p:nvSpPr>
              <p:cNvPr id="36907" name="Rectangle 21"/>
              <p:cNvSpPr>
                <a:spLocks noChangeArrowheads="1"/>
              </p:cNvSpPr>
              <p:nvPr/>
            </p:nvSpPr>
            <p:spPr bwMode="auto">
              <a:xfrm>
                <a:off x="2064" y="2448"/>
                <a:ext cx="3072" cy="192"/>
              </a:xfrm>
              <a:prstGeom prst="rect">
                <a:avLst/>
              </a:prstGeom>
              <a:noFill/>
              <a:ln w="25400">
                <a:solidFill>
                  <a:schemeClr val="tx1"/>
                </a:solidFill>
                <a:miter lim="800000"/>
                <a:headEnd/>
                <a:tailEnd/>
              </a:ln>
            </p:spPr>
            <p:txBody>
              <a:bodyPr wrap="none" anchor="ctr">
                <a:spAutoFit/>
              </a:bodyPr>
              <a:lstStyle/>
              <a:p>
                <a:endParaRPr lang="en-US"/>
              </a:p>
            </p:txBody>
          </p:sp>
          <p:sp>
            <p:nvSpPr>
              <p:cNvPr id="36908" name="Rectangle 22"/>
              <p:cNvSpPr>
                <a:spLocks noChangeArrowheads="1"/>
              </p:cNvSpPr>
              <p:nvPr/>
            </p:nvSpPr>
            <p:spPr bwMode="auto">
              <a:xfrm>
                <a:off x="2448" y="2448"/>
                <a:ext cx="2304" cy="192"/>
              </a:xfrm>
              <a:prstGeom prst="rect">
                <a:avLst/>
              </a:prstGeom>
              <a:noFill/>
              <a:ln w="9525">
                <a:solidFill>
                  <a:schemeClr val="tx1"/>
                </a:solidFill>
                <a:miter lim="800000"/>
                <a:headEnd/>
                <a:tailEnd/>
              </a:ln>
            </p:spPr>
            <p:txBody>
              <a:bodyPr anchor="ctr">
                <a:spAutoFit/>
              </a:bodyPr>
              <a:lstStyle/>
              <a:p>
                <a:endParaRPr lang="en-US"/>
              </a:p>
            </p:txBody>
          </p:sp>
          <p:sp>
            <p:nvSpPr>
              <p:cNvPr id="36909" name="Rectangle 23"/>
              <p:cNvSpPr>
                <a:spLocks noChangeArrowheads="1"/>
              </p:cNvSpPr>
              <p:nvPr/>
            </p:nvSpPr>
            <p:spPr bwMode="auto">
              <a:xfrm>
                <a:off x="2832" y="2448"/>
                <a:ext cx="1536" cy="192"/>
              </a:xfrm>
              <a:prstGeom prst="rect">
                <a:avLst/>
              </a:prstGeom>
              <a:noFill/>
              <a:ln w="9525">
                <a:solidFill>
                  <a:schemeClr val="tx1"/>
                </a:solidFill>
                <a:miter lim="800000"/>
                <a:headEnd/>
                <a:tailEnd/>
              </a:ln>
            </p:spPr>
            <p:txBody>
              <a:bodyPr anchor="ctr">
                <a:spAutoFit/>
              </a:bodyPr>
              <a:lstStyle/>
              <a:p>
                <a:endParaRPr lang="en-US"/>
              </a:p>
            </p:txBody>
          </p:sp>
          <p:sp>
            <p:nvSpPr>
              <p:cNvPr id="36910" name="Rectangle 24"/>
              <p:cNvSpPr>
                <a:spLocks noChangeArrowheads="1"/>
              </p:cNvSpPr>
              <p:nvPr/>
            </p:nvSpPr>
            <p:spPr bwMode="auto">
              <a:xfrm>
                <a:off x="3216" y="2448"/>
                <a:ext cx="768" cy="192"/>
              </a:xfrm>
              <a:prstGeom prst="rect">
                <a:avLst/>
              </a:prstGeom>
              <a:noFill/>
              <a:ln w="9525">
                <a:solidFill>
                  <a:schemeClr val="tx1"/>
                </a:solidFill>
                <a:miter lim="800000"/>
                <a:headEnd/>
                <a:tailEnd/>
              </a:ln>
            </p:spPr>
            <p:txBody>
              <a:bodyPr anchor="ctr">
                <a:spAutoFit/>
              </a:bodyPr>
              <a:lstStyle/>
              <a:p>
                <a:endParaRPr lang="en-US"/>
              </a:p>
            </p:txBody>
          </p:sp>
          <p:sp>
            <p:nvSpPr>
              <p:cNvPr id="36911" name="Line 25"/>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en-US"/>
              </a:p>
            </p:txBody>
          </p:sp>
        </p:grpSp>
        <p:sp>
          <p:nvSpPr>
            <p:cNvPr id="36899" name="Text Box 32"/>
            <p:cNvSpPr txBox="1">
              <a:spLocks noChangeArrowheads="1"/>
            </p:cNvSpPr>
            <p:nvPr/>
          </p:nvSpPr>
          <p:spPr bwMode="auto">
            <a:xfrm>
              <a:off x="2150" y="2688"/>
              <a:ext cx="223" cy="288"/>
            </a:xfrm>
            <a:prstGeom prst="rect">
              <a:avLst/>
            </a:prstGeom>
            <a:noFill/>
            <a:ln w="9525">
              <a:noFill/>
              <a:miter lim="800000"/>
              <a:headEnd/>
              <a:tailEnd/>
            </a:ln>
          </p:spPr>
          <p:txBody>
            <a:bodyPr wrap="none">
              <a:spAutoFit/>
            </a:bodyPr>
            <a:lstStyle/>
            <a:p>
              <a:r>
                <a:rPr lang="en-US"/>
                <a:t>1</a:t>
              </a:r>
            </a:p>
          </p:txBody>
        </p:sp>
        <p:sp>
          <p:nvSpPr>
            <p:cNvPr id="36900" name="Text Box 33"/>
            <p:cNvSpPr txBox="1">
              <a:spLocks noChangeArrowheads="1"/>
            </p:cNvSpPr>
            <p:nvPr/>
          </p:nvSpPr>
          <p:spPr bwMode="auto">
            <a:xfrm>
              <a:off x="2582" y="2688"/>
              <a:ext cx="223" cy="288"/>
            </a:xfrm>
            <a:prstGeom prst="rect">
              <a:avLst/>
            </a:prstGeom>
            <a:noFill/>
            <a:ln w="9525">
              <a:noFill/>
              <a:miter lim="800000"/>
              <a:headEnd/>
              <a:tailEnd/>
            </a:ln>
          </p:spPr>
          <p:txBody>
            <a:bodyPr wrap="none">
              <a:spAutoFit/>
            </a:bodyPr>
            <a:lstStyle/>
            <a:p>
              <a:r>
                <a:rPr lang="en-US"/>
                <a:t>2</a:t>
              </a:r>
            </a:p>
          </p:txBody>
        </p:sp>
        <p:sp>
          <p:nvSpPr>
            <p:cNvPr id="36901" name="Text Box 34"/>
            <p:cNvSpPr txBox="1">
              <a:spLocks noChangeArrowheads="1"/>
            </p:cNvSpPr>
            <p:nvPr/>
          </p:nvSpPr>
          <p:spPr bwMode="auto">
            <a:xfrm>
              <a:off x="2945" y="2688"/>
              <a:ext cx="239" cy="291"/>
            </a:xfrm>
            <a:prstGeom prst="rect">
              <a:avLst/>
            </a:prstGeom>
            <a:noFill/>
            <a:ln w="9525">
              <a:noFill/>
              <a:miter lim="800000"/>
              <a:headEnd/>
              <a:tailEnd/>
            </a:ln>
          </p:spPr>
          <p:txBody>
            <a:bodyPr wrap="none">
              <a:spAutoFit/>
            </a:bodyPr>
            <a:lstStyle/>
            <a:p>
              <a:r>
                <a:rPr lang="en-US"/>
                <a:t>4</a:t>
              </a:r>
            </a:p>
          </p:txBody>
        </p:sp>
        <p:sp>
          <p:nvSpPr>
            <p:cNvPr id="36902" name="Text Box 35"/>
            <p:cNvSpPr txBox="1">
              <a:spLocks noChangeArrowheads="1"/>
            </p:cNvSpPr>
            <p:nvPr/>
          </p:nvSpPr>
          <p:spPr bwMode="auto">
            <a:xfrm>
              <a:off x="3312" y="2688"/>
              <a:ext cx="223" cy="288"/>
            </a:xfrm>
            <a:prstGeom prst="rect">
              <a:avLst/>
            </a:prstGeom>
            <a:noFill/>
            <a:ln w="9525">
              <a:noFill/>
              <a:miter lim="800000"/>
              <a:headEnd/>
              <a:tailEnd/>
            </a:ln>
          </p:spPr>
          <p:txBody>
            <a:bodyPr wrap="none">
              <a:spAutoFit/>
            </a:bodyPr>
            <a:lstStyle/>
            <a:p>
              <a:r>
                <a:rPr lang="en-US"/>
                <a:t>5</a:t>
              </a:r>
            </a:p>
          </p:txBody>
        </p:sp>
        <p:sp>
          <p:nvSpPr>
            <p:cNvPr id="36903" name="Text Box 36"/>
            <p:cNvSpPr txBox="1">
              <a:spLocks noChangeArrowheads="1"/>
            </p:cNvSpPr>
            <p:nvPr/>
          </p:nvSpPr>
          <p:spPr bwMode="auto">
            <a:xfrm>
              <a:off x="3665" y="2688"/>
              <a:ext cx="239" cy="291"/>
            </a:xfrm>
            <a:prstGeom prst="rect">
              <a:avLst/>
            </a:prstGeom>
            <a:noFill/>
            <a:ln w="9525">
              <a:noFill/>
              <a:miter lim="800000"/>
              <a:headEnd/>
              <a:tailEnd/>
            </a:ln>
          </p:spPr>
          <p:txBody>
            <a:bodyPr wrap="none">
              <a:spAutoFit/>
            </a:bodyPr>
            <a:lstStyle/>
            <a:p>
              <a:r>
                <a:rPr lang="en-US"/>
                <a:t>6</a:t>
              </a:r>
            </a:p>
          </p:txBody>
        </p:sp>
        <p:sp>
          <p:nvSpPr>
            <p:cNvPr id="36904" name="Text Box 37"/>
            <p:cNvSpPr txBox="1">
              <a:spLocks noChangeArrowheads="1"/>
            </p:cNvSpPr>
            <p:nvPr/>
          </p:nvSpPr>
          <p:spPr bwMode="auto">
            <a:xfrm>
              <a:off x="4049" y="2688"/>
              <a:ext cx="362" cy="291"/>
            </a:xfrm>
            <a:prstGeom prst="rect">
              <a:avLst/>
            </a:prstGeom>
            <a:noFill/>
            <a:ln w="9525">
              <a:noFill/>
              <a:miter lim="800000"/>
              <a:headEnd/>
              <a:tailEnd/>
            </a:ln>
          </p:spPr>
          <p:txBody>
            <a:bodyPr wrap="none">
              <a:spAutoFit/>
            </a:bodyPr>
            <a:lstStyle/>
            <a:p>
              <a:r>
                <a:rPr lang="en-US"/>
                <a:t>16</a:t>
              </a:r>
            </a:p>
          </p:txBody>
        </p:sp>
        <p:sp>
          <p:nvSpPr>
            <p:cNvPr id="36905" name="Text Box 38"/>
            <p:cNvSpPr txBox="1">
              <a:spLocks noChangeArrowheads="1"/>
            </p:cNvSpPr>
            <p:nvPr/>
          </p:nvSpPr>
          <p:spPr bwMode="auto">
            <a:xfrm>
              <a:off x="4416" y="2688"/>
              <a:ext cx="362" cy="291"/>
            </a:xfrm>
            <a:prstGeom prst="rect">
              <a:avLst/>
            </a:prstGeom>
            <a:noFill/>
            <a:ln w="9525">
              <a:noFill/>
              <a:miter lim="800000"/>
              <a:headEnd/>
              <a:tailEnd/>
            </a:ln>
          </p:spPr>
          <p:txBody>
            <a:bodyPr wrap="none">
              <a:spAutoFit/>
            </a:bodyPr>
            <a:lstStyle/>
            <a:p>
              <a:r>
                <a:rPr lang="en-US"/>
                <a:t>57</a:t>
              </a:r>
            </a:p>
          </p:txBody>
        </p:sp>
        <p:sp>
          <p:nvSpPr>
            <p:cNvPr id="36906" name="Text Box 39"/>
            <p:cNvSpPr txBox="1">
              <a:spLocks noChangeArrowheads="1"/>
            </p:cNvSpPr>
            <p:nvPr/>
          </p:nvSpPr>
          <p:spPr bwMode="auto">
            <a:xfrm>
              <a:off x="4704" y="2688"/>
              <a:ext cx="484" cy="291"/>
            </a:xfrm>
            <a:prstGeom prst="rect">
              <a:avLst/>
            </a:prstGeom>
            <a:noFill/>
            <a:ln w="9525">
              <a:noFill/>
              <a:miter lim="800000"/>
              <a:headEnd/>
              <a:tailEnd/>
            </a:ln>
          </p:spPr>
          <p:txBody>
            <a:bodyPr wrap="none">
              <a:spAutoFit/>
            </a:bodyPr>
            <a:lstStyle/>
            <a:p>
              <a:r>
                <a:rPr lang="en-US"/>
                <a:t>132</a:t>
              </a:r>
            </a:p>
          </p:txBody>
        </p:sp>
      </p:grpSp>
      <p:grpSp>
        <p:nvGrpSpPr>
          <p:cNvPr id="36875" name="Group 52"/>
          <p:cNvGrpSpPr>
            <a:grpSpLocks/>
          </p:cNvGrpSpPr>
          <p:nvPr/>
        </p:nvGrpSpPr>
        <p:grpSpPr bwMode="auto">
          <a:xfrm>
            <a:off x="3276600" y="3200400"/>
            <a:ext cx="4876800" cy="461963"/>
            <a:chOff x="2064" y="2400"/>
            <a:chExt cx="3072" cy="291"/>
          </a:xfrm>
        </p:grpSpPr>
        <p:grpSp>
          <p:nvGrpSpPr>
            <p:cNvPr id="36884" name="Group 19"/>
            <p:cNvGrpSpPr>
              <a:grpSpLocks/>
            </p:cNvGrpSpPr>
            <p:nvPr/>
          </p:nvGrpSpPr>
          <p:grpSpPr bwMode="auto">
            <a:xfrm>
              <a:off x="2064" y="2448"/>
              <a:ext cx="3072" cy="192"/>
              <a:chOff x="2064" y="2448"/>
              <a:chExt cx="3072" cy="192"/>
            </a:xfrm>
          </p:grpSpPr>
          <p:sp>
            <p:nvSpPr>
              <p:cNvPr id="36893" name="Rectangle 11"/>
              <p:cNvSpPr>
                <a:spLocks noChangeArrowheads="1"/>
              </p:cNvSpPr>
              <p:nvPr/>
            </p:nvSpPr>
            <p:spPr bwMode="auto">
              <a:xfrm>
                <a:off x="2064" y="2448"/>
                <a:ext cx="3072" cy="192"/>
              </a:xfrm>
              <a:prstGeom prst="rect">
                <a:avLst/>
              </a:prstGeom>
              <a:noFill/>
              <a:ln w="25400">
                <a:solidFill>
                  <a:schemeClr val="tx1"/>
                </a:solidFill>
                <a:miter lim="800000"/>
                <a:headEnd/>
                <a:tailEnd/>
              </a:ln>
            </p:spPr>
            <p:txBody>
              <a:bodyPr wrap="none" anchor="ctr">
                <a:spAutoFit/>
              </a:bodyPr>
              <a:lstStyle/>
              <a:p>
                <a:endParaRPr lang="en-US"/>
              </a:p>
            </p:txBody>
          </p:sp>
          <p:sp>
            <p:nvSpPr>
              <p:cNvPr id="36894" name="Rectangle 13"/>
              <p:cNvSpPr>
                <a:spLocks noChangeArrowheads="1"/>
              </p:cNvSpPr>
              <p:nvPr/>
            </p:nvSpPr>
            <p:spPr bwMode="auto">
              <a:xfrm>
                <a:off x="2448" y="2448"/>
                <a:ext cx="2304" cy="192"/>
              </a:xfrm>
              <a:prstGeom prst="rect">
                <a:avLst/>
              </a:prstGeom>
              <a:noFill/>
              <a:ln w="9525">
                <a:solidFill>
                  <a:schemeClr val="tx1"/>
                </a:solidFill>
                <a:miter lim="800000"/>
                <a:headEnd/>
                <a:tailEnd/>
              </a:ln>
            </p:spPr>
            <p:txBody>
              <a:bodyPr anchor="ctr">
                <a:spAutoFit/>
              </a:bodyPr>
              <a:lstStyle/>
              <a:p>
                <a:endParaRPr lang="en-US"/>
              </a:p>
            </p:txBody>
          </p:sp>
          <p:sp>
            <p:nvSpPr>
              <p:cNvPr id="36895" name="Rectangle 15"/>
              <p:cNvSpPr>
                <a:spLocks noChangeArrowheads="1"/>
              </p:cNvSpPr>
              <p:nvPr/>
            </p:nvSpPr>
            <p:spPr bwMode="auto">
              <a:xfrm>
                <a:off x="2832" y="2448"/>
                <a:ext cx="1536" cy="192"/>
              </a:xfrm>
              <a:prstGeom prst="rect">
                <a:avLst/>
              </a:prstGeom>
              <a:noFill/>
              <a:ln w="9525">
                <a:solidFill>
                  <a:schemeClr val="tx1"/>
                </a:solidFill>
                <a:miter lim="800000"/>
                <a:headEnd/>
                <a:tailEnd/>
              </a:ln>
            </p:spPr>
            <p:txBody>
              <a:bodyPr anchor="ctr">
                <a:spAutoFit/>
              </a:bodyPr>
              <a:lstStyle/>
              <a:p>
                <a:endParaRPr lang="en-US"/>
              </a:p>
            </p:txBody>
          </p:sp>
          <p:sp>
            <p:nvSpPr>
              <p:cNvPr id="36896" name="Rectangle 16"/>
              <p:cNvSpPr>
                <a:spLocks noChangeArrowheads="1"/>
              </p:cNvSpPr>
              <p:nvPr/>
            </p:nvSpPr>
            <p:spPr bwMode="auto">
              <a:xfrm>
                <a:off x="3216" y="2448"/>
                <a:ext cx="768" cy="192"/>
              </a:xfrm>
              <a:prstGeom prst="rect">
                <a:avLst/>
              </a:prstGeom>
              <a:noFill/>
              <a:ln w="9525">
                <a:solidFill>
                  <a:schemeClr val="tx1"/>
                </a:solidFill>
                <a:miter lim="800000"/>
                <a:headEnd/>
                <a:tailEnd/>
              </a:ln>
            </p:spPr>
            <p:txBody>
              <a:bodyPr anchor="ctr">
                <a:spAutoFit/>
              </a:bodyPr>
              <a:lstStyle/>
              <a:p>
                <a:endParaRPr lang="en-US"/>
              </a:p>
            </p:txBody>
          </p:sp>
          <p:sp>
            <p:nvSpPr>
              <p:cNvPr id="36897"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en-US"/>
              </a:p>
            </p:txBody>
          </p:sp>
        </p:grpSp>
        <p:sp>
          <p:nvSpPr>
            <p:cNvPr id="36885"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t>1</a:t>
              </a:r>
            </a:p>
          </p:txBody>
        </p:sp>
        <p:sp>
          <p:nvSpPr>
            <p:cNvPr id="36886"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t>2</a:t>
              </a:r>
            </a:p>
          </p:txBody>
        </p:sp>
        <p:sp>
          <p:nvSpPr>
            <p:cNvPr id="36887"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t>4</a:t>
              </a:r>
            </a:p>
          </p:txBody>
        </p:sp>
        <p:sp>
          <p:nvSpPr>
            <p:cNvPr id="36888" name="Text Box 43"/>
            <p:cNvSpPr txBox="1">
              <a:spLocks noChangeArrowheads="1"/>
            </p:cNvSpPr>
            <p:nvPr/>
          </p:nvSpPr>
          <p:spPr bwMode="auto">
            <a:xfrm>
              <a:off x="3264" y="2400"/>
              <a:ext cx="362" cy="291"/>
            </a:xfrm>
            <a:prstGeom prst="rect">
              <a:avLst/>
            </a:prstGeom>
            <a:noFill/>
            <a:ln w="9525">
              <a:noFill/>
              <a:miter lim="800000"/>
              <a:headEnd/>
              <a:tailEnd/>
            </a:ln>
          </p:spPr>
          <p:txBody>
            <a:bodyPr wrap="none">
              <a:spAutoFit/>
            </a:bodyPr>
            <a:lstStyle/>
            <a:p>
              <a:r>
                <a:rPr lang="en-US"/>
                <a:t>11</a:t>
              </a:r>
            </a:p>
          </p:txBody>
        </p:sp>
        <p:sp>
          <p:nvSpPr>
            <p:cNvPr id="36889" name="Text Box 44"/>
            <p:cNvSpPr txBox="1">
              <a:spLocks noChangeArrowheads="1"/>
            </p:cNvSpPr>
            <p:nvPr/>
          </p:nvSpPr>
          <p:spPr bwMode="auto">
            <a:xfrm>
              <a:off x="3665" y="2400"/>
              <a:ext cx="362" cy="291"/>
            </a:xfrm>
            <a:prstGeom prst="rect">
              <a:avLst/>
            </a:prstGeom>
            <a:noFill/>
            <a:ln w="9525">
              <a:noFill/>
              <a:miter lim="800000"/>
              <a:headEnd/>
              <a:tailEnd/>
            </a:ln>
          </p:spPr>
          <p:txBody>
            <a:bodyPr wrap="none">
              <a:spAutoFit/>
            </a:bodyPr>
            <a:lstStyle/>
            <a:p>
              <a:r>
                <a:rPr lang="en-US"/>
                <a:t>31</a:t>
              </a:r>
            </a:p>
          </p:txBody>
        </p:sp>
        <p:sp>
          <p:nvSpPr>
            <p:cNvPr id="36890" name="Text Box 45"/>
            <p:cNvSpPr txBox="1">
              <a:spLocks noChangeArrowheads="1"/>
            </p:cNvSpPr>
            <p:nvPr/>
          </p:nvSpPr>
          <p:spPr bwMode="auto">
            <a:xfrm>
              <a:off x="4049" y="2400"/>
              <a:ext cx="362" cy="291"/>
            </a:xfrm>
            <a:prstGeom prst="rect">
              <a:avLst/>
            </a:prstGeom>
            <a:noFill/>
            <a:ln w="9525">
              <a:noFill/>
              <a:miter lim="800000"/>
              <a:headEnd/>
              <a:tailEnd/>
            </a:ln>
          </p:spPr>
          <p:txBody>
            <a:bodyPr wrap="none">
              <a:spAutoFit/>
            </a:bodyPr>
            <a:lstStyle/>
            <a:p>
              <a:r>
                <a:rPr lang="en-US"/>
                <a:t>45</a:t>
              </a:r>
            </a:p>
          </p:txBody>
        </p:sp>
        <p:sp>
          <p:nvSpPr>
            <p:cNvPr id="36891" name="Text Box 46"/>
            <p:cNvSpPr txBox="1">
              <a:spLocks noChangeArrowheads="1"/>
            </p:cNvSpPr>
            <p:nvPr/>
          </p:nvSpPr>
          <p:spPr bwMode="auto">
            <a:xfrm>
              <a:off x="4320" y="2400"/>
              <a:ext cx="484" cy="291"/>
            </a:xfrm>
            <a:prstGeom prst="rect">
              <a:avLst/>
            </a:prstGeom>
            <a:noFill/>
            <a:ln w="9525">
              <a:noFill/>
              <a:miter lim="800000"/>
              <a:headEnd/>
              <a:tailEnd/>
            </a:ln>
          </p:spPr>
          <p:txBody>
            <a:bodyPr wrap="none">
              <a:spAutoFit/>
            </a:bodyPr>
            <a:lstStyle/>
            <a:p>
              <a:r>
                <a:rPr lang="en-US"/>
                <a:t>173</a:t>
              </a:r>
            </a:p>
          </p:txBody>
        </p:sp>
        <p:sp>
          <p:nvSpPr>
            <p:cNvPr id="36892" name="Text Box 47"/>
            <p:cNvSpPr txBox="1">
              <a:spLocks noChangeArrowheads="1"/>
            </p:cNvSpPr>
            <p:nvPr/>
          </p:nvSpPr>
          <p:spPr bwMode="auto">
            <a:xfrm>
              <a:off x="4747" y="2400"/>
              <a:ext cx="116" cy="288"/>
            </a:xfrm>
            <a:prstGeom prst="rect">
              <a:avLst/>
            </a:prstGeom>
            <a:noFill/>
            <a:ln w="9525">
              <a:noFill/>
              <a:miter lim="800000"/>
              <a:headEnd/>
              <a:tailEnd/>
            </a:ln>
          </p:spPr>
          <p:txBody>
            <a:bodyPr wrap="none">
              <a:spAutoFit/>
            </a:bodyPr>
            <a:lstStyle/>
            <a:p>
              <a:endParaRPr lang="en-US"/>
            </a:p>
          </p:txBody>
        </p:sp>
      </p:grpSp>
      <p:sp>
        <p:nvSpPr>
          <p:cNvPr id="36876" name="Text Box 48"/>
          <p:cNvSpPr txBox="1">
            <a:spLocks noChangeArrowheads="1"/>
          </p:cNvSpPr>
          <p:nvPr/>
        </p:nvSpPr>
        <p:spPr bwMode="auto">
          <a:xfrm>
            <a:off x="3429000" y="4267200"/>
            <a:ext cx="379413" cy="461963"/>
          </a:xfrm>
          <a:prstGeom prst="rect">
            <a:avLst/>
          </a:prstGeom>
          <a:noFill/>
          <a:ln w="9525">
            <a:noFill/>
            <a:miter lim="800000"/>
            <a:headEnd/>
            <a:tailEnd/>
          </a:ln>
        </p:spPr>
        <p:txBody>
          <a:bodyPr>
            <a:spAutoFit/>
          </a:bodyPr>
          <a:lstStyle/>
          <a:p>
            <a:r>
              <a:rPr lang="en-US"/>
              <a:t>2</a:t>
            </a:r>
          </a:p>
        </p:txBody>
      </p:sp>
      <p:sp>
        <p:nvSpPr>
          <p:cNvPr id="36877" name="AutoShape 49"/>
          <p:cNvSpPr>
            <a:spLocks noChangeArrowheads="1"/>
          </p:cNvSpPr>
          <p:nvPr/>
        </p:nvSpPr>
        <p:spPr bwMode="auto">
          <a:xfrm>
            <a:off x="2057400" y="43434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en-US"/>
          </a:p>
        </p:txBody>
      </p:sp>
      <p:sp>
        <p:nvSpPr>
          <p:cNvPr id="36878" name="Text Box 50"/>
          <p:cNvSpPr txBox="1">
            <a:spLocks noChangeArrowheads="1"/>
          </p:cNvSpPr>
          <p:nvPr/>
        </p:nvSpPr>
        <p:spPr bwMode="auto">
          <a:xfrm>
            <a:off x="3895725" y="4267200"/>
            <a:ext cx="574675" cy="461963"/>
          </a:xfrm>
          <a:prstGeom prst="rect">
            <a:avLst/>
          </a:prstGeom>
          <a:noFill/>
          <a:ln w="9525">
            <a:noFill/>
            <a:miter lim="800000"/>
            <a:headEnd/>
            <a:tailEnd/>
          </a:ln>
        </p:spPr>
        <p:txBody>
          <a:bodyPr wrap="none">
            <a:spAutoFit/>
          </a:bodyPr>
          <a:lstStyle/>
          <a:p>
            <a:r>
              <a:rPr lang="en-US"/>
              <a:t>31</a:t>
            </a:r>
          </a:p>
        </p:txBody>
      </p:sp>
      <p:sp>
        <p:nvSpPr>
          <p:cNvPr id="1199158" name="Text Box 54"/>
          <p:cNvSpPr txBox="1">
            <a:spLocks noChangeArrowheads="1"/>
          </p:cNvSpPr>
          <p:nvPr/>
        </p:nvSpPr>
        <p:spPr bwMode="auto">
          <a:xfrm>
            <a:off x="1600200" y="4953000"/>
            <a:ext cx="6096000" cy="1570038"/>
          </a:xfrm>
          <a:prstGeom prst="rect">
            <a:avLst/>
          </a:prstGeom>
          <a:solidFill>
            <a:schemeClr val="accent1">
              <a:alpha val="50195"/>
            </a:schemeClr>
          </a:solidFill>
          <a:ln w="9525">
            <a:noFill/>
            <a:miter lim="800000"/>
            <a:headEnd/>
            <a:tailEnd/>
          </a:ln>
        </p:spPr>
        <p:txBody>
          <a:bodyPr>
            <a:spAutoFit/>
          </a:bodyPr>
          <a:lstStyle/>
          <a:p>
            <a:r>
              <a:rPr lang="en-US"/>
              <a:t>What happens if the word </a:t>
            </a:r>
            <a:r>
              <a:rPr lang="en-US" b="1" i="1"/>
              <a:t>Caesar</a:t>
            </a:r>
            <a:r>
              <a:rPr lang="en-US"/>
              <a:t> is added to document 14? What about repeated words?</a:t>
            </a:r>
          </a:p>
          <a:p>
            <a:endParaRPr lang="en-US"/>
          </a:p>
          <a:p>
            <a:r>
              <a:rPr lang="en-US" b="1"/>
              <a:t>More on Inverted Indexes Later!</a:t>
            </a:r>
          </a:p>
        </p:txBody>
      </p:sp>
      <p:sp>
        <p:nvSpPr>
          <p:cNvPr id="36880" name="TextBox 49"/>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sz="1600">
                <a:solidFill>
                  <a:srgbClr val="FBFCFF"/>
                </a:solidFill>
              </a:rPr>
              <a:t>Sec. 1.2</a:t>
            </a:r>
          </a:p>
        </p:txBody>
      </p:sp>
      <p:sp>
        <p:nvSpPr>
          <p:cNvPr id="36881" name="Text Box 46"/>
          <p:cNvSpPr txBox="1">
            <a:spLocks noChangeArrowheads="1"/>
          </p:cNvSpPr>
          <p:nvPr/>
        </p:nvSpPr>
        <p:spPr bwMode="auto">
          <a:xfrm>
            <a:off x="7467600" y="3200400"/>
            <a:ext cx="768350" cy="461963"/>
          </a:xfrm>
          <a:prstGeom prst="rect">
            <a:avLst/>
          </a:prstGeom>
          <a:noFill/>
          <a:ln w="9525">
            <a:noFill/>
            <a:miter lim="800000"/>
            <a:headEnd/>
            <a:tailEnd/>
          </a:ln>
        </p:spPr>
        <p:txBody>
          <a:bodyPr wrap="none">
            <a:spAutoFit/>
          </a:bodyPr>
          <a:lstStyle/>
          <a:p>
            <a:r>
              <a:rPr lang="en-US"/>
              <a:t>174</a:t>
            </a:r>
          </a:p>
        </p:txBody>
      </p:sp>
      <p:sp>
        <p:nvSpPr>
          <p:cNvPr id="36882" name="Text Box 50"/>
          <p:cNvSpPr txBox="1">
            <a:spLocks noChangeArrowheads="1"/>
          </p:cNvSpPr>
          <p:nvPr/>
        </p:nvSpPr>
        <p:spPr bwMode="auto">
          <a:xfrm>
            <a:off x="4606925" y="4267200"/>
            <a:ext cx="574675" cy="461963"/>
          </a:xfrm>
          <a:prstGeom prst="rect">
            <a:avLst/>
          </a:prstGeom>
          <a:noFill/>
          <a:ln w="9525">
            <a:noFill/>
            <a:miter lim="800000"/>
            <a:headEnd/>
            <a:tailEnd/>
          </a:ln>
        </p:spPr>
        <p:txBody>
          <a:bodyPr wrap="none">
            <a:spAutoFit/>
          </a:bodyPr>
          <a:lstStyle/>
          <a:p>
            <a:r>
              <a:rPr lang="en-US"/>
              <a:t>54</a:t>
            </a:r>
          </a:p>
        </p:txBody>
      </p:sp>
      <p:sp>
        <p:nvSpPr>
          <p:cNvPr id="36883" name="Text Box 50"/>
          <p:cNvSpPr txBox="1">
            <a:spLocks noChangeArrowheads="1"/>
          </p:cNvSpPr>
          <p:nvPr/>
        </p:nvSpPr>
        <p:spPr bwMode="auto">
          <a:xfrm>
            <a:off x="5029200" y="4267200"/>
            <a:ext cx="768350" cy="461963"/>
          </a:xfrm>
          <a:prstGeom prst="rect">
            <a:avLst/>
          </a:prstGeom>
          <a:noFill/>
          <a:ln w="9525">
            <a:noFill/>
            <a:miter lim="800000"/>
            <a:headEnd/>
            <a:tailEnd/>
          </a:ln>
        </p:spPr>
        <p:txBody>
          <a:bodyPr wrap="none">
            <a:spAutoFit/>
          </a:bodyPr>
          <a:lstStyle/>
          <a:p>
            <a:r>
              <a:rPr lang="en-US"/>
              <a:t>101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5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746125" y="2743200"/>
            <a:ext cx="8285163" cy="1143000"/>
            <a:chOff x="470" y="1728"/>
            <a:chExt cx="5219" cy="720"/>
          </a:xfrm>
        </p:grpSpPr>
        <p:sp>
          <p:nvSpPr>
            <p:cNvPr id="21552"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t>Tokenizer</a:t>
              </a:r>
            </a:p>
          </p:txBody>
        </p:sp>
        <p:sp>
          <p:nvSpPr>
            <p:cNvPr id="21553" name="AutoShape 17"/>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54" name="Text Box 20"/>
            <p:cNvSpPr txBox="1">
              <a:spLocks noChangeArrowheads="1"/>
            </p:cNvSpPr>
            <p:nvPr/>
          </p:nvSpPr>
          <p:spPr bwMode="auto">
            <a:xfrm>
              <a:off x="470" y="2119"/>
              <a:ext cx="11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000">
                  <a:latin typeface="Lucida Sans" pitchFamily="34" charset="0"/>
                  <a:ea typeface="ＭＳ Ｐゴシック" pitchFamily="34" charset="-128"/>
                  <a:cs typeface="Arial Unicode MS" pitchFamily="34" charset="-128"/>
                </a:rPr>
                <a:t>Token stream</a:t>
              </a:r>
            </a:p>
          </p:txBody>
        </p:sp>
        <p:sp>
          <p:nvSpPr>
            <p:cNvPr id="21555"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Friends</a:t>
              </a:r>
            </a:p>
          </p:txBody>
        </p:sp>
        <p:sp>
          <p:nvSpPr>
            <p:cNvPr id="21556"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Romans</a:t>
              </a:r>
            </a:p>
          </p:txBody>
        </p:sp>
        <p:sp>
          <p:nvSpPr>
            <p:cNvPr id="21557"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Countrymen</a:t>
              </a:r>
            </a:p>
          </p:txBody>
        </p:sp>
      </p:grpSp>
      <p:sp>
        <p:nvSpPr>
          <p:cNvPr id="21507" name="Rectangle 2"/>
          <p:cNvSpPr>
            <a:spLocks noGrp="1" noChangeArrowheads="1"/>
          </p:cNvSpPr>
          <p:nvPr>
            <p:ph type="title"/>
          </p:nvPr>
        </p:nvSpPr>
        <p:spPr/>
        <p:txBody>
          <a:bodyPr/>
          <a:lstStyle/>
          <a:p>
            <a:r>
              <a:rPr lang="en-US" altLang="en-US" smtClean="0">
                <a:ea typeface="ＭＳ Ｐゴシック" pitchFamily="34" charset="-128"/>
              </a:rPr>
              <a:t>Inverted index construction</a:t>
            </a:r>
          </a:p>
        </p:txBody>
      </p:sp>
      <p:grpSp>
        <p:nvGrpSpPr>
          <p:cNvPr id="3" name="Group 70"/>
          <p:cNvGrpSpPr>
            <a:grpSpLocks/>
          </p:cNvGrpSpPr>
          <p:nvPr/>
        </p:nvGrpSpPr>
        <p:grpSpPr bwMode="auto">
          <a:xfrm>
            <a:off x="762000" y="3800475"/>
            <a:ext cx="8272463" cy="1381125"/>
            <a:chOff x="480" y="2394"/>
            <a:chExt cx="5211" cy="870"/>
          </a:xfrm>
        </p:grpSpPr>
        <p:sp>
          <p:nvSpPr>
            <p:cNvPr id="21546"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t>Linguistic modules</a:t>
              </a:r>
            </a:p>
          </p:txBody>
        </p:sp>
        <p:sp>
          <p:nvSpPr>
            <p:cNvPr id="21547"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48" name="Text Box 21"/>
            <p:cNvSpPr txBox="1">
              <a:spLocks noChangeArrowheads="1"/>
            </p:cNvSpPr>
            <p:nvPr/>
          </p:nvSpPr>
          <p:spPr bwMode="auto">
            <a:xfrm>
              <a:off x="480" y="2935"/>
              <a:ext cx="1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000">
                  <a:latin typeface="Lucida Sans" pitchFamily="34" charset="0"/>
                  <a:ea typeface="ＭＳ Ｐゴシック" pitchFamily="34" charset="-128"/>
                  <a:cs typeface="Arial Unicode MS" pitchFamily="34" charset="-128"/>
                </a:rPr>
                <a:t>Modified tokens</a:t>
              </a:r>
            </a:p>
          </p:txBody>
        </p:sp>
        <p:sp>
          <p:nvSpPr>
            <p:cNvPr id="21549"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friend</a:t>
              </a:r>
            </a:p>
          </p:txBody>
        </p:sp>
        <p:sp>
          <p:nvSpPr>
            <p:cNvPr id="21550"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roman</a:t>
              </a:r>
            </a:p>
          </p:txBody>
        </p:sp>
        <p:sp>
          <p:nvSpPr>
            <p:cNvPr id="21551"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countryman</a:t>
              </a:r>
            </a:p>
          </p:txBody>
        </p:sp>
      </p:grpSp>
      <p:grpSp>
        <p:nvGrpSpPr>
          <p:cNvPr id="4" name="Group 72"/>
          <p:cNvGrpSpPr>
            <a:grpSpLocks/>
          </p:cNvGrpSpPr>
          <p:nvPr/>
        </p:nvGrpSpPr>
        <p:grpSpPr bwMode="auto">
          <a:xfrm>
            <a:off x="762000" y="5172075"/>
            <a:ext cx="8350250" cy="1604963"/>
            <a:chOff x="480" y="3258"/>
            <a:chExt cx="5260" cy="1011"/>
          </a:xfrm>
        </p:grpSpPr>
        <p:sp>
          <p:nvSpPr>
            <p:cNvPr id="21524" name="AutoShape 15"/>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t>Indexer</a:t>
              </a:r>
            </a:p>
          </p:txBody>
        </p:sp>
        <p:sp>
          <p:nvSpPr>
            <p:cNvPr id="21525" name="AutoShape 22"/>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26" name="Text Box 23"/>
            <p:cNvSpPr txBox="1">
              <a:spLocks noChangeArrowheads="1"/>
            </p:cNvSpPr>
            <p:nvPr/>
          </p:nvSpPr>
          <p:spPr bwMode="auto">
            <a:xfrm>
              <a:off x="480" y="3728"/>
              <a:ext cx="12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000">
                  <a:latin typeface="Lucida Sans" pitchFamily="34" charset="0"/>
                  <a:ea typeface="ＭＳ Ｐゴシック" pitchFamily="34" charset="-128"/>
                  <a:cs typeface="Arial Unicode MS" pitchFamily="34" charset="-128"/>
                </a:rPr>
                <a:t>Inverted index</a:t>
              </a:r>
            </a:p>
          </p:txBody>
        </p:sp>
        <p:grpSp>
          <p:nvGrpSpPr>
            <p:cNvPr id="21527" name="Group 71"/>
            <p:cNvGrpSpPr>
              <a:grpSpLocks/>
            </p:cNvGrpSpPr>
            <p:nvPr/>
          </p:nvGrpSpPr>
          <p:grpSpPr bwMode="auto">
            <a:xfrm>
              <a:off x="3024" y="3258"/>
              <a:ext cx="2716" cy="1011"/>
              <a:chOff x="3024" y="3258"/>
              <a:chExt cx="2716" cy="1011"/>
            </a:xfrm>
          </p:grpSpPr>
          <p:grpSp>
            <p:nvGrpSpPr>
              <p:cNvPr id="21528" name="Group 32"/>
              <p:cNvGrpSpPr>
                <a:grpSpLocks/>
              </p:cNvGrpSpPr>
              <p:nvPr/>
            </p:nvGrpSpPr>
            <p:grpSpPr bwMode="auto">
              <a:xfrm>
                <a:off x="3024" y="3306"/>
                <a:ext cx="1776" cy="963"/>
                <a:chOff x="528" y="2634"/>
                <a:chExt cx="1776" cy="963"/>
              </a:xfrm>
            </p:grpSpPr>
            <p:sp>
              <p:nvSpPr>
                <p:cNvPr id="21540" name="Text Box 33"/>
                <p:cNvSpPr txBox="1">
                  <a:spLocks noChangeArrowheads="1"/>
                </p:cNvSpPr>
                <p:nvPr/>
              </p:nvSpPr>
              <p:spPr bwMode="auto">
                <a:xfrm>
                  <a:off x="528" y="2634"/>
                  <a:ext cx="64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b="1" i="1">
                      <a:ea typeface="Arial Unicode MS" pitchFamily="34" charset="-128"/>
                      <a:cs typeface="Arial Unicode MS" pitchFamily="34" charset="-128"/>
                    </a:rPr>
                    <a:t>friend</a:t>
                  </a:r>
                </a:p>
              </p:txBody>
            </p:sp>
            <p:sp>
              <p:nvSpPr>
                <p:cNvPr id="21541" name="Text Box 34"/>
                <p:cNvSpPr txBox="1">
                  <a:spLocks noChangeArrowheads="1"/>
                </p:cNvSpPr>
                <p:nvPr/>
              </p:nvSpPr>
              <p:spPr bwMode="auto">
                <a:xfrm>
                  <a:off x="528" y="2970"/>
                  <a:ext cx="69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b="1" i="1">
                      <a:ea typeface="Arial Unicode MS" pitchFamily="34" charset="-128"/>
                      <a:cs typeface="Arial Unicode MS" pitchFamily="34" charset="-128"/>
                    </a:rPr>
                    <a:t>roman</a:t>
                  </a:r>
                </a:p>
              </p:txBody>
            </p:sp>
            <p:sp>
              <p:nvSpPr>
                <p:cNvPr id="21542" name="Text Box 35"/>
                <p:cNvSpPr txBox="1">
                  <a:spLocks noChangeArrowheads="1"/>
                </p:cNvSpPr>
                <p:nvPr/>
              </p:nvSpPr>
              <p:spPr bwMode="auto">
                <a:xfrm>
                  <a:off x="528" y="3306"/>
                  <a:ext cx="113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b="1" i="1">
                      <a:ea typeface="Arial Unicode MS" pitchFamily="34" charset="-128"/>
                      <a:cs typeface="Arial Unicode MS" pitchFamily="34" charset="-128"/>
                    </a:rPr>
                    <a:t>countryman</a:t>
                  </a:r>
                </a:p>
              </p:txBody>
            </p:sp>
            <p:sp>
              <p:nvSpPr>
                <p:cNvPr id="21543" name="AutoShape 3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1544" name="AutoShape 3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1545" name="AutoShape 3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21529" name="Text Box 39"/>
              <p:cNvSpPr txBox="1">
                <a:spLocks noChangeArrowheads="1"/>
              </p:cNvSpPr>
              <p:nvPr/>
            </p:nvSpPr>
            <p:spPr bwMode="auto">
              <a:xfrm>
                <a:off x="4883" y="325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Lucida Sans" pitchFamily="34" charset="0"/>
                    <a:ea typeface="ＭＳ Ｐゴシック" pitchFamily="34" charset="-128"/>
                    <a:cs typeface="Arial Unicode MS" pitchFamily="34" charset="-128"/>
                  </a:rPr>
                  <a:t>2</a:t>
                </a:r>
              </a:p>
            </p:txBody>
          </p:sp>
          <p:sp>
            <p:nvSpPr>
              <p:cNvPr id="21530" name="Text Box 40"/>
              <p:cNvSpPr txBox="1">
                <a:spLocks noChangeArrowheads="1"/>
              </p:cNvSpPr>
              <p:nvPr/>
            </p:nvSpPr>
            <p:spPr bwMode="auto">
              <a:xfrm>
                <a:off x="5291" y="325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Lucida Sans" pitchFamily="34" charset="0"/>
                    <a:ea typeface="ＭＳ Ｐゴシック" pitchFamily="34" charset="-128"/>
                    <a:cs typeface="Arial Unicode MS" pitchFamily="34" charset="-128"/>
                  </a:rPr>
                  <a:t>4</a:t>
                </a:r>
              </a:p>
            </p:txBody>
          </p:sp>
          <p:sp>
            <p:nvSpPr>
              <p:cNvPr id="21531" name="Text Box 41"/>
              <p:cNvSpPr txBox="1">
                <a:spLocks noChangeArrowheads="1"/>
              </p:cNvSpPr>
              <p:nvPr/>
            </p:nvSpPr>
            <p:spPr bwMode="auto">
              <a:xfrm>
                <a:off x="5304" y="3594"/>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Lucida Sans" pitchFamily="34" charset="0"/>
                    <a:ea typeface="ＭＳ Ｐゴシック" pitchFamily="34" charset="-128"/>
                    <a:cs typeface="Arial Unicode MS" pitchFamily="34" charset="-128"/>
                  </a:rPr>
                  <a:t>2</a:t>
                </a:r>
              </a:p>
            </p:txBody>
          </p:sp>
          <p:sp>
            <p:nvSpPr>
              <p:cNvPr id="21532" name="Text Box 42"/>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Lucida Sans" pitchFamily="34" charset="0"/>
                    <a:ea typeface="ＭＳ Ｐゴシック" pitchFamily="34" charset="-128"/>
                    <a:cs typeface="Arial Unicode MS" pitchFamily="34" charset="-128"/>
                  </a:rPr>
                  <a:t>13</a:t>
                </a:r>
              </a:p>
            </p:txBody>
          </p:sp>
          <p:sp>
            <p:nvSpPr>
              <p:cNvPr id="21533" name="Text Box 43"/>
              <p:cNvSpPr txBox="1">
                <a:spLocks noChangeArrowheads="1"/>
              </p:cNvSpPr>
              <p:nvPr/>
            </p:nvSpPr>
            <p:spPr bwMode="auto">
              <a:xfrm>
                <a:off x="5376" y="3930"/>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Lucida Sans" pitchFamily="34" charset="0"/>
                    <a:ea typeface="ＭＳ Ｐゴシック" pitchFamily="34" charset="-128"/>
                    <a:cs typeface="Arial Unicode MS" pitchFamily="34" charset="-128"/>
                  </a:rPr>
                  <a:t>16</a:t>
                </a:r>
              </a:p>
            </p:txBody>
          </p:sp>
          <p:cxnSp>
            <p:nvCxnSpPr>
              <p:cNvPr id="21534" name="AutoShape 44"/>
              <p:cNvCxnSpPr>
                <a:cxnSpLocks noChangeShapeType="1"/>
                <a:stCxn id="21529" idx="3"/>
                <a:endCxn id="21530" idx="1"/>
              </p:cNvCxnSpPr>
              <p:nvPr/>
            </p:nvCxnSpPr>
            <p:spPr bwMode="auto">
              <a:xfrm>
                <a:off x="5112" y="340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535" name="AutoShape 45"/>
              <p:cNvCxnSpPr>
                <a:cxnSpLocks noChangeShapeType="1"/>
                <a:stCxn id="21530"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536" name="Text Box 46"/>
              <p:cNvSpPr txBox="1">
                <a:spLocks noChangeArrowheads="1"/>
              </p:cNvSpPr>
              <p:nvPr/>
            </p:nvSpPr>
            <p:spPr bwMode="auto">
              <a:xfrm>
                <a:off x="4896" y="3594"/>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Lucida Sans" pitchFamily="34" charset="0"/>
                    <a:ea typeface="ＭＳ Ｐゴシック" pitchFamily="34" charset="-128"/>
                    <a:cs typeface="Arial Unicode MS" pitchFamily="34" charset="-128"/>
                  </a:rPr>
                  <a:t>1</a:t>
                </a:r>
              </a:p>
            </p:txBody>
          </p:sp>
          <p:cxnSp>
            <p:nvCxnSpPr>
              <p:cNvPr id="21537" name="AutoShape 47"/>
              <p:cNvCxnSpPr>
                <a:cxnSpLocks noChangeShapeType="1"/>
                <a:stCxn id="21536" idx="3"/>
                <a:endCxn id="21531" idx="1"/>
              </p:cNvCxnSpPr>
              <p:nvPr/>
            </p:nvCxnSpPr>
            <p:spPr bwMode="auto">
              <a:xfrm>
                <a:off x="5125"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538" name="AutoShape 48"/>
              <p:cNvCxnSpPr>
                <a:cxnSpLocks noChangeShapeType="1"/>
                <a:stCxn id="21531"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539" name="AutoShape 49"/>
              <p:cNvCxnSpPr>
                <a:cxnSpLocks noChangeShapeType="1"/>
                <a:stCxn id="21532" idx="3"/>
                <a:endCxn id="21533"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21510" name="AutoShape 16"/>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11" name="Text Box 19"/>
          <p:cNvSpPr txBox="1">
            <a:spLocks noChangeArrowheads="1"/>
          </p:cNvSpPr>
          <p:nvPr/>
        </p:nvSpPr>
        <p:spPr bwMode="auto">
          <a:xfrm>
            <a:off x="746125" y="1687513"/>
            <a:ext cx="1909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000">
                <a:latin typeface="Lucida Sans" pitchFamily="34" charset="0"/>
                <a:ea typeface="ＭＳ Ｐゴシック" pitchFamily="34" charset="-128"/>
                <a:cs typeface="Arial Unicode MS" pitchFamily="34" charset="-128"/>
              </a:rPr>
              <a:t>Documents to</a:t>
            </a:r>
          </a:p>
          <a:p>
            <a:r>
              <a:rPr lang="en-US" altLang="en-US" sz="2000">
                <a:latin typeface="Lucida Sans" pitchFamily="34" charset="0"/>
                <a:ea typeface="ＭＳ Ｐゴシック" pitchFamily="34" charset="-128"/>
                <a:cs typeface="Arial Unicode MS" pitchFamily="34" charset="-128"/>
              </a:rPr>
              <a:t>be indexed</a:t>
            </a:r>
          </a:p>
        </p:txBody>
      </p:sp>
      <p:sp>
        <p:nvSpPr>
          <p:cNvPr id="21512" name="Rectangle 24"/>
          <p:cNvSpPr>
            <a:spLocks noChangeArrowheads="1"/>
          </p:cNvSpPr>
          <p:nvPr/>
        </p:nvSpPr>
        <p:spPr bwMode="auto">
          <a:xfrm>
            <a:off x="4940300" y="1747838"/>
            <a:ext cx="3941763" cy="466725"/>
          </a:xfrm>
          <a:prstGeom prst="rect">
            <a:avLst/>
          </a:prstGeom>
          <a:solidFill>
            <a:schemeClr val="bg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a:latin typeface="Times New Roman" pitchFamily="18" charset="0"/>
              </a:rPr>
              <a:t>Friends, Romans, countrymen.</a:t>
            </a:r>
          </a:p>
        </p:txBody>
      </p:sp>
      <p:sp>
        <p:nvSpPr>
          <p:cNvPr id="21513" name="Oval 62"/>
          <p:cNvSpPr>
            <a:spLocks noChangeArrowheads="1"/>
          </p:cNvSpPr>
          <p:nvPr/>
        </p:nvSpPr>
        <p:spPr bwMode="auto">
          <a:xfrm>
            <a:off x="6858000" y="2286000"/>
            <a:ext cx="76200" cy="76200"/>
          </a:xfrm>
          <a:prstGeom prst="ellipse">
            <a:avLst/>
          </a:prstGeom>
          <a:solidFill>
            <a:schemeClr val="tx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14" name="Oval 63"/>
          <p:cNvSpPr>
            <a:spLocks noChangeArrowheads="1"/>
          </p:cNvSpPr>
          <p:nvPr/>
        </p:nvSpPr>
        <p:spPr bwMode="auto">
          <a:xfrm>
            <a:off x="6858000" y="2438400"/>
            <a:ext cx="76200" cy="76200"/>
          </a:xfrm>
          <a:prstGeom prst="ellipse">
            <a:avLst/>
          </a:prstGeom>
          <a:solidFill>
            <a:schemeClr val="tx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15" name="Oval 64"/>
          <p:cNvSpPr>
            <a:spLocks noChangeArrowheads="1"/>
          </p:cNvSpPr>
          <p:nvPr/>
        </p:nvSpPr>
        <p:spPr bwMode="auto">
          <a:xfrm>
            <a:off x="6858000" y="2590800"/>
            <a:ext cx="76200" cy="76200"/>
          </a:xfrm>
          <a:prstGeom prst="ellipse">
            <a:avLst/>
          </a:prstGeom>
          <a:solidFill>
            <a:schemeClr val="tx1"/>
          </a:solidFill>
          <a:ln w="9525">
            <a:solidFill>
              <a:schemeClr val="tx1"/>
            </a:solidFill>
            <a:miter lim="800000"/>
            <a:headEnd/>
            <a:tailEnd/>
          </a:ln>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21516" name="TextBox 5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grpSp>
        <p:nvGrpSpPr>
          <p:cNvPr id="21517" name="Group 6"/>
          <p:cNvGrpSpPr>
            <a:grpSpLocks/>
          </p:cNvGrpSpPr>
          <p:nvPr/>
        </p:nvGrpSpPr>
        <p:grpSpPr bwMode="auto">
          <a:xfrm>
            <a:off x="3200400" y="1600200"/>
            <a:ext cx="1524000" cy="685800"/>
            <a:chOff x="3200400" y="1600200"/>
            <a:chExt cx="1524000" cy="685800"/>
          </a:xfrm>
        </p:grpSpPr>
        <p:pic>
          <p:nvPicPr>
            <p:cNvPr id="2151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74446"/>
              <a:ext cx="381000"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5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826846"/>
              <a:ext cx="381000"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6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752600"/>
              <a:ext cx="381000"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1" name="Picture 6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00200"/>
              <a:ext cx="381000"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2" name="Picture 6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752600"/>
              <a:ext cx="381000"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3" name="Picture 6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381000"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84842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n-US" altLang="en-US" smtClean="0"/>
              <a:t>Initial stages of text processing</a:t>
            </a:r>
          </a:p>
        </p:txBody>
      </p:sp>
      <p:sp>
        <p:nvSpPr>
          <p:cNvPr id="37891" name="Rectangle 2051"/>
          <p:cNvSpPr>
            <a:spLocks noGrp="1" noChangeArrowheads="1"/>
          </p:cNvSpPr>
          <p:nvPr>
            <p:ph idx="1"/>
          </p:nvPr>
        </p:nvSpPr>
        <p:spPr>
          <a:xfrm>
            <a:off x="457200" y="1447800"/>
            <a:ext cx="8077200" cy="3962400"/>
          </a:xfrm>
        </p:spPr>
        <p:txBody>
          <a:bodyPr rtlCol="0">
            <a:noAutofit/>
          </a:bodyPr>
          <a:lstStyle/>
          <a:p>
            <a:pPr fontAlgn="auto">
              <a:spcAft>
                <a:spcPts val="0"/>
              </a:spcAft>
              <a:buFont typeface="Arial"/>
              <a:buChar char="•"/>
              <a:defRPr/>
            </a:pPr>
            <a:r>
              <a:rPr lang="en-US" dirty="0" smtClean="0">
                <a:sym typeface="Symbol" charset="2"/>
              </a:rPr>
              <a:t>Tokenization</a:t>
            </a:r>
          </a:p>
          <a:p>
            <a:pPr lvl="1" fontAlgn="auto">
              <a:spcAft>
                <a:spcPts val="0"/>
              </a:spcAft>
              <a:buFont typeface="Arial"/>
              <a:buChar char="–"/>
              <a:defRPr/>
            </a:pPr>
            <a:r>
              <a:rPr lang="en-US" dirty="0" smtClean="0">
                <a:sym typeface="Symbol" charset="2"/>
              </a:rPr>
              <a:t>Cut character sequence into word tokens</a:t>
            </a:r>
          </a:p>
          <a:p>
            <a:pPr lvl="2" fontAlgn="auto">
              <a:spcAft>
                <a:spcPts val="0"/>
              </a:spcAft>
              <a:buFont typeface="Arial"/>
              <a:buChar char="•"/>
              <a:defRPr/>
            </a:pPr>
            <a:r>
              <a:rPr lang="en-US" sz="1800" dirty="0" smtClean="0">
                <a:sym typeface="Symbol" charset="2"/>
              </a:rPr>
              <a:t>Deal with </a:t>
            </a:r>
            <a:r>
              <a:rPr lang="en-US" sz="1800" b="1" i="1" dirty="0" smtClean="0">
                <a:sym typeface="Symbol" charset="2"/>
              </a:rPr>
              <a:t>“John’s”</a:t>
            </a:r>
            <a:r>
              <a:rPr lang="en-US" sz="1800" dirty="0" smtClean="0">
                <a:sym typeface="Symbol" charset="2"/>
              </a:rPr>
              <a:t>, </a:t>
            </a:r>
            <a:r>
              <a:rPr lang="en-US" sz="1800" b="1" i="1" dirty="0" smtClean="0">
                <a:sym typeface="Symbol" charset="2"/>
              </a:rPr>
              <a:t>a state-of-the-art solution</a:t>
            </a:r>
          </a:p>
          <a:p>
            <a:pPr fontAlgn="auto">
              <a:spcAft>
                <a:spcPts val="0"/>
              </a:spcAft>
              <a:buFont typeface="Arial"/>
              <a:buChar char="•"/>
              <a:defRPr/>
            </a:pPr>
            <a:r>
              <a:rPr lang="en-US" dirty="0" smtClean="0">
                <a:sym typeface="Symbol" charset="2"/>
              </a:rPr>
              <a:t>Normalization</a:t>
            </a:r>
          </a:p>
          <a:p>
            <a:pPr lvl="1" fontAlgn="auto">
              <a:spcAft>
                <a:spcPts val="0"/>
              </a:spcAft>
              <a:buFont typeface="Arial"/>
              <a:buChar char="–"/>
              <a:defRPr/>
            </a:pPr>
            <a:r>
              <a:rPr lang="en-US" dirty="0" smtClean="0">
                <a:sym typeface="Symbol" charset="2"/>
              </a:rPr>
              <a:t>Map text and query term to same form</a:t>
            </a:r>
          </a:p>
          <a:p>
            <a:pPr lvl="2" fontAlgn="auto">
              <a:spcAft>
                <a:spcPts val="0"/>
              </a:spcAft>
              <a:buFont typeface="Arial"/>
              <a:buChar char="•"/>
              <a:defRPr/>
            </a:pPr>
            <a:r>
              <a:rPr lang="en-US" sz="1800" dirty="0" smtClean="0">
                <a:sym typeface="Symbol" charset="2"/>
              </a:rPr>
              <a:t>You want </a:t>
            </a:r>
            <a:r>
              <a:rPr lang="en-US" sz="1800" b="1" i="1" dirty="0" smtClean="0">
                <a:sym typeface="Symbol" charset="2"/>
              </a:rPr>
              <a:t>U.S.A.</a:t>
            </a:r>
            <a:r>
              <a:rPr lang="en-US" sz="1800" dirty="0" smtClean="0">
                <a:sym typeface="Symbol" charset="2"/>
              </a:rPr>
              <a:t> and </a:t>
            </a:r>
            <a:r>
              <a:rPr lang="en-US" sz="1800" b="1" i="1" dirty="0" smtClean="0">
                <a:sym typeface="Symbol" charset="2"/>
              </a:rPr>
              <a:t>USA </a:t>
            </a:r>
            <a:r>
              <a:rPr lang="en-US" sz="1800" dirty="0" smtClean="0">
                <a:sym typeface="Symbol" charset="2"/>
              </a:rPr>
              <a:t>to match</a:t>
            </a:r>
          </a:p>
          <a:p>
            <a:pPr fontAlgn="auto">
              <a:spcAft>
                <a:spcPts val="0"/>
              </a:spcAft>
              <a:buFont typeface="Arial"/>
              <a:buChar char="•"/>
              <a:defRPr/>
            </a:pPr>
            <a:r>
              <a:rPr lang="en-US" dirty="0" smtClean="0">
                <a:sym typeface="Symbol" charset="2"/>
              </a:rPr>
              <a:t>Stemming</a:t>
            </a:r>
          </a:p>
          <a:p>
            <a:pPr lvl="1" fontAlgn="auto">
              <a:spcAft>
                <a:spcPts val="0"/>
              </a:spcAft>
              <a:buFont typeface="Arial"/>
              <a:buChar char="–"/>
              <a:defRPr/>
            </a:pPr>
            <a:r>
              <a:rPr lang="en-US" dirty="0" smtClean="0">
                <a:sym typeface="Symbol" charset="2"/>
              </a:rPr>
              <a:t>We may wish different forms of a root to match</a:t>
            </a:r>
          </a:p>
          <a:p>
            <a:pPr lvl="2" fontAlgn="auto">
              <a:spcAft>
                <a:spcPts val="0"/>
              </a:spcAft>
              <a:buFont typeface="Arial"/>
              <a:buChar char="•"/>
              <a:defRPr/>
            </a:pPr>
            <a:r>
              <a:rPr lang="en-US" sz="1800" b="1" i="1" dirty="0" smtClean="0">
                <a:sym typeface="Symbol" charset="2"/>
              </a:rPr>
              <a:t>authorize</a:t>
            </a:r>
            <a:r>
              <a:rPr lang="en-US" sz="1800" dirty="0" smtClean="0">
                <a:sym typeface="Symbol" charset="2"/>
              </a:rPr>
              <a:t>,</a:t>
            </a:r>
            <a:r>
              <a:rPr lang="en-US" sz="1800" b="1" i="1" dirty="0" smtClean="0">
                <a:sym typeface="Symbol" charset="2"/>
              </a:rPr>
              <a:t> authorization</a:t>
            </a:r>
          </a:p>
          <a:p>
            <a:pPr fontAlgn="auto">
              <a:spcAft>
                <a:spcPts val="0"/>
              </a:spcAft>
              <a:buFont typeface="Arial"/>
              <a:buChar char="•"/>
              <a:defRPr/>
            </a:pPr>
            <a:r>
              <a:rPr lang="en-US" dirty="0" smtClean="0">
                <a:sym typeface="Symbol" charset="2"/>
              </a:rPr>
              <a:t>Stop words</a:t>
            </a:r>
          </a:p>
          <a:p>
            <a:pPr lvl="1" fontAlgn="auto">
              <a:spcAft>
                <a:spcPts val="0"/>
              </a:spcAft>
              <a:buFont typeface="Arial"/>
              <a:buChar char="–"/>
              <a:defRPr/>
            </a:pPr>
            <a:r>
              <a:rPr lang="en-US" dirty="0" smtClean="0">
                <a:sym typeface="Symbol" charset="2"/>
              </a:rPr>
              <a:t>We may omit very common words (or not)</a:t>
            </a:r>
          </a:p>
          <a:p>
            <a:pPr lvl="2" fontAlgn="auto">
              <a:spcAft>
                <a:spcPts val="0"/>
              </a:spcAft>
              <a:buFont typeface="Arial"/>
              <a:buChar char="•"/>
              <a:defRPr/>
            </a:pPr>
            <a:r>
              <a:rPr lang="en-US" sz="1800" b="1" i="1" dirty="0" smtClean="0">
                <a:sym typeface="Symbol" charset="2"/>
              </a:rPr>
              <a:t>the, a, to, of</a:t>
            </a:r>
          </a:p>
        </p:txBody>
      </p:sp>
    </p:spTree>
    <p:extLst>
      <p:ext uri="{BB962C8B-B14F-4D97-AF65-F5344CB8AC3E}">
        <p14:creationId xmlns:p14="http://schemas.microsoft.com/office/powerpoint/2010/main" val="378915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89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37891" name="Slide Number Placeholder 4"/>
          <p:cNvSpPr>
            <a:spLocks noGrp="1"/>
          </p:cNvSpPr>
          <p:nvPr>
            <p:ph type="sldNum" sz="quarter" idx="11"/>
          </p:nvPr>
        </p:nvSpPr>
        <p:spPr>
          <a:noFill/>
        </p:spPr>
        <p:txBody>
          <a:bodyPr/>
          <a:lstStyle/>
          <a:p>
            <a:fld id="{333D4209-8146-4A60-9CD4-1E4DA64A877A}" type="slidenum">
              <a:rPr lang="en-US" smtClean="0"/>
              <a:pPr/>
              <a:t>38</a:t>
            </a:fld>
            <a:endParaRPr lang="en-US" smtClean="0"/>
          </a:p>
        </p:txBody>
      </p:sp>
      <p:sp>
        <p:nvSpPr>
          <p:cNvPr id="37892" name="Rectangle 2"/>
          <p:cNvSpPr>
            <a:spLocks noGrp="1" noChangeArrowheads="1"/>
          </p:cNvSpPr>
          <p:nvPr>
            <p:ph type="title"/>
          </p:nvPr>
        </p:nvSpPr>
        <p:spPr>
          <a:xfrm>
            <a:off x="609600" y="152400"/>
            <a:ext cx="7772400" cy="1143000"/>
          </a:xfrm>
        </p:spPr>
        <p:txBody>
          <a:bodyPr/>
          <a:lstStyle/>
          <a:p>
            <a:r>
              <a:rPr lang="en-US" sz="3600" smtClean="0"/>
              <a:t>Some Features of Modern IR Systems</a:t>
            </a:r>
          </a:p>
        </p:txBody>
      </p:sp>
      <p:sp>
        <p:nvSpPr>
          <p:cNvPr id="37893" name="Rectangle 3"/>
          <p:cNvSpPr>
            <a:spLocks noGrp="1" noChangeArrowheads="1"/>
          </p:cNvSpPr>
          <p:nvPr>
            <p:ph type="body" idx="1"/>
          </p:nvPr>
        </p:nvSpPr>
        <p:spPr>
          <a:xfrm>
            <a:off x="1066800" y="1219200"/>
            <a:ext cx="6934200" cy="4648200"/>
          </a:xfrm>
        </p:spPr>
        <p:txBody>
          <a:bodyPr/>
          <a:lstStyle/>
          <a:p>
            <a:r>
              <a:rPr lang="en-US" smtClean="0"/>
              <a:t>Relevance Ranking</a:t>
            </a:r>
          </a:p>
          <a:p>
            <a:r>
              <a:rPr lang="en-US" smtClean="0"/>
              <a:t>Natural language (free text) query capability</a:t>
            </a:r>
          </a:p>
          <a:p>
            <a:r>
              <a:rPr lang="en-US" smtClean="0"/>
              <a:t>Boolean or proximity operators</a:t>
            </a:r>
          </a:p>
          <a:p>
            <a:r>
              <a:rPr lang="en-US" smtClean="0"/>
              <a:t>Term weighting</a:t>
            </a:r>
          </a:p>
          <a:p>
            <a:r>
              <a:rPr lang="en-US" smtClean="0"/>
              <a:t>Query formulation assistance</a:t>
            </a:r>
          </a:p>
          <a:p>
            <a:r>
              <a:rPr lang="en-US" smtClean="0"/>
              <a:t>Visual browsing interfaces</a:t>
            </a:r>
          </a:p>
          <a:p>
            <a:r>
              <a:rPr lang="en-US" smtClean="0"/>
              <a:t>Query by example</a:t>
            </a:r>
          </a:p>
          <a:p>
            <a:r>
              <a:rPr lang="en-US" smtClean="0"/>
              <a:t>Filtering</a:t>
            </a:r>
          </a:p>
          <a:p>
            <a:r>
              <a:rPr lang="en-US" smtClean="0"/>
              <a:t>Distributed architecture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38915" name="Slide Number Placeholder 4"/>
          <p:cNvSpPr>
            <a:spLocks noGrp="1"/>
          </p:cNvSpPr>
          <p:nvPr>
            <p:ph type="sldNum" sz="quarter" idx="11"/>
          </p:nvPr>
        </p:nvSpPr>
        <p:spPr>
          <a:noFill/>
        </p:spPr>
        <p:txBody>
          <a:bodyPr/>
          <a:lstStyle/>
          <a:p>
            <a:fld id="{5A5A56E7-2646-47BB-924E-CA9195E5F236}" type="slidenum">
              <a:rPr lang="en-US" smtClean="0"/>
              <a:pPr/>
              <a:t>39</a:t>
            </a:fld>
            <a:endParaRPr lang="en-US" smtClean="0"/>
          </a:p>
        </p:txBody>
      </p:sp>
      <p:sp>
        <p:nvSpPr>
          <p:cNvPr id="38916" name="Rectangle 2"/>
          <p:cNvSpPr>
            <a:spLocks noGrp="1" noChangeArrowheads="1"/>
          </p:cNvSpPr>
          <p:nvPr>
            <p:ph type="title"/>
          </p:nvPr>
        </p:nvSpPr>
        <p:spPr/>
        <p:txBody>
          <a:bodyPr/>
          <a:lstStyle/>
          <a:p>
            <a:r>
              <a:rPr lang="en-US" smtClean="0"/>
              <a:t>Intelligent IR</a:t>
            </a:r>
          </a:p>
        </p:txBody>
      </p:sp>
      <p:sp>
        <p:nvSpPr>
          <p:cNvPr id="38917" name="Rectangle 3"/>
          <p:cNvSpPr>
            <a:spLocks noGrp="1" noChangeArrowheads="1"/>
          </p:cNvSpPr>
          <p:nvPr>
            <p:ph type="body" idx="1"/>
          </p:nvPr>
        </p:nvSpPr>
        <p:spPr>
          <a:xfrm>
            <a:off x="609600" y="1371600"/>
            <a:ext cx="8001000" cy="4343400"/>
          </a:xfrm>
        </p:spPr>
        <p:txBody>
          <a:bodyPr/>
          <a:lstStyle/>
          <a:p>
            <a:r>
              <a:rPr lang="en-US" sz="2400" dirty="0" smtClean="0"/>
              <a:t>Taking into account the </a:t>
            </a:r>
            <a:r>
              <a:rPr lang="en-US" sz="2400" i="1" dirty="0" smtClean="0"/>
              <a:t>meaning</a:t>
            </a:r>
            <a:r>
              <a:rPr lang="en-US" sz="2400" dirty="0" smtClean="0"/>
              <a:t> of the words used.</a:t>
            </a:r>
          </a:p>
          <a:p>
            <a:r>
              <a:rPr lang="en-US" sz="2400" dirty="0" smtClean="0"/>
              <a:t>Taking into account the </a:t>
            </a:r>
            <a:r>
              <a:rPr lang="en-US" sz="2400" i="1" dirty="0" smtClean="0"/>
              <a:t>context </a:t>
            </a:r>
            <a:r>
              <a:rPr lang="en-US" sz="2400" dirty="0" smtClean="0"/>
              <a:t>of the user’s request.</a:t>
            </a:r>
            <a:endParaRPr lang="en-US" sz="2400" dirty="0" smtClean="0"/>
          </a:p>
          <a:p>
            <a:r>
              <a:rPr lang="en-US" sz="2400" dirty="0" smtClean="0"/>
              <a:t>Adapting to the user based on direct or indirect feedback (search personalization).</a:t>
            </a:r>
          </a:p>
          <a:p>
            <a:r>
              <a:rPr lang="en-US" sz="2400" dirty="0" smtClean="0"/>
              <a:t>Taking into account the </a:t>
            </a:r>
            <a:r>
              <a:rPr lang="en-US" sz="2400" i="1" dirty="0" smtClean="0"/>
              <a:t>authority</a:t>
            </a:r>
            <a:r>
              <a:rPr lang="en-US" sz="2400" dirty="0" smtClean="0"/>
              <a:t> and quality of the source.</a:t>
            </a:r>
          </a:p>
          <a:p>
            <a:r>
              <a:rPr lang="en-US" sz="2400" dirty="0" smtClean="0"/>
              <a:t>Taking into account semantic relationships among objects (e.g., concept hierarchies, ontologies, etc.)</a:t>
            </a:r>
          </a:p>
          <a:p>
            <a:r>
              <a:rPr lang="en-US" sz="2400" dirty="0" smtClean="0"/>
              <a:t>Intelligent IR interfaces</a:t>
            </a:r>
          </a:p>
          <a:p>
            <a:r>
              <a:rPr lang="en-US" sz="2400" dirty="0" smtClean="0"/>
              <a:t>Information filtering agents</a:t>
            </a:r>
          </a:p>
          <a:p>
            <a:pPr>
              <a:buFontTx/>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12291" name="Slide Number Placeholder 4"/>
          <p:cNvSpPr>
            <a:spLocks noGrp="1"/>
          </p:cNvSpPr>
          <p:nvPr>
            <p:ph type="sldNum" sz="quarter" idx="11"/>
          </p:nvPr>
        </p:nvSpPr>
        <p:spPr>
          <a:noFill/>
        </p:spPr>
        <p:txBody>
          <a:bodyPr/>
          <a:lstStyle/>
          <a:p>
            <a:fld id="{DB430E5E-43CE-4B7E-9367-A7EE706F0FE5}" type="slidenum">
              <a:rPr lang="en-US" smtClean="0"/>
              <a:pPr/>
              <a:t>4</a:t>
            </a:fld>
            <a:endParaRPr lang="en-US" smtClean="0"/>
          </a:p>
        </p:txBody>
      </p:sp>
      <p:sp>
        <p:nvSpPr>
          <p:cNvPr id="12292" name="Rectangle 1026"/>
          <p:cNvSpPr>
            <a:spLocks noGrp="1" noChangeArrowheads="1"/>
          </p:cNvSpPr>
          <p:nvPr>
            <p:ph type="title"/>
          </p:nvPr>
        </p:nvSpPr>
        <p:spPr>
          <a:xfrm>
            <a:off x="685800" y="381000"/>
            <a:ext cx="7772400" cy="1143000"/>
          </a:xfrm>
        </p:spPr>
        <p:txBody>
          <a:bodyPr/>
          <a:lstStyle/>
          <a:p>
            <a:r>
              <a:rPr lang="en-US" smtClean="0"/>
              <a:t>Information Overload</a:t>
            </a:r>
          </a:p>
        </p:txBody>
      </p:sp>
      <p:sp>
        <p:nvSpPr>
          <p:cNvPr id="12293" name="Rectangle 1027"/>
          <p:cNvSpPr>
            <a:spLocks noGrp="1" noChangeArrowheads="1"/>
          </p:cNvSpPr>
          <p:nvPr>
            <p:ph type="body" idx="1"/>
          </p:nvPr>
        </p:nvSpPr>
        <p:spPr/>
        <p:txBody>
          <a:bodyPr/>
          <a:lstStyle/>
          <a:p>
            <a:r>
              <a:rPr lang="en-US" smtClean="0"/>
              <a:t>“The greatest problem of today is how to teach people to ignore the irrelevant, how to refuse to know things, before they are suffocated. For too many facts are as bad as none at all.”  (W.H. Auden)</a:t>
            </a:r>
          </a:p>
          <a:p>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39939" name="Slide Number Placeholder 4"/>
          <p:cNvSpPr>
            <a:spLocks noGrp="1"/>
          </p:cNvSpPr>
          <p:nvPr>
            <p:ph type="sldNum" sz="quarter" idx="11"/>
          </p:nvPr>
        </p:nvSpPr>
        <p:spPr>
          <a:noFill/>
        </p:spPr>
        <p:txBody>
          <a:bodyPr/>
          <a:lstStyle/>
          <a:p>
            <a:fld id="{D110B875-A498-42CD-BE18-4747431EFB71}" type="slidenum">
              <a:rPr lang="en-US" smtClean="0"/>
              <a:pPr/>
              <a:t>40</a:t>
            </a:fld>
            <a:endParaRPr lang="en-US" smtClean="0"/>
          </a:p>
        </p:txBody>
      </p:sp>
      <p:sp>
        <p:nvSpPr>
          <p:cNvPr id="39940" name="Rectangle 2"/>
          <p:cNvSpPr>
            <a:spLocks noGrp="1" noChangeArrowheads="1"/>
          </p:cNvSpPr>
          <p:nvPr>
            <p:ph type="title"/>
          </p:nvPr>
        </p:nvSpPr>
        <p:spPr/>
        <p:txBody>
          <a:bodyPr/>
          <a:lstStyle/>
          <a:p>
            <a:r>
              <a:rPr lang="en-US" smtClean="0"/>
              <a:t>Other Intelligent IR Tasks</a:t>
            </a:r>
          </a:p>
        </p:txBody>
      </p:sp>
      <p:sp>
        <p:nvSpPr>
          <p:cNvPr id="39941" name="Rectangle 3"/>
          <p:cNvSpPr>
            <a:spLocks noGrp="1" noChangeArrowheads="1"/>
          </p:cNvSpPr>
          <p:nvPr>
            <p:ph type="body" idx="1"/>
          </p:nvPr>
        </p:nvSpPr>
        <p:spPr>
          <a:xfrm>
            <a:off x="533400" y="1371600"/>
            <a:ext cx="8153400" cy="4648200"/>
          </a:xfrm>
        </p:spPr>
        <p:txBody>
          <a:bodyPr/>
          <a:lstStyle/>
          <a:p>
            <a:r>
              <a:rPr lang="en-US" smtClean="0"/>
              <a:t>Automated document categorization</a:t>
            </a:r>
          </a:p>
          <a:p>
            <a:r>
              <a:rPr lang="en-US" smtClean="0"/>
              <a:t>Automated document clustering</a:t>
            </a:r>
          </a:p>
          <a:p>
            <a:r>
              <a:rPr lang="en-US" smtClean="0"/>
              <a:t>Information filtering</a:t>
            </a:r>
          </a:p>
          <a:p>
            <a:r>
              <a:rPr lang="en-US" smtClean="0"/>
              <a:t>Information routing</a:t>
            </a:r>
          </a:p>
          <a:p>
            <a:r>
              <a:rPr lang="en-US" smtClean="0"/>
              <a:t>Recommending information or products</a:t>
            </a:r>
          </a:p>
          <a:p>
            <a:r>
              <a:rPr lang="en-US" smtClean="0"/>
              <a:t>Information extraction</a:t>
            </a:r>
          </a:p>
          <a:p>
            <a:r>
              <a:rPr lang="en-US" smtClean="0"/>
              <a:t>Information integration</a:t>
            </a:r>
          </a:p>
          <a:p>
            <a:r>
              <a:rPr lang="en-US" smtClean="0"/>
              <a:t>Question answering</a:t>
            </a:r>
          </a:p>
          <a:p>
            <a:r>
              <a:rPr lang="en-US" smtClean="0"/>
              <a:t>Social Network Analysis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40963" name="Slide Number Placeholder 4"/>
          <p:cNvSpPr>
            <a:spLocks noGrp="1"/>
          </p:cNvSpPr>
          <p:nvPr>
            <p:ph type="sldNum" sz="quarter" idx="11"/>
          </p:nvPr>
        </p:nvSpPr>
        <p:spPr>
          <a:noFill/>
        </p:spPr>
        <p:txBody>
          <a:bodyPr/>
          <a:lstStyle/>
          <a:p>
            <a:fld id="{EF1B6CEB-D9E4-4EC3-9F6B-8C08F9CAEB93}" type="slidenum">
              <a:rPr lang="en-US" smtClean="0"/>
              <a:pPr/>
              <a:t>41</a:t>
            </a:fld>
            <a:endParaRPr lang="en-US" smtClean="0"/>
          </a:p>
        </p:txBody>
      </p:sp>
      <p:sp>
        <p:nvSpPr>
          <p:cNvPr id="40964" name="Rectangle 2050"/>
          <p:cNvSpPr>
            <a:spLocks noGrp="1" noChangeArrowheads="1"/>
          </p:cNvSpPr>
          <p:nvPr>
            <p:ph type="title"/>
          </p:nvPr>
        </p:nvSpPr>
        <p:spPr>
          <a:xfrm>
            <a:off x="609600" y="152400"/>
            <a:ext cx="7772400" cy="990600"/>
          </a:xfrm>
        </p:spPr>
        <p:txBody>
          <a:bodyPr/>
          <a:lstStyle/>
          <a:p>
            <a:r>
              <a:rPr lang="en-US" sz="3600" smtClean="0"/>
              <a:t>Information System Evaluation</a:t>
            </a:r>
          </a:p>
        </p:txBody>
      </p:sp>
      <p:sp>
        <p:nvSpPr>
          <p:cNvPr id="40965" name="Rectangle 2051"/>
          <p:cNvSpPr>
            <a:spLocks noGrp="1" noChangeArrowheads="1"/>
          </p:cNvSpPr>
          <p:nvPr>
            <p:ph type="body" idx="1"/>
          </p:nvPr>
        </p:nvSpPr>
        <p:spPr>
          <a:xfrm>
            <a:off x="685800" y="1143000"/>
            <a:ext cx="7924800" cy="4800600"/>
          </a:xfrm>
        </p:spPr>
        <p:txBody>
          <a:bodyPr/>
          <a:lstStyle/>
          <a:p>
            <a:r>
              <a:rPr lang="en-US" smtClean="0"/>
              <a:t>IR systems are often components of larger systems</a:t>
            </a:r>
          </a:p>
          <a:p>
            <a:r>
              <a:rPr lang="en-US" smtClean="0"/>
              <a:t>Might evaluate several aspects:</a:t>
            </a:r>
          </a:p>
          <a:p>
            <a:pPr lvl="1"/>
            <a:r>
              <a:rPr lang="en-US" smtClean="0"/>
              <a:t>assistance in formulating queries</a:t>
            </a:r>
          </a:p>
          <a:p>
            <a:pPr lvl="1"/>
            <a:r>
              <a:rPr lang="en-US" smtClean="0"/>
              <a:t>speed of retrieval</a:t>
            </a:r>
          </a:p>
          <a:p>
            <a:pPr lvl="1"/>
            <a:r>
              <a:rPr lang="en-US" smtClean="0"/>
              <a:t>resources required</a:t>
            </a:r>
          </a:p>
          <a:p>
            <a:pPr lvl="1"/>
            <a:r>
              <a:rPr lang="en-US" smtClean="0"/>
              <a:t>presentation of documents</a:t>
            </a:r>
          </a:p>
          <a:p>
            <a:pPr lvl="1"/>
            <a:r>
              <a:rPr lang="en-US" smtClean="0"/>
              <a:t>ability to find relevant documents</a:t>
            </a:r>
          </a:p>
          <a:p>
            <a:r>
              <a:rPr lang="en-US" smtClean="0"/>
              <a:t>Evaluation is generally comparative</a:t>
            </a:r>
          </a:p>
          <a:p>
            <a:pPr lvl="1"/>
            <a:r>
              <a:rPr lang="en-US" smtClean="0"/>
              <a:t>system A vs. system B, etc.</a:t>
            </a:r>
          </a:p>
          <a:p>
            <a:r>
              <a:rPr lang="en-US" smtClean="0"/>
              <a:t>Most common evaluation: retrieval effectiveness.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6"/>
          <p:cNvSpPr>
            <a:spLocks noGrp="1" noChangeArrowheads="1"/>
          </p:cNvSpPr>
          <p:nvPr>
            <p:ph type="title"/>
          </p:nvPr>
        </p:nvSpPr>
        <p:spPr>
          <a:xfrm>
            <a:off x="609600" y="304800"/>
            <a:ext cx="7772400" cy="838200"/>
          </a:xfrm>
        </p:spPr>
        <p:txBody>
          <a:bodyPr/>
          <a:lstStyle/>
          <a:p>
            <a:r>
              <a:rPr lang="en-US" altLang="en-US" dirty="0" smtClean="0"/>
              <a:t>Measuring user happiness</a:t>
            </a:r>
            <a:endParaRPr lang="en-US" altLang="en-US" dirty="0" smtClean="0"/>
          </a:p>
        </p:txBody>
      </p:sp>
      <p:sp>
        <p:nvSpPr>
          <p:cNvPr id="18436" name="Rectangle 1027"/>
          <p:cNvSpPr>
            <a:spLocks noGrp="1" noChangeArrowheads="1"/>
          </p:cNvSpPr>
          <p:nvPr>
            <p:ph idx="1"/>
          </p:nvPr>
        </p:nvSpPr>
        <p:spPr>
          <a:xfrm>
            <a:off x="381000" y="1219200"/>
            <a:ext cx="8305800" cy="4419600"/>
          </a:xfrm>
        </p:spPr>
        <p:txBody>
          <a:bodyPr/>
          <a:lstStyle/>
          <a:p>
            <a:r>
              <a:rPr lang="en-US" altLang="en-US" sz="2400" dirty="0" smtClean="0"/>
              <a:t>Issue: who is the user we are trying to make happy?</a:t>
            </a:r>
          </a:p>
          <a:p>
            <a:pPr lvl="1"/>
            <a:r>
              <a:rPr lang="en-US" altLang="en-US" sz="2200" dirty="0" smtClean="0"/>
              <a:t>Depends on the setting</a:t>
            </a:r>
          </a:p>
          <a:p>
            <a:r>
              <a:rPr lang="en-US" altLang="en-US" sz="2400" dirty="0" smtClean="0"/>
              <a:t>Web engine:</a:t>
            </a:r>
          </a:p>
          <a:p>
            <a:pPr lvl="1"/>
            <a:r>
              <a:rPr lang="en-US" altLang="en-US" sz="2200" dirty="0" smtClean="0"/>
              <a:t>User finds what s/he wants and returns to the engine</a:t>
            </a:r>
          </a:p>
          <a:p>
            <a:pPr lvl="2"/>
            <a:r>
              <a:rPr lang="en-US" altLang="en-US" sz="2200" dirty="0" smtClean="0"/>
              <a:t>Can measure rate of return users</a:t>
            </a:r>
          </a:p>
          <a:p>
            <a:pPr lvl="1"/>
            <a:r>
              <a:rPr lang="en-US" altLang="en-US" sz="2200" dirty="0" smtClean="0"/>
              <a:t>User completes task – search as a means, not end</a:t>
            </a:r>
          </a:p>
          <a:p>
            <a:pPr lvl="1"/>
            <a:r>
              <a:rPr lang="en-US" altLang="en-US" sz="2200" dirty="0" smtClean="0"/>
              <a:t>See Russell http://dmrussell.googlepages.com/JCDL-talk-June-2007-short.pdf</a:t>
            </a:r>
          </a:p>
          <a:p>
            <a:r>
              <a:rPr lang="en-US" altLang="en-US" sz="2400" dirty="0" smtClean="0"/>
              <a:t>Web site: user finds what s/he wants and/or buys</a:t>
            </a:r>
          </a:p>
          <a:p>
            <a:pPr lvl="1"/>
            <a:r>
              <a:rPr lang="en-US" altLang="en-US" sz="2200" dirty="0" smtClean="0"/>
              <a:t>User selects search results</a:t>
            </a:r>
          </a:p>
          <a:p>
            <a:pPr lvl="1"/>
            <a:r>
              <a:rPr lang="en-US" altLang="en-US" sz="2200" dirty="0" smtClean="0"/>
              <a:t>Measure time to purchase, or fraction of searchers who become buyers?</a:t>
            </a:r>
            <a:endParaRPr lang="en-US" altLang="en-US" sz="2200" dirty="0" smtClean="0"/>
          </a:p>
        </p:txBody>
      </p:sp>
      <p:sp>
        <p:nvSpPr>
          <p:cNvPr id="18434" name="Slide Number Placeholder 5"/>
          <p:cNvSpPr>
            <a:spLocks noGrp="1"/>
          </p:cNvSpPr>
          <p:nvPr>
            <p:ph type="sldNum" sz="quarter" idx="11"/>
          </p:nvPr>
        </p:nvSpPr>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fld id="{638B8021-9F6C-4C13-8294-43FDD10B2552}" type="slidenum">
              <a:rPr lang="en-US" altLang="en-US" sz="1200" smtClean="0"/>
              <a:pPr/>
              <a:t>42</a:t>
            </a:fld>
            <a:endParaRPr lang="en-US" altLang="en-US" sz="1200" dirty="0" smtClean="0"/>
          </a:p>
        </p:txBody>
      </p:sp>
      <p:sp>
        <p:nvSpPr>
          <p:cNvPr id="18437"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8.6.2</a:t>
            </a:r>
          </a:p>
        </p:txBody>
      </p:sp>
    </p:spTree>
    <p:extLst>
      <p:ext uri="{BB962C8B-B14F-4D97-AF65-F5344CB8AC3E}">
        <p14:creationId xmlns:p14="http://schemas.microsoft.com/office/powerpoint/2010/main" val="1045479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dirty="0" smtClean="0">
                <a:ea typeface="ＭＳ Ｐゴシック" charset="-128"/>
              </a:rPr>
              <a:t>Happiness: elusive to measure</a:t>
            </a:r>
          </a:p>
        </p:txBody>
      </p:sp>
      <p:sp>
        <p:nvSpPr>
          <p:cNvPr id="20484" name="Rectangle 3"/>
          <p:cNvSpPr>
            <a:spLocks noGrp="1" noChangeArrowheads="1"/>
          </p:cNvSpPr>
          <p:nvPr>
            <p:ph idx="1"/>
          </p:nvPr>
        </p:nvSpPr>
        <p:spPr/>
        <p:txBody>
          <a:bodyPr/>
          <a:lstStyle/>
          <a:p>
            <a:pPr marL="495300" indent="-495300" eaLnBrk="1" hangingPunct="1"/>
            <a:r>
              <a:rPr lang="en-US" altLang="en-US" dirty="0" smtClean="0">
                <a:ea typeface="ＭＳ Ｐゴシック" charset="-128"/>
              </a:rPr>
              <a:t>Most common proxy: </a:t>
            </a:r>
            <a:r>
              <a:rPr lang="en-US" altLang="en-US" i="1" dirty="0" smtClean="0">
                <a:ea typeface="ＭＳ Ｐゴシック" charset="-128"/>
              </a:rPr>
              <a:t>relevance</a:t>
            </a:r>
            <a:r>
              <a:rPr lang="en-US" altLang="en-US" dirty="0" smtClean="0">
                <a:ea typeface="ＭＳ Ｐゴシック" charset="-128"/>
              </a:rPr>
              <a:t> of search results</a:t>
            </a:r>
          </a:p>
          <a:p>
            <a:pPr marL="495300" indent="-495300" eaLnBrk="1" hangingPunct="1"/>
            <a:r>
              <a:rPr lang="en-US" altLang="en-US" dirty="0" smtClean="0">
                <a:ea typeface="ＭＳ Ｐゴシック" charset="-128"/>
              </a:rPr>
              <a:t>But how do you measure relevance?</a:t>
            </a:r>
          </a:p>
          <a:p>
            <a:pPr marL="495300" indent="-495300" eaLnBrk="1" hangingPunct="1"/>
            <a:endParaRPr lang="en-US" altLang="en-US" dirty="0" smtClean="0">
              <a:ea typeface="ＭＳ Ｐゴシック" charset="-128"/>
            </a:endParaRPr>
          </a:p>
          <a:p>
            <a:pPr marL="495300" indent="-495300" eaLnBrk="1" hangingPunct="1"/>
            <a:r>
              <a:rPr lang="en-US" altLang="en-US" dirty="0" smtClean="0">
                <a:ea typeface="ＭＳ Ｐゴシック" charset="-128"/>
              </a:rPr>
              <a:t>Relevance </a:t>
            </a:r>
            <a:r>
              <a:rPr lang="en-US" altLang="en-US" dirty="0" smtClean="0">
                <a:ea typeface="ＭＳ Ｐゴシック" charset="-128"/>
              </a:rPr>
              <a:t>measurement requires 3 elements:</a:t>
            </a:r>
          </a:p>
          <a:p>
            <a:pPr marL="914400" lvl="1" indent="-457200" eaLnBrk="1" hangingPunct="1">
              <a:buFont typeface="Wingdings" charset="2"/>
              <a:buAutoNum type="arabicPeriod"/>
            </a:pPr>
            <a:r>
              <a:rPr lang="en-US" altLang="en-US" dirty="0" smtClean="0">
                <a:ea typeface="ＭＳ Ｐゴシック" charset="-128"/>
              </a:rPr>
              <a:t>A benchmark document collection</a:t>
            </a:r>
          </a:p>
          <a:p>
            <a:pPr marL="914400" lvl="1" indent="-457200" eaLnBrk="1" hangingPunct="1">
              <a:buFont typeface="Wingdings" charset="2"/>
              <a:buAutoNum type="arabicPeriod"/>
            </a:pPr>
            <a:r>
              <a:rPr lang="en-US" altLang="en-US" dirty="0" smtClean="0">
                <a:ea typeface="ＭＳ Ｐゴシック" charset="-128"/>
              </a:rPr>
              <a:t>A benchmark suite of queries</a:t>
            </a:r>
          </a:p>
          <a:p>
            <a:pPr marL="914400" lvl="1" indent="-457200" eaLnBrk="1" hangingPunct="1">
              <a:buFont typeface="Wingdings" charset="2"/>
              <a:buAutoNum type="arabicPeriod"/>
            </a:pPr>
            <a:r>
              <a:rPr lang="en-US" altLang="en-US" dirty="0" smtClean="0">
                <a:ea typeface="ＭＳ Ｐゴシック" charset="-128"/>
              </a:rPr>
              <a:t>A usually binary assessment of either </a:t>
            </a:r>
            <a:r>
              <a:rPr lang="en-US" altLang="en-US" u="sng" dirty="0" smtClean="0">
                <a:ea typeface="ＭＳ Ｐゴシック" charset="-128"/>
              </a:rPr>
              <a:t>Relevant</a:t>
            </a:r>
            <a:r>
              <a:rPr lang="en-US" altLang="en-US" dirty="0" smtClean="0">
                <a:ea typeface="ＭＳ Ｐゴシック" charset="-128"/>
              </a:rPr>
              <a:t> or </a:t>
            </a:r>
            <a:r>
              <a:rPr lang="en-US" altLang="en-US" u="sng" dirty="0" err="1" smtClean="0">
                <a:ea typeface="ＭＳ Ｐゴシック" charset="-128"/>
              </a:rPr>
              <a:t>Nonrelevant</a:t>
            </a:r>
            <a:r>
              <a:rPr lang="en-US" altLang="en-US" dirty="0" smtClean="0">
                <a:ea typeface="ＭＳ Ｐゴシック" charset="-128"/>
              </a:rPr>
              <a:t> for each query and each document</a:t>
            </a:r>
          </a:p>
          <a:p>
            <a:pPr marL="1295400" lvl="2" indent="-381000" eaLnBrk="1" hangingPunct="1"/>
            <a:r>
              <a:rPr lang="en-US" altLang="en-US" dirty="0" smtClean="0">
                <a:ea typeface="ＭＳ Ｐゴシック" charset="-128"/>
              </a:rPr>
              <a:t>Some work on more-than-binary, but not the standard</a:t>
            </a:r>
          </a:p>
        </p:txBody>
      </p:sp>
      <p:sp>
        <p:nvSpPr>
          <p:cNvPr id="20482" name="Slide Number Placeholder 5"/>
          <p:cNvSpPr>
            <a:spLocks noGrp="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3761800C-8466-4A20-A1B2-94E5527CB7CD}" type="slidenum">
              <a:rPr lang="en-US" altLang="en-US" sz="1200" smtClean="0">
                <a:solidFill>
                  <a:srgbClr val="898989"/>
                </a:solidFill>
                <a:latin typeface="Calibri" pitchFamily="34" charset="0"/>
              </a:rPr>
              <a:pPr eaLnBrk="1" hangingPunct="1"/>
              <a:t>43</a:t>
            </a:fld>
            <a:endParaRPr lang="en-US" altLang="en-US" sz="1200" smtClean="0">
              <a:solidFill>
                <a:srgbClr val="898989"/>
              </a:solidFill>
              <a:latin typeface="Calibri" pitchFamily="34" charset="0"/>
            </a:endParaRPr>
          </a:p>
        </p:txBody>
      </p:sp>
      <p:sp>
        <p:nvSpPr>
          <p:cNvPr id="20485"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8.1</a:t>
            </a:r>
          </a:p>
        </p:txBody>
      </p:sp>
    </p:spTree>
    <p:extLst>
      <p:ext uri="{BB962C8B-B14F-4D97-AF65-F5344CB8AC3E}">
        <p14:creationId xmlns:p14="http://schemas.microsoft.com/office/powerpoint/2010/main" val="548780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09600" y="304800"/>
            <a:ext cx="7772400" cy="990600"/>
          </a:xfrm>
        </p:spPr>
        <p:txBody>
          <a:bodyPr/>
          <a:lstStyle/>
          <a:p>
            <a:pPr eaLnBrk="1" hangingPunct="1"/>
            <a:r>
              <a:rPr lang="en-US" altLang="en-US" dirty="0" smtClean="0">
                <a:ea typeface="ＭＳ Ｐゴシック" charset="-128"/>
              </a:rPr>
              <a:t>Standard relevance benchmarks</a:t>
            </a:r>
          </a:p>
        </p:txBody>
      </p:sp>
      <p:sp>
        <p:nvSpPr>
          <p:cNvPr id="22532" name="Rectangle 3"/>
          <p:cNvSpPr>
            <a:spLocks noGrp="1" noChangeArrowheads="1"/>
          </p:cNvSpPr>
          <p:nvPr>
            <p:ph idx="1"/>
          </p:nvPr>
        </p:nvSpPr>
        <p:spPr>
          <a:xfrm>
            <a:off x="609600" y="1447800"/>
            <a:ext cx="7772400" cy="4419600"/>
          </a:xfrm>
        </p:spPr>
        <p:txBody>
          <a:bodyPr/>
          <a:lstStyle/>
          <a:p>
            <a:pPr eaLnBrk="1" hangingPunct="1"/>
            <a:r>
              <a:rPr lang="en-US" altLang="en-US" dirty="0" smtClean="0">
                <a:ea typeface="ＭＳ Ｐゴシック" charset="-128"/>
              </a:rPr>
              <a:t>TREC - National Institute of Standards and Technology (NIST) has run a large IR test bed for many years</a:t>
            </a:r>
          </a:p>
          <a:p>
            <a:pPr eaLnBrk="1" hangingPunct="1"/>
            <a:r>
              <a:rPr lang="en-US" altLang="en-US" dirty="0" smtClean="0">
                <a:ea typeface="ＭＳ Ｐゴシック" charset="-128"/>
              </a:rPr>
              <a:t>Reuters and other benchmark doc collections used</a:t>
            </a:r>
          </a:p>
          <a:p>
            <a:pPr eaLnBrk="1" hangingPunct="1"/>
            <a:r>
              <a:rPr lang="en-US" altLang="en-US" dirty="0" smtClean="0">
                <a:ea typeface="ＭＳ Ｐゴシック" charset="-128"/>
              </a:rPr>
              <a:t>“Retrieval tasks” specified</a:t>
            </a:r>
          </a:p>
          <a:p>
            <a:pPr lvl="1" eaLnBrk="1" hangingPunct="1"/>
            <a:r>
              <a:rPr lang="en-US" altLang="en-US" dirty="0" smtClean="0">
                <a:ea typeface="ＭＳ Ｐゴシック" charset="-128"/>
              </a:rPr>
              <a:t>sometimes as queries</a:t>
            </a:r>
          </a:p>
          <a:p>
            <a:pPr eaLnBrk="1" hangingPunct="1"/>
            <a:r>
              <a:rPr lang="en-US" altLang="en-US" dirty="0" smtClean="0">
                <a:ea typeface="ＭＳ Ｐゴシック" charset="-128"/>
              </a:rPr>
              <a:t>Human experts mark, for each query and for each doc, </a:t>
            </a:r>
            <a:r>
              <a:rPr lang="en-US" altLang="en-US" u="sng" dirty="0" smtClean="0">
                <a:ea typeface="ＭＳ Ｐゴシック" charset="-128"/>
              </a:rPr>
              <a:t>Relevant</a:t>
            </a:r>
            <a:r>
              <a:rPr lang="en-US" altLang="en-US" dirty="0" smtClean="0">
                <a:ea typeface="ＭＳ Ｐゴシック" charset="-128"/>
              </a:rPr>
              <a:t> or </a:t>
            </a:r>
            <a:r>
              <a:rPr lang="en-US" altLang="en-US" u="sng" dirty="0" err="1" smtClean="0">
                <a:ea typeface="ＭＳ Ｐゴシック" charset="-128"/>
              </a:rPr>
              <a:t>Nonrelevant</a:t>
            </a:r>
            <a:endParaRPr lang="en-US" altLang="en-US" u="sng" dirty="0" smtClean="0">
              <a:ea typeface="ＭＳ Ｐゴシック" charset="-128"/>
            </a:endParaRPr>
          </a:p>
          <a:p>
            <a:pPr lvl="1" eaLnBrk="1" hangingPunct="1"/>
            <a:r>
              <a:rPr lang="en-US" altLang="en-US" dirty="0" smtClean="0">
                <a:ea typeface="ＭＳ Ｐゴシック" charset="-128"/>
              </a:rPr>
              <a:t>or at least for subset of docs that some system returned for that query</a:t>
            </a:r>
          </a:p>
        </p:txBody>
      </p:sp>
      <p:sp>
        <p:nvSpPr>
          <p:cNvPr id="22530" name="Slide Number Placeholder 5"/>
          <p:cNvSpPr>
            <a:spLocks noGrp="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13539B45-DD97-4B0D-A5CB-9A387DB46183}" type="slidenum">
              <a:rPr lang="en-US" altLang="en-US" sz="1200" smtClean="0">
                <a:solidFill>
                  <a:srgbClr val="898989"/>
                </a:solidFill>
                <a:latin typeface="Calibri" pitchFamily="34" charset="0"/>
              </a:rPr>
              <a:pPr eaLnBrk="1" hangingPunct="1"/>
              <a:t>44</a:t>
            </a:fld>
            <a:endParaRPr lang="en-US" altLang="en-US" sz="1200" smtClean="0">
              <a:solidFill>
                <a:srgbClr val="898989"/>
              </a:solidFill>
              <a:latin typeface="Calibri" pitchFamily="34" charset="0"/>
            </a:endParaRPr>
          </a:p>
        </p:txBody>
      </p:sp>
      <p:sp>
        <p:nvSpPr>
          <p:cNvPr id="22533"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8.2</a:t>
            </a:r>
          </a:p>
        </p:txBody>
      </p:sp>
    </p:spTree>
    <p:extLst>
      <p:ext uri="{BB962C8B-B14F-4D97-AF65-F5344CB8AC3E}">
        <p14:creationId xmlns:p14="http://schemas.microsoft.com/office/powerpoint/2010/main" val="1969852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sz="3600" smtClean="0">
                <a:ea typeface="ＭＳ Ｐゴシック" charset="-128"/>
              </a:rPr>
              <a:t>Unranked retrieval evaluation:</a:t>
            </a:r>
            <a:br>
              <a:rPr lang="en-US" altLang="en-US" sz="3600" smtClean="0">
                <a:ea typeface="ＭＳ Ｐゴシック" charset="-128"/>
              </a:rPr>
            </a:br>
            <a:r>
              <a:rPr lang="en-US" altLang="en-US" sz="3600" smtClean="0">
                <a:ea typeface="ＭＳ Ｐゴシック" charset="-128"/>
              </a:rPr>
              <a:t>Precision and Recall</a:t>
            </a:r>
          </a:p>
        </p:txBody>
      </p:sp>
      <p:sp>
        <p:nvSpPr>
          <p:cNvPr id="23556" name="Rectangle 3"/>
          <p:cNvSpPr>
            <a:spLocks noGrp="1" noChangeArrowheads="1"/>
          </p:cNvSpPr>
          <p:nvPr>
            <p:ph idx="1"/>
          </p:nvPr>
        </p:nvSpPr>
        <p:spPr/>
        <p:txBody>
          <a:bodyPr/>
          <a:lstStyle/>
          <a:p>
            <a:pPr eaLnBrk="1" hangingPunct="1"/>
            <a:r>
              <a:rPr lang="en-US" altLang="en-US" b="1" dirty="0" smtClean="0">
                <a:ea typeface="ＭＳ Ｐゴシック" charset="-128"/>
              </a:rPr>
              <a:t>Precision</a:t>
            </a:r>
            <a:r>
              <a:rPr lang="en-US" altLang="en-US" dirty="0" smtClean="0">
                <a:ea typeface="ＭＳ Ｐゴシック" charset="-128"/>
              </a:rPr>
              <a:t>: fraction of retrieved docs that are relevant = </a:t>
            </a:r>
            <a:r>
              <a:rPr lang="en-US" altLang="en-US" dirty="0" smtClean="0">
                <a:ea typeface="ＭＳ Ｐゴシック" charset="-128"/>
              </a:rPr>
              <a:t>P(relevant | retrieved</a:t>
            </a:r>
            <a:r>
              <a:rPr lang="en-US" altLang="en-US" dirty="0" smtClean="0">
                <a:ea typeface="ＭＳ Ｐゴシック" charset="-128"/>
              </a:rPr>
              <a:t>)</a:t>
            </a:r>
          </a:p>
          <a:p>
            <a:pPr eaLnBrk="1" hangingPunct="1"/>
            <a:r>
              <a:rPr lang="en-US" altLang="en-US" b="1" dirty="0" smtClean="0">
                <a:ea typeface="ＭＳ Ｐゴシック" charset="-128"/>
              </a:rPr>
              <a:t>Recall</a:t>
            </a:r>
            <a:r>
              <a:rPr lang="en-US" altLang="en-US" dirty="0" smtClean="0">
                <a:ea typeface="ＭＳ Ｐゴシック" charset="-128"/>
              </a:rPr>
              <a:t>: fraction of relevant docs that are retrieved</a:t>
            </a:r>
          </a:p>
          <a:p>
            <a:pPr eaLnBrk="1" hangingPunct="1">
              <a:buFont typeface="Wingdings" charset="2"/>
              <a:buNone/>
            </a:pPr>
            <a:r>
              <a:rPr lang="en-US" altLang="en-US" dirty="0" smtClean="0">
                <a:ea typeface="ＭＳ Ｐゴシック" charset="-128"/>
              </a:rPr>
              <a:t>	= </a:t>
            </a:r>
            <a:r>
              <a:rPr lang="en-US" altLang="en-US" dirty="0" smtClean="0">
                <a:ea typeface="ＭＳ Ｐゴシック" charset="-128"/>
              </a:rPr>
              <a:t>P(retrieved | relevant</a:t>
            </a:r>
            <a:r>
              <a:rPr lang="en-US" altLang="en-US" dirty="0" smtClean="0">
                <a:ea typeface="ＭＳ Ｐゴシック" charset="-128"/>
              </a:rPr>
              <a:t>)</a:t>
            </a:r>
          </a:p>
          <a:p>
            <a:pPr eaLnBrk="1" hangingPunct="1"/>
            <a:endParaRPr lang="en-US" altLang="en-US" dirty="0" smtClean="0">
              <a:ea typeface="ＭＳ Ｐゴシック" charset="-128"/>
            </a:endParaRPr>
          </a:p>
          <a:p>
            <a:pPr eaLnBrk="1" hangingPunct="1"/>
            <a:endParaRPr lang="en-US" altLang="en-US" dirty="0" smtClean="0">
              <a:ea typeface="ＭＳ Ｐゴシック" charset="-128"/>
            </a:endParaRPr>
          </a:p>
          <a:p>
            <a:pPr marL="0" indent="0" eaLnBrk="1" hangingPunct="1">
              <a:buNone/>
            </a:pPr>
            <a:endParaRPr lang="en-US" altLang="en-US" sz="3600" dirty="0" smtClean="0">
              <a:ea typeface="ＭＳ Ｐゴシック" charset="-128"/>
            </a:endParaRPr>
          </a:p>
          <a:p>
            <a:pPr algn="ctr" eaLnBrk="1" hangingPunct="1"/>
            <a:r>
              <a:rPr lang="en-US" altLang="en-US" dirty="0" smtClean="0">
                <a:ea typeface="ＭＳ Ｐゴシック" charset="-128"/>
              </a:rPr>
              <a:t>Precision P = </a:t>
            </a:r>
            <a:r>
              <a:rPr lang="en-US" altLang="en-US" dirty="0" err="1" smtClean="0">
                <a:ea typeface="ＭＳ Ｐゴシック" charset="-128"/>
              </a:rPr>
              <a:t>tp</a:t>
            </a:r>
            <a:r>
              <a:rPr lang="en-US" altLang="en-US" dirty="0" smtClean="0">
                <a:ea typeface="ＭＳ Ｐゴシック" charset="-128"/>
              </a:rPr>
              <a:t>/(</a:t>
            </a:r>
            <a:r>
              <a:rPr lang="en-US" altLang="en-US" dirty="0" err="1" smtClean="0">
                <a:ea typeface="ＭＳ Ｐゴシック" charset="-128"/>
              </a:rPr>
              <a:t>tp</a:t>
            </a:r>
            <a:r>
              <a:rPr lang="en-US" altLang="en-US" dirty="0" smtClean="0">
                <a:ea typeface="ＭＳ Ｐゴシック" charset="-128"/>
              </a:rPr>
              <a:t> + </a:t>
            </a:r>
            <a:r>
              <a:rPr lang="en-US" altLang="en-US" dirty="0" err="1" smtClean="0">
                <a:ea typeface="ＭＳ Ｐゴシック" charset="-128"/>
              </a:rPr>
              <a:t>fp</a:t>
            </a:r>
            <a:r>
              <a:rPr lang="en-US" altLang="en-US" dirty="0" smtClean="0">
                <a:ea typeface="ＭＳ Ｐゴシック" charset="-128"/>
              </a:rPr>
              <a:t>)</a:t>
            </a:r>
          </a:p>
          <a:p>
            <a:pPr algn="ctr" eaLnBrk="1" hangingPunct="1"/>
            <a:r>
              <a:rPr lang="en-US" altLang="en-US" dirty="0" smtClean="0">
                <a:ea typeface="ＭＳ Ｐゴシック" charset="-128"/>
              </a:rPr>
              <a:t>Recall  </a:t>
            </a:r>
            <a:r>
              <a:rPr lang="en-US" altLang="en-US" sz="2000" dirty="0" smtClean="0">
                <a:ea typeface="ＭＳ Ｐゴシック" charset="-128"/>
              </a:rPr>
              <a:t> </a:t>
            </a:r>
            <a:r>
              <a:rPr lang="en-US" altLang="en-US" dirty="0" smtClean="0">
                <a:ea typeface="ＭＳ Ｐゴシック" charset="-128"/>
              </a:rPr>
              <a:t>   R = </a:t>
            </a:r>
            <a:r>
              <a:rPr lang="en-US" altLang="en-US" dirty="0" err="1" smtClean="0">
                <a:ea typeface="ＭＳ Ｐゴシック" charset="-128"/>
              </a:rPr>
              <a:t>tp</a:t>
            </a:r>
            <a:r>
              <a:rPr lang="en-US" altLang="en-US" dirty="0" smtClean="0">
                <a:ea typeface="ＭＳ Ｐゴシック" charset="-128"/>
              </a:rPr>
              <a:t>/(</a:t>
            </a:r>
            <a:r>
              <a:rPr lang="en-US" altLang="en-US" dirty="0" err="1" smtClean="0">
                <a:ea typeface="ＭＳ Ｐゴシック" charset="-128"/>
              </a:rPr>
              <a:t>tp</a:t>
            </a:r>
            <a:r>
              <a:rPr lang="en-US" altLang="en-US" dirty="0" smtClean="0">
                <a:ea typeface="ＭＳ Ｐゴシック" charset="-128"/>
              </a:rPr>
              <a:t> + </a:t>
            </a:r>
            <a:r>
              <a:rPr lang="en-US" altLang="en-US" dirty="0" err="1" smtClean="0">
                <a:ea typeface="ＭＳ Ｐゴシック" charset="-128"/>
              </a:rPr>
              <a:t>fn</a:t>
            </a:r>
            <a:r>
              <a:rPr lang="en-US" altLang="en-US" dirty="0" smtClean="0">
                <a:ea typeface="ＭＳ Ｐゴシック" charset="-128"/>
              </a:rPr>
              <a:t>)</a:t>
            </a:r>
          </a:p>
        </p:txBody>
      </p:sp>
      <p:sp>
        <p:nvSpPr>
          <p:cNvPr id="23554" name="Slide Number Placeholder 5"/>
          <p:cNvSpPr>
            <a:spLocks noGrp="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61133A38-E3AC-4734-8FBB-25020666A2A4}" type="slidenum">
              <a:rPr lang="en-US" altLang="en-US" sz="1200" smtClean="0">
                <a:solidFill>
                  <a:srgbClr val="898989"/>
                </a:solidFill>
                <a:latin typeface="Calibri" pitchFamily="34" charset="0"/>
              </a:rPr>
              <a:pPr eaLnBrk="1" hangingPunct="1"/>
              <a:t>45</a:t>
            </a:fld>
            <a:endParaRPr lang="en-US" altLang="en-US" sz="1200" smtClean="0">
              <a:solidFill>
                <a:srgbClr val="898989"/>
              </a:solidFill>
              <a:latin typeface="Calibri" pitchFamily="34" charset="0"/>
            </a:endParaRPr>
          </a:p>
        </p:txBody>
      </p:sp>
      <p:graphicFrame>
        <p:nvGraphicFramePr>
          <p:cNvPr id="1201156" name="Group 4"/>
          <p:cNvGraphicFramePr>
            <a:graphicFrameLocks noGrp="1"/>
          </p:cNvGraphicFramePr>
          <p:nvPr>
            <p:extLst>
              <p:ext uri="{D42A27DB-BD31-4B8C-83A1-F6EECF244321}">
                <p14:modId xmlns:p14="http://schemas.microsoft.com/office/powerpoint/2010/main" val="1016289333"/>
              </p:ext>
            </p:extLst>
          </p:nvPr>
        </p:nvGraphicFramePr>
        <p:xfrm>
          <a:off x="1524000" y="3886200"/>
          <a:ext cx="6172200" cy="1391920"/>
        </p:xfrm>
        <a:graphic>
          <a:graphicData uri="http://schemas.openxmlformats.org/drawingml/2006/table">
            <a:tbl>
              <a:tblPr/>
              <a:tblGrid>
                <a:gridCol w="2057400"/>
                <a:gridCol w="2057400"/>
                <a:gridCol w="2057400"/>
              </a:tblGrid>
              <a:tr h="3302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22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Nonrelevant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fp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Not 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smtClean="0">
                          <a:ln>
                            <a:noFill/>
                          </a:ln>
                          <a:solidFill>
                            <a:schemeClr val="tx1"/>
                          </a:solidFill>
                          <a:effectLst/>
                          <a:latin typeface="Arial" charset="0"/>
                          <a:ea typeface="ＭＳ Ｐゴシック" charset="-128"/>
                        </a:rPr>
                        <a:t>fn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dirty="0" err="1" smtClean="0">
                          <a:ln>
                            <a:noFill/>
                          </a:ln>
                          <a:solidFill>
                            <a:schemeClr val="tx1"/>
                          </a:solidFill>
                          <a:effectLst/>
                          <a:latin typeface="Arial" charset="0"/>
                          <a:ea typeface="ＭＳ Ｐゴシック" charset="-128"/>
                        </a:rPr>
                        <a:t>tn</a:t>
                      </a:r>
                      <a:endParaRPr kumimoji="0" lang="en-US" sz="22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3575"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8.3</a:t>
            </a:r>
          </a:p>
        </p:txBody>
      </p:sp>
    </p:spTree>
    <p:extLst>
      <p:ext uri="{BB962C8B-B14F-4D97-AF65-F5344CB8AC3E}">
        <p14:creationId xmlns:p14="http://schemas.microsoft.com/office/powerpoint/2010/main" val="36187003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2"/>
          <p:cNvSpPr>
            <a:spLocks noGrp="1"/>
          </p:cNvSpPr>
          <p:nvPr>
            <p:ph type="ftr" sz="quarter" idx="10"/>
          </p:nvPr>
        </p:nvSpPr>
        <p:spPr>
          <a:noFill/>
        </p:spPr>
        <p:txBody>
          <a:bodyPr/>
          <a:lstStyle/>
          <a:p>
            <a:r>
              <a:rPr lang="en-US" smtClean="0"/>
              <a:t>Intelligent Information Retrieval</a:t>
            </a:r>
            <a:endParaRPr lang="en-US" sz="1400" smtClean="0"/>
          </a:p>
        </p:txBody>
      </p:sp>
      <p:sp>
        <p:nvSpPr>
          <p:cNvPr id="4100" name="Slide Number Placeholder 3"/>
          <p:cNvSpPr>
            <a:spLocks noGrp="1"/>
          </p:cNvSpPr>
          <p:nvPr>
            <p:ph type="sldNum" sz="quarter" idx="11"/>
          </p:nvPr>
        </p:nvSpPr>
        <p:spPr>
          <a:noFill/>
        </p:spPr>
        <p:txBody>
          <a:bodyPr/>
          <a:lstStyle/>
          <a:p>
            <a:fld id="{62426FEF-CE58-4F70-8C88-34A9725AC217}" type="slidenum">
              <a:rPr lang="en-US" smtClean="0"/>
              <a:pPr/>
              <a:t>46</a:t>
            </a:fld>
            <a:endParaRPr lang="en-US" smtClean="0"/>
          </a:p>
        </p:txBody>
      </p:sp>
      <p:sp>
        <p:nvSpPr>
          <p:cNvPr id="4101" name="Rectangle 2"/>
          <p:cNvSpPr>
            <a:spLocks noGrp="1" noChangeArrowheads="1"/>
          </p:cNvSpPr>
          <p:nvPr>
            <p:ph type="title"/>
          </p:nvPr>
        </p:nvSpPr>
        <p:spPr/>
        <p:txBody>
          <a:bodyPr/>
          <a:lstStyle/>
          <a:p>
            <a:r>
              <a:rPr lang="en-US" sz="3600" smtClean="0"/>
              <a:t>Retrieved vs. Relevant Documents</a:t>
            </a:r>
            <a:endParaRPr lang="en-US" smtClean="0"/>
          </a:p>
        </p:txBody>
      </p:sp>
      <p:sp>
        <p:nvSpPr>
          <p:cNvPr id="4102" name="Oval 3"/>
          <p:cNvSpPr>
            <a:spLocks noChangeArrowheads="1"/>
          </p:cNvSpPr>
          <p:nvPr/>
        </p:nvSpPr>
        <p:spPr bwMode="auto">
          <a:xfrm>
            <a:off x="1219200" y="2209800"/>
            <a:ext cx="6705600" cy="3200400"/>
          </a:xfrm>
          <a:prstGeom prst="ellipse">
            <a:avLst/>
          </a:prstGeom>
          <a:noFill/>
          <a:ln w="57150" cmpd="thinThick">
            <a:solidFill>
              <a:srgbClr val="FF6633"/>
            </a:solidFill>
            <a:prstDash val="sysDot"/>
            <a:round/>
            <a:headEnd type="none" w="sm" len="sm"/>
            <a:tailEnd type="none" w="sm" len="sm"/>
          </a:ln>
        </p:spPr>
        <p:txBody>
          <a:bodyPr wrap="none" anchor="ctr"/>
          <a:lstStyle/>
          <a:p>
            <a:endParaRPr lang="en-US"/>
          </a:p>
        </p:txBody>
      </p:sp>
      <p:sp>
        <p:nvSpPr>
          <p:cNvPr id="4103" name="Oval 4"/>
          <p:cNvSpPr>
            <a:spLocks noChangeArrowheads="1"/>
          </p:cNvSpPr>
          <p:nvPr/>
        </p:nvSpPr>
        <p:spPr bwMode="auto">
          <a:xfrm>
            <a:off x="2133600" y="2819400"/>
            <a:ext cx="4876800" cy="1828800"/>
          </a:xfrm>
          <a:prstGeom prst="ellipse">
            <a:avLst/>
          </a:prstGeom>
          <a:noFill/>
          <a:ln w="38100">
            <a:solidFill>
              <a:schemeClr val="accent1"/>
            </a:solidFill>
            <a:round/>
            <a:headEnd type="none" w="sm" len="sm"/>
            <a:tailEnd type="none" w="sm" len="sm"/>
          </a:ln>
        </p:spPr>
        <p:txBody>
          <a:bodyPr wrap="none" anchor="ctr"/>
          <a:lstStyle/>
          <a:p>
            <a:endParaRPr lang="en-US"/>
          </a:p>
        </p:txBody>
      </p:sp>
      <p:sp>
        <p:nvSpPr>
          <p:cNvPr id="4104" name="Oval 6"/>
          <p:cNvSpPr>
            <a:spLocks noChangeArrowheads="1"/>
          </p:cNvSpPr>
          <p:nvPr/>
        </p:nvSpPr>
        <p:spPr bwMode="auto">
          <a:xfrm rot="-1673343">
            <a:off x="1371600" y="3733800"/>
            <a:ext cx="4495800" cy="1828800"/>
          </a:xfrm>
          <a:prstGeom prst="ellipse">
            <a:avLst/>
          </a:prstGeom>
          <a:noFill/>
          <a:ln w="38100">
            <a:solidFill>
              <a:schemeClr val="hlink"/>
            </a:solidFill>
            <a:round/>
            <a:headEnd type="none" w="sm" len="sm"/>
            <a:tailEnd type="none" w="sm" len="sm"/>
          </a:ln>
        </p:spPr>
        <p:txBody>
          <a:bodyPr wrap="none" anchor="ctr"/>
          <a:lstStyle/>
          <a:p>
            <a:pPr algn="ctr"/>
            <a:endParaRPr lang="en-US">
              <a:latin typeface="Arial" charset="0"/>
            </a:endParaRPr>
          </a:p>
        </p:txBody>
      </p:sp>
      <p:sp>
        <p:nvSpPr>
          <p:cNvPr id="4105" name="Text Box 7"/>
          <p:cNvSpPr txBox="1">
            <a:spLocks noChangeArrowheads="1"/>
          </p:cNvSpPr>
          <p:nvPr/>
        </p:nvSpPr>
        <p:spPr bwMode="auto">
          <a:xfrm>
            <a:off x="2133600" y="5334000"/>
            <a:ext cx="1187450" cy="396875"/>
          </a:xfrm>
          <a:prstGeom prst="rect">
            <a:avLst/>
          </a:prstGeom>
          <a:noFill/>
          <a:ln w="12700">
            <a:noFill/>
            <a:miter lim="800000"/>
            <a:headEnd type="none" w="sm" len="sm"/>
            <a:tailEnd type="none" w="sm" len="sm"/>
          </a:ln>
        </p:spPr>
        <p:txBody>
          <a:bodyPr wrap="none">
            <a:spAutoFit/>
          </a:bodyPr>
          <a:lstStyle/>
          <a:p>
            <a:r>
              <a:rPr lang="en-US" sz="2000">
                <a:solidFill>
                  <a:schemeClr val="hlink"/>
                </a:solidFill>
                <a:latin typeface="Arial" charset="0"/>
              </a:rPr>
              <a:t>Relevant</a:t>
            </a:r>
            <a:endParaRPr lang="en-US">
              <a:latin typeface="Arial" charset="0"/>
            </a:endParaRPr>
          </a:p>
        </p:txBody>
      </p:sp>
      <p:sp>
        <p:nvSpPr>
          <p:cNvPr id="4106" name="Text Box 8"/>
          <p:cNvSpPr txBox="1">
            <a:spLocks noChangeArrowheads="1"/>
          </p:cNvSpPr>
          <p:nvPr/>
        </p:nvSpPr>
        <p:spPr bwMode="auto">
          <a:xfrm>
            <a:off x="3733800" y="3505200"/>
            <a:ext cx="1657350" cy="366713"/>
          </a:xfrm>
          <a:prstGeom prst="rect">
            <a:avLst/>
          </a:prstGeom>
          <a:noFill/>
          <a:ln w="12700">
            <a:noFill/>
            <a:miter lim="800000"/>
            <a:headEnd type="none" w="sm" len="sm"/>
            <a:tailEnd type="none" w="sm" len="sm"/>
          </a:ln>
        </p:spPr>
        <p:txBody>
          <a:bodyPr wrap="none">
            <a:spAutoFit/>
          </a:bodyPr>
          <a:lstStyle/>
          <a:p>
            <a:r>
              <a:rPr lang="en-US" sz="1800">
                <a:solidFill>
                  <a:srgbClr val="008000"/>
                </a:solidFill>
                <a:latin typeface="Arial" charset="0"/>
              </a:rPr>
              <a:t>High Precision</a:t>
            </a:r>
            <a:endParaRPr lang="en-US">
              <a:latin typeface="Arial" charset="0"/>
            </a:endParaRPr>
          </a:p>
        </p:txBody>
      </p:sp>
      <p:sp>
        <p:nvSpPr>
          <p:cNvPr id="4107" name="Text Box 9"/>
          <p:cNvSpPr txBox="1">
            <a:spLocks noChangeArrowheads="1"/>
          </p:cNvSpPr>
          <p:nvPr/>
        </p:nvSpPr>
        <p:spPr bwMode="auto">
          <a:xfrm>
            <a:off x="3505200" y="2286000"/>
            <a:ext cx="1584325" cy="396875"/>
          </a:xfrm>
          <a:prstGeom prst="rect">
            <a:avLst/>
          </a:prstGeom>
          <a:noFill/>
          <a:ln w="12700">
            <a:noFill/>
            <a:miter lim="800000"/>
            <a:headEnd type="none" w="sm" len="sm"/>
            <a:tailEnd type="none" w="sm" len="sm"/>
          </a:ln>
        </p:spPr>
        <p:txBody>
          <a:bodyPr>
            <a:spAutoFit/>
          </a:bodyPr>
          <a:lstStyle/>
          <a:p>
            <a:r>
              <a:rPr lang="en-US" sz="2000">
                <a:solidFill>
                  <a:srgbClr val="FF6633"/>
                </a:solidFill>
                <a:latin typeface="Arial" charset="0"/>
              </a:rPr>
              <a:t>High Recall</a:t>
            </a:r>
            <a:endParaRPr lang="en-US">
              <a:latin typeface="Arial" charset="0"/>
            </a:endParaRPr>
          </a:p>
        </p:txBody>
      </p:sp>
      <p:sp>
        <p:nvSpPr>
          <p:cNvPr id="4108" name="Text Box 10"/>
          <p:cNvSpPr txBox="1">
            <a:spLocks noChangeArrowheads="1"/>
          </p:cNvSpPr>
          <p:nvPr/>
        </p:nvSpPr>
        <p:spPr bwMode="auto">
          <a:xfrm>
            <a:off x="5562600" y="3276600"/>
            <a:ext cx="1584325" cy="396875"/>
          </a:xfrm>
          <a:prstGeom prst="rect">
            <a:avLst/>
          </a:prstGeom>
          <a:noFill/>
          <a:ln w="12700">
            <a:noFill/>
            <a:miter lim="800000"/>
            <a:headEnd type="none" w="sm" len="sm"/>
            <a:tailEnd type="none" w="sm" len="sm"/>
          </a:ln>
        </p:spPr>
        <p:txBody>
          <a:bodyPr>
            <a:spAutoFit/>
          </a:bodyPr>
          <a:lstStyle/>
          <a:p>
            <a:r>
              <a:rPr lang="en-US" sz="2000">
                <a:solidFill>
                  <a:schemeClr val="accent1"/>
                </a:solidFill>
                <a:latin typeface="Arial" charset="0"/>
              </a:rPr>
              <a:t>Retrieved</a:t>
            </a:r>
            <a:endParaRPr lang="en-US">
              <a:latin typeface="Arial" charset="0"/>
            </a:endParaRPr>
          </a:p>
        </p:txBody>
      </p:sp>
      <p:graphicFrame>
        <p:nvGraphicFramePr>
          <p:cNvPr id="4098" name="Object 11"/>
          <p:cNvGraphicFramePr>
            <a:graphicFrameLocks noChangeAspect="1"/>
          </p:cNvGraphicFramePr>
          <p:nvPr/>
        </p:nvGraphicFramePr>
        <p:xfrm>
          <a:off x="5867400" y="1600200"/>
          <a:ext cx="2667000" cy="863600"/>
        </p:xfrm>
        <a:graphic>
          <a:graphicData uri="http://schemas.openxmlformats.org/presentationml/2006/ole">
            <mc:AlternateContent xmlns:mc="http://schemas.openxmlformats.org/markup-compatibility/2006">
              <mc:Choice xmlns:v="urn:schemas-microsoft-com:vml" Requires="v">
                <p:oleObj spid="_x0000_s4110" name="Equation" r:id="rId4" imgW="1295280" imgH="419040" progId="Equation.3">
                  <p:embed/>
                </p:oleObj>
              </mc:Choice>
              <mc:Fallback>
                <p:oleObj name="Equation" r:id="rId4" imgW="1295280" imgH="4190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00200"/>
                        <a:ext cx="2667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2"/>
          <p:cNvSpPr>
            <a:spLocks noGrp="1"/>
          </p:cNvSpPr>
          <p:nvPr>
            <p:ph type="ftr" sz="quarter" idx="10"/>
          </p:nvPr>
        </p:nvSpPr>
        <p:spPr>
          <a:noFill/>
        </p:spPr>
        <p:txBody>
          <a:bodyPr/>
          <a:lstStyle/>
          <a:p>
            <a:r>
              <a:rPr lang="en-US" smtClean="0"/>
              <a:t>Intelligent Information Retrieval</a:t>
            </a:r>
            <a:endParaRPr lang="en-US" sz="1400" smtClean="0"/>
          </a:p>
        </p:txBody>
      </p:sp>
      <p:sp>
        <p:nvSpPr>
          <p:cNvPr id="5124" name="Slide Number Placeholder 3"/>
          <p:cNvSpPr>
            <a:spLocks noGrp="1"/>
          </p:cNvSpPr>
          <p:nvPr>
            <p:ph type="sldNum" sz="quarter" idx="11"/>
          </p:nvPr>
        </p:nvSpPr>
        <p:spPr>
          <a:noFill/>
        </p:spPr>
        <p:txBody>
          <a:bodyPr/>
          <a:lstStyle/>
          <a:p>
            <a:fld id="{660F36D1-2011-491C-8B6A-2F4CE332EB13}" type="slidenum">
              <a:rPr lang="en-US" smtClean="0"/>
              <a:pPr/>
              <a:t>47</a:t>
            </a:fld>
            <a:endParaRPr lang="en-US" smtClean="0"/>
          </a:p>
        </p:txBody>
      </p:sp>
      <p:sp>
        <p:nvSpPr>
          <p:cNvPr id="5125" name="Rectangle 2"/>
          <p:cNvSpPr>
            <a:spLocks noGrp="1" noChangeArrowheads="1"/>
          </p:cNvSpPr>
          <p:nvPr>
            <p:ph type="title"/>
          </p:nvPr>
        </p:nvSpPr>
        <p:spPr/>
        <p:txBody>
          <a:bodyPr/>
          <a:lstStyle/>
          <a:p>
            <a:r>
              <a:rPr lang="en-US" sz="3600" smtClean="0"/>
              <a:t>Retrieved vs. Relevant Documents</a:t>
            </a:r>
          </a:p>
        </p:txBody>
      </p:sp>
      <p:sp>
        <p:nvSpPr>
          <p:cNvPr id="5126" name="Oval 4"/>
          <p:cNvSpPr>
            <a:spLocks noChangeArrowheads="1"/>
          </p:cNvSpPr>
          <p:nvPr/>
        </p:nvSpPr>
        <p:spPr bwMode="auto">
          <a:xfrm>
            <a:off x="2133600" y="2819400"/>
            <a:ext cx="4876800" cy="1828800"/>
          </a:xfrm>
          <a:prstGeom prst="ellipse">
            <a:avLst/>
          </a:prstGeom>
          <a:noFill/>
          <a:ln w="38100">
            <a:solidFill>
              <a:schemeClr val="accent1"/>
            </a:solidFill>
            <a:round/>
            <a:headEnd type="none" w="sm" len="sm"/>
            <a:tailEnd type="none" w="sm" len="sm"/>
          </a:ln>
        </p:spPr>
        <p:txBody>
          <a:bodyPr wrap="none" anchor="ctr"/>
          <a:lstStyle/>
          <a:p>
            <a:endParaRPr lang="en-US"/>
          </a:p>
        </p:txBody>
      </p:sp>
      <p:sp>
        <p:nvSpPr>
          <p:cNvPr id="5127" name="Oval 5"/>
          <p:cNvSpPr>
            <a:spLocks noChangeArrowheads="1"/>
          </p:cNvSpPr>
          <p:nvPr/>
        </p:nvSpPr>
        <p:spPr bwMode="auto">
          <a:xfrm>
            <a:off x="2743200" y="3200400"/>
            <a:ext cx="2819400" cy="1066800"/>
          </a:xfrm>
          <a:prstGeom prst="ellipse">
            <a:avLst/>
          </a:prstGeom>
          <a:noFill/>
          <a:ln w="57150" cmpd="thinThick">
            <a:solidFill>
              <a:srgbClr val="008000"/>
            </a:solidFill>
            <a:prstDash val="sysDot"/>
            <a:round/>
            <a:headEnd type="none" w="sm" len="sm"/>
            <a:tailEnd type="none" w="sm" len="sm"/>
          </a:ln>
        </p:spPr>
        <p:txBody>
          <a:bodyPr wrap="none" anchor="ctr"/>
          <a:lstStyle/>
          <a:p>
            <a:pPr algn="ctr"/>
            <a:endParaRPr lang="en-US">
              <a:solidFill>
                <a:schemeClr val="accent2"/>
              </a:solidFill>
              <a:latin typeface="Arial" charset="0"/>
            </a:endParaRPr>
          </a:p>
        </p:txBody>
      </p:sp>
      <p:sp>
        <p:nvSpPr>
          <p:cNvPr id="5128" name="Oval 6"/>
          <p:cNvSpPr>
            <a:spLocks noChangeArrowheads="1"/>
          </p:cNvSpPr>
          <p:nvPr/>
        </p:nvSpPr>
        <p:spPr bwMode="auto">
          <a:xfrm rot="-1673343">
            <a:off x="1371600" y="3733800"/>
            <a:ext cx="4495800" cy="1828800"/>
          </a:xfrm>
          <a:prstGeom prst="ellipse">
            <a:avLst/>
          </a:prstGeom>
          <a:noFill/>
          <a:ln w="38100">
            <a:solidFill>
              <a:schemeClr val="hlink"/>
            </a:solidFill>
            <a:round/>
            <a:headEnd type="none" w="sm" len="sm"/>
            <a:tailEnd type="none" w="sm" len="sm"/>
          </a:ln>
        </p:spPr>
        <p:txBody>
          <a:bodyPr wrap="none" anchor="ctr"/>
          <a:lstStyle/>
          <a:p>
            <a:pPr algn="ctr"/>
            <a:endParaRPr lang="en-US">
              <a:latin typeface="Arial" charset="0"/>
            </a:endParaRPr>
          </a:p>
        </p:txBody>
      </p:sp>
      <p:sp>
        <p:nvSpPr>
          <p:cNvPr id="5129" name="Text Box 7"/>
          <p:cNvSpPr txBox="1">
            <a:spLocks noChangeArrowheads="1"/>
          </p:cNvSpPr>
          <p:nvPr/>
        </p:nvSpPr>
        <p:spPr bwMode="auto">
          <a:xfrm>
            <a:off x="2133600" y="5334000"/>
            <a:ext cx="1187450" cy="396875"/>
          </a:xfrm>
          <a:prstGeom prst="rect">
            <a:avLst/>
          </a:prstGeom>
          <a:noFill/>
          <a:ln w="12700">
            <a:noFill/>
            <a:miter lim="800000"/>
            <a:headEnd type="none" w="sm" len="sm"/>
            <a:tailEnd type="none" w="sm" len="sm"/>
          </a:ln>
        </p:spPr>
        <p:txBody>
          <a:bodyPr wrap="none">
            <a:spAutoFit/>
          </a:bodyPr>
          <a:lstStyle/>
          <a:p>
            <a:r>
              <a:rPr lang="en-US" sz="2000">
                <a:solidFill>
                  <a:schemeClr val="hlink"/>
                </a:solidFill>
                <a:latin typeface="Arial" charset="0"/>
              </a:rPr>
              <a:t>Relevant</a:t>
            </a:r>
            <a:endParaRPr lang="en-US">
              <a:latin typeface="Arial" charset="0"/>
            </a:endParaRPr>
          </a:p>
        </p:txBody>
      </p:sp>
      <p:sp>
        <p:nvSpPr>
          <p:cNvPr id="5130" name="Text Box 8"/>
          <p:cNvSpPr txBox="1">
            <a:spLocks noChangeArrowheads="1"/>
          </p:cNvSpPr>
          <p:nvPr/>
        </p:nvSpPr>
        <p:spPr bwMode="auto">
          <a:xfrm>
            <a:off x="3733800" y="3505200"/>
            <a:ext cx="1657350" cy="366713"/>
          </a:xfrm>
          <a:prstGeom prst="rect">
            <a:avLst/>
          </a:prstGeom>
          <a:noFill/>
          <a:ln w="12700">
            <a:noFill/>
            <a:miter lim="800000"/>
            <a:headEnd type="none" w="sm" len="sm"/>
            <a:tailEnd type="none" w="sm" len="sm"/>
          </a:ln>
        </p:spPr>
        <p:txBody>
          <a:bodyPr wrap="none">
            <a:spAutoFit/>
          </a:bodyPr>
          <a:lstStyle/>
          <a:p>
            <a:r>
              <a:rPr lang="en-US" sz="1800">
                <a:solidFill>
                  <a:srgbClr val="008000"/>
                </a:solidFill>
                <a:latin typeface="Arial" charset="0"/>
              </a:rPr>
              <a:t>High Precision</a:t>
            </a:r>
            <a:endParaRPr lang="en-US">
              <a:latin typeface="Arial" charset="0"/>
            </a:endParaRPr>
          </a:p>
        </p:txBody>
      </p:sp>
      <p:sp>
        <p:nvSpPr>
          <p:cNvPr id="5131" name="Text Box 9"/>
          <p:cNvSpPr txBox="1">
            <a:spLocks noChangeArrowheads="1"/>
          </p:cNvSpPr>
          <p:nvPr/>
        </p:nvSpPr>
        <p:spPr bwMode="auto">
          <a:xfrm>
            <a:off x="3505200" y="2286000"/>
            <a:ext cx="1584325" cy="396875"/>
          </a:xfrm>
          <a:prstGeom prst="rect">
            <a:avLst/>
          </a:prstGeom>
          <a:noFill/>
          <a:ln w="12700">
            <a:noFill/>
            <a:miter lim="800000"/>
            <a:headEnd type="none" w="sm" len="sm"/>
            <a:tailEnd type="none" w="sm" len="sm"/>
          </a:ln>
        </p:spPr>
        <p:txBody>
          <a:bodyPr>
            <a:spAutoFit/>
          </a:bodyPr>
          <a:lstStyle/>
          <a:p>
            <a:r>
              <a:rPr lang="en-US" sz="2000">
                <a:solidFill>
                  <a:srgbClr val="FF6633"/>
                </a:solidFill>
                <a:latin typeface="Arial" charset="0"/>
              </a:rPr>
              <a:t>High Recall</a:t>
            </a:r>
            <a:endParaRPr lang="en-US">
              <a:latin typeface="Arial" charset="0"/>
            </a:endParaRPr>
          </a:p>
        </p:txBody>
      </p:sp>
      <p:sp>
        <p:nvSpPr>
          <p:cNvPr id="5132" name="Text Box 10"/>
          <p:cNvSpPr txBox="1">
            <a:spLocks noChangeArrowheads="1"/>
          </p:cNvSpPr>
          <p:nvPr/>
        </p:nvSpPr>
        <p:spPr bwMode="auto">
          <a:xfrm>
            <a:off x="5562600" y="3276600"/>
            <a:ext cx="1584325" cy="396875"/>
          </a:xfrm>
          <a:prstGeom prst="rect">
            <a:avLst/>
          </a:prstGeom>
          <a:noFill/>
          <a:ln w="12700">
            <a:noFill/>
            <a:miter lim="800000"/>
            <a:headEnd type="none" w="sm" len="sm"/>
            <a:tailEnd type="none" w="sm" len="sm"/>
          </a:ln>
        </p:spPr>
        <p:txBody>
          <a:bodyPr>
            <a:spAutoFit/>
          </a:bodyPr>
          <a:lstStyle/>
          <a:p>
            <a:r>
              <a:rPr lang="en-US" sz="2000">
                <a:solidFill>
                  <a:schemeClr val="accent1"/>
                </a:solidFill>
                <a:latin typeface="Arial" charset="0"/>
              </a:rPr>
              <a:t>Retrieved</a:t>
            </a:r>
            <a:endParaRPr lang="en-US">
              <a:latin typeface="Arial" charset="0"/>
            </a:endParaRPr>
          </a:p>
        </p:txBody>
      </p:sp>
      <p:graphicFrame>
        <p:nvGraphicFramePr>
          <p:cNvPr id="5122" name="Object 11"/>
          <p:cNvGraphicFramePr>
            <a:graphicFrameLocks noChangeAspect="1"/>
          </p:cNvGraphicFramePr>
          <p:nvPr/>
        </p:nvGraphicFramePr>
        <p:xfrm>
          <a:off x="5486400" y="1676400"/>
          <a:ext cx="3059113" cy="863600"/>
        </p:xfrm>
        <a:graphic>
          <a:graphicData uri="http://schemas.openxmlformats.org/presentationml/2006/ole">
            <mc:AlternateContent xmlns:mc="http://schemas.openxmlformats.org/markup-compatibility/2006">
              <mc:Choice xmlns:v="urn:schemas-microsoft-com:vml" Requires="v">
                <p:oleObj spid="_x0000_s5134" name="Equation" r:id="rId4" imgW="1485720" imgH="419040" progId="Equation.3">
                  <p:embed/>
                </p:oleObj>
              </mc:Choice>
              <mc:Fallback>
                <p:oleObj name="Equation" r:id="rId4" imgW="1485720" imgH="4190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676400"/>
                        <a:ext cx="30591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smtClean="0">
                <a:ea typeface="ＭＳ Ｐゴシック" charset="-128"/>
              </a:rPr>
              <a:t>Evaluating ranked results</a:t>
            </a:r>
          </a:p>
        </p:txBody>
      </p:sp>
      <p:sp>
        <p:nvSpPr>
          <p:cNvPr id="28676" name="Rectangle 3"/>
          <p:cNvSpPr>
            <a:spLocks noGrp="1" noChangeArrowheads="1"/>
          </p:cNvSpPr>
          <p:nvPr>
            <p:ph idx="1"/>
          </p:nvPr>
        </p:nvSpPr>
        <p:spPr>
          <a:xfrm>
            <a:off x="609600" y="1524000"/>
            <a:ext cx="7772400" cy="4343400"/>
          </a:xfrm>
        </p:spPr>
        <p:txBody>
          <a:bodyPr/>
          <a:lstStyle/>
          <a:p>
            <a:pPr eaLnBrk="1" hangingPunct="1"/>
            <a:r>
              <a:rPr lang="en-US" altLang="en-US" dirty="0" smtClean="0">
                <a:ea typeface="ＭＳ Ｐゴシック" charset="-128"/>
              </a:rPr>
              <a:t>Evaluation of ranked results:</a:t>
            </a:r>
          </a:p>
          <a:p>
            <a:pPr lvl="1" eaLnBrk="1" hangingPunct="1"/>
            <a:r>
              <a:rPr lang="en-US" altLang="en-US" dirty="0" smtClean="0">
                <a:ea typeface="ＭＳ Ｐゴシック" charset="-128"/>
              </a:rPr>
              <a:t>The system can return any number of results</a:t>
            </a:r>
          </a:p>
          <a:p>
            <a:pPr lvl="1" eaLnBrk="1" hangingPunct="1"/>
            <a:r>
              <a:rPr lang="en-US" altLang="en-US" dirty="0" smtClean="0">
                <a:ea typeface="ＭＳ Ｐゴシック" charset="-128"/>
              </a:rPr>
              <a:t>By taking various numbers of the top returned documents (levels of recall), the evaluator can produce a </a:t>
            </a:r>
            <a:r>
              <a:rPr lang="en-US" altLang="en-US" i="1" dirty="0" smtClean="0">
                <a:ea typeface="ＭＳ Ｐゴシック" charset="-128"/>
              </a:rPr>
              <a:t>precision-recall </a:t>
            </a:r>
            <a:r>
              <a:rPr lang="en-US" altLang="en-US" i="1" dirty="0" smtClean="0">
                <a:ea typeface="ＭＳ Ｐゴシック" charset="-128"/>
              </a:rPr>
              <a:t>curve</a:t>
            </a:r>
          </a:p>
          <a:p>
            <a:pPr eaLnBrk="1" hangingPunct="1"/>
            <a:r>
              <a:rPr lang="en-US" altLang="en-US" dirty="0">
                <a:ea typeface="ＭＳ Ｐゴシック" charset="-128"/>
              </a:rPr>
              <a:t>Averaging over </a:t>
            </a:r>
            <a:r>
              <a:rPr lang="en-US" altLang="en-US" dirty="0" smtClean="0">
                <a:ea typeface="ＭＳ Ｐゴシック" charset="-128"/>
              </a:rPr>
              <a:t>queries</a:t>
            </a:r>
          </a:p>
          <a:p>
            <a:pPr lvl="1" eaLnBrk="1" hangingPunct="1"/>
            <a:r>
              <a:rPr lang="en-US" altLang="en-US" dirty="0">
                <a:ea typeface="ＭＳ Ｐゴシック" charset="-128"/>
              </a:rPr>
              <a:t>A precision-recall graph for one query isn’t a very sensible thing to look at</a:t>
            </a:r>
          </a:p>
          <a:p>
            <a:pPr lvl="1" eaLnBrk="1" hangingPunct="1"/>
            <a:r>
              <a:rPr lang="en-US" altLang="en-US" dirty="0">
                <a:ea typeface="ＭＳ Ｐゴシック" charset="-128"/>
              </a:rPr>
              <a:t>You need to average performance over a whole bunch of queries</a:t>
            </a:r>
            <a:endParaRPr lang="en-US" altLang="en-US" dirty="0" smtClean="0">
              <a:ea typeface="ＭＳ Ｐゴシック" charset="-128"/>
            </a:endParaRPr>
          </a:p>
        </p:txBody>
      </p:sp>
      <p:sp>
        <p:nvSpPr>
          <p:cNvPr id="28674" name="Slide Number Placeholder 5"/>
          <p:cNvSpPr>
            <a:spLocks noGrp="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101FFDF1-A334-48E4-888F-C4663F86FC9B}" type="slidenum">
              <a:rPr lang="en-US" altLang="en-US" sz="1200" smtClean="0">
                <a:solidFill>
                  <a:srgbClr val="898989"/>
                </a:solidFill>
                <a:latin typeface="Calibri" pitchFamily="34" charset="0"/>
              </a:rPr>
              <a:pPr eaLnBrk="1" hangingPunct="1"/>
              <a:t>48</a:t>
            </a:fld>
            <a:endParaRPr lang="en-US" altLang="en-US" sz="1200" smtClean="0">
              <a:solidFill>
                <a:srgbClr val="898989"/>
              </a:solidFill>
              <a:latin typeface="Calibri" pitchFamily="34" charset="0"/>
            </a:endParaRPr>
          </a:p>
        </p:txBody>
      </p:sp>
      <p:sp>
        <p:nvSpPr>
          <p:cNvPr id="28677"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8.4</a:t>
            </a:r>
          </a:p>
        </p:txBody>
      </p:sp>
    </p:spTree>
    <p:extLst>
      <p:ext uri="{BB962C8B-B14F-4D97-AF65-F5344CB8AC3E}">
        <p14:creationId xmlns:p14="http://schemas.microsoft.com/office/powerpoint/2010/main" val="38285243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p:spPr>
        <p:txBody>
          <a:bodyPr/>
          <a:lstStyle/>
          <a:p>
            <a:r>
              <a:rPr lang="en-US" smtClean="0"/>
              <a:t>Intelligent Information Retrieval</a:t>
            </a:r>
            <a:endParaRPr lang="en-US" sz="1400" smtClean="0"/>
          </a:p>
        </p:txBody>
      </p:sp>
      <p:sp>
        <p:nvSpPr>
          <p:cNvPr id="44035" name="Slide Number Placeholder 3"/>
          <p:cNvSpPr>
            <a:spLocks noGrp="1"/>
          </p:cNvSpPr>
          <p:nvPr>
            <p:ph type="sldNum" sz="quarter" idx="11"/>
          </p:nvPr>
        </p:nvSpPr>
        <p:spPr>
          <a:noFill/>
        </p:spPr>
        <p:txBody>
          <a:bodyPr/>
          <a:lstStyle/>
          <a:p>
            <a:fld id="{3A56856C-FB1E-4DDF-9A1D-D39661706709}" type="slidenum">
              <a:rPr lang="en-US" smtClean="0"/>
              <a:pPr/>
              <a:t>49</a:t>
            </a:fld>
            <a:endParaRPr lang="en-US" smtClean="0"/>
          </a:p>
        </p:txBody>
      </p:sp>
      <p:sp>
        <p:nvSpPr>
          <p:cNvPr id="44036" name="Rectangle 2"/>
          <p:cNvSpPr>
            <a:spLocks noGrp="1" noChangeArrowheads="1"/>
          </p:cNvSpPr>
          <p:nvPr>
            <p:ph type="title"/>
          </p:nvPr>
        </p:nvSpPr>
        <p:spPr/>
        <p:txBody>
          <a:bodyPr/>
          <a:lstStyle/>
          <a:p>
            <a:r>
              <a:rPr lang="en-US" sz="3600" smtClean="0"/>
              <a:t>Precision/Recall Curves</a:t>
            </a:r>
          </a:p>
        </p:txBody>
      </p:sp>
      <p:sp>
        <p:nvSpPr>
          <p:cNvPr id="44037" name="Rectangle 3"/>
          <p:cNvSpPr>
            <a:spLocks noGrp="1" noChangeArrowheads="1"/>
          </p:cNvSpPr>
          <p:nvPr>
            <p:ph type="body" idx="4294967295"/>
          </p:nvPr>
        </p:nvSpPr>
        <p:spPr>
          <a:xfrm>
            <a:off x="914400" y="1676400"/>
            <a:ext cx="7772400" cy="4114800"/>
          </a:xfrm>
        </p:spPr>
        <p:txBody>
          <a:bodyPr/>
          <a:lstStyle/>
          <a:p>
            <a:r>
              <a:rPr lang="en-US" sz="2000" smtClean="0"/>
              <a:t>There is a tradeoff between Precision and Recall</a:t>
            </a:r>
          </a:p>
          <a:p>
            <a:r>
              <a:rPr lang="en-US" sz="2000" smtClean="0"/>
              <a:t>So measure Precision at different levels of Recall</a:t>
            </a:r>
            <a:endParaRPr lang="en-US" sz="2400" smtClean="0"/>
          </a:p>
        </p:txBody>
      </p:sp>
      <p:cxnSp>
        <p:nvCxnSpPr>
          <p:cNvPr id="44038" name="AutoShape 4"/>
          <p:cNvCxnSpPr>
            <a:cxnSpLocks noChangeShapeType="1"/>
          </p:cNvCxnSpPr>
          <p:nvPr/>
        </p:nvCxnSpPr>
        <p:spPr bwMode="auto">
          <a:xfrm>
            <a:off x="3657600" y="2819400"/>
            <a:ext cx="0" cy="2286000"/>
          </a:xfrm>
          <a:prstGeom prst="straightConnector1">
            <a:avLst/>
          </a:prstGeom>
          <a:noFill/>
          <a:ln w="12700">
            <a:solidFill>
              <a:schemeClr val="tx1"/>
            </a:solidFill>
            <a:round/>
            <a:headEnd type="triangle" w="med" len="med"/>
            <a:tailEnd/>
          </a:ln>
        </p:spPr>
      </p:cxnSp>
      <p:cxnSp>
        <p:nvCxnSpPr>
          <p:cNvPr id="44039" name="AutoShape 5"/>
          <p:cNvCxnSpPr>
            <a:cxnSpLocks noChangeShapeType="1"/>
          </p:cNvCxnSpPr>
          <p:nvPr/>
        </p:nvCxnSpPr>
        <p:spPr bwMode="auto">
          <a:xfrm>
            <a:off x="3657600" y="5105400"/>
            <a:ext cx="2743200" cy="0"/>
          </a:xfrm>
          <a:prstGeom prst="straightConnector1">
            <a:avLst/>
          </a:prstGeom>
          <a:noFill/>
          <a:ln w="12700">
            <a:solidFill>
              <a:schemeClr val="tx1"/>
            </a:solidFill>
            <a:round/>
            <a:headEnd/>
            <a:tailEnd type="triangle" w="med" len="med"/>
          </a:ln>
        </p:spPr>
      </p:cxnSp>
      <p:sp>
        <p:nvSpPr>
          <p:cNvPr id="44040" name="Freeform 6"/>
          <p:cNvSpPr>
            <a:spLocks/>
          </p:cNvSpPr>
          <p:nvPr/>
        </p:nvSpPr>
        <p:spPr bwMode="auto">
          <a:xfrm>
            <a:off x="4038600" y="3276600"/>
            <a:ext cx="1981200" cy="1676400"/>
          </a:xfrm>
          <a:custGeom>
            <a:avLst/>
            <a:gdLst>
              <a:gd name="T0" fmla="*/ 0 w 1248"/>
              <a:gd name="T1" fmla="*/ 0 h 1056"/>
              <a:gd name="T2" fmla="*/ 362902457 w 1248"/>
              <a:gd name="T3" fmla="*/ 846772505 h 1056"/>
              <a:gd name="T4" fmla="*/ 1451609829 w 1248"/>
              <a:gd name="T5" fmla="*/ 2056447343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cap="flat" cmpd="sng">
            <a:solidFill>
              <a:schemeClr val="accent1"/>
            </a:solidFill>
            <a:prstDash val="solid"/>
            <a:round/>
            <a:headEnd type="none" w="sm" len="sm"/>
            <a:tailEnd type="none" w="sm" len="sm"/>
          </a:ln>
        </p:spPr>
        <p:txBody>
          <a:bodyPr wrap="none" anchor="ctr"/>
          <a:lstStyle/>
          <a:p>
            <a:endParaRPr lang="en-US"/>
          </a:p>
        </p:txBody>
      </p:sp>
      <p:sp>
        <p:nvSpPr>
          <p:cNvPr id="44041" name="Text Box 7"/>
          <p:cNvSpPr txBox="1">
            <a:spLocks noChangeArrowheads="1"/>
          </p:cNvSpPr>
          <p:nvPr/>
        </p:nvSpPr>
        <p:spPr bwMode="auto">
          <a:xfrm>
            <a:off x="1905000" y="3352800"/>
            <a:ext cx="1406525" cy="457200"/>
          </a:xfrm>
          <a:prstGeom prst="rect">
            <a:avLst/>
          </a:prstGeom>
          <a:noFill/>
          <a:ln w="12700">
            <a:noFill/>
            <a:miter lim="800000"/>
            <a:headEnd type="none" w="sm" len="sm"/>
            <a:tailEnd type="none" w="sm" len="sm"/>
          </a:ln>
        </p:spPr>
        <p:txBody>
          <a:bodyPr wrap="none">
            <a:spAutoFit/>
          </a:bodyPr>
          <a:lstStyle/>
          <a:p>
            <a:r>
              <a:rPr lang="en-US">
                <a:latin typeface="Arial" charset="0"/>
              </a:rPr>
              <a:t>precision</a:t>
            </a:r>
          </a:p>
        </p:txBody>
      </p:sp>
      <p:sp>
        <p:nvSpPr>
          <p:cNvPr id="44042" name="Text Box 8"/>
          <p:cNvSpPr txBox="1">
            <a:spLocks noChangeArrowheads="1"/>
          </p:cNvSpPr>
          <p:nvPr/>
        </p:nvSpPr>
        <p:spPr bwMode="auto">
          <a:xfrm>
            <a:off x="4724400" y="5334000"/>
            <a:ext cx="914400" cy="457200"/>
          </a:xfrm>
          <a:prstGeom prst="rect">
            <a:avLst/>
          </a:prstGeom>
          <a:noFill/>
          <a:ln w="12700">
            <a:noFill/>
            <a:miter lim="800000"/>
            <a:headEnd type="none" w="sm" len="sm"/>
            <a:tailEnd type="none" w="sm" len="sm"/>
          </a:ln>
        </p:spPr>
        <p:txBody>
          <a:bodyPr wrap="none">
            <a:spAutoFit/>
          </a:bodyPr>
          <a:lstStyle/>
          <a:p>
            <a:r>
              <a:rPr lang="en-US">
                <a:latin typeface="Arial" charset="0"/>
              </a:rPr>
              <a:t>recall</a:t>
            </a:r>
          </a:p>
        </p:txBody>
      </p:sp>
      <p:sp>
        <p:nvSpPr>
          <p:cNvPr id="44043" name="Text Box 9"/>
          <p:cNvSpPr txBox="1">
            <a:spLocks noChangeArrowheads="1"/>
          </p:cNvSpPr>
          <p:nvPr/>
        </p:nvSpPr>
        <p:spPr bwMode="auto">
          <a:xfrm>
            <a:off x="5105400" y="45720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
        <p:nvSpPr>
          <p:cNvPr id="44044" name="Text Box 10"/>
          <p:cNvSpPr txBox="1">
            <a:spLocks noChangeArrowheads="1"/>
          </p:cNvSpPr>
          <p:nvPr/>
        </p:nvSpPr>
        <p:spPr bwMode="auto">
          <a:xfrm>
            <a:off x="3962400" y="33528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
        <p:nvSpPr>
          <p:cNvPr id="44045" name="Text Box 11"/>
          <p:cNvSpPr txBox="1">
            <a:spLocks noChangeArrowheads="1"/>
          </p:cNvSpPr>
          <p:nvPr/>
        </p:nvSpPr>
        <p:spPr bwMode="auto">
          <a:xfrm>
            <a:off x="4267200" y="38100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
        <p:nvSpPr>
          <p:cNvPr id="44046" name="Text Box 12"/>
          <p:cNvSpPr txBox="1">
            <a:spLocks noChangeArrowheads="1"/>
          </p:cNvSpPr>
          <p:nvPr/>
        </p:nvSpPr>
        <p:spPr bwMode="auto">
          <a:xfrm>
            <a:off x="5638800" y="47244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ea typeface="ＭＳ Ｐゴシック" charset="-128"/>
              </a:rPr>
              <a:t>Information Retrieval</a:t>
            </a:r>
          </a:p>
        </p:txBody>
      </p:sp>
      <p:sp>
        <p:nvSpPr>
          <p:cNvPr id="13315" name="Content Placeholder 2"/>
          <p:cNvSpPr>
            <a:spLocks noGrp="1"/>
          </p:cNvSpPr>
          <p:nvPr>
            <p:ph idx="1"/>
          </p:nvPr>
        </p:nvSpPr>
        <p:spPr/>
        <p:txBody>
          <a:bodyPr/>
          <a:lstStyle/>
          <a:p>
            <a:pPr eaLnBrk="1" hangingPunct="1">
              <a:buClr>
                <a:srgbClr val="357E69"/>
              </a:buClr>
            </a:pPr>
            <a:r>
              <a:rPr lang="en-US" dirty="0" smtClean="0">
                <a:ea typeface="ＭＳ Ｐゴシック" charset="-128"/>
              </a:rPr>
              <a:t>Information Retrieval (IR) is </a:t>
            </a:r>
            <a:r>
              <a:rPr lang="en-US" dirty="0" smtClean="0">
                <a:solidFill>
                  <a:srgbClr val="357E69"/>
                </a:solidFill>
                <a:ea typeface="ＭＳ Ｐゴシック" charset="-128"/>
              </a:rPr>
              <a:t>finding material</a:t>
            </a:r>
            <a:r>
              <a:rPr lang="en-US" dirty="0" smtClean="0">
                <a:ea typeface="ＭＳ Ｐゴシック" charset="-128"/>
              </a:rPr>
              <a:t> (usually documents) of an </a:t>
            </a:r>
            <a:r>
              <a:rPr lang="en-US" dirty="0" smtClean="0">
                <a:solidFill>
                  <a:srgbClr val="357E69"/>
                </a:solidFill>
                <a:ea typeface="ＭＳ Ｐゴシック" charset="-128"/>
              </a:rPr>
              <a:t>unstructured</a:t>
            </a:r>
            <a:r>
              <a:rPr lang="en-US" dirty="0" smtClean="0">
                <a:ea typeface="ＭＳ Ｐゴシック" charset="-128"/>
              </a:rPr>
              <a:t> nature (usually text) that satisfies an </a:t>
            </a:r>
            <a:r>
              <a:rPr lang="en-US" dirty="0" smtClean="0">
                <a:solidFill>
                  <a:srgbClr val="357E69"/>
                </a:solidFill>
                <a:ea typeface="ＭＳ Ｐゴシック" charset="-128"/>
              </a:rPr>
              <a:t>information need</a:t>
            </a:r>
            <a:r>
              <a:rPr lang="en-US" dirty="0" smtClean="0">
                <a:ea typeface="ＭＳ Ｐゴシック" charset="-128"/>
              </a:rPr>
              <a:t> from within </a:t>
            </a:r>
            <a:r>
              <a:rPr lang="en-US" dirty="0" smtClean="0">
                <a:solidFill>
                  <a:srgbClr val="357E69"/>
                </a:solidFill>
                <a:ea typeface="ＭＳ Ｐゴシック" charset="-128"/>
              </a:rPr>
              <a:t>large collections</a:t>
            </a:r>
            <a:r>
              <a:rPr lang="en-US" dirty="0" smtClean="0">
                <a:ea typeface="ＭＳ Ｐゴシック" charset="-128"/>
              </a:rPr>
              <a:t> </a:t>
            </a:r>
            <a:r>
              <a:rPr lang="en-US" dirty="0" smtClean="0">
                <a:ea typeface="ＭＳ Ｐゴシック" charset="-128"/>
              </a:rPr>
              <a:t>(usually </a:t>
            </a:r>
            <a:r>
              <a:rPr lang="en-US" dirty="0" smtClean="0">
                <a:ea typeface="ＭＳ Ｐゴシック" charset="-128"/>
              </a:rPr>
              <a:t>stored on computers</a:t>
            </a:r>
            <a:r>
              <a:rPr lang="en-US" dirty="0" smtClean="0">
                <a:ea typeface="ＭＳ Ｐゴシック" charset="-128"/>
              </a:rPr>
              <a:t>).</a:t>
            </a:r>
          </a:p>
          <a:p>
            <a:pPr eaLnBrk="1" hangingPunct="1">
              <a:buClr>
                <a:srgbClr val="357E69"/>
              </a:buClr>
            </a:pPr>
            <a:endParaRPr lang="en-US" sz="2000" dirty="0" smtClean="0">
              <a:ea typeface="ＭＳ Ｐゴシック" charset="-128"/>
            </a:endParaRPr>
          </a:p>
          <a:p>
            <a:pPr eaLnBrk="1" hangingPunct="1">
              <a:buClr>
                <a:srgbClr val="357E69"/>
              </a:buClr>
            </a:pPr>
            <a:r>
              <a:rPr lang="en-US" dirty="0" smtClean="0">
                <a:ea typeface="ＭＳ Ｐゴシック" charset="-128"/>
              </a:rPr>
              <a:t>Most prominent example: </a:t>
            </a:r>
            <a:r>
              <a:rPr lang="en-US" b="1" dirty="0" smtClean="0">
                <a:solidFill>
                  <a:srgbClr val="00B050"/>
                </a:solidFill>
                <a:ea typeface="ＭＳ Ｐゴシック" charset="-128"/>
              </a:rPr>
              <a:t>Web Search Engines</a:t>
            </a:r>
          </a:p>
        </p:txBody>
      </p:sp>
      <p:sp>
        <p:nvSpPr>
          <p:cNvPr id="13316" name="Slide Number Placeholder 3"/>
          <p:cNvSpPr>
            <a:spLocks noGrp="1"/>
          </p:cNvSpPr>
          <p:nvPr>
            <p:ph type="sldNum" sz="quarter" idx="11"/>
          </p:nvPr>
        </p:nvSpPr>
        <p:spPr>
          <a:xfrm>
            <a:off x="6553200" y="6477000"/>
            <a:ext cx="2133600" cy="244475"/>
          </a:xfrm>
          <a:noFill/>
        </p:spPr>
        <p:txBody>
          <a:bodyPr/>
          <a:lstStyle/>
          <a:p>
            <a:fld id="{41BCAC16-C097-4F9B-9F02-ACCADA818B61}" type="slidenum">
              <a:rPr lang="en-US" smtClean="0"/>
              <a:pPr/>
              <a:t>5</a:t>
            </a:fld>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p:spPr>
        <p:txBody>
          <a:bodyPr/>
          <a:lstStyle/>
          <a:p>
            <a:r>
              <a:rPr lang="en-US" smtClean="0"/>
              <a:t>Intelligent Information Retrieval</a:t>
            </a:r>
            <a:endParaRPr lang="en-US" sz="1400" smtClean="0"/>
          </a:p>
        </p:txBody>
      </p:sp>
      <p:sp>
        <p:nvSpPr>
          <p:cNvPr id="45059" name="Slide Number Placeholder 3"/>
          <p:cNvSpPr>
            <a:spLocks noGrp="1"/>
          </p:cNvSpPr>
          <p:nvPr>
            <p:ph type="sldNum" sz="quarter" idx="11"/>
          </p:nvPr>
        </p:nvSpPr>
        <p:spPr>
          <a:noFill/>
        </p:spPr>
        <p:txBody>
          <a:bodyPr/>
          <a:lstStyle/>
          <a:p>
            <a:fld id="{0F2CBC39-F16C-4A0C-A3AA-517BB7BDAE06}" type="slidenum">
              <a:rPr lang="en-US" smtClean="0"/>
              <a:pPr/>
              <a:t>50</a:t>
            </a:fld>
            <a:endParaRPr lang="en-US" smtClean="0"/>
          </a:p>
        </p:txBody>
      </p:sp>
      <p:sp>
        <p:nvSpPr>
          <p:cNvPr id="45060" name="Rectangle 2"/>
          <p:cNvSpPr>
            <a:spLocks noGrp="1" noChangeArrowheads="1"/>
          </p:cNvSpPr>
          <p:nvPr>
            <p:ph type="title"/>
          </p:nvPr>
        </p:nvSpPr>
        <p:spPr/>
        <p:txBody>
          <a:bodyPr/>
          <a:lstStyle/>
          <a:p>
            <a:r>
              <a:rPr lang="en-US" sz="3600" smtClean="0"/>
              <a:t>Precision/Recall Curves</a:t>
            </a:r>
          </a:p>
        </p:txBody>
      </p:sp>
      <p:sp>
        <p:nvSpPr>
          <p:cNvPr id="45061" name="Rectangle 3"/>
          <p:cNvSpPr>
            <a:spLocks noGrp="1" noChangeArrowheads="1"/>
          </p:cNvSpPr>
          <p:nvPr>
            <p:ph type="body" idx="4294967295"/>
          </p:nvPr>
        </p:nvSpPr>
        <p:spPr>
          <a:xfrm>
            <a:off x="685800" y="1752600"/>
            <a:ext cx="7772400" cy="4114800"/>
          </a:xfrm>
        </p:spPr>
        <p:txBody>
          <a:bodyPr/>
          <a:lstStyle/>
          <a:p>
            <a:r>
              <a:rPr lang="en-US" sz="2000" smtClean="0"/>
              <a:t>Difficult to determine which of these two hypothetical results is better:</a:t>
            </a:r>
            <a:endParaRPr lang="en-US" sz="2400" smtClean="0"/>
          </a:p>
        </p:txBody>
      </p:sp>
      <p:cxnSp>
        <p:nvCxnSpPr>
          <p:cNvPr id="45062" name="AutoShape 4"/>
          <p:cNvCxnSpPr>
            <a:cxnSpLocks noChangeShapeType="1"/>
          </p:cNvCxnSpPr>
          <p:nvPr/>
        </p:nvCxnSpPr>
        <p:spPr bwMode="auto">
          <a:xfrm>
            <a:off x="3657600" y="2895600"/>
            <a:ext cx="0" cy="2286000"/>
          </a:xfrm>
          <a:prstGeom prst="straightConnector1">
            <a:avLst/>
          </a:prstGeom>
          <a:noFill/>
          <a:ln w="12700">
            <a:solidFill>
              <a:schemeClr val="tx1"/>
            </a:solidFill>
            <a:round/>
            <a:headEnd type="triangle" w="med" len="med"/>
            <a:tailEnd/>
          </a:ln>
        </p:spPr>
      </p:cxnSp>
      <p:cxnSp>
        <p:nvCxnSpPr>
          <p:cNvPr id="45063" name="AutoShape 5"/>
          <p:cNvCxnSpPr>
            <a:cxnSpLocks noChangeShapeType="1"/>
          </p:cNvCxnSpPr>
          <p:nvPr/>
        </p:nvCxnSpPr>
        <p:spPr bwMode="auto">
          <a:xfrm>
            <a:off x="3657600" y="5181600"/>
            <a:ext cx="2743200" cy="0"/>
          </a:xfrm>
          <a:prstGeom prst="straightConnector1">
            <a:avLst/>
          </a:prstGeom>
          <a:noFill/>
          <a:ln w="12700">
            <a:solidFill>
              <a:schemeClr val="tx1"/>
            </a:solidFill>
            <a:round/>
            <a:headEnd/>
            <a:tailEnd type="triangle" w="med" len="med"/>
          </a:ln>
        </p:spPr>
      </p:cxnSp>
      <p:sp>
        <p:nvSpPr>
          <p:cNvPr id="45064" name="Freeform 6"/>
          <p:cNvSpPr>
            <a:spLocks/>
          </p:cNvSpPr>
          <p:nvPr/>
        </p:nvSpPr>
        <p:spPr bwMode="auto">
          <a:xfrm>
            <a:off x="4038600" y="3352800"/>
            <a:ext cx="1981200" cy="1676400"/>
          </a:xfrm>
          <a:custGeom>
            <a:avLst/>
            <a:gdLst>
              <a:gd name="T0" fmla="*/ 0 w 1248"/>
              <a:gd name="T1" fmla="*/ 0 h 1056"/>
              <a:gd name="T2" fmla="*/ 362902457 w 1248"/>
              <a:gd name="T3" fmla="*/ 846772505 h 1056"/>
              <a:gd name="T4" fmla="*/ 1451609829 w 1248"/>
              <a:gd name="T5" fmla="*/ 2056447343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cap="flat" cmpd="sng">
            <a:solidFill>
              <a:schemeClr val="accent1"/>
            </a:solidFill>
            <a:prstDash val="solid"/>
            <a:round/>
            <a:headEnd type="none" w="sm" len="sm"/>
            <a:tailEnd type="none" w="sm" len="sm"/>
          </a:ln>
        </p:spPr>
        <p:txBody>
          <a:bodyPr wrap="none" anchor="ctr"/>
          <a:lstStyle/>
          <a:p>
            <a:endParaRPr lang="en-US"/>
          </a:p>
        </p:txBody>
      </p:sp>
      <p:sp>
        <p:nvSpPr>
          <p:cNvPr id="45065" name="Freeform 7"/>
          <p:cNvSpPr>
            <a:spLocks/>
          </p:cNvSpPr>
          <p:nvPr/>
        </p:nvSpPr>
        <p:spPr bwMode="auto">
          <a:xfrm rot="-854165">
            <a:off x="3962400" y="3276600"/>
            <a:ext cx="1981200" cy="1676400"/>
          </a:xfrm>
          <a:custGeom>
            <a:avLst/>
            <a:gdLst>
              <a:gd name="T0" fmla="*/ 0 w 1248"/>
              <a:gd name="T1" fmla="*/ 0 h 1056"/>
              <a:gd name="T2" fmla="*/ 362902457 w 1248"/>
              <a:gd name="T3" fmla="*/ 846772505 h 1056"/>
              <a:gd name="T4" fmla="*/ 1451609829 w 1248"/>
              <a:gd name="T5" fmla="*/ 2056447343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cap="flat" cmpd="sng">
            <a:solidFill>
              <a:srgbClr val="008000"/>
            </a:solidFill>
            <a:prstDash val="solid"/>
            <a:round/>
            <a:headEnd type="none" w="sm" len="sm"/>
            <a:tailEnd type="none" w="sm" len="sm"/>
          </a:ln>
        </p:spPr>
        <p:txBody>
          <a:bodyPr wrap="none" anchor="ctr"/>
          <a:lstStyle/>
          <a:p>
            <a:endParaRPr lang="en-US"/>
          </a:p>
        </p:txBody>
      </p:sp>
      <p:sp>
        <p:nvSpPr>
          <p:cNvPr id="45066" name="Text Box 8"/>
          <p:cNvSpPr txBox="1">
            <a:spLocks noChangeArrowheads="1"/>
          </p:cNvSpPr>
          <p:nvPr/>
        </p:nvSpPr>
        <p:spPr bwMode="auto">
          <a:xfrm>
            <a:off x="1905000" y="3429000"/>
            <a:ext cx="1406525" cy="457200"/>
          </a:xfrm>
          <a:prstGeom prst="rect">
            <a:avLst/>
          </a:prstGeom>
          <a:noFill/>
          <a:ln w="12700">
            <a:noFill/>
            <a:miter lim="800000"/>
            <a:headEnd type="none" w="sm" len="sm"/>
            <a:tailEnd type="none" w="sm" len="sm"/>
          </a:ln>
        </p:spPr>
        <p:txBody>
          <a:bodyPr wrap="none">
            <a:spAutoFit/>
          </a:bodyPr>
          <a:lstStyle/>
          <a:p>
            <a:r>
              <a:rPr lang="en-US">
                <a:latin typeface="Arial" charset="0"/>
              </a:rPr>
              <a:t>precision</a:t>
            </a:r>
          </a:p>
        </p:txBody>
      </p:sp>
      <p:sp>
        <p:nvSpPr>
          <p:cNvPr id="45067" name="Text Box 9"/>
          <p:cNvSpPr txBox="1">
            <a:spLocks noChangeArrowheads="1"/>
          </p:cNvSpPr>
          <p:nvPr/>
        </p:nvSpPr>
        <p:spPr bwMode="auto">
          <a:xfrm>
            <a:off x="4724400" y="5410200"/>
            <a:ext cx="914400" cy="457200"/>
          </a:xfrm>
          <a:prstGeom prst="rect">
            <a:avLst/>
          </a:prstGeom>
          <a:noFill/>
          <a:ln w="12700">
            <a:noFill/>
            <a:miter lim="800000"/>
            <a:headEnd type="none" w="sm" len="sm"/>
            <a:tailEnd type="none" w="sm" len="sm"/>
          </a:ln>
        </p:spPr>
        <p:txBody>
          <a:bodyPr wrap="none">
            <a:spAutoFit/>
          </a:bodyPr>
          <a:lstStyle/>
          <a:p>
            <a:r>
              <a:rPr lang="en-US">
                <a:latin typeface="Arial" charset="0"/>
              </a:rPr>
              <a:t>recall</a:t>
            </a:r>
          </a:p>
        </p:txBody>
      </p:sp>
      <p:sp>
        <p:nvSpPr>
          <p:cNvPr id="45068" name="Text Box 10"/>
          <p:cNvSpPr txBox="1">
            <a:spLocks noChangeArrowheads="1"/>
          </p:cNvSpPr>
          <p:nvPr/>
        </p:nvSpPr>
        <p:spPr bwMode="auto">
          <a:xfrm>
            <a:off x="5105400" y="46482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
        <p:nvSpPr>
          <p:cNvPr id="45069" name="Text Box 11"/>
          <p:cNvSpPr txBox="1">
            <a:spLocks noChangeArrowheads="1"/>
          </p:cNvSpPr>
          <p:nvPr/>
        </p:nvSpPr>
        <p:spPr bwMode="auto">
          <a:xfrm>
            <a:off x="3962400" y="34290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
        <p:nvSpPr>
          <p:cNvPr id="45070" name="Text Box 12"/>
          <p:cNvSpPr txBox="1">
            <a:spLocks noChangeArrowheads="1"/>
          </p:cNvSpPr>
          <p:nvPr/>
        </p:nvSpPr>
        <p:spPr bwMode="auto">
          <a:xfrm>
            <a:off x="4267200" y="38862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
        <p:nvSpPr>
          <p:cNvPr id="45071" name="Text Box 13"/>
          <p:cNvSpPr txBox="1">
            <a:spLocks noChangeArrowheads="1"/>
          </p:cNvSpPr>
          <p:nvPr/>
        </p:nvSpPr>
        <p:spPr bwMode="auto">
          <a:xfrm>
            <a:off x="5638800" y="4800600"/>
            <a:ext cx="273050" cy="304800"/>
          </a:xfrm>
          <a:prstGeom prst="rect">
            <a:avLst/>
          </a:prstGeom>
          <a:noFill/>
          <a:ln w="12700">
            <a:noFill/>
            <a:miter lim="800000"/>
            <a:headEnd type="none" w="sm" len="sm"/>
            <a:tailEnd type="none" w="sm" len="sm"/>
          </a:ln>
        </p:spPr>
        <p:txBody>
          <a:bodyPr wrap="none">
            <a:spAutoFit/>
          </a:bodyPr>
          <a:lstStyle/>
          <a:p>
            <a:r>
              <a:rPr lang="en-US" sz="1400">
                <a:solidFill>
                  <a:schemeClr val="hlink"/>
                </a:solidFill>
                <a:latin typeface="Arial" charset="0"/>
              </a:rPr>
              <a:t>x</a:t>
            </a:r>
            <a:endParaRPr lang="en-US">
              <a:solidFill>
                <a:schemeClr val="hlink"/>
              </a:solidFill>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4294967295"/>
          </p:nvPr>
        </p:nvSpPr>
        <p:spPr bwMode="auto">
          <a:xfrm>
            <a:off x="6553200" y="6477000"/>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465F7FC4-FE94-4633-BC08-F866204EB346}" type="slidenum">
              <a:rPr lang="en-US" altLang="en-US" sz="1200" smtClean="0">
                <a:solidFill>
                  <a:srgbClr val="898989"/>
                </a:solidFill>
                <a:latin typeface="Calibri" pitchFamily="34" charset="0"/>
              </a:rPr>
              <a:pPr eaLnBrk="1" hangingPunct="1"/>
              <a:t>51</a:t>
            </a:fld>
            <a:endParaRPr lang="en-US" altLang="en-US" sz="1200" smtClean="0">
              <a:solidFill>
                <a:srgbClr val="898989"/>
              </a:solidFill>
              <a:latin typeface="Calibri" pitchFamily="34" charset="0"/>
            </a:endParaRPr>
          </a:p>
        </p:txBody>
      </p:sp>
      <p:sp>
        <p:nvSpPr>
          <p:cNvPr id="27651" name="Rectangle 2"/>
          <p:cNvSpPr>
            <a:spLocks noGrp="1" noChangeArrowheads="1"/>
          </p:cNvSpPr>
          <p:nvPr>
            <p:ph type="title"/>
          </p:nvPr>
        </p:nvSpPr>
        <p:spPr/>
        <p:txBody>
          <a:bodyPr/>
          <a:lstStyle/>
          <a:p>
            <a:pPr eaLnBrk="1" hangingPunct="1"/>
            <a:r>
              <a:rPr lang="en-US" altLang="en-US" smtClean="0">
                <a:ea typeface="ＭＳ Ｐゴシック" charset="-128"/>
              </a:rPr>
              <a:t>Difficulties in using precision/recall</a:t>
            </a:r>
          </a:p>
        </p:txBody>
      </p:sp>
      <p:sp>
        <p:nvSpPr>
          <p:cNvPr id="27652" name="Rectangle 3"/>
          <p:cNvSpPr>
            <a:spLocks noGrp="1" noChangeArrowheads="1"/>
          </p:cNvSpPr>
          <p:nvPr>
            <p:ph type="body" idx="1"/>
          </p:nvPr>
        </p:nvSpPr>
        <p:spPr/>
        <p:txBody>
          <a:bodyPr/>
          <a:lstStyle/>
          <a:p>
            <a:pPr eaLnBrk="1" hangingPunct="1"/>
            <a:r>
              <a:rPr lang="en-US" altLang="en-US" smtClean="0">
                <a:ea typeface="ＭＳ Ｐゴシック" charset="-128"/>
              </a:rPr>
              <a:t>Should average over large document collection/query ensembles</a:t>
            </a:r>
          </a:p>
          <a:p>
            <a:pPr eaLnBrk="1" hangingPunct="1"/>
            <a:r>
              <a:rPr lang="en-US" altLang="en-US" smtClean="0">
                <a:ea typeface="ＭＳ Ｐゴシック" charset="-128"/>
              </a:rPr>
              <a:t>Need human relevance assessments</a:t>
            </a:r>
          </a:p>
          <a:p>
            <a:pPr lvl="1" eaLnBrk="1" hangingPunct="1"/>
            <a:r>
              <a:rPr lang="en-US" altLang="en-US" smtClean="0">
                <a:ea typeface="ＭＳ Ｐゴシック" charset="-128"/>
              </a:rPr>
              <a:t>People aren’t reliable assessors</a:t>
            </a:r>
          </a:p>
          <a:p>
            <a:pPr eaLnBrk="1" hangingPunct="1"/>
            <a:r>
              <a:rPr lang="en-US" altLang="en-US" smtClean="0">
                <a:ea typeface="ＭＳ Ｐゴシック" charset="-128"/>
              </a:rPr>
              <a:t>Assessments have to be binary</a:t>
            </a:r>
          </a:p>
          <a:p>
            <a:pPr lvl="1" eaLnBrk="1" hangingPunct="1"/>
            <a:r>
              <a:rPr lang="en-US" altLang="en-US" smtClean="0">
                <a:ea typeface="ＭＳ Ｐゴシック" charset="-128"/>
              </a:rPr>
              <a:t>Nuanced assessments?</a:t>
            </a:r>
          </a:p>
          <a:p>
            <a:pPr eaLnBrk="1" hangingPunct="1"/>
            <a:r>
              <a:rPr lang="en-US" altLang="en-US" smtClean="0">
                <a:ea typeface="ＭＳ Ｐゴシック" charset="-128"/>
              </a:rPr>
              <a:t>Heavily skewed by collection/authorship</a:t>
            </a:r>
          </a:p>
          <a:p>
            <a:pPr lvl="1" eaLnBrk="1" hangingPunct="1"/>
            <a:r>
              <a:rPr lang="en-US" altLang="en-US" smtClean="0">
                <a:ea typeface="ＭＳ Ｐゴシック" charset="-128"/>
              </a:rPr>
              <a:t>Results may not translate from one domain to another</a:t>
            </a:r>
          </a:p>
        </p:txBody>
      </p:sp>
      <p:sp>
        <p:nvSpPr>
          <p:cNvPr id="27653"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8.3</a:t>
            </a:r>
          </a:p>
        </p:txBody>
      </p:sp>
    </p:spTree>
    <p:extLst>
      <p:ext uri="{BB962C8B-B14F-4D97-AF65-F5344CB8AC3E}">
        <p14:creationId xmlns:p14="http://schemas.microsoft.com/office/powerpoint/2010/main" val="351918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p:spPr>
        <p:txBody>
          <a:bodyPr/>
          <a:lstStyle/>
          <a:p>
            <a:r>
              <a:rPr lang="en-US" smtClean="0"/>
              <a:t>Intelligent Information Retrieval</a:t>
            </a:r>
            <a:endParaRPr lang="en-US" sz="1400" smtClean="0"/>
          </a:p>
        </p:txBody>
      </p:sp>
      <p:sp>
        <p:nvSpPr>
          <p:cNvPr id="49155" name="Slide Number Placeholder 3"/>
          <p:cNvSpPr>
            <a:spLocks noGrp="1"/>
          </p:cNvSpPr>
          <p:nvPr>
            <p:ph type="sldNum" sz="quarter" idx="11"/>
          </p:nvPr>
        </p:nvSpPr>
        <p:spPr>
          <a:noFill/>
        </p:spPr>
        <p:txBody>
          <a:bodyPr/>
          <a:lstStyle/>
          <a:p>
            <a:fld id="{D850733E-6508-4CB6-85C1-311B4AAF25D3}" type="slidenum">
              <a:rPr lang="en-US" smtClean="0"/>
              <a:pPr/>
              <a:t>6</a:t>
            </a:fld>
            <a:endParaRPr lang="en-US" smtClean="0"/>
          </a:p>
        </p:txBody>
      </p:sp>
      <p:sp>
        <p:nvSpPr>
          <p:cNvPr id="49156" name="Rectangle 2"/>
          <p:cNvSpPr>
            <a:spLocks noGrp="1" noChangeArrowheads="1"/>
          </p:cNvSpPr>
          <p:nvPr>
            <p:ph type="title"/>
          </p:nvPr>
        </p:nvSpPr>
        <p:spPr/>
        <p:txBody>
          <a:bodyPr/>
          <a:lstStyle/>
          <a:p>
            <a:r>
              <a:rPr lang="en-US" smtClean="0"/>
              <a:t>Web Search System</a:t>
            </a:r>
          </a:p>
        </p:txBody>
      </p:sp>
      <p:grpSp>
        <p:nvGrpSpPr>
          <p:cNvPr id="2" name="Group 3"/>
          <p:cNvGrpSpPr>
            <a:grpSpLocks/>
          </p:cNvGrpSpPr>
          <p:nvPr/>
        </p:nvGrpSpPr>
        <p:grpSpPr bwMode="auto">
          <a:xfrm>
            <a:off x="3657600" y="3276600"/>
            <a:ext cx="2971800" cy="3148013"/>
            <a:chOff x="2304" y="2064"/>
            <a:chExt cx="1872" cy="1983"/>
          </a:xfrm>
        </p:grpSpPr>
        <p:grpSp>
          <p:nvGrpSpPr>
            <p:cNvPr id="3" name="Group 4"/>
            <p:cNvGrpSpPr>
              <a:grpSpLocks/>
            </p:cNvGrpSpPr>
            <p:nvPr/>
          </p:nvGrpSpPr>
          <p:grpSpPr bwMode="auto">
            <a:xfrm>
              <a:off x="2304" y="2064"/>
              <a:ext cx="1872" cy="1983"/>
              <a:chOff x="2304" y="2064"/>
              <a:chExt cx="1872" cy="1983"/>
            </a:xfrm>
          </p:grpSpPr>
          <p:pic>
            <p:nvPicPr>
              <p:cNvPr id="49258" name="Picture 5" descr="amconfus"/>
              <p:cNvPicPr>
                <a:picLocks noChangeAspect="1" noChangeArrowheads="1"/>
              </p:cNvPicPr>
              <p:nvPr/>
            </p:nvPicPr>
            <p:blipFill>
              <a:blip r:embed="rId3" cstate="print"/>
              <a:srcRect/>
              <a:stretch>
                <a:fillRect/>
              </a:stretch>
            </p:blipFill>
            <p:spPr bwMode="auto">
              <a:xfrm>
                <a:off x="2304" y="2784"/>
                <a:ext cx="587" cy="1263"/>
              </a:xfrm>
              <a:prstGeom prst="rect">
                <a:avLst/>
              </a:prstGeom>
              <a:noFill/>
              <a:ln w="9525">
                <a:noFill/>
                <a:miter lim="800000"/>
                <a:headEnd/>
                <a:tailEnd/>
              </a:ln>
            </p:spPr>
          </p:pic>
          <p:sp>
            <p:nvSpPr>
              <p:cNvPr id="49259" name="AutoShape 6"/>
              <p:cNvSpPr>
                <a:spLocks noChangeArrowheads="1"/>
              </p:cNvSpPr>
              <p:nvPr/>
            </p:nvSpPr>
            <p:spPr bwMode="auto">
              <a:xfrm>
                <a:off x="2832" y="2064"/>
                <a:ext cx="816" cy="576"/>
              </a:xfrm>
              <a:prstGeom prst="wedgeRoundRectCallout">
                <a:avLst>
                  <a:gd name="adj1" fmla="val -59315"/>
                  <a:gd name="adj2" fmla="val 106944"/>
                  <a:gd name="adj3" fmla="val 16667"/>
                </a:avLst>
              </a:prstGeom>
              <a:solidFill>
                <a:srgbClr val="11DBDB"/>
              </a:solidFill>
              <a:ln w="9525">
                <a:solidFill>
                  <a:schemeClr val="tx1"/>
                </a:solidFill>
                <a:miter lim="800000"/>
                <a:headEnd/>
                <a:tailEnd/>
              </a:ln>
            </p:spPr>
            <p:txBody>
              <a:bodyPr/>
              <a:lstStyle/>
              <a:p>
                <a:pPr algn="ctr"/>
                <a:endParaRPr lang="en-US"/>
              </a:p>
            </p:txBody>
          </p:sp>
          <p:sp>
            <p:nvSpPr>
              <p:cNvPr id="49260" name="Line 7"/>
              <p:cNvSpPr>
                <a:spLocks noChangeShapeType="1"/>
              </p:cNvSpPr>
              <p:nvPr/>
            </p:nvSpPr>
            <p:spPr bwMode="auto">
              <a:xfrm>
                <a:off x="3648" y="2400"/>
                <a:ext cx="528" cy="0"/>
              </a:xfrm>
              <a:prstGeom prst="line">
                <a:avLst/>
              </a:prstGeom>
              <a:noFill/>
              <a:ln w="9525">
                <a:solidFill>
                  <a:schemeClr val="tx1"/>
                </a:solidFill>
                <a:round/>
                <a:headEnd/>
                <a:tailEnd type="triangle" w="med" len="med"/>
              </a:ln>
            </p:spPr>
            <p:txBody>
              <a:bodyPr wrap="none"/>
              <a:lstStyle/>
              <a:p>
                <a:endParaRPr lang="en-US"/>
              </a:p>
            </p:txBody>
          </p:sp>
        </p:grpSp>
        <p:sp>
          <p:nvSpPr>
            <p:cNvPr id="49257" name="Rectangle 8"/>
            <p:cNvSpPr>
              <a:spLocks noChangeArrowheads="1"/>
            </p:cNvSpPr>
            <p:nvPr/>
          </p:nvSpPr>
          <p:spPr bwMode="auto">
            <a:xfrm>
              <a:off x="2928" y="2112"/>
              <a:ext cx="596" cy="518"/>
            </a:xfrm>
            <a:prstGeom prst="rect">
              <a:avLst/>
            </a:prstGeom>
            <a:solidFill>
              <a:srgbClr val="11DBDB"/>
            </a:solidFill>
            <a:ln w="9525">
              <a:noFill/>
              <a:miter lim="800000"/>
              <a:headEnd/>
              <a:tailEnd/>
            </a:ln>
          </p:spPr>
          <p:txBody>
            <a:bodyPr>
              <a:spAutoFit/>
            </a:bodyPr>
            <a:lstStyle/>
            <a:p>
              <a:pPr>
                <a:spcBef>
                  <a:spcPct val="50000"/>
                </a:spcBef>
              </a:pPr>
              <a:r>
                <a:rPr lang="en-US"/>
                <a:t>Query String</a:t>
              </a:r>
            </a:p>
          </p:txBody>
        </p:sp>
      </p:grpSp>
      <p:sp>
        <p:nvSpPr>
          <p:cNvPr id="49158" name="Rectangle 9"/>
          <p:cNvSpPr>
            <a:spLocks noChangeArrowheads="1"/>
          </p:cNvSpPr>
          <p:nvPr/>
        </p:nvSpPr>
        <p:spPr bwMode="auto">
          <a:xfrm>
            <a:off x="6629400" y="3200400"/>
            <a:ext cx="2057400" cy="1066800"/>
          </a:xfrm>
          <a:prstGeom prst="rect">
            <a:avLst/>
          </a:prstGeom>
          <a:solidFill>
            <a:srgbClr val="98ED8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a:r>
              <a:rPr lang="en-US"/>
              <a:t>IR</a:t>
            </a:r>
          </a:p>
          <a:p>
            <a:pPr algn="ctr"/>
            <a:r>
              <a:rPr lang="en-US"/>
              <a:t>System</a:t>
            </a:r>
          </a:p>
        </p:txBody>
      </p:sp>
      <p:grpSp>
        <p:nvGrpSpPr>
          <p:cNvPr id="4" name="Group 10"/>
          <p:cNvGrpSpPr>
            <a:grpSpLocks/>
          </p:cNvGrpSpPr>
          <p:nvPr/>
        </p:nvGrpSpPr>
        <p:grpSpPr bwMode="auto">
          <a:xfrm>
            <a:off x="5486400" y="4267200"/>
            <a:ext cx="3048000" cy="2046288"/>
            <a:chOff x="3456" y="2688"/>
            <a:chExt cx="1920" cy="1289"/>
          </a:xfrm>
        </p:grpSpPr>
        <p:sp>
          <p:nvSpPr>
            <p:cNvPr id="49252" name="Oval 11"/>
            <p:cNvSpPr>
              <a:spLocks noChangeArrowheads="1"/>
            </p:cNvSpPr>
            <p:nvPr/>
          </p:nvSpPr>
          <p:spPr bwMode="auto">
            <a:xfrm>
              <a:off x="4272" y="3120"/>
              <a:ext cx="1104" cy="576"/>
            </a:xfrm>
            <a:prstGeom prst="ellipse">
              <a:avLst/>
            </a:prstGeom>
            <a:solidFill>
              <a:srgbClr val="11DBDB"/>
            </a:solidFill>
            <a:ln w="9525">
              <a:solidFill>
                <a:schemeClr val="tx1"/>
              </a:solidFill>
              <a:round/>
              <a:headEnd/>
              <a:tailEnd/>
            </a:ln>
          </p:spPr>
          <p:txBody>
            <a:bodyPr wrap="none" anchor="ctr"/>
            <a:lstStyle/>
            <a:p>
              <a:pPr algn="ctr"/>
              <a:r>
                <a:rPr lang="en-US"/>
                <a:t>Ranked</a:t>
              </a:r>
            </a:p>
            <a:p>
              <a:pPr algn="ctr"/>
              <a:r>
                <a:rPr lang="en-US"/>
                <a:t>Documents</a:t>
              </a:r>
            </a:p>
          </p:txBody>
        </p:sp>
        <p:sp>
          <p:nvSpPr>
            <p:cNvPr id="49253" name="Line 12"/>
            <p:cNvSpPr>
              <a:spLocks noChangeShapeType="1"/>
            </p:cNvSpPr>
            <p:nvPr/>
          </p:nvSpPr>
          <p:spPr bwMode="auto">
            <a:xfrm>
              <a:off x="4800" y="2688"/>
              <a:ext cx="0" cy="432"/>
            </a:xfrm>
            <a:prstGeom prst="line">
              <a:avLst/>
            </a:prstGeom>
            <a:noFill/>
            <a:ln w="9525">
              <a:solidFill>
                <a:schemeClr val="tx1"/>
              </a:solidFill>
              <a:round/>
              <a:headEnd/>
              <a:tailEnd type="triangle" w="med" len="med"/>
            </a:ln>
          </p:spPr>
          <p:txBody>
            <a:bodyPr wrap="none"/>
            <a:lstStyle/>
            <a:p>
              <a:endParaRPr lang="en-US"/>
            </a:p>
          </p:txBody>
        </p:sp>
        <p:sp>
          <p:nvSpPr>
            <p:cNvPr id="49254" name="Rectangle 13"/>
            <p:cNvSpPr>
              <a:spLocks noChangeArrowheads="1"/>
            </p:cNvSpPr>
            <p:nvPr/>
          </p:nvSpPr>
          <p:spPr bwMode="auto">
            <a:xfrm>
              <a:off x="3456" y="2976"/>
              <a:ext cx="768" cy="912"/>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49255" name="Text Box 14"/>
            <p:cNvSpPr txBox="1">
              <a:spLocks noChangeArrowheads="1"/>
            </p:cNvSpPr>
            <p:nvPr/>
          </p:nvSpPr>
          <p:spPr bwMode="auto">
            <a:xfrm>
              <a:off x="3552" y="2976"/>
              <a:ext cx="557" cy="1001"/>
            </a:xfrm>
            <a:prstGeom prst="rect">
              <a:avLst/>
            </a:prstGeom>
            <a:noFill/>
            <a:ln w="9525">
              <a:noFill/>
              <a:miter lim="800000"/>
              <a:headEnd/>
              <a:tailEnd/>
            </a:ln>
          </p:spPr>
          <p:txBody>
            <a:bodyPr wrap="none">
              <a:spAutoFit/>
            </a:bodyPr>
            <a:lstStyle/>
            <a:p>
              <a:pPr marL="457200" indent="-457200"/>
              <a:r>
                <a:rPr lang="en-US" sz="1600"/>
                <a:t>1. Page1</a:t>
              </a:r>
            </a:p>
            <a:p>
              <a:pPr marL="457200" indent="-457200"/>
              <a:r>
                <a:rPr lang="en-US" sz="1600"/>
                <a:t>2. Page2</a:t>
              </a:r>
            </a:p>
            <a:p>
              <a:pPr marL="457200" indent="-457200"/>
              <a:r>
                <a:rPr lang="en-US" sz="1600"/>
                <a:t>3. Page3</a:t>
              </a:r>
            </a:p>
            <a:p>
              <a:pPr marL="457200" indent="-457200"/>
              <a:r>
                <a:rPr lang="en-US" sz="1600"/>
                <a:t>    .</a:t>
              </a:r>
            </a:p>
            <a:p>
              <a:pPr marL="457200" indent="-457200"/>
              <a:r>
                <a:rPr lang="en-US" sz="1600"/>
                <a:t>    .</a:t>
              </a:r>
            </a:p>
            <a:p>
              <a:pPr marL="457200" indent="-457200"/>
              <a:endParaRPr lang="en-US" sz="1800"/>
            </a:p>
          </p:txBody>
        </p:sp>
      </p:grpSp>
      <p:sp>
        <p:nvSpPr>
          <p:cNvPr id="140303" name="Line 15"/>
          <p:cNvSpPr>
            <a:spLocks noChangeShapeType="1"/>
          </p:cNvSpPr>
          <p:nvPr/>
        </p:nvSpPr>
        <p:spPr bwMode="auto">
          <a:xfrm>
            <a:off x="7620000" y="2743200"/>
            <a:ext cx="0" cy="457200"/>
          </a:xfrm>
          <a:prstGeom prst="line">
            <a:avLst/>
          </a:prstGeom>
          <a:noFill/>
          <a:ln w="9525">
            <a:solidFill>
              <a:schemeClr val="tx1"/>
            </a:solidFill>
            <a:round/>
            <a:headEnd/>
            <a:tailEnd type="triangle" w="med" len="med"/>
          </a:ln>
        </p:spPr>
        <p:txBody>
          <a:bodyPr wrap="none"/>
          <a:lstStyle/>
          <a:p>
            <a:endParaRPr lang="en-US"/>
          </a:p>
        </p:txBody>
      </p:sp>
      <p:grpSp>
        <p:nvGrpSpPr>
          <p:cNvPr id="5" name="Group 16"/>
          <p:cNvGrpSpPr>
            <a:grpSpLocks/>
          </p:cNvGrpSpPr>
          <p:nvPr/>
        </p:nvGrpSpPr>
        <p:grpSpPr bwMode="auto">
          <a:xfrm>
            <a:off x="6248400" y="1828800"/>
            <a:ext cx="2209800" cy="914400"/>
            <a:chOff x="3936" y="1152"/>
            <a:chExt cx="1392" cy="576"/>
          </a:xfrm>
        </p:grpSpPr>
        <p:sp>
          <p:nvSpPr>
            <p:cNvPr id="49250" name="Oval 17"/>
            <p:cNvSpPr>
              <a:spLocks noChangeArrowheads="1"/>
            </p:cNvSpPr>
            <p:nvPr/>
          </p:nvSpPr>
          <p:spPr bwMode="auto">
            <a:xfrm>
              <a:off x="4272" y="1152"/>
              <a:ext cx="1056" cy="576"/>
            </a:xfrm>
            <a:prstGeom prst="ellipse">
              <a:avLst/>
            </a:prstGeom>
            <a:solidFill>
              <a:srgbClr val="11DBDB"/>
            </a:solidFill>
            <a:ln w="9525">
              <a:solidFill>
                <a:schemeClr val="tx1"/>
              </a:solidFill>
              <a:round/>
              <a:headEnd/>
              <a:tailEnd/>
            </a:ln>
          </p:spPr>
          <p:txBody>
            <a:bodyPr wrap="none" anchor="ctr"/>
            <a:lstStyle/>
            <a:p>
              <a:pPr algn="ctr"/>
              <a:r>
                <a:rPr lang="en-US"/>
                <a:t>Document</a:t>
              </a:r>
            </a:p>
            <a:p>
              <a:pPr algn="ctr"/>
              <a:r>
                <a:rPr lang="en-US"/>
                <a:t>corpus</a:t>
              </a:r>
            </a:p>
          </p:txBody>
        </p:sp>
        <p:sp>
          <p:nvSpPr>
            <p:cNvPr id="49251" name="Line 18"/>
            <p:cNvSpPr>
              <a:spLocks noChangeShapeType="1"/>
            </p:cNvSpPr>
            <p:nvPr/>
          </p:nvSpPr>
          <p:spPr bwMode="auto">
            <a:xfrm>
              <a:off x="3936" y="1440"/>
              <a:ext cx="336" cy="0"/>
            </a:xfrm>
            <a:prstGeom prst="line">
              <a:avLst/>
            </a:prstGeom>
            <a:noFill/>
            <a:ln w="9525">
              <a:solidFill>
                <a:schemeClr val="tx1"/>
              </a:solidFill>
              <a:round/>
              <a:headEnd/>
              <a:tailEnd type="triangle" w="med" len="med"/>
            </a:ln>
          </p:spPr>
          <p:txBody>
            <a:bodyPr wrap="none"/>
            <a:lstStyle/>
            <a:p>
              <a:endParaRPr lang="en-US"/>
            </a:p>
          </p:txBody>
        </p:sp>
      </p:grpSp>
      <p:grpSp>
        <p:nvGrpSpPr>
          <p:cNvPr id="6" name="Group 19"/>
          <p:cNvGrpSpPr>
            <a:grpSpLocks/>
          </p:cNvGrpSpPr>
          <p:nvPr/>
        </p:nvGrpSpPr>
        <p:grpSpPr bwMode="auto">
          <a:xfrm>
            <a:off x="838200" y="1524000"/>
            <a:ext cx="2743200" cy="2209800"/>
            <a:chOff x="528" y="960"/>
            <a:chExt cx="1728" cy="1392"/>
          </a:xfrm>
        </p:grpSpPr>
        <p:sp>
          <p:nvSpPr>
            <p:cNvPr id="140308" name="Cloud"/>
            <p:cNvSpPr>
              <a:spLocks noChangeAspect="1" noEditPoints="1" noChangeArrowheads="1"/>
            </p:cNvSpPr>
            <p:nvPr/>
          </p:nvSpPr>
          <p:spPr bwMode="auto">
            <a:xfrm>
              <a:off x="528" y="960"/>
              <a:ext cx="1728" cy="139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en-US"/>
            </a:p>
          </p:txBody>
        </p:sp>
        <p:sp>
          <p:nvSpPr>
            <p:cNvPr id="49170" name="Text Box 21"/>
            <p:cNvSpPr txBox="1">
              <a:spLocks noChangeArrowheads="1"/>
            </p:cNvSpPr>
            <p:nvPr/>
          </p:nvSpPr>
          <p:spPr bwMode="auto">
            <a:xfrm>
              <a:off x="1152" y="1104"/>
              <a:ext cx="478" cy="288"/>
            </a:xfrm>
            <a:prstGeom prst="rect">
              <a:avLst/>
            </a:prstGeom>
            <a:noFill/>
            <a:ln w="9525">
              <a:noFill/>
              <a:miter lim="800000"/>
              <a:headEnd/>
              <a:tailEnd/>
            </a:ln>
          </p:spPr>
          <p:txBody>
            <a:bodyPr wrap="none">
              <a:spAutoFit/>
            </a:bodyPr>
            <a:lstStyle/>
            <a:p>
              <a:r>
                <a:rPr lang="en-US"/>
                <a:t>Web</a:t>
              </a:r>
            </a:p>
          </p:txBody>
        </p:sp>
        <p:grpSp>
          <p:nvGrpSpPr>
            <p:cNvPr id="7" name="Group 22"/>
            <p:cNvGrpSpPr>
              <a:grpSpLocks/>
            </p:cNvGrpSpPr>
            <p:nvPr/>
          </p:nvGrpSpPr>
          <p:grpSpPr bwMode="auto">
            <a:xfrm>
              <a:off x="1008" y="1392"/>
              <a:ext cx="864" cy="768"/>
              <a:chOff x="1872" y="1152"/>
              <a:chExt cx="2784" cy="2496"/>
            </a:xfrm>
          </p:grpSpPr>
          <p:grpSp>
            <p:nvGrpSpPr>
              <p:cNvPr id="8" name="Group 23"/>
              <p:cNvGrpSpPr>
                <a:grpSpLocks/>
              </p:cNvGrpSpPr>
              <p:nvPr/>
            </p:nvGrpSpPr>
            <p:grpSpPr bwMode="auto">
              <a:xfrm>
                <a:off x="1872" y="1872"/>
                <a:ext cx="528" cy="624"/>
                <a:chOff x="1488" y="1392"/>
                <a:chExt cx="528" cy="624"/>
              </a:xfrm>
            </p:grpSpPr>
            <p:sp>
              <p:nvSpPr>
                <p:cNvPr id="49240" name="Rectangle 24"/>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41" name="Line 25"/>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42" name="Line 26"/>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43" name="Line 27"/>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44" name="Line 28"/>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45" name="Line 29"/>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46" name="Line 30"/>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47" name="Line 31"/>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48" name="Line 32"/>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49" name="Line 33"/>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9" name="Group 34"/>
              <p:cNvGrpSpPr>
                <a:grpSpLocks/>
              </p:cNvGrpSpPr>
              <p:nvPr/>
            </p:nvGrpSpPr>
            <p:grpSpPr bwMode="auto">
              <a:xfrm>
                <a:off x="3072" y="2160"/>
                <a:ext cx="528" cy="624"/>
                <a:chOff x="1488" y="1392"/>
                <a:chExt cx="528" cy="624"/>
              </a:xfrm>
            </p:grpSpPr>
            <p:sp>
              <p:nvSpPr>
                <p:cNvPr id="49230" name="Rectangle 35"/>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31" name="Line 36"/>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32" name="Line 37"/>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33" name="Line 38"/>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34" name="Line 39"/>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35" name="Line 40"/>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36" name="Line 41"/>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37" name="Line 42"/>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38" name="Line 43"/>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39" name="Line 44"/>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0" name="Group 45"/>
              <p:cNvGrpSpPr>
                <a:grpSpLocks/>
              </p:cNvGrpSpPr>
              <p:nvPr/>
            </p:nvGrpSpPr>
            <p:grpSpPr bwMode="auto">
              <a:xfrm>
                <a:off x="2448" y="3024"/>
                <a:ext cx="528" cy="624"/>
                <a:chOff x="1488" y="1392"/>
                <a:chExt cx="528" cy="624"/>
              </a:xfrm>
            </p:grpSpPr>
            <p:sp>
              <p:nvSpPr>
                <p:cNvPr id="49220" name="Rectangle 46"/>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21" name="Line 47"/>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22" name="Line 48"/>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23" name="Line 49"/>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24" name="Line 50"/>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25" name="Line 51"/>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26" name="Line 52"/>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27" name="Line 53"/>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28" name="Line 54"/>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29" name="Line 55"/>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1" name="Group 56"/>
              <p:cNvGrpSpPr>
                <a:grpSpLocks/>
              </p:cNvGrpSpPr>
              <p:nvPr/>
            </p:nvGrpSpPr>
            <p:grpSpPr bwMode="auto">
              <a:xfrm>
                <a:off x="4128" y="2592"/>
                <a:ext cx="528" cy="624"/>
                <a:chOff x="1488" y="1392"/>
                <a:chExt cx="528" cy="624"/>
              </a:xfrm>
            </p:grpSpPr>
            <p:sp>
              <p:nvSpPr>
                <p:cNvPr id="49210" name="Rectangle 57"/>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11" name="Line 58"/>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12" name="Line 59"/>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13" name="Line 60"/>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14" name="Line 61"/>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15" name="Line 62"/>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16" name="Line 63"/>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17" name="Line 64"/>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18" name="Line 65"/>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19" name="Line 66"/>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2" name="Group 67"/>
              <p:cNvGrpSpPr>
                <a:grpSpLocks/>
              </p:cNvGrpSpPr>
              <p:nvPr/>
            </p:nvGrpSpPr>
            <p:grpSpPr bwMode="auto">
              <a:xfrm>
                <a:off x="2784" y="1152"/>
                <a:ext cx="528" cy="624"/>
                <a:chOff x="1488" y="1392"/>
                <a:chExt cx="528" cy="624"/>
              </a:xfrm>
            </p:grpSpPr>
            <p:sp>
              <p:nvSpPr>
                <p:cNvPr id="49200" name="Rectangle 68"/>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01" name="Line 69"/>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02" name="Line 70"/>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03" name="Line 71"/>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04" name="Line 72"/>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05" name="Line 73"/>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06" name="Line 74"/>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07" name="Line 75"/>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08" name="Line 76"/>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09" name="Line 77"/>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3" name="Group 78"/>
              <p:cNvGrpSpPr>
                <a:grpSpLocks/>
              </p:cNvGrpSpPr>
              <p:nvPr/>
            </p:nvGrpSpPr>
            <p:grpSpPr bwMode="auto">
              <a:xfrm>
                <a:off x="4080" y="1632"/>
                <a:ext cx="528" cy="624"/>
                <a:chOff x="1488" y="1392"/>
                <a:chExt cx="528" cy="624"/>
              </a:xfrm>
            </p:grpSpPr>
            <p:sp>
              <p:nvSpPr>
                <p:cNvPr id="49190" name="Rectangle 79"/>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191" name="Line 80"/>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192" name="Line 81"/>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193" name="Line 82"/>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194" name="Line 83"/>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195" name="Line 84"/>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196" name="Line 85"/>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197" name="Line 86"/>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198" name="Line 87"/>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199" name="Line 88"/>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sp>
            <p:nvSpPr>
              <p:cNvPr id="49178" name="Rectangle 89"/>
              <p:cNvSpPr>
                <a:spLocks noChangeArrowheads="1"/>
              </p:cNvSpPr>
              <p:nvPr/>
            </p:nvSpPr>
            <p:spPr bwMode="auto">
              <a:xfrm>
                <a:off x="3360" y="2352"/>
                <a:ext cx="192" cy="96"/>
              </a:xfrm>
              <a:prstGeom prst="rect">
                <a:avLst/>
              </a:prstGeom>
              <a:solidFill>
                <a:srgbClr val="11DBDB"/>
              </a:solidFill>
              <a:ln w="3175">
                <a:solidFill>
                  <a:schemeClr val="tx1"/>
                </a:solidFill>
                <a:miter lim="800000"/>
                <a:headEnd/>
                <a:tailEnd/>
              </a:ln>
            </p:spPr>
            <p:txBody>
              <a:bodyPr wrap="none" anchor="ctr"/>
              <a:lstStyle/>
              <a:p>
                <a:endParaRPr lang="en-US"/>
              </a:p>
            </p:txBody>
          </p:sp>
          <p:sp>
            <p:nvSpPr>
              <p:cNvPr id="49179" name="Rectangle 90"/>
              <p:cNvSpPr>
                <a:spLocks noChangeArrowheads="1"/>
              </p:cNvSpPr>
              <p:nvPr/>
            </p:nvSpPr>
            <p:spPr bwMode="auto">
              <a:xfrm>
                <a:off x="4176" y="1632"/>
                <a:ext cx="384" cy="96"/>
              </a:xfrm>
              <a:prstGeom prst="rect">
                <a:avLst/>
              </a:prstGeom>
              <a:solidFill>
                <a:srgbClr val="98ED87"/>
              </a:solidFill>
              <a:ln w="3175">
                <a:solidFill>
                  <a:schemeClr val="tx1"/>
                </a:solidFill>
                <a:miter lim="800000"/>
                <a:headEnd/>
                <a:tailEnd/>
              </a:ln>
            </p:spPr>
            <p:txBody>
              <a:bodyPr wrap="none" anchor="ctr"/>
              <a:lstStyle/>
              <a:p>
                <a:endParaRPr lang="en-US"/>
              </a:p>
            </p:txBody>
          </p:sp>
          <p:sp>
            <p:nvSpPr>
              <p:cNvPr id="49180" name="Rectangle 91"/>
              <p:cNvSpPr>
                <a:spLocks noChangeArrowheads="1"/>
              </p:cNvSpPr>
              <p:nvPr/>
            </p:nvSpPr>
            <p:spPr bwMode="auto">
              <a:xfrm>
                <a:off x="2592" y="3168"/>
                <a:ext cx="240" cy="144"/>
              </a:xfrm>
              <a:prstGeom prst="rect">
                <a:avLst/>
              </a:prstGeom>
              <a:solidFill>
                <a:srgbClr val="F4F432"/>
              </a:solidFill>
              <a:ln w="3175">
                <a:solidFill>
                  <a:schemeClr val="tx1"/>
                </a:solidFill>
                <a:miter lim="800000"/>
                <a:headEnd/>
                <a:tailEnd/>
              </a:ln>
            </p:spPr>
            <p:txBody>
              <a:bodyPr wrap="none" anchor="ctr"/>
              <a:lstStyle/>
              <a:p>
                <a:endParaRPr lang="en-US"/>
              </a:p>
            </p:txBody>
          </p:sp>
          <p:sp>
            <p:nvSpPr>
              <p:cNvPr id="49181" name="Line 92"/>
              <p:cNvSpPr>
                <a:spLocks noChangeShapeType="1"/>
              </p:cNvSpPr>
              <p:nvPr/>
            </p:nvSpPr>
            <p:spPr bwMode="auto">
              <a:xfrm flipV="1">
                <a:off x="2112" y="1440"/>
                <a:ext cx="672" cy="624"/>
              </a:xfrm>
              <a:prstGeom prst="line">
                <a:avLst/>
              </a:prstGeom>
              <a:noFill/>
              <a:ln w="3175">
                <a:solidFill>
                  <a:schemeClr val="tx1"/>
                </a:solidFill>
                <a:round/>
                <a:headEnd/>
                <a:tailEnd type="triangle" w="med" len="med"/>
              </a:ln>
            </p:spPr>
            <p:txBody>
              <a:bodyPr wrap="none"/>
              <a:lstStyle/>
              <a:p>
                <a:endParaRPr lang="en-US"/>
              </a:p>
            </p:txBody>
          </p:sp>
          <p:sp>
            <p:nvSpPr>
              <p:cNvPr id="49182" name="Line 93"/>
              <p:cNvSpPr>
                <a:spLocks noChangeShapeType="1"/>
              </p:cNvSpPr>
              <p:nvPr/>
            </p:nvSpPr>
            <p:spPr bwMode="auto">
              <a:xfrm>
                <a:off x="2160" y="2256"/>
                <a:ext cx="912" cy="336"/>
              </a:xfrm>
              <a:prstGeom prst="line">
                <a:avLst/>
              </a:prstGeom>
              <a:noFill/>
              <a:ln w="3175">
                <a:solidFill>
                  <a:schemeClr val="tx1"/>
                </a:solidFill>
                <a:round/>
                <a:headEnd/>
                <a:tailEnd type="triangle" w="med" len="med"/>
              </a:ln>
            </p:spPr>
            <p:txBody>
              <a:bodyPr wrap="none"/>
              <a:lstStyle/>
              <a:p>
                <a:endParaRPr lang="en-US"/>
              </a:p>
            </p:txBody>
          </p:sp>
          <p:sp>
            <p:nvSpPr>
              <p:cNvPr id="49183" name="Line 94"/>
              <p:cNvSpPr>
                <a:spLocks noChangeShapeType="1"/>
              </p:cNvSpPr>
              <p:nvPr/>
            </p:nvSpPr>
            <p:spPr bwMode="auto">
              <a:xfrm flipH="1" flipV="1">
                <a:off x="3312" y="1440"/>
                <a:ext cx="960" cy="528"/>
              </a:xfrm>
              <a:prstGeom prst="line">
                <a:avLst/>
              </a:prstGeom>
              <a:noFill/>
              <a:ln w="3175">
                <a:solidFill>
                  <a:schemeClr val="tx1"/>
                </a:solidFill>
                <a:round/>
                <a:headEnd/>
                <a:tailEnd type="triangle" w="med" len="med"/>
              </a:ln>
            </p:spPr>
            <p:txBody>
              <a:bodyPr wrap="none"/>
              <a:lstStyle/>
              <a:p>
                <a:endParaRPr lang="en-US"/>
              </a:p>
            </p:txBody>
          </p:sp>
          <p:sp>
            <p:nvSpPr>
              <p:cNvPr id="49184" name="Line 95"/>
              <p:cNvSpPr>
                <a:spLocks noChangeShapeType="1"/>
              </p:cNvSpPr>
              <p:nvPr/>
            </p:nvSpPr>
            <p:spPr bwMode="auto">
              <a:xfrm flipV="1">
                <a:off x="4368" y="2256"/>
                <a:ext cx="0" cy="576"/>
              </a:xfrm>
              <a:prstGeom prst="line">
                <a:avLst/>
              </a:prstGeom>
              <a:noFill/>
              <a:ln w="3175">
                <a:solidFill>
                  <a:schemeClr val="tx1"/>
                </a:solidFill>
                <a:round/>
                <a:headEnd/>
                <a:tailEnd type="triangle" w="med" len="med"/>
              </a:ln>
            </p:spPr>
            <p:txBody>
              <a:bodyPr wrap="none"/>
              <a:lstStyle/>
              <a:p>
                <a:endParaRPr lang="en-US"/>
              </a:p>
            </p:txBody>
          </p:sp>
          <p:sp>
            <p:nvSpPr>
              <p:cNvPr id="49185" name="Line 96"/>
              <p:cNvSpPr>
                <a:spLocks noChangeShapeType="1"/>
              </p:cNvSpPr>
              <p:nvPr/>
            </p:nvSpPr>
            <p:spPr bwMode="auto">
              <a:xfrm flipV="1">
                <a:off x="2784" y="2928"/>
                <a:ext cx="1344" cy="528"/>
              </a:xfrm>
              <a:prstGeom prst="line">
                <a:avLst/>
              </a:prstGeom>
              <a:noFill/>
              <a:ln w="3175">
                <a:solidFill>
                  <a:schemeClr val="tx1"/>
                </a:solidFill>
                <a:round/>
                <a:headEnd/>
                <a:tailEnd type="triangle" w="med" len="med"/>
              </a:ln>
            </p:spPr>
            <p:txBody>
              <a:bodyPr wrap="none"/>
              <a:lstStyle/>
              <a:p>
                <a:endParaRPr lang="en-US"/>
              </a:p>
            </p:txBody>
          </p:sp>
          <p:sp>
            <p:nvSpPr>
              <p:cNvPr id="49186" name="Line 97"/>
              <p:cNvSpPr>
                <a:spLocks noChangeShapeType="1"/>
              </p:cNvSpPr>
              <p:nvPr/>
            </p:nvSpPr>
            <p:spPr bwMode="auto">
              <a:xfrm flipH="1" flipV="1">
                <a:off x="2160" y="2496"/>
                <a:ext cx="576" cy="768"/>
              </a:xfrm>
              <a:prstGeom prst="line">
                <a:avLst/>
              </a:prstGeom>
              <a:noFill/>
              <a:ln w="3175">
                <a:solidFill>
                  <a:schemeClr val="tx1"/>
                </a:solidFill>
                <a:round/>
                <a:headEnd/>
                <a:tailEnd type="triangle" w="med" len="med"/>
              </a:ln>
            </p:spPr>
            <p:txBody>
              <a:bodyPr wrap="none"/>
              <a:lstStyle/>
              <a:p>
                <a:endParaRPr lang="en-US"/>
              </a:p>
            </p:txBody>
          </p:sp>
          <p:sp>
            <p:nvSpPr>
              <p:cNvPr id="49187" name="Line 98"/>
              <p:cNvSpPr>
                <a:spLocks noChangeShapeType="1"/>
              </p:cNvSpPr>
              <p:nvPr/>
            </p:nvSpPr>
            <p:spPr bwMode="auto">
              <a:xfrm>
                <a:off x="3024" y="1440"/>
                <a:ext cx="192" cy="720"/>
              </a:xfrm>
              <a:prstGeom prst="line">
                <a:avLst/>
              </a:prstGeom>
              <a:noFill/>
              <a:ln w="3175">
                <a:solidFill>
                  <a:schemeClr val="tx1"/>
                </a:solidFill>
                <a:round/>
                <a:headEnd/>
                <a:tailEnd type="triangle" w="med" len="med"/>
              </a:ln>
            </p:spPr>
            <p:txBody>
              <a:bodyPr wrap="none"/>
              <a:lstStyle/>
              <a:p>
                <a:endParaRPr lang="en-US"/>
              </a:p>
            </p:txBody>
          </p:sp>
          <p:sp>
            <p:nvSpPr>
              <p:cNvPr id="49188" name="Line 99"/>
              <p:cNvSpPr>
                <a:spLocks noChangeShapeType="1"/>
              </p:cNvSpPr>
              <p:nvPr/>
            </p:nvSpPr>
            <p:spPr bwMode="auto">
              <a:xfrm flipV="1">
                <a:off x="3408" y="2016"/>
                <a:ext cx="672" cy="288"/>
              </a:xfrm>
              <a:prstGeom prst="line">
                <a:avLst/>
              </a:prstGeom>
              <a:noFill/>
              <a:ln w="3175">
                <a:solidFill>
                  <a:schemeClr val="tx1"/>
                </a:solidFill>
                <a:round/>
                <a:headEnd/>
                <a:tailEnd type="triangle" w="med" len="med"/>
              </a:ln>
            </p:spPr>
            <p:txBody>
              <a:bodyPr wrap="none"/>
              <a:lstStyle/>
              <a:p>
                <a:endParaRPr lang="en-US"/>
              </a:p>
            </p:txBody>
          </p:sp>
          <p:sp>
            <p:nvSpPr>
              <p:cNvPr id="49189" name="Line 100"/>
              <p:cNvSpPr>
                <a:spLocks noChangeShapeType="1"/>
              </p:cNvSpPr>
              <p:nvPr/>
            </p:nvSpPr>
            <p:spPr bwMode="auto">
              <a:xfrm>
                <a:off x="3408" y="2592"/>
                <a:ext cx="720" cy="192"/>
              </a:xfrm>
              <a:prstGeom prst="line">
                <a:avLst/>
              </a:prstGeom>
              <a:noFill/>
              <a:ln w="3175">
                <a:solidFill>
                  <a:schemeClr val="tx1"/>
                </a:solidFill>
                <a:round/>
                <a:headEnd/>
                <a:tailEnd type="triangle" w="med" len="med"/>
              </a:ln>
            </p:spPr>
            <p:txBody>
              <a:bodyPr wrap="none"/>
              <a:lstStyle/>
              <a:p>
                <a:endParaRPr lang="en-US"/>
              </a:p>
            </p:txBody>
          </p:sp>
        </p:grpSp>
      </p:grpSp>
      <p:grpSp>
        <p:nvGrpSpPr>
          <p:cNvPr id="14" name="Group 101"/>
          <p:cNvGrpSpPr>
            <a:grpSpLocks/>
          </p:cNvGrpSpPr>
          <p:nvPr/>
        </p:nvGrpSpPr>
        <p:grpSpPr bwMode="auto">
          <a:xfrm>
            <a:off x="3200400" y="1797050"/>
            <a:ext cx="2989263" cy="1098550"/>
            <a:chOff x="2016" y="1132"/>
            <a:chExt cx="1883" cy="692"/>
          </a:xfrm>
        </p:grpSpPr>
        <p:sp>
          <p:nvSpPr>
            <p:cNvPr id="49164" name="Line 102"/>
            <p:cNvSpPr>
              <a:spLocks noChangeShapeType="1"/>
            </p:cNvSpPr>
            <p:nvPr/>
          </p:nvSpPr>
          <p:spPr bwMode="auto">
            <a:xfrm>
              <a:off x="2016" y="1440"/>
              <a:ext cx="576" cy="0"/>
            </a:xfrm>
            <a:prstGeom prst="line">
              <a:avLst/>
            </a:prstGeom>
            <a:noFill/>
            <a:ln w="9525">
              <a:solidFill>
                <a:schemeClr val="tx1"/>
              </a:solidFill>
              <a:round/>
              <a:headEnd/>
              <a:tailEnd type="triangle" w="med" len="med"/>
            </a:ln>
          </p:spPr>
          <p:txBody>
            <a:bodyPr wrap="none"/>
            <a:lstStyle/>
            <a:p>
              <a:endParaRPr lang="en-US"/>
            </a:p>
          </p:txBody>
        </p:sp>
        <p:grpSp>
          <p:nvGrpSpPr>
            <p:cNvPr id="15" name="Group 103"/>
            <p:cNvGrpSpPr>
              <a:grpSpLocks/>
            </p:cNvGrpSpPr>
            <p:nvPr/>
          </p:nvGrpSpPr>
          <p:grpSpPr bwMode="auto">
            <a:xfrm>
              <a:off x="2592" y="1132"/>
              <a:ext cx="1307" cy="692"/>
              <a:chOff x="2592" y="1132"/>
              <a:chExt cx="1307" cy="692"/>
            </a:xfrm>
          </p:grpSpPr>
          <p:sp>
            <p:nvSpPr>
              <p:cNvPr id="49166" name="Rectangle 104"/>
              <p:cNvSpPr>
                <a:spLocks noChangeArrowheads="1"/>
              </p:cNvSpPr>
              <p:nvPr/>
            </p:nvSpPr>
            <p:spPr bwMode="auto">
              <a:xfrm>
                <a:off x="2592" y="1152"/>
                <a:ext cx="1296" cy="672"/>
              </a:xfrm>
              <a:prstGeom prst="rect">
                <a:avLst/>
              </a:prstGeom>
              <a:solidFill>
                <a:srgbClr val="98ED8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a:endParaRPr lang="en-US"/>
              </a:p>
            </p:txBody>
          </p:sp>
          <p:pic>
            <p:nvPicPr>
              <p:cNvPr id="49167" name="Picture 105" descr="AN00080_"/>
              <p:cNvPicPr>
                <a:picLocks noChangeAspect="1" noChangeArrowheads="1"/>
              </p:cNvPicPr>
              <p:nvPr/>
            </p:nvPicPr>
            <p:blipFill>
              <a:blip r:embed="rId4" cstate="print"/>
              <a:srcRect/>
              <a:stretch>
                <a:fillRect/>
              </a:stretch>
            </p:blipFill>
            <p:spPr bwMode="auto">
              <a:xfrm>
                <a:off x="2928" y="1440"/>
                <a:ext cx="576" cy="378"/>
              </a:xfrm>
              <a:prstGeom prst="rect">
                <a:avLst/>
              </a:prstGeom>
              <a:noFill/>
              <a:ln w="9525">
                <a:noFill/>
                <a:miter lim="800000"/>
                <a:headEnd/>
                <a:tailEnd/>
              </a:ln>
            </p:spPr>
          </p:pic>
          <p:sp>
            <p:nvSpPr>
              <p:cNvPr id="49168" name="Rectangle 106"/>
              <p:cNvSpPr>
                <a:spLocks noChangeArrowheads="1"/>
              </p:cNvSpPr>
              <p:nvPr/>
            </p:nvSpPr>
            <p:spPr bwMode="auto">
              <a:xfrm>
                <a:off x="2599" y="1132"/>
                <a:ext cx="1300" cy="291"/>
              </a:xfrm>
              <a:prstGeom prst="rect">
                <a:avLst/>
              </a:prstGeom>
              <a:noFill/>
              <a:ln w="9525">
                <a:noFill/>
                <a:miter lim="800000"/>
                <a:headEnd/>
                <a:tailEnd/>
              </a:ln>
            </p:spPr>
            <p:txBody>
              <a:bodyPr wrap="none">
                <a:spAutoFit/>
              </a:bodyPr>
              <a:lstStyle/>
              <a:p>
                <a:r>
                  <a:rPr lang="en-US" dirty="0" smtClean="0"/>
                  <a:t>Spider/Crawler</a:t>
                </a:r>
                <a:endParaRPr lang="en-US"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17411" name="Slide Number Placeholder 4"/>
          <p:cNvSpPr>
            <a:spLocks noGrp="1"/>
          </p:cNvSpPr>
          <p:nvPr>
            <p:ph type="sldNum" sz="quarter" idx="11"/>
          </p:nvPr>
        </p:nvSpPr>
        <p:spPr>
          <a:noFill/>
        </p:spPr>
        <p:txBody>
          <a:bodyPr/>
          <a:lstStyle/>
          <a:p>
            <a:fld id="{DDE322CC-0702-47A5-9EDC-540C09EA575C}" type="slidenum">
              <a:rPr lang="en-US" smtClean="0"/>
              <a:pPr/>
              <a:t>7</a:t>
            </a:fld>
            <a:endParaRPr lang="en-US" smtClean="0"/>
          </a:p>
        </p:txBody>
      </p:sp>
      <p:sp>
        <p:nvSpPr>
          <p:cNvPr id="17412" name="Rectangle 2"/>
          <p:cNvSpPr>
            <a:spLocks noGrp="1" noChangeArrowheads="1"/>
          </p:cNvSpPr>
          <p:nvPr>
            <p:ph type="title"/>
          </p:nvPr>
        </p:nvSpPr>
        <p:spPr>
          <a:xfrm>
            <a:off x="609600" y="152400"/>
            <a:ext cx="7772400" cy="1143000"/>
          </a:xfrm>
        </p:spPr>
        <p:txBody>
          <a:bodyPr/>
          <a:lstStyle/>
          <a:p>
            <a:r>
              <a:rPr lang="en-US" smtClean="0"/>
              <a:t>IR v. Database Systems</a:t>
            </a:r>
          </a:p>
        </p:txBody>
      </p:sp>
      <p:sp>
        <p:nvSpPr>
          <p:cNvPr id="17413" name="Rectangle 3"/>
          <p:cNvSpPr>
            <a:spLocks noGrp="1" noChangeArrowheads="1"/>
          </p:cNvSpPr>
          <p:nvPr>
            <p:ph type="body" idx="1"/>
          </p:nvPr>
        </p:nvSpPr>
        <p:spPr>
          <a:xfrm>
            <a:off x="609600" y="1143000"/>
            <a:ext cx="7772400" cy="5029200"/>
          </a:xfrm>
        </p:spPr>
        <p:txBody>
          <a:bodyPr/>
          <a:lstStyle/>
          <a:p>
            <a:r>
              <a:rPr lang="en-US" smtClean="0"/>
              <a:t>Emphasis on effective, efficient retrieval of unstructured (or semi-structured) data</a:t>
            </a:r>
          </a:p>
          <a:p>
            <a:r>
              <a:rPr lang="en-US" smtClean="0"/>
              <a:t>IR systems typically have very simple schemas</a:t>
            </a:r>
          </a:p>
          <a:p>
            <a:r>
              <a:rPr lang="en-US" smtClean="0"/>
              <a:t>Query languages emphasize free text and Boolean combinations of keywords</a:t>
            </a:r>
          </a:p>
          <a:p>
            <a:r>
              <a:rPr lang="en-US" smtClean="0"/>
              <a:t>Matching is more complex than with structured data (semantics is less obvious)</a:t>
            </a:r>
          </a:p>
          <a:p>
            <a:pPr lvl="1"/>
            <a:r>
              <a:rPr lang="en-US" smtClean="0"/>
              <a:t>easy to retrieve the wrong objects</a:t>
            </a:r>
          </a:p>
          <a:p>
            <a:pPr lvl="1"/>
            <a:r>
              <a:rPr lang="en-US" smtClean="0"/>
              <a:t>need to measure the accuracy of retrieval</a:t>
            </a:r>
          </a:p>
          <a:p>
            <a:r>
              <a:rPr lang="en-US" smtClean="0"/>
              <a:t>Less focus on concurrency control and recovery (although update is very important).</a:t>
            </a:r>
          </a:p>
        </p:txBody>
      </p:sp>
    </p:spTree>
    <p:extLst>
      <p:ext uri="{BB962C8B-B14F-4D97-AF65-F5344CB8AC3E}">
        <p14:creationId xmlns:p14="http://schemas.microsoft.com/office/powerpoint/2010/main" val="8701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47107" name="Slide Number Placeholder 4"/>
          <p:cNvSpPr>
            <a:spLocks noGrp="1"/>
          </p:cNvSpPr>
          <p:nvPr>
            <p:ph type="sldNum" sz="quarter" idx="11"/>
          </p:nvPr>
        </p:nvSpPr>
        <p:spPr>
          <a:noFill/>
        </p:spPr>
        <p:txBody>
          <a:bodyPr/>
          <a:lstStyle/>
          <a:p>
            <a:fld id="{DE8EEA24-E787-4FD6-A1CA-F33D70C20F32}" type="slidenum">
              <a:rPr lang="en-US" smtClean="0"/>
              <a:pPr/>
              <a:t>8</a:t>
            </a:fld>
            <a:endParaRPr lang="en-US" smtClean="0"/>
          </a:p>
        </p:txBody>
      </p:sp>
      <p:sp>
        <p:nvSpPr>
          <p:cNvPr id="47108" name="Rectangle 2"/>
          <p:cNvSpPr>
            <a:spLocks noGrp="1" noChangeArrowheads="1"/>
          </p:cNvSpPr>
          <p:nvPr>
            <p:ph type="title"/>
          </p:nvPr>
        </p:nvSpPr>
        <p:spPr>
          <a:xfrm>
            <a:off x="609600" y="304800"/>
            <a:ext cx="7772400" cy="762000"/>
          </a:xfrm>
        </p:spPr>
        <p:txBody>
          <a:bodyPr/>
          <a:lstStyle/>
          <a:p>
            <a:r>
              <a:rPr lang="en-US" smtClean="0"/>
              <a:t>IR on the Web vs. Classsic IR</a:t>
            </a:r>
          </a:p>
        </p:txBody>
      </p:sp>
      <p:sp>
        <p:nvSpPr>
          <p:cNvPr id="47109" name="Rectangle 3"/>
          <p:cNvSpPr>
            <a:spLocks noGrp="1" noChangeArrowheads="1"/>
          </p:cNvSpPr>
          <p:nvPr>
            <p:ph type="body" idx="1"/>
          </p:nvPr>
        </p:nvSpPr>
        <p:spPr>
          <a:xfrm>
            <a:off x="609600" y="1143000"/>
            <a:ext cx="7772400" cy="5105400"/>
          </a:xfrm>
        </p:spPr>
        <p:txBody>
          <a:bodyPr/>
          <a:lstStyle/>
          <a:p>
            <a:r>
              <a:rPr lang="en-US" smtClean="0">
                <a:solidFill>
                  <a:srgbClr val="FF3300"/>
                </a:solidFill>
              </a:rPr>
              <a:t>Input</a:t>
            </a:r>
            <a:r>
              <a:rPr lang="en-US" smtClean="0"/>
              <a:t>: publicly accessible Web</a:t>
            </a:r>
          </a:p>
          <a:p>
            <a:r>
              <a:rPr lang="en-US" smtClean="0">
                <a:solidFill>
                  <a:srgbClr val="FF3300"/>
                </a:solidFill>
              </a:rPr>
              <a:t>Goal</a:t>
            </a:r>
            <a:r>
              <a:rPr lang="en-US" smtClean="0"/>
              <a:t>: retrieve </a:t>
            </a:r>
            <a:r>
              <a:rPr lang="en-US" smtClean="0">
                <a:solidFill>
                  <a:schemeClr val="accent1"/>
                </a:solidFill>
              </a:rPr>
              <a:t>high quality</a:t>
            </a:r>
            <a:r>
              <a:rPr lang="en-US" smtClean="0"/>
              <a:t> pages that are </a:t>
            </a:r>
            <a:r>
              <a:rPr lang="en-US" smtClean="0">
                <a:solidFill>
                  <a:schemeClr val="accent1"/>
                </a:solidFill>
              </a:rPr>
              <a:t>relevant</a:t>
            </a:r>
            <a:r>
              <a:rPr lang="en-US" smtClean="0"/>
              <a:t> to user’s </a:t>
            </a:r>
            <a:r>
              <a:rPr lang="en-US" smtClean="0">
                <a:solidFill>
                  <a:schemeClr val="accent1"/>
                </a:solidFill>
              </a:rPr>
              <a:t>need</a:t>
            </a:r>
            <a:endParaRPr lang="en-US" smtClean="0"/>
          </a:p>
          <a:p>
            <a:pPr lvl="1"/>
            <a:r>
              <a:rPr lang="en-US" smtClean="0"/>
              <a:t>static (text, audio, images, etc.)</a:t>
            </a:r>
          </a:p>
          <a:p>
            <a:pPr lvl="1"/>
            <a:r>
              <a:rPr lang="en-US" smtClean="0"/>
              <a:t>dynamically generated (mostly database access)</a:t>
            </a:r>
          </a:p>
          <a:p>
            <a:r>
              <a:rPr lang="en-US" smtClean="0"/>
              <a:t>What’s different about the Web:</a:t>
            </a:r>
          </a:p>
          <a:p>
            <a:pPr lvl="1"/>
            <a:r>
              <a:rPr lang="en-US" smtClean="0"/>
              <a:t>heterogeneity</a:t>
            </a:r>
          </a:p>
          <a:p>
            <a:pPr lvl="1"/>
            <a:r>
              <a:rPr lang="en-US" smtClean="0"/>
              <a:t>lack of stability</a:t>
            </a:r>
          </a:p>
          <a:p>
            <a:pPr lvl="1"/>
            <a:r>
              <a:rPr lang="en-US" smtClean="0"/>
              <a:t>high duplication</a:t>
            </a:r>
          </a:p>
          <a:p>
            <a:pPr lvl="1"/>
            <a:r>
              <a:rPr lang="en-US" smtClean="0"/>
              <a:t>high linkage</a:t>
            </a:r>
          </a:p>
          <a:p>
            <a:pPr lvl="1"/>
            <a:r>
              <a:rPr lang="en-US" smtClean="0"/>
              <a:t>lack of quality standard</a:t>
            </a:r>
          </a:p>
        </p:txBody>
      </p:sp>
    </p:spTree>
    <p:extLst>
      <p:ext uri="{BB962C8B-B14F-4D97-AF65-F5344CB8AC3E}">
        <p14:creationId xmlns:p14="http://schemas.microsoft.com/office/powerpoint/2010/main" val="83987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Intelligent Information Retrieval</a:t>
            </a:r>
            <a:endParaRPr lang="en-US" sz="1400" smtClean="0"/>
          </a:p>
        </p:txBody>
      </p:sp>
      <p:sp>
        <p:nvSpPr>
          <p:cNvPr id="48131" name="Slide Number Placeholder 4"/>
          <p:cNvSpPr>
            <a:spLocks noGrp="1"/>
          </p:cNvSpPr>
          <p:nvPr>
            <p:ph type="sldNum" sz="quarter" idx="11"/>
          </p:nvPr>
        </p:nvSpPr>
        <p:spPr>
          <a:noFill/>
        </p:spPr>
        <p:txBody>
          <a:bodyPr/>
          <a:lstStyle/>
          <a:p>
            <a:fld id="{3A6AB5B9-2519-4874-A765-A29F6D10F67D}" type="slidenum">
              <a:rPr lang="en-US" smtClean="0"/>
              <a:pPr/>
              <a:t>9</a:t>
            </a:fld>
            <a:endParaRPr lang="en-US" smtClean="0"/>
          </a:p>
        </p:txBody>
      </p:sp>
      <p:sp>
        <p:nvSpPr>
          <p:cNvPr id="48132" name="Rectangle 2"/>
          <p:cNvSpPr>
            <a:spLocks noGrp="1" noChangeArrowheads="1"/>
          </p:cNvSpPr>
          <p:nvPr>
            <p:ph type="title"/>
          </p:nvPr>
        </p:nvSpPr>
        <p:spPr>
          <a:xfrm>
            <a:off x="609600" y="304800"/>
            <a:ext cx="7772400" cy="685800"/>
          </a:xfrm>
        </p:spPr>
        <p:txBody>
          <a:bodyPr/>
          <a:lstStyle/>
          <a:p>
            <a:r>
              <a:rPr lang="en-US" smtClean="0"/>
              <a:t>Profile of Web Users</a:t>
            </a:r>
          </a:p>
        </p:txBody>
      </p:sp>
      <p:sp>
        <p:nvSpPr>
          <p:cNvPr id="48133" name="Rectangle 3"/>
          <p:cNvSpPr>
            <a:spLocks noGrp="1" noChangeArrowheads="1"/>
          </p:cNvSpPr>
          <p:nvPr>
            <p:ph type="body" idx="1"/>
          </p:nvPr>
        </p:nvSpPr>
        <p:spPr>
          <a:xfrm>
            <a:off x="609600" y="1066800"/>
            <a:ext cx="7772400" cy="4800600"/>
          </a:xfrm>
        </p:spPr>
        <p:txBody>
          <a:bodyPr/>
          <a:lstStyle/>
          <a:p>
            <a:r>
              <a:rPr lang="en-US" dirty="0" smtClean="0"/>
              <a:t>Make poor queries</a:t>
            </a:r>
          </a:p>
          <a:p>
            <a:pPr lvl="1"/>
            <a:r>
              <a:rPr lang="en-US" dirty="0" smtClean="0"/>
              <a:t>short (about 2 terms on average)</a:t>
            </a:r>
          </a:p>
          <a:p>
            <a:pPr lvl="1"/>
            <a:r>
              <a:rPr lang="en-US" dirty="0" smtClean="0"/>
              <a:t>imprecise queries</a:t>
            </a:r>
          </a:p>
          <a:p>
            <a:pPr lvl="1"/>
            <a:r>
              <a:rPr lang="en-US" dirty="0" smtClean="0"/>
              <a:t>sub-optimal syntax (80% of queries without operator)</a:t>
            </a:r>
          </a:p>
          <a:p>
            <a:r>
              <a:rPr lang="en-US" dirty="0" smtClean="0"/>
              <a:t>Wide variance in:</a:t>
            </a:r>
          </a:p>
          <a:p>
            <a:pPr lvl="1"/>
            <a:r>
              <a:rPr lang="en-US" dirty="0" smtClean="0"/>
              <a:t>needs and expectations</a:t>
            </a:r>
          </a:p>
          <a:p>
            <a:pPr lvl="1"/>
            <a:r>
              <a:rPr lang="en-US" dirty="0" smtClean="0"/>
              <a:t>knowledge of domain</a:t>
            </a:r>
          </a:p>
          <a:p>
            <a:r>
              <a:rPr lang="en-US" dirty="0" smtClean="0"/>
              <a:t>Impatience</a:t>
            </a:r>
            <a:endParaRPr lang="en-US" dirty="0" smtClean="0"/>
          </a:p>
          <a:p>
            <a:pPr lvl="1"/>
            <a:r>
              <a:rPr lang="en-US" dirty="0" smtClean="0"/>
              <a:t>85% look over one result screen only</a:t>
            </a:r>
          </a:p>
          <a:p>
            <a:pPr lvl="1"/>
            <a:r>
              <a:rPr lang="en-US" dirty="0" smtClean="0"/>
              <a:t>78% of queries not modified</a:t>
            </a:r>
          </a:p>
        </p:txBody>
      </p:sp>
    </p:spTree>
    <p:extLst>
      <p:ext uri="{BB962C8B-B14F-4D97-AF65-F5344CB8AC3E}">
        <p14:creationId xmlns:p14="http://schemas.microsoft.com/office/powerpoint/2010/main" val="63749442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FF"/>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FF"/>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4076</TotalTime>
  <Words>2611</Words>
  <Application>Microsoft Office PowerPoint</Application>
  <PresentationFormat>On-screen Show (4:3)</PresentationFormat>
  <Paragraphs>641</Paragraphs>
  <Slides>51</Slides>
  <Notes>40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55" baseType="lpstr">
      <vt:lpstr>Blank Presentation</vt:lpstr>
      <vt:lpstr>Clip</vt:lpstr>
      <vt:lpstr>Worksheet</vt:lpstr>
      <vt:lpstr>Equation</vt:lpstr>
      <vt:lpstr>Overview of Information Retrieval and Organization</vt:lpstr>
      <vt:lpstr>PowerPoint Presentation</vt:lpstr>
      <vt:lpstr>How much information?</vt:lpstr>
      <vt:lpstr>Information Overload</vt:lpstr>
      <vt:lpstr>Information Retrieval</vt:lpstr>
      <vt:lpstr>Web Search System</vt:lpstr>
      <vt:lpstr>IR v. Database Systems</vt:lpstr>
      <vt:lpstr>IR on the Web vs. Classsic IR</vt:lpstr>
      <vt:lpstr>Profile of Web Users</vt:lpstr>
      <vt:lpstr>Web Search Systems</vt:lpstr>
      <vt:lpstr>Web Search by the Numbers</vt:lpstr>
      <vt:lpstr>Web Search by the Numbers</vt:lpstr>
      <vt:lpstr>Key Issues in Information Lifecycle</vt:lpstr>
      <vt:lpstr>Key Issues in Information Lifecycle</vt:lpstr>
      <vt:lpstr>Cognitive (Human) Aspects IR</vt:lpstr>
      <vt:lpstr>Cognitive (Human) Aspects IR</vt:lpstr>
      <vt:lpstr>Question Asking</vt:lpstr>
      <vt:lpstr>Question Answering</vt:lpstr>
      <vt:lpstr>Why Don’t Users Get What They Want? </vt:lpstr>
      <vt:lpstr>Assessing the Answer</vt:lpstr>
      <vt:lpstr>Information Retrieval as a Process</vt:lpstr>
      <vt:lpstr>Information Retrieval as a Process</vt:lpstr>
      <vt:lpstr>Keyword Search</vt:lpstr>
      <vt:lpstr>Problems with Keywords</vt:lpstr>
      <vt:lpstr>Query Languages</vt:lpstr>
      <vt:lpstr>Ordering/Ranking of Retrieved Documents</vt:lpstr>
      <vt:lpstr>Example: Basic Retrieval Process</vt:lpstr>
      <vt:lpstr>Term-document incidence</vt:lpstr>
      <vt:lpstr>Incidence vectors</vt:lpstr>
      <vt:lpstr>IR System Operations</vt:lpstr>
      <vt:lpstr>IR System Architecture</vt:lpstr>
      <vt:lpstr>IR System Components</vt:lpstr>
      <vt:lpstr>IR System Components (continued)</vt:lpstr>
      <vt:lpstr>Organization/Indexing Challenges</vt:lpstr>
      <vt:lpstr>Inverted index</vt:lpstr>
      <vt:lpstr>Inverted index construction</vt:lpstr>
      <vt:lpstr>Initial stages of text processing</vt:lpstr>
      <vt:lpstr>Some Features of Modern IR Systems</vt:lpstr>
      <vt:lpstr>Intelligent IR</vt:lpstr>
      <vt:lpstr>Other Intelligent IR Tasks</vt:lpstr>
      <vt:lpstr>Information System Evaluation</vt:lpstr>
      <vt:lpstr>Measuring user happiness</vt:lpstr>
      <vt:lpstr>Happiness: elusive to measure</vt:lpstr>
      <vt:lpstr>Standard relevance benchmarks</vt:lpstr>
      <vt:lpstr>Unranked retrieval evaluation: Precision and Recall</vt:lpstr>
      <vt:lpstr>Retrieved vs. Relevant Documents</vt:lpstr>
      <vt:lpstr>Retrieved vs. Relevant Documents</vt:lpstr>
      <vt:lpstr>Evaluating ranked results</vt:lpstr>
      <vt:lpstr>Precision/Recall Curves</vt:lpstr>
      <vt:lpstr>Precision/Recall Curves</vt:lpstr>
      <vt:lpstr>Difficulties in using precision/recall</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Bamshad Mobasher</dc:creator>
  <cp:lastModifiedBy>Bamshad Mobasher</cp:lastModifiedBy>
  <cp:revision>115</cp:revision>
  <cp:lastPrinted>1998-08-27T16:16:36Z</cp:lastPrinted>
  <dcterms:created xsi:type="dcterms:W3CDTF">1997-08-26T12:27:33Z</dcterms:created>
  <dcterms:modified xsi:type="dcterms:W3CDTF">2016-01-04T20:11:46Z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http://maya.cs.depaul.edu/~mobasher/classes/ds575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C:\Bamshad\CLASS\DS575\Lectures</vt:lpwstr>
  </property>
</Properties>
</file>