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xls" ContentType="application/vnd.ms-exce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3"/>
  </p:notesMasterIdLst>
  <p:handoutMasterIdLst>
    <p:handoutMasterId r:id="rId64"/>
  </p:handoutMasterIdLst>
  <p:sldIdLst>
    <p:sldId id="361" r:id="rId2"/>
    <p:sldId id="362" r:id="rId3"/>
    <p:sldId id="364" r:id="rId4"/>
    <p:sldId id="365" r:id="rId5"/>
    <p:sldId id="366" r:id="rId6"/>
    <p:sldId id="445" r:id="rId7"/>
    <p:sldId id="446" r:id="rId8"/>
    <p:sldId id="447" r:id="rId9"/>
    <p:sldId id="448" r:id="rId10"/>
    <p:sldId id="449" r:id="rId11"/>
    <p:sldId id="450" r:id="rId12"/>
    <p:sldId id="452" r:id="rId13"/>
    <p:sldId id="453" r:id="rId14"/>
    <p:sldId id="375" r:id="rId15"/>
    <p:sldId id="376" r:id="rId16"/>
    <p:sldId id="426" r:id="rId17"/>
    <p:sldId id="425" r:id="rId18"/>
    <p:sldId id="427" r:id="rId19"/>
    <p:sldId id="432" r:id="rId20"/>
    <p:sldId id="428" r:id="rId21"/>
    <p:sldId id="429" r:id="rId22"/>
    <p:sldId id="430" r:id="rId23"/>
    <p:sldId id="433" r:id="rId24"/>
    <p:sldId id="418" r:id="rId25"/>
    <p:sldId id="419" r:id="rId26"/>
    <p:sldId id="420" r:id="rId27"/>
    <p:sldId id="439" r:id="rId28"/>
    <p:sldId id="421" r:id="rId29"/>
    <p:sldId id="422" r:id="rId30"/>
    <p:sldId id="379" r:id="rId31"/>
    <p:sldId id="440" r:id="rId32"/>
    <p:sldId id="380" r:id="rId33"/>
    <p:sldId id="381" r:id="rId34"/>
    <p:sldId id="382" r:id="rId35"/>
    <p:sldId id="383" r:id="rId36"/>
    <p:sldId id="384" r:id="rId37"/>
    <p:sldId id="441" r:id="rId38"/>
    <p:sldId id="423" r:id="rId39"/>
    <p:sldId id="424" r:id="rId40"/>
    <p:sldId id="442" r:id="rId41"/>
    <p:sldId id="443" r:id="rId42"/>
    <p:sldId id="444" r:id="rId43"/>
    <p:sldId id="386" r:id="rId44"/>
    <p:sldId id="387" r:id="rId45"/>
    <p:sldId id="434" r:id="rId46"/>
    <p:sldId id="389" r:id="rId47"/>
    <p:sldId id="390" r:id="rId48"/>
    <p:sldId id="435" r:id="rId49"/>
    <p:sldId id="391" r:id="rId50"/>
    <p:sldId id="393" r:id="rId51"/>
    <p:sldId id="394" r:id="rId52"/>
    <p:sldId id="395" r:id="rId53"/>
    <p:sldId id="436" r:id="rId54"/>
    <p:sldId id="437" r:id="rId55"/>
    <p:sldId id="438" r:id="rId56"/>
    <p:sldId id="396" r:id="rId57"/>
    <p:sldId id="397" r:id="rId58"/>
    <p:sldId id="398" r:id="rId59"/>
    <p:sldId id="399" r:id="rId60"/>
    <p:sldId id="400" r:id="rId61"/>
    <p:sldId id="401" r:id="rId62"/>
  </p:sldIdLst>
  <p:sldSz cx="9144000" cy="6858000" type="screen4x3"/>
  <p:notesSz cx="7007225" cy="92932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ECFF"/>
    <a:srgbClr val="00CC00"/>
    <a:srgbClr val="FF9900"/>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7" d="100"/>
          <a:sy n="97" d="100"/>
        </p:scale>
        <p:origin x="-70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82"/>
    </p:cViewPr>
  </p:sorterViewPr>
  <p:notesViewPr>
    <p:cSldViewPr>
      <p:cViewPr varScale="1">
        <p:scale>
          <a:sx n="60" d="100"/>
          <a:sy n="60" d="100"/>
        </p:scale>
        <p:origin x="-1518" y="-72"/>
      </p:cViewPr>
      <p:guideLst>
        <p:guide orient="horz" pos="2927"/>
        <p:guide pos="2207"/>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41" tIns="46570" rIns="93141" bIns="46570" numCol="1" anchor="t" anchorCtr="0" compatLnSpc="1">
            <a:prstTxWarp prst="textNoShape">
              <a:avLst/>
            </a:prstTxWarp>
          </a:bodyPr>
          <a:lstStyle>
            <a:lvl1pPr defTabSz="931863">
              <a:defRPr sz="1200" smtClean="0"/>
            </a:lvl1pPr>
          </a:lstStyle>
          <a:p>
            <a:pPr>
              <a:defRPr/>
            </a:pPr>
            <a:endParaRPr lang="en-US"/>
          </a:p>
        </p:txBody>
      </p:sp>
      <p:sp>
        <p:nvSpPr>
          <p:cNvPr id="26627" name="Rectangle 3"/>
          <p:cNvSpPr>
            <a:spLocks noGrp="1" noChangeArrowheads="1"/>
          </p:cNvSpPr>
          <p:nvPr>
            <p:ph type="dt" sz="quarter" idx="1"/>
          </p:nvPr>
        </p:nvSpPr>
        <p:spPr bwMode="auto">
          <a:xfrm>
            <a:off x="3970338" y="0"/>
            <a:ext cx="3036887" cy="465138"/>
          </a:xfrm>
          <a:prstGeom prst="rect">
            <a:avLst/>
          </a:prstGeom>
          <a:noFill/>
          <a:ln w="9525">
            <a:noFill/>
            <a:miter lim="800000"/>
            <a:headEnd/>
            <a:tailEnd/>
          </a:ln>
          <a:effectLst/>
        </p:spPr>
        <p:txBody>
          <a:bodyPr vert="horz" wrap="square" lIns="93141" tIns="46570" rIns="93141" bIns="46570" numCol="1" anchor="t" anchorCtr="0" compatLnSpc="1">
            <a:prstTxWarp prst="textNoShape">
              <a:avLst/>
            </a:prstTxWarp>
          </a:bodyPr>
          <a:lstStyle>
            <a:lvl1pPr algn="r" defTabSz="931863">
              <a:defRPr sz="1200" smtClean="0"/>
            </a:lvl1pPr>
          </a:lstStyle>
          <a:p>
            <a:pPr>
              <a:defRPr/>
            </a:pPr>
            <a:endParaRPr lang="en-US"/>
          </a:p>
        </p:txBody>
      </p:sp>
      <p:sp>
        <p:nvSpPr>
          <p:cNvPr id="26628" name="Rectangle 4"/>
          <p:cNvSpPr>
            <a:spLocks noGrp="1" noChangeArrowheads="1"/>
          </p:cNvSpPr>
          <p:nvPr>
            <p:ph type="ftr" sz="quarter" idx="2"/>
          </p:nvPr>
        </p:nvSpPr>
        <p:spPr bwMode="auto">
          <a:xfrm>
            <a:off x="0" y="8828088"/>
            <a:ext cx="3036888" cy="465137"/>
          </a:xfrm>
          <a:prstGeom prst="rect">
            <a:avLst/>
          </a:prstGeom>
          <a:noFill/>
          <a:ln w="9525">
            <a:noFill/>
            <a:miter lim="800000"/>
            <a:headEnd/>
            <a:tailEnd/>
          </a:ln>
          <a:effectLst/>
        </p:spPr>
        <p:txBody>
          <a:bodyPr vert="horz" wrap="square" lIns="93141" tIns="46570" rIns="93141" bIns="46570" numCol="1" anchor="b" anchorCtr="0" compatLnSpc="1">
            <a:prstTxWarp prst="textNoShape">
              <a:avLst/>
            </a:prstTxWarp>
          </a:bodyPr>
          <a:lstStyle>
            <a:lvl1pPr defTabSz="931863">
              <a:defRPr sz="1200" smtClean="0"/>
            </a:lvl1pPr>
          </a:lstStyle>
          <a:p>
            <a:pPr>
              <a:defRPr/>
            </a:pPr>
            <a:endParaRPr lang="en-US"/>
          </a:p>
        </p:txBody>
      </p:sp>
      <p:sp>
        <p:nvSpPr>
          <p:cNvPr id="26629" name="Rectangle 5"/>
          <p:cNvSpPr>
            <a:spLocks noGrp="1" noChangeArrowheads="1"/>
          </p:cNvSpPr>
          <p:nvPr>
            <p:ph type="sldNum" sz="quarter" idx="3"/>
          </p:nvPr>
        </p:nvSpPr>
        <p:spPr bwMode="auto">
          <a:xfrm>
            <a:off x="3970338" y="8828088"/>
            <a:ext cx="3036887" cy="465137"/>
          </a:xfrm>
          <a:prstGeom prst="rect">
            <a:avLst/>
          </a:prstGeom>
          <a:noFill/>
          <a:ln w="9525">
            <a:noFill/>
            <a:miter lim="800000"/>
            <a:headEnd/>
            <a:tailEnd/>
          </a:ln>
          <a:effectLst/>
        </p:spPr>
        <p:txBody>
          <a:bodyPr vert="horz" wrap="square" lIns="93141" tIns="46570" rIns="93141" bIns="46570" numCol="1" anchor="b" anchorCtr="0" compatLnSpc="1">
            <a:prstTxWarp prst="textNoShape">
              <a:avLst/>
            </a:prstTxWarp>
          </a:bodyPr>
          <a:lstStyle>
            <a:lvl1pPr algn="r" defTabSz="931863">
              <a:defRPr sz="1200" smtClean="0"/>
            </a:lvl1pPr>
          </a:lstStyle>
          <a:p>
            <a:pPr>
              <a:defRPr/>
            </a:pPr>
            <a:fld id="{3A4746DD-0313-4BA3-963A-0F861EAE6EE4}" type="slidenum">
              <a:rPr lang="en-US"/>
              <a:pPr>
                <a:defRPr/>
              </a:pPr>
              <a:t>‹#›</a:t>
            </a:fld>
            <a:endParaRPr lang="en-US"/>
          </a:p>
        </p:txBody>
      </p:sp>
    </p:spTree>
    <p:extLst>
      <p:ext uri="{BB962C8B-B14F-4D97-AF65-F5344CB8AC3E}">
        <p14:creationId xmlns:p14="http://schemas.microsoft.com/office/powerpoint/2010/main" xmlns="" val="3080846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2643" name="Rectangle 3"/>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p:spPr>
      </p:sp>
      <p:sp>
        <p:nvSpPr>
          <p:cNvPr id="112645" name="Rectangle 5"/>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646" name="Rectangle 6"/>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2647" name="Rectangle 7"/>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5D7043A-1408-497E-A434-0A1513247A44}" type="slidenum">
              <a:rPr lang="en-US"/>
              <a:pPr>
                <a:defRPr/>
              </a:pPr>
              <a:t>‹#›</a:t>
            </a:fld>
            <a:endParaRPr lang="en-US"/>
          </a:p>
        </p:txBody>
      </p:sp>
    </p:spTree>
    <p:extLst>
      <p:ext uri="{BB962C8B-B14F-4D97-AF65-F5344CB8AC3E}">
        <p14:creationId xmlns:p14="http://schemas.microsoft.com/office/powerpoint/2010/main" xmlns="" val="27513893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C02925D-8B31-4E90-8A5D-B866928F52AB}" type="slidenum">
              <a:rPr lang="en-US"/>
              <a:pPr/>
              <a:t>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A4C6BE9-4623-4F0A-812D-121EF717C610}" type="slidenum">
              <a:rPr lang="en-US" smtClean="0">
                <a:latin typeface="Times New Roman" charset="0"/>
              </a:rPr>
              <a:pPr/>
              <a:t>17</a:t>
            </a:fld>
            <a:endParaRPr lang="en-US"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2C99C316-2B35-4E17-BC73-885297A8EDCD}" type="slidenum">
              <a:rPr lang="en-US" smtClean="0">
                <a:latin typeface="Times New Roman" charset="0"/>
              </a:rPr>
              <a:pPr/>
              <a:t>18</a:t>
            </a:fld>
            <a:endParaRPr lang="en-US" smtClean="0">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A085006-EA96-4108-8FD1-E92EC778D16E}" type="slidenum">
              <a:rPr lang="en-US" smtClean="0">
                <a:latin typeface="Times New Roman" charset="0"/>
              </a:rPr>
              <a:pPr/>
              <a:t>20</a:t>
            </a:fld>
            <a:endParaRPr lang="en-US" smtClean="0">
              <a:latin typeface="Times New Roman"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E0B2D83-205F-417F-9CFE-3E81C139082E}" type="slidenum">
              <a:rPr lang="en-US" smtClean="0">
                <a:latin typeface="Times New Roman" charset="0"/>
              </a:rPr>
              <a:pPr/>
              <a:t>21</a:t>
            </a:fld>
            <a:endParaRPr lang="en-US" smtClean="0">
              <a:latin typeface="Times New Roman"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C60ACA7-9528-4F24-A31A-35E4628B03F7}" type="slidenum">
              <a:rPr lang="en-US" smtClean="0">
                <a:latin typeface="Times New Roman" charset="0"/>
              </a:rPr>
              <a:pPr/>
              <a:t>22</a:t>
            </a:fld>
            <a:endParaRPr lang="en-US"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C60ACA7-9528-4F24-A31A-35E4628B03F7}" type="slidenum">
              <a:rPr lang="en-US" smtClean="0">
                <a:latin typeface="Times New Roman" charset="0"/>
              </a:rPr>
              <a:pPr/>
              <a:t>23</a:t>
            </a:fld>
            <a:endParaRPr lang="en-US"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7C1A1A98-289D-4754-BF46-BCE176E0D0FF}" type="slidenum">
              <a:rPr lang="en-US" smtClean="0">
                <a:latin typeface="Times New Roman" charset="0"/>
              </a:rPr>
              <a:pPr/>
              <a:t>24</a:t>
            </a:fld>
            <a:endParaRPr lang="en-US" smtClean="0">
              <a:latin typeface="Times New Roman"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E667F5B-3DD8-4A17-8FFF-65FF47BACC87}" type="slidenum">
              <a:rPr lang="en-US" smtClean="0">
                <a:latin typeface="Times New Roman" charset="0"/>
              </a:rPr>
              <a:pPr/>
              <a:t>25</a:t>
            </a:fld>
            <a:endParaRPr lang="en-US" smtClean="0">
              <a:latin typeface="Times New Roman"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5ACDF54-8AF9-4D0A-BC4F-1BFA9762926F}" type="slidenum">
              <a:rPr lang="en-US" smtClean="0">
                <a:latin typeface="Times New Roman" charset="0"/>
              </a:rPr>
              <a:pPr/>
              <a:t>26</a:t>
            </a:fld>
            <a:endParaRPr lang="en-US" smtClean="0">
              <a:latin typeface="Times New Roman"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Nevertheless: </a:t>
            </a:r>
            <a:r>
              <a:rPr lang="ja-JP" altLang="en-US" smtClean="0">
                <a:latin typeface="Arial" pitchFamily="34" charset="0"/>
                <a:ea typeface="ＭＳ Ｐゴシック" pitchFamily="34" charset="-128"/>
              </a:rPr>
              <a:t>“</a:t>
            </a:r>
            <a:r>
              <a:rPr lang="en-US" altLang="en-US" smtClean="0">
                <a:latin typeface="Arial" pitchFamily="34" charset="0"/>
                <a:ea typeface="ＭＳ Ｐゴシック" pitchFamily="34" charset="-128"/>
              </a:rPr>
              <a:t>Google ignores common words and characters such as where, the, how, and other digits and letters which slow down your search without improving the results.</a:t>
            </a:r>
            <a:r>
              <a:rPr lang="ja-JP" altLang="en-US" smtClean="0">
                <a:latin typeface="Arial" pitchFamily="34" charset="0"/>
                <a:ea typeface="ＭＳ Ｐゴシック" pitchFamily="34" charset="-128"/>
              </a:rPr>
              <a:t>”</a:t>
            </a:r>
            <a:r>
              <a:rPr lang="en-US" altLang="en-US" smtClean="0">
                <a:latin typeface="Arial" pitchFamily="34" charset="0"/>
                <a:ea typeface="ＭＳ Ｐゴシック" pitchFamily="34" charset="-128"/>
              </a:rPr>
              <a:t> (Though you can explicitly ask for them to remain.)</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Lucida Sans" pitchFamily="34" charset="0"/>
                <a:ea typeface="ＭＳ Ｐゴシック" pitchFamily="34" charset="-128"/>
              </a:defRPr>
            </a:lvl1pPr>
            <a:lvl2pPr marL="715832" indent="-275320" eaLnBrk="0" hangingPunct="0">
              <a:defRPr sz="2300">
                <a:solidFill>
                  <a:schemeClr val="tx1"/>
                </a:solidFill>
                <a:latin typeface="Lucida Sans" pitchFamily="34" charset="0"/>
                <a:ea typeface="ＭＳ Ｐゴシック" pitchFamily="34" charset="-128"/>
              </a:defRPr>
            </a:lvl2pPr>
            <a:lvl3pPr marL="1101281" indent="-220256" eaLnBrk="0" hangingPunct="0">
              <a:defRPr sz="2300">
                <a:solidFill>
                  <a:schemeClr val="tx1"/>
                </a:solidFill>
                <a:latin typeface="Lucida Sans" pitchFamily="34" charset="0"/>
                <a:ea typeface="ＭＳ Ｐゴシック" pitchFamily="34" charset="-128"/>
              </a:defRPr>
            </a:lvl3pPr>
            <a:lvl4pPr marL="1541793" indent="-220256" eaLnBrk="0" hangingPunct="0">
              <a:defRPr sz="2300">
                <a:solidFill>
                  <a:schemeClr val="tx1"/>
                </a:solidFill>
                <a:latin typeface="Lucida Sans" pitchFamily="34" charset="0"/>
                <a:ea typeface="ＭＳ Ｐゴシック" pitchFamily="34" charset="-128"/>
              </a:defRPr>
            </a:lvl4pPr>
            <a:lvl5pPr marL="1982305" indent="-220256" eaLnBrk="0" hangingPunct="0">
              <a:defRPr sz="2300">
                <a:solidFill>
                  <a:schemeClr val="tx1"/>
                </a:solidFill>
                <a:latin typeface="Lucida Sans" pitchFamily="34" charset="0"/>
                <a:ea typeface="ＭＳ Ｐゴシック" pitchFamily="34" charset="-128"/>
              </a:defRPr>
            </a:lvl5pPr>
            <a:lvl6pPr marL="2422817" indent="-220256" eaLnBrk="0" fontAlgn="base" hangingPunct="0">
              <a:spcBef>
                <a:spcPct val="0"/>
              </a:spcBef>
              <a:spcAft>
                <a:spcPct val="0"/>
              </a:spcAft>
              <a:defRPr sz="2300">
                <a:solidFill>
                  <a:schemeClr val="tx1"/>
                </a:solidFill>
                <a:latin typeface="Lucida Sans" pitchFamily="34" charset="0"/>
                <a:ea typeface="ＭＳ Ｐゴシック" pitchFamily="34" charset="-128"/>
              </a:defRPr>
            </a:lvl6pPr>
            <a:lvl7pPr marL="2863329" indent="-220256" eaLnBrk="0" fontAlgn="base" hangingPunct="0">
              <a:spcBef>
                <a:spcPct val="0"/>
              </a:spcBef>
              <a:spcAft>
                <a:spcPct val="0"/>
              </a:spcAft>
              <a:defRPr sz="2300">
                <a:solidFill>
                  <a:schemeClr val="tx1"/>
                </a:solidFill>
                <a:latin typeface="Lucida Sans" pitchFamily="34" charset="0"/>
                <a:ea typeface="ＭＳ Ｐゴシック" pitchFamily="34" charset="-128"/>
              </a:defRPr>
            </a:lvl7pPr>
            <a:lvl8pPr marL="3303842" indent="-220256" eaLnBrk="0" fontAlgn="base" hangingPunct="0">
              <a:spcBef>
                <a:spcPct val="0"/>
              </a:spcBef>
              <a:spcAft>
                <a:spcPct val="0"/>
              </a:spcAft>
              <a:defRPr sz="2300">
                <a:solidFill>
                  <a:schemeClr val="tx1"/>
                </a:solidFill>
                <a:latin typeface="Lucida Sans" pitchFamily="34" charset="0"/>
                <a:ea typeface="ＭＳ Ｐゴシック" pitchFamily="34" charset="-128"/>
              </a:defRPr>
            </a:lvl8pPr>
            <a:lvl9pPr marL="3744354" indent="-220256" eaLnBrk="0" fontAlgn="base" hangingPunct="0">
              <a:spcBef>
                <a:spcPct val="0"/>
              </a:spcBef>
              <a:spcAft>
                <a:spcPct val="0"/>
              </a:spcAft>
              <a:defRPr sz="2300">
                <a:solidFill>
                  <a:schemeClr val="tx1"/>
                </a:solidFill>
                <a:latin typeface="Lucida Sans" pitchFamily="34" charset="0"/>
                <a:ea typeface="ＭＳ Ｐゴシック" pitchFamily="34" charset="-128"/>
              </a:defRPr>
            </a:lvl9pPr>
          </a:lstStyle>
          <a:p>
            <a:pPr eaLnBrk="1" hangingPunct="1"/>
            <a:fld id="{4A06ED0D-442A-43CB-8A70-7D70380F887A}" type="slidenum">
              <a:rPr lang="en-US" altLang="en-US" sz="1200"/>
              <a:pPr eaLnBrk="1" hangingPunct="1"/>
              <a:t>27</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EC4DBBB-5795-444C-9307-C57E0CF083D7}" type="slidenum">
              <a:rPr lang="en-US"/>
              <a:pPr/>
              <a:t>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1F0303A-97CC-41C9-9818-69D12A132D9E}" type="slidenum">
              <a:rPr lang="en-US" smtClean="0">
                <a:latin typeface="Times New Roman" charset="0"/>
              </a:rPr>
              <a:pPr/>
              <a:t>28</a:t>
            </a:fld>
            <a:endParaRPr lang="en-US" smtClean="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97AF399-9727-408E-A4B7-D2C38A5A689F}" type="slidenum">
              <a:rPr lang="en-US" smtClean="0">
                <a:latin typeface="Times New Roman" charset="0"/>
              </a:rPr>
              <a:pPr/>
              <a:t>29</a:t>
            </a:fld>
            <a:endParaRPr lang="en-US" smtClean="0">
              <a:latin typeface="Times New Roman"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8AA19ED-C8BC-4706-8CC0-7C0AE602CC26}" type="slidenum">
              <a:rPr lang="en-US"/>
              <a:pPr/>
              <a:t>30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B878780-FE29-452B-9F13-95CEF7AD0C4D}" type="slidenum">
              <a:rPr lang="en-US"/>
              <a:pPr/>
              <a:t>32</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3F94794-F541-475F-906B-C23E045028F5}" type="slidenum">
              <a:rPr lang="en-US"/>
              <a:pPr/>
              <a:t>33</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E73FA3B-0686-4B03-9FDC-FCE3574914DD}" type="slidenum">
              <a:rPr lang="en-US"/>
              <a:pPr/>
              <a:t>34</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FA414E8-2CD1-4865-A5A3-E95F9AC5C3DA}" type="slidenum">
              <a:rPr lang="en-US"/>
              <a:pPr/>
              <a:t>35</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BA136BE-7129-4654-AC7A-DA0409AF947F}" type="slidenum">
              <a:rPr lang="en-US"/>
              <a:pPr/>
              <a:t>36</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CD48995-0CFB-49AB-98B8-215D95A96609}" type="slidenum">
              <a:rPr lang="en-US" smtClean="0">
                <a:latin typeface="Times New Roman" charset="0"/>
              </a:rPr>
              <a:pPr/>
              <a:t>38</a:t>
            </a:fld>
            <a:endParaRPr lang="en-US" smtClean="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07010F7-9F1C-407A-A397-D73CBE9A7E61}" type="slidenum">
              <a:rPr lang="en-US" smtClean="0">
                <a:latin typeface="Times New Roman" charset="0"/>
              </a:rPr>
              <a:pPr/>
              <a:t>39</a:t>
            </a:fld>
            <a:endParaRPr lang="en-US" smtClean="0">
              <a:latin typeface="Times New Roman"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A2BD2A4-998D-420A-A8AE-210926BBD710}" type="slidenum">
              <a:rPr lang="en-US"/>
              <a:pPr/>
              <a:t>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CA323E4-134C-428B-BD63-7CB54BD71C04}" type="slidenum">
              <a:rPr lang="en-US"/>
              <a:pPr/>
              <a:t>43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656D9A7-0037-4682-A0DE-CD347ECD8E7E}" type="slidenum">
              <a:rPr lang="en-US"/>
              <a:pPr/>
              <a:t>44</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D3E2318-0BEA-4882-8F76-AF9EDA458917}" type="slidenum">
              <a:rPr lang="en-US"/>
              <a:pPr/>
              <a:t>46</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CA307A0-DB9D-4F35-9F4D-D0FB28968A80}" type="slidenum">
              <a:rPr lang="en-US"/>
              <a:pPr/>
              <a:t>47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Heavy</a:t>
            </a:r>
            <a:r>
              <a:rPr lang="en-US" baseline="0" smtClean="0"/>
              <a:t> tail: many rare events.</a:t>
            </a:r>
            <a:endParaRPr lang="en-US"/>
          </a:p>
        </p:txBody>
      </p:sp>
      <p:sp>
        <p:nvSpPr>
          <p:cNvPr id="4" name="Slide Number Placeholder 3"/>
          <p:cNvSpPr>
            <a:spLocks noGrp="1"/>
          </p:cNvSpPr>
          <p:nvPr>
            <p:ph type="sldNum" sz="quarter" idx="10"/>
          </p:nvPr>
        </p:nvSpPr>
        <p:spPr/>
        <p:txBody>
          <a:bodyPr/>
          <a:lstStyle/>
          <a:p>
            <a:pPr>
              <a:defRPr/>
            </a:pPr>
            <a:fld id="{53D311C3-811E-4A86-94D9-26B80493C237}" type="slidenum">
              <a:rPr lang="en-US" smtClean="0"/>
              <a:pPr>
                <a:defRPr/>
              </a:pPr>
              <a:t>48</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307984C-1147-4729-9A3E-4E71E8D4B948}" type="slidenum">
              <a:rPr lang="en-US"/>
              <a:pPr/>
              <a:t>49</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7C3DB0C-83F2-42F9-98C5-6EF39275934E}" type="slidenum">
              <a:rPr lang="en-US"/>
              <a:pPr/>
              <a:t>50</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7946C82A-146D-4219-AC89-C2BA8ADDCEF4}" type="slidenum">
              <a:rPr lang="en-US"/>
              <a:pPr/>
              <a:t>51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F1D16ED-B121-4ADD-A28D-0CD3AA93861F}" type="slidenum">
              <a:rPr lang="en-US"/>
              <a:pPr/>
              <a:t>52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59DCBF2-62E9-475F-963F-7B7E74D750DD}" type="slidenum">
              <a:rPr lang="en-US"/>
              <a:pPr/>
              <a:t>56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B8B56A2-758F-4D4A-8BEE-FCAB796A4F8D}" type="slidenum">
              <a:rPr lang="en-US"/>
              <a:pPr/>
              <a:t>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415478F-948A-44E9-98CC-3E80FDB9C0C9}" type="slidenum">
              <a:rPr lang="en-US"/>
              <a:pPr/>
              <a:t>57</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08A02F3-3763-4600-A3D2-E35BCF17FB46}" type="slidenum">
              <a:rPr lang="en-US"/>
              <a:pPr/>
              <a:t>58</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2BBD738-4A4F-4A9A-BF2C-4B05FD4A64DE}" type="slidenum">
              <a:rPr lang="en-US"/>
              <a:pPr/>
              <a:t>59</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D786C25-EEA2-4F2F-84E8-92F622550E68}" type="slidenum">
              <a:rPr lang="en-US"/>
              <a:pPr/>
              <a:t>60</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5BA8D9A-D1EE-4D2D-82B9-B89B56FFA4D2}" type="slidenum">
              <a:rPr lang="en-US"/>
              <a:pPr/>
              <a:t>61</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7B29051-1144-4974-8E78-41630134C408}" type="slidenum">
              <a:rPr lang="en-US"/>
              <a:pPr/>
              <a:t>5</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Document icons from free icon set: http://www.icojoy.com/articles/44/</a:t>
            </a:r>
          </a:p>
        </p:txBody>
      </p:sp>
      <p:sp>
        <p:nvSpPr>
          <p:cNvPr id="68612"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6769" indent="-291065">
              <a:defRPr>
                <a:solidFill>
                  <a:schemeClr val="tx1"/>
                </a:solidFill>
                <a:latin typeface="Calibri" pitchFamily="34" charset="0"/>
              </a:defRPr>
            </a:lvl2pPr>
            <a:lvl3pPr marL="1164260" indent="-232852">
              <a:defRPr>
                <a:solidFill>
                  <a:schemeClr val="tx1"/>
                </a:solidFill>
                <a:latin typeface="Calibri" pitchFamily="34" charset="0"/>
              </a:defRPr>
            </a:lvl3pPr>
            <a:lvl4pPr marL="1629964" indent="-232852">
              <a:defRPr>
                <a:solidFill>
                  <a:schemeClr val="tx1"/>
                </a:solidFill>
                <a:latin typeface="Calibri" pitchFamily="34" charset="0"/>
              </a:defRPr>
            </a:lvl4pPr>
            <a:lvl5pPr marL="2095668" indent="-232852">
              <a:defRPr>
                <a:solidFill>
                  <a:schemeClr val="tx1"/>
                </a:solidFill>
                <a:latin typeface="Calibri" pitchFamily="34" charset="0"/>
              </a:defRPr>
            </a:lvl5pPr>
            <a:lvl6pPr marL="2561372" indent="-232852" defTabSz="465704" fontAlgn="base">
              <a:spcBef>
                <a:spcPct val="0"/>
              </a:spcBef>
              <a:spcAft>
                <a:spcPct val="0"/>
              </a:spcAft>
              <a:defRPr>
                <a:solidFill>
                  <a:schemeClr val="tx1"/>
                </a:solidFill>
                <a:latin typeface="Calibri" pitchFamily="34" charset="0"/>
              </a:defRPr>
            </a:lvl6pPr>
            <a:lvl7pPr marL="3027075" indent="-232852" defTabSz="465704" fontAlgn="base">
              <a:spcBef>
                <a:spcPct val="0"/>
              </a:spcBef>
              <a:spcAft>
                <a:spcPct val="0"/>
              </a:spcAft>
              <a:defRPr>
                <a:solidFill>
                  <a:schemeClr val="tx1"/>
                </a:solidFill>
                <a:latin typeface="Calibri" pitchFamily="34" charset="0"/>
              </a:defRPr>
            </a:lvl7pPr>
            <a:lvl8pPr marL="3492779" indent="-232852" defTabSz="465704" fontAlgn="base">
              <a:spcBef>
                <a:spcPct val="0"/>
              </a:spcBef>
              <a:spcAft>
                <a:spcPct val="0"/>
              </a:spcAft>
              <a:defRPr>
                <a:solidFill>
                  <a:schemeClr val="tx1"/>
                </a:solidFill>
                <a:latin typeface="Calibri" pitchFamily="34" charset="0"/>
              </a:defRPr>
            </a:lvl8pPr>
            <a:lvl9pPr marL="3958483" indent="-232852" defTabSz="465704"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3A55EA8-1E89-41E7-963F-A1BDB25DCD06}" type="slidenum">
              <a:rPr lang="en-US" altLang="en-US" smtClean="0"/>
              <a:pPr fontAlgn="base">
                <a:spcBef>
                  <a:spcPct val="0"/>
                </a:spcBef>
                <a:spcAft>
                  <a:spcPct val="0"/>
                </a:spcAft>
                <a:defRPr/>
              </a:pPr>
              <a:t>6</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8082680-51E5-4F11-BD67-9A0351DE38BB}" type="slidenum">
              <a:rPr lang="en-US"/>
              <a:pPr/>
              <a:t>14</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F8365A7-ABCC-453E-A83F-6213844D5B85}" type="slidenum">
              <a:rPr lang="en-US"/>
              <a:pPr/>
              <a:t>15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0D0F0E7-5CAC-42BB-9182-7C6E7886963C}" type="slidenum">
              <a:rPr lang="en-US" smtClean="0">
                <a:latin typeface="Times New Roman" charset="0"/>
              </a:rPr>
              <a:pPr/>
              <a:t>16</a:t>
            </a:fld>
            <a:endParaRPr lang="en-US" smtClean="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3AF2D65A-AE12-4362-86C6-149D6D41A8C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E3E80D42-6955-4747-9D62-168DAB49FEF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3048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493EA024-A056-4DDF-8EBC-A8451E95BD6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09600" y="1752600"/>
            <a:ext cx="7772400" cy="41148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5988FCBF-94F3-452D-87C2-2928982620F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752600"/>
            <a:ext cx="7772400" cy="41148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37387A2F-2D94-43BD-873F-06E2FC134F0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80CFE2CC-E37F-40A2-B40E-C5B987CD073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EE0374E5-3FA5-4A7B-8FCA-2C66F7268EA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6" name="Rectangle 6"/>
          <p:cNvSpPr>
            <a:spLocks noGrp="1" noChangeArrowheads="1"/>
          </p:cNvSpPr>
          <p:nvPr>
            <p:ph type="sldNum" sz="quarter" idx="11"/>
          </p:nvPr>
        </p:nvSpPr>
        <p:spPr>
          <a:ln/>
        </p:spPr>
        <p:txBody>
          <a:bodyPr/>
          <a:lstStyle>
            <a:lvl1pPr>
              <a:defRPr/>
            </a:lvl1pPr>
          </a:lstStyle>
          <a:p>
            <a:pPr>
              <a:defRPr/>
            </a:pPr>
            <a:fld id="{0B0E4A8F-1259-4E08-AB7E-EA0C8B816EB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8" name="Rectangle 6"/>
          <p:cNvSpPr>
            <a:spLocks noGrp="1" noChangeArrowheads="1"/>
          </p:cNvSpPr>
          <p:nvPr>
            <p:ph type="sldNum" sz="quarter" idx="11"/>
          </p:nvPr>
        </p:nvSpPr>
        <p:spPr>
          <a:ln/>
        </p:spPr>
        <p:txBody>
          <a:bodyPr/>
          <a:lstStyle>
            <a:lvl1pPr>
              <a:defRPr/>
            </a:lvl1pPr>
          </a:lstStyle>
          <a:p>
            <a:pPr>
              <a:defRPr/>
            </a:pPr>
            <a:fld id="{48A23736-1A68-4340-81A1-B16942B3AC2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4" name="Rectangle 6"/>
          <p:cNvSpPr>
            <a:spLocks noGrp="1" noChangeArrowheads="1"/>
          </p:cNvSpPr>
          <p:nvPr>
            <p:ph type="sldNum" sz="quarter" idx="11"/>
          </p:nvPr>
        </p:nvSpPr>
        <p:spPr>
          <a:ln/>
        </p:spPr>
        <p:txBody>
          <a:bodyPr/>
          <a:lstStyle>
            <a:lvl1pPr>
              <a:defRPr/>
            </a:lvl1pPr>
          </a:lstStyle>
          <a:p>
            <a:pPr>
              <a:defRPr/>
            </a:pPr>
            <a:fld id="{674499CB-FEB1-4394-A901-BDD6A131FA9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3" name="Rectangle 6"/>
          <p:cNvSpPr>
            <a:spLocks noGrp="1" noChangeArrowheads="1"/>
          </p:cNvSpPr>
          <p:nvPr>
            <p:ph type="sldNum" sz="quarter" idx="11"/>
          </p:nvPr>
        </p:nvSpPr>
        <p:spPr>
          <a:ln/>
        </p:spPr>
        <p:txBody>
          <a:bodyPr/>
          <a:lstStyle>
            <a:lvl1pPr>
              <a:defRPr/>
            </a:lvl1pPr>
          </a:lstStyle>
          <a:p>
            <a:pPr>
              <a:defRPr/>
            </a:pPr>
            <a:fld id="{0472634D-5731-422F-9452-61C4464C0A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6" name="Rectangle 6"/>
          <p:cNvSpPr>
            <a:spLocks noGrp="1" noChangeArrowheads="1"/>
          </p:cNvSpPr>
          <p:nvPr>
            <p:ph type="sldNum" sz="quarter" idx="11"/>
          </p:nvPr>
        </p:nvSpPr>
        <p:spPr>
          <a:ln/>
        </p:spPr>
        <p:txBody>
          <a:bodyPr/>
          <a:lstStyle>
            <a:lvl1pPr>
              <a:defRPr/>
            </a:lvl1pPr>
          </a:lstStyle>
          <a:p>
            <a:pPr>
              <a:defRPr/>
            </a:pPr>
            <a:fld id="{EB4F8C97-2663-4C7D-8401-9887E522F10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Intelligent Information Retrieval</a:t>
            </a:r>
            <a:endParaRPr lang="en-US" sz="1400"/>
          </a:p>
        </p:txBody>
      </p:sp>
      <p:sp>
        <p:nvSpPr>
          <p:cNvPr id="6" name="Rectangle 6"/>
          <p:cNvSpPr>
            <a:spLocks noGrp="1" noChangeArrowheads="1"/>
          </p:cNvSpPr>
          <p:nvPr>
            <p:ph type="sldNum" sz="quarter" idx="11"/>
          </p:nvPr>
        </p:nvSpPr>
        <p:spPr>
          <a:ln/>
        </p:spPr>
        <p:txBody>
          <a:bodyPr/>
          <a:lstStyle>
            <a:lvl1pPr>
              <a:defRPr/>
            </a:lvl1pPr>
          </a:lstStyle>
          <a:p>
            <a:pPr>
              <a:defRPr/>
            </a:pPr>
            <a:fld id="{A872F380-BEAA-46E2-8738-A5031BCF87A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609600" y="17526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9" name="Rectangle 5"/>
          <p:cNvSpPr>
            <a:spLocks noGrp="1" noChangeArrowheads="1"/>
          </p:cNvSpPr>
          <p:nvPr>
            <p:ph type="ftr" sz="quarter" idx="3"/>
          </p:nvPr>
        </p:nvSpPr>
        <p:spPr bwMode="auto">
          <a:xfrm>
            <a:off x="533400" y="6400800"/>
            <a:ext cx="3429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r>
              <a:rPr lang="en-US"/>
              <a:t>Intelligent Information Retrieval</a:t>
            </a:r>
            <a:endParaRPr lang="en-US" sz="1400"/>
          </a:p>
        </p:txBody>
      </p:sp>
      <p:sp>
        <p:nvSpPr>
          <p:cNvPr id="1030" name="Rectangle 6"/>
          <p:cNvSpPr>
            <a:spLocks noGrp="1" noChangeArrowheads="1"/>
          </p:cNvSpPr>
          <p:nvPr>
            <p:ph type="sldNum" sz="quarter" idx="4"/>
          </p:nvPr>
        </p:nvSpPr>
        <p:spPr bwMode="auto">
          <a:xfrm>
            <a:off x="6781800" y="64008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695393B6-77C4-4760-8CF8-690EF46A9B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Times New Roman" pitchFamily="18" charset="0"/>
        </a:defRPr>
      </a:lvl2pPr>
      <a:lvl3pPr algn="ctr" rtl="0" eaLnBrk="0" fontAlgn="base" hangingPunct="0">
        <a:spcBef>
          <a:spcPct val="0"/>
        </a:spcBef>
        <a:spcAft>
          <a:spcPct val="0"/>
        </a:spcAft>
        <a:defRPr sz="4000">
          <a:solidFill>
            <a:schemeClr val="accent2"/>
          </a:solidFill>
          <a:latin typeface="Times New Roman" pitchFamily="18" charset="0"/>
        </a:defRPr>
      </a:lvl3pPr>
      <a:lvl4pPr algn="ctr" rtl="0" eaLnBrk="0" fontAlgn="base" hangingPunct="0">
        <a:spcBef>
          <a:spcPct val="0"/>
        </a:spcBef>
        <a:spcAft>
          <a:spcPct val="0"/>
        </a:spcAft>
        <a:defRPr sz="4000">
          <a:solidFill>
            <a:schemeClr val="accent2"/>
          </a:solidFill>
          <a:latin typeface="Times New Roman" pitchFamily="18" charset="0"/>
        </a:defRPr>
      </a:lvl4pPr>
      <a:lvl5pPr algn="ctr" rtl="0" eaLnBrk="0" fontAlgn="base" hangingPunct="0">
        <a:spcBef>
          <a:spcPct val="0"/>
        </a:spcBef>
        <a:spcAft>
          <a:spcPct val="0"/>
        </a:spcAft>
        <a:defRPr sz="4000">
          <a:solidFill>
            <a:schemeClr val="accent2"/>
          </a:solidFill>
          <a:latin typeface="Times New Roman" pitchFamily="18" charset="0"/>
        </a:defRPr>
      </a:lvl5pPr>
      <a:lvl6pPr marL="457200" algn="ctr" rtl="0" eaLnBrk="0" fontAlgn="base" hangingPunct="0">
        <a:spcBef>
          <a:spcPct val="0"/>
        </a:spcBef>
        <a:spcAft>
          <a:spcPct val="0"/>
        </a:spcAft>
        <a:defRPr sz="4000">
          <a:solidFill>
            <a:schemeClr val="accent2"/>
          </a:solidFill>
          <a:latin typeface="Times New Roman" pitchFamily="18" charset="0"/>
        </a:defRPr>
      </a:lvl6pPr>
      <a:lvl7pPr marL="914400" algn="ctr" rtl="0" eaLnBrk="0" fontAlgn="base" hangingPunct="0">
        <a:spcBef>
          <a:spcPct val="0"/>
        </a:spcBef>
        <a:spcAft>
          <a:spcPct val="0"/>
        </a:spcAft>
        <a:defRPr sz="4000">
          <a:solidFill>
            <a:schemeClr val="accent2"/>
          </a:solidFill>
          <a:latin typeface="Times New Roman" pitchFamily="18" charset="0"/>
        </a:defRPr>
      </a:lvl7pPr>
      <a:lvl8pPr marL="1371600" algn="ctr" rtl="0" eaLnBrk="0" fontAlgn="base" hangingPunct="0">
        <a:spcBef>
          <a:spcPct val="0"/>
        </a:spcBef>
        <a:spcAft>
          <a:spcPct val="0"/>
        </a:spcAft>
        <a:defRPr sz="4000">
          <a:solidFill>
            <a:schemeClr val="accent2"/>
          </a:solidFill>
          <a:latin typeface="Times New Roman" pitchFamily="18" charset="0"/>
        </a:defRPr>
      </a:lvl8pPr>
      <a:lvl9pPr marL="1828800" algn="ctr" rtl="0" eaLnBrk="0" fontAlgn="base" hangingPunct="0">
        <a:spcBef>
          <a:spcPct val="0"/>
        </a:spcBef>
        <a:spcAft>
          <a:spcPct val="0"/>
        </a:spcAft>
        <a:defRPr sz="40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12500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SzPct val="130000"/>
        <a:buChar char="–"/>
        <a:defRPr sz="2000">
          <a:solidFill>
            <a:schemeClr val="tx1"/>
          </a:solidFill>
          <a:latin typeface="+mn-lt"/>
        </a:defRPr>
      </a:lvl2pPr>
      <a:lvl3pPr marL="1143000" indent="-228600" algn="l" rtl="0" eaLnBrk="0" fontAlgn="base" hangingPunct="0">
        <a:spcBef>
          <a:spcPct val="20000"/>
        </a:spcBef>
        <a:spcAft>
          <a:spcPct val="0"/>
        </a:spcAft>
        <a:buClr>
          <a:srgbClr val="00CC00"/>
        </a:buClr>
        <a:buSzPct val="125000"/>
        <a:buChar char="•"/>
        <a:defRPr>
          <a:solidFill>
            <a:schemeClr val="tx1"/>
          </a:solidFill>
          <a:latin typeface="+mn-lt"/>
        </a:defRPr>
      </a:lvl3pPr>
      <a:lvl4pPr marL="1600200" indent="-228600" algn="l" rtl="0" eaLnBrk="0" fontAlgn="base" hangingPunct="0">
        <a:spcBef>
          <a:spcPct val="20000"/>
        </a:spcBef>
        <a:spcAft>
          <a:spcPct val="0"/>
        </a:spcAft>
        <a:buClr>
          <a:srgbClr val="FF9900"/>
        </a:buClr>
        <a:buChar char="–"/>
        <a:defRPr>
          <a:solidFill>
            <a:schemeClr val="tx1"/>
          </a:solidFill>
          <a:latin typeface="+mn-lt"/>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Excel_97-2003_Worksheet5.xls"/></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Microsoft_Office_Excel_97-2003_Worksheet6.xls"/></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4.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oleObject" Target="../embeddings/Microsoft_Office_Word_97_-_2003_Document7.doc"/></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oleObject" Target="../embeddings/Microsoft_Office_Word_97_-_2003_Document8.doc"/></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Excel_97-2003_Worksheet3.xls"/></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Excel_97-2003_Worksheet4.xls"/><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914400"/>
            <a:ext cx="7772400" cy="1143000"/>
          </a:xfrm>
        </p:spPr>
        <p:txBody>
          <a:bodyPr/>
          <a:lstStyle/>
          <a:p>
            <a:r>
              <a:rPr lang="en-US" smtClean="0"/>
              <a:t>Indexing and Document Analysis</a:t>
            </a:r>
          </a:p>
        </p:txBody>
      </p:sp>
      <p:sp>
        <p:nvSpPr>
          <p:cNvPr id="11267" name="Text Box 6"/>
          <p:cNvSpPr txBox="1">
            <a:spLocks noChangeArrowheads="1"/>
          </p:cNvSpPr>
          <p:nvPr/>
        </p:nvSpPr>
        <p:spPr bwMode="auto">
          <a:xfrm>
            <a:off x="1752600" y="3048000"/>
            <a:ext cx="5638800" cy="1503363"/>
          </a:xfrm>
          <a:prstGeom prst="rect">
            <a:avLst/>
          </a:prstGeom>
          <a:solidFill>
            <a:srgbClr val="99CCFF"/>
          </a:solidFill>
          <a:ln w="9525">
            <a:solidFill>
              <a:srgbClr val="FF0000"/>
            </a:solidFill>
            <a:miter lim="800000"/>
            <a:headEnd/>
            <a:tailEnd/>
          </a:ln>
        </p:spPr>
        <p:txBody>
          <a:bodyPr>
            <a:spAutoFit/>
          </a:bodyPr>
          <a:lstStyle/>
          <a:p>
            <a:pPr algn="ctr">
              <a:spcBef>
                <a:spcPct val="50000"/>
              </a:spcBef>
            </a:pPr>
            <a:endParaRPr lang="en-US" sz="800"/>
          </a:p>
          <a:p>
            <a:pPr algn="ctr">
              <a:spcBef>
                <a:spcPct val="50000"/>
              </a:spcBef>
            </a:pPr>
            <a:r>
              <a:rPr lang="en-US"/>
              <a:t>CSC 575</a:t>
            </a:r>
          </a:p>
          <a:p>
            <a:pPr algn="ctr">
              <a:spcBef>
                <a:spcPct val="50000"/>
              </a:spcBef>
            </a:pPr>
            <a:r>
              <a:rPr lang="en-US"/>
              <a:t>Intelligent Information Retrieval</a:t>
            </a:r>
          </a:p>
          <a:p>
            <a:pPr algn="ctr">
              <a:spcBef>
                <a:spcPct val="50000"/>
              </a:spcBef>
            </a:pPr>
            <a:endParaRPr lang="en-US" sz="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7"/>
          <p:cNvPicPr>
            <a:picLocks noChangeAspect="1"/>
          </p:cNvPicPr>
          <p:nvPr/>
        </p:nvPicPr>
        <p:blipFill>
          <a:blip r:embed="rId2" cstate="print"/>
          <a:srcRect/>
          <a:stretch>
            <a:fillRect/>
          </a:stretch>
        </p:blipFill>
        <p:spPr bwMode="auto">
          <a:xfrm>
            <a:off x="2667000" y="1524000"/>
            <a:ext cx="2801938" cy="5105400"/>
          </a:xfrm>
          <a:prstGeom prst="rect">
            <a:avLst/>
          </a:prstGeom>
          <a:noFill/>
          <a:ln w="9525">
            <a:noFill/>
            <a:miter lim="800000"/>
            <a:headEnd/>
            <a:tailEnd/>
          </a:ln>
        </p:spPr>
      </p:pic>
      <p:sp>
        <p:nvSpPr>
          <p:cNvPr id="8195" name="Rectangle 30"/>
          <p:cNvSpPr>
            <a:spLocks noGrp="1" noChangeArrowheads="1"/>
          </p:cNvSpPr>
          <p:nvPr>
            <p:ph type="title"/>
          </p:nvPr>
        </p:nvSpPr>
        <p:spPr/>
        <p:txBody>
          <a:bodyPr/>
          <a:lstStyle/>
          <a:p>
            <a:pPr eaLnBrk="1" hangingPunct="1">
              <a:lnSpc>
                <a:spcPct val="80000"/>
              </a:lnSpc>
            </a:pPr>
            <a:r>
              <a:rPr lang="en-US" altLang="en-US" smtClean="0">
                <a:ea typeface="ＭＳ Ｐゴシック" pitchFamily="34" charset="-128"/>
              </a:rPr>
              <a:t>Where do we pay in storage?</a:t>
            </a:r>
          </a:p>
        </p:txBody>
      </p:sp>
      <p:sp>
        <p:nvSpPr>
          <p:cNvPr id="8196" name="Slide Number Placeholder 5"/>
          <p:cNvSpPr>
            <a:spLocks noGrp="1"/>
          </p:cNvSpPr>
          <p:nvPr>
            <p:ph type="sldNum" sz="quarter" idx="4294967295"/>
          </p:nvPr>
        </p:nvSpPr>
        <p:spPr bwMode="auto">
          <a:xfrm>
            <a:off x="6553200" y="6356350"/>
            <a:ext cx="2133600" cy="365125"/>
          </a:xfrm>
          <a:prstGeom prst="rect">
            <a:avLst/>
          </a:prstGeom>
          <a:noFill/>
          <a:ln>
            <a:miter lim="800000"/>
            <a:headEnd/>
            <a:tailEnd/>
          </a:ln>
        </p:spPr>
        <p:txBody>
          <a:bodyPr wrap="square" numCol="1" anchorCtr="0" compatLnSpc="1">
            <a:prstTxWarp prst="textNoShape">
              <a:avLst/>
            </a:prstTxWarp>
          </a:bodyPr>
          <a:lstStyle/>
          <a:p>
            <a:pPr algn="r" fontAlgn="base">
              <a:spcBef>
                <a:spcPct val="0"/>
              </a:spcBef>
              <a:spcAft>
                <a:spcPct val="0"/>
              </a:spcAft>
            </a:pPr>
            <a:fld id="{C2B15CA4-AE20-4596-9E83-4213FA4EEFD3}" type="slidenum">
              <a:rPr lang="en-US" altLang="en-US" sz="1200" smtClean="0">
                <a:solidFill>
                  <a:srgbClr val="898989"/>
                </a:solidFill>
                <a:ea typeface="ＭＳ Ｐゴシック" pitchFamily="34" charset="-128"/>
                <a:cs typeface="Arial Unicode MS" pitchFamily="34" charset="-128"/>
              </a:rPr>
              <a:pPr algn="r" fontAlgn="base">
                <a:spcBef>
                  <a:spcPct val="0"/>
                </a:spcBef>
                <a:spcAft>
                  <a:spcPct val="0"/>
                </a:spcAft>
              </a:pPr>
              <a:t>10</a:t>
            </a:fld>
            <a:endParaRPr lang="en-US" altLang="en-US" sz="1200" dirty="0" smtClean="0">
              <a:solidFill>
                <a:srgbClr val="898989"/>
              </a:solidFill>
              <a:ea typeface="ＭＳ Ｐゴシック" pitchFamily="34" charset="-128"/>
              <a:cs typeface="Arial Unicode MS" pitchFamily="34" charset="-128"/>
            </a:endParaRPr>
          </a:p>
        </p:txBody>
      </p:sp>
      <p:sp>
        <p:nvSpPr>
          <p:cNvPr id="40965" name="AutoShape 32"/>
          <p:cNvSpPr>
            <a:spLocks noChangeArrowheads="1"/>
          </p:cNvSpPr>
          <p:nvPr/>
        </p:nvSpPr>
        <p:spPr bwMode="auto">
          <a:xfrm>
            <a:off x="4191000" y="5715000"/>
            <a:ext cx="1189038" cy="914400"/>
          </a:xfrm>
          <a:prstGeom prst="upArrowCallout">
            <a:avLst>
              <a:gd name="adj1" fmla="val 32509"/>
              <a:gd name="adj2" fmla="val 32509"/>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p>
            <a:pPr algn="ctr"/>
            <a:r>
              <a:rPr lang="en-US" altLang="en-US">
                <a:latin typeface="Arial" charset="0"/>
              </a:rPr>
              <a:t>Pointers</a:t>
            </a:r>
          </a:p>
        </p:txBody>
      </p:sp>
      <p:sp>
        <p:nvSpPr>
          <p:cNvPr id="39945" name="AutoShape 33"/>
          <p:cNvSpPr>
            <a:spLocks noChangeArrowheads="1"/>
          </p:cNvSpPr>
          <p:nvPr/>
        </p:nvSpPr>
        <p:spPr bwMode="auto">
          <a:xfrm>
            <a:off x="990600" y="2890838"/>
            <a:ext cx="1600200" cy="1200150"/>
          </a:xfrm>
          <a:prstGeom prst="rightArrowCallout">
            <a:avLst>
              <a:gd name="adj1" fmla="val 25000"/>
              <a:gd name="adj2" fmla="val 25000"/>
              <a:gd name="adj3" fmla="val 37500"/>
              <a:gd name="adj4" fmla="val 66667"/>
            </a:avLst>
          </a:prstGeom>
          <a:solidFill>
            <a:schemeClr val="accent1">
              <a:alpha val="50195"/>
            </a:schemeClr>
          </a:solidFill>
          <a:ln w="9525">
            <a:solidFill>
              <a:schemeClr val="tx1"/>
            </a:solidFill>
            <a:miter lim="800000"/>
            <a:headEnd/>
            <a:tailEnd/>
          </a:ln>
        </p:spPr>
        <p:txBody>
          <a:bodyPr anchor="ctr">
            <a:spAutoFit/>
          </a:bodyPr>
          <a:lstStyle/>
          <a:p>
            <a:pPr algn="ctr"/>
            <a:r>
              <a:rPr lang="en-US" altLang="en-US"/>
              <a:t>Terms and counts</a:t>
            </a:r>
          </a:p>
        </p:txBody>
      </p:sp>
      <p:sp>
        <p:nvSpPr>
          <p:cNvPr id="115746" name="Text Box 34"/>
          <p:cNvSpPr txBox="1">
            <a:spLocks noChangeArrowheads="1"/>
          </p:cNvSpPr>
          <p:nvPr/>
        </p:nvSpPr>
        <p:spPr bwMode="auto">
          <a:xfrm>
            <a:off x="5867400" y="3124200"/>
            <a:ext cx="2819400" cy="2728952"/>
          </a:xfrm>
          <a:prstGeom prst="rect">
            <a:avLst/>
          </a:prstGeom>
          <a:solidFill>
            <a:srgbClr val="C0504D"/>
          </a:solidFill>
          <a:ln w="9525">
            <a:noFill/>
            <a:miter lim="800000"/>
            <a:headEnd/>
            <a:tailEnd/>
          </a:ln>
        </p:spPr>
        <p:txBody>
          <a:bodyPr wrap="squar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fontAlgn="auto" hangingPunct="1">
              <a:spcBef>
                <a:spcPct val="50000"/>
              </a:spcBef>
              <a:spcAft>
                <a:spcPts val="0"/>
              </a:spcAft>
              <a:defRPr/>
            </a:pPr>
            <a:r>
              <a:rPr lang="en-US" dirty="0" smtClean="0">
                <a:latin typeface="+mn-lt"/>
              </a:rPr>
              <a:t>IR system implementation</a:t>
            </a:r>
            <a:endParaRPr lang="en-US" dirty="0">
              <a:latin typeface="+mn-lt"/>
            </a:endParaRPr>
          </a:p>
          <a:p>
            <a:pPr marL="434340" indent="-342900" eaLnBrk="1" fontAlgn="auto" hangingPunct="1">
              <a:spcBef>
                <a:spcPts val="238"/>
              </a:spcBef>
              <a:spcAft>
                <a:spcPts val="0"/>
              </a:spcAft>
              <a:buFont typeface="Arial"/>
              <a:buChar char="•"/>
              <a:defRPr/>
            </a:pPr>
            <a:r>
              <a:rPr lang="en-US" dirty="0">
                <a:latin typeface="+mn-lt"/>
              </a:rPr>
              <a:t>How do we index efficiently?</a:t>
            </a:r>
          </a:p>
          <a:p>
            <a:pPr marL="434340" indent="-342900" eaLnBrk="1" fontAlgn="auto" hangingPunct="1">
              <a:spcBef>
                <a:spcPts val="238"/>
              </a:spcBef>
              <a:spcAft>
                <a:spcPts val="0"/>
              </a:spcAft>
              <a:buFont typeface="Arial"/>
              <a:buChar char="•"/>
              <a:defRPr/>
            </a:pPr>
            <a:r>
              <a:rPr lang="en-US" dirty="0">
                <a:latin typeface="+mn-lt"/>
              </a:rPr>
              <a:t>How much storage do we need?</a:t>
            </a:r>
          </a:p>
        </p:txBody>
      </p:sp>
      <p:sp>
        <p:nvSpPr>
          <p:cNvPr id="8200" name="TextBox 36"/>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altLang="en-US" sz="1600">
                <a:solidFill>
                  <a:srgbClr val="FBFCFF"/>
                </a:solidFill>
                <a:latin typeface="Lucida Sans" pitchFamily="34" charset="0"/>
                <a:ea typeface="ＭＳ Ｐゴシック" pitchFamily="34" charset="-128"/>
                <a:cs typeface="Arial Unicode MS" pitchFamily="34" charset="-128"/>
              </a:rPr>
              <a:t>Sec. 1.2</a:t>
            </a:r>
          </a:p>
        </p:txBody>
      </p:sp>
      <p:sp>
        <p:nvSpPr>
          <p:cNvPr id="40" name="AutoShape 5"/>
          <p:cNvSpPr>
            <a:spLocks noChangeArrowheads="1"/>
          </p:cNvSpPr>
          <p:nvPr/>
        </p:nvSpPr>
        <p:spPr bwMode="auto">
          <a:xfrm>
            <a:off x="5257800" y="1905000"/>
            <a:ext cx="1905000" cy="831850"/>
          </a:xfrm>
          <a:prstGeom prst="leftArrowCallout">
            <a:avLst>
              <a:gd name="adj1" fmla="val 25000"/>
              <a:gd name="adj2" fmla="val 25000"/>
              <a:gd name="adj3" fmla="val 41190"/>
              <a:gd name="adj4" fmla="val 66667"/>
            </a:avLst>
          </a:prstGeom>
          <a:solidFill>
            <a:schemeClr val="accent1">
              <a:alpha val="50195"/>
            </a:schemeClr>
          </a:solidFill>
          <a:ln w="9525">
            <a:solidFill>
              <a:schemeClr val="tx1"/>
            </a:solidFill>
            <a:miter lim="800000"/>
            <a:headEnd/>
            <a:tailEnd/>
          </a:ln>
        </p:spPr>
        <p:txBody>
          <a:bodyPr anchor="ctr">
            <a:spAutoFit/>
          </a:bodyPr>
          <a:lstStyle/>
          <a:p>
            <a:pPr algn="ctr"/>
            <a:r>
              <a:rPr lang="en-US" altLang="en-US"/>
              <a:t>Lists of docIDs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39945" grpId="0" animBg="1"/>
      <p:bldP spid="115746" grpId="0" animBg="1" autoUpdateAnimBg="0"/>
      <p:bldP spid="4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a:xfrm>
            <a:off x="609600" y="304800"/>
            <a:ext cx="7772400" cy="990600"/>
          </a:xfrm>
        </p:spPr>
        <p:txBody>
          <a:bodyPr/>
          <a:lstStyle/>
          <a:p>
            <a:pPr eaLnBrk="1" hangingPunct="1"/>
            <a:r>
              <a:rPr lang="en-US" altLang="en-US" dirty="0" smtClean="0">
                <a:ea typeface="ＭＳ Ｐゴシック" pitchFamily="34" charset="-128"/>
              </a:rPr>
              <a:t>Query processing: AND</a:t>
            </a:r>
          </a:p>
        </p:txBody>
      </p:sp>
      <p:sp>
        <p:nvSpPr>
          <p:cNvPr id="9219" name="Rectangle 2051"/>
          <p:cNvSpPr>
            <a:spLocks noGrp="1" noChangeArrowheads="1"/>
          </p:cNvSpPr>
          <p:nvPr>
            <p:ph idx="1"/>
          </p:nvPr>
        </p:nvSpPr>
        <p:spPr>
          <a:xfrm>
            <a:off x="381000" y="1371600"/>
            <a:ext cx="8229600" cy="4419600"/>
          </a:xfrm>
        </p:spPr>
        <p:txBody>
          <a:bodyPr/>
          <a:lstStyle/>
          <a:p>
            <a:pPr eaLnBrk="1" hangingPunct="1"/>
            <a:r>
              <a:rPr lang="en-US" altLang="en-US" dirty="0" smtClean="0">
                <a:ea typeface="ＭＳ Ｐゴシック" pitchFamily="34" charset="-128"/>
              </a:rPr>
              <a:t>Consider processing the </a:t>
            </a:r>
            <a:r>
              <a:rPr lang="en-US" altLang="en-US" dirty="0" smtClean="0">
                <a:ea typeface="ＭＳ Ｐゴシック" pitchFamily="34" charset="-128"/>
              </a:rPr>
              <a:t>query:  </a:t>
            </a:r>
            <a:r>
              <a:rPr lang="en-US" altLang="en-US" b="1" i="1" dirty="0" smtClean="0">
                <a:ea typeface="ＭＳ Ｐゴシック" pitchFamily="34" charset="-128"/>
              </a:rPr>
              <a:t>Brutus</a:t>
            </a:r>
            <a:r>
              <a:rPr lang="en-US" altLang="en-US" dirty="0" smtClean="0">
                <a:ea typeface="ＭＳ Ｐゴシック" pitchFamily="34" charset="-128"/>
              </a:rPr>
              <a:t> </a:t>
            </a:r>
            <a:r>
              <a:rPr lang="en-US" altLang="en-US" i="1" dirty="0" smtClean="0">
                <a:ea typeface="ＭＳ Ｐゴシック" pitchFamily="34" charset="-128"/>
              </a:rPr>
              <a:t>AND</a:t>
            </a:r>
            <a:r>
              <a:rPr lang="en-US" altLang="en-US" dirty="0" smtClean="0">
                <a:ea typeface="ＭＳ Ｐゴシック" pitchFamily="34" charset="-128"/>
              </a:rPr>
              <a:t> </a:t>
            </a:r>
            <a:r>
              <a:rPr lang="en-US" altLang="en-US" b="1" i="1" dirty="0" smtClean="0">
                <a:ea typeface="ＭＳ Ｐゴシック" pitchFamily="34" charset="-128"/>
              </a:rPr>
              <a:t>Caesar</a:t>
            </a:r>
            <a:endParaRPr lang="en-US" altLang="en-US" dirty="0" smtClean="0">
              <a:ea typeface="ＭＳ Ｐゴシック" pitchFamily="34" charset="-128"/>
            </a:endParaRPr>
          </a:p>
          <a:p>
            <a:pPr lvl="1" eaLnBrk="1" hangingPunct="1"/>
            <a:r>
              <a:rPr lang="en-US" altLang="en-US" dirty="0" smtClean="0">
                <a:ea typeface="ＭＳ Ｐゴシック" pitchFamily="34" charset="-128"/>
              </a:rPr>
              <a:t>Locate </a:t>
            </a:r>
            <a:r>
              <a:rPr lang="en-US" altLang="en-US" b="1" i="1" dirty="0" smtClean="0">
                <a:ea typeface="ＭＳ Ｐゴシック" pitchFamily="34" charset="-128"/>
              </a:rPr>
              <a:t>Brutus</a:t>
            </a:r>
            <a:r>
              <a:rPr lang="en-US" altLang="en-US" dirty="0" smtClean="0">
                <a:ea typeface="ＭＳ Ｐゴシック" pitchFamily="34" charset="-128"/>
              </a:rPr>
              <a:t> in the Dictionary;</a:t>
            </a:r>
          </a:p>
          <a:p>
            <a:pPr lvl="2" eaLnBrk="1" hangingPunct="1"/>
            <a:r>
              <a:rPr lang="en-US" altLang="en-US" dirty="0" smtClean="0">
                <a:ea typeface="ＭＳ Ｐゴシック" pitchFamily="34" charset="-128"/>
              </a:rPr>
              <a:t>Retrieve its postings.</a:t>
            </a:r>
          </a:p>
          <a:p>
            <a:pPr lvl="1" eaLnBrk="1" hangingPunct="1"/>
            <a:r>
              <a:rPr lang="en-US" altLang="en-US" dirty="0" smtClean="0">
                <a:ea typeface="ＭＳ Ｐゴシック" pitchFamily="34" charset="-128"/>
              </a:rPr>
              <a:t>Locate </a:t>
            </a:r>
            <a:r>
              <a:rPr lang="en-US" altLang="en-US" b="1" i="1" dirty="0" smtClean="0">
                <a:ea typeface="ＭＳ Ｐゴシック" pitchFamily="34" charset="-128"/>
              </a:rPr>
              <a:t>Caesar</a:t>
            </a:r>
            <a:r>
              <a:rPr lang="en-US" altLang="en-US" dirty="0" smtClean="0">
                <a:ea typeface="ＭＳ Ｐゴシック" pitchFamily="34" charset="-128"/>
              </a:rPr>
              <a:t> in the Dictionary;</a:t>
            </a:r>
          </a:p>
          <a:p>
            <a:pPr lvl="2" eaLnBrk="1" hangingPunct="1"/>
            <a:r>
              <a:rPr lang="en-US" altLang="en-US" dirty="0" smtClean="0">
                <a:ea typeface="ＭＳ Ｐゴシック" pitchFamily="34" charset="-128"/>
              </a:rPr>
              <a:t>Retrieve its postings.</a:t>
            </a:r>
          </a:p>
          <a:p>
            <a:pPr lvl="1" eaLnBrk="1" hangingPunct="1"/>
            <a:r>
              <a:rPr lang="en-US" altLang="en-US" dirty="0" smtClean="0">
                <a:ea typeface="ＭＳ Ｐゴシック" pitchFamily="34" charset="-128"/>
              </a:rPr>
              <a:t>“Merge” the two postings (intersect the document sets</a:t>
            </a:r>
            <a:r>
              <a:rPr lang="en-US" altLang="en-US" dirty="0" smtClean="0">
                <a:ea typeface="ＭＳ Ｐゴシック" pitchFamily="34" charset="-128"/>
              </a:rPr>
              <a:t>)</a:t>
            </a:r>
          </a:p>
          <a:p>
            <a:pPr lvl="2" eaLnBrk="1" hangingPunct="1"/>
            <a:r>
              <a:rPr lang="en-US" altLang="en-US" dirty="0" smtClean="0">
                <a:ea typeface="ＭＳ Ｐゴシック" pitchFamily="34" charset="-128"/>
              </a:rPr>
              <a:t>Walk through the two postings </a:t>
            </a:r>
            <a:r>
              <a:rPr lang="en-US" altLang="en-US" dirty="0" smtClean="0">
                <a:ea typeface="ＭＳ Ｐゴシック" pitchFamily="34" charset="-128"/>
              </a:rPr>
              <a:t>simultaneously -- linear </a:t>
            </a:r>
            <a:r>
              <a:rPr lang="en-US" altLang="en-US" dirty="0" smtClean="0">
                <a:ea typeface="ＭＳ Ｐゴシック" pitchFamily="34" charset="-128"/>
              </a:rPr>
              <a:t>in the total number of postings entries</a:t>
            </a:r>
          </a:p>
          <a:p>
            <a:pPr lvl="2" eaLnBrk="1" hangingPunct="1"/>
            <a:endParaRPr lang="en-US" altLang="en-US" dirty="0" smtClean="0">
              <a:ea typeface="ＭＳ Ｐゴシック" pitchFamily="34" charset="-128"/>
            </a:endParaRPr>
          </a:p>
        </p:txBody>
      </p:sp>
      <p:sp>
        <p:nvSpPr>
          <p:cNvPr id="9220" name="Slide Number Placeholder 5"/>
          <p:cNvSpPr>
            <a:spLocks noGrp="1"/>
          </p:cNvSpPr>
          <p:nvPr>
            <p:ph type="sldNum" sz="quarter" idx="4294967295"/>
          </p:nvPr>
        </p:nvSpPr>
        <p:spPr bwMode="auto">
          <a:xfrm>
            <a:off x="6553200" y="6356350"/>
            <a:ext cx="2133600" cy="365125"/>
          </a:xfrm>
          <a:prstGeom prst="rect">
            <a:avLst/>
          </a:prstGeom>
          <a:noFill/>
          <a:ln>
            <a:miter lim="800000"/>
            <a:headEnd/>
            <a:tailEnd/>
          </a:ln>
        </p:spPr>
        <p:txBody>
          <a:bodyPr wrap="square" numCol="1" anchorCtr="0" compatLnSpc="1">
            <a:prstTxWarp prst="textNoShape">
              <a:avLst/>
            </a:prstTxWarp>
          </a:bodyPr>
          <a:lstStyle/>
          <a:p>
            <a:pPr algn="r" fontAlgn="base">
              <a:spcBef>
                <a:spcPct val="0"/>
              </a:spcBef>
              <a:spcAft>
                <a:spcPct val="0"/>
              </a:spcAft>
            </a:pPr>
            <a:fld id="{68472556-E173-495A-A42E-6A760E6EBAE2}" type="slidenum">
              <a:rPr lang="en-US" altLang="en-US" sz="1200" smtClean="0">
                <a:solidFill>
                  <a:srgbClr val="898989"/>
                </a:solidFill>
                <a:ea typeface="ＭＳ Ｐゴシック" pitchFamily="34" charset="-128"/>
                <a:cs typeface="Arial Unicode MS" pitchFamily="34" charset="-128"/>
              </a:rPr>
              <a:pPr algn="r" fontAlgn="base">
                <a:spcBef>
                  <a:spcPct val="0"/>
                </a:spcBef>
                <a:spcAft>
                  <a:spcPct val="0"/>
                </a:spcAft>
              </a:pPr>
              <a:t>11</a:t>
            </a:fld>
            <a:endParaRPr lang="en-US" altLang="en-US" sz="1200" dirty="0" smtClean="0">
              <a:solidFill>
                <a:srgbClr val="898989"/>
              </a:solidFill>
              <a:ea typeface="ＭＳ Ｐゴシック" pitchFamily="34" charset="-128"/>
              <a:cs typeface="Arial Unicode MS" pitchFamily="34" charset="-128"/>
            </a:endParaRPr>
          </a:p>
        </p:txBody>
      </p:sp>
      <p:sp>
        <p:nvSpPr>
          <p:cNvPr id="9221" name="Text Box 2058"/>
          <p:cNvSpPr txBox="1">
            <a:spLocks noChangeArrowheads="1"/>
          </p:cNvSpPr>
          <p:nvPr/>
        </p:nvSpPr>
        <p:spPr bwMode="auto">
          <a:xfrm>
            <a:off x="6407150" y="4333875"/>
            <a:ext cx="703262" cy="466725"/>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128</a:t>
            </a:r>
          </a:p>
        </p:txBody>
      </p:sp>
      <p:sp>
        <p:nvSpPr>
          <p:cNvPr id="9222" name="Text Box 2065"/>
          <p:cNvSpPr txBox="1">
            <a:spLocks noChangeArrowheads="1"/>
          </p:cNvSpPr>
          <p:nvPr/>
        </p:nvSpPr>
        <p:spPr bwMode="auto">
          <a:xfrm>
            <a:off x="6711950" y="4867275"/>
            <a:ext cx="533400" cy="466725"/>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34</a:t>
            </a:r>
          </a:p>
        </p:txBody>
      </p:sp>
      <p:grpSp>
        <p:nvGrpSpPr>
          <p:cNvPr id="2" name="Group 2083"/>
          <p:cNvGrpSpPr>
            <a:grpSpLocks/>
          </p:cNvGrpSpPr>
          <p:nvPr/>
        </p:nvGrpSpPr>
        <p:grpSpPr bwMode="auto">
          <a:xfrm>
            <a:off x="2043112" y="4333875"/>
            <a:ext cx="647700" cy="466725"/>
            <a:chOff x="1584" y="3162"/>
            <a:chExt cx="408" cy="294"/>
          </a:xfrm>
        </p:grpSpPr>
        <p:sp>
          <p:nvSpPr>
            <p:cNvPr id="9264" name="Text Box 2052"/>
            <p:cNvSpPr txBox="1">
              <a:spLocks noChangeArrowheads="1"/>
            </p:cNvSpPr>
            <p:nvPr/>
          </p:nvSpPr>
          <p:spPr bwMode="auto">
            <a:xfrm>
              <a:off x="1584" y="3162"/>
              <a:ext cx="229"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2</a:t>
              </a:r>
            </a:p>
          </p:txBody>
        </p:sp>
        <p:cxnSp>
          <p:nvCxnSpPr>
            <p:cNvPr id="9265" name="AutoShape 2066"/>
            <p:cNvCxnSpPr>
              <a:cxnSpLocks noChangeShapeType="1"/>
              <a:stCxn id="9264" idx="3"/>
              <a:endCxn id="9262" idx="1"/>
            </p:cNvCxnSpPr>
            <p:nvPr/>
          </p:nvCxnSpPr>
          <p:spPr bwMode="auto">
            <a:xfrm>
              <a:off x="1813" y="3309"/>
              <a:ext cx="179" cy="0"/>
            </a:xfrm>
            <a:prstGeom prst="straightConnector1">
              <a:avLst/>
            </a:prstGeom>
            <a:noFill/>
            <a:ln w="9525">
              <a:solidFill>
                <a:schemeClr val="tx1"/>
              </a:solidFill>
              <a:miter lim="800000"/>
              <a:headEnd/>
              <a:tailEnd type="triangle" w="med" len="med"/>
            </a:ln>
          </p:spPr>
        </p:cxnSp>
      </p:grpSp>
      <p:grpSp>
        <p:nvGrpSpPr>
          <p:cNvPr id="3" name="Group 2084"/>
          <p:cNvGrpSpPr>
            <a:grpSpLocks/>
          </p:cNvGrpSpPr>
          <p:nvPr/>
        </p:nvGrpSpPr>
        <p:grpSpPr bwMode="auto">
          <a:xfrm>
            <a:off x="2690812" y="4333875"/>
            <a:ext cx="668338" cy="466725"/>
            <a:chOff x="1992" y="3162"/>
            <a:chExt cx="421" cy="294"/>
          </a:xfrm>
        </p:grpSpPr>
        <p:sp>
          <p:nvSpPr>
            <p:cNvPr id="9262" name="Text Box 2053"/>
            <p:cNvSpPr txBox="1">
              <a:spLocks noChangeArrowheads="1"/>
            </p:cNvSpPr>
            <p:nvPr/>
          </p:nvSpPr>
          <p:spPr bwMode="auto">
            <a:xfrm>
              <a:off x="1992" y="3162"/>
              <a:ext cx="229"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4</a:t>
              </a:r>
            </a:p>
          </p:txBody>
        </p:sp>
        <p:cxnSp>
          <p:nvCxnSpPr>
            <p:cNvPr id="9263" name="AutoShape 2067"/>
            <p:cNvCxnSpPr>
              <a:cxnSpLocks noChangeShapeType="1"/>
              <a:stCxn id="9262" idx="3"/>
              <a:endCxn id="9260" idx="1"/>
            </p:cNvCxnSpPr>
            <p:nvPr/>
          </p:nvCxnSpPr>
          <p:spPr bwMode="auto">
            <a:xfrm>
              <a:off x="2221" y="3309"/>
              <a:ext cx="192" cy="0"/>
            </a:xfrm>
            <a:prstGeom prst="straightConnector1">
              <a:avLst/>
            </a:prstGeom>
            <a:noFill/>
            <a:ln w="9525">
              <a:solidFill>
                <a:schemeClr val="tx1"/>
              </a:solidFill>
              <a:miter lim="800000"/>
              <a:headEnd/>
              <a:tailEnd type="triangle" w="med" len="med"/>
            </a:ln>
          </p:spPr>
        </p:cxnSp>
      </p:grpSp>
      <p:grpSp>
        <p:nvGrpSpPr>
          <p:cNvPr id="4" name="Group 2085"/>
          <p:cNvGrpSpPr>
            <a:grpSpLocks/>
          </p:cNvGrpSpPr>
          <p:nvPr/>
        </p:nvGrpSpPr>
        <p:grpSpPr bwMode="auto">
          <a:xfrm>
            <a:off x="3359150" y="4333875"/>
            <a:ext cx="609600" cy="466725"/>
            <a:chOff x="2413" y="3162"/>
            <a:chExt cx="384" cy="294"/>
          </a:xfrm>
        </p:grpSpPr>
        <p:sp>
          <p:nvSpPr>
            <p:cNvPr id="9260" name="Text Box 2054"/>
            <p:cNvSpPr txBox="1">
              <a:spLocks noChangeArrowheads="1"/>
            </p:cNvSpPr>
            <p:nvPr/>
          </p:nvSpPr>
          <p:spPr bwMode="auto">
            <a:xfrm>
              <a:off x="2413" y="3162"/>
              <a:ext cx="229"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8</a:t>
              </a:r>
            </a:p>
          </p:txBody>
        </p:sp>
        <p:cxnSp>
          <p:nvCxnSpPr>
            <p:cNvPr id="9261" name="AutoShape 2068"/>
            <p:cNvCxnSpPr>
              <a:cxnSpLocks noChangeShapeType="1"/>
              <a:stCxn id="9260" idx="3"/>
              <a:endCxn id="9258" idx="1"/>
            </p:cNvCxnSpPr>
            <p:nvPr/>
          </p:nvCxnSpPr>
          <p:spPr bwMode="auto">
            <a:xfrm>
              <a:off x="2642" y="3309"/>
              <a:ext cx="155" cy="0"/>
            </a:xfrm>
            <a:prstGeom prst="straightConnector1">
              <a:avLst/>
            </a:prstGeom>
            <a:noFill/>
            <a:ln w="9525">
              <a:solidFill>
                <a:schemeClr val="tx1"/>
              </a:solidFill>
              <a:miter lim="800000"/>
              <a:headEnd/>
              <a:tailEnd type="triangle" w="med" len="med"/>
            </a:ln>
          </p:spPr>
        </p:cxnSp>
      </p:grpSp>
      <p:grpSp>
        <p:nvGrpSpPr>
          <p:cNvPr id="5" name="Group 2086"/>
          <p:cNvGrpSpPr>
            <a:grpSpLocks/>
          </p:cNvGrpSpPr>
          <p:nvPr/>
        </p:nvGrpSpPr>
        <p:grpSpPr bwMode="auto">
          <a:xfrm>
            <a:off x="3968750" y="4333875"/>
            <a:ext cx="762000" cy="466725"/>
            <a:chOff x="2797" y="3162"/>
            <a:chExt cx="480" cy="294"/>
          </a:xfrm>
        </p:grpSpPr>
        <p:sp>
          <p:nvSpPr>
            <p:cNvPr id="9258" name="Text Box 2055"/>
            <p:cNvSpPr txBox="1">
              <a:spLocks noChangeArrowheads="1"/>
            </p:cNvSpPr>
            <p:nvPr/>
          </p:nvSpPr>
          <p:spPr bwMode="auto">
            <a:xfrm>
              <a:off x="2797" y="3162"/>
              <a:ext cx="336"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16</a:t>
              </a:r>
            </a:p>
          </p:txBody>
        </p:sp>
        <p:cxnSp>
          <p:nvCxnSpPr>
            <p:cNvPr id="9259" name="AutoShape 2069"/>
            <p:cNvCxnSpPr>
              <a:cxnSpLocks noChangeShapeType="1"/>
              <a:stCxn id="9258" idx="3"/>
              <a:endCxn id="9256" idx="1"/>
            </p:cNvCxnSpPr>
            <p:nvPr/>
          </p:nvCxnSpPr>
          <p:spPr bwMode="auto">
            <a:xfrm>
              <a:off x="3133" y="3309"/>
              <a:ext cx="144" cy="0"/>
            </a:xfrm>
            <a:prstGeom prst="straightConnector1">
              <a:avLst/>
            </a:prstGeom>
            <a:noFill/>
            <a:ln w="9525">
              <a:solidFill>
                <a:schemeClr val="tx1"/>
              </a:solidFill>
              <a:miter lim="800000"/>
              <a:headEnd/>
              <a:tailEnd type="triangle" w="med" len="med"/>
            </a:ln>
          </p:spPr>
        </p:cxnSp>
      </p:grpSp>
      <p:grpSp>
        <p:nvGrpSpPr>
          <p:cNvPr id="6" name="Group 2087"/>
          <p:cNvGrpSpPr>
            <a:grpSpLocks/>
          </p:cNvGrpSpPr>
          <p:nvPr/>
        </p:nvGrpSpPr>
        <p:grpSpPr bwMode="auto">
          <a:xfrm>
            <a:off x="4730750" y="4333875"/>
            <a:ext cx="838200" cy="466725"/>
            <a:chOff x="3277" y="3162"/>
            <a:chExt cx="528" cy="294"/>
          </a:xfrm>
        </p:grpSpPr>
        <p:sp>
          <p:nvSpPr>
            <p:cNvPr id="9256" name="Text Box 2056"/>
            <p:cNvSpPr txBox="1">
              <a:spLocks noChangeArrowheads="1"/>
            </p:cNvSpPr>
            <p:nvPr/>
          </p:nvSpPr>
          <p:spPr bwMode="auto">
            <a:xfrm>
              <a:off x="3277" y="3162"/>
              <a:ext cx="336"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32</a:t>
              </a:r>
            </a:p>
          </p:txBody>
        </p:sp>
        <p:cxnSp>
          <p:nvCxnSpPr>
            <p:cNvPr id="9257" name="AutoShape 2070"/>
            <p:cNvCxnSpPr>
              <a:cxnSpLocks noChangeShapeType="1"/>
              <a:stCxn id="9256" idx="3"/>
              <a:endCxn id="9254" idx="1"/>
            </p:cNvCxnSpPr>
            <p:nvPr/>
          </p:nvCxnSpPr>
          <p:spPr bwMode="auto">
            <a:xfrm>
              <a:off x="3613" y="3309"/>
              <a:ext cx="192" cy="0"/>
            </a:xfrm>
            <a:prstGeom prst="straightConnector1">
              <a:avLst/>
            </a:prstGeom>
            <a:noFill/>
            <a:ln w="9525">
              <a:solidFill>
                <a:schemeClr val="tx1"/>
              </a:solidFill>
              <a:miter lim="800000"/>
              <a:headEnd/>
              <a:tailEnd type="triangle" w="med" len="med"/>
            </a:ln>
          </p:spPr>
        </p:cxnSp>
      </p:grpSp>
      <p:grpSp>
        <p:nvGrpSpPr>
          <p:cNvPr id="7" name="Group 2088"/>
          <p:cNvGrpSpPr>
            <a:grpSpLocks/>
          </p:cNvGrpSpPr>
          <p:nvPr/>
        </p:nvGrpSpPr>
        <p:grpSpPr bwMode="auto">
          <a:xfrm>
            <a:off x="5568950" y="4333875"/>
            <a:ext cx="762000" cy="466725"/>
            <a:chOff x="3805" y="3162"/>
            <a:chExt cx="480" cy="294"/>
          </a:xfrm>
        </p:grpSpPr>
        <p:sp>
          <p:nvSpPr>
            <p:cNvPr id="9254" name="Text Box 2057"/>
            <p:cNvSpPr txBox="1">
              <a:spLocks noChangeArrowheads="1"/>
            </p:cNvSpPr>
            <p:nvPr/>
          </p:nvSpPr>
          <p:spPr bwMode="auto">
            <a:xfrm>
              <a:off x="3805" y="3162"/>
              <a:ext cx="336"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64</a:t>
              </a:r>
            </a:p>
          </p:txBody>
        </p:sp>
        <p:cxnSp>
          <p:nvCxnSpPr>
            <p:cNvPr id="9255" name="AutoShape 2071"/>
            <p:cNvCxnSpPr>
              <a:cxnSpLocks noChangeShapeType="1"/>
              <a:stCxn id="9254" idx="3"/>
              <a:endCxn id="9221" idx="1"/>
            </p:cNvCxnSpPr>
            <p:nvPr/>
          </p:nvCxnSpPr>
          <p:spPr bwMode="auto">
            <a:xfrm>
              <a:off x="4141" y="3309"/>
              <a:ext cx="144" cy="0"/>
            </a:xfrm>
            <a:prstGeom prst="straightConnector1">
              <a:avLst/>
            </a:prstGeom>
            <a:noFill/>
            <a:ln w="9525">
              <a:solidFill>
                <a:schemeClr val="tx1"/>
              </a:solidFill>
              <a:miter lim="800000"/>
              <a:headEnd/>
              <a:tailEnd type="triangle" w="med" len="med"/>
            </a:ln>
          </p:spPr>
        </p:cxnSp>
      </p:grpSp>
      <p:grpSp>
        <p:nvGrpSpPr>
          <p:cNvPr id="8" name="Group 2089"/>
          <p:cNvGrpSpPr>
            <a:grpSpLocks/>
          </p:cNvGrpSpPr>
          <p:nvPr/>
        </p:nvGrpSpPr>
        <p:grpSpPr bwMode="auto">
          <a:xfrm>
            <a:off x="2063750" y="4867275"/>
            <a:ext cx="647700" cy="466725"/>
            <a:chOff x="1597" y="3498"/>
            <a:chExt cx="408" cy="294"/>
          </a:xfrm>
        </p:grpSpPr>
        <p:sp>
          <p:nvSpPr>
            <p:cNvPr id="9252" name="Text Box 2072"/>
            <p:cNvSpPr txBox="1">
              <a:spLocks noChangeArrowheads="1"/>
            </p:cNvSpPr>
            <p:nvPr/>
          </p:nvSpPr>
          <p:spPr bwMode="auto">
            <a:xfrm>
              <a:off x="1597" y="3498"/>
              <a:ext cx="229"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1</a:t>
              </a:r>
            </a:p>
          </p:txBody>
        </p:sp>
        <p:cxnSp>
          <p:nvCxnSpPr>
            <p:cNvPr id="9253" name="AutoShape 2073"/>
            <p:cNvCxnSpPr>
              <a:cxnSpLocks noChangeShapeType="1"/>
              <a:stCxn id="9252" idx="3"/>
              <a:endCxn id="9250" idx="1"/>
            </p:cNvCxnSpPr>
            <p:nvPr/>
          </p:nvCxnSpPr>
          <p:spPr bwMode="auto">
            <a:xfrm>
              <a:off x="1826" y="3645"/>
              <a:ext cx="179" cy="0"/>
            </a:xfrm>
            <a:prstGeom prst="straightConnector1">
              <a:avLst/>
            </a:prstGeom>
            <a:noFill/>
            <a:ln w="9525">
              <a:solidFill>
                <a:schemeClr val="tx1"/>
              </a:solidFill>
              <a:miter lim="800000"/>
              <a:headEnd/>
              <a:tailEnd type="triangle" w="med" len="med"/>
            </a:ln>
          </p:spPr>
        </p:cxnSp>
      </p:grpSp>
      <p:grpSp>
        <p:nvGrpSpPr>
          <p:cNvPr id="9" name="Group 2090"/>
          <p:cNvGrpSpPr>
            <a:grpSpLocks/>
          </p:cNvGrpSpPr>
          <p:nvPr/>
        </p:nvGrpSpPr>
        <p:grpSpPr bwMode="auto">
          <a:xfrm>
            <a:off x="2711450" y="4867275"/>
            <a:ext cx="647700" cy="466725"/>
            <a:chOff x="2005" y="3498"/>
            <a:chExt cx="408" cy="294"/>
          </a:xfrm>
        </p:grpSpPr>
        <p:sp>
          <p:nvSpPr>
            <p:cNvPr id="9250" name="Text Box 2059"/>
            <p:cNvSpPr txBox="1">
              <a:spLocks noChangeArrowheads="1"/>
            </p:cNvSpPr>
            <p:nvPr/>
          </p:nvSpPr>
          <p:spPr bwMode="auto">
            <a:xfrm>
              <a:off x="2005" y="3498"/>
              <a:ext cx="229"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2</a:t>
              </a:r>
            </a:p>
          </p:txBody>
        </p:sp>
        <p:cxnSp>
          <p:nvCxnSpPr>
            <p:cNvPr id="9251" name="AutoShape 2074"/>
            <p:cNvCxnSpPr>
              <a:cxnSpLocks noChangeShapeType="1"/>
              <a:stCxn id="9250" idx="3"/>
              <a:endCxn id="9248" idx="1"/>
            </p:cNvCxnSpPr>
            <p:nvPr/>
          </p:nvCxnSpPr>
          <p:spPr bwMode="auto">
            <a:xfrm>
              <a:off x="2234" y="3645"/>
              <a:ext cx="179" cy="0"/>
            </a:xfrm>
            <a:prstGeom prst="straightConnector1">
              <a:avLst/>
            </a:prstGeom>
            <a:noFill/>
            <a:ln w="9525">
              <a:solidFill>
                <a:schemeClr val="tx1"/>
              </a:solidFill>
              <a:miter lim="800000"/>
              <a:headEnd/>
              <a:tailEnd type="triangle" w="med" len="med"/>
            </a:ln>
          </p:spPr>
        </p:cxnSp>
      </p:grpSp>
      <p:grpSp>
        <p:nvGrpSpPr>
          <p:cNvPr id="10" name="Group 2091"/>
          <p:cNvGrpSpPr>
            <a:grpSpLocks/>
          </p:cNvGrpSpPr>
          <p:nvPr/>
        </p:nvGrpSpPr>
        <p:grpSpPr bwMode="auto">
          <a:xfrm>
            <a:off x="3359150" y="4867275"/>
            <a:ext cx="630237" cy="466725"/>
            <a:chOff x="2413" y="3498"/>
            <a:chExt cx="397" cy="294"/>
          </a:xfrm>
        </p:grpSpPr>
        <p:sp>
          <p:nvSpPr>
            <p:cNvPr id="9248" name="Text Box 2060"/>
            <p:cNvSpPr txBox="1">
              <a:spLocks noChangeArrowheads="1"/>
            </p:cNvSpPr>
            <p:nvPr/>
          </p:nvSpPr>
          <p:spPr bwMode="auto">
            <a:xfrm>
              <a:off x="2413" y="3498"/>
              <a:ext cx="229"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3</a:t>
              </a:r>
            </a:p>
          </p:txBody>
        </p:sp>
        <p:cxnSp>
          <p:nvCxnSpPr>
            <p:cNvPr id="9249" name="AutoShape 2075"/>
            <p:cNvCxnSpPr>
              <a:cxnSpLocks noChangeShapeType="1"/>
              <a:stCxn id="9248" idx="3"/>
              <a:endCxn id="9246" idx="1"/>
            </p:cNvCxnSpPr>
            <p:nvPr/>
          </p:nvCxnSpPr>
          <p:spPr bwMode="auto">
            <a:xfrm>
              <a:off x="2642" y="3645"/>
              <a:ext cx="168" cy="0"/>
            </a:xfrm>
            <a:prstGeom prst="straightConnector1">
              <a:avLst/>
            </a:prstGeom>
            <a:noFill/>
            <a:ln w="9525">
              <a:solidFill>
                <a:schemeClr val="tx1"/>
              </a:solidFill>
              <a:miter lim="800000"/>
              <a:headEnd/>
              <a:tailEnd type="triangle" w="med" len="med"/>
            </a:ln>
          </p:spPr>
        </p:cxnSp>
      </p:grpSp>
      <p:grpSp>
        <p:nvGrpSpPr>
          <p:cNvPr id="11" name="Group 2092"/>
          <p:cNvGrpSpPr>
            <a:grpSpLocks/>
          </p:cNvGrpSpPr>
          <p:nvPr/>
        </p:nvGrpSpPr>
        <p:grpSpPr bwMode="auto">
          <a:xfrm>
            <a:off x="3989387" y="4867275"/>
            <a:ext cx="606425" cy="466725"/>
            <a:chOff x="2810" y="3498"/>
            <a:chExt cx="382" cy="294"/>
          </a:xfrm>
        </p:grpSpPr>
        <p:sp>
          <p:nvSpPr>
            <p:cNvPr id="9246" name="Text Box 2061"/>
            <p:cNvSpPr txBox="1">
              <a:spLocks noChangeArrowheads="1"/>
            </p:cNvSpPr>
            <p:nvPr/>
          </p:nvSpPr>
          <p:spPr bwMode="auto">
            <a:xfrm>
              <a:off x="2810" y="3498"/>
              <a:ext cx="229"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5</a:t>
              </a:r>
            </a:p>
          </p:txBody>
        </p:sp>
        <p:cxnSp>
          <p:nvCxnSpPr>
            <p:cNvPr id="9247" name="AutoShape 2076"/>
            <p:cNvCxnSpPr>
              <a:cxnSpLocks noChangeShapeType="1"/>
              <a:stCxn id="9246" idx="3"/>
              <a:endCxn id="9244" idx="1"/>
            </p:cNvCxnSpPr>
            <p:nvPr/>
          </p:nvCxnSpPr>
          <p:spPr bwMode="auto">
            <a:xfrm>
              <a:off x="3039" y="3645"/>
              <a:ext cx="153" cy="0"/>
            </a:xfrm>
            <a:prstGeom prst="straightConnector1">
              <a:avLst/>
            </a:prstGeom>
            <a:noFill/>
            <a:ln w="9525">
              <a:solidFill>
                <a:schemeClr val="tx1"/>
              </a:solidFill>
              <a:miter lim="800000"/>
              <a:headEnd/>
              <a:tailEnd type="triangle" w="med" len="med"/>
            </a:ln>
          </p:spPr>
        </p:cxnSp>
      </p:grpSp>
      <p:grpSp>
        <p:nvGrpSpPr>
          <p:cNvPr id="12" name="Group 2093"/>
          <p:cNvGrpSpPr>
            <a:grpSpLocks/>
          </p:cNvGrpSpPr>
          <p:nvPr/>
        </p:nvGrpSpPr>
        <p:grpSpPr bwMode="auto">
          <a:xfrm>
            <a:off x="4595812" y="4867275"/>
            <a:ext cx="592138" cy="466725"/>
            <a:chOff x="3192" y="3498"/>
            <a:chExt cx="373" cy="294"/>
          </a:xfrm>
        </p:grpSpPr>
        <p:sp>
          <p:nvSpPr>
            <p:cNvPr id="9244" name="Text Box 2062"/>
            <p:cNvSpPr txBox="1">
              <a:spLocks noChangeArrowheads="1"/>
            </p:cNvSpPr>
            <p:nvPr/>
          </p:nvSpPr>
          <p:spPr bwMode="auto">
            <a:xfrm>
              <a:off x="3192" y="3498"/>
              <a:ext cx="229"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8</a:t>
              </a:r>
            </a:p>
          </p:txBody>
        </p:sp>
        <p:cxnSp>
          <p:nvCxnSpPr>
            <p:cNvPr id="9245" name="AutoShape 2077"/>
            <p:cNvCxnSpPr>
              <a:cxnSpLocks noChangeShapeType="1"/>
              <a:stCxn id="9244" idx="3"/>
              <a:endCxn id="9242" idx="1"/>
            </p:cNvCxnSpPr>
            <p:nvPr/>
          </p:nvCxnSpPr>
          <p:spPr bwMode="auto">
            <a:xfrm>
              <a:off x="3421" y="3645"/>
              <a:ext cx="144" cy="0"/>
            </a:xfrm>
            <a:prstGeom prst="straightConnector1">
              <a:avLst/>
            </a:prstGeom>
            <a:noFill/>
            <a:ln w="9525">
              <a:solidFill>
                <a:schemeClr val="tx1"/>
              </a:solidFill>
              <a:miter lim="800000"/>
              <a:headEnd/>
              <a:tailEnd type="triangle" w="med" len="med"/>
            </a:ln>
          </p:spPr>
        </p:cxnSp>
      </p:grpSp>
      <p:grpSp>
        <p:nvGrpSpPr>
          <p:cNvPr id="13" name="Group 2094"/>
          <p:cNvGrpSpPr>
            <a:grpSpLocks/>
          </p:cNvGrpSpPr>
          <p:nvPr/>
        </p:nvGrpSpPr>
        <p:grpSpPr bwMode="auto">
          <a:xfrm>
            <a:off x="5187950" y="4867275"/>
            <a:ext cx="762000" cy="466725"/>
            <a:chOff x="3565" y="3498"/>
            <a:chExt cx="480" cy="294"/>
          </a:xfrm>
        </p:grpSpPr>
        <p:sp>
          <p:nvSpPr>
            <p:cNvPr id="9242" name="Text Box 2063"/>
            <p:cNvSpPr txBox="1">
              <a:spLocks noChangeArrowheads="1"/>
            </p:cNvSpPr>
            <p:nvPr/>
          </p:nvSpPr>
          <p:spPr bwMode="auto">
            <a:xfrm>
              <a:off x="3565" y="3498"/>
              <a:ext cx="336" cy="294"/>
            </a:xfrm>
            <a:prstGeom prst="rect">
              <a:avLst/>
            </a:prstGeom>
            <a:noFill/>
            <a:ln w="9525">
              <a:solidFill>
                <a:schemeClr val="tx1"/>
              </a:solidFill>
              <a:miter lim="800000"/>
              <a:headEnd/>
              <a:tailEnd/>
            </a:ln>
          </p:spPr>
          <p:txBody>
            <a:bodyPr>
              <a:spAutoFit/>
            </a:bodyPr>
            <a:lstStyle/>
            <a:p>
              <a:r>
                <a:rPr lang="en-US" altLang="en-US" sz="2400">
                  <a:latin typeface="Arial Unicode MS" pitchFamily="34" charset="-128"/>
                  <a:ea typeface="ＭＳ Ｐゴシック" pitchFamily="34" charset="-128"/>
                  <a:cs typeface="Arial Unicode MS" pitchFamily="34" charset="-128"/>
                </a:rPr>
                <a:t>13</a:t>
              </a:r>
            </a:p>
          </p:txBody>
        </p:sp>
        <p:cxnSp>
          <p:nvCxnSpPr>
            <p:cNvPr id="9243" name="AutoShape 2078"/>
            <p:cNvCxnSpPr>
              <a:cxnSpLocks noChangeShapeType="1"/>
              <a:stCxn id="9242" idx="3"/>
              <a:endCxn id="9240" idx="1"/>
            </p:cNvCxnSpPr>
            <p:nvPr/>
          </p:nvCxnSpPr>
          <p:spPr bwMode="auto">
            <a:xfrm>
              <a:off x="3901" y="3645"/>
              <a:ext cx="144" cy="0"/>
            </a:xfrm>
            <a:prstGeom prst="straightConnector1">
              <a:avLst/>
            </a:prstGeom>
            <a:noFill/>
            <a:ln w="9525">
              <a:solidFill>
                <a:schemeClr val="tx1"/>
              </a:solidFill>
              <a:miter lim="800000"/>
              <a:headEnd/>
              <a:tailEnd type="triangle" w="med" len="med"/>
            </a:ln>
          </p:spPr>
        </p:cxnSp>
      </p:grpSp>
      <p:grpSp>
        <p:nvGrpSpPr>
          <p:cNvPr id="14" name="Group 2095"/>
          <p:cNvGrpSpPr>
            <a:grpSpLocks/>
          </p:cNvGrpSpPr>
          <p:nvPr/>
        </p:nvGrpSpPr>
        <p:grpSpPr bwMode="auto">
          <a:xfrm>
            <a:off x="5949950" y="4867275"/>
            <a:ext cx="685800" cy="466725"/>
            <a:chOff x="4045" y="3498"/>
            <a:chExt cx="432" cy="294"/>
          </a:xfrm>
        </p:grpSpPr>
        <p:sp>
          <p:nvSpPr>
            <p:cNvPr id="9240" name="Text Box 2064"/>
            <p:cNvSpPr txBox="1">
              <a:spLocks noChangeArrowheads="1"/>
            </p:cNvSpPr>
            <p:nvPr/>
          </p:nvSpPr>
          <p:spPr bwMode="auto">
            <a:xfrm>
              <a:off x="4045" y="3498"/>
              <a:ext cx="336" cy="294"/>
            </a:xfrm>
            <a:prstGeom prst="rect">
              <a:avLst/>
            </a:prstGeom>
            <a:noFill/>
            <a:ln w="9525">
              <a:solidFill>
                <a:schemeClr val="tx1"/>
              </a:solidFill>
              <a:miter lim="800000"/>
              <a:headEnd/>
              <a:tailEnd/>
            </a:ln>
          </p:spPr>
          <p:txBody>
            <a:bodyPr wrap="none">
              <a:spAutoFit/>
            </a:bodyPr>
            <a:lstStyle/>
            <a:p>
              <a:r>
                <a:rPr lang="en-US" altLang="en-US" sz="2400">
                  <a:latin typeface="Arial Unicode MS" pitchFamily="34" charset="-128"/>
                  <a:ea typeface="ＭＳ Ｐゴシック" pitchFamily="34" charset="-128"/>
                  <a:cs typeface="Arial Unicode MS" pitchFamily="34" charset="-128"/>
                </a:rPr>
                <a:t>21</a:t>
              </a:r>
            </a:p>
          </p:txBody>
        </p:sp>
        <p:cxnSp>
          <p:nvCxnSpPr>
            <p:cNvPr id="9241" name="AutoShape 2079"/>
            <p:cNvCxnSpPr>
              <a:cxnSpLocks noChangeShapeType="1"/>
              <a:stCxn id="9240" idx="3"/>
              <a:endCxn id="9222" idx="1"/>
            </p:cNvCxnSpPr>
            <p:nvPr/>
          </p:nvCxnSpPr>
          <p:spPr bwMode="auto">
            <a:xfrm>
              <a:off x="4381" y="3645"/>
              <a:ext cx="96" cy="0"/>
            </a:xfrm>
            <a:prstGeom prst="straightConnector1">
              <a:avLst/>
            </a:prstGeom>
            <a:noFill/>
            <a:ln w="9525">
              <a:solidFill>
                <a:schemeClr val="tx1"/>
              </a:solidFill>
              <a:miter lim="800000"/>
              <a:headEnd/>
              <a:tailEnd type="triangle" w="med" len="med"/>
            </a:ln>
          </p:spPr>
        </p:cxnSp>
      </p:grpSp>
      <p:sp>
        <p:nvSpPr>
          <p:cNvPr id="9236" name="Text Box 2080"/>
          <p:cNvSpPr txBox="1">
            <a:spLocks noChangeArrowheads="1"/>
          </p:cNvSpPr>
          <p:nvPr/>
        </p:nvSpPr>
        <p:spPr bwMode="auto">
          <a:xfrm>
            <a:off x="7300912" y="4352925"/>
            <a:ext cx="1065213" cy="457200"/>
          </a:xfrm>
          <a:prstGeom prst="rect">
            <a:avLst/>
          </a:prstGeom>
          <a:noFill/>
          <a:ln w="9525">
            <a:noFill/>
            <a:miter lim="800000"/>
            <a:headEnd/>
            <a:tailEnd/>
          </a:ln>
        </p:spPr>
        <p:txBody>
          <a:bodyPr wrap="none">
            <a:spAutoFit/>
          </a:bodyPr>
          <a:lstStyle/>
          <a:p>
            <a:r>
              <a:rPr lang="en-US" altLang="en-US" sz="2400" b="1" i="1">
                <a:latin typeface="Arial Unicode MS" pitchFamily="34" charset="-128"/>
                <a:ea typeface="ＭＳ Ｐゴシック" pitchFamily="34" charset="-128"/>
                <a:cs typeface="Arial Unicode MS" pitchFamily="34" charset="-128"/>
              </a:rPr>
              <a:t>Brutus</a:t>
            </a:r>
          </a:p>
        </p:txBody>
      </p:sp>
      <p:sp>
        <p:nvSpPr>
          <p:cNvPr id="9237" name="Text Box 2081"/>
          <p:cNvSpPr txBox="1">
            <a:spLocks noChangeArrowheads="1"/>
          </p:cNvSpPr>
          <p:nvPr/>
        </p:nvSpPr>
        <p:spPr bwMode="auto">
          <a:xfrm>
            <a:off x="7300912" y="4810125"/>
            <a:ext cx="1168400" cy="457200"/>
          </a:xfrm>
          <a:prstGeom prst="rect">
            <a:avLst/>
          </a:prstGeom>
          <a:noFill/>
          <a:ln w="9525">
            <a:noFill/>
            <a:miter lim="800000"/>
            <a:headEnd/>
            <a:tailEnd/>
          </a:ln>
        </p:spPr>
        <p:txBody>
          <a:bodyPr wrap="none">
            <a:spAutoFit/>
          </a:bodyPr>
          <a:lstStyle/>
          <a:p>
            <a:r>
              <a:rPr lang="en-US" altLang="en-US" sz="2400" b="1" i="1">
                <a:latin typeface="Arial Unicode MS" pitchFamily="34" charset="-128"/>
                <a:ea typeface="ＭＳ Ｐゴシック" pitchFamily="34" charset="-128"/>
                <a:cs typeface="Arial Unicode MS" pitchFamily="34" charset="-128"/>
              </a:rPr>
              <a:t>Caesar</a:t>
            </a:r>
          </a:p>
        </p:txBody>
      </p:sp>
      <p:sp>
        <p:nvSpPr>
          <p:cNvPr id="9238" name="AutoShape 2082"/>
          <p:cNvSpPr>
            <a:spLocks noChangeArrowheads="1"/>
          </p:cNvSpPr>
          <p:nvPr/>
        </p:nvSpPr>
        <p:spPr bwMode="auto">
          <a:xfrm rot="10800000">
            <a:off x="990600" y="4619625"/>
            <a:ext cx="976312" cy="485775"/>
          </a:xfrm>
          <a:prstGeom prst="notchedRightArrow">
            <a:avLst>
              <a:gd name="adj1" fmla="val 50000"/>
              <a:gd name="adj2" fmla="val 50245"/>
            </a:avLst>
          </a:prstGeom>
          <a:solidFill>
            <a:srgbClr val="C0504D"/>
          </a:solidFill>
          <a:ln w="9525">
            <a:solidFill>
              <a:schemeClr val="tx1"/>
            </a:solidFill>
            <a:miter lim="800000"/>
            <a:headEnd/>
            <a:tailEnd/>
          </a:ln>
        </p:spPr>
        <p:txBody>
          <a:bodyPr wrap="none" anchor="ctr">
            <a:spAutoFit/>
          </a:bodyPr>
          <a:lstStyle/>
          <a:p>
            <a:endParaRPr lang="en-US" altLang="en-US"/>
          </a:p>
        </p:txBody>
      </p:sp>
      <p:sp>
        <p:nvSpPr>
          <p:cNvPr id="9239" name="TextBox 48"/>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altLang="en-US" sz="1600">
                <a:solidFill>
                  <a:srgbClr val="FBFCFF"/>
                </a:solidFill>
                <a:latin typeface="Lucida Sans" pitchFamily="34" charset="0"/>
                <a:ea typeface="ＭＳ Ｐゴシック" pitchFamily="34" charset="-128"/>
                <a:cs typeface="Arial Unicode MS" pitchFamily="34" charset="-128"/>
              </a:rPr>
              <a:t>Sec. 1.3</a:t>
            </a:r>
          </a:p>
        </p:txBody>
      </p:sp>
      <p:sp>
        <p:nvSpPr>
          <p:cNvPr id="50" name="Text Box 98"/>
          <p:cNvSpPr txBox="1">
            <a:spLocks noChangeArrowheads="1"/>
          </p:cNvSpPr>
          <p:nvPr/>
        </p:nvSpPr>
        <p:spPr bwMode="auto">
          <a:xfrm>
            <a:off x="533400" y="5638800"/>
            <a:ext cx="8382000" cy="707886"/>
          </a:xfrm>
          <a:prstGeom prst="rect">
            <a:avLst/>
          </a:prstGeom>
          <a:noFill/>
          <a:ln w="9525">
            <a:noFill/>
            <a:miter lim="800000"/>
            <a:headEnd/>
            <a:tailEnd/>
          </a:ln>
        </p:spPr>
        <p:txBody>
          <a:bodyPr wrap="square">
            <a:spAutoFit/>
          </a:bodyPr>
          <a:lstStyle/>
          <a:p>
            <a:r>
              <a:rPr lang="en-US" altLang="en-US" sz="2000" dirty="0">
                <a:latin typeface="Lucida Sans" pitchFamily="34" charset="0"/>
                <a:ea typeface="ＭＳ Ｐゴシック" pitchFamily="34" charset="-128"/>
                <a:cs typeface="Arial Unicode MS" pitchFamily="34" charset="-128"/>
              </a:rPr>
              <a:t>If the list lengths are </a:t>
            </a:r>
            <a:r>
              <a:rPr lang="en-US" altLang="en-US" sz="2000" i="1" dirty="0">
                <a:latin typeface="Lucida Sans" pitchFamily="34" charset="0"/>
                <a:ea typeface="ＭＳ Ｐゴシック" pitchFamily="34" charset="-128"/>
                <a:cs typeface="Arial Unicode MS" pitchFamily="34" charset="-128"/>
              </a:rPr>
              <a:t>x</a:t>
            </a:r>
            <a:r>
              <a:rPr lang="en-US" altLang="en-US" sz="2000" dirty="0">
                <a:latin typeface="Lucida Sans" pitchFamily="34" charset="0"/>
                <a:ea typeface="ＭＳ Ｐゴシック" pitchFamily="34" charset="-128"/>
                <a:cs typeface="Arial Unicode MS" pitchFamily="34" charset="-128"/>
              </a:rPr>
              <a:t> and </a:t>
            </a:r>
            <a:r>
              <a:rPr lang="en-US" altLang="en-US" sz="2000" i="1" dirty="0">
                <a:latin typeface="Lucida Sans" pitchFamily="34" charset="0"/>
                <a:ea typeface="ＭＳ Ｐゴシック" pitchFamily="34" charset="-128"/>
                <a:cs typeface="Arial Unicode MS" pitchFamily="34" charset="-128"/>
              </a:rPr>
              <a:t>y</a:t>
            </a:r>
            <a:r>
              <a:rPr lang="en-US" altLang="en-US" sz="2000" dirty="0">
                <a:latin typeface="Lucida Sans" pitchFamily="34" charset="0"/>
                <a:ea typeface="ＭＳ Ｐゴシック" pitchFamily="34" charset="-128"/>
                <a:cs typeface="Arial Unicode MS" pitchFamily="34" charset="-128"/>
              </a:rPr>
              <a:t>, the merge takes </a:t>
            </a:r>
            <a:r>
              <a:rPr lang="en-US" altLang="en-US" sz="2000" dirty="0" smtClean="0">
                <a:latin typeface="Lucida Sans" pitchFamily="34" charset="0"/>
                <a:ea typeface="ＭＳ Ｐゴシック" pitchFamily="34" charset="-128"/>
                <a:cs typeface="Arial Unicode MS" pitchFamily="34" charset="-128"/>
              </a:rPr>
              <a:t>O(</a:t>
            </a:r>
            <a:r>
              <a:rPr lang="en-US" altLang="en-US" sz="2000" i="1" dirty="0" err="1" smtClean="0">
                <a:latin typeface="Lucida Sans" pitchFamily="34" charset="0"/>
                <a:ea typeface="ＭＳ Ｐゴシック" pitchFamily="34" charset="-128"/>
                <a:cs typeface="Arial Unicode MS" pitchFamily="34" charset="-128"/>
              </a:rPr>
              <a:t>x+y</a:t>
            </a:r>
            <a:r>
              <a:rPr lang="en-US" altLang="en-US" sz="2000" dirty="0" smtClean="0">
                <a:latin typeface="Lucida Sans" pitchFamily="34" charset="0"/>
                <a:ea typeface="ＭＳ Ｐゴシック" pitchFamily="34" charset="-128"/>
                <a:cs typeface="Arial Unicode MS" pitchFamily="34" charset="-128"/>
              </a:rPr>
              <a:t>) operations.</a:t>
            </a:r>
            <a:endParaRPr lang="en-US" altLang="en-US" sz="2000" dirty="0">
              <a:latin typeface="Lucida Sans" pitchFamily="34" charset="0"/>
              <a:ea typeface="ＭＳ Ｐゴシック" pitchFamily="34" charset="-128"/>
              <a:cs typeface="Arial Unicode MS" pitchFamily="34" charset="-128"/>
            </a:endParaRPr>
          </a:p>
          <a:p>
            <a:r>
              <a:rPr lang="en-US" altLang="en-US" sz="2000" u="sng" dirty="0">
                <a:latin typeface="Lucida Sans" pitchFamily="34" charset="0"/>
                <a:ea typeface="ＭＳ Ｐゴシック" pitchFamily="34" charset="-128"/>
                <a:cs typeface="Arial Unicode MS" pitchFamily="34" charset="-128"/>
              </a:rPr>
              <a:t>Crucial</a:t>
            </a:r>
            <a:r>
              <a:rPr lang="en-US" altLang="en-US" sz="2000" dirty="0">
                <a:latin typeface="Lucida Sans" pitchFamily="34" charset="0"/>
                <a:ea typeface="ＭＳ Ｐゴシック" pitchFamily="34" charset="-128"/>
                <a:cs typeface="Arial Unicode MS" pitchFamily="34" charset="-128"/>
              </a:rPr>
              <a:t>: postings sorted by </a:t>
            </a:r>
            <a:r>
              <a:rPr lang="en-US" altLang="en-US" sz="2000" dirty="0" err="1">
                <a:latin typeface="Lucida Sans" pitchFamily="34" charset="0"/>
                <a:ea typeface="ＭＳ Ｐゴシック" pitchFamily="34" charset="-128"/>
                <a:cs typeface="Arial Unicode MS" pitchFamily="34" charset="-128"/>
              </a:rPr>
              <a:t>docID</a:t>
            </a:r>
            <a:r>
              <a:rPr lang="en-US" altLang="en-US" sz="2000" dirty="0">
                <a:latin typeface="Lucida Sans" pitchFamily="34" charset="0"/>
                <a:ea typeface="ＭＳ Ｐゴシック" pitchFamily="34" charset="-128"/>
                <a:cs typeface="Arial Unicode MS"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title"/>
          </p:nvPr>
        </p:nvSpPr>
        <p:spPr/>
        <p:txBody>
          <a:bodyPr rtlCol="0">
            <a:normAutofit fontScale="90000"/>
          </a:bodyPr>
          <a:lstStyle/>
          <a:p>
            <a:pPr eaLnBrk="1" fontAlgn="auto" hangingPunct="1">
              <a:spcAft>
                <a:spcPts val="0"/>
              </a:spcAft>
              <a:defRPr/>
            </a:pPr>
            <a:r>
              <a:rPr lang="en-US" dirty="0">
                <a:ea typeface="ＭＳ Ｐゴシック" charset="0"/>
                <a:cs typeface="ＭＳ Ｐゴシック" charset="0"/>
              </a:rPr>
              <a:t>Intersecting two postings lists</a:t>
            </a:r>
            <a:br>
              <a:rPr lang="en-US" dirty="0">
                <a:ea typeface="ＭＳ Ｐゴシック" charset="0"/>
                <a:cs typeface="ＭＳ Ｐゴシック" charset="0"/>
              </a:rPr>
            </a:br>
            <a:r>
              <a:rPr lang="en-US" dirty="0">
                <a:ea typeface="ＭＳ Ｐゴシック" charset="0"/>
                <a:cs typeface="ＭＳ Ｐゴシック" charset="0"/>
              </a:rPr>
              <a:t>(a </a:t>
            </a:r>
            <a:r>
              <a:rPr lang="en-US" dirty="0" smtClean="0">
                <a:ea typeface="ＭＳ Ｐゴシック" charset="0"/>
                <a:cs typeface="ＭＳ Ｐゴシック" charset="0"/>
              </a:rPr>
              <a:t>“merge” </a:t>
            </a:r>
            <a:r>
              <a:rPr lang="en-US" dirty="0">
                <a:ea typeface="ＭＳ Ｐゴシック" charset="0"/>
                <a:cs typeface="ＭＳ Ｐゴシック" charset="0"/>
              </a:rPr>
              <a:t>algorithm)</a:t>
            </a:r>
          </a:p>
        </p:txBody>
      </p:sp>
      <p:sp>
        <p:nvSpPr>
          <p:cNvPr id="11267"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BEDBCB5C-A9CC-4F23-85C8-027292956B1F}" type="slidenum">
              <a:rPr lang="en-US" altLang="en-US" smtClean="0">
                <a:solidFill>
                  <a:srgbClr val="898989"/>
                </a:solidFill>
                <a:ea typeface="ＭＳ Ｐゴシック" pitchFamily="34" charset="-128"/>
                <a:cs typeface="Arial Unicode MS" pitchFamily="34" charset="-128"/>
              </a:rPr>
              <a:pPr fontAlgn="base">
                <a:spcBef>
                  <a:spcPct val="0"/>
                </a:spcBef>
                <a:spcAft>
                  <a:spcPct val="0"/>
                </a:spcAft>
              </a:pPr>
              <a:t>12</a:t>
            </a:fld>
            <a:endParaRPr lang="en-US" altLang="en-US" smtClean="0">
              <a:solidFill>
                <a:srgbClr val="898989"/>
              </a:solidFill>
              <a:ea typeface="ＭＳ Ｐゴシック" pitchFamily="34" charset="-128"/>
              <a:cs typeface="Arial Unicode MS" pitchFamily="34" charset="-128"/>
            </a:endParaRPr>
          </a:p>
        </p:txBody>
      </p:sp>
      <p:pic>
        <p:nvPicPr>
          <p:cNvPr id="11268" name="Picture 5"/>
          <p:cNvPicPr>
            <a:picLocks noChangeAspect="1"/>
          </p:cNvPicPr>
          <p:nvPr/>
        </p:nvPicPr>
        <p:blipFill>
          <a:blip r:embed="rId2" cstate="print"/>
          <a:srcRect/>
          <a:stretch>
            <a:fillRect/>
          </a:stretch>
        </p:blipFill>
        <p:spPr bwMode="auto">
          <a:xfrm>
            <a:off x="990600" y="1609725"/>
            <a:ext cx="6858000" cy="5116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en-US" altLang="en-US" dirty="0" smtClean="0"/>
              <a:t>Boolean Queries</a:t>
            </a:r>
            <a:endParaRPr lang="en-US" altLang="en-US" dirty="0" smtClean="0"/>
          </a:p>
        </p:txBody>
      </p:sp>
      <p:sp>
        <p:nvSpPr>
          <p:cNvPr id="17411" name="Rectangle 1027"/>
          <p:cNvSpPr>
            <a:spLocks noGrp="1" noChangeArrowheads="1"/>
          </p:cNvSpPr>
          <p:nvPr>
            <p:ph idx="1"/>
          </p:nvPr>
        </p:nvSpPr>
        <p:spPr>
          <a:xfrm>
            <a:off x="609600" y="1600200"/>
            <a:ext cx="7772400" cy="4267200"/>
          </a:xfrm>
        </p:spPr>
        <p:txBody>
          <a:bodyPr/>
          <a:lstStyle/>
          <a:p>
            <a:pPr>
              <a:buNone/>
            </a:pPr>
            <a:r>
              <a:rPr lang="en-US" altLang="en-US" dirty="0" smtClean="0"/>
              <a:t>What about other Boolean operations?</a:t>
            </a:r>
          </a:p>
          <a:p>
            <a:r>
              <a:rPr lang="en-US" altLang="en-US" dirty="0" smtClean="0"/>
              <a:t>Exercise: Adapt the merge for the queries:</a:t>
            </a:r>
          </a:p>
          <a:p>
            <a:pPr lvl="1"/>
            <a:r>
              <a:rPr lang="en-US" altLang="en-US" sz="2200" dirty="0" smtClean="0"/>
              <a:t>Brutus </a:t>
            </a:r>
            <a:r>
              <a:rPr lang="en-US" altLang="en-US" sz="2200" b="1" dirty="0" smtClean="0"/>
              <a:t>AND NOT </a:t>
            </a:r>
            <a:r>
              <a:rPr lang="en-US" altLang="en-US" sz="2200" dirty="0" smtClean="0"/>
              <a:t>Caesar</a:t>
            </a:r>
          </a:p>
          <a:p>
            <a:pPr lvl="1"/>
            <a:r>
              <a:rPr lang="en-US" altLang="en-US" sz="2200" dirty="0" smtClean="0"/>
              <a:t>Brutus </a:t>
            </a:r>
            <a:r>
              <a:rPr lang="en-US" altLang="en-US" sz="2200" b="1" dirty="0" smtClean="0"/>
              <a:t>OR NOT </a:t>
            </a:r>
            <a:r>
              <a:rPr lang="en-US" altLang="en-US" sz="2200" dirty="0" smtClean="0"/>
              <a:t>Caesar</a:t>
            </a:r>
          </a:p>
          <a:p>
            <a:endParaRPr lang="en-US" altLang="en-US" dirty="0" smtClean="0"/>
          </a:p>
          <a:p>
            <a:r>
              <a:rPr lang="en-US" altLang="en-US" dirty="0" smtClean="0"/>
              <a:t>What about an arbitrary Boolean formula?</a:t>
            </a:r>
          </a:p>
          <a:p>
            <a:pPr lvl="1"/>
            <a:r>
              <a:rPr lang="en-US" altLang="en-US" sz="2200" dirty="0" smtClean="0"/>
              <a:t>(Brutus </a:t>
            </a:r>
            <a:r>
              <a:rPr lang="en-US" altLang="en-US" sz="2200" b="1" dirty="0" smtClean="0"/>
              <a:t>OR</a:t>
            </a:r>
            <a:r>
              <a:rPr lang="en-US" altLang="en-US" sz="2200" dirty="0" smtClean="0"/>
              <a:t> Caesar) </a:t>
            </a:r>
            <a:r>
              <a:rPr lang="en-US" altLang="en-US" sz="2200" b="1" dirty="0" smtClean="0"/>
              <a:t>AND NOT </a:t>
            </a:r>
            <a:r>
              <a:rPr lang="en-US" altLang="en-US" sz="2200" dirty="0" smtClean="0"/>
              <a:t>(Antony </a:t>
            </a:r>
            <a:r>
              <a:rPr lang="en-US" altLang="en-US" sz="2200" b="1" dirty="0" smtClean="0"/>
              <a:t>OR</a:t>
            </a:r>
            <a:r>
              <a:rPr lang="en-US" altLang="en-US" sz="2200" dirty="0" smtClean="0"/>
              <a:t> Cleopatra)</a:t>
            </a:r>
            <a:endParaRPr lang="en-US" altLang="en-US" sz="2200" dirty="0" smtClean="0"/>
          </a:p>
        </p:txBody>
      </p:sp>
      <p:sp>
        <p:nvSpPr>
          <p:cNvPr id="17412" name="Slide Number Placeholder 5"/>
          <p:cNvSpPr>
            <a:spLocks noGrp="1"/>
          </p:cNvSpPr>
          <p:nvPr>
            <p:ph type="sldNum" sz="quarter" idx="11"/>
          </p:nvPr>
        </p:nvSpPr>
        <p:spPr>
          <a:xfrm>
            <a:off x="6781800" y="6400800"/>
            <a:ext cx="1905000" cy="228600"/>
          </a:xfrm>
        </p:spPr>
        <p:txBody>
          <a:bodyPr/>
          <a:lstStyle/>
          <a:p>
            <a:fld id="{6FC7387B-9B8D-4AF2-B29E-3A426EAB523F}" type="slidenum">
              <a:rPr lang="en-US" altLang="en-US" smtClean="0"/>
              <a:pPr/>
              <a:t>13</a:t>
            </a:fld>
            <a:endParaRPr lang="en-US" altLang="en-US" smtClean="0"/>
          </a:p>
        </p:txBody>
      </p:sp>
      <p:sp>
        <p:nvSpPr>
          <p:cNvPr id="17413" name="TextBox 4"/>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altLang="en-US" sz="1600">
                <a:solidFill>
                  <a:srgbClr val="FBFCFF"/>
                </a:solidFill>
                <a:latin typeface="Lucida Sans" pitchFamily="34" charset="0"/>
                <a:ea typeface="ＭＳ Ｐゴシック" pitchFamily="34" charset="-128"/>
                <a:cs typeface="Arial Unicode MS" pitchFamily="34" charset="-128"/>
              </a:rPr>
              <a:t>Sec. 1.3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Intelligent Information Retrieval</a:t>
            </a:r>
            <a:endParaRPr lang="en-US" sz="1400"/>
          </a:p>
        </p:txBody>
      </p:sp>
      <p:sp>
        <p:nvSpPr>
          <p:cNvPr id="22531" name="Slide Number Placeholder 4"/>
          <p:cNvSpPr>
            <a:spLocks noGrp="1"/>
          </p:cNvSpPr>
          <p:nvPr>
            <p:ph type="sldNum" sz="quarter" idx="11"/>
          </p:nvPr>
        </p:nvSpPr>
        <p:spPr>
          <a:noFill/>
        </p:spPr>
        <p:txBody>
          <a:bodyPr/>
          <a:lstStyle/>
          <a:p>
            <a:fld id="{E0883F88-C214-4240-B7AE-3384EF1DDAEB}" type="slidenum">
              <a:rPr lang="en-US"/>
              <a:pPr/>
              <a:t>14</a:t>
            </a:fld>
            <a:endParaRPr lang="en-US"/>
          </a:p>
        </p:txBody>
      </p:sp>
      <p:sp>
        <p:nvSpPr>
          <p:cNvPr id="22532" name="Rectangle 2"/>
          <p:cNvSpPr>
            <a:spLocks noGrp="1" noChangeArrowheads="1"/>
          </p:cNvSpPr>
          <p:nvPr>
            <p:ph type="title"/>
          </p:nvPr>
        </p:nvSpPr>
        <p:spPr>
          <a:xfrm>
            <a:off x="609600" y="304800"/>
            <a:ext cx="7772400" cy="990600"/>
          </a:xfrm>
        </p:spPr>
        <p:txBody>
          <a:bodyPr/>
          <a:lstStyle/>
          <a:p>
            <a:r>
              <a:rPr lang="en-US" smtClean="0"/>
              <a:t>Basic Automatic Indexing</a:t>
            </a:r>
          </a:p>
        </p:txBody>
      </p:sp>
      <p:sp>
        <p:nvSpPr>
          <p:cNvPr id="144387" name="Rectangle 3"/>
          <p:cNvSpPr>
            <a:spLocks noGrp="1" noChangeArrowheads="1"/>
          </p:cNvSpPr>
          <p:nvPr>
            <p:ph type="body" idx="1"/>
          </p:nvPr>
        </p:nvSpPr>
        <p:spPr>
          <a:xfrm>
            <a:off x="685800" y="1219200"/>
            <a:ext cx="7772400" cy="4800600"/>
          </a:xfrm>
        </p:spPr>
        <p:txBody>
          <a:bodyPr/>
          <a:lstStyle/>
          <a:p>
            <a:pPr marL="457200" indent="-457200">
              <a:buFont typeface="+mj-lt"/>
              <a:buAutoNum type="arabicPeriod"/>
              <a:defRPr/>
            </a:pPr>
            <a:r>
              <a:rPr lang="en-US" dirty="0" smtClean="0"/>
              <a:t>Parse documents to recognize structure </a:t>
            </a:r>
          </a:p>
          <a:p>
            <a:pPr lvl="1">
              <a:defRPr/>
            </a:pPr>
            <a:r>
              <a:rPr lang="en-US" dirty="0" smtClean="0"/>
              <a:t>e.g. title, date, other fields </a:t>
            </a:r>
          </a:p>
          <a:p>
            <a:pPr marL="457200" indent="-457200">
              <a:buFont typeface="+mj-lt"/>
              <a:buAutoNum type="arabicPeriod"/>
              <a:defRPr/>
            </a:pPr>
            <a:r>
              <a:rPr lang="en-US" dirty="0" smtClean="0"/>
              <a:t>Scan for word tokens (Tokenization)</a:t>
            </a:r>
          </a:p>
          <a:p>
            <a:pPr lvl="1">
              <a:defRPr/>
            </a:pPr>
            <a:r>
              <a:rPr lang="en-US" dirty="0" smtClean="0"/>
              <a:t>lexical analysis using finite state automata</a:t>
            </a:r>
          </a:p>
          <a:p>
            <a:pPr lvl="1">
              <a:defRPr/>
            </a:pPr>
            <a:r>
              <a:rPr lang="en-US" dirty="0" smtClean="0"/>
              <a:t>numbers, special characters, hyphenation, capitalization, etc. </a:t>
            </a:r>
          </a:p>
          <a:p>
            <a:pPr lvl="1">
              <a:defRPr/>
            </a:pPr>
            <a:r>
              <a:rPr lang="en-US" dirty="0" smtClean="0"/>
              <a:t>languages like Chinese need </a:t>
            </a:r>
            <a:r>
              <a:rPr lang="en-US" i="1" dirty="0" smtClean="0"/>
              <a:t>segmentation</a:t>
            </a:r>
            <a:r>
              <a:rPr lang="en-US" dirty="0" smtClean="0"/>
              <a:t> since there is not explicit word separation</a:t>
            </a:r>
          </a:p>
          <a:p>
            <a:pPr lvl="1">
              <a:defRPr/>
            </a:pPr>
            <a:r>
              <a:rPr lang="en-US" dirty="0" smtClean="0"/>
              <a:t>record positional information for </a:t>
            </a:r>
            <a:r>
              <a:rPr lang="en-US" i="1" dirty="0" smtClean="0"/>
              <a:t>proximity</a:t>
            </a:r>
            <a:r>
              <a:rPr lang="en-US" dirty="0" smtClean="0"/>
              <a:t> operators </a:t>
            </a:r>
          </a:p>
          <a:p>
            <a:pPr marL="457200" indent="-457200">
              <a:buFont typeface="+mj-lt"/>
              <a:buAutoNum type="arabicPeriod"/>
              <a:defRPr/>
            </a:pPr>
            <a:r>
              <a:rPr lang="en-US" i="1" dirty="0" err="1" smtClean="0"/>
              <a:t>Stopword</a:t>
            </a:r>
            <a:r>
              <a:rPr lang="en-US" dirty="0" smtClean="0"/>
              <a:t> removal </a:t>
            </a:r>
          </a:p>
          <a:p>
            <a:pPr lvl="1">
              <a:defRPr/>
            </a:pPr>
            <a:r>
              <a:rPr lang="en-US" dirty="0" smtClean="0"/>
              <a:t>based on short list of common words such as “the”, “and”, “or” </a:t>
            </a:r>
          </a:p>
          <a:p>
            <a:pPr lvl="1">
              <a:defRPr/>
            </a:pPr>
            <a:r>
              <a:rPr lang="en-US" dirty="0" smtClean="0"/>
              <a:t>saves storage overhead of very long indexes </a:t>
            </a:r>
          </a:p>
          <a:p>
            <a:pPr lvl="1">
              <a:defRPr/>
            </a:pPr>
            <a:r>
              <a:rPr lang="en-US" dirty="0" smtClean="0"/>
              <a:t>can be dangerous (e.g. “Mr. The”, “and-or gates”)</a:t>
            </a:r>
          </a:p>
          <a:p>
            <a:pPr>
              <a:defRPr/>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Intelligent Information Retrieval</a:t>
            </a:r>
            <a:endParaRPr lang="en-US" sz="1400"/>
          </a:p>
        </p:txBody>
      </p:sp>
      <p:sp>
        <p:nvSpPr>
          <p:cNvPr id="23555" name="Slide Number Placeholder 4"/>
          <p:cNvSpPr>
            <a:spLocks noGrp="1"/>
          </p:cNvSpPr>
          <p:nvPr>
            <p:ph type="sldNum" sz="quarter" idx="11"/>
          </p:nvPr>
        </p:nvSpPr>
        <p:spPr>
          <a:noFill/>
        </p:spPr>
        <p:txBody>
          <a:bodyPr/>
          <a:lstStyle/>
          <a:p>
            <a:fld id="{B8081EA7-D285-4BC1-B79E-7D23AB2249C4}" type="slidenum">
              <a:rPr lang="en-US"/>
              <a:pPr/>
              <a:t>15</a:t>
            </a:fld>
            <a:endParaRPr lang="en-US"/>
          </a:p>
        </p:txBody>
      </p:sp>
      <p:sp>
        <p:nvSpPr>
          <p:cNvPr id="23556" name="Rectangle 2"/>
          <p:cNvSpPr>
            <a:spLocks noGrp="1" noChangeArrowheads="1"/>
          </p:cNvSpPr>
          <p:nvPr>
            <p:ph type="title"/>
          </p:nvPr>
        </p:nvSpPr>
        <p:spPr/>
        <p:txBody>
          <a:bodyPr/>
          <a:lstStyle/>
          <a:p>
            <a:r>
              <a:rPr lang="en-US" smtClean="0"/>
              <a:t>Basic Automatic Indexing</a:t>
            </a:r>
          </a:p>
        </p:txBody>
      </p:sp>
      <p:sp>
        <p:nvSpPr>
          <p:cNvPr id="145411" name="Rectangle 3"/>
          <p:cNvSpPr>
            <a:spLocks noGrp="1" noChangeArrowheads="1"/>
          </p:cNvSpPr>
          <p:nvPr>
            <p:ph type="body" idx="1"/>
          </p:nvPr>
        </p:nvSpPr>
        <p:spPr>
          <a:xfrm>
            <a:off x="609600" y="1524000"/>
            <a:ext cx="7772400" cy="4343400"/>
          </a:xfrm>
        </p:spPr>
        <p:txBody>
          <a:bodyPr/>
          <a:lstStyle/>
          <a:p>
            <a:pPr marL="457200" indent="-457200">
              <a:buFont typeface="+mj-lt"/>
              <a:buAutoNum type="arabicPeriod" startAt="4"/>
              <a:defRPr/>
            </a:pPr>
            <a:r>
              <a:rPr lang="en-US" dirty="0" smtClean="0"/>
              <a:t>Stem words </a:t>
            </a:r>
          </a:p>
          <a:p>
            <a:pPr lvl="1">
              <a:defRPr/>
            </a:pPr>
            <a:r>
              <a:rPr lang="en-US" dirty="0" smtClean="0"/>
              <a:t>morphological processing to group word variants such as plurals </a:t>
            </a:r>
          </a:p>
          <a:p>
            <a:pPr lvl="1">
              <a:defRPr/>
            </a:pPr>
            <a:r>
              <a:rPr lang="en-US" dirty="0" smtClean="0"/>
              <a:t>better than string matching (e.g. </a:t>
            </a:r>
            <a:r>
              <a:rPr lang="en-US" dirty="0" err="1" smtClean="0"/>
              <a:t>comput</a:t>
            </a:r>
            <a:r>
              <a:rPr lang="en-US" dirty="0" smtClean="0"/>
              <a:t>*) </a:t>
            </a:r>
          </a:p>
          <a:p>
            <a:pPr lvl="1">
              <a:defRPr/>
            </a:pPr>
            <a:r>
              <a:rPr lang="en-US" dirty="0" smtClean="0"/>
              <a:t>can make mistakes but generally preferred </a:t>
            </a:r>
          </a:p>
          <a:p>
            <a:pPr marL="457200" indent="-457200">
              <a:buFont typeface="+mj-lt"/>
              <a:buAutoNum type="arabicPeriod" startAt="5"/>
              <a:defRPr/>
            </a:pPr>
            <a:r>
              <a:rPr lang="en-US" dirty="0" smtClean="0"/>
              <a:t>Weight words </a:t>
            </a:r>
          </a:p>
          <a:p>
            <a:pPr lvl="1">
              <a:defRPr/>
            </a:pPr>
            <a:r>
              <a:rPr lang="en-US" dirty="0" smtClean="0"/>
              <a:t>using frequency in documents and database </a:t>
            </a:r>
          </a:p>
          <a:p>
            <a:pPr lvl="1">
              <a:defRPr/>
            </a:pPr>
            <a:r>
              <a:rPr lang="en-US" dirty="0" smtClean="0"/>
              <a:t>frequency data is independent of retrieval model </a:t>
            </a:r>
          </a:p>
          <a:p>
            <a:pPr marL="457200" indent="-457200">
              <a:buFont typeface="+mj-lt"/>
              <a:buAutoNum type="arabicPeriod" startAt="6"/>
              <a:defRPr/>
            </a:pPr>
            <a:r>
              <a:rPr lang="en-US" dirty="0" smtClean="0"/>
              <a:t>Optional </a:t>
            </a:r>
          </a:p>
          <a:p>
            <a:pPr lvl="1">
              <a:defRPr/>
            </a:pPr>
            <a:r>
              <a:rPr lang="en-US" dirty="0" smtClean="0"/>
              <a:t>phrase indexing / positional indexing</a:t>
            </a:r>
          </a:p>
          <a:p>
            <a:pPr lvl="1">
              <a:defRPr/>
            </a:pPr>
            <a:r>
              <a:rPr lang="en-US" dirty="0" smtClean="0"/>
              <a:t>thesaurus classes  / concept indexing</a:t>
            </a:r>
          </a:p>
          <a:p>
            <a:pPr>
              <a:defRPr/>
            </a:pP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34819" name="Slide Number Placeholder 4"/>
          <p:cNvSpPr>
            <a:spLocks noGrp="1"/>
          </p:cNvSpPr>
          <p:nvPr>
            <p:ph type="sldNum" sz="quarter" idx="11"/>
          </p:nvPr>
        </p:nvSpPr>
        <p:spPr>
          <a:noFill/>
        </p:spPr>
        <p:txBody>
          <a:bodyPr/>
          <a:lstStyle/>
          <a:p>
            <a:fld id="{487D3B3C-9D70-49E8-98B9-53F3483C3DF9}" type="slidenum">
              <a:rPr lang="en-US" smtClean="0">
                <a:latin typeface="Times New Roman" charset="0"/>
              </a:rPr>
              <a:pPr/>
              <a:t>16</a:t>
            </a:fld>
            <a:endParaRPr lang="en-US" dirty="0" smtClean="0">
              <a:latin typeface="Times New Roman" charset="0"/>
            </a:endParaRPr>
          </a:p>
        </p:txBody>
      </p:sp>
      <p:sp>
        <p:nvSpPr>
          <p:cNvPr id="34820" name="Rectangle 2"/>
          <p:cNvSpPr>
            <a:spLocks noGrp="1" noChangeArrowheads="1"/>
          </p:cNvSpPr>
          <p:nvPr>
            <p:ph type="title"/>
          </p:nvPr>
        </p:nvSpPr>
        <p:spPr>
          <a:xfrm>
            <a:off x="685800" y="228600"/>
            <a:ext cx="7772400" cy="762000"/>
          </a:xfrm>
        </p:spPr>
        <p:txBody>
          <a:bodyPr/>
          <a:lstStyle/>
          <a:p>
            <a:r>
              <a:rPr lang="en-US" dirty="0" smtClean="0"/>
              <a:t>Tokenization: Lexical Analysis</a:t>
            </a:r>
          </a:p>
        </p:txBody>
      </p:sp>
      <p:sp>
        <p:nvSpPr>
          <p:cNvPr id="34821" name="Rectangle 3"/>
          <p:cNvSpPr>
            <a:spLocks noGrp="1" noChangeArrowheads="1"/>
          </p:cNvSpPr>
          <p:nvPr>
            <p:ph type="body" idx="1"/>
          </p:nvPr>
        </p:nvSpPr>
        <p:spPr>
          <a:xfrm>
            <a:off x="685800" y="1143000"/>
            <a:ext cx="7772400" cy="5029200"/>
          </a:xfrm>
        </p:spPr>
        <p:txBody>
          <a:bodyPr/>
          <a:lstStyle/>
          <a:p>
            <a:r>
              <a:rPr lang="en-US" sz="2000" dirty="0" smtClean="0"/>
              <a:t>The stream of characters must be converted into a stream of tokens</a:t>
            </a:r>
            <a:endParaRPr lang="en-US" dirty="0" smtClean="0"/>
          </a:p>
          <a:p>
            <a:pPr lvl="1"/>
            <a:r>
              <a:rPr lang="en-US" sz="1800" i="1" dirty="0" smtClean="0"/>
              <a:t>Tokens</a:t>
            </a:r>
            <a:r>
              <a:rPr lang="en-US" sz="1800" dirty="0" smtClean="0"/>
              <a:t> are groups of characters with collective significance/meaning</a:t>
            </a:r>
          </a:p>
          <a:p>
            <a:pPr lvl="1"/>
            <a:r>
              <a:rPr lang="en-US" sz="1800" dirty="0" smtClean="0"/>
              <a:t>This process must be applied to both the text stream (</a:t>
            </a:r>
            <a:r>
              <a:rPr lang="en-US" sz="1800" i="1" dirty="0" smtClean="0"/>
              <a:t>lexical analysis</a:t>
            </a:r>
            <a:r>
              <a:rPr lang="en-US" sz="1800" dirty="0" smtClean="0"/>
              <a:t>) and the query string (</a:t>
            </a:r>
            <a:r>
              <a:rPr lang="en-US" sz="1800" i="1" dirty="0" smtClean="0"/>
              <a:t>query processing</a:t>
            </a:r>
            <a:r>
              <a:rPr lang="en-US" sz="1800" dirty="0" smtClean="0"/>
              <a:t>).</a:t>
            </a:r>
          </a:p>
          <a:p>
            <a:pPr lvl="1"/>
            <a:r>
              <a:rPr lang="en-US" sz="1800" dirty="0" smtClean="0"/>
              <a:t>Often it also involves other preprocessing tasks such as, removing extra white-space, conversion to lowercase, date conversion, normalization, etc.</a:t>
            </a:r>
          </a:p>
          <a:p>
            <a:pPr lvl="1"/>
            <a:r>
              <a:rPr lang="en-US" sz="1800" dirty="0" smtClean="0"/>
              <a:t>It is also possible to recognize stop words during lexical analysis</a:t>
            </a:r>
            <a:endParaRPr lang="en-US" dirty="0" smtClean="0"/>
          </a:p>
          <a:p>
            <a:r>
              <a:rPr lang="en-US" sz="2000" dirty="0" smtClean="0"/>
              <a:t>Lexical analysis is costly</a:t>
            </a:r>
          </a:p>
          <a:p>
            <a:pPr lvl="1"/>
            <a:r>
              <a:rPr lang="en-US" sz="1800" dirty="0" smtClean="0"/>
              <a:t>as much as 50% of the computational cost of compilation</a:t>
            </a:r>
          </a:p>
          <a:p>
            <a:r>
              <a:rPr lang="en-US" sz="2000" dirty="0" smtClean="0"/>
              <a:t>Three approaches to implementing a lexical analyzer</a:t>
            </a:r>
          </a:p>
          <a:p>
            <a:pPr lvl="1"/>
            <a:r>
              <a:rPr lang="en-US" dirty="0" smtClean="0"/>
              <a:t>use an ad hoc algorithm</a:t>
            </a:r>
          </a:p>
          <a:p>
            <a:pPr lvl="1"/>
            <a:r>
              <a:rPr lang="en-US" dirty="0" smtClean="0"/>
              <a:t>use a lexical analyzer generators, e.g., the UNIX </a:t>
            </a:r>
            <a:r>
              <a:rPr lang="en-US" b="1" dirty="0" err="1" smtClean="0">
                <a:latin typeface="Courier New" pitchFamily="49" charset="0"/>
              </a:rPr>
              <a:t>lex</a:t>
            </a:r>
            <a:r>
              <a:rPr lang="en-US" dirty="0" smtClean="0"/>
              <a:t> tool, programming libraries, such as NLTK (Natural Lang. Tool Kit fro Python), etc.</a:t>
            </a:r>
          </a:p>
          <a:p>
            <a:pPr lvl="1"/>
            <a:r>
              <a:rPr lang="en-US" dirty="0" smtClean="0"/>
              <a:t>write a lexical analyzer as a finite state automata</a:t>
            </a:r>
          </a:p>
        </p:txBody>
      </p:sp>
    </p:spTree>
    <p:extLst>
      <p:ext uri="{BB962C8B-B14F-4D97-AF65-F5344CB8AC3E}">
        <p14:creationId xmlns:p14="http://schemas.microsoft.com/office/powerpoint/2010/main" xmlns="" val="1819698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ChangeArrowheads="1"/>
          </p:cNvSpPr>
          <p:nvPr/>
        </p:nvSpPr>
        <p:spPr bwMode="auto">
          <a:xfrm>
            <a:off x="393700" y="673100"/>
            <a:ext cx="2286000" cy="1143000"/>
          </a:xfrm>
          <a:prstGeom prst="star16">
            <a:avLst>
              <a:gd name="adj" fmla="val 37500"/>
            </a:avLst>
          </a:prstGeom>
          <a:solidFill>
            <a:srgbClr val="FFCCFF"/>
          </a:solidFill>
          <a:ln w="50800">
            <a:solidFill>
              <a:schemeClr val="folHlink"/>
            </a:solidFill>
            <a:miter lim="800000"/>
            <a:headEnd/>
            <a:tailEnd/>
          </a:ln>
        </p:spPr>
        <p:txBody>
          <a:bodyPr wrap="none" anchor="ctr"/>
          <a:lstStyle/>
          <a:p>
            <a:endParaRPr lang="en-US"/>
          </a:p>
        </p:txBody>
      </p:sp>
      <p:sp>
        <p:nvSpPr>
          <p:cNvPr id="32771" name="Rectangle 3"/>
          <p:cNvSpPr>
            <a:spLocks noChangeArrowheads="1"/>
          </p:cNvSpPr>
          <p:nvPr/>
        </p:nvSpPr>
        <p:spPr bwMode="auto">
          <a:xfrm>
            <a:off x="769938" y="968375"/>
            <a:ext cx="1441450" cy="587375"/>
          </a:xfrm>
          <a:prstGeom prst="rect">
            <a:avLst/>
          </a:prstGeom>
          <a:noFill/>
          <a:ln w="9525">
            <a:noFill/>
            <a:miter lim="800000"/>
            <a:headEnd/>
            <a:tailEnd/>
          </a:ln>
        </p:spPr>
        <p:txBody>
          <a:bodyPr wrap="none" lIns="92075" tIns="46038" rIns="92075" bIns="46038">
            <a:spAutoFit/>
          </a:bodyPr>
          <a:lstStyle/>
          <a:p>
            <a:pPr algn="ctr">
              <a:lnSpc>
                <a:spcPct val="90000"/>
              </a:lnSpc>
            </a:pPr>
            <a:r>
              <a:rPr lang="en-US" sz="1800" b="1">
                <a:solidFill>
                  <a:schemeClr val="tx2"/>
                </a:solidFill>
                <a:latin typeface="Arial" charset="0"/>
              </a:rPr>
              <a:t>Information</a:t>
            </a:r>
          </a:p>
          <a:p>
            <a:pPr algn="ctr">
              <a:lnSpc>
                <a:spcPct val="90000"/>
              </a:lnSpc>
            </a:pPr>
            <a:r>
              <a:rPr lang="en-US" sz="1800" b="1">
                <a:solidFill>
                  <a:schemeClr val="tx2"/>
                </a:solidFill>
                <a:latin typeface="Arial" charset="0"/>
              </a:rPr>
              <a:t>need</a:t>
            </a:r>
          </a:p>
        </p:txBody>
      </p:sp>
      <p:sp>
        <p:nvSpPr>
          <p:cNvPr id="32772" name="AutoShape 5"/>
          <p:cNvSpPr>
            <a:spLocks noChangeArrowheads="1"/>
          </p:cNvSpPr>
          <p:nvPr/>
        </p:nvSpPr>
        <p:spPr bwMode="auto">
          <a:xfrm>
            <a:off x="5727700" y="2882900"/>
            <a:ext cx="1382713" cy="598488"/>
          </a:xfrm>
          <a:prstGeom prst="cube">
            <a:avLst>
              <a:gd name="adj" fmla="val 24995"/>
            </a:avLst>
          </a:prstGeom>
          <a:noFill/>
          <a:ln w="50800">
            <a:solidFill>
              <a:schemeClr val="accent2"/>
            </a:solidFill>
            <a:miter lim="800000"/>
            <a:headEnd/>
            <a:tailEnd/>
          </a:ln>
        </p:spPr>
        <p:txBody>
          <a:bodyPr wrap="none" anchor="ctr"/>
          <a:lstStyle/>
          <a:p>
            <a:endParaRPr lang="en-US"/>
          </a:p>
        </p:txBody>
      </p:sp>
      <p:sp>
        <p:nvSpPr>
          <p:cNvPr id="32773" name="Rectangle 6"/>
          <p:cNvSpPr>
            <a:spLocks noChangeArrowheads="1"/>
          </p:cNvSpPr>
          <p:nvPr/>
        </p:nvSpPr>
        <p:spPr bwMode="auto">
          <a:xfrm>
            <a:off x="5910263" y="3086100"/>
            <a:ext cx="847725" cy="366713"/>
          </a:xfrm>
          <a:prstGeom prst="rect">
            <a:avLst/>
          </a:prstGeom>
          <a:noFill/>
          <a:ln w="9525">
            <a:noFill/>
            <a:miter lim="800000"/>
            <a:headEnd/>
            <a:tailEnd/>
          </a:ln>
        </p:spPr>
        <p:txBody>
          <a:bodyPr wrap="none" lIns="92075" tIns="46038" rIns="92075" bIns="46038">
            <a:spAutoFit/>
          </a:bodyPr>
          <a:lstStyle/>
          <a:p>
            <a:pPr algn="l">
              <a:lnSpc>
                <a:spcPct val="90000"/>
              </a:lnSpc>
            </a:pPr>
            <a:r>
              <a:rPr lang="en-US" sz="2000" b="1">
                <a:solidFill>
                  <a:schemeClr val="tx2"/>
                </a:solidFill>
                <a:latin typeface="Arial" charset="0"/>
              </a:rPr>
              <a:t>Index</a:t>
            </a:r>
          </a:p>
        </p:txBody>
      </p:sp>
      <p:sp>
        <p:nvSpPr>
          <p:cNvPr id="32774" name="AutoShape 8"/>
          <p:cNvSpPr>
            <a:spLocks noChangeArrowheads="1"/>
          </p:cNvSpPr>
          <p:nvPr/>
        </p:nvSpPr>
        <p:spPr bwMode="auto">
          <a:xfrm>
            <a:off x="5575300" y="1816100"/>
            <a:ext cx="1752600" cy="444500"/>
          </a:xfrm>
          <a:prstGeom prst="roundRect">
            <a:avLst>
              <a:gd name="adj" fmla="val 12495"/>
            </a:avLst>
          </a:prstGeom>
          <a:noFill/>
          <a:ln w="50800">
            <a:solidFill>
              <a:schemeClr val="accent2"/>
            </a:solidFill>
            <a:round/>
            <a:headEnd/>
            <a:tailEnd/>
          </a:ln>
        </p:spPr>
        <p:txBody>
          <a:bodyPr wrap="none" anchor="ctr"/>
          <a:lstStyle/>
          <a:p>
            <a:pPr algn="ctr"/>
            <a:endParaRPr lang="en-US">
              <a:solidFill>
                <a:schemeClr val="accent2"/>
              </a:solidFill>
            </a:endParaRPr>
          </a:p>
        </p:txBody>
      </p:sp>
      <p:sp>
        <p:nvSpPr>
          <p:cNvPr id="32775" name="Rectangle 9"/>
          <p:cNvSpPr>
            <a:spLocks noChangeArrowheads="1"/>
          </p:cNvSpPr>
          <p:nvPr/>
        </p:nvSpPr>
        <p:spPr bwMode="auto">
          <a:xfrm>
            <a:off x="5630863" y="1846263"/>
            <a:ext cx="1652587" cy="366712"/>
          </a:xfrm>
          <a:prstGeom prst="rect">
            <a:avLst/>
          </a:prstGeom>
          <a:noFill/>
          <a:ln w="9525">
            <a:noFill/>
            <a:miter lim="800000"/>
            <a:headEnd/>
            <a:tailEnd/>
          </a:ln>
        </p:spPr>
        <p:txBody>
          <a:bodyPr wrap="none" lIns="92075" tIns="46038" rIns="92075" bIns="46038">
            <a:spAutoFit/>
          </a:bodyPr>
          <a:lstStyle/>
          <a:p>
            <a:pPr algn="l">
              <a:lnSpc>
                <a:spcPct val="90000"/>
              </a:lnSpc>
            </a:pPr>
            <a:r>
              <a:rPr lang="en-US" sz="2000" b="1">
                <a:solidFill>
                  <a:schemeClr val="tx2"/>
                </a:solidFill>
                <a:latin typeface="Arial" charset="0"/>
              </a:rPr>
              <a:t>Pre-process</a:t>
            </a:r>
          </a:p>
        </p:txBody>
      </p:sp>
      <p:sp>
        <p:nvSpPr>
          <p:cNvPr id="32776" name="AutoShape 11"/>
          <p:cNvSpPr>
            <a:spLocks noChangeArrowheads="1"/>
          </p:cNvSpPr>
          <p:nvPr/>
        </p:nvSpPr>
        <p:spPr bwMode="auto">
          <a:xfrm>
            <a:off x="838200" y="3060700"/>
            <a:ext cx="1473200" cy="419100"/>
          </a:xfrm>
          <a:prstGeom prst="roundRect">
            <a:avLst>
              <a:gd name="adj" fmla="val 12495"/>
            </a:avLst>
          </a:prstGeom>
          <a:noFill/>
          <a:ln w="50800">
            <a:solidFill>
              <a:srgbClr val="FF9900"/>
            </a:solidFill>
            <a:round/>
            <a:headEnd/>
            <a:tailEnd/>
          </a:ln>
        </p:spPr>
        <p:txBody>
          <a:bodyPr wrap="none" anchor="ctr"/>
          <a:lstStyle/>
          <a:p>
            <a:endParaRPr lang="en-US"/>
          </a:p>
        </p:txBody>
      </p:sp>
      <p:sp>
        <p:nvSpPr>
          <p:cNvPr id="32777" name="Rectangle 12"/>
          <p:cNvSpPr>
            <a:spLocks noChangeArrowheads="1"/>
          </p:cNvSpPr>
          <p:nvPr/>
        </p:nvSpPr>
        <p:spPr bwMode="auto">
          <a:xfrm>
            <a:off x="1125538" y="3082925"/>
            <a:ext cx="1117600" cy="366713"/>
          </a:xfrm>
          <a:prstGeom prst="rect">
            <a:avLst/>
          </a:prstGeom>
          <a:noFill/>
          <a:ln w="9525">
            <a:noFill/>
            <a:miter lim="800000"/>
            <a:headEnd/>
            <a:tailEnd/>
          </a:ln>
        </p:spPr>
        <p:txBody>
          <a:bodyPr lIns="92075" tIns="46038" rIns="92075" bIns="46038">
            <a:spAutoFit/>
          </a:bodyPr>
          <a:lstStyle/>
          <a:p>
            <a:pPr algn="l">
              <a:lnSpc>
                <a:spcPct val="90000"/>
              </a:lnSpc>
            </a:pPr>
            <a:r>
              <a:rPr lang="en-US" sz="2000" b="1">
                <a:solidFill>
                  <a:schemeClr val="tx2"/>
                </a:solidFill>
                <a:latin typeface="Arial" charset="0"/>
              </a:rPr>
              <a:t>Parse</a:t>
            </a:r>
          </a:p>
        </p:txBody>
      </p:sp>
      <p:sp>
        <p:nvSpPr>
          <p:cNvPr id="32778" name="Line 13"/>
          <p:cNvSpPr>
            <a:spLocks noChangeShapeType="1"/>
          </p:cNvSpPr>
          <p:nvPr/>
        </p:nvSpPr>
        <p:spPr bwMode="auto">
          <a:xfrm rot="-4432679">
            <a:off x="6408737" y="1287463"/>
            <a:ext cx="695325" cy="2286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2779" name="Line 14"/>
          <p:cNvSpPr>
            <a:spLocks noChangeShapeType="1"/>
          </p:cNvSpPr>
          <p:nvPr/>
        </p:nvSpPr>
        <p:spPr bwMode="auto">
          <a:xfrm rot="-1785862" flipH="1" flipV="1">
            <a:off x="2603500" y="3082925"/>
            <a:ext cx="655638" cy="360363"/>
          </a:xfrm>
          <a:prstGeom prst="line">
            <a:avLst/>
          </a:prstGeom>
          <a:noFill/>
          <a:ln w="50800">
            <a:solidFill>
              <a:srgbClr val="FF66CC"/>
            </a:solidFill>
            <a:round/>
            <a:headEnd type="stealth" w="med" len="lg"/>
            <a:tailEnd type="none" w="sm" len="sm"/>
          </a:ln>
        </p:spPr>
        <p:txBody>
          <a:bodyPr wrap="none" anchor="ctr"/>
          <a:lstStyle/>
          <a:p>
            <a:endParaRPr lang="en-US"/>
          </a:p>
        </p:txBody>
      </p:sp>
      <p:grpSp>
        <p:nvGrpSpPr>
          <p:cNvPr id="32780" name="Group 15"/>
          <p:cNvGrpSpPr>
            <a:grpSpLocks/>
          </p:cNvGrpSpPr>
          <p:nvPr/>
        </p:nvGrpSpPr>
        <p:grpSpPr bwMode="auto">
          <a:xfrm>
            <a:off x="4508500" y="5245100"/>
            <a:ext cx="1279525" cy="1054100"/>
            <a:chOff x="2555" y="1622"/>
            <a:chExt cx="806" cy="664"/>
          </a:xfrm>
        </p:grpSpPr>
        <p:grpSp>
          <p:nvGrpSpPr>
            <p:cNvPr id="32800" name="Group 16"/>
            <p:cNvGrpSpPr>
              <a:grpSpLocks/>
            </p:cNvGrpSpPr>
            <p:nvPr/>
          </p:nvGrpSpPr>
          <p:grpSpPr bwMode="auto">
            <a:xfrm>
              <a:off x="2555" y="1622"/>
              <a:ext cx="806" cy="664"/>
              <a:chOff x="2555" y="1622"/>
              <a:chExt cx="806" cy="664"/>
            </a:xfrm>
          </p:grpSpPr>
          <p:grpSp>
            <p:nvGrpSpPr>
              <p:cNvPr id="32807" name="Group 17"/>
              <p:cNvGrpSpPr>
                <a:grpSpLocks/>
              </p:cNvGrpSpPr>
              <p:nvPr/>
            </p:nvGrpSpPr>
            <p:grpSpPr bwMode="auto">
              <a:xfrm>
                <a:off x="2619" y="1622"/>
                <a:ext cx="742" cy="586"/>
                <a:chOff x="2619" y="1622"/>
                <a:chExt cx="742" cy="586"/>
              </a:xfrm>
            </p:grpSpPr>
            <p:sp>
              <p:nvSpPr>
                <p:cNvPr id="32809" name="Freeform 18"/>
                <p:cNvSpPr>
                  <a:spLocks/>
                </p:cNvSpPr>
                <p:nvPr/>
              </p:nvSpPr>
              <p:spPr bwMode="auto">
                <a:xfrm>
                  <a:off x="2619" y="1622"/>
                  <a:ext cx="742" cy="586"/>
                </a:xfrm>
                <a:custGeom>
                  <a:avLst/>
                  <a:gdLst>
                    <a:gd name="T0" fmla="*/ 0 w 742"/>
                    <a:gd name="T1" fmla="*/ 0 h 586"/>
                    <a:gd name="T2" fmla="*/ 741 w 742"/>
                    <a:gd name="T3" fmla="*/ 0 h 586"/>
                    <a:gd name="T4" fmla="*/ 741 w 742"/>
                    <a:gd name="T5" fmla="*/ 585 h 586"/>
                    <a:gd name="T6" fmla="*/ 0 w 742"/>
                    <a:gd name="T7" fmla="*/ 585 h 586"/>
                    <a:gd name="T8" fmla="*/ 0 w 742"/>
                    <a:gd name="T9" fmla="*/ 0 h 586"/>
                    <a:gd name="T10" fmla="*/ 0 60000 65536"/>
                    <a:gd name="T11" fmla="*/ 0 60000 65536"/>
                    <a:gd name="T12" fmla="*/ 0 60000 65536"/>
                    <a:gd name="T13" fmla="*/ 0 60000 65536"/>
                    <a:gd name="T14" fmla="*/ 0 60000 65536"/>
                    <a:gd name="T15" fmla="*/ 0 w 742"/>
                    <a:gd name="T16" fmla="*/ 0 h 586"/>
                    <a:gd name="T17" fmla="*/ 742 w 742"/>
                    <a:gd name="T18" fmla="*/ 586 h 586"/>
                  </a:gdLst>
                  <a:ahLst/>
                  <a:cxnLst>
                    <a:cxn ang="T10">
                      <a:pos x="T0" y="T1"/>
                    </a:cxn>
                    <a:cxn ang="T11">
                      <a:pos x="T2" y="T3"/>
                    </a:cxn>
                    <a:cxn ang="T12">
                      <a:pos x="T4" y="T5"/>
                    </a:cxn>
                    <a:cxn ang="T13">
                      <a:pos x="T6" y="T7"/>
                    </a:cxn>
                    <a:cxn ang="T14">
                      <a:pos x="T8" y="T9"/>
                    </a:cxn>
                  </a:cxnLst>
                  <a:rect l="T15" t="T16" r="T17" b="T18"/>
                  <a:pathLst>
                    <a:path w="742" h="586">
                      <a:moveTo>
                        <a:pt x="0" y="0"/>
                      </a:moveTo>
                      <a:lnTo>
                        <a:pt x="741" y="0"/>
                      </a:lnTo>
                      <a:lnTo>
                        <a:pt x="741" y="585"/>
                      </a:lnTo>
                      <a:lnTo>
                        <a:pt x="0" y="585"/>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grpSp>
              <p:nvGrpSpPr>
                <p:cNvPr id="32810" name="Group 19"/>
                <p:cNvGrpSpPr>
                  <a:grpSpLocks/>
                </p:cNvGrpSpPr>
                <p:nvPr/>
              </p:nvGrpSpPr>
              <p:grpSpPr bwMode="auto">
                <a:xfrm>
                  <a:off x="2619" y="1675"/>
                  <a:ext cx="742" cy="475"/>
                  <a:chOff x="2619" y="1675"/>
                  <a:chExt cx="742" cy="475"/>
                </a:xfrm>
              </p:grpSpPr>
              <p:sp>
                <p:nvSpPr>
                  <p:cNvPr id="32811" name="Freeform 20"/>
                  <p:cNvSpPr>
                    <a:spLocks/>
                  </p:cNvSpPr>
                  <p:nvPr/>
                </p:nvSpPr>
                <p:spPr bwMode="auto">
                  <a:xfrm>
                    <a:off x="2619" y="1675"/>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sp>
                <p:nvSpPr>
                  <p:cNvPr id="32812" name="Freeform 21"/>
                  <p:cNvSpPr>
                    <a:spLocks/>
                  </p:cNvSpPr>
                  <p:nvPr/>
                </p:nvSpPr>
                <p:spPr bwMode="auto">
                  <a:xfrm>
                    <a:off x="2619" y="1780"/>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sp>
                <p:nvSpPr>
                  <p:cNvPr id="32813" name="Freeform 22"/>
                  <p:cNvSpPr>
                    <a:spLocks/>
                  </p:cNvSpPr>
                  <p:nvPr/>
                </p:nvSpPr>
                <p:spPr bwMode="auto">
                  <a:xfrm>
                    <a:off x="2619" y="1885"/>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sp>
                <p:nvSpPr>
                  <p:cNvPr id="32814" name="Freeform 23"/>
                  <p:cNvSpPr>
                    <a:spLocks/>
                  </p:cNvSpPr>
                  <p:nvPr/>
                </p:nvSpPr>
                <p:spPr bwMode="auto">
                  <a:xfrm>
                    <a:off x="2619" y="1992"/>
                    <a:ext cx="742" cy="52"/>
                  </a:xfrm>
                  <a:custGeom>
                    <a:avLst/>
                    <a:gdLst>
                      <a:gd name="T0" fmla="*/ 0 w 742"/>
                      <a:gd name="T1" fmla="*/ 0 h 52"/>
                      <a:gd name="T2" fmla="*/ 741 w 742"/>
                      <a:gd name="T3" fmla="*/ 0 h 52"/>
                      <a:gd name="T4" fmla="*/ 741 w 742"/>
                      <a:gd name="T5" fmla="*/ 51 h 52"/>
                      <a:gd name="T6" fmla="*/ 0 w 742"/>
                      <a:gd name="T7" fmla="*/ 51 h 52"/>
                      <a:gd name="T8" fmla="*/ 0 w 742"/>
                      <a:gd name="T9" fmla="*/ 0 h 52"/>
                      <a:gd name="T10" fmla="*/ 0 60000 65536"/>
                      <a:gd name="T11" fmla="*/ 0 60000 65536"/>
                      <a:gd name="T12" fmla="*/ 0 60000 65536"/>
                      <a:gd name="T13" fmla="*/ 0 60000 65536"/>
                      <a:gd name="T14" fmla="*/ 0 60000 65536"/>
                      <a:gd name="T15" fmla="*/ 0 w 742"/>
                      <a:gd name="T16" fmla="*/ 0 h 52"/>
                      <a:gd name="T17" fmla="*/ 742 w 742"/>
                      <a:gd name="T18" fmla="*/ 52 h 52"/>
                    </a:gdLst>
                    <a:ahLst/>
                    <a:cxnLst>
                      <a:cxn ang="T10">
                        <a:pos x="T0" y="T1"/>
                      </a:cxn>
                      <a:cxn ang="T11">
                        <a:pos x="T2" y="T3"/>
                      </a:cxn>
                      <a:cxn ang="T12">
                        <a:pos x="T4" y="T5"/>
                      </a:cxn>
                      <a:cxn ang="T13">
                        <a:pos x="T6" y="T7"/>
                      </a:cxn>
                      <a:cxn ang="T14">
                        <a:pos x="T8" y="T9"/>
                      </a:cxn>
                    </a:cxnLst>
                    <a:rect l="T15" t="T16" r="T17" b="T18"/>
                    <a:pathLst>
                      <a:path w="742" h="52">
                        <a:moveTo>
                          <a:pt x="0" y="0"/>
                        </a:moveTo>
                        <a:lnTo>
                          <a:pt x="741" y="0"/>
                        </a:lnTo>
                        <a:lnTo>
                          <a:pt x="741" y="51"/>
                        </a:lnTo>
                        <a:lnTo>
                          <a:pt x="0" y="51"/>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sp>
                <p:nvSpPr>
                  <p:cNvPr id="32815" name="Freeform 24"/>
                  <p:cNvSpPr>
                    <a:spLocks/>
                  </p:cNvSpPr>
                  <p:nvPr/>
                </p:nvSpPr>
                <p:spPr bwMode="auto">
                  <a:xfrm>
                    <a:off x="2619" y="2096"/>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grpSp>
          </p:grpSp>
          <p:sp>
            <p:nvSpPr>
              <p:cNvPr id="32808" name="Freeform 25"/>
              <p:cNvSpPr>
                <a:spLocks/>
              </p:cNvSpPr>
              <p:nvPr/>
            </p:nvSpPr>
            <p:spPr bwMode="auto">
              <a:xfrm>
                <a:off x="2555" y="1661"/>
                <a:ext cx="742" cy="625"/>
              </a:xfrm>
              <a:custGeom>
                <a:avLst/>
                <a:gdLst>
                  <a:gd name="T0" fmla="*/ 0 w 742"/>
                  <a:gd name="T1" fmla="*/ 0 h 625"/>
                  <a:gd name="T2" fmla="*/ 741 w 742"/>
                  <a:gd name="T3" fmla="*/ 0 h 625"/>
                  <a:gd name="T4" fmla="*/ 741 w 742"/>
                  <a:gd name="T5" fmla="*/ 624 h 625"/>
                  <a:gd name="T6" fmla="*/ 0 w 742"/>
                  <a:gd name="T7" fmla="*/ 624 h 625"/>
                  <a:gd name="T8" fmla="*/ 0 w 742"/>
                  <a:gd name="T9" fmla="*/ 0 h 625"/>
                  <a:gd name="T10" fmla="*/ 0 60000 65536"/>
                  <a:gd name="T11" fmla="*/ 0 60000 65536"/>
                  <a:gd name="T12" fmla="*/ 0 60000 65536"/>
                  <a:gd name="T13" fmla="*/ 0 60000 65536"/>
                  <a:gd name="T14" fmla="*/ 0 60000 65536"/>
                  <a:gd name="T15" fmla="*/ 0 w 742"/>
                  <a:gd name="T16" fmla="*/ 0 h 625"/>
                  <a:gd name="T17" fmla="*/ 742 w 742"/>
                  <a:gd name="T18" fmla="*/ 625 h 625"/>
                </a:gdLst>
                <a:ahLst/>
                <a:cxnLst>
                  <a:cxn ang="T10">
                    <a:pos x="T0" y="T1"/>
                  </a:cxn>
                  <a:cxn ang="T11">
                    <a:pos x="T2" y="T3"/>
                  </a:cxn>
                  <a:cxn ang="T12">
                    <a:pos x="T4" y="T5"/>
                  </a:cxn>
                  <a:cxn ang="T13">
                    <a:pos x="T6" y="T7"/>
                  </a:cxn>
                  <a:cxn ang="T14">
                    <a:pos x="T8" y="T9"/>
                  </a:cxn>
                </a:cxnLst>
                <a:rect l="T15" t="T16" r="T17" b="T18"/>
                <a:pathLst>
                  <a:path w="742" h="625">
                    <a:moveTo>
                      <a:pt x="0" y="0"/>
                    </a:moveTo>
                    <a:lnTo>
                      <a:pt x="741" y="0"/>
                    </a:lnTo>
                    <a:lnTo>
                      <a:pt x="741" y="624"/>
                    </a:lnTo>
                    <a:lnTo>
                      <a:pt x="0" y="624"/>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grpSp>
        <p:sp>
          <p:nvSpPr>
            <p:cNvPr id="32801" name="Line 26"/>
            <p:cNvSpPr>
              <a:spLocks noChangeShapeType="1"/>
            </p:cNvSpPr>
            <p:nvPr/>
          </p:nvSpPr>
          <p:spPr bwMode="auto">
            <a:xfrm>
              <a:off x="2784" y="1778"/>
              <a:ext cx="320" cy="0"/>
            </a:xfrm>
            <a:prstGeom prst="line">
              <a:avLst/>
            </a:prstGeom>
            <a:noFill/>
            <a:ln w="25400">
              <a:solidFill>
                <a:schemeClr val="accent2"/>
              </a:solidFill>
              <a:round/>
              <a:headEnd type="none" w="sm" len="sm"/>
              <a:tailEnd type="none" w="sm" len="sm"/>
            </a:ln>
          </p:spPr>
          <p:txBody>
            <a:bodyPr wrap="none" anchor="ctr"/>
            <a:lstStyle/>
            <a:p>
              <a:endParaRPr lang="en-US"/>
            </a:p>
          </p:txBody>
        </p:sp>
        <p:sp>
          <p:nvSpPr>
            <p:cNvPr id="32802" name="Line 27"/>
            <p:cNvSpPr>
              <a:spLocks noChangeShapeType="1"/>
            </p:cNvSpPr>
            <p:nvPr/>
          </p:nvSpPr>
          <p:spPr bwMode="auto">
            <a:xfrm>
              <a:off x="2784" y="1857"/>
              <a:ext cx="320" cy="0"/>
            </a:xfrm>
            <a:prstGeom prst="line">
              <a:avLst/>
            </a:prstGeom>
            <a:noFill/>
            <a:ln w="25400">
              <a:solidFill>
                <a:schemeClr val="accent2"/>
              </a:solidFill>
              <a:round/>
              <a:headEnd type="none" w="sm" len="sm"/>
              <a:tailEnd type="none" w="sm" len="sm"/>
            </a:ln>
          </p:spPr>
          <p:txBody>
            <a:bodyPr wrap="none" anchor="ctr"/>
            <a:lstStyle/>
            <a:p>
              <a:endParaRPr lang="en-US"/>
            </a:p>
          </p:txBody>
        </p:sp>
        <p:sp>
          <p:nvSpPr>
            <p:cNvPr id="32803" name="Line 28"/>
            <p:cNvSpPr>
              <a:spLocks noChangeShapeType="1"/>
            </p:cNvSpPr>
            <p:nvPr/>
          </p:nvSpPr>
          <p:spPr bwMode="auto">
            <a:xfrm>
              <a:off x="2784" y="1935"/>
              <a:ext cx="320" cy="0"/>
            </a:xfrm>
            <a:prstGeom prst="line">
              <a:avLst/>
            </a:prstGeom>
            <a:noFill/>
            <a:ln w="25400">
              <a:solidFill>
                <a:schemeClr val="accent2"/>
              </a:solidFill>
              <a:round/>
              <a:headEnd type="none" w="sm" len="sm"/>
              <a:tailEnd type="none" w="sm" len="sm"/>
            </a:ln>
          </p:spPr>
          <p:txBody>
            <a:bodyPr wrap="none" anchor="ctr"/>
            <a:lstStyle/>
            <a:p>
              <a:endParaRPr lang="en-US"/>
            </a:p>
          </p:txBody>
        </p:sp>
        <p:sp>
          <p:nvSpPr>
            <p:cNvPr id="32804" name="Line 29"/>
            <p:cNvSpPr>
              <a:spLocks noChangeShapeType="1"/>
            </p:cNvSpPr>
            <p:nvPr/>
          </p:nvSpPr>
          <p:spPr bwMode="auto">
            <a:xfrm>
              <a:off x="2784" y="2013"/>
              <a:ext cx="320" cy="0"/>
            </a:xfrm>
            <a:prstGeom prst="line">
              <a:avLst/>
            </a:prstGeom>
            <a:noFill/>
            <a:ln w="25400">
              <a:solidFill>
                <a:schemeClr val="accent2"/>
              </a:solidFill>
              <a:round/>
              <a:headEnd type="none" w="sm" len="sm"/>
              <a:tailEnd type="none" w="sm" len="sm"/>
            </a:ln>
          </p:spPr>
          <p:txBody>
            <a:bodyPr wrap="none" anchor="ctr"/>
            <a:lstStyle/>
            <a:p>
              <a:endParaRPr lang="en-US"/>
            </a:p>
          </p:txBody>
        </p:sp>
        <p:sp>
          <p:nvSpPr>
            <p:cNvPr id="32805" name="Line 30"/>
            <p:cNvSpPr>
              <a:spLocks noChangeShapeType="1"/>
            </p:cNvSpPr>
            <p:nvPr/>
          </p:nvSpPr>
          <p:spPr bwMode="auto">
            <a:xfrm>
              <a:off x="2784" y="2091"/>
              <a:ext cx="320" cy="0"/>
            </a:xfrm>
            <a:prstGeom prst="line">
              <a:avLst/>
            </a:prstGeom>
            <a:noFill/>
            <a:ln w="25400">
              <a:solidFill>
                <a:schemeClr val="accent2"/>
              </a:solidFill>
              <a:round/>
              <a:headEnd type="none" w="sm" len="sm"/>
              <a:tailEnd type="none" w="sm" len="sm"/>
            </a:ln>
          </p:spPr>
          <p:txBody>
            <a:bodyPr wrap="none" anchor="ctr"/>
            <a:lstStyle/>
            <a:p>
              <a:endParaRPr lang="en-US"/>
            </a:p>
          </p:txBody>
        </p:sp>
        <p:sp>
          <p:nvSpPr>
            <p:cNvPr id="32806" name="Line 31"/>
            <p:cNvSpPr>
              <a:spLocks noChangeShapeType="1"/>
            </p:cNvSpPr>
            <p:nvPr/>
          </p:nvSpPr>
          <p:spPr bwMode="auto">
            <a:xfrm>
              <a:off x="2784" y="2169"/>
              <a:ext cx="320" cy="0"/>
            </a:xfrm>
            <a:prstGeom prst="line">
              <a:avLst/>
            </a:prstGeom>
            <a:noFill/>
            <a:ln w="25400">
              <a:solidFill>
                <a:schemeClr val="accent2"/>
              </a:solidFill>
              <a:round/>
              <a:headEnd type="none" w="sm" len="sm"/>
              <a:tailEnd type="none" w="sm" len="sm"/>
            </a:ln>
          </p:spPr>
          <p:txBody>
            <a:bodyPr wrap="none" anchor="ctr"/>
            <a:lstStyle/>
            <a:p>
              <a:endParaRPr lang="en-US"/>
            </a:p>
          </p:txBody>
        </p:sp>
      </p:grpSp>
      <p:sp>
        <p:nvSpPr>
          <p:cNvPr id="32781" name="AutoShape 33"/>
          <p:cNvSpPr>
            <a:spLocks noChangeArrowheads="1"/>
          </p:cNvSpPr>
          <p:nvPr/>
        </p:nvSpPr>
        <p:spPr bwMode="auto">
          <a:xfrm>
            <a:off x="7099300" y="749300"/>
            <a:ext cx="822325" cy="327025"/>
          </a:xfrm>
          <a:prstGeom prst="cube">
            <a:avLst>
              <a:gd name="adj" fmla="val 24995"/>
            </a:avLst>
          </a:prstGeom>
          <a:solidFill>
            <a:srgbClr val="00FF00"/>
          </a:solidFill>
          <a:ln w="12700">
            <a:solidFill>
              <a:schemeClr val="tx1"/>
            </a:solidFill>
            <a:miter lim="800000"/>
            <a:headEnd/>
            <a:tailEnd/>
          </a:ln>
        </p:spPr>
        <p:txBody>
          <a:bodyPr wrap="none" anchor="ctr"/>
          <a:lstStyle/>
          <a:p>
            <a:endParaRPr lang="en-US"/>
          </a:p>
        </p:txBody>
      </p:sp>
      <p:sp>
        <p:nvSpPr>
          <p:cNvPr id="32782" name="AutoShape 34"/>
          <p:cNvSpPr>
            <a:spLocks noChangeArrowheads="1"/>
          </p:cNvSpPr>
          <p:nvPr/>
        </p:nvSpPr>
        <p:spPr bwMode="auto">
          <a:xfrm>
            <a:off x="7785100" y="444500"/>
            <a:ext cx="631825" cy="590550"/>
          </a:xfrm>
          <a:prstGeom prst="cube">
            <a:avLst>
              <a:gd name="adj" fmla="val 24995"/>
            </a:avLst>
          </a:prstGeom>
          <a:solidFill>
            <a:srgbClr val="FF00FF"/>
          </a:solidFill>
          <a:ln w="12700">
            <a:solidFill>
              <a:schemeClr val="tx1"/>
            </a:solidFill>
            <a:miter lim="800000"/>
            <a:headEnd/>
            <a:tailEnd/>
          </a:ln>
        </p:spPr>
        <p:txBody>
          <a:bodyPr wrap="none" anchor="ctr"/>
          <a:lstStyle/>
          <a:p>
            <a:endParaRPr lang="en-US"/>
          </a:p>
        </p:txBody>
      </p:sp>
      <p:sp>
        <p:nvSpPr>
          <p:cNvPr id="32783" name="Rectangle 35"/>
          <p:cNvSpPr>
            <a:spLocks noChangeArrowheads="1"/>
          </p:cNvSpPr>
          <p:nvPr/>
        </p:nvSpPr>
        <p:spPr bwMode="auto">
          <a:xfrm>
            <a:off x="7023100" y="1130300"/>
            <a:ext cx="1552575" cy="366713"/>
          </a:xfrm>
          <a:prstGeom prst="rect">
            <a:avLst/>
          </a:prstGeom>
          <a:noFill/>
          <a:ln w="9525">
            <a:noFill/>
            <a:miter lim="800000"/>
            <a:headEnd/>
            <a:tailEnd/>
          </a:ln>
        </p:spPr>
        <p:txBody>
          <a:bodyPr wrap="none" lIns="92075" tIns="46038" rIns="92075" bIns="46038">
            <a:spAutoFit/>
          </a:bodyPr>
          <a:lstStyle/>
          <a:p>
            <a:pPr algn="l">
              <a:lnSpc>
                <a:spcPct val="90000"/>
              </a:lnSpc>
            </a:pPr>
            <a:r>
              <a:rPr lang="en-US" sz="2000" b="1">
                <a:latin typeface="Arial" charset="0"/>
              </a:rPr>
              <a:t>Collections</a:t>
            </a:r>
          </a:p>
        </p:txBody>
      </p:sp>
      <p:sp>
        <p:nvSpPr>
          <p:cNvPr id="32784" name="AutoShape 37"/>
          <p:cNvSpPr>
            <a:spLocks noChangeArrowheads="1"/>
          </p:cNvSpPr>
          <p:nvPr/>
        </p:nvSpPr>
        <p:spPr bwMode="auto">
          <a:xfrm>
            <a:off x="4470400" y="4191000"/>
            <a:ext cx="1435100" cy="406400"/>
          </a:xfrm>
          <a:prstGeom prst="roundRect">
            <a:avLst>
              <a:gd name="adj" fmla="val 12495"/>
            </a:avLst>
          </a:prstGeom>
          <a:noFill/>
          <a:ln w="50800">
            <a:solidFill>
              <a:schemeClr val="accent2"/>
            </a:solidFill>
            <a:round/>
            <a:headEnd/>
            <a:tailEnd/>
          </a:ln>
        </p:spPr>
        <p:txBody>
          <a:bodyPr wrap="none" anchor="ctr"/>
          <a:lstStyle/>
          <a:p>
            <a:endParaRPr lang="en-US"/>
          </a:p>
        </p:txBody>
      </p:sp>
      <p:sp>
        <p:nvSpPr>
          <p:cNvPr id="32785" name="Rectangle 38"/>
          <p:cNvSpPr>
            <a:spLocks noChangeArrowheads="1"/>
          </p:cNvSpPr>
          <p:nvPr/>
        </p:nvSpPr>
        <p:spPr bwMode="auto">
          <a:xfrm>
            <a:off x="4767263" y="4229100"/>
            <a:ext cx="806450" cy="366713"/>
          </a:xfrm>
          <a:prstGeom prst="rect">
            <a:avLst/>
          </a:prstGeom>
          <a:noFill/>
          <a:ln w="9525">
            <a:noFill/>
            <a:miter lim="800000"/>
            <a:headEnd/>
            <a:tailEnd/>
          </a:ln>
        </p:spPr>
        <p:txBody>
          <a:bodyPr wrap="none" lIns="92075" tIns="46038" rIns="92075" bIns="46038">
            <a:spAutoFit/>
          </a:bodyPr>
          <a:lstStyle/>
          <a:p>
            <a:pPr algn="l">
              <a:lnSpc>
                <a:spcPct val="90000"/>
              </a:lnSpc>
            </a:pPr>
            <a:r>
              <a:rPr lang="en-US" sz="2000" b="1">
                <a:latin typeface="Arial" charset="0"/>
              </a:rPr>
              <a:t>Rank</a:t>
            </a:r>
          </a:p>
        </p:txBody>
      </p:sp>
      <p:sp>
        <p:nvSpPr>
          <p:cNvPr id="32786" name="Line 39"/>
          <p:cNvSpPr>
            <a:spLocks noChangeShapeType="1"/>
          </p:cNvSpPr>
          <p:nvPr/>
        </p:nvSpPr>
        <p:spPr bwMode="auto">
          <a:xfrm flipV="1">
            <a:off x="6413500" y="2349500"/>
            <a:ext cx="20638" cy="4572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2787" name="AutoShape 41"/>
          <p:cNvSpPr>
            <a:spLocks noChangeArrowheads="1"/>
          </p:cNvSpPr>
          <p:nvPr/>
        </p:nvSpPr>
        <p:spPr bwMode="auto">
          <a:xfrm>
            <a:off x="3441700" y="2921000"/>
            <a:ext cx="1382713" cy="598488"/>
          </a:xfrm>
          <a:prstGeom prst="cube">
            <a:avLst>
              <a:gd name="adj" fmla="val 24995"/>
            </a:avLst>
          </a:prstGeom>
          <a:noFill/>
          <a:ln w="50800">
            <a:solidFill>
              <a:srgbClr val="FF9900"/>
            </a:solidFill>
            <a:miter lim="800000"/>
            <a:headEnd/>
            <a:tailEnd/>
          </a:ln>
        </p:spPr>
        <p:txBody>
          <a:bodyPr wrap="none" anchor="ctr"/>
          <a:lstStyle/>
          <a:p>
            <a:endParaRPr lang="en-US"/>
          </a:p>
        </p:txBody>
      </p:sp>
      <p:sp>
        <p:nvSpPr>
          <p:cNvPr id="32788" name="Rectangle 42"/>
          <p:cNvSpPr>
            <a:spLocks noChangeArrowheads="1"/>
          </p:cNvSpPr>
          <p:nvPr/>
        </p:nvSpPr>
        <p:spPr bwMode="auto">
          <a:xfrm>
            <a:off x="3624263" y="3098800"/>
            <a:ext cx="917575" cy="366713"/>
          </a:xfrm>
          <a:prstGeom prst="rect">
            <a:avLst/>
          </a:prstGeom>
          <a:noFill/>
          <a:ln w="9525">
            <a:noFill/>
            <a:miter lim="800000"/>
            <a:headEnd/>
            <a:tailEnd/>
          </a:ln>
        </p:spPr>
        <p:txBody>
          <a:bodyPr wrap="none" lIns="92075" tIns="46038" rIns="92075" bIns="46038">
            <a:spAutoFit/>
          </a:bodyPr>
          <a:lstStyle/>
          <a:p>
            <a:pPr algn="l">
              <a:lnSpc>
                <a:spcPct val="90000"/>
              </a:lnSpc>
            </a:pPr>
            <a:r>
              <a:rPr lang="en-US" sz="2000" b="1">
                <a:solidFill>
                  <a:schemeClr val="tx2"/>
                </a:solidFill>
                <a:latin typeface="Arial" charset="0"/>
              </a:rPr>
              <a:t>Query</a:t>
            </a:r>
          </a:p>
        </p:txBody>
      </p:sp>
      <p:sp>
        <p:nvSpPr>
          <p:cNvPr id="32789" name="Line 43"/>
          <p:cNvSpPr>
            <a:spLocks noChangeShapeType="1"/>
          </p:cNvSpPr>
          <p:nvPr/>
        </p:nvSpPr>
        <p:spPr bwMode="auto">
          <a:xfrm rot="28197" flipH="1" flipV="1">
            <a:off x="4203700" y="3644900"/>
            <a:ext cx="695325" cy="3683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2790" name="Line 44"/>
          <p:cNvSpPr>
            <a:spLocks noChangeShapeType="1"/>
          </p:cNvSpPr>
          <p:nvPr/>
        </p:nvSpPr>
        <p:spPr bwMode="auto">
          <a:xfrm rot="6986949" flipH="1" flipV="1">
            <a:off x="5416550" y="3652838"/>
            <a:ext cx="695325" cy="3810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2791" name="Line 45"/>
          <p:cNvSpPr>
            <a:spLocks noChangeShapeType="1"/>
          </p:cNvSpPr>
          <p:nvPr/>
        </p:nvSpPr>
        <p:spPr bwMode="auto">
          <a:xfrm flipH="1" flipV="1">
            <a:off x="5138738" y="4699000"/>
            <a:ext cx="4762" cy="5334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2792" name="Line 46"/>
          <p:cNvSpPr>
            <a:spLocks noChangeShapeType="1"/>
          </p:cNvSpPr>
          <p:nvPr/>
        </p:nvSpPr>
        <p:spPr bwMode="auto">
          <a:xfrm flipV="1">
            <a:off x="1536700" y="1892300"/>
            <a:ext cx="0" cy="11430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32793" name="Oval 47"/>
          <p:cNvSpPr>
            <a:spLocks noChangeArrowheads="1"/>
          </p:cNvSpPr>
          <p:nvPr/>
        </p:nvSpPr>
        <p:spPr bwMode="auto">
          <a:xfrm>
            <a:off x="850900" y="2044700"/>
            <a:ext cx="1524000" cy="609600"/>
          </a:xfrm>
          <a:prstGeom prst="ellipse">
            <a:avLst/>
          </a:prstGeom>
          <a:noFill/>
          <a:ln w="12700">
            <a:solidFill>
              <a:srgbClr val="FF3300"/>
            </a:solidFill>
            <a:round/>
            <a:headEnd type="none" w="sm" len="sm"/>
            <a:tailEnd type="none" w="sm" len="sm"/>
          </a:ln>
        </p:spPr>
        <p:txBody>
          <a:bodyPr wrap="none" anchor="ctr"/>
          <a:lstStyle/>
          <a:p>
            <a:pPr algn="ctr"/>
            <a:r>
              <a:rPr lang="en-US" sz="2000">
                <a:solidFill>
                  <a:schemeClr val="tx2"/>
                </a:solidFill>
                <a:latin typeface="Arial" charset="0"/>
              </a:rPr>
              <a:t>text input</a:t>
            </a:r>
            <a:endParaRPr lang="en-US" sz="2400">
              <a:solidFill>
                <a:schemeClr val="tx2"/>
              </a:solidFill>
              <a:latin typeface="Arial" charset="0"/>
            </a:endParaRPr>
          </a:p>
        </p:txBody>
      </p:sp>
      <p:sp>
        <p:nvSpPr>
          <p:cNvPr id="32794" name="Text Box 48"/>
          <p:cNvSpPr txBox="1">
            <a:spLocks noChangeArrowheads="1"/>
          </p:cNvSpPr>
          <p:nvPr/>
        </p:nvSpPr>
        <p:spPr bwMode="auto">
          <a:xfrm>
            <a:off x="3213100" y="368300"/>
            <a:ext cx="1930400" cy="1187450"/>
          </a:xfrm>
          <a:prstGeom prst="rect">
            <a:avLst/>
          </a:prstGeom>
          <a:noFill/>
          <a:ln w="12700">
            <a:noFill/>
            <a:miter lim="800000"/>
            <a:headEnd type="none" w="sm" len="sm"/>
            <a:tailEnd type="none" w="sm" len="sm"/>
          </a:ln>
        </p:spPr>
        <p:txBody>
          <a:bodyPr>
            <a:spAutoFit/>
          </a:bodyPr>
          <a:lstStyle/>
          <a:p>
            <a:pPr algn="ctr"/>
            <a:r>
              <a:rPr lang="en-US" sz="2400">
                <a:solidFill>
                  <a:srgbClr val="008000"/>
                </a:solidFill>
                <a:latin typeface="Arial" charset="0"/>
              </a:rPr>
              <a:t>Lexical analysis and stop words</a:t>
            </a:r>
            <a:endParaRPr lang="en-US" sz="2400">
              <a:latin typeface="Arial" charset="0"/>
            </a:endParaRPr>
          </a:p>
        </p:txBody>
      </p:sp>
      <p:sp>
        <p:nvSpPr>
          <p:cNvPr id="32795" name="Oval 49"/>
          <p:cNvSpPr>
            <a:spLocks noChangeArrowheads="1"/>
          </p:cNvSpPr>
          <p:nvPr/>
        </p:nvSpPr>
        <p:spPr bwMode="auto">
          <a:xfrm>
            <a:off x="3060700" y="292100"/>
            <a:ext cx="2133600" cy="1447800"/>
          </a:xfrm>
          <a:prstGeom prst="ellipse">
            <a:avLst/>
          </a:prstGeom>
          <a:noFill/>
          <a:ln w="9525">
            <a:solidFill>
              <a:srgbClr val="FF3300"/>
            </a:solidFill>
            <a:round/>
            <a:headEnd/>
            <a:tailEnd/>
          </a:ln>
        </p:spPr>
        <p:txBody>
          <a:bodyPr wrap="none" anchor="ctr"/>
          <a:lstStyle/>
          <a:p>
            <a:endParaRPr lang="en-US"/>
          </a:p>
        </p:txBody>
      </p:sp>
      <p:cxnSp>
        <p:nvCxnSpPr>
          <p:cNvPr id="32796" name="AutoShape 50"/>
          <p:cNvCxnSpPr>
            <a:cxnSpLocks noChangeShapeType="1"/>
            <a:stCxn id="32795" idx="4"/>
            <a:endCxn id="32777" idx="0"/>
          </p:cNvCxnSpPr>
          <p:nvPr/>
        </p:nvCxnSpPr>
        <p:spPr bwMode="auto">
          <a:xfrm rot="5400000">
            <a:off x="2234406" y="1189832"/>
            <a:ext cx="1343025" cy="2443162"/>
          </a:xfrm>
          <a:prstGeom prst="curvedConnector3">
            <a:avLst>
              <a:gd name="adj1" fmla="val 50000"/>
            </a:avLst>
          </a:prstGeom>
          <a:noFill/>
          <a:ln w="9525">
            <a:solidFill>
              <a:schemeClr val="tx1"/>
            </a:solidFill>
            <a:round/>
            <a:headEnd/>
            <a:tailEnd type="triangle" w="med" len="med"/>
          </a:ln>
        </p:spPr>
      </p:cxnSp>
      <p:cxnSp>
        <p:nvCxnSpPr>
          <p:cNvPr id="32797" name="AutoShape 51"/>
          <p:cNvCxnSpPr>
            <a:cxnSpLocks noChangeShapeType="1"/>
            <a:stCxn id="32795" idx="4"/>
          </p:cNvCxnSpPr>
          <p:nvPr/>
        </p:nvCxnSpPr>
        <p:spPr bwMode="auto">
          <a:xfrm rot="16200000" flipH="1">
            <a:off x="4683125" y="1184275"/>
            <a:ext cx="277813" cy="1389063"/>
          </a:xfrm>
          <a:prstGeom prst="curvedConnector2">
            <a:avLst/>
          </a:prstGeom>
          <a:noFill/>
          <a:ln w="9525">
            <a:solidFill>
              <a:schemeClr val="tx1"/>
            </a:solidFill>
            <a:round/>
            <a:headEnd/>
            <a:tailEnd type="triangle" w="med" len="med"/>
          </a:ln>
        </p:spPr>
      </p:cxnSp>
      <p:sp>
        <p:nvSpPr>
          <p:cNvPr id="32798" name="AutoShape 53"/>
          <p:cNvSpPr>
            <a:spLocks noChangeArrowheads="1"/>
          </p:cNvSpPr>
          <p:nvPr/>
        </p:nvSpPr>
        <p:spPr bwMode="auto">
          <a:xfrm>
            <a:off x="4432300" y="4140200"/>
            <a:ext cx="1524000" cy="508000"/>
          </a:xfrm>
          <a:prstGeom prst="roundRect">
            <a:avLst>
              <a:gd name="adj" fmla="val 12495"/>
            </a:avLst>
          </a:prstGeom>
          <a:noFill/>
          <a:ln w="50800">
            <a:solidFill>
              <a:srgbClr val="FF9900"/>
            </a:solidFill>
            <a:round/>
            <a:headEnd/>
            <a:tailEnd/>
          </a:ln>
        </p:spPr>
        <p:txBody>
          <a:bodyPr wrap="none" anchor="ctr"/>
          <a:lstStyle/>
          <a:p>
            <a:pPr algn="ctr"/>
            <a:endParaRPr lang="en-US"/>
          </a:p>
        </p:txBody>
      </p:sp>
      <p:sp>
        <p:nvSpPr>
          <p:cNvPr id="32799" name="Rectangle 54"/>
          <p:cNvSpPr>
            <a:spLocks noChangeArrowheads="1"/>
          </p:cNvSpPr>
          <p:nvPr/>
        </p:nvSpPr>
        <p:spPr bwMode="auto">
          <a:xfrm>
            <a:off x="5938838" y="5476875"/>
            <a:ext cx="882650" cy="587375"/>
          </a:xfrm>
          <a:prstGeom prst="rect">
            <a:avLst/>
          </a:prstGeom>
          <a:noFill/>
          <a:ln w="9525">
            <a:noFill/>
            <a:miter lim="800000"/>
            <a:headEnd/>
            <a:tailEnd/>
          </a:ln>
        </p:spPr>
        <p:txBody>
          <a:bodyPr wrap="none" lIns="92075" tIns="46038" rIns="92075" bIns="46038">
            <a:spAutoFit/>
          </a:bodyPr>
          <a:lstStyle/>
          <a:p>
            <a:pPr algn="ctr">
              <a:lnSpc>
                <a:spcPct val="90000"/>
              </a:lnSpc>
            </a:pPr>
            <a:r>
              <a:rPr lang="en-US" sz="1800" b="1">
                <a:solidFill>
                  <a:schemeClr val="tx2"/>
                </a:solidFill>
                <a:latin typeface="Arial" charset="0"/>
              </a:rPr>
              <a:t>Result</a:t>
            </a:r>
          </a:p>
          <a:p>
            <a:pPr algn="ctr">
              <a:lnSpc>
                <a:spcPct val="90000"/>
              </a:lnSpc>
            </a:pPr>
            <a:r>
              <a:rPr lang="en-US" sz="1800" b="1">
                <a:solidFill>
                  <a:schemeClr val="tx2"/>
                </a:solidFill>
                <a:latin typeface="Arial" charset="0"/>
              </a:rPr>
              <a:t>Sets</a:t>
            </a:r>
          </a:p>
        </p:txBody>
      </p:sp>
    </p:spTree>
    <p:extLst>
      <p:ext uri="{BB962C8B-B14F-4D97-AF65-F5344CB8AC3E}">
        <p14:creationId xmlns:p14="http://schemas.microsoft.com/office/powerpoint/2010/main" xmlns="" val="203594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36867" name="Slide Number Placeholder 4"/>
          <p:cNvSpPr>
            <a:spLocks noGrp="1"/>
          </p:cNvSpPr>
          <p:nvPr>
            <p:ph type="sldNum" sz="quarter" idx="11"/>
          </p:nvPr>
        </p:nvSpPr>
        <p:spPr>
          <a:noFill/>
        </p:spPr>
        <p:txBody>
          <a:bodyPr/>
          <a:lstStyle/>
          <a:p>
            <a:fld id="{B4545709-58DB-41C6-9274-E80B5B394D29}" type="slidenum">
              <a:rPr lang="en-US" smtClean="0">
                <a:latin typeface="Times New Roman" charset="0"/>
              </a:rPr>
              <a:pPr/>
              <a:t>18</a:t>
            </a:fld>
            <a:endParaRPr lang="en-US" smtClean="0">
              <a:latin typeface="Times New Roman" charset="0"/>
            </a:endParaRPr>
          </a:p>
        </p:txBody>
      </p:sp>
      <p:sp>
        <p:nvSpPr>
          <p:cNvPr id="36868" name="Rectangle 2"/>
          <p:cNvSpPr>
            <a:spLocks noGrp="1" noChangeArrowheads="1"/>
          </p:cNvSpPr>
          <p:nvPr>
            <p:ph type="title"/>
          </p:nvPr>
        </p:nvSpPr>
        <p:spPr/>
        <p:txBody>
          <a:bodyPr/>
          <a:lstStyle/>
          <a:p>
            <a:r>
              <a:rPr lang="en-US" smtClean="0"/>
              <a:t>Lexical Analysis (</a:t>
            </a:r>
            <a:r>
              <a:rPr lang="en-US" smtClean="0">
                <a:latin typeface="Courier New" pitchFamily="49" charset="0"/>
              </a:rPr>
              <a:t>lex</a:t>
            </a:r>
            <a:r>
              <a:rPr lang="en-US" smtClean="0"/>
              <a:t> Example)</a:t>
            </a:r>
          </a:p>
        </p:txBody>
      </p:sp>
      <p:sp>
        <p:nvSpPr>
          <p:cNvPr id="36869" name="Rectangle 3"/>
          <p:cNvSpPr>
            <a:spLocks noGrp="1" noChangeArrowheads="1"/>
          </p:cNvSpPr>
          <p:nvPr>
            <p:ph type="body" idx="1"/>
          </p:nvPr>
        </p:nvSpPr>
        <p:spPr>
          <a:xfrm>
            <a:off x="685800" y="1295400"/>
            <a:ext cx="6096000" cy="4876800"/>
          </a:xfrm>
        </p:spPr>
        <p:txBody>
          <a:bodyPr/>
          <a:lstStyle/>
          <a:p>
            <a:pPr>
              <a:buFont typeface="Marlett" pitchFamily="2" charset="2"/>
              <a:buNone/>
            </a:pPr>
            <a:r>
              <a:rPr lang="en-US" sz="1600" dirty="0" smtClean="0">
                <a:latin typeface="Courier New" pitchFamily="49" charset="0"/>
              </a:rPr>
              <a:t>&gt; more convert</a:t>
            </a:r>
          </a:p>
          <a:p>
            <a:pPr>
              <a:buFont typeface="Marlett" pitchFamily="2" charset="2"/>
              <a:buNone/>
            </a:pPr>
            <a:endParaRPr lang="en-US" sz="800" dirty="0" smtClean="0">
              <a:latin typeface="Courier New" pitchFamily="49" charset="0"/>
            </a:endParaRPr>
          </a:p>
          <a:p>
            <a:pPr>
              <a:buFont typeface="Marlett" pitchFamily="2" charset="2"/>
              <a:buNone/>
            </a:pPr>
            <a:r>
              <a:rPr lang="en-US" sz="1600" dirty="0" smtClean="0">
                <a:latin typeface="Courier New" pitchFamily="49" charset="0"/>
              </a:rPr>
              <a:t>%%</a:t>
            </a:r>
          </a:p>
          <a:p>
            <a:pPr>
              <a:buFont typeface="Marlett" pitchFamily="2" charset="2"/>
              <a:buNone/>
            </a:pPr>
            <a:r>
              <a:rPr lang="en-US" sz="1600" dirty="0" smtClean="0">
                <a:latin typeface="Courier New" pitchFamily="49" charset="0"/>
              </a:rPr>
              <a:t>[A-Z]   </a:t>
            </a:r>
            <a:r>
              <a:rPr lang="en-US" sz="1600" dirty="0" err="1" smtClean="0">
                <a:latin typeface="Courier New" pitchFamily="49" charset="0"/>
              </a:rPr>
              <a:t>putchar</a:t>
            </a:r>
            <a:r>
              <a:rPr lang="en-US" sz="1600" dirty="0" smtClean="0">
                <a:latin typeface="Courier New" pitchFamily="49" charset="0"/>
              </a:rPr>
              <a:t> (</a:t>
            </a:r>
            <a:r>
              <a:rPr lang="en-US" sz="1600" dirty="0" err="1" smtClean="0">
                <a:latin typeface="Courier New" pitchFamily="49" charset="0"/>
              </a:rPr>
              <a:t>yytext</a:t>
            </a:r>
            <a:r>
              <a:rPr lang="en-US" sz="1600" dirty="0" smtClean="0">
                <a:latin typeface="Courier New" pitchFamily="49" charset="0"/>
              </a:rPr>
              <a:t>[0]+'a'-'A');</a:t>
            </a:r>
          </a:p>
          <a:p>
            <a:pPr>
              <a:buNone/>
            </a:pPr>
            <a:r>
              <a:rPr lang="en-US" sz="1600" dirty="0" err="1">
                <a:latin typeface="Courier New" pitchFamily="49" charset="0"/>
              </a:rPr>
              <a:t>and|or|is|the|in</a:t>
            </a:r>
            <a:r>
              <a:rPr lang="en-US" sz="1600" dirty="0">
                <a:latin typeface="Courier New" pitchFamily="49" charset="0"/>
              </a:rPr>
              <a:t>   </a:t>
            </a:r>
            <a:r>
              <a:rPr lang="en-US" sz="1600" dirty="0" err="1">
                <a:latin typeface="Courier New" pitchFamily="49" charset="0"/>
              </a:rPr>
              <a:t>putchar</a:t>
            </a:r>
            <a:r>
              <a:rPr lang="en-US" sz="1600" dirty="0">
                <a:latin typeface="Courier New" pitchFamily="49" charset="0"/>
              </a:rPr>
              <a:t> </a:t>
            </a:r>
            <a:r>
              <a:rPr lang="en-US" sz="1600" dirty="0" smtClean="0">
                <a:latin typeface="Courier New" pitchFamily="49" charset="0"/>
              </a:rPr>
              <a:t>('*');</a:t>
            </a:r>
          </a:p>
          <a:p>
            <a:pPr>
              <a:buFont typeface="Marlett" pitchFamily="2" charset="2"/>
              <a:buNone/>
            </a:pPr>
            <a:r>
              <a:rPr lang="en-US" sz="1600" dirty="0" smtClean="0">
                <a:latin typeface="Courier New" pitchFamily="49" charset="0"/>
              </a:rPr>
              <a:t>[ ]+$   ;</a:t>
            </a:r>
          </a:p>
          <a:p>
            <a:pPr>
              <a:buFont typeface="Marlett" pitchFamily="2" charset="2"/>
              <a:buNone/>
            </a:pPr>
            <a:r>
              <a:rPr lang="en-US" sz="1600" dirty="0" smtClean="0">
                <a:latin typeface="Courier New" pitchFamily="49" charset="0"/>
              </a:rPr>
              <a:t>[ ]+    </a:t>
            </a:r>
            <a:r>
              <a:rPr lang="en-US" sz="1600" dirty="0" err="1" smtClean="0">
                <a:latin typeface="Courier New" pitchFamily="49" charset="0"/>
              </a:rPr>
              <a:t>putchar</a:t>
            </a:r>
            <a:r>
              <a:rPr lang="en-US" sz="1600" dirty="0" smtClean="0">
                <a:latin typeface="Courier New" pitchFamily="49" charset="0"/>
              </a:rPr>
              <a:t>(' ');</a:t>
            </a:r>
          </a:p>
          <a:p>
            <a:pPr>
              <a:buFont typeface="Marlett" pitchFamily="2" charset="2"/>
              <a:buNone/>
            </a:pPr>
            <a:r>
              <a:rPr lang="en-US" sz="800" dirty="0" smtClean="0">
                <a:latin typeface="Courier New" pitchFamily="49" charset="0"/>
              </a:rPr>
              <a:t> </a:t>
            </a:r>
          </a:p>
          <a:p>
            <a:pPr>
              <a:buFont typeface="Marlett" pitchFamily="2" charset="2"/>
              <a:buNone/>
            </a:pPr>
            <a:r>
              <a:rPr lang="en-US" sz="1600" dirty="0" smtClean="0">
                <a:latin typeface="Courier New" pitchFamily="49" charset="0"/>
              </a:rPr>
              <a:t>&gt; </a:t>
            </a:r>
            <a:r>
              <a:rPr lang="en-US" sz="1600" dirty="0" err="1" smtClean="0">
                <a:latin typeface="Courier New" pitchFamily="49" charset="0"/>
              </a:rPr>
              <a:t>lex</a:t>
            </a:r>
            <a:r>
              <a:rPr lang="en-US" sz="1600" dirty="0" smtClean="0">
                <a:latin typeface="Courier New" pitchFamily="49" charset="0"/>
              </a:rPr>
              <a:t> convert</a:t>
            </a:r>
          </a:p>
          <a:p>
            <a:pPr>
              <a:buFont typeface="Marlett" pitchFamily="2" charset="2"/>
              <a:buNone/>
            </a:pPr>
            <a:r>
              <a:rPr lang="en-US" sz="1600" dirty="0" smtClean="0">
                <a:latin typeface="Courier New" pitchFamily="49" charset="0"/>
              </a:rPr>
              <a:t>&gt;</a:t>
            </a:r>
          </a:p>
          <a:p>
            <a:pPr>
              <a:buFont typeface="Marlett" pitchFamily="2" charset="2"/>
              <a:buNone/>
            </a:pPr>
            <a:r>
              <a:rPr lang="en-US" sz="1600" dirty="0" smtClean="0">
                <a:latin typeface="Courier New" pitchFamily="49" charset="0"/>
              </a:rPr>
              <a:t>&gt; cc </a:t>
            </a:r>
            <a:r>
              <a:rPr lang="en-US" sz="1600" dirty="0" err="1" smtClean="0">
                <a:latin typeface="Courier New" pitchFamily="49" charset="0"/>
              </a:rPr>
              <a:t>lex.yy.c</a:t>
            </a:r>
            <a:r>
              <a:rPr lang="en-US" sz="1600" dirty="0" smtClean="0">
                <a:latin typeface="Courier New" pitchFamily="49" charset="0"/>
              </a:rPr>
              <a:t> -</a:t>
            </a:r>
            <a:r>
              <a:rPr lang="en-US" sz="1600" dirty="0" err="1" smtClean="0">
                <a:latin typeface="Courier New" pitchFamily="49" charset="0"/>
              </a:rPr>
              <a:t>ll</a:t>
            </a:r>
            <a:r>
              <a:rPr lang="en-US" sz="1600" dirty="0" smtClean="0">
                <a:latin typeface="Courier New" pitchFamily="49" charset="0"/>
              </a:rPr>
              <a:t> -o convert</a:t>
            </a:r>
          </a:p>
          <a:p>
            <a:pPr>
              <a:buFont typeface="Marlett" pitchFamily="2" charset="2"/>
              <a:buNone/>
            </a:pPr>
            <a:r>
              <a:rPr lang="en-US" sz="1600" dirty="0" smtClean="0">
                <a:latin typeface="Courier New" pitchFamily="49" charset="0"/>
              </a:rPr>
              <a:t>&gt;</a:t>
            </a:r>
          </a:p>
          <a:p>
            <a:pPr>
              <a:buFont typeface="Marlett" pitchFamily="2" charset="2"/>
              <a:buNone/>
            </a:pPr>
            <a:r>
              <a:rPr lang="en-US" sz="1600" dirty="0" smtClean="0">
                <a:latin typeface="Courier New" pitchFamily="49" charset="0"/>
              </a:rPr>
              <a:t>&gt; convert</a:t>
            </a:r>
          </a:p>
          <a:p>
            <a:pPr>
              <a:buFont typeface="Marlett" pitchFamily="2" charset="2"/>
              <a:buNone/>
            </a:pPr>
            <a:endParaRPr lang="en-US" sz="800" dirty="0" smtClean="0">
              <a:latin typeface="Courier New" pitchFamily="49" charset="0"/>
            </a:endParaRPr>
          </a:p>
          <a:p>
            <a:pPr>
              <a:buFont typeface="Marlett" pitchFamily="2" charset="2"/>
              <a:buNone/>
            </a:pPr>
            <a:r>
              <a:rPr lang="en-US" sz="1600" dirty="0" smtClean="0">
                <a:latin typeface="Courier New" pitchFamily="49" charset="0"/>
              </a:rPr>
              <a:t>THE   </a:t>
            </a:r>
            <a:r>
              <a:rPr lang="en-US" sz="1600" dirty="0" err="1" smtClean="0">
                <a:latin typeface="Courier New" pitchFamily="49" charset="0"/>
              </a:rPr>
              <a:t>maN</a:t>
            </a:r>
            <a:r>
              <a:rPr lang="en-US" sz="1600" dirty="0" smtClean="0">
                <a:latin typeface="Courier New" pitchFamily="49" charset="0"/>
              </a:rPr>
              <a:t> IS </a:t>
            </a:r>
            <a:r>
              <a:rPr lang="en-US" sz="1600" dirty="0" err="1" smtClean="0">
                <a:latin typeface="Courier New" pitchFamily="49" charset="0"/>
              </a:rPr>
              <a:t>gOOd</a:t>
            </a:r>
            <a:r>
              <a:rPr lang="en-US" sz="1600" dirty="0" smtClean="0">
                <a:latin typeface="Courier New" pitchFamily="49" charset="0"/>
              </a:rPr>
              <a:t>   or BAD and  </a:t>
            </a:r>
            <a:r>
              <a:rPr lang="en-US" sz="1600" dirty="0" err="1" smtClean="0">
                <a:latin typeface="Courier New" pitchFamily="49" charset="0"/>
              </a:rPr>
              <a:t>hE</a:t>
            </a:r>
            <a:r>
              <a:rPr lang="en-US" sz="1600" dirty="0" smtClean="0">
                <a:latin typeface="Courier New" pitchFamily="49" charset="0"/>
              </a:rPr>
              <a:t> is IN trouble</a:t>
            </a:r>
          </a:p>
          <a:p>
            <a:pPr>
              <a:buFont typeface="Marlett" pitchFamily="2" charset="2"/>
              <a:buNone/>
            </a:pPr>
            <a:r>
              <a:rPr lang="en-US" sz="1600" dirty="0" smtClean="0">
                <a:latin typeface="Courier New" pitchFamily="49" charset="0"/>
              </a:rPr>
              <a:t>* man * good * bad * he * * trouble</a:t>
            </a:r>
          </a:p>
          <a:p>
            <a:pPr>
              <a:buFont typeface="Marlett" pitchFamily="2" charset="2"/>
              <a:buNone/>
            </a:pPr>
            <a:r>
              <a:rPr lang="en-US" sz="1600" dirty="0" smtClean="0">
                <a:latin typeface="Courier New" pitchFamily="49" charset="0"/>
              </a:rPr>
              <a:t>&gt;</a:t>
            </a:r>
            <a:endParaRPr lang="en-US" dirty="0" smtClean="0"/>
          </a:p>
        </p:txBody>
      </p:sp>
      <p:sp>
        <p:nvSpPr>
          <p:cNvPr id="36870" name="Text Box 5"/>
          <p:cNvSpPr txBox="1">
            <a:spLocks noChangeArrowheads="1"/>
          </p:cNvSpPr>
          <p:nvPr/>
        </p:nvSpPr>
        <p:spPr bwMode="auto">
          <a:xfrm>
            <a:off x="6172200" y="2133600"/>
            <a:ext cx="2438400" cy="1569660"/>
          </a:xfrm>
          <a:prstGeom prst="rect">
            <a:avLst/>
          </a:prstGeom>
          <a:solidFill>
            <a:srgbClr val="CCCCFF"/>
          </a:solidFill>
          <a:ln w="9525">
            <a:solidFill>
              <a:schemeClr val="tx1"/>
            </a:solidFill>
            <a:miter lim="800000"/>
            <a:headEnd/>
            <a:tailEnd/>
          </a:ln>
        </p:spPr>
        <p:txBody>
          <a:bodyPr>
            <a:spAutoFit/>
          </a:bodyPr>
          <a:lstStyle/>
          <a:p>
            <a:pPr algn="l"/>
            <a:r>
              <a:rPr lang="en-US" sz="1600" b="1" dirty="0" smtClean="0">
                <a:latin typeface="Courier New" pitchFamily="49" charset="0"/>
              </a:rPr>
              <a:t>convert</a:t>
            </a:r>
            <a:r>
              <a:rPr lang="en-US" sz="1600" b="1" dirty="0" smtClean="0"/>
              <a:t> </a:t>
            </a:r>
            <a:r>
              <a:rPr lang="en-US" sz="1600" b="1" dirty="0"/>
              <a:t>is a </a:t>
            </a:r>
            <a:r>
              <a:rPr lang="en-US" sz="1600" b="1" dirty="0" err="1">
                <a:latin typeface="Courier New" pitchFamily="49" charset="0"/>
              </a:rPr>
              <a:t>lex</a:t>
            </a:r>
            <a:r>
              <a:rPr lang="en-US" sz="1600" b="1" dirty="0"/>
              <a:t> command file. It converts all uppercase letters with lower case, and </a:t>
            </a:r>
            <a:r>
              <a:rPr lang="en-US" sz="1600" b="1" dirty="0" smtClean="0"/>
              <a:t>removes, selected stop words, and extra </a:t>
            </a:r>
            <a:r>
              <a:rPr lang="en-US" sz="1600" b="1" dirty="0"/>
              <a:t>whitespace.</a:t>
            </a:r>
          </a:p>
        </p:txBody>
      </p:sp>
      <p:sp>
        <p:nvSpPr>
          <p:cNvPr id="36871" name="Rectangle 6"/>
          <p:cNvSpPr>
            <a:spLocks noChangeArrowheads="1"/>
          </p:cNvSpPr>
          <p:nvPr/>
        </p:nvSpPr>
        <p:spPr bwMode="auto">
          <a:xfrm>
            <a:off x="685800" y="1752599"/>
            <a:ext cx="4572000" cy="1522445"/>
          </a:xfrm>
          <a:prstGeom prst="rect">
            <a:avLst/>
          </a:prstGeom>
          <a:noFill/>
          <a:ln w="9525">
            <a:solidFill>
              <a:srgbClr val="FF0000"/>
            </a:solidFill>
            <a:miter lim="800000"/>
            <a:headEnd/>
            <a:tailEnd/>
          </a:ln>
        </p:spPr>
        <p:txBody>
          <a:bodyPr wrap="none" anchor="ctr"/>
          <a:lstStyle/>
          <a:p>
            <a:endParaRPr lang="en-US"/>
          </a:p>
        </p:txBody>
      </p:sp>
      <p:cxnSp>
        <p:nvCxnSpPr>
          <p:cNvPr id="36872" name="AutoShape 7"/>
          <p:cNvCxnSpPr>
            <a:cxnSpLocks noChangeShapeType="1"/>
            <a:stCxn id="36870" idx="1"/>
            <a:endCxn id="36871" idx="3"/>
          </p:cNvCxnSpPr>
          <p:nvPr/>
        </p:nvCxnSpPr>
        <p:spPr bwMode="auto">
          <a:xfrm flipH="1" flipV="1">
            <a:off x="5257800" y="2513822"/>
            <a:ext cx="914400" cy="404608"/>
          </a:xfrm>
          <a:prstGeom prst="straightConnector1">
            <a:avLst/>
          </a:prstGeom>
          <a:noFill/>
          <a:ln w="9525">
            <a:solidFill>
              <a:schemeClr val="tx1"/>
            </a:solidFill>
            <a:round/>
            <a:headEnd/>
            <a:tailEnd type="triangle" w="med" len="med"/>
          </a:ln>
        </p:spPr>
      </p:cxnSp>
      <p:sp>
        <p:nvSpPr>
          <p:cNvPr id="36873" name="Rectangle 8"/>
          <p:cNvSpPr>
            <a:spLocks noChangeArrowheads="1"/>
          </p:cNvSpPr>
          <p:nvPr/>
        </p:nvSpPr>
        <p:spPr bwMode="auto">
          <a:xfrm>
            <a:off x="685800" y="4953000"/>
            <a:ext cx="6019800" cy="304800"/>
          </a:xfrm>
          <a:prstGeom prst="rect">
            <a:avLst/>
          </a:prstGeom>
          <a:noFill/>
          <a:ln w="9525">
            <a:solidFill>
              <a:srgbClr val="FF0000"/>
            </a:solidFill>
            <a:miter lim="800000"/>
            <a:headEnd/>
            <a:tailEnd/>
          </a:ln>
        </p:spPr>
        <p:txBody>
          <a:bodyPr wrap="none" anchor="ctr"/>
          <a:lstStyle/>
          <a:p>
            <a:endParaRPr lang="en-US"/>
          </a:p>
        </p:txBody>
      </p:sp>
      <p:cxnSp>
        <p:nvCxnSpPr>
          <p:cNvPr id="36874" name="AutoShape 9"/>
          <p:cNvCxnSpPr>
            <a:cxnSpLocks noChangeShapeType="1"/>
            <a:stCxn id="36870" idx="2"/>
            <a:endCxn id="36873" idx="3"/>
          </p:cNvCxnSpPr>
          <p:nvPr/>
        </p:nvCxnSpPr>
        <p:spPr bwMode="auto">
          <a:xfrm flipH="1">
            <a:off x="6705600" y="3703260"/>
            <a:ext cx="685800" cy="1402140"/>
          </a:xfrm>
          <a:prstGeom prst="straightConnector1">
            <a:avLst/>
          </a:prstGeom>
          <a:noFill/>
          <a:ln w="9525">
            <a:solidFill>
              <a:schemeClr val="tx1"/>
            </a:solidFill>
            <a:round/>
            <a:headEnd/>
            <a:tailEnd type="triangle" w="med" len="med"/>
          </a:ln>
        </p:spPr>
      </p:cxnSp>
    </p:spTree>
    <p:extLst>
      <p:ext uri="{BB962C8B-B14F-4D97-AF65-F5344CB8AC3E}">
        <p14:creationId xmlns:p14="http://schemas.microsoft.com/office/powerpoint/2010/main" xmlns="" val="2088855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85800"/>
          </a:xfrm>
        </p:spPr>
        <p:txBody>
          <a:bodyPr/>
          <a:lstStyle/>
          <a:p>
            <a:r>
              <a:rPr lang="en-US" dirty="0" smtClean="0"/>
              <a:t>Lexical Analysis (Python Example)</a:t>
            </a:r>
            <a:endParaRPr lang="en-US" dirty="0"/>
          </a:p>
        </p:txBody>
      </p:sp>
      <p:sp>
        <p:nvSpPr>
          <p:cNvPr id="4" name="Footer Placeholder 3"/>
          <p:cNvSpPr>
            <a:spLocks noGrp="1"/>
          </p:cNvSpPr>
          <p:nvPr>
            <p:ph type="ftr" sz="quarter" idx="10"/>
          </p:nvPr>
        </p:nvSpPr>
        <p:spPr/>
        <p:txBody>
          <a:bodyPr/>
          <a:lstStyle/>
          <a:p>
            <a:pPr>
              <a:defRPr/>
            </a:pPr>
            <a:r>
              <a:rPr lang="en-US" smtClean="0"/>
              <a:t>Intelligent Information Retrieval</a:t>
            </a:r>
            <a:endParaRPr lang="en-US" sz="1400"/>
          </a:p>
        </p:txBody>
      </p:sp>
      <p:sp>
        <p:nvSpPr>
          <p:cNvPr id="5" name="Slide Number Placeholder 4"/>
          <p:cNvSpPr>
            <a:spLocks noGrp="1"/>
          </p:cNvSpPr>
          <p:nvPr>
            <p:ph type="sldNum" sz="quarter" idx="11"/>
          </p:nvPr>
        </p:nvSpPr>
        <p:spPr/>
        <p:txBody>
          <a:bodyPr/>
          <a:lstStyle/>
          <a:p>
            <a:pPr>
              <a:defRPr/>
            </a:pPr>
            <a:fld id="{80CFE2CC-E37F-40A2-B40E-C5B987CD0739}" type="slidenum">
              <a:rPr lang="en-US" smtClean="0"/>
              <a:pPr>
                <a:defRPr/>
              </a:pPr>
              <a:t>19</a:t>
            </a:fld>
            <a:endParaRPr lang="en-US"/>
          </a:p>
        </p:txBody>
      </p:sp>
      <p:pic>
        <p:nvPicPr>
          <p:cNvPr id="106498" name="Picture 2"/>
          <p:cNvPicPr>
            <a:picLocks noChangeAspect="1" noChangeArrowheads="1"/>
          </p:cNvPicPr>
          <p:nvPr/>
        </p:nvPicPr>
        <p:blipFill>
          <a:blip r:embed="rId2" cstate="print">
            <a:lum bright="-10000" contrast="10000"/>
          </a:blip>
          <a:srcRect l="16153" t="22857" r="43474" b="41334"/>
          <a:stretch>
            <a:fillRect/>
          </a:stretch>
        </p:blipFill>
        <p:spPr bwMode="auto">
          <a:xfrm>
            <a:off x="304800" y="1066800"/>
            <a:ext cx="7086600" cy="3928441"/>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l="15714" t="62891" r="70953" b="8018"/>
          <a:stretch>
            <a:fillRect/>
          </a:stretch>
        </p:blipFill>
        <p:spPr bwMode="auto">
          <a:xfrm>
            <a:off x="6324600" y="3276600"/>
            <a:ext cx="2514600" cy="3429000"/>
          </a:xfrm>
          <a:prstGeom prst="rect">
            <a:avLst/>
          </a:prstGeom>
          <a:noFill/>
          <a:ln w="9525">
            <a:solidFill>
              <a:srgbClr val="002060"/>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Intelligent Information Retrieval</a:t>
            </a:r>
            <a:endParaRPr lang="en-US" sz="1400"/>
          </a:p>
        </p:txBody>
      </p:sp>
      <p:sp>
        <p:nvSpPr>
          <p:cNvPr id="12291" name="Slide Number Placeholder 4"/>
          <p:cNvSpPr>
            <a:spLocks noGrp="1"/>
          </p:cNvSpPr>
          <p:nvPr>
            <p:ph type="sldNum" sz="quarter" idx="11"/>
          </p:nvPr>
        </p:nvSpPr>
        <p:spPr>
          <a:noFill/>
        </p:spPr>
        <p:txBody>
          <a:bodyPr/>
          <a:lstStyle/>
          <a:p>
            <a:fld id="{A45F50E4-A58F-4CBB-B8C6-A00DCB99F171}" type="slidenum">
              <a:rPr lang="en-US"/>
              <a:pPr/>
              <a:t>2</a:t>
            </a:fld>
            <a:endParaRPr lang="en-US"/>
          </a:p>
        </p:txBody>
      </p:sp>
      <p:sp>
        <p:nvSpPr>
          <p:cNvPr id="12292" name="Rectangle 2"/>
          <p:cNvSpPr>
            <a:spLocks noGrp="1" noChangeArrowheads="1"/>
          </p:cNvSpPr>
          <p:nvPr>
            <p:ph type="title"/>
          </p:nvPr>
        </p:nvSpPr>
        <p:spPr/>
        <p:txBody>
          <a:bodyPr/>
          <a:lstStyle/>
          <a:p>
            <a:r>
              <a:rPr lang="en-US" smtClean="0"/>
              <a:t>Indexing</a:t>
            </a:r>
          </a:p>
        </p:txBody>
      </p:sp>
      <p:sp>
        <p:nvSpPr>
          <p:cNvPr id="12293" name="Rectangle 3"/>
          <p:cNvSpPr>
            <a:spLocks noGrp="1" noChangeArrowheads="1"/>
          </p:cNvSpPr>
          <p:nvPr>
            <p:ph type="body" idx="1"/>
          </p:nvPr>
        </p:nvSpPr>
        <p:spPr>
          <a:xfrm>
            <a:off x="609600" y="1447800"/>
            <a:ext cx="7772400" cy="4114800"/>
          </a:xfrm>
        </p:spPr>
        <p:txBody>
          <a:bodyPr/>
          <a:lstStyle/>
          <a:p>
            <a:r>
              <a:rPr lang="en-US" smtClean="0"/>
              <a:t>Indexing is the process of transforming items (documents) into a searchable data structure</a:t>
            </a:r>
          </a:p>
          <a:p>
            <a:pPr lvl="1"/>
            <a:r>
              <a:rPr lang="en-US" smtClean="0"/>
              <a:t>creation of document surrogates to represent each document</a:t>
            </a:r>
          </a:p>
          <a:p>
            <a:pPr lvl="1"/>
            <a:r>
              <a:rPr lang="en-US" smtClean="0"/>
              <a:t>requires analysis of original documents</a:t>
            </a:r>
          </a:p>
          <a:p>
            <a:pPr lvl="2"/>
            <a:r>
              <a:rPr lang="en-US" smtClean="0"/>
              <a:t>simple: identify meta-information (e.g., author, title, etc.)</a:t>
            </a:r>
          </a:p>
          <a:p>
            <a:pPr lvl="2"/>
            <a:r>
              <a:rPr lang="en-US" smtClean="0"/>
              <a:t>complex: linguistic analysis of content</a:t>
            </a:r>
          </a:p>
          <a:p>
            <a:pPr lvl="2"/>
            <a:endParaRPr lang="en-US" smtClean="0"/>
          </a:p>
          <a:p>
            <a:r>
              <a:rPr lang="en-US" smtClean="0"/>
              <a:t>The search process involves correlating user queries with the documents represented in the index</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37891" name="Slide Number Placeholder 4"/>
          <p:cNvSpPr>
            <a:spLocks noGrp="1"/>
          </p:cNvSpPr>
          <p:nvPr>
            <p:ph type="sldNum" sz="quarter" idx="11"/>
          </p:nvPr>
        </p:nvSpPr>
        <p:spPr>
          <a:noFill/>
        </p:spPr>
        <p:txBody>
          <a:bodyPr/>
          <a:lstStyle/>
          <a:p>
            <a:fld id="{585676C4-197A-46EB-B736-52A1FE297079}" type="slidenum">
              <a:rPr lang="en-US" smtClean="0">
                <a:latin typeface="Times New Roman" charset="0"/>
              </a:rPr>
              <a:pPr/>
              <a:t>20</a:t>
            </a:fld>
            <a:endParaRPr lang="en-US" smtClean="0">
              <a:latin typeface="Times New Roman" charset="0"/>
            </a:endParaRPr>
          </a:p>
        </p:txBody>
      </p:sp>
      <p:sp>
        <p:nvSpPr>
          <p:cNvPr id="37892" name="Rectangle 2"/>
          <p:cNvSpPr>
            <a:spLocks noGrp="1" noChangeArrowheads="1"/>
          </p:cNvSpPr>
          <p:nvPr>
            <p:ph type="title"/>
          </p:nvPr>
        </p:nvSpPr>
        <p:spPr>
          <a:xfrm>
            <a:off x="685800" y="304800"/>
            <a:ext cx="7772400" cy="609600"/>
          </a:xfrm>
        </p:spPr>
        <p:txBody>
          <a:bodyPr/>
          <a:lstStyle/>
          <a:p>
            <a:r>
              <a:rPr lang="en-US" smtClean="0"/>
              <a:t>Finite State Automata</a:t>
            </a:r>
          </a:p>
        </p:txBody>
      </p:sp>
      <p:sp>
        <p:nvSpPr>
          <p:cNvPr id="37893" name="Rectangle 3"/>
          <p:cNvSpPr>
            <a:spLocks noGrp="1" noChangeArrowheads="1"/>
          </p:cNvSpPr>
          <p:nvPr>
            <p:ph type="body" idx="1"/>
          </p:nvPr>
        </p:nvSpPr>
        <p:spPr>
          <a:xfrm>
            <a:off x="457200" y="1041400"/>
            <a:ext cx="8077200" cy="1676400"/>
          </a:xfrm>
        </p:spPr>
        <p:txBody>
          <a:bodyPr/>
          <a:lstStyle/>
          <a:p>
            <a:r>
              <a:rPr lang="en-US" sz="2000" smtClean="0"/>
              <a:t>FSA’s are abstract machines that “recognize” regular expressions</a:t>
            </a:r>
            <a:endParaRPr lang="en-US" smtClean="0"/>
          </a:p>
          <a:p>
            <a:pPr lvl="1"/>
            <a:r>
              <a:rPr lang="en-US" sz="1800" smtClean="0"/>
              <a:t>represented as a directed graph where vertices represent </a:t>
            </a:r>
            <a:r>
              <a:rPr lang="en-US" sz="1800" i="1" smtClean="0"/>
              <a:t>states</a:t>
            </a:r>
            <a:r>
              <a:rPr lang="en-US" sz="1800" smtClean="0"/>
              <a:t> and edges represent </a:t>
            </a:r>
            <a:r>
              <a:rPr lang="en-US" sz="1800" i="1" smtClean="0"/>
              <a:t>transitions</a:t>
            </a:r>
            <a:r>
              <a:rPr lang="en-US" sz="1800" smtClean="0"/>
              <a:t> (on scanning a symbol)</a:t>
            </a:r>
          </a:p>
          <a:p>
            <a:pPr lvl="1"/>
            <a:r>
              <a:rPr lang="en-US" sz="1800" smtClean="0"/>
              <a:t>a string of symbols that leaves the machine in a final state is recognized by the machine (as a token)</a:t>
            </a:r>
          </a:p>
        </p:txBody>
      </p:sp>
      <p:sp>
        <p:nvSpPr>
          <p:cNvPr id="37894" name="Oval 4"/>
          <p:cNvSpPr>
            <a:spLocks noChangeArrowheads="1"/>
          </p:cNvSpPr>
          <p:nvPr/>
        </p:nvSpPr>
        <p:spPr bwMode="auto">
          <a:xfrm>
            <a:off x="1079500" y="4006850"/>
            <a:ext cx="381000" cy="381000"/>
          </a:xfrm>
          <a:prstGeom prst="ellipse">
            <a:avLst/>
          </a:prstGeom>
          <a:noFill/>
          <a:ln w="25400">
            <a:solidFill>
              <a:schemeClr val="tx1"/>
            </a:solidFill>
            <a:round/>
            <a:headEnd/>
            <a:tailEnd/>
          </a:ln>
        </p:spPr>
        <p:txBody>
          <a:bodyPr wrap="none" anchor="ctr"/>
          <a:lstStyle/>
          <a:p>
            <a:endParaRPr lang="en-US"/>
          </a:p>
        </p:txBody>
      </p:sp>
      <p:sp>
        <p:nvSpPr>
          <p:cNvPr id="37895" name="Text Box 5"/>
          <p:cNvSpPr txBox="1">
            <a:spLocks noChangeArrowheads="1"/>
          </p:cNvSpPr>
          <p:nvPr/>
        </p:nvSpPr>
        <p:spPr bwMode="auto">
          <a:xfrm>
            <a:off x="1143000" y="3962400"/>
            <a:ext cx="273050" cy="304800"/>
          </a:xfrm>
          <a:prstGeom prst="rect">
            <a:avLst/>
          </a:prstGeom>
          <a:noFill/>
          <a:ln w="9525">
            <a:noFill/>
            <a:miter lim="800000"/>
            <a:headEnd/>
            <a:tailEnd/>
          </a:ln>
        </p:spPr>
        <p:txBody>
          <a:bodyPr wrap="none">
            <a:spAutoFit/>
          </a:bodyPr>
          <a:lstStyle/>
          <a:p>
            <a:pPr algn="ctr"/>
            <a:r>
              <a:rPr lang="en-US" b="1" dirty="0"/>
              <a:t>0</a:t>
            </a:r>
          </a:p>
        </p:txBody>
      </p:sp>
      <p:sp>
        <p:nvSpPr>
          <p:cNvPr id="37896" name="Oval 6"/>
          <p:cNvSpPr>
            <a:spLocks noChangeArrowheads="1"/>
          </p:cNvSpPr>
          <p:nvPr/>
        </p:nvSpPr>
        <p:spPr bwMode="auto">
          <a:xfrm>
            <a:off x="2260600" y="4006850"/>
            <a:ext cx="381000" cy="381000"/>
          </a:xfrm>
          <a:prstGeom prst="ellipse">
            <a:avLst/>
          </a:prstGeom>
          <a:noFill/>
          <a:ln w="25400">
            <a:solidFill>
              <a:schemeClr val="tx1"/>
            </a:solidFill>
            <a:round/>
            <a:headEnd/>
            <a:tailEnd/>
          </a:ln>
        </p:spPr>
        <p:txBody>
          <a:bodyPr wrap="none" anchor="ctr"/>
          <a:lstStyle/>
          <a:p>
            <a:endParaRPr lang="en-US"/>
          </a:p>
        </p:txBody>
      </p:sp>
      <p:sp>
        <p:nvSpPr>
          <p:cNvPr id="37897" name="Text Box 7"/>
          <p:cNvSpPr txBox="1">
            <a:spLocks noChangeArrowheads="1"/>
          </p:cNvSpPr>
          <p:nvPr/>
        </p:nvSpPr>
        <p:spPr bwMode="auto">
          <a:xfrm>
            <a:off x="2324100" y="3962400"/>
            <a:ext cx="273050" cy="304800"/>
          </a:xfrm>
          <a:prstGeom prst="rect">
            <a:avLst/>
          </a:prstGeom>
          <a:noFill/>
          <a:ln w="9525">
            <a:noFill/>
            <a:miter lim="800000"/>
            <a:headEnd/>
            <a:tailEnd/>
          </a:ln>
        </p:spPr>
        <p:txBody>
          <a:bodyPr wrap="none">
            <a:spAutoFit/>
          </a:bodyPr>
          <a:lstStyle/>
          <a:p>
            <a:pPr algn="ctr"/>
            <a:r>
              <a:rPr lang="en-US" b="1" dirty="0"/>
              <a:t>1</a:t>
            </a:r>
          </a:p>
        </p:txBody>
      </p:sp>
      <p:sp>
        <p:nvSpPr>
          <p:cNvPr id="37898" name="Oval 8"/>
          <p:cNvSpPr>
            <a:spLocks noChangeArrowheads="1"/>
          </p:cNvSpPr>
          <p:nvPr/>
        </p:nvSpPr>
        <p:spPr bwMode="auto">
          <a:xfrm>
            <a:off x="3365500" y="4006850"/>
            <a:ext cx="390525" cy="381000"/>
          </a:xfrm>
          <a:prstGeom prst="ellipse">
            <a:avLst/>
          </a:prstGeom>
          <a:noFill/>
          <a:ln w="25400">
            <a:solidFill>
              <a:schemeClr val="tx1"/>
            </a:solidFill>
            <a:round/>
            <a:headEnd/>
            <a:tailEnd/>
          </a:ln>
        </p:spPr>
        <p:txBody>
          <a:bodyPr wrap="none" anchor="ctr"/>
          <a:lstStyle/>
          <a:p>
            <a:endParaRPr lang="en-US"/>
          </a:p>
        </p:txBody>
      </p:sp>
      <p:sp>
        <p:nvSpPr>
          <p:cNvPr id="37899" name="Text Box 9"/>
          <p:cNvSpPr txBox="1">
            <a:spLocks noChangeArrowheads="1"/>
          </p:cNvSpPr>
          <p:nvPr/>
        </p:nvSpPr>
        <p:spPr bwMode="auto">
          <a:xfrm>
            <a:off x="3429000" y="3962400"/>
            <a:ext cx="273050" cy="304800"/>
          </a:xfrm>
          <a:prstGeom prst="rect">
            <a:avLst/>
          </a:prstGeom>
          <a:noFill/>
          <a:ln w="9525">
            <a:noFill/>
            <a:miter lim="800000"/>
            <a:headEnd/>
            <a:tailEnd/>
          </a:ln>
        </p:spPr>
        <p:txBody>
          <a:bodyPr wrap="none">
            <a:spAutoFit/>
          </a:bodyPr>
          <a:lstStyle/>
          <a:p>
            <a:pPr algn="ctr"/>
            <a:r>
              <a:rPr lang="en-US" b="1" dirty="0"/>
              <a:t>2</a:t>
            </a:r>
          </a:p>
        </p:txBody>
      </p:sp>
      <p:sp>
        <p:nvSpPr>
          <p:cNvPr id="37900" name="Oval 18"/>
          <p:cNvSpPr>
            <a:spLocks noChangeArrowheads="1"/>
          </p:cNvSpPr>
          <p:nvPr/>
        </p:nvSpPr>
        <p:spPr bwMode="auto">
          <a:xfrm>
            <a:off x="3409950" y="4054475"/>
            <a:ext cx="292100" cy="287338"/>
          </a:xfrm>
          <a:prstGeom prst="ellipse">
            <a:avLst/>
          </a:prstGeom>
          <a:noFill/>
          <a:ln w="25400">
            <a:solidFill>
              <a:schemeClr val="tx1"/>
            </a:solidFill>
            <a:round/>
            <a:headEnd/>
            <a:tailEnd/>
          </a:ln>
        </p:spPr>
        <p:txBody>
          <a:bodyPr wrap="none" anchor="ctr"/>
          <a:lstStyle/>
          <a:p>
            <a:endParaRPr lang="en-US"/>
          </a:p>
        </p:txBody>
      </p:sp>
      <p:sp>
        <p:nvSpPr>
          <p:cNvPr id="37901" name="Line 31"/>
          <p:cNvSpPr>
            <a:spLocks noChangeShapeType="1"/>
          </p:cNvSpPr>
          <p:nvPr/>
        </p:nvSpPr>
        <p:spPr bwMode="auto">
          <a:xfrm>
            <a:off x="817563" y="4208463"/>
            <a:ext cx="261937" cy="7937"/>
          </a:xfrm>
          <a:prstGeom prst="line">
            <a:avLst/>
          </a:prstGeom>
          <a:noFill/>
          <a:ln w="76200" cmpd="dbl">
            <a:solidFill>
              <a:schemeClr val="tx1"/>
            </a:solidFill>
            <a:round/>
            <a:headEnd/>
            <a:tailEnd type="triangle" w="sm" len="sm"/>
          </a:ln>
        </p:spPr>
        <p:txBody>
          <a:bodyPr wrap="none" anchor="ctr"/>
          <a:lstStyle/>
          <a:p>
            <a:endParaRPr lang="en-US"/>
          </a:p>
        </p:txBody>
      </p:sp>
      <p:cxnSp>
        <p:nvCxnSpPr>
          <p:cNvPr id="37902" name="AutoShape 32"/>
          <p:cNvCxnSpPr>
            <a:cxnSpLocks noChangeShapeType="1"/>
            <a:stCxn id="37894" idx="7"/>
            <a:endCxn id="37898" idx="1"/>
          </p:cNvCxnSpPr>
          <p:nvPr/>
        </p:nvCxnSpPr>
        <p:spPr bwMode="auto">
          <a:xfrm rot="5400000" flipV="1">
            <a:off x="2413000" y="3041651"/>
            <a:ext cx="1587" cy="2017712"/>
          </a:xfrm>
          <a:prstGeom prst="curvedConnector3">
            <a:avLst>
              <a:gd name="adj1" fmla="val -22100009"/>
            </a:avLst>
          </a:prstGeom>
          <a:noFill/>
          <a:ln w="9525">
            <a:solidFill>
              <a:schemeClr val="tx1"/>
            </a:solidFill>
            <a:round/>
            <a:headEnd/>
            <a:tailEnd type="triangle" w="med" len="med"/>
          </a:ln>
        </p:spPr>
      </p:cxnSp>
      <p:cxnSp>
        <p:nvCxnSpPr>
          <p:cNvPr id="37903" name="AutoShape 33"/>
          <p:cNvCxnSpPr>
            <a:cxnSpLocks noChangeShapeType="1"/>
            <a:stCxn id="37894" idx="6"/>
            <a:endCxn id="37896" idx="2"/>
          </p:cNvCxnSpPr>
          <p:nvPr/>
        </p:nvCxnSpPr>
        <p:spPr bwMode="auto">
          <a:xfrm>
            <a:off x="1473200" y="4197350"/>
            <a:ext cx="774700" cy="0"/>
          </a:xfrm>
          <a:prstGeom prst="straightConnector1">
            <a:avLst/>
          </a:prstGeom>
          <a:noFill/>
          <a:ln w="9525">
            <a:solidFill>
              <a:schemeClr val="tx1"/>
            </a:solidFill>
            <a:round/>
            <a:headEnd/>
            <a:tailEnd type="triangle" w="med" len="med"/>
          </a:ln>
        </p:spPr>
      </p:cxnSp>
      <p:cxnSp>
        <p:nvCxnSpPr>
          <p:cNvPr id="37904" name="AutoShape 34"/>
          <p:cNvCxnSpPr>
            <a:cxnSpLocks noChangeShapeType="1"/>
            <a:stCxn id="37896" idx="6"/>
            <a:endCxn id="37898" idx="2"/>
          </p:cNvCxnSpPr>
          <p:nvPr/>
        </p:nvCxnSpPr>
        <p:spPr bwMode="auto">
          <a:xfrm>
            <a:off x="2654300" y="4197350"/>
            <a:ext cx="698500" cy="0"/>
          </a:xfrm>
          <a:prstGeom prst="straightConnector1">
            <a:avLst/>
          </a:prstGeom>
          <a:noFill/>
          <a:ln w="9525">
            <a:solidFill>
              <a:schemeClr val="tx1"/>
            </a:solidFill>
            <a:round/>
            <a:headEnd/>
            <a:tailEnd type="triangle" w="med" len="med"/>
          </a:ln>
        </p:spPr>
      </p:cxnSp>
      <p:sp>
        <p:nvSpPr>
          <p:cNvPr id="37905" name="Text Box 35"/>
          <p:cNvSpPr txBox="1">
            <a:spLocks noChangeArrowheads="1"/>
          </p:cNvSpPr>
          <p:nvPr/>
        </p:nvSpPr>
        <p:spPr bwMode="auto">
          <a:xfrm>
            <a:off x="1712913" y="3887788"/>
            <a:ext cx="298450" cy="336550"/>
          </a:xfrm>
          <a:prstGeom prst="rect">
            <a:avLst/>
          </a:prstGeom>
          <a:noFill/>
          <a:ln w="9525">
            <a:noFill/>
            <a:miter lim="800000"/>
            <a:headEnd/>
            <a:tailEnd/>
          </a:ln>
        </p:spPr>
        <p:txBody>
          <a:bodyPr>
            <a:spAutoFit/>
          </a:bodyPr>
          <a:lstStyle/>
          <a:p>
            <a:r>
              <a:rPr lang="en-US" sz="1600" i="1"/>
              <a:t>a</a:t>
            </a:r>
          </a:p>
        </p:txBody>
      </p:sp>
      <p:sp>
        <p:nvSpPr>
          <p:cNvPr id="37906" name="Text Box 36"/>
          <p:cNvSpPr txBox="1">
            <a:spLocks noChangeArrowheads="1"/>
          </p:cNvSpPr>
          <p:nvPr/>
        </p:nvSpPr>
        <p:spPr bwMode="auto">
          <a:xfrm>
            <a:off x="2227263" y="3406775"/>
            <a:ext cx="298450" cy="336550"/>
          </a:xfrm>
          <a:prstGeom prst="rect">
            <a:avLst/>
          </a:prstGeom>
          <a:noFill/>
          <a:ln w="9525">
            <a:noFill/>
            <a:miter lim="800000"/>
            <a:headEnd/>
            <a:tailEnd/>
          </a:ln>
        </p:spPr>
        <p:txBody>
          <a:bodyPr>
            <a:spAutoFit/>
          </a:bodyPr>
          <a:lstStyle/>
          <a:p>
            <a:r>
              <a:rPr lang="en-US" sz="1600" i="1"/>
              <a:t>b</a:t>
            </a:r>
          </a:p>
        </p:txBody>
      </p:sp>
      <p:sp>
        <p:nvSpPr>
          <p:cNvPr id="37907" name="Text Box 37"/>
          <p:cNvSpPr txBox="1">
            <a:spLocks noChangeArrowheads="1"/>
          </p:cNvSpPr>
          <p:nvPr/>
        </p:nvSpPr>
        <p:spPr bwMode="auto">
          <a:xfrm>
            <a:off x="2617788" y="3902075"/>
            <a:ext cx="546100" cy="336550"/>
          </a:xfrm>
          <a:prstGeom prst="rect">
            <a:avLst/>
          </a:prstGeom>
          <a:noFill/>
          <a:ln w="9525">
            <a:noFill/>
            <a:miter lim="800000"/>
            <a:headEnd/>
            <a:tailEnd/>
          </a:ln>
        </p:spPr>
        <p:txBody>
          <a:bodyPr>
            <a:spAutoFit/>
          </a:bodyPr>
          <a:lstStyle/>
          <a:p>
            <a:r>
              <a:rPr lang="en-US" sz="1600" i="1"/>
              <a:t>a,b</a:t>
            </a:r>
          </a:p>
        </p:txBody>
      </p:sp>
      <p:sp>
        <p:nvSpPr>
          <p:cNvPr id="37908" name="Text Box 38"/>
          <p:cNvSpPr txBox="1">
            <a:spLocks noChangeArrowheads="1"/>
          </p:cNvSpPr>
          <p:nvPr/>
        </p:nvSpPr>
        <p:spPr bwMode="auto">
          <a:xfrm>
            <a:off x="513683" y="2843213"/>
            <a:ext cx="761747" cy="646331"/>
          </a:xfrm>
          <a:prstGeom prst="rect">
            <a:avLst/>
          </a:prstGeom>
          <a:noFill/>
          <a:ln w="9525">
            <a:noFill/>
            <a:miter lim="800000"/>
            <a:headEnd/>
            <a:tailEnd/>
          </a:ln>
        </p:spPr>
        <p:txBody>
          <a:bodyPr wrap="none">
            <a:spAutoFit/>
          </a:bodyPr>
          <a:lstStyle/>
          <a:p>
            <a:pPr algn="ctr"/>
            <a:r>
              <a:rPr lang="en-US" sz="1800" b="1" dirty="0"/>
              <a:t>initial</a:t>
            </a:r>
          </a:p>
          <a:p>
            <a:pPr algn="ctr"/>
            <a:r>
              <a:rPr lang="en-US" sz="1800" b="1" dirty="0"/>
              <a:t>state</a:t>
            </a:r>
          </a:p>
        </p:txBody>
      </p:sp>
      <p:sp>
        <p:nvSpPr>
          <p:cNvPr id="37909" name="Text Box 39"/>
          <p:cNvSpPr txBox="1">
            <a:spLocks noChangeArrowheads="1"/>
          </p:cNvSpPr>
          <p:nvPr/>
        </p:nvSpPr>
        <p:spPr bwMode="auto">
          <a:xfrm>
            <a:off x="3310641" y="2843213"/>
            <a:ext cx="806631" cy="646331"/>
          </a:xfrm>
          <a:prstGeom prst="rect">
            <a:avLst/>
          </a:prstGeom>
          <a:noFill/>
          <a:ln w="9525">
            <a:noFill/>
            <a:miter lim="800000"/>
            <a:headEnd/>
            <a:tailEnd/>
          </a:ln>
        </p:spPr>
        <p:txBody>
          <a:bodyPr wrap="none">
            <a:spAutoFit/>
          </a:bodyPr>
          <a:lstStyle/>
          <a:p>
            <a:pPr algn="ctr"/>
            <a:r>
              <a:rPr lang="en-US" sz="1800" b="1" dirty="0"/>
              <a:t>a final</a:t>
            </a:r>
          </a:p>
          <a:p>
            <a:pPr algn="ctr"/>
            <a:r>
              <a:rPr lang="en-US" sz="1800" b="1" dirty="0"/>
              <a:t>state</a:t>
            </a:r>
          </a:p>
        </p:txBody>
      </p:sp>
      <p:sp>
        <p:nvSpPr>
          <p:cNvPr id="37910" name="Line 41"/>
          <p:cNvSpPr>
            <a:spLocks noChangeShapeType="1"/>
          </p:cNvSpPr>
          <p:nvPr/>
        </p:nvSpPr>
        <p:spPr bwMode="auto">
          <a:xfrm>
            <a:off x="3657600" y="3429000"/>
            <a:ext cx="0" cy="482600"/>
          </a:xfrm>
          <a:prstGeom prst="line">
            <a:avLst/>
          </a:prstGeom>
          <a:noFill/>
          <a:ln w="50800">
            <a:solidFill>
              <a:srgbClr val="FF0000"/>
            </a:solidFill>
            <a:round/>
            <a:headEnd/>
            <a:tailEnd type="triangle" w="med" len="med"/>
          </a:ln>
        </p:spPr>
        <p:txBody>
          <a:bodyPr wrap="none" anchor="ctr"/>
          <a:lstStyle/>
          <a:p>
            <a:endParaRPr lang="en-US"/>
          </a:p>
        </p:txBody>
      </p:sp>
      <p:sp>
        <p:nvSpPr>
          <p:cNvPr id="37911" name="Line 42"/>
          <p:cNvSpPr>
            <a:spLocks noChangeShapeType="1"/>
          </p:cNvSpPr>
          <p:nvPr/>
        </p:nvSpPr>
        <p:spPr bwMode="auto">
          <a:xfrm>
            <a:off x="939800" y="3429000"/>
            <a:ext cx="203200" cy="495300"/>
          </a:xfrm>
          <a:prstGeom prst="line">
            <a:avLst/>
          </a:prstGeom>
          <a:noFill/>
          <a:ln w="50800">
            <a:solidFill>
              <a:srgbClr val="FF0000"/>
            </a:solidFill>
            <a:round/>
            <a:headEnd/>
            <a:tailEnd type="triangle" w="med" len="med"/>
          </a:ln>
        </p:spPr>
        <p:txBody>
          <a:bodyPr wrap="none" anchor="ctr"/>
          <a:lstStyle/>
          <a:p>
            <a:endParaRPr lang="en-US"/>
          </a:p>
        </p:txBody>
      </p:sp>
      <p:sp>
        <p:nvSpPr>
          <p:cNvPr id="37912" name="Text Box 43"/>
          <p:cNvSpPr txBox="1">
            <a:spLocks noChangeArrowheads="1"/>
          </p:cNvSpPr>
          <p:nvPr/>
        </p:nvSpPr>
        <p:spPr bwMode="auto">
          <a:xfrm>
            <a:off x="533400" y="4724400"/>
            <a:ext cx="2406650" cy="1038225"/>
          </a:xfrm>
          <a:prstGeom prst="rect">
            <a:avLst/>
          </a:prstGeom>
          <a:noFill/>
          <a:ln w="9525">
            <a:noFill/>
            <a:miter lim="800000"/>
            <a:headEnd/>
            <a:tailEnd/>
          </a:ln>
        </p:spPr>
        <p:txBody>
          <a:bodyPr wrap="none">
            <a:spAutoFit/>
          </a:bodyPr>
          <a:lstStyle/>
          <a:p>
            <a:pPr algn="l"/>
            <a:r>
              <a:rPr lang="en-US" b="1" dirty="0"/>
              <a:t>FSA that recognizes 3 words:</a:t>
            </a:r>
          </a:p>
          <a:p>
            <a:pPr algn="l"/>
            <a:r>
              <a:rPr lang="en-US" b="1" dirty="0"/>
              <a:t>	</a:t>
            </a:r>
            <a:r>
              <a:rPr lang="en-US" sz="1600" b="1" i="1" dirty="0"/>
              <a:t>“b”</a:t>
            </a:r>
          </a:p>
          <a:p>
            <a:pPr algn="l"/>
            <a:r>
              <a:rPr lang="en-US" sz="1600" b="1" i="1" dirty="0"/>
              <a:t>	“</a:t>
            </a:r>
            <a:r>
              <a:rPr lang="en-US" sz="1600" b="1" i="1" dirty="0" err="1"/>
              <a:t>aa</a:t>
            </a:r>
            <a:r>
              <a:rPr lang="en-US" sz="1600" b="1" i="1" dirty="0"/>
              <a:t>”</a:t>
            </a:r>
          </a:p>
          <a:p>
            <a:pPr algn="l"/>
            <a:r>
              <a:rPr lang="en-US" sz="1600" b="1" i="1" dirty="0"/>
              <a:t>	“</a:t>
            </a:r>
            <a:r>
              <a:rPr lang="en-US" sz="1600" b="1" i="1" dirty="0" err="1"/>
              <a:t>ab</a:t>
            </a:r>
            <a:r>
              <a:rPr lang="en-US" sz="1600" b="1" i="1" dirty="0"/>
              <a:t>”</a:t>
            </a:r>
          </a:p>
        </p:txBody>
      </p:sp>
      <p:sp>
        <p:nvSpPr>
          <p:cNvPr id="37913" name="Oval 44"/>
          <p:cNvSpPr>
            <a:spLocks noChangeArrowheads="1"/>
          </p:cNvSpPr>
          <p:nvPr/>
        </p:nvSpPr>
        <p:spPr bwMode="auto">
          <a:xfrm>
            <a:off x="5168900" y="3086100"/>
            <a:ext cx="381000" cy="381000"/>
          </a:xfrm>
          <a:prstGeom prst="ellipse">
            <a:avLst/>
          </a:prstGeom>
          <a:noFill/>
          <a:ln w="25400">
            <a:solidFill>
              <a:schemeClr val="tx1"/>
            </a:solidFill>
            <a:round/>
            <a:headEnd/>
            <a:tailEnd/>
          </a:ln>
        </p:spPr>
        <p:txBody>
          <a:bodyPr wrap="none" anchor="ctr"/>
          <a:lstStyle/>
          <a:p>
            <a:endParaRPr lang="en-US"/>
          </a:p>
        </p:txBody>
      </p:sp>
      <p:sp>
        <p:nvSpPr>
          <p:cNvPr id="37914" name="Text Box 45"/>
          <p:cNvSpPr txBox="1">
            <a:spLocks noChangeArrowheads="1"/>
          </p:cNvSpPr>
          <p:nvPr/>
        </p:nvSpPr>
        <p:spPr bwMode="auto">
          <a:xfrm>
            <a:off x="5212472" y="3048000"/>
            <a:ext cx="312906" cy="400110"/>
          </a:xfrm>
          <a:prstGeom prst="rect">
            <a:avLst/>
          </a:prstGeom>
          <a:noFill/>
          <a:ln w="9525">
            <a:noFill/>
            <a:miter lim="800000"/>
            <a:headEnd/>
            <a:tailEnd/>
          </a:ln>
        </p:spPr>
        <p:txBody>
          <a:bodyPr wrap="none">
            <a:spAutoFit/>
          </a:bodyPr>
          <a:lstStyle/>
          <a:p>
            <a:pPr algn="ctr"/>
            <a:r>
              <a:rPr lang="en-US" sz="2000" b="1" dirty="0"/>
              <a:t>0</a:t>
            </a:r>
          </a:p>
        </p:txBody>
      </p:sp>
      <p:sp>
        <p:nvSpPr>
          <p:cNvPr id="37915" name="Oval 48"/>
          <p:cNvSpPr>
            <a:spLocks noChangeArrowheads="1"/>
          </p:cNvSpPr>
          <p:nvPr/>
        </p:nvSpPr>
        <p:spPr bwMode="auto">
          <a:xfrm>
            <a:off x="7454900" y="3086100"/>
            <a:ext cx="390525" cy="381000"/>
          </a:xfrm>
          <a:prstGeom prst="ellipse">
            <a:avLst/>
          </a:prstGeom>
          <a:noFill/>
          <a:ln w="25400">
            <a:solidFill>
              <a:schemeClr val="tx1"/>
            </a:solidFill>
            <a:round/>
            <a:headEnd/>
            <a:tailEnd/>
          </a:ln>
        </p:spPr>
        <p:txBody>
          <a:bodyPr wrap="none" anchor="ctr"/>
          <a:lstStyle/>
          <a:p>
            <a:endParaRPr lang="en-US"/>
          </a:p>
        </p:txBody>
      </p:sp>
      <p:sp>
        <p:nvSpPr>
          <p:cNvPr id="37916" name="Text Box 49"/>
          <p:cNvSpPr txBox="1">
            <a:spLocks noChangeArrowheads="1"/>
          </p:cNvSpPr>
          <p:nvPr/>
        </p:nvSpPr>
        <p:spPr bwMode="auto">
          <a:xfrm>
            <a:off x="7498472" y="3048000"/>
            <a:ext cx="312906" cy="400110"/>
          </a:xfrm>
          <a:prstGeom prst="rect">
            <a:avLst/>
          </a:prstGeom>
          <a:noFill/>
          <a:ln w="9525">
            <a:noFill/>
            <a:miter lim="800000"/>
            <a:headEnd/>
            <a:tailEnd/>
          </a:ln>
        </p:spPr>
        <p:txBody>
          <a:bodyPr wrap="none">
            <a:spAutoFit/>
          </a:bodyPr>
          <a:lstStyle/>
          <a:p>
            <a:pPr algn="ctr"/>
            <a:r>
              <a:rPr lang="en-US" sz="2000" b="1" dirty="0"/>
              <a:t>2</a:t>
            </a:r>
          </a:p>
        </p:txBody>
      </p:sp>
      <p:sp>
        <p:nvSpPr>
          <p:cNvPr id="37917" name="Oval 50"/>
          <p:cNvSpPr>
            <a:spLocks noChangeArrowheads="1"/>
          </p:cNvSpPr>
          <p:nvPr/>
        </p:nvSpPr>
        <p:spPr bwMode="auto">
          <a:xfrm>
            <a:off x="7499350" y="3132138"/>
            <a:ext cx="292100" cy="287337"/>
          </a:xfrm>
          <a:prstGeom prst="ellipse">
            <a:avLst/>
          </a:prstGeom>
          <a:noFill/>
          <a:ln w="25400">
            <a:solidFill>
              <a:schemeClr val="tx1"/>
            </a:solidFill>
            <a:round/>
            <a:headEnd/>
            <a:tailEnd/>
          </a:ln>
        </p:spPr>
        <p:txBody>
          <a:bodyPr wrap="none" anchor="ctr"/>
          <a:lstStyle/>
          <a:p>
            <a:endParaRPr lang="en-US" sz="2000"/>
          </a:p>
        </p:txBody>
      </p:sp>
      <p:sp>
        <p:nvSpPr>
          <p:cNvPr id="37918" name="Line 51"/>
          <p:cNvSpPr>
            <a:spLocks noChangeShapeType="1"/>
          </p:cNvSpPr>
          <p:nvPr/>
        </p:nvSpPr>
        <p:spPr bwMode="auto">
          <a:xfrm>
            <a:off x="4906963" y="3271838"/>
            <a:ext cx="261937" cy="7937"/>
          </a:xfrm>
          <a:prstGeom prst="line">
            <a:avLst/>
          </a:prstGeom>
          <a:noFill/>
          <a:ln w="76200" cmpd="dbl">
            <a:solidFill>
              <a:schemeClr val="tx1"/>
            </a:solidFill>
            <a:round/>
            <a:headEnd/>
            <a:tailEnd type="triangle" w="sm" len="sm"/>
          </a:ln>
        </p:spPr>
        <p:txBody>
          <a:bodyPr wrap="none" anchor="ctr"/>
          <a:lstStyle/>
          <a:p>
            <a:endParaRPr lang="en-US"/>
          </a:p>
        </p:txBody>
      </p:sp>
      <p:sp>
        <p:nvSpPr>
          <p:cNvPr id="37919" name="Text Box 55"/>
          <p:cNvSpPr txBox="1">
            <a:spLocks noChangeArrowheads="1"/>
          </p:cNvSpPr>
          <p:nvPr/>
        </p:nvSpPr>
        <p:spPr bwMode="auto">
          <a:xfrm>
            <a:off x="6645275" y="3540125"/>
            <a:ext cx="298450" cy="336550"/>
          </a:xfrm>
          <a:prstGeom prst="rect">
            <a:avLst/>
          </a:prstGeom>
          <a:noFill/>
          <a:ln w="9525">
            <a:noFill/>
            <a:miter lim="800000"/>
            <a:headEnd/>
            <a:tailEnd/>
          </a:ln>
        </p:spPr>
        <p:txBody>
          <a:bodyPr>
            <a:spAutoFit/>
          </a:bodyPr>
          <a:lstStyle/>
          <a:p>
            <a:r>
              <a:rPr lang="en-US" sz="1600" i="1"/>
              <a:t>a</a:t>
            </a:r>
          </a:p>
        </p:txBody>
      </p:sp>
      <p:sp>
        <p:nvSpPr>
          <p:cNvPr id="37920" name="Text Box 56"/>
          <p:cNvSpPr txBox="1">
            <a:spLocks noChangeArrowheads="1"/>
          </p:cNvSpPr>
          <p:nvPr/>
        </p:nvSpPr>
        <p:spPr bwMode="auto">
          <a:xfrm>
            <a:off x="6011863" y="3563938"/>
            <a:ext cx="298450" cy="336550"/>
          </a:xfrm>
          <a:prstGeom prst="rect">
            <a:avLst/>
          </a:prstGeom>
          <a:noFill/>
          <a:ln w="9525">
            <a:noFill/>
            <a:miter lim="800000"/>
            <a:headEnd/>
            <a:tailEnd/>
          </a:ln>
        </p:spPr>
        <p:txBody>
          <a:bodyPr>
            <a:spAutoFit/>
          </a:bodyPr>
          <a:lstStyle/>
          <a:p>
            <a:r>
              <a:rPr lang="en-US" sz="1600" i="1"/>
              <a:t>b</a:t>
            </a:r>
          </a:p>
        </p:txBody>
      </p:sp>
      <p:sp>
        <p:nvSpPr>
          <p:cNvPr id="37921" name="Text Box 62"/>
          <p:cNvSpPr txBox="1">
            <a:spLocks noChangeArrowheads="1"/>
          </p:cNvSpPr>
          <p:nvPr/>
        </p:nvSpPr>
        <p:spPr bwMode="auto">
          <a:xfrm>
            <a:off x="5029200" y="4724400"/>
            <a:ext cx="3271837" cy="1587500"/>
          </a:xfrm>
          <a:prstGeom prst="rect">
            <a:avLst/>
          </a:prstGeom>
          <a:noFill/>
          <a:ln w="9525">
            <a:noFill/>
            <a:miter lim="800000"/>
            <a:headEnd/>
            <a:tailEnd/>
          </a:ln>
        </p:spPr>
        <p:txBody>
          <a:bodyPr wrap="none">
            <a:spAutoFit/>
          </a:bodyPr>
          <a:lstStyle/>
          <a:p>
            <a:pPr algn="l"/>
            <a:r>
              <a:rPr lang="en-US" b="1" dirty="0"/>
              <a:t>FSA that recognizes  words:</a:t>
            </a:r>
          </a:p>
          <a:p>
            <a:pPr algn="l"/>
            <a:r>
              <a:rPr lang="en-US" sz="1600" b="1" i="1" dirty="0"/>
              <a:t>“b”, “</a:t>
            </a:r>
            <a:r>
              <a:rPr lang="en-US" sz="1600" b="1" i="1" dirty="0" err="1"/>
              <a:t>bc”,“bcc”,”bab”,”babcc</a:t>
            </a:r>
            <a:r>
              <a:rPr lang="en-US" sz="1600" b="1" i="1" dirty="0"/>
              <a:t>”</a:t>
            </a:r>
          </a:p>
          <a:p>
            <a:pPr algn="l"/>
            <a:r>
              <a:rPr lang="en-US" sz="1600" b="1" i="1" dirty="0"/>
              <a:t>“</a:t>
            </a:r>
            <a:r>
              <a:rPr lang="en-US" sz="1600" b="1" i="1" dirty="0" err="1"/>
              <a:t>bababccc</a:t>
            </a:r>
            <a:r>
              <a:rPr lang="en-US" sz="1600" b="1" i="1" dirty="0"/>
              <a:t>”, </a:t>
            </a:r>
            <a:r>
              <a:rPr lang="en-US" sz="1600" b="1" dirty="0"/>
              <a:t>etc.</a:t>
            </a:r>
          </a:p>
          <a:p>
            <a:pPr algn="l"/>
            <a:endParaRPr lang="en-US" sz="800" b="1" dirty="0"/>
          </a:p>
          <a:p>
            <a:pPr algn="l"/>
            <a:r>
              <a:rPr lang="en-US" sz="1600" b="1" dirty="0"/>
              <a:t>It recognizes the regular expression</a:t>
            </a:r>
          </a:p>
          <a:p>
            <a:pPr algn="l"/>
            <a:endParaRPr lang="en-US" sz="800" b="1" dirty="0"/>
          </a:p>
          <a:p>
            <a:pPr algn="l"/>
            <a:r>
              <a:rPr lang="en-US" sz="1600" b="1" i="1" dirty="0"/>
              <a:t>        </a:t>
            </a:r>
            <a:r>
              <a:rPr lang="en-US" sz="2000" b="1" dirty="0"/>
              <a:t>( </a:t>
            </a:r>
            <a:r>
              <a:rPr lang="en-US" sz="1600" b="1" i="1" dirty="0"/>
              <a:t> </a:t>
            </a:r>
            <a:r>
              <a:rPr lang="en-US" sz="2000" b="1" i="1" dirty="0"/>
              <a:t>b </a:t>
            </a:r>
            <a:r>
              <a:rPr lang="en-US" sz="2000" b="1" dirty="0"/>
              <a:t>(</a:t>
            </a:r>
            <a:r>
              <a:rPr lang="en-US" sz="2000" b="1" i="1" dirty="0" err="1"/>
              <a:t>ab</a:t>
            </a:r>
            <a:r>
              <a:rPr lang="en-US" sz="2000" b="1" dirty="0"/>
              <a:t>)</a:t>
            </a:r>
            <a:r>
              <a:rPr lang="en-US" sz="2000" b="1" baseline="30000" dirty="0"/>
              <a:t>*</a:t>
            </a:r>
            <a:r>
              <a:rPr lang="en-US" sz="2000" b="1" dirty="0"/>
              <a:t> c </a:t>
            </a:r>
            <a:r>
              <a:rPr lang="en-US" sz="2000" b="1" dirty="0" err="1"/>
              <a:t>c</a:t>
            </a:r>
            <a:r>
              <a:rPr lang="en-US" sz="2000" b="1" baseline="30000" dirty="0"/>
              <a:t>*  </a:t>
            </a:r>
            <a:r>
              <a:rPr lang="en-US" sz="2000" b="1" dirty="0"/>
              <a:t>| </a:t>
            </a:r>
            <a:r>
              <a:rPr lang="en-US" sz="2000" b="1" baseline="30000" dirty="0"/>
              <a:t> </a:t>
            </a:r>
            <a:r>
              <a:rPr lang="en-US" sz="2000" b="1" i="1" dirty="0"/>
              <a:t>b </a:t>
            </a:r>
            <a:r>
              <a:rPr lang="en-US" sz="2000" b="1" dirty="0"/>
              <a:t>(</a:t>
            </a:r>
            <a:r>
              <a:rPr lang="en-US" sz="2000" b="1" i="1" dirty="0" err="1"/>
              <a:t>ab</a:t>
            </a:r>
            <a:r>
              <a:rPr lang="en-US" sz="2000" b="1" dirty="0"/>
              <a:t>)</a:t>
            </a:r>
            <a:r>
              <a:rPr lang="en-US" sz="2000" b="1" baseline="30000" dirty="0"/>
              <a:t>*</a:t>
            </a:r>
            <a:r>
              <a:rPr lang="en-US" sz="2000" b="1" dirty="0"/>
              <a:t>  )</a:t>
            </a:r>
          </a:p>
        </p:txBody>
      </p:sp>
      <p:sp>
        <p:nvSpPr>
          <p:cNvPr id="37922" name="Oval 63"/>
          <p:cNvSpPr>
            <a:spLocks noChangeArrowheads="1"/>
          </p:cNvSpPr>
          <p:nvPr/>
        </p:nvSpPr>
        <p:spPr bwMode="auto">
          <a:xfrm>
            <a:off x="6307138" y="3983038"/>
            <a:ext cx="390525" cy="381000"/>
          </a:xfrm>
          <a:prstGeom prst="ellipse">
            <a:avLst/>
          </a:prstGeom>
          <a:noFill/>
          <a:ln w="25400">
            <a:solidFill>
              <a:schemeClr val="tx1"/>
            </a:solidFill>
            <a:round/>
            <a:headEnd/>
            <a:tailEnd/>
          </a:ln>
        </p:spPr>
        <p:txBody>
          <a:bodyPr wrap="none" anchor="ctr"/>
          <a:lstStyle/>
          <a:p>
            <a:endParaRPr lang="en-US"/>
          </a:p>
        </p:txBody>
      </p:sp>
      <p:sp>
        <p:nvSpPr>
          <p:cNvPr id="37923" name="Text Box 64"/>
          <p:cNvSpPr txBox="1">
            <a:spLocks noChangeArrowheads="1"/>
          </p:cNvSpPr>
          <p:nvPr/>
        </p:nvSpPr>
        <p:spPr bwMode="auto">
          <a:xfrm>
            <a:off x="6345947" y="3962400"/>
            <a:ext cx="312906" cy="400110"/>
          </a:xfrm>
          <a:prstGeom prst="rect">
            <a:avLst/>
          </a:prstGeom>
          <a:noFill/>
          <a:ln w="9525">
            <a:noFill/>
            <a:miter lim="800000"/>
            <a:headEnd/>
            <a:tailEnd/>
          </a:ln>
        </p:spPr>
        <p:txBody>
          <a:bodyPr wrap="none">
            <a:spAutoFit/>
          </a:bodyPr>
          <a:lstStyle/>
          <a:p>
            <a:pPr algn="ctr"/>
            <a:r>
              <a:rPr lang="en-US" sz="2000" b="1" dirty="0"/>
              <a:t>3</a:t>
            </a:r>
          </a:p>
        </p:txBody>
      </p:sp>
      <p:sp>
        <p:nvSpPr>
          <p:cNvPr id="37924" name="Oval 67"/>
          <p:cNvSpPr>
            <a:spLocks noChangeArrowheads="1"/>
          </p:cNvSpPr>
          <p:nvPr/>
        </p:nvSpPr>
        <p:spPr bwMode="auto">
          <a:xfrm>
            <a:off x="6307138" y="3084513"/>
            <a:ext cx="390525" cy="381000"/>
          </a:xfrm>
          <a:prstGeom prst="ellipse">
            <a:avLst/>
          </a:prstGeom>
          <a:noFill/>
          <a:ln w="25400">
            <a:solidFill>
              <a:schemeClr val="tx1"/>
            </a:solidFill>
            <a:round/>
            <a:headEnd/>
            <a:tailEnd/>
          </a:ln>
        </p:spPr>
        <p:txBody>
          <a:bodyPr wrap="none" anchor="ctr"/>
          <a:lstStyle/>
          <a:p>
            <a:endParaRPr lang="en-US"/>
          </a:p>
        </p:txBody>
      </p:sp>
      <p:sp>
        <p:nvSpPr>
          <p:cNvPr id="37925" name="Text Box 68"/>
          <p:cNvSpPr txBox="1">
            <a:spLocks noChangeArrowheads="1"/>
          </p:cNvSpPr>
          <p:nvPr/>
        </p:nvSpPr>
        <p:spPr bwMode="auto">
          <a:xfrm>
            <a:off x="6345947" y="3048000"/>
            <a:ext cx="312906" cy="400110"/>
          </a:xfrm>
          <a:prstGeom prst="rect">
            <a:avLst/>
          </a:prstGeom>
          <a:noFill/>
          <a:ln w="9525">
            <a:noFill/>
            <a:miter lim="800000"/>
            <a:headEnd/>
            <a:tailEnd/>
          </a:ln>
        </p:spPr>
        <p:txBody>
          <a:bodyPr wrap="none">
            <a:spAutoFit/>
          </a:bodyPr>
          <a:lstStyle/>
          <a:p>
            <a:pPr algn="ctr"/>
            <a:r>
              <a:rPr lang="en-US" sz="2000" b="1" dirty="0"/>
              <a:t>1</a:t>
            </a:r>
          </a:p>
        </p:txBody>
      </p:sp>
      <p:sp>
        <p:nvSpPr>
          <p:cNvPr id="37926" name="Oval 69"/>
          <p:cNvSpPr>
            <a:spLocks noChangeArrowheads="1"/>
          </p:cNvSpPr>
          <p:nvPr/>
        </p:nvSpPr>
        <p:spPr bwMode="auto">
          <a:xfrm>
            <a:off x="6356350" y="3132138"/>
            <a:ext cx="292100" cy="287337"/>
          </a:xfrm>
          <a:prstGeom prst="ellipse">
            <a:avLst/>
          </a:prstGeom>
          <a:noFill/>
          <a:ln w="25400">
            <a:solidFill>
              <a:schemeClr val="tx1"/>
            </a:solidFill>
            <a:round/>
            <a:headEnd/>
            <a:tailEnd/>
          </a:ln>
        </p:spPr>
        <p:txBody>
          <a:bodyPr wrap="none" anchor="ctr"/>
          <a:lstStyle/>
          <a:p>
            <a:endParaRPr lang="en-US"/>
          </a:p>
        </p:txBody>
      </p:sp>
      <p:cxnSp>
        <p:nvCxnSpPr>
          <p:cNvPr id="37927" name="AutoShape 70"/>
          <p:cNvCxnSpPr>
            <a:cxnSpLocks noChangeShapeType="1"/>
            <a:endCxn id="37924" idx="2"/>
          </p:cNvCxnSpPr>
          <p:nvPr/>
        </p:nvCxnSpPr>
        <p:spPr bwMode="auto">
          <a:xfrm flipV="1">
            <a:off x="5562600" y="3275013"/>
            <a:ext cx="731838" cy="9525"/>
          </a:xfrm>
          <a:prstGeom prst="straightConnector1">
            <a:avLst/>
          </a:prstGeom>
          <a:noFill/>
          <a:ln w="12700">
            <a:solidFill>
              <a:schemeClr val="tx1"/>
            </a:solidFill>
            <a:round/>
            <a:headEnd/>
            <a:tailEnd type="triangle" w="med" len="med"/>
          </a:ln>
        </p:spPr>
      </p:cxnSp>
      <p:cxnSp>
        <p:nvCxnSpPr>
          <p:cNvPr id="37928" name="AutoShape 71"/>
          <p:cNvCxnSpPr>
            <a:cxnSpLocks noChangeShapeType="1"/>
            <a:stCxn id="37924" idx="6"/>
            <a:endCxn id="37915" idx="2"/>
          </p:cNvCxnSpPr>
          <p:nvPr/>
        </p:nvCxnSpPr>
        <p:spPr bwMode="auto">
          <a:xfrm>
            <a:off x="6710363" y="3275013"/>
            <a:ext cx="731837" cy="1587"/>
          </a:xfrm>
          <a:prstGeom prst="straightConnector1">
            <a:avLst/>
          </a:prstGeom>
          <a:noFill/>
          <a:ln w="12700">
            <a:solidFill>
              <a:schemeClr val="tx1"/>
            </a:solidFill>
            <a:round/>
            <a:headEnd/>
            <a:tailEnd type="triangle" w="med" len="med"/>
          </a:ln>
        </p:spPr>
      </p:cxnSp>
      <p:sp>
        <p:nvSpPr>
          <p:cNvPr id="37929" name="Freeform 79"/>
          <p:cNvSpPr>
            <a:spLocks/>
          </p:cNvSpPr>
          <p:nvPr/>
        </p:nvSpPr>
        <p:spPr bwMode="auto">
          <a:xfrm>
            <a:off x="6605588" y="3419475"/>
            <a:ext cx="109537" cy="593725"/>
          </a:xfrm>
          <a:custGeom>
            <a:avLst/>
            <a:gdLst>
              <a:gd name="T0" fmla="*/ 36663429 w 94"/>
              <a:gd name="T1" fmla="*/ 0 h 384"/>
              <a:gd name="T2" fmla="*/ 122210661 w 94"/>
              <a:gd name="T3" fmla="*/ 487683279 h 384"/>
              <a:gd name="T4" fmla="*/ 0 w 94"/>
              <a:gd name="T5" fmla="*/ 917993260 h 384"/>
              <a:gd name="T6" fmla="*/ 0 60000 65536"/>
              <a:gd name="T7" fmla="*/ 0 60000 65536"/>
              <a:gd name="T8" fmla="*/ 0 60000 65536"/>
              <a:gd name="T9" fmla="*/ 0 w 94"/>
              <a:gd name="T10" fmla="*/ 0 h 384"/>
              <a:gd name="T11" fmla="*/ 94 w 94"/>
              <a:gd name="T12" fmla="*/ 384 h 384"/>
            </a:gdLst>
            <a:ahLst/>
            <a:cxnLst>
              <a:cxn ang="T6">
                <a:pos x="T0" y="T1"/>
              </a:cxn>
              <a:cxn ang="T7">
                <a:pos x="T2" y="T3"/>
              </a:cxn>
              <a:cxn ang="T8">
                <a:pos x="T4" y="T5"/>
              </a:cxn>
            </a:cxnLst>
            <a:rect l="T9" t="T10" r="T11" b="T12"/>
            <a:pathLst>
              <a:path w="94" h="384">
                <a:moveTo>
                  <a:pt x="27" y="0"/>
                </a:moveTo>
                <a:cubicBezTo>
                  <a:pt x="60" y="70"/>
                  <a:pt x="94" y="140"/>
                  <a:pt x="90" y="204"/>
                </a:cubicBezTo>
                <a:cubicBezTo>
                  <a:pt x="86" y="268"/>
                  <a:pt x="43" y="326"/>
                  <a:pt x="0" y="384"/>
                </a:cubicBezTo>
              </a:path>
            </a:pathLst>
          </a:custGeom>
          <a:noFill/>
          <a:ln w="12700" cap="flat" cmpd="sng">
            <a:solidFill>
              <a:schemeClr val="tx1"/>
            </a:solidFill>
            <a:prstDash val="solid"/>
            <a:round/>
            <a:headEnd type="none" w="med" len="med"/>
            <a:tailEnd type="triangle" w="med" len="med"/>
          </a:ln>
        </p:spPr>
        <p:txBody>
          <a:bodyPr wrap="none" anchor="ctr"/>
          <a:lstStyle/>
          <a:p>
            <a:endParaRPr lang="en-US"/>
          </a:p>
        </p:txBody>
      </p:sp>
      <p:sp>
        <p:nvSpPr>
          <p:cNvPr id="37930" name="Freeform 81"/>
          <p:cNvSpPr>
            <a:spLocks/>
          </p:cNvSpPr>
          <p:nvPr/>
        </p:nvSpPr>
        <p:spPr bwMode="auto">
          <a:xfrm>
            <a:off x="6259513" y="3414713"/>
            <a:ext cx="122237" cy="595312"/>
          </a:xfrm>
          <a:custGeom>
            <a:avLst/>
            <a:gdLst>
              <a:gd name="T0" fmla="*/ 180022681 w 83"/>
              <a:gd name="T1" fmla="*/ 984434461 h 360"/>
              <a:gd name="T2" fmla="*/ 4337204 w 83"/>
              <a:gd name="T3" fmla="*/ 500420958 h 360"/>
              <a:gd name="T4" fmla="*/ 160501586 w 83"/>
              <a:gd name="T5" fmla="*/ 0 h 360"/>
              <a:gd name="T6" fmla="*/ 0 60000 65536"/>
              <a:gd name="T7" fmla="*/ 0 60000 65536"/>
              <a:gd name="T8" fmla="*/ 0 60000 65536"/>
              <a:gd name="T9" fmla="*/ 0 w 83"/>
              <a:gd name="T10" fmla="*/ 0 h 360"/>
              <a:gd name="T11" fmla="*/ 83 w 83"/>
              <a:gd name="T12" fmla="*/ 360 h 360"/>
            </a:gdLst>
            <a:ahLst/>
            <a:cxnLst>
              <a:cxn ang="T6">
                <a:pos x="T0" y="T1"/>
              </a:cxn>
              <a:cxn ang="T7">
                <a:pos x="T2" y="T3"/>
              </a:cxn>
              <a:cxn ang="T8">
                <a:pos x="T4" y="T5"/>
              </a:cxn>
            </a:cxnLst>
            <a:rect l="T9" t="T10" r="T11" b="T12"/>
            <a:pathLst>
              <a:path w="83" h="360">
                <a:moveTo>
                  <a:pt x="83" y="360"/>
                </a:moveTo>
                <a:cubicBezTo>
                  <a:pt x="43" y="301"/>
                  <a:pt x="4" y="243"/>
                  <a:pt x="2" y="183"/>
                </a:cubicBezTo>
                <a:cubicBezTo>
                  <a:pt x="0" y="123"/>
                  <a:pt x="37" y="61"/>
                  <a:pt x="74" y="0"/>
                </a:cubicBezTo>
              </a:path>
            </a:pathLst>
          </a:custGeom>
          <a:noFill/>
          <a:ln w="12700" cap="flat" cmpd="sng">
            <a:solidFill>
              <a:schemeClr val="tx1"/>
            </a:solidFill>
            <a:prstDash val="solid"/>
            <a:round/>
            <a:headEnd type="none" w="med" len="med"/>
            <a:tailEnd type="triangle" w="med" len="med"/>
          </a:ln>
        </p:spPr>
        <p:txBody>
          <a:bodyPr wrap="none" anchor="ctr"/>
          <a:lstStyle/>
          <a:p>
            <a:endParaRPr lang="en-US"/>
          </a:p>
        </p:txBody>
      </p:sp>
      <p:sp>
        <p:nvSpPr>
          <p:cNvPr id="37931" name="Text Box 82"/>
          <p:cNvSpPr txBox="1">
            <a:spLocks noChangeArrowheads="1"/>
          </p:cNvSpPr>
          <p:nvPr/>
        </p:nvSpPr>
        <p:spPr bwMode="auto">
          <a:xfrm>
            <a:off x="5730875" y="2982913"/>
            <a:ext cx="298450" cy="336550"/>
          </a:xfrm>
          <a:prstGeom prst="rect">
            <a:avLst/>
          </a:prstGeom>
          <a:noFill/>
          <a:ln w="9525">
            <a:noFill/>
            <a:miter lim="800000"/>
            <a:headEnd/>
            <a:tailEnd/>
          </a:ln>
        </p:spPr>
        <p:txBody>
          <a:bodyPr>
            <a:spAutoFit/>
          </a:bodyPr>
          <a:lstStyle/>
          <a:p>
            <a:r>
              <a:rPr lang="en-US" sz="1600" i="1"/>
              <a:t>b</a:t>
            </a:r>
          </a:p>
        </p:txBody>
      </p:sp>
      <p:sp>
        <p:nvSpPr>
          <p:cNvPr id="37932" name="Text Box 83"/>
          <p:cNvSpPr txBox="1">
            <a:spLocks noChangeArrowheads="1"/>
          </p:cNvSpPr>
          <p:nvPr/>
        </p:nvSpPr>
        <p:spPr bwMode="auto">
          <a:xfrm>
            <a:off x="6878638" y="2959100"/>
            <a:ext cx="298450" cy="336550"/>
          </a:xfrm>
          <a:prstGeom prst="rect">
            <a:avLst/>
          </a:prstGeom>
          <a:noFill/>
          <a:ln w="9525">
            <a:noFill/>
            <a:miter lim="800000"/>
            <a:headEnd/>
            <a:tailEnd/>
          </a:ln>
        </p:spPr>
        <p:txBody>
          <a:bodyPr>
            <a:spAutoFit/>
          </a:bodyPr>
          <a:lstStyle/>
          <a:p>
            <a:r>
              <a:rPr lang="en-US" sz="1600" i="1"/>
              <a:t>c</a:t>
            </a:r>
          </a:p>
        </p:txBody>
      </p:sp>
      <p:cxnSp>
        <p:nvCxnSpPr>
          <p:cNvPr id="37933" name="AutoShape 84"/>
          <p:cNvCxnSpPr>
            <a:cxnSpLocks noChangeShapeType="1"/>
            <a:stCxn id="37915" idx="7"/>
            <a:endCxn id="37915" idx="5"/>
          </p:cNvCxnSpPr>
          <p:nvPr/>
        </p:nvCxnSpPr>
        <p:spPr bwMode="auto">
          <a:xfrm rot="5400000" flipV="1">
            <a:off x="7641431" y="3275807"/>
            <a:ext cx="295275" cy="1588"/>
          </a:xfrm>
          <a:prstGeom prst="curvedConnector5">
            <a:avLst>
              <a:gd name="adj1" fmla="val -23657"/>
              <a:gd name="adj2" fmla="val 22599991"/>
              <a:gd name="adj3" fmla="val 122579"/>
            </a:avLst>
          </a:prstGeom>
          <a:noFill/>
          <a:ln w="12700">
            <a:solidFill>
              <a:schemeClr val="tx1"/>
            </a:solidFill>
            <a:round/>
            <a:headEnd/>
            <a:tailEnd type="triangle" w="med" len="med"/>
          </a:ln>
        </p:spPr>
      </p:cxnSp>
      <p:sp>
        <p:nvSpPr>
          <p:cNvPr id="37934" name="Text Box 85"/>
          <p:cNvSpPr txBox="1">
            <a:spLocks noChangeArrowheads="1"/>
          </p:cNvSpPr>
          <p:nvPr/>
        </p:nvSpPr>
        <p:spPr bwMode="auto">
          <a:xfrm>
            <a:off x="8107363" y="3078163"/>
            <a:ext cx="298450" cy="336550"/>
          </a:xfrm>
          <a:prstGeom prst="rect">
            <a:avLst/>
          </a:prstGeom>
          <a:noFill/>
          <a:ln w="9525">
            <a:noFill/>
            <a:miter lim="800000"/>
            <a:headEnd/>
            <a:tailEnd/>
          </a:ln>
        </p:spPr>
        <p:txBody>
          <a:bodyPr>
            <a:spAutoFit/>
          </a:bodyPr>
          <a:lstStyle/>
          <a:p>
            <a:r>
              <a:rPr lang="en-US" sz="1600" i="1"/>
              <a:t>c</a:t>
            </a:r>
          </a:p>
        </p:txBody>
      </p:sp>
      <p:sp>
        <p:nvSpPr>
          <p:cNvPr id="37935" name="Rectangle 86"/>
          <p:cNvSpPr>
            <a:spLocks noChangeArrowheads="1"/>
          </p:cNvSpPr>
          <p:nvPr/>
        </p:nvSpPr>
        <p:spPr bwMode="auto">
          <a:xfrm>
            <a:off x="4953000" y="5715000"/>
            <a:ext cx="3340100" cy="850900"/>
          </a:xfrm>
          <a:prstGeom prst="rect">
            <a:avLst/>
          </a:prstGeom>
          <a:noFill/>
          <a:ln w="12700">
            <a:solidFill>
              <a:srgbClr val="FF0000"/>
            </a:solidFill>
            <a:miter lim="800000"/>
            <a:headEnd/>
            <a:tailEnd/>
          </a:ln>
        </p:spPr>
        <p:txBody>
          <a:bodyPr wrap="none" anchor="ctr"/>
          <a:lstStyle/>
          <a:p>
            <a:endParaRPr lang="en-US"/>
          </a:p>
        </p:txBody>
      </p:sp>
    </p:spTree>
    <p:extLst>
      <p:ext uri="{BB962C8B-B14F-4D97-AF65-F5344CB8AC3E}">
        <p14:creationId xmlns:p14="http://schemas.microsoft.com/office/powerpoint/2010/main" xmlns="" val="3648103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dirty="0" smtClean="0">
                <a:latin typeface="Times New Roman" charset="0"/>
              </a:rPr>
              <a:t>Intelligent Information Retrieval</a:t>
            </a:r>
            <a:endParaRPr lang="en-US" sz="1400" dirty="0" smtClean="0">
              <a:latin typeface="Times New Roman" charset="0"/>
            </a:endParaRPr>
          </a:p>
        </p:txBody>
      </p:sp>
      <p:sp>
        <p:nvSpPr>
          <p:cNvPr id="38915" name="Slide Number Placeholder 4"/>
          <p:cNvSpPr>
            <a:spLocks noGrp="1"/>
          </p:cNvSpPr>
          <p:nvPr>
            <p:ph type="sldNum" sz="quarter" idx="11"/>
          </p:nvPr>
        </p:nvSpPr>
        <p:spPr>
          <a:noFill/>
        </p:spPr>
        <p:txBody>
          <a:bodyPr/>
          <a:lstStyle/>
          <a:p>
            <a:fld id="{20212217-FB56-448D-82EF-7B8B551CF4B8}" type="slidenum">
              <a:rPr lang="en-US" smtClean="0">
                <a:latin typeface="Times New Roman" charset="0"/>
              </a:rPr>
              <a:pPr/>
              <a:t>21</a:t>
            </a:fld>
            <a:endParaRPr lang="en-US" smtClean="0">
              <a:latin typeface="Times New Roman" charset="0"/>
            </a:endParaRPr>
          </a:p>
        </p:txBody>
      </p:sp>
      <p:sp>
        <p:nvSpPr>
          <p:cNvPr id="38916" name="Oval 6"/>
          <p:cNvSpPr>
            <a:spLocks noChangeArrowheads="1"/>
          </p:cNvSpPr>
          <p:nvPr/>
        </p:nvSpPr>
        <p:spPr bwMode="auto">
          <a:xfrm>
            <a:off x="1244600" y="3327400"/>
            <a:ext cx="381000" cy="381000"/>
          </a:xfrm>
          <a:prstGeom prst="ellipse">
            <a:avLst/>
          </a:prstGeom>
          <a:noFill/>
          <a:ln w="25400">
            <a:solidFill>
              <a:schemeClr val="tx1"/>
            </a:solidFill>
            <a:round/>
            <a:headEnd/>
            <a:tailEnd/>
          </a:ln>
        </p:spPr>
        <p:txBody>
          <a:bodyPr wrap="none" anchor="ctr"/>
          <a:lstStyle/>
          <a:p>
            <a:endParaRPr lang="en-US" sz="2000"/>
          </a:p>
        </p:txBody>
      </p:sp>
      <p:sp>
        <p:nvSpPr>
          <p:cNvPr id="38917" name="Text Box 7"/>
          <p:cNvSpPr txBox="1">
            <a:spLocks noChangeArrowheads="1"/>
          </p:cNvSpPr>
          <p:nvPr/>
        </p:nvSpPr>
        <p:spPr bwMode="auto">
          <a:xfrm>
            <a:off x="1278647" y="3365500"/>
            <a:ext cx="312906" cy="400110"/>
          </a:xfrm>
          <a:prstGeom prst="rect">
            <a:avLst/>
          </a:prstGeom>
          <a:noFill/>
          <a:ln w="9525">
            <a:noFill/>
            <a:miter lim="800000"/>
            <a:headEnd/>
            <a:tailEnd/>
          </a:ln>
        </p:spPr>
        <p:txBody>
          <a:bodyPr wrap="none">
            <a:spAutoFit/>
          </a:bodyPr>
          <a:lstStyle/>
          <a:p>
            <a:pPr algn="ctr"/>
            <a:r>
              <a:rPr lang="en-US" sz="2000" b="1"/>
              <a:t>0</a:t>
            </a:r>
          </a:p>
        </p:txBody>
      </p:sp>
      <p:sp>
        <p:nvSpPr>
          <p:cNvPr id="38918" name="Oval 12"/>
          <p:cNvSpPr>
            <a:spLocks noChangeArrowheads="1"/>
          </p:cNvSpPr>
          <p:nvPr/>
        </p:nvSpPr>
        <p:spPr bwMode="auto">
          <a:xfrm>
            <a:off x="3727450" y="1358900"/>
            <a:ext cx="390525" cy="381000"/>
          </a:xfrm>
          <a:prstGeom prst="ellipse">
            <a:avLst/>
          </a:prstGeom>
          <a:noFill/>
          <a:ln w="25400">
            <a:solidFill>
              <a:schemeClr val="tx1"/>
            </a:solidFill>
            <a:round/>
            <a:headEnd/>
            <a:tailEnd/>
          </a:ln>
        </p:spPr>
        <p:txBody>
          <a:bodyPr wrap="none" anchor="ctr"/>
          <a:lstStyle/>
          <a:p>
            <a:endParaRPr lang="en-US" sz="2000"/>
          </a:p>
        </p:txBody>
      </p:sp>
      <p:sp>
        <p:nvSpPr>
          <p:cNvPr id="38919" name="Text Box 13"/>
          <p:cNvSpPr txBox="1">
            <a:spLocks noChangeArrowheads="1"/>
          </p:cNvSpPr>
          <p:nvPr/>
        </p:nvSpPr>
        <p:spPr bwMode="auto">
          <a:xfrm>
            <a:off x="3766260" y="1397000"/>
            <a:ext cx="312906" cy="400110"/>
          </a:xfrm>
          <a:prstGeom prst="rect">
            <a:avLst/>
          </a:prstGeom>
          <a:noFill/>
          <a:ln w="9525">
            <a:noFill/>
            <a:miter lim="800000"/>
            <a:headEnd/>
            <a:tailEnd/>
          </a:ln>
        </p:spPr>
        <p:txBody>
          <a:bodyPr wrap="none">
            <a:spAutoFit/>
          </a:bodyPr>
          <a:lstStyle/>
          <a:p>
            <a:pPr algn="ctr"/>
            <a:r>
              <a:rPr lang="en-US" sz="2000" b="1"/>
              <a:t>1</a:t>
            </a:r>
          </a:p>
        </p:txBody>
      </p:sp>
      <p:sp>
        <p:nvSpPr>
          <p:cNvPr id="38920" name="Oval 14"/>
          <p:cNvSpPr>
            <a:spLocks noChangeArrowheads="1"/>
          </p:cNvSpPr>
          <p:nvPr/>
        </p:nvSpPr>
        <p:spPr bwMode="auto">
          <a:xfrm>
            <a:off x="3776663" y="1408113"/>
            <a:ext cx="292100" cy="287337"/>
          </a:xfrm>
          <a:prstGeom prst="ellipse">
            <a:avLst/>
          </a:prstGeom>
          <a:noFill/>
          <a:ln w="25400">
            <a:solidFill>
              <a:schemeClr val="tx1"/>
            </a:solidFill>
            <a:round/>
            <a:headEnd/>
            <a:tailEnd/>
          </a:ln>
        </p:spPr>
        <p:txBody>
          <a:bodyPr wrap="none" anchor="ctr"/>
          <a:lstStyle/>
          <a:p>
            <a:endParaRPr lang="en-US" sz="2000"/>
          </a:p>
        </p:txBody>
      </p:sp>
      <p:sp>
        <p:nvSpPr>
          <p:cNvPr id="38921" name="Oval 15"/>
          <p:cNvSpPr>
            <a:spLocks noChangeArrowheads="1"/>
          </p:cNvSpPr>
          <p:nvPr/>
        </p:nvSpPr>
        <p:spPr bwMode="auto">
          <a:xfrm>
            <a:off x="3727450" y="1930400"/>
            <a:ext cx="390525" cy="381000"/>
          </a:xfrm>
          <a:prstGeom prst="ellipse">
            <a:avLst/>
          </a:prstGeom>
          <a:noFill/>
          <a:ln w="25400">
            <a:solidFill>
              <a:schemeClr val="tx1"/>
            </a:solidFill>
            <a:round/>
            <a:headEnd/>
            <a:tailEnd/>
          </a:ln>
        </p:spPr>
        <p:txBody>
          <a:bodyPr wrap="none" anchor="ctr"/>
          <a:lstStyle/>
          <a:p>
            <a:endParaRPr lang="en-US" sz="2000"/>
          </a:p>
        </p:txBody>
      </p:sp>
      <p:sp>
        <p:nvSpPr>
          <p:cNvPr id="38922" name="Text Box 16"/>
          <p:cNvSpPr txBox="1">
            <a:spLocks noChangeArrowheads="1"/>
          </p:cNvSpPr>
          <p:nvPr/>
        </p:nvSpPr>
        <p:spPr bwMode="auto">
          <a:xfrm>
            <a:off x="3766260" y="1968500"/>
            <a:ext cx="312906" cy="400110"/>
          </a:xfrm>
          <a:prstGeom prst="rect">
            <a:avLst/>
          </a:prstGeom>
          <a:noFill/>
          <a:ln w="9525">
            <a:noFill/>
            <a:miter lim="800000"/>
            <a:headEnd/>
            <a:tailEnd/>
          </a:ln>
        </p:spPr>
        <p:txBody>
          <a:bodyPr wrap="none">
            <a:spAutoFit/>
          </a:bodyPr>
          <a:lstStyle/>
          <a:p>
            <a:pPr algn="ctr"/>
            <a:r>
              <a:rPr lang="en-US" sz="2000" b="1"/>
              <a:t>2</a:t>
            </a:r>
          </a:p>
        </p:txBody>
      </p:sp>
      <p:sp>
        <p:nvSpPr>
          <p:cNvPr id="38923" name="Oval 17"/>
          <p:cNvSpPr>
            <a:spLocks noChangeArrowheads="1"/>
          </p:cNvSpPr>
          <p:nvPr/>
        </p:nvSpPr>
        <p:spPr bwMode="auto">
          <a:xfrm>
            <a:off x="3776663" y="1979613"/>
            <a:ext cx="292100" cy="287337"/>
          </a:xfrm>
          <a:prstGeom prst="ellipse">
            <a:avLst/>
          </a:prstGeom>
          <a:noFill/>
          <a:ln w="25400">
            <a:solidFill>
              <a:schemeClr val="tx1"/>
            </a:solidFill>
            <a:round/>
            <a:headEnd/>
            <a:tailEnd/>
          </a:ln>
        </p:spPr>
        <p:txBody>
          <a:bodyPr wrap="none" anchor="ctr"/>
          <a:lstStyle/>
          <a:p>
            <a:endParaRPr lang="en-US" sz="2000"/>
          </a:p>
        </p:txBody>
      </p:sp>
      <p:sp>
        <p:nvSpPr>
          <p:cNvPr id="38924" name="Oval 18"/>
          <p:cNvSpPr>
            <a:spLocks noChangeArrowheads="1"/>
          </p:cNvSpPr>
          <p:nvPr/>
        </p:nvSpPr>
        <p:spPr bwMode="auto">
          <a:xfrm>
            <a:off x="3727450" y="2514600"/>
            <a:ext cx="390525" cy="381000"/>
          </a:xfrm>
          <a:prstGeom prst="ellipse">
            <a:avLst/>
          </a:prstGeom>
          <a:noFill/>
          <a:ln w="25400">
            <a:solidFill>
              <a:schemeClr val="tx1"/>
            </a:solidFill>
            <a:round/>
            <a:headEnd/>
            <a:tailEnd/>
          </a:ln>
        </p:spPr>
        <p:txBody>
          <a:bodyPr wrap="none" anchor="ctr"/>
          <a:lstStyle/>
          <a:p>
            <a:endParaRPr lang="en-US" sz="2000"/>
          </a:p>
        </p:txBody>
      </p:sp>
      <p:sp>
        <p:nvSpPr>
          <p:cNvPr id="38925" name="Text Box 19"/>
          <p:cNvSpPr txBox="1">
            <a:spLocks noChangeArrowheads="1"/>
          </p:cNvSpPr>
          <p:nvPr/>
        </p:nvSpPr>
        <p:spPr bwMode="auto">
          <a:xfrm>
            <a:off x="3766260" y="2552700"/>
            <a:ext cx="312906" cy="400110"/>
          </a:xfrm>
          <a:prstGeom prst="rect">
            <a:avLst/>
          </a:prstGeom>
          <a:noFill/>
          <a:ln w="9525">
            <a:noFill/>
            <a:miter lim="800000"/>
            <a:headEnd/>
            <a:tailEnd/>
          </a:ln>
        </p:spPr>
        <p:txBody>
          <a:bodyPr wrap="none">
            <a:spAutoFit/>
          </a:bodyPr>
          <a:lstStyle/>
          <a:p>
            <a:pPr algn="ctr"/>
            <a:r>
              <a:rPr lang="en-US" sz="2000" b="1"/>
              <a:t>3</a:t>
            </a:r>
          </a:p>
        </p:txBody>
      </p:sp>
      <p:sp>
        <p:nvSpPr>
          <p:cNvPr id="38926" name="Oval 20"/>
          <p:cNvSpPr>
            <a:spLocks noChangeArrowheads="1"/>
          </p:cNvSpPr>
          <p:nvPr/>
        </p:nvSpPr>
        <p:spPr bwMode="auto">
          <a:xfrm>
            <a:off x="3776663" y="2563813"/>
            <a:ext cx="292100" cy="287337"/>
          </a:xfrm>
          <a:prstGeom prst="ellipse">
            <a:avLst/>
          </a:prstGeom>
          <a:noFill/>
          <a:ln w="25400">
            <a:solidFill>
              <a:schemeClr val="tx1"/>
            </a:solidFill>
            <a:round/>
            <a:headEnd/>
            <a:tailEnd/>
          </a:ln>
        </p:spPr>
        <p:txBody>
          <a:bodyPr wrap="none" anchor="ctr"/>
          <a:lstStyle/>
          <a:p>
            <a:endParaRPr lang="en-US" sz="2000"/>
          </a:p>
        </p:txBody>
      </p:sp>
      <p:sp>
        <p:nvSpPr>
          <p:cNvPr id="38927" name="Oval 21"/>
          <p:cNvSpPr>
            <a:spLocks noChangeArrowheads="1"/>
          </p:cNvSpPr>
          <p:nvPr/>
        </p:nvSpPr>
        <p:spPr bwMode="auto">
          <a:xfrm>
            <a:off x="3727450" y="3098800"/>
            <a:ext cx="390525" cy="381000"/>
          </a:xfrm>
          <a:prstGeom prst="ellipse">
            <a:avLst/>
          </a:prstGeom>
          <a:noFill/>
          <a:ln w="25400">
            <a:solidFill>
              <a:schemeClr val="tx1"/>
            </a:solidFill>
            <a:round/>
            <a:headEnd/>
            <a:tailEnd/>
          </a:ln>
        </p:spPr>
        <p:txBody>
          <a:bodyPr wrap="none" anchor="ctr"/>
          <a:lstStyle/>
          <a:p>
            <a:endParaRPr lang="en-US" sz="2000"/>
          </a:p>
        </p:txBody>
      </p:sp>
      <p:sp>
        <p:nvSpPr>
          <p:cNvPr id="38928" name="Text Box 22"/>
          <p:cNvSpPr txBox="1">
            <a:spLocks noChangeArrowheads="1"/>
          </p:cNvSpPr>
          <p:nvPr/>
        </p:nvSpPr>
        <p:spPr bwMode="auto">
          <a:xfrm>
            <a:off x="3766260" y="3136900"/>
            <a:ext cx="312906" cy="400110"/>
          </a:xfrm>
          <a:prstGeom prst="rect">
            <a:avLst/>
          </a:prstGeom>
          <a:noFill/>
          <a:ln w="9525">
            <a:noFill/>
            <a:miter lim="800000"/>
            <a:headEnd/>
            <a:tailEnd/>
          </a:ln>
        </p:spPr>
        <p:txBody>
          <a:bodyPr wrap="none">
            <a:spAutoFit/>
          </a:bodyPr>
          <a:lstStyle/>
          <a:p>
            <a:pPr algn="ctr"/>
            <a:r>
              <a:rPr lang="en-US" sz="2000" b="1"/>
              <a:t>4</a:t>
            </a:r>
          </a:p>
        </p:txBody>
      </p:sp>
      <p:sp>
        <p:nvSpPr>
          <p:cNvPr id="38929" name="Oval 23"/>
          <p:cNvSpPr>
            <a:spLocks noChangeArrowheads="1"/>
          </p:cNvSpPr>
          <p:nvPr/>
        </p:nvSpPr>
        <p:spPr bwMode="auto">
          <a:xfrm>
            <a:off x="3776663" y="3148013"/>
            <a:ext cx="292100" cy="287337"/>
          </a:xfrm>
          <a:prstGeom prst="ellipse">
            <a:avLst/>
          </a:prstGeom>
          <a:noFill/>
          <a:ln w="25400">
            <a:solidFill>
              <a:schemeClr val="tx1"/>
            </a:solidFill>
            <a:round/>
            <a:headEnd/>
            <a:tailEnd/>
          </a:ln>
        </p:spPr>
        <p:txBody>
          <a:bodyPr wrap="none" anchor="ctr"/>
          <a:lstStyle/>
          <a:p>
            <a:endParaRPr lang="en-US" sz="2000"/>
          </a:p>
        </p:txBody>
      </p:sp>
      <p:sp>
        <p:nvSpPr>
          <p:cNvPr id="38930" name="Rectangle 24"/>
          <p:cNvSpPr>
            <a:spLocks noGrp="1" noChangeArrowheads="1"/>
          </p:cNvSpPr>
          <p:nvPr>
            <p:ph type="title"/>
          </p:nvPr>
        </p:nvSpPr>
        <p:spPr>
          <a:xfrm>
            <a:off x="685800" y="254000"/>
            <a:ext cx="7772400" cy="762000"/>
          </a:xfrm>
          <a:noFill/>
        </p:spPr>
        <p:txBody>
          <a:bodyPr/>
          <a:lstStyle/>
          <a:p>
            <a:r>
              <a:rPr lang="en-US" dirty="0" smtClean="0"/>
              <a:t>Finite State Automata (Example)</a:t>
            </a:r>
          </a:p>
        </p:txBody>
      </p:sp>
      <p:sp>
        <p:nvSpPr>
          <p:cNvPr id="38931" name="Oval 37"/>
          <p:cNvSpPr>
            <a:spLocks noChangeArrowheads="1"/>
          </p:cNvSpPr>
          <p:nvPr/>
        </p:nvSpPr>
        <p:spPr bwMode="auto">
          <a:xfrm>
            <a:off x="3740150" y="3683000"/>
            <a:ext cx="390525" cy="381000"/>
          </a:xfrm>
          <a:prstGeom prst="ellipse">
            <a:avLst/>
          </a:prstGeom>
          <a:noFill/>
          <a:ln w="25400">
            <a:solidFill>
              <a:schemeClr val="tx1"/>
            </a:solidFill>
            <a:round/>
            <a:headEnd/>
            <a:tailEnd/>
          </a:ln>
        </p:spPr>
        <p:txBody>
          <a:bodyPr wrap="none" anchor="ctr"/>
          <a:lstStyle/>
          <a:p>
            <a:endParaRPr lang="en-US" sz="2000"/>
          </a:p>
        </p:txBody>
      </p:sp>
      <p:sp>
        <p:nvSpPr>
          <p:cNvPr id="38932" name="Text Box 38"/>
          <p:cNvSpPr txBox="1">
            <a:spLocks noChangeArrowheads="1"/>
          </p:cNvSpPr>
          <p:nvPr/>
        </p:nvSpPr>
        <p:spPr bwMode="auto">
          <a:xfrm>
            <a:off x="3778960" y="3721100"/>
            <a:ext cx="312906" cy="400110"/>
          </a:xfrm>
          <a:prstGeom prst="rect">
            <a:avLst/>
          </a:prstGeom>
          <a:noFill/>
          <a:ln w="9525">
            <a:noFill/>
            <a:miter lim="800000"/>
            <a:headEnd/>
            <a:tailEnd/>
          </a:ln>
        </p:spPr>
        <p:txBody>
          <a:bodyPr wrap="none">
            <a:spAutoFit/>
          </a:bodyPr>
          <a:lstStyle/>
          <a:p>
            <a:pPr algn="ctr"/>
            <a:r>
              <a:rPr lang="en-US" sz="2000" b="1"/>
              <a:t>5</a:t>
            </a:r>
          </a:p>
        </p:txBody>
      </p:sp>
      <p:sp>
        <p:nvSpPr>
          <p:cNvPr id="38933" name="Oval 39"/>
          <p:cNvSpPr>
            <a:spLocks noChangeArrowheads="1"/>
          </p:cNvSpPr>
          <p:nvPr/>
        </p:nvSpPr>
        <p:spPr bwMode="auto">
          <a:xfrm>
            <a:off x="3789363" y="3732213"/>
            <a:ext cx="292100" cy="287337"/>
          </a:xfrm>
          <a:prstGeom prst="ellipse">
            <a:avLst/>
          </a:prstGeom>
          <a:noFill/>
          <a:ln w="25400">
            <a:solidFill>
              <a:schemeClr val="tx1"/>
            </a:solidFill>
            <a:round/>
            <a:headEnd/>
            <a:tailEnd/>
          </a:ln>
        </p:spPr>
        <p:txBody>
          <a:bodyPr wrap="none" anchor="ctr"/>
          <a:lstStyle/>
          <a:p>
            <a:endParaRPr lang="en-US" sz="2000"/>
          </a:p>
        </p:txBody>
      </p:sp>
      <p:sp>
        <p:nvSpPr>
          <p:cNvPr id="38934" name="Oval 40"/>
          <p:cNvSpPr>
            <a:spLocks noChangeArrowheads="1"/>
          </p:cNvSpPr>
          <p:nvPr/>
        </p:nvSpPr>
        <p:spPr bwMode="auto">
          <a:xfrm>
            <a:off x="3740150" y="4254500"/>
            <a:ext cx="390525" cy="381000"/>
          </a:xfrm>
          <a:prstGeom prst="ellipse">
            <a:avLst/>
          </a:prstGeom>
          <a:noFill/>
          <a:ln w="25400">
            <a:solidFill>
              <a:schemeClr val="tx1"/>
            </a:solidFill>
            <a:round/>
            <a:headEnd/>
            <a:tailEnd/>
          </a:ln>
        </p:spPr>
        <p:txBody>
          <a:bodyPr wrap="none" anchor="ctr"/>
          <a:lstStyle/>
          <a:p>
            <a:endParaRPr lang="en-US" sz="2000"/>
          </a:p>
        </p:txBody>
      </p:sp>
      <p:sp>
        <p:nvSpPr>
          <p:cNvPr id="38935" name="Text Box 41"/>
          <p:cNvSpPr txBox="1">
            <a:spLocks noChangeArrowheads="1"/>
          </p:cNvSpPr>
          <p:nvPr/>
        </p:nvSpPr>
        <p:spPr bwMode="auto">
          <a:xfrm>
            <a:off x="3778960" y="4292600"/>
            <a:ext cx="312906" cy="400110"/>
          </a:xfrm>
          <a:prstGeom prst="rect">
            <a:avLst/>
          </a:prstGeom>
          <a:noFill/>
          <a:ln w="9525">
            <a:noFill/>
            <a:miter lim="800000"/>
            <a:headEnd/>
            <a:tailEnd/>
          </a:ln>
        </p:spPr>
        <p:txBody>
          <a:bodyPr wrap="none">
            <a:spAutoFit/>
          </a:bodyPr>
          <a:lstStyle/>
          <a:p>
            <a:pPr algn="ctr"/>
            <a:r>
              <a:rPr lang="en-US" sz="2000" b="1"/>
              <a:t>6</a:t>
            </a:r>
          </a:p>
        </p:txBody>
      </p:sp>
      <p:sp>
        <p:nvSpPr>
          <p:cNvPr id="38936" name="Oval 42"/>
          <p:cNvSpPr>
            <a:spLocks noChangeArrowheads="1"/>
          </p:cNvSpPr>
          <p:nvPr/>
        </p:nvSpPr>
        <p:spPr bwMode="auto">
          <a:xfrm>
            <a:off x="3789363" y="4303713"/>
            <a:ext cx="292100" cy="287337"/>
          </a:xfrm>
          <a:prstGeom prst="ellipse">
            <a:avLst/>
          </a:prstGeom>
          <a:noFill/>
          <a:ln w="25400">
            <a:solidFill>
              <a:schemeClr val="tx1"/>
            </a:solidFill>
            <a:round/>
            <a:headEnd/>
            <a:tailEnd/>
          </a:ln>
        </p:spPr>
        <p:txBody>
          <a:bodyPr wrap="none" anchor="ctr"/>
          <a:lstStyle/>
          <a:p>
            <a:endParaRPr lang="en-US" sz="2000"/>
          </a:p>
        </p:txBody>
      </p:sp>
      <p:sp>
        <p:nvSpPr>
          <p:cNvPr id="38937" name="Oval 43"/>
          <p:cNvSpPr>
            <a:spLocks noChangeArrowheads="1"/>
          </p:cNvSpPr>
          <p:nvPr/>
        </p:nvSpPr>
        <p:spPr bwMode="auto">
          <a:xfrm>
            <a:off x="3740150" y="4838700"/>
            <a:ext cx="390525" cy="381000"/>
          </a:xfrm>
          <a:prstGeom prst="ellipse">
            <a:avLst/>
          </a:prstGeom>
          <a:noFill/>
          <a:ln w="25400">
            <a:solidFill>
              <a:schemeClr val="tx1"/>
            </a:solidFill>
            <a:round/>
            <a:headEnd/>
            <a:tailEnd/>
          </a:ln>
        </p:spPr>
        <p:txBody>
          <a:bodyPr wrap="none" anchor="ctr"/>
          <a:lstStyle/>
          <a:p>
            <a:endParaRPr lang="en-US" sz="2000"/>
          </a:p>
        </p:txBody>
      </p:sp>
      <p:sp>
        <p:nvSpPr>
          <p:cNvPr id="38938" name="Text Box 44"/>
          <p:cNvSpPr txBox="1">
            <a:spLocks noChangeArrowheads="1"/>
          </p:cNvSpPr>
          <p:nvPr/>
        </p:nvSpPr>
        <p:spPr bwMode="auto">
          <a:xfrm>
            <a:off x="3778960" y="4876800"/>
            <a:ext cx="312906" cy="400110"/>
          </a:xfrm>
          <a:prstGeom prst="rect">
            <a:avLst/>
          </a:prstGeom>
          <a:noFill/>
          <a:ln w="9525">
            <a:noFill/>
            <a:miter lim="800000"/>
            <a:headEnd/>
            <a:tailEnd/>
          </a:ln>
        </p:spPr>
        <p:txBody>
          <a:bodyPr wrap="none">
            <a:spAutoFit/>
          </a:bodyPr>
          <a:lstStyle/>
          <a:p>
            <a:pPr algn="ctr"/>
            <a:r>
              <a:rPr lang="en-US" sz="2000" b="1"/>
              <a:t>7</a:t>
            </a:r>
          </a:p>
        </p:txBody>
      </p:sp>
      <p:sp>
        <p:nvSpPr>
          <p:cNvPr id="38939" name="Oval 45"/>
          <p:cNvSpPr>
            <a:spLocks noChangeArrowheads="1"/>
          </p:cNvSpPr>
          <p:nvPr/>
        </p:nvSpPr>
        <p:spPr bwMode="auto">
          <a:xfrm>
            <a:off x="3789363" y="4887913"/>
            <a:ext cx="292100" cy="287337"/>
          </a:xfrm>
          <a:prstGeom prst="ellipse">
            <a:avLst/>
          </a:prstGeom>
          <a:noFill/>
          <a:ln w="25400">
            <a:solidFill>
              <a:schemeClr val="tx1"/>
            </a:solidFill>
            <a:round/>
            <a:headEnd/>
            <a:tailEnd/>
          </a:ln>
        </p:spPr>
        <p:txBody>
          <a:bodyPr wrap="none" anchor="ctr"/>
          <a:lstStyle/>
          <a:p>
            <a:endParaRPr lang="en-US" sz="2000"/>
          </a:p>
        </p:txBody>
      </p:sp>
      <p:sp>
        <p:nvSpPr>
          <p:cNvPr id="38940" name="Oval 46"/>
          <p:cNvSpPr>
            <a:spLocks noChangeArrowheads="1"/>
          </p:cNvSpPr>
          <p:nvPr/>
        </p:nvSpPr>
        <p:spPr bwMode="auto">
          <a:xfrm>
            <a:off x="3740150" y="5422900"/>
            <a:ext cx="390525" cy="381000"/>
          </a:xfrm>
          <a:prstGeom prst="ellipse">
            <a:avLst/>
          </a:prstGeom>
          <a:noFill/>
          <a:ln w="25400">
            <a:solidFill>
              <a:schemeClr val="tx1"/>
            </a:solidFill>
            <a:round/>
            <a:headEnd/>
            <a:tailEnd/>
          </a:ln>
        </p:spPr>
        <p:txBody>
          <a:bodyPr wrap="none" anchor="ctr"/>
          <a:lstStyle/>
          <a:p>
            <a:endParaRPr lang="en-US" sz="2000"/>
          </a:p>
        </p:txBody>
      </p:sp>
      <p:sp>
        <p:nvSpPr>
          <p:cNvPr id="38941" name="Text Box 47"/>
          <p:cNvSpPr txBox="1">
            <a:spLocks noChangeArrowheads="1"/>
          </p:cNvSpPr>
          <p:nvPr/>
        </p:nvSpPr>
        <p:spPr bwMode="auto">
          <a:xfrm>
            <a:off x="3778960" y="5461000"/>
            <a:ext cx="312906" cy="400110"/>
          </a:xfrm>
          <a:prstGeom prst="rect">
            <a:avLst/>
          </a:prstGeom>
          <a:noFill/>
          <a:ln w="9525">
            <a:noFill/>
            <a:miter lim="800000"/>
            <a:headEnd/>
            <a:tailEnd/>
          </a:ln>
        </p:spPr>
        <p:txBody>
          <a:bodyPr wrap="none">
            <a:spAutoFit/>
          </a:bodyPr>
          <a:lstStyle/>
          <a:p>
            <a:pPr algn="ctr"/>
            <a:r>
              <a:rPr lang="en-US" sz="2000" b="1"/>
              <a:t>8</a:t>
            </a:r>
          </a:p>
        </p:txBody>
      </p:sp>
      <p:sp>
        <p:nvSpPr>
          <p:cNvPr id="38942" name="Oval 48"/>
          <p:cNvSpPr>
            <a:spLocks noChangeArrowheads="1"/>
          </p:cNvSpPr>
          <p:nvPr/>
        </p:nvSpPr>
        <p:spPr bwMode="auto">
          <a:xfrm>
            <a:off x="3789363" y="5472113"/>
            <a:ext cx="292100" cy="287337"/>
          </a:xfrm>
          <a:prstGeom prst="ellipse">
            <a:avLst/>
          </a:prstGeom>
          <a:noFill/>
          <a:ln w="25400">
            <a:solidFill>
              <a:schemeClr val="tx1"/>
            </a:solidFill>
            <a:round/>
            <a:headEnd/>
            <a:tailEnd/>
          </a:ln>
        </p:spPr>
        <p:txBody>
          <a:bodyPr wrap="none" anchor="ctr"/>
          <a:lstStyle/>
          <a:p>
            <a:endParaRPr lang="en-US" sz="2000"/>
          </a:p>
        </p:txBody>
      </p:sp>
      <p:cxnSp>
        <p:nvCxnSpPr>
          <p:cNvPr id="38943" name="AutoShape 50"/>
          <p:cNvCxnSpPr>
            <a:cxnSpLocks noChangeShapeType="1"/>
            <a:endCxn id="38918" idx="2"/>
          </p:cNvCxnSpPr>
          <p:nvPr/>
        </p:nvCxnSpPr>
        <p:spPr bwMode="auto">
          <a:xfrm flipV="1">
            <a:off x="1620838" y="1549400"/>
            <a:ext cx="2093912" cy="1770063"/>
          </a:xfrm>
          <a:prstGeom prst="straightConnector1">
            <a:avLst/>
          </a:prstGeom>
          <a:noFill/>
          <a:ln w="12700">
            <a:solidFill>
              <a:schemeClr val="tx1"/>
            </a:solidFill>
            <a:round/>
            <a:headEnd/>
            <a:tailEnd type="triangle" w="med" len="med"/>
          </a:ln>
        </p:spPr>
      </p:cxnSp>
      <p:cxnSp>
        <p:nvCxnSpPr>
          <p:cNvPr id="38944" name="AutoShape 51"/>
          <p:cNvCxnSpPr>
            <a:cxnSpLocks noChangeShapeType="1"/>
            <a:endCxn id="38921" idx="2"/>
          </p:cNvCxnSpPr>
          <p:nvPr/>
        </p:nvCxnSpPr>
        <p:spPr bwMode="auto">
          <a:xfrm flipV="1">
            <a:off x="1651000" y="2120900"/>
            <a:ext cx="2063750" cy="1257300"/>
          </a:xfrm>
          <a:prstGeom prst="straightConnector1">
            <a:avLst/>
          </a:prstGeom>
          <a:noFill/>
          <a:ln w="12700">
            <a:solidFill>
              <a:schemeClr val="tx1"/>
            </a:solidFill>
            <a:round/>
            <a:headEnd/>
            <a:tailEnd type="triangle" w="med" len="med"/>
          </a:ln>
        </p:spPr>
      </p:cxnSp>
      <p:cxnSp>
        <p:nvCxnSpPr>
          <p:cNvPr id="38945" name="AutoShape 52"/>
          <p:cNvCxnSpPr>
            <a:cxnSpLocks noChangeShapeType="1"/>
            <a:endCxn id="38924" idx="2"/>
          </p:cNvCxnSpPr>
          <p:nvPr/>
        </p:nvCxnSpPr>
        <p:spPr bwMode="auto">
          <a:xfrm flipV="1">
            <a:off x="1679575" y="2705100"/>
            <a:ext cx="2035175" cy="728663"/>
          </a:xfrm>
          <a:prstGeom prst="straightConnector1">
            <a:avLst/>
          </a:prstGeom>
          <a:noFill/>
          <a:ln w="12700">
            <a:solidFill>
              <a:schemeClr val="tx1"/>
            </a:solidFill>
            <a:round/>
            <a:headEnd/>
            <a:tailEnd type="triangle" w="med" len="med"/>
          </a:ln>
        </p:spPr>
      </p:cxnSp>
      <p:cxnSp>
        <p:nvCxnSpPr>
          <p:cNvPr id="38946" name="AutoShape 53"/>
          <p:cNvCxnSpPr>
            <a:cxnSpLocks noChangeShapeType="1"/>
            <a:endCxn id="38927" idx="2"/>
          </p:cNvCxnSpPr>
          <p:nvPr/>
        </p:nvCxnSpPr>
        <p:spPr bwMode="auto">
          <a:xfrm flipV="1">
            <a:off x="1689100" y="3289300"/>
            <a:ext cx="2025650" cy="215900"/>
          </a:xfrm>
          <a:prstGeom prst="straightConnector1">
            <a:avLst/>
          </a:prstGeom>
          <a:noFill/>
          <a:ln w="12700">
            <a:solidFill>
              <a:schemeClr val="tx1"/>
            </a:solidFill>
            <a:round/>
            <a:headEnd/>
            <a:tailEnd type="triangle" w="med" len="med"/>
          </a:ln>
        </p:spPr>
      </p:cxnSp>
      <p:cxnSp>
        <p:nvCxnSpPr>
          <p:cNvPr id="38947" name="AutoShape 54"/>
          <p:cNvCxnSpPr>
            <a:cxnSpLocks noChangeShapeType="1"/>
            <a:endCxn id="38931" idx="2"/>
          </p:cNvCxnSpPr>
          <p:nvPr/>
        </p:nvCxnSpPr>
        <p:spPr bwMode="auto">
          <a:xfrm>
            <a:off x="1679575" y="3581400"/>
            <a:ext cx="2047875" cy="292100"/>
          </a:xfrm>
          <a:prstGeom prst="straightConnector1">
            <a:avLst/>
          </a:prstGeom>
          <a:noFill/>
          <a:ln w="12700">
            <a:solidFill>
              <a:schemeClr val="tx1"/>
            </a:solidFill>
            <a:round/>
            <a:headEnd/>
            <a:tailEnd type="triangle" w="med" len="med"/>
          </a:ln>
        </p:spPr>
      </p:cxnSp>
      <p:cxnSp>
        <p:nvCxnSpPr>
          <p:cNvPr id="38948" name="AutoShape 55"/>
          <p:cNvCxnSpPr>
            <a:cxnSpLocks noChangeShapeType="1"/>
            <a:endCxn id="38934" idx="2"/>
          </p:cNvCxnSpPr>
          <p:nvPr/>
        </p:nvCxnSpPr>
        <p:spPr bwMode="auto">
          <a:xfrm>
            <a:off x="1651000" y="3657600"/>
            <a:ext cx="2076450" cy="787400"/>
          </a:xfrm>
          <a:prstGeom prst="straightConnector1">
            <a:avLst/>
          </a:prstGeom>
          <a:noFill/>
          <a:ln w="12700">
            <a:solidFill>
              <a:schemeClr val="tx1"/>
            </a:solidFill>
            <a:round/>
            <a:headEnd/>
            <a:tailEnd type="triangle" w="med" len="med"/>
          </a:ln>
        </p:spPr>
      </p:cxnSp>
      <p:cxnSp>
        <p:nvCxnSpPr>
          <p:cNvPr id="38949" name="AutoShape 56"/>
          <p:cNvCxnSpPr>
            <a:cxnSpLocks noChangeShapeType="1"/>
            <a:endCxn id="38937" idx="2"/>
          </p:cNvCxnSpPr>
          <p:nvPr/>
        </p:nvCxnSpPr>
        <p:spPr bwMode="auto">
          <a:xfrm>
            <a:off x="1624013" y="3713163"/>
            <a:ext cx="2103437" cy="1316037"/>
          </a:xfrm>
          <a:prstGeom prst="straightConnector1">
            <a:avLst/>
          </a:prstGeom>
          <a:noFill/>
          <a:ln w="12700">
            <a:solidFill>
              <a:schemeClr val="tx1"/>
            </a:solidFill>
            <a:round/>
            <a:headEnd/>
            <a:tailEnd type="triangle" w="med" len="med"/>
          </a:ln>
        </p:spPr>
      </p:cxnSp>
      <p:cxnSp>
        <p:nvCxnSpPr>
          <p:cNvPr id="38950" name="AutoShape 57"/>
          <p:cNvCxnSpPr>
            <a:cxnSpLocks noChangeShapeType="1"/>
            <a:endCxn id="38940" idx="2"/>
          </p:cNvCxnSpPr>
          <p:nvPr/>
        </p:nvCxnSpPr>
        <p:spPr bwMode="auto">
          <a:xfrm>
            <a:off x="1573213" y="3751263"/>
            <a:ext cx="2154237" cy="1862137"/>
          </a:xfrm>
          <a:prstGeom prst="straightConnector1">
            <a:avLst/>
          </a:prstGeom>
          <a:noFill/>
          <a:ln w="12700">
            <a:solidFill>
              <a:schemeClr val="tx1"/>
            </a:solidFill>
            <a:round/>
            <a:headEnd/>
            <a:tailEnd type="triangle" w="med" len="med"/>
          </a:ln>
        </p:spPr>
      </p:cxnSp>
      <p:cxnSp>
        <p:nvCxnSpPr>
          <p:cNvPr id="38951" name="AutoShape 58"/>
          <p:cNvCxnSpPr>
            <a:cxnSpLocks noChangeShapeType="1"/>
            <a:stCxn id="38918" idx="7"/>
            <a:endCxn id="38918" idx="5"/>
          </p:cNvCxnSpPr>
          <p:nvPr/>
        </p:nvCxnSpPr>
        <p:spPr bwMode="auto">
          <a:xfrm rot="5400000" flipV="1">
            <a:off x="3913981" y="1548607"/>
            <a:ext cx="295275" cy="1588"/>
          </a:xfrm>
          <a:prstGeom prst="curvedConnector5">
            <a:avLst>
              <a:gd name="adj1" fmla="val -18282"/>
              <a:gd name="adj2" fmla="val 20799991"/>
              <a:gd name="adj3" fmla="val 101611"/>
            </a:avLst>
          </a:prstGeom>
          <a:noFill/>
          <a:ln w="12700">
            <a:solidFill>
              <a:schemeClr val="tx1"/>
            </a:solidFill>
            <a:round/>
            <a:headEnd/>
            <a:tailEnd type="triangle" w="med" len="med"/>
          </a:ln>
        </p:spPr>
      </p:cxnSp>
      <p:cxnSp>
        <p:nvCxnSpPr>
          <p:cNvPr id="38952" name="AutoShape 60"/>
          <p:cNvCxnSpPr>
            <a:cxnSpLocks noChangeShapeType="1"/>
            <a:stCxn id="38916" idx="1"/>
            <a:endCxn id="38916" idx="3"/>
          </p:cNvCxnSpPr>
          <p:nvPr/>
        </p:nvCxnSpPr>
        <p:spPr bwMode="auto">
          <a:xfrm rot="5400000" flipV="1">
            <a:off x="1153319" y="3517107"/>
            <a:ext cx="295275" cy="1587"/>
          </a:xfrm>
          <a:prstGeom prst="curvedConnector5">
            <a:avLst>
              <a:gd name="adj1" fmla="val -13981"/>
              <a:gd name="adj2" fmla="val -22100009"/>
              <a:gd name="adj3" fmla="val 114514"/>
            </a:avLst>
          </a:prstGeom>
          <a:noFill/>
          <a:ln w="12700">
            <a:solidFill>
              <a:schemeClr val="tx1"/>
            </a:solidFill>
            <a:round/>
            <a:headEnd/>
            <a:tailEnd type="triangle" w="med" len="med"/>
          </a:ln>
        </p:spPr>
      </p:cxnSp>
      <p:sp>
        <p:nvSpPr>
          <p:cNvPr id="38953" name="Text Box 61"/>
          <p:cNvSpPr txBox="1">
            <a:spLocks noChangeArrowheads="1"/>
          </p:cNvSpPr>
          <p:nvPr/>
        </p:nvSpPr>
        <p:spPr bwMode="auto">
          <a:xfrm>
            <a:off x="457200" y="2971800"/>
            <a:ext cx="782587" cy="400110"/>
          </a:xfrm>
          <a:prstGeom prst="rect">
            <a:avLst/>
          </a:prstGeom>
          <a:noFill/>
          <a:ln w="12700">
            <a:noFill/>
            <a:miter lim="800000"/>
            <a:headEnd/>
            <a:tailEnd/>
          </a:ln>
        </p:spPr>
        <p:txBody>
          <a:bodyPr wrap="none">
            <a:spAutoFit/>
          </a:bodyPr>
          <a:lstStyle/>
          <a:p>
            <a:r>
              <a:rPr lang="en-US" sz="2000" b="1" dirty="0"/>
              <a:t>space</a:t>
            </a:r>
          </a:p>
        </p:txBody>
      </p:sp>
      <p:sp>
        <p:nvSpPr>
          <p:cNvPr id="38954" name="Text Box 62"/>
          <p:cNvSpPr txBox="1">
            <a:spLocks noChangeArrowheads="1"/>
          </p:cNvSpPr>
          <p:nvPr/>
        </p:nvSpPr>
        <p:spPr bwMode="auto">
          <a:xfrm>
            <a:off x="4343400" y="1204913"/>
            <a:ext cx="908134" cy="707886"/>
          </a:xfrm>
          <a:prstGeom prst="rect">
            <a:avLst/>
          </a:prstGeom>
          <a:noFill/>
          <a:ln w="12700">
            <a:noFill/>
            <a:miter lim="800000"/>
            <a:headEnd/>
            <a:tailEnd/>
          </a:ln>
        </p:spPr>
        <p:txBody>
          <a:bodyPr wrap="none">
            <a:spAutoFit/>
          </a:bodyPr>
          <a:lstStyle/>
          <a:p>
            <a:pPr algn="ctr"/>
            <a:r>
              <a:rPr lang="en-US" sz="2000" b="1" dirty="0"/>
              <a:t>Letter,</a:t>
            </a:r>
          </a:p>
          <a:p>
            <a:pPr algn="ctr"/>
            <a:r>
              <a:rPr lang="en-US" sz="2000" b="1" dirty="0"/>
              <a:t>digit</a:t>
            </a:r>
          </a:p>
        </p:txBody>
      </p:sp>
      <p:sp>
        <p:nvSpPr>
          <p:cNvPr id="38955" name="Text Box 63"/>
          <p:cNvSpPr txBox="1">
            <a:spLocks noChangeArrowheads="1"/>
          </p:cNvSpPr>
          <p:nvPr/>
        </p:nvSpPr>
        <p:spPr bwMode="auto">
          <a:xfrm>
            <a:off x="2449513" y="1676400"/>
            <a:ext cx="766557" cy="400110"/>
          </a:xfrm>
          <a:prstGeom prst="rect">
            <a:avLst/>
          </a:prstGeom>
          <a:noFill/>
          <a:ln w="12700">
            <a:noFill/>
            <a:miter lim="800000"/>
            <a:headEnd/>
            <a:tailEnd/>
          </a:ln>
        </p:spPr>
        <p:txBody>
          <a:bodyPr wrap="none">
            <a:spAutoFit/>
          </a:bodyPr>
          <a:lstStyle/>
          <a:p>
            <a:r>
              <a:rPr lang="en-US" sz="2000" b="1" dirty="0"/>
              <a:t>letter</a:t>
            </a:r>
          </a:p>
        </p:txBody>
      </p:sp>
      <p:sp>
        <p:nvSpPr>
          <p:cNvPr id="38956" name="Text Box 64"/>
          <p:cNvSpPr txBox="1">
            <a:spLocks noChangeArrowheads="1"/>
          </p:cNvSpPr>
          <p:nvPr/>
        </p:nvSpPr>
        <p:spPr bwMode="auto">
          <a:xfrm>
            <a:off x="3036888" y="1981200"/>
            <a:ext cx="269626" cy="400110"/>
          </a:xfrm>
          <a:prstGeom prst="rect">
            <a:avLst/>
          </a:prstGeom>
          <a:noFill/>
          <a:ln w="12700">
            <a:noFill/>
            <a:miter lim="800000"/>
            <a:headEnd/>
            <a:tailEnd/>
          </a:ln>
        </p:spPr>
        <p:txBody>
          <a:bodyPr wrap="none">
            <a:spAutoFit/>
          </a:bodyPr>
          <a:lstStyle/>
          <a:p>
            <a:r>
              <a:rPr lang="en-US" sz="2000" b="1"/>
              <a:t>(</a:t>
            </a:r>
          </a:p>
        </p:txBody>
      </p:sp>
      <p:sp>
        <p:nvSpPr>
          <p:cNvPr id="38957" name="Text Box 65"/>
          <p:cNvSpPr txBox="1">
            <a:spLocks noChangeArrowheads="1"/>
          </p:cNvSpPr>
          <p:nvPr/>
        </p:nvSpPr>
        <p:spPr bwMode="auto">
          <a:xfrm>
            <a:off x="3074988" y="2438400"/>
            <a:ext cx="269626" cy="400110"/>
          </a:xfrm>
          <a:prstGeom prst="rect">
            <a:avLst/>
          </a:prstGeom>
          <a:noFill/>
          <a:ln w="12700">
            <a:noFill/>
            <a:miter lim="800000"/>
            <a:headEnd/>
            <a:tailEnd/>
          </a:ln>
        </p:spPr>
        <p:txBody>
          <a:bodyPr wrap="none">
            <a:spAutoFit/>
          </a:bodyPr>
          <a:lstStyle/>
          <a:p>
            <a:r>
              <a:rPr lang="en-US" sz="2000" b="1"/>
              <a:t>)</a:t>
            </a:r>
          </a:p>
        </p:txBody>
      </p:sp>
      <p:sp>
        <p:nvSpPr>
          <p:cNvPr id="38958" name="Text Box 66"/>
          <p:cNvSpPr txBox="1">
            <a:spLocks noChangeArrowheads="1"/>
          </p:cNvSpPr>
          <p:nvPr/>
        </p:nvSpPr>
        <p:spPr bwMode="auto">
          <a:xfrm>
            <a:off x="3049588" y="2971800"/>
            <a:ext cx="397866" cy="400110"/>
          </a:xfrm>
          <a:prstGeom prst="rect">
            <a:avLst/>
          </a:prstGeom>
          <a:noFill/>
          <a:ln w="12700">
            <a:noFill/>
            <a:miter lim="800000"/>
            <a:headEnd/>
            <a:tailEnd/>
          </a:ln>
        </p:spPr>
        <p:txBody>
          <a:bodyPr wrap="none">
            <a:spAutoFit/>
          </a:bodyPr>
          <a:lstStyle/>
          <a:p>
            <a:r>
              <a:rPr lang="en-US" sz="2000" b="1" dirty="0"/>
              <a:t>&amp;</a:t>
            </a:r>
          </a:p>
        </p:txBody>
      </p:sp>
      <p:sp>
        <p:nvSpPr>
          <p:cNvPr id="38959" name="Text Box 67"/>
          <p:cNvSpPr txBox="1">
            <a:spLocks noChangeArrowheads="1"/>
          </p:cNvSpPr>
          <p:nvPr/>
        </p:nvSpPr>
        <p:spPr bwMode="auto">
          <a:xfrm>
            <a:off x="3106738" y="3352800"/>
            <a:ext cx="240772" cy="400110"/>
          </a:xfrm>
          <a:prstGeom prst="rect">
            <a:avLst/>
          </a:prstGeom>
          <a:noFill/>
          <a:ln w="12700">
            <a:noFill/>
            <a:miter lim="800000"/>
            <a:headEnd/>
            <a:tailEnd/>
          </a:ln>
        </p:spPr>
        <p:txBody>
          <a:bodyPr wrap="none">
            <a:spAutoFit/>
          </a:bodyPr>
          <a:lstStyle/>
          <a:p>
            <a:r>
              <a:rPr lang="en-US" sz="2000" b="1"/>
              <a:t>|</a:t>
            </a:r>
          </a:p>
        </p:txBody>
      </p:sp>
      <p:sp>
        <p:nvSpPr>
          <p:cNvPr id="38960" name="Text Box 68"/>
          <p:cNvSpPr txBox="1">
            <a:spLocks noChangeArrowheads="1"/>
          </p:cNvSpPr>
          <p:nvPr/>
        </p:nvSpPr>
        <p:spPr bwMode="auto">
          <a:xfrm>
            <a:off x="3106738" y="3873500"/>
            <a:ext cx="333746" cy="400110"/>
          </a:xfrm>
          <a:prstGeom prst="rect">
            <a:avLst/>
          </a:prstGeom>
          <a:noFill/>
          <a:ln w="12700">
            <a:noFill/>
            <a:miter lim="800000"/>
            <a:headEnd/>
            <a:tailEnd/>
          </a:ln>
        </p:spPr>
        <p:txBody>
          <a:bodyPr wrap="none">
            <a:spAutoFit/>
          </a:bodyPr>
          <a:lstStyle/>
          <a:p>
            <a:r>
              <a:rPr lang="en-US" sz="2000" b="1"/>
              <a:t>^</a:t>
            </a:r>
          </a:p>
        </p:txBody>
      </p:sp>
      <p:sp>
        <p:nvSpPr>
          <p:cNvPr id="38961" name="Text Box 69"/>
          <p:cNvSpPr txBox="1">
            <a:spLocks noChangeArrowheads="1"/>
          </p:cNvSpPr>
          <p:nvPr/>
        </p:nvSpPr>
        <p:spPr bwMode="auto">
          <a:xfrm>
            <a:off x="3124200" y="4400490"/>
            <a:ext cx="526106" cy="400110"/>
          </a:xfrm>
          <a:prstGeom prst="rect">
            <a:avLst/>
          </a:prstGeom>
          <a:noFill/>
          <a:ln w="12700">
            <a:noFill/>
            <a:miter lim="800000"/>
            <a:headEnd/>
            <a:tailEnd/>
          </a:ln>
        </p:spPr>
        <p:txBody>
          <a:bodyPr wrap="none">
            <a:spAutoFit/>
          </a:bodyPr>
          <a:lstStyle/>
          <a:p>
            <a:r>
              <a:rPr lang="en-US" sz="2000" b="1" dirty="0" err="1"/>
              <a:t>eos</a:t>
            </a:r>
            <a:endParaRPr lang="en-US" sz="2000" b="1" dirty="0"/>
          </a:p>
        </p:txBody>
      </p:sp>
      <p:sp>
        <p:nvSpPr>
          <p:cNvPr id="38962" name="Text Box 70"/>
          <p:cNvSpPr txBox="1">
            <a:spLocks noChangeArrowheads="1"/>
          </p:cNvSpPr>
          <p:nvPr/>
        </p:nvSpPr>
        <p:spPr bwMode="auto">
          <a:xfrm>
            <a:off x="2438400" y="4953000"/>
            <a:ext cx="768159" cy="400110"/>
          </a:xfrm>
          <a:prstGeom prst="rect">
            <a:avLst/>
          </a:prstGeom>
          <a:noFill/>
          <a:ln w="12700">
            <a:noFill/>
            <a:miter lim="800000"/>
            <a:headEnd/>
            <a:tailEnd/>
          </a:ln>
        </p:spPr>
        <p:txBody>
          <a:bodyPr wrap="none">
            <a:spAutoFit/>
          </a:bodyPr>
          <a:lstStyle/>
          <a:p>
            <a:r>
              <a:rPr lang="en-US" sz="2000" b="1" dirty="0"/>
              <a:t>other</a:t>
            </a:r>
          </a:p>
        </p:txBody>
      </p:sp>
      <p:sp>
        <p:nvSpPr>
          <p:cNvPr id="38963" name="Text Box 71"/>
          <p:cNvSpPr txBox="1">
            <a:spLocks noChangeArrowheads="1"/>
          </p:cNvSpPr>
          <p:nvPr/>
        </p:nvSpPr>
        <p:spPr bwMode="auto">
          <a:xfrm>
            <a:off x="5334000" y="1102578"/>
            <a:ext cx="3481387" cy="5509200"/>
          </a:xfrm>
          <a:prstGeom prst="rect">
            <a:avLst/>
          </a:prstGeom>
          <a:solidFill>
            <a:srgbClr val="CCECFF"/>
          </a:solidFill>
          <a:ln w="12700">
            <a:solidFill>
              <a:schemeClr val="tx1"/>
            </a:solidFill>
            <a:miter lim="800000"/>
            <a:headEnd/>
            <a:tailEnd/>
          </a:ln>
        </p:spPr>
        <p:txBody>
          <a:bodyPr>
            <a:spAutoFit/>
          </a:bodyPr>
          <a:lstStyle/>
          <a:p>
            <a:pPr algn="l"/>
            <a:r>
              <a:rPr lang="en-US" sz="1600" b="1" dirty="0"/>
              <a:t>This is an FSA that recognizes tokens </a:t>
            </a:r>
            <a:r>
              <a:rPr lang="en-US" sz="1600" b="1" dirty="0" smtClean="0"/>
              <a:t>for a </a:t>
            </a:r>
            <a:r>
              <a:rPr lang="en-US" sz="1600" b="1" dirty="0"/>
              <a:t>simple query language involving simple words (starting with a letter) and operators &amp;, |, ^, and parentheses for grouping them.</a:t>
            </a:r>
          </a:p>
          <a:p>
            <a:pPr algn="l"/>
            <a:endParaRPr lang="en-US" sz="1600" b="1" dirty="0"/>
          </a:p>
          <a:p>
            <a:pPr algn="l"/>
            <a:r>
              <a:rPr lang="en-US" sz="1600" b="1" dirty="0"/>
              <a:t>Individual symbols are characterized as “character classes” (possibly an associative array with keys corresponding to ASCII symbols and values corresponding to character classes).</a:t>
            </a:r>
          </a:p>
          <a:p>
            <a:pPr algn="l"/>
            <a:endParaRPr lang="en-US" sz="1600" b="1" dirty="0"/>
          </a:p>
          <a:p>
            <a:pPr algn="l"/>
            <a:r>
              <a:rPr lang="en-US" sz="1600" b="1" dirty="0"/>
              <a:t>In the query processing (or parsing) phase Lexical analyzer continuously scans the query string (or text stream) and returns the next token.</a:t>
            </a:r>
          </a:p>
          <a:p>
            <a:pPr algn="l"/>
            <a:endParaRPr lang="en-US" sz="1600" b="1" dirty="0"/>
          </a:p>
          <a:p>
            <a:pPr algn="l"/>
            <a:r>
              <a:rPr lang="en-US" sz="1600" b="1" dirty="0"/>
              <a:t>The FSA itself is represented as a table with rows and table entries corresponding to states, and columns corresponding to symbols.</a:t>
            </a:r>
          </a:p>
        </p:txBody>
      </p:sp>
    </p:spTree>
    <p:extLst>
      <p:ext uri="{BB962C8B-B14F-4D97-AF65-F5344CB8AC3E}">
        <p14:creationId xmlns:p14="http://schemas.microsoft.com/office/powerpoint/2010/main" xmlns="" val="1049978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40963" name="Slide Number Placeholder 4"/>
          <p:cNvSpPr>
            <a:spLocks noGrp="1"/>
          </p:cNvSpPr>
          <p:nvPr>
            <p:ph type="sldNum" sz="quarter" idx="11"/>
          </p:nvPr>
        </p:nvSpPr>
        <p:spPr>
          <a:noFill/>
        </p:spPr>
        <p:txBody>
          <a:bodyPr/>
          <a:lstStyle/>
          <a:p>
            <a:fld id="{439C3F1C-61E5-4313-84B8-F555C6892B3B}" type="slidenum">
              <a:rPr lang="en-US" smtClean="0">
                <a:latin typeface="Times New Roman" charset="0"/>
              </a:rPr>
              <a:pPr/>
              <a:t>22</a:t>
            </a:fld>
            <a:endParaRPr lang="en-US" smtClean="0">
              <a:latin typeface="Times New Roman" charset="0"/>
            </a:endParaRPr>
          </a:p>
        </p:txBody>
      </p:sp>
      <p:sp>
        <p:nvSpPr>
          <p:cNvPr id="40964" name="Rectangle 2"/>
          <p:cNvSpPr>
            <a:spLocks noGrp="1" noChangeArrowheads="1"/>
          </p:cNvSpPr>
          <p:nvPr>
            <p:ph type="title"/>
          </p:nvPr>
        </p:nvSpPr>
        <p:spPr>
          <a:xfrm>
            <a:off x="685800" y="304800"/>
            <a:ext cx="7772400" cy="546100"/>
          </a:xfrm>
        </p:spPr>
        <p:txBody>
          <a:bodyPr/>
          <a:lstStyle/>
          <a:p>
            <a:r>
              <a:rPr lang="en-US" dirty="0" smtClean="0"/>
              <a:t>Finite State Automata (Exercise)</a:t>
            </a:r>
          </a:p>
        </p:txBody>
      </p:sp>
      <p:sp>
        <p:nvSpPr>
          <p:cNvPr id="40965" name="Rectangle 3"/>
          <p:cNvSpPr>
            <a:spLocks noGrp="1" noChangeArrowheads="1"/>
          </p:cNvSpPr>
          <p:nvPr>
            <p:ph type="body" idx="1"/>
          </p:nvPr>
        </p:nvSpPr>
        <p:spPr>
          <a:xfrm>
            <a:off x="685800" y="1054100"/>
            <a:ext cx="7772400" cy="774700"/>
          </a:xfrm>
        </p:spPr>
        <p:txBody>
          <a:bodyPr/>
          <a:lstStyle/>
          <a:p>
            <a:r>
              <a:rPr lang="en-US" dirty="0" smtClean="0"/>
              <a:t>Construct a finite state automata for the following regular expressions:</a:t>
            </a:r>
          </a:p>
          <a:p>
            <a:pPr>
              <a:buFont typeface="Marlett" pitchFamily="2" charset="2"/>
              <a:buNone/>
            </a:pPr>
            <a:endParaRPr lang="en-US" sz="1600" dirty="0" smtClean="0"/>
          </a:p>
          <a:p>
            <a:pPr>
              <a:buFont typeface="Marlett" pitchFamily="2" charset="2"/>
              <a:buNone/>
            </a:pPr>
            <a:endParaRPr lang="en-US" sz="1600" dirty="0" smtClean="0"/>
          </a:p>
          <a:p>
            <a:pPr>
              <a:buFont typeface="Marlett" pitchFamily="2" charset="2"/>
              <a:buNone/>
            </a:pPr>
            <a:endParaRPr lang="en-US" sz="1600" dirty="0" smtClean="0"/>
          </a:p>
          <a:p>
            <a:pPr>
              <a:buFont typeface="Marlett" pitchFamily="2" charset="2"/>
              <a:buNone/>
            </a:pPr>
            <a:r>
              <a:rPr lang="en-US" dirty="0" smtClean="0"/>
              <a:t>	</a:t>
            </a:r>
            <a:r>
              <a:rPr lang="en-US" b="1" dirty="0" smtClean="0"/>
              <a:t> </a:t>
            </a:r>
            <a:r>
              <a:rPr lang="en-US" b="1" i="1" dirty="0" smtClean="0"/>
              <a:t>b*a</a:t>
            </a:r>
            <a:r>
              <a:rPr lang="en-US" b="1" dirty="0" smtClean="0"/>
              <a:t>(</a:t>
            </a:r>
            <a:r>
              <a:rPr lang="en-US" b="1" i="1" dirty="0" err="1" smtClean="0"/>
              <a:t>b|ab</a:t>
            </a:r>
            <a:r>
              <a:rPr lang="en-US" b="1" dirty="0" smtClean="0"/>
              <a:t>)</a:t>
            </a:r>
            <a:r>
              <a:rPr lang="en-US" b="1" i="1" dirty="0" smtClean="0"/>
              <a:t>b*</a:t>
            </a:r>
          </a:p>
          <a:p>
            <a:pPr>
              <a:buFont typeface="Marlett" pitchFamily="2" charset="2"/>
              <a:buNone/>
            </a:pPr>
            <a:endParaRPr lang="en-US" i="1" dirty="0" smtClean="0"/>
          </a:p>
          <a:p>
            <a:pPr>
              <a:buFont typeface="Marlett" pitchFamily="2" charset="2"/>
              <a:buNone/>
            </a:pPr>
            <a:endParaRPr lang="en-US" i="1" dirty="0" smtClean="0"/>
          </a:p>
          <a:p>
            <a:pPr>
              <a:buFont typeface="Marlett" pitchFamily="2" charset="2"/>
              <a:buNone/>
            </a:pPr>
            <a:endParaRPr lang="en-US" sz="1600" i="1" dirty="0" smtClean="0"/>
          </a:p>
          <a:p>
            <a:pPr>
              <a:buFont typeface="Marlett" pitchFamily="2" charset="2"/>
              <a:buNone/>
            </a:pPr>
            <a:r>
              <a:rPr lang="en-US" i="1" dirty="0" smtClean="0"/>
              <a:t>	</a:t>
            </a:r>
            <a:r>
              <a:rPr lang="en-US" dirty="0" smtClean="0"/>
              <a:t>All real numbers</a:t>
            </a:r>
          </a:p>
          <a:p>
            <a:pPr>
              <a:buFont typeface="Marlett" pitchFamily="2" charset="2"/>
              <a:buNone/>
            </a:pPr>
            <a:r>
              <a:rPr lang="en-US" dirty="0" smtClean="0"/>
              <a:t>	e.g., 1.23, 0.4, .32</a:t>
            </a:r>
            <a:endParaRPr lang="en-US" sz="2000" b="0" baseline="30000" dirty="0" smtClean="0"/>
          </a:p>
        </p:txBody>
      </p:sp>
      <p:grpSp>
        <p:nvGrpSpPr>
          <p:cNvPr id="6" name="Group 4"/>
          <p:cNvGrpSpPr>
            <a:grpSpLocks/>
          </p:cNvGrpSpPr>
          <p:nvPr/>
        </p:nvGrpSpPr>
        <p:grpSpPr bwMode="auto">
          <a:xfrm>
            <a:off x="3927475" y="2522539"/>
            <a:ext cx="3589338" cy="1382713"/>
            <a:chOff x="2026" y="1317"/>
            <a:chExt cx="2261" cy="871"/>
          </a:xfrm>
        </p:grpSpPr>
        <p:sp>
          <p:nvSpPr>
            <p:cNvPr id="7" name="Oval 5"/>
            <p:cNvSpPr>
              <a:spLocks noChangeArrowheads="1"/>
            </p:cNvSpPr>
            <p:nvPr/>
          </p:nvSpPr>
          <p:spPr bwMode="auto">
            <a:xfrm>
              <a:off x="2248" y="1416"/>
              <a:ext cx="240" cy="240"/>
            </a:xfrm>
            <a:prstGeom prst="ellipse">
              <a:avLst/>
            </a:prstGeom>
            <a:noFill/>
            <a:ln w="25400">
              <a:solidFill>
                <a:schemeClr val="tx1"/>
              </a:solidFill>
              <a:round/>
              <a:headEnd/>
              <a:tailEnd/>
            </a:ln>
            <a:effectLst/>
          </p:spPr>
          <p:txBody>
            <a:bodyPr wrap="none" anchor="ctr"/>
            <a:lstStyle/>
            <a:p>
              <a:endParaRPr lang="en-US"/>
            </a:p>
          </p:txBody>
        </p:sp>
        <p:sp>
          <p:nvSpPr>
            <p:cNvPr id="8" name="Text Box 6"/>
            <p:cNvSpPr txBox="1">
              <a:spLocks noChangeArrowheads="1"/>
            </p:cNvSpPr>
            <p:nvPr/>
          </p:nvSpPr>
          <p:spPr bwMode="auto">
            <a:xfrm>
              <a:off x="2275" y="1408"/>
              <a:ext cx="197" cy="252"/>
            </a:xfrm>
            <a:prstGeom prst="rect">
              <a:avLst/>
            </a:prstGeom>
            <a:noFill/>
            <a:ln w="9525">
              <a:noFill/>
              <a:miter lim="800000"/>
              <a:headEnd/>
              <a:tailEnd/>
            </a:ln>
            <a:effectLst/>
          </p:spPr>
          <p:txBody>
            <a:bodyPr wrap="none">
              <a:spAutoFit/>
            </a:bodyPr>
            <a:lstStyle/>
            <a:p>
              <a:pPr algn="ctr"/>
              <a:r>
                <a:rPr lang="en-US" sz="2000" b="1" dirty="0"/>
                <a:t>0</a:t>
              </a:r>
            </a:p>
          </p:txBody>
        </p:sp>
        <p:sp>
          <p:nvSpPr>
            <p:cNvPr id="9" name="Oval 7"/>
            <p:cNvSpPr>
              <a:spLocks noChangeArrowheads="1"/>
            </p:cNvSpPr>
            <p:nvPr/>
          </p:nvSpPr>
          <p:spPr bwMode="auto">
            <a:xfrm>
              <a:off x="3688" y="1416"/>
              <a:ext cx="246" cy="240"/>
            </a:xfrm>
            <a:prstGeom prst="ellipse">
              <a:avLst/>
            </a:prstGeom>
            <a:noFill/>
            <a:ln w="25400">
              <a:solidFill>
                <a:schemeClr val="tx1"/>
              </a:solidFill>
              <a:round/>
              <a:headEnd/>
              <a:tailEnd/>
            </a:ln>
            <a:effectLst/>
          </p:spPr>
          <p:txBody>
            <a:bodyPr wrap="none" anchor="ctr"/>
            <a:lstStyle/>
            <a:p>
              <a:endParaRPr lang="en-US"/>
            </a:p>
          </p:txBody>
        </p:sp>
        <p:sp>
          <p:nvSpPr>
            <p:cNvPr id="10" name="Text Box 8"/>
            <p:cNvSpPr txBox="1">
              <a:spLocks noChangeArrowheads="1"/>
            </p:cNvSpPr>
            <p:nvPr/>
          </p:nvSpPr>
          <p:spPr bwMode="auto">
            <a:xfrm>
              <a:off x="3715" y="1408"/>
              <a:ext cx="197" cy="252"/>
            </a:xfrm>
            <a:prstGeom prst="rect">
              <a:avLst/>
            </a:prstGeom>
            <a:noFill/>
            <a:ln w="9525">
              <a:noFill/>
              <a:miter lim="800000"/>
              <a:headEnd/>
              <a:tailEnd/>
            </a:ln>
            <a:effectLst/>
          </p:spPr>
          <p:txBody>
            <a:bodyPr wrap="none">
              <a:spAutoFit/>
            </a:bodyPr>
            <a:lstStyle/>
            <a:p>
              <a:pPr algn="ctr"/>
              <a:r>
                <a:rPr lang="en-US" sz="2000" b="1" dirty="0"/>
                <a:t>3</a:t>
              </a:r>
            </a:p>
          </p:txBody>
        </p:sp>
        <p:sp>
          <p:nvSpPr>
            <p:cNvPr id="11" name="Oval 9"/>
            <p:cNvSpPr>
              <a:spLocks noChangeArrowheads="1"/>
            </p:cNvSpPr>
            <p:nvPr/>
          </p:nvSpPr>
          <p:spPr bwMode="auto">
            <a:xfrm>
              <a:off x="3716" y="1445"/>
              <a:ext cx="184" cy="181"/>
            </a:xfrm>
            <a:prstGeom prst="ellipse">
              <a:avLst/>
            </a:prstGeom>
            <a:noFill/>
            <a:ln w="25400">
              <a:solidFill>
                <a:schemeClr val="tx1"/>
              </a:solidFill>
              <a:round/>
              <a:headEnd/>
              <a:tailEnd/>
            </a:ln>
            <a:effectLst/>
          </p:spPr>
          <p:txBody>
            <a:bodyPr wrap="none" anchor="ctr"/>
            <a:lstStyle/>
            <a:p>
              <a:endParaRPr lang="en-US"/>
            </a:p>
          </p:txBody>
        </p:sp>
        <p:sp>
          <p:nvSpPr>
            <p:cNvPr id="12" name="Oval 10"/>
            <p:cNvSpPr>
              <a:spLocks noChangeArrowheads="1"/>
            </p:cNvSpPr>
            <p:nvPr/>
          </p:nvSpPr>
          <p:spPr bwMode="auto">
            <a:xfrm>
              <a:off x="2965" y="1415"/>
              <a:ext cx="246" cy="240"/>
            </a:xfrm>
            <a:prstGeom prst="ellipse">
              <a:avLst/>
            </a:prstGeom>
            <a:noFill/>
            <a:ln w="25400">
              <a:solidFill>
                <a:schemeClr val="tx1"/>
              </a:solidFill>
              <a:round/>
              <a:headEnd/>
              <a:tailEnd/>
            </a:ln>
            <a:effectLst/>
          </p:spPr>
          <p:txBody>
            <a:bodyPr wrap="none" anchor="ctr"/>
            <a:lstStyle/>
            <a:p>
              <a:endParaRPr lang="en-US"/>
            </a:p>
          </p:txBody>
        </p:sp>
        <p:sp>
          <p:nvSpPr>
            <p:cNvPr id="13" name="Text Box 11"/>
            <p:cNvSpPr txBox="1">
              <a:spLocks noChangeArrowheads="1"/>
            </p:cNvSpPr>
            <p:nvPr/>
          </p:nvSpPr>
          <p:spPr bwMode="auto">
            <a:xfrm>
              <a:off x="2989" y="1408"/>
              <a:ext cx="197" cy="252"/>
            </a:xfrm>
            <a:prstGeom prst="rect">
              <a:avLst/>
            </a:prstGeom>
            <a:noFill/>
            <a:ln w="9525">
              <a:noFill/>
              <a:miter lim="800000"/>
              <a:headEnd/>
              <a:tailEnd/>
            </a:ln>
            <a:effectLst/>
          </p:spPr>
          <p:txBody>
            <a:bodyPr wrap="none">
              <a:spAutoFit/>
            </a:bodyPr>
            <a:lstStyle/>
            <a:p>
              <a:pPr algn="ctr"/>
              <a:r>
                <a:rPr lang="en-US" sz="2000" b="1" dirty="0"/>
                <a:t>1</a:t>
              </a:r>
            </a:p>
          </p:txBody>
        </p:sp>
        <p:cxnSp>
          <p:nvCxnSpPr>
            <p:cNvPr id="14" name="AutoShape 12"/>
            <p:cNvCxnSpPr>
              <a:cxnSpLocks noChangeShapeType="1"/>
              <a:stCxn id="7" idx="6"/>
              <a:endCxn id="12" idx="2"/>
            </p:cNvCxnSpPr>
            <p:nvPr/>
          </p:nvCxnSpPr>
          <p:spPr bwMode="auto">
            <a:xfrm flipV="1">
              <a:off x="2496" y="1535"/>
              <a:ext cx="461" cy="1"/>
            </a:xfrm>
            <a:prstGeom prst="straightConnector1">
              <a:avLst/>
            </a:prstGeom>
            <a:noFill/>
            <a:ln w="12700">
              <a:solidFill>
                <a:schemeClr val="tx1"/>
              </a:solidFill>
              <a:round/>
              <a:headEnd/>
              <a:tailEnd type="triangle" w="med" len="med"/>
            </a:ln>
            <a:effectLst/>
          </p:spPr>
        </p:cxnSp>
        <p:cxnSp>
          <p:nvCxnSpPr>
            <p:cNvPr id="15" name="AutoShape 13"/>
            <p:cNvCxnSpPr>
              <a:cxnSpLocks noChangeShapeType="1"/>
              <a:stCxn id="12" idx="6"/>
              <a:endCxn id="9" idx="2"/>
            </p:cNvCxnSpPr>
            <p:nvPr/>
          </p:nvCxnSpPr>
          <p:spPr bwMode="auto">
            <a:xfrm>
              <a:off x="3219" y="1535"/>
              <a:ext cx="461" cy="1"/>
            </a:xfrm>
            <a:prstGeom prst="straightConnector1">
              <a:avLst/>
            </a:prstGeom>
            <a:noFill/>
            <a:ln w="12700">
              <a:solidFill>
                <a:schemeClr val="tx1"/>
              </a:solidFill>
              <a:round/>
              <a:headEnd/>
              <a:tailEnd type="triangle" w="med" len="med"/>
            </a:ln>
            <a:effectLst/>
          </p:spPr>
        </p:cxnSp>
        <p:sp>
          <p:nvSpPr>
            <p:cNvPr id="16" name="Text Box 14"/>
            <p:cNvSpPr txBox="1">
              <a:spLocks noChangeArrowheads="1"/>
            </p:cNvSpPr>
            <p:nvPr/>
          </p:nvSpPr>
          <p:spPr bwMode="auto">
            <a:xfrm>
              <a:off x="2602" y="1351"/>
              <a:ext cx="188" cy="212"/>
            </a:xfrm>
            <a:prstGeom prst="rect">
              <a:avLst/>
            </a:prstGeom>
            <a:noFill/>
            <a:ln w="9525">
              <a:noFill/>
              <a:miter lim="800000"/>
              <a:headEnd/>
              <a:tailEnd/>
            </a:ln>
            <a:effectLst/>
          </p:spPr>
          <p:txBody>
            <a:bodyPr>
              <a:spAutoFit/>
            </a:bodyPr>
            <a:lstStyle/>
            <a:p>
              <a:r>
                <a:rPr lang="en-US" sz="1600" i="1"/>
                <a:t>a</a:t>
              </a:r>
            </a:p>
          </p:txBody>
        </p:sp>
        <p:sp>
          <p:nvSpPr>
            <p:cNvPr id="17" name="Text Box 15"/>
            <p:cNvSpPr txBox="1">
              <a:spLocks noChangeArrowheads="1"/>
            </p:cNvSpPr>
            <p:nvPr/>
          </p:nvSpPr>
          <p:spPr bwMode="auto">
            <a:xfrm>
              <a:off x="3325" y="1336"/>
              <a:ext cx="188" cy="212"/>
            </a:xfrm>
            <a:prstGeom prst="rect">
              <a:avLst/>
            </a:prstGeom>
            <a:noFill/>
            <a:ln w="9525">
              <a:noFill/>
              <a:miter lim="800000"/>
              <a:headEnd/>
              <a:tailEnd/>
            </a:ln>
            <a:effectLst/>
          </p:spPr>
          <p:txBody>
            <a:bodyPr>
              <a:spAutoFit/>
            </a:bodyPr>
            <a:lstStyle/>
            <a:p>
              <a:r>
                <a:rPr lang="en-US" sz="1600" i="1"/>
                <a:t>b</a:t>
              </a:r>
            </a:p>
          </p:txBody>
        </p:sp>
        <p:cxnSp>
          <p:nvCxnSpPr>
            <p:cNvPr id="18" name="AutoShape 16"/>
            <p:cNvCxnSpPr>
              <a:cxnSpLocks noChangeShapeType="1"/>
              <a:stCxn id="9" idx="7"/>
              <a:endCxn id="9" idx="5"/>
            </p:cNvCxnSpPr>
            <p:nvPr/>
          </p:nvCxnSpPr>
          <p:spPr bwMode="auto">
            <a:xfrm rot="5400000" flipV="1">
              <a:off x="3806" y="1535"/>
              <a:ext cx="186" cy="1"/>
            </a:xfrm>
            <a:prstGeom prst="curvedConnector5">
              <a:avLst>
                <a:gd name="adj1" fmla="val -23657"/>
                <a:gd name="adj2" fmla="val 22599995"/>
                <a:gd name="adj3" fmla="val 122579"/>
              </a:avLst>
            </a:prstGeom>
            <a:noFill/>
            <a:ln w="12700">
              <a:solidFill>
                <a:schemeClr val="tx1"/>
              </a:solidFill>
              <a:round/>
              <a:headEnd/>
              <a:tailEnd type="triangle" w="med" len="med"/>
            </a:ln>
            <a:effectLst/>
          </p:spPr>
        </p:cxnSp>
        <p:sp>
          <p:nvSpPr>
            <p:cNvPr id="19" name="Text Box 17"/>
            <p:cNvSpPr txBox="1">
              <a:spLocks noChangeArrowheads="1"/>
            </p:cNvSpPr>
            <p:nvPr/>
          </p:nvSpPr>
          <p:spPr bwMode="auto">
            <a:xfrm>
              <a:off x="4099" y="1411"/>
              <a:ext cx="188" cy="212"/>
            </a:xfrm>
            <a:prstGeom prst="rect">
              <a:avLst/>
            </a:prstGeom>
            <a:noFill/>
            <a:ln w="9525">
              <a:noFill/>
              <a:miter lim="800000"/>
              <a:headEnd/>
              <a:tailEnd/>
            </a:ln>
            <a:effectLst/>
          </p:spPr>
          <p:txBody>
            <a:bodyPr>
              <a:spAutoFit/>
            </a:bodyPr>
            <a:lstStyle/>
            <a:p>
              <a:r>
                <a:rPr lang="en-US" sz="1600" i="1"/>
                <a:t>b</a:t>
              </a:r>
            </a:p>
          </p:txBody>
        </p:sp>
        <p:cxnSp>
          <p:nvCxnSpPr>
            <p:cNvPr id="20" name="AutoShape 18"/>
            <p:cNvCxnSpPr>
              <a:cxnSpLocks noChangeShapeType="1"/>
              <a:stCxn id="7" idx="2"/>
              <a:endCxn id="7" idx="4"/>
            </p:cNvCxnSpPr>
            <p:nvPr/>
          </p:nvCxnSpPr>
          <p:spPr bwMode="auto">
            <a:xfrm rot="10800000" flipH="1" flipV="1">
              <a:off x="2248" y="1536"/>
              <a:ext cx="120" cy="120"/>
            </a:xfrm>
            <a:prstGeom prst="curvedConnector4">
              <a:avLst>
                <a:gd name="adj1" fmla="val -120000"/>
                <a:gd name="adj2" fmla="val 220000"/>
              </a:avLst>
            </a:prstGeom>
            <a:noFill/>
            <a:ln w="12700">
              <a:solidFill>
                <a:schemeClr val="tx1"/>
              </a:solidFill>
              <a:round/>
              <a:headEnd/>
              <a:tailEnd type="triangle" w="med" len="med"/>
            </a:ln>
            <a:effectLst/>
          </p:spPr>
        </p:cxnSp>
        <p:sp>
          <p:nvSpPr>
            <p:cNvPr id="21" name="Line 19"/>
            <p:cNvSpPr>
              <a:spLocks noChangeShapeType="1"/>
            </p:cNvSpPr>
            <p:nvPr/>
          </p:nvSpPr>
          <p:spPr bwMode="auto">
            <a:xfrm>
              <a:off x="2131" y="1317"/>
              <a:ext cx="155" cy="124"/>
            </a:xfrm>
            <a:prstGeom prst="line">
              <a:avLst/>
            </a:prstGeom>
            <a:noFill/>
            <a:ln w="76200" cmpd="dbl">
              <a:solidFill>
                <a:schemeClr val="tx1"/>
              </a:solidFill>
              <a:round/>
              <a:headEnd/>
              <a:tailEnd type="triangle" w="sm" len="sm"/>
            </a:ln>
            <a:effectLst/>
          </p:spPr>
          <p:txBody>
            <a:bodyPr wrap="none" anchor="ctr"/>
            <a:lstStyle/>
            <a:p>
              <a:endParaRPr lang="en-US"/>
            </a:p>
          </p:txBody>
        </p:sp>
        <p:sp>
          <p:nvSpPr>
            <p:cNvPr id="22" name="Text Box 20"/>
            <p:cNvSpPr txBox="1">
              <a:spLocks noChangeArrowheads="1"/>
            </p:cNvSpPr>
            <p:nvPr/>
          </p:nvSpPr>
          <p:spPr bwMode="auto">
            <a:xfrm>
              <a:off x="2026" y="1711"/>
              <a:ext cx="188" cy="212"/>
            </a:xfrm>
            <a:prstGeom prst="rect">
              <a:avLst/>
            </a:prstGeom>
            <a:noFill/>
            <a:ln w="9525">
              <a:noFill/>
              <a:miter lim="800000"/>
              <a:headEnd/>
              <a:tailEnd/>
            </a:ln>
            <a:effectLst/>
          </p:spPr>
          <p:txBody>
            <a:bodyPr>
              <a:spAutoFit/>
            </a:bodyPr>
            <a:lstStyle/>
            <a:p>
              <a:r>
                <a:rPr lang="en-US" sz="1600" i="1"/>
                <a:t>b</a:t>
              </a:r>
            </a:p>
          </p:txBody>
        </p:sp>
        <p:sp>
          <p:nvSpPr>
            <p:cNvPr id="23" name="Oval 21"/>
            <p:cNvSpPr>
              <a:spLocks noChangeArrowheads="1"/>
            </p:cNvSpPr>
            <p:nvPr/>
          </p:nvSpPr>
          <p:spPr bwMode="auto">
            <a:xfrm>
              <a:off x="3381" y="1927"/>
              <a:ext cx="246" cy="240"/>
            </a:xfrm>
            <a:prstGeom prst="ellipse">
              <a:avLst/>
            </a:prstGeom>
            <a:noFill/>
            <a:ln w="25400">
              <a:solidFill>
                <a:schemeClr val="tx1"/>
              </a:solidFill>
              <a:round/>
              <a:headEnd/>
              <a:tailEnd/>
            </a:ln>
            <a:effectLst/>
          </p:spPr>
          <p:txBody>
            <a:bodyPr wrap="none" anchor="ctr"/>
            <a:lstStyle/>
            <a:p>
              <a:endParaRPr lang="en-US"/>
            </a:p>
          </p:txBody>
        </p:sp>
        <p:sp>
          <p:nvSpPr>
            <p:cNvPr id="24" name="Text Box 22"/>
            <p:cNvSpPr txBox="1">
              <a:spLocks noChangeArrowheads="1"/>
            </p:cNvSpPr>
            <p:nvPr/>
          </p:nvSpPr>
          <p:spPr bwMode="auto">
            <a:xfrm>
              <a:off x="3405" y="1936"/>
              <a:ext cx="197" cy="252"/>
            </a:xfrm>
            <a:prstGeom prst="rect">
              <a:avLst/>
            </a:prstGeom>
            <a:noFill/>
            <a:ln w="9525">
              <a:noFill/>
              <a:miter lim="800000"/>
              <a:headEnd/>
              <a:tailEnd/>
            </a:ln>
            <a:effectLst/>
          </p:spPr>
          <p:txBody>
            <a:bodyPr wrap="none">
              <a:spAutoFit/>
            </a:bodyPr>
            <a:lstStyle/>
            <a:p>
              <a:pPr algn="ctr"/>
              <a:r>
                <a:rPr lang="en-US" sz="2000" b="1" dirty="0"/>
                <a:t>2</a:t>
              </a:r>
            </a:p>
          </p:txBody>
        </p:sp>
        <p:sp>
          <p:nvSpPr>
            <p:cNvPr id="25" name="Text Box 23"/>
            <p:cNvSpPr txBox="1">
              <a:spLocks noChangeArrowheads="1"/>
            </p:cNvSpPr>
            <p:nvPr/>
          </p:nvSpPr>
          <p:spPr bwMode="auto">
            <a:xfrm>
              <a:off x="3669" y="1768"/>
              <a:ext cx="188" cy="212"/>
            </a:xfrm>
            <a:prstGeom prst="rect">
              <a:avLst/>
            </a:prstGeom>
            <a:noFill/>
            <a:ln w="9525">
              <a:noFill/>
              <a:miter lim="800000"/>
              <a:headEnd/>
              <a:tailEnd/>
            </a:ln>
            <a:effectLst/>
          </p:spPr>
          <p:txBody>
            <a:bodyPr>
              <a:spAutoFit/>
            </a:bodyPr>
            <a:lstStyle/>
            <a:p>
              <a:r>
                <a:rPr lang="en-US" sz="1600" i="1"/>
                <a:t>b</a:t>
              </a:r>
            </a:p>
          </p:txBody>
        </p:sp>
        <p:cxnSp>
          <p:nvCxnSpPr>
            <p:cNvPr id="26" name="AutoShape 24"/>
            <p:cNvCxnSpPr>
              <a:cxnSpLocks noChangeShapeType="1"/>
              <a:stCxn id="12" idx="5"/>
              <a:endCxn id="23" idx="1"/>
            </p:cNvCxnSpPr>
            <p:nvPr/>
          </p:nvCxnSpPr>
          <p:spPr bwMode="auto">
            <a:xfrm>
              <a:off x="3175" y="1628"/>
              <a:ext cx="242" cy="326"/>
            </a:xfrm>
            <a:prstGeom prst="straightConnector1">
              <a:avLst/>
            </a:prstGeom>
            <a:noFill/>
            <a:ln w="12700">
              <a:solidFill>
                <a:schemeClr val="tx1"/>
              </a:solidFill>
              <a:round/>
              <a:headEnd/>
              <a:tailEnd type="triangle" w="med" len="med"/>
            </a:ln>
            <a:effectLst/>
          </p:spPr>
        </p:cxnSp>
        <p:cxnSp>
          <p:nvCxnSpPr>
            <p:cNvPr id="27" name="AutoShape 25"/>
            <p:cNvCxnSpPr>
              <a:cxnSpLocks noChangeShapeType="1"/>
              <a:stCxn id="23" idx="7"/>
              <a:endCxn id="9" idx="4"/>
            </p:cNvCxnSpPr>
            <p:nvPr/>
          </p:nvCxnSpPr>
          <p:spPr bwMode="auto">
            <a:xfrm flipV="1">
              <a:off x="3591" y="1664"/>
              <a:ext cx="220" cy="290"/>
            </a:xfrm>
            <a:prstGeom prst="straightConnector1">
              <a:avLst/>
            </a:prstGeom>
            <a:noFill/>
            <a:ln w="12700">
              <a:solidFill>
                <a:schemeClr val="tx1"/>
              </a:solidFill>
              <a:round/>
              <a:headEnd/>
              <a:tailEnd type="triangle" w="med" len="med"/>
            </a:ln>
            <a:effectLst/>
          </p:spPr>
        </p:cxnSp>
        <p:sp>
          <p:nvSpPr>
            <p:cNvPr id="28" name="Text Box 26"/>
            <p:cNvSpPr txBox="1">
              <a:spLocks noChangeArrowheads="1"/>
            </p:cNvSpPr>
            <p:nvPr/>
          </p:nvSpPr>
          <p:spPr bwMode="auto">
            <a:xfrm>
              <a:off x="3066" y="1695"/>
              <a:ext cx="188" cy="212"/>
            </a:xfrm>
            <a:prstGeom prst="rect">
              <a:avLst/>
            </a:prstGeom>
            <a:noFill/>
            <a:ln w="9525">
              <a:noFill/>
              <a:miter lim="800000"/>
              <a:headEnd/>
              <a:tailEnd/>
            </a:ln>
            <a:effectLst/>
          </p:spPr>
          <p:txBody>
            <a:bodyPr>
              <a:spAutoFit/>
            </a:bodyPr>
            <a:lstStyle/>
            <a:p>
              <a:r>
                <a:rPr lang="en-US" sz="1600" i="1"/>
                <a:t>a</a:t>
              </a:r>
            </a:p>
          </p:txBody>
        </p:sp>
      </p:grpSp>
      <p:grpSp>
        <p:nvGrpSpPr>
          <p:cNvPr id="31" name="Group 27"/>
          <p:cNvGrpSpPr>
            <a:grpSpLocks/>
          </p:cNvGrpSpPr>
          <p:nvPr/>
        </p:nvGrpSpPr>
        <p:grpSpPr bwMode="auto">
          <a:xfrm>
            <a:off x="3962400" y="4191000"/>
            <a:ext cx="3905250" cy="1212850"/>
            <a:chOff x="2530" y="2767"/>
            <a:chExt cx="2460" cy="764"/>
          </a:xfrm>
        </p:grpSpPr>
        <p:sp>
          <p:nvSpPr>
            <p:cNvPr id="32" name="Oval 28"/>
            <p:cNvSpPr>
              <a:spLocks noChangeArrowheads="1"/>
            </p:cNvSpPr>
            <p:nvPr/>
          </p:nvSpPr>
          <p:spPr bwMode="auto">
            <a:xfrm>
              <a:off x="2736" y="2952"/>
              <a:ext cx="240" cy="240"/>
            </a:xfrm>
            <a:prstGeom prst="ellipse">
              <a:avLst/>
            </a:prstGeom>
            <a:noFill/>
            <a:ln w="25400">
              <a:solidFill>
                <a:schemeClr val="tx1"/>
              </a:solidFill>
              <a:round/>
              <a:headEnd/>
              <a:tailEnd/>
            </a:ln>
            <a:effectLst/>
          </p:spPr>
          <p:txBody>
            <a:bodyPr wrap="none" anchor="ctr"/>
            <a:lstStyle/>
            <a:p>
              <a:endParaRPr lang="en-US"/>
            </a:p>
          </p:txBody>
        </p:sp>
        <p:sp>
          <p:nvSpPr>
            <p:cNvPr id="33" name="Text Box 29"/>
            <p:cNvSpPr txBox="1">
              <a:spLocks noChangeArrowheads="1"/>
            </p:cNvSpPr>
            <p:nvPr/>
          </p:nvSpPr>
          <p:spPr bwMode="auto">
            <a:xfrm>
              <a:off x="2763" y="2947"/>
              <a:ext cx="197" cy="252"/>
            </a:xfrm>
            <a:prstGeom prst="rect">
              <a:avLst/>
            </a:prstGeom>
            <a:noFill/>
            <a:ln w="9525">
              <a:noFill/>
              <a:miter lim="800000"/>
              <a:headEnd/>
              <a:tailEnd/>
            </a:ln>
            <a:effectLst/>
          </p:spPr>
          <p:txBody>
            <a:bodyPr wrap="none">
              <a:spAutoFit/>
            </a:bodyPr>
            <a:lstStyle/>
            <a:p>
              <a:pPr algn="ctr"/>
              <a:r>
                <a:rPr lang="en-US" sz="2000" b="1" dirty="0"/>
                <a:t>0</a:t>
              </a:r>
            </a:p>
          </p:txBody>
        </p:sp>
        <p:sp>
          <p:nvSpPr>
            <p:cNvPr id="34" name="Oval 30"/>
            <p:cNvSpPr>
              <a:spLocks noChangeArrowheads="1"/>
            </p:cNvSpPr>
            <p:nvPr/>
          </p:nvSpPr>
          <p:spPr bwMode="auto">
            <a:xfrm>
              <a:off x="4176" y="2952"/>
              <a:ext cx="246" cy="240"/>
            </a:xfrm>
            <a:prstGeom prst="ellipse">
              <a:avLst/>
            </a:prstGeom>
            <a:noFill/>
            <a:ln w="25400">
              <a:solidFill>
                <a:schemeClr val="tx1"/>
              </a:solidFill>
              <a:round/>
              <a:headEnd/>
              <a:tailEnd/>
            </a:ln>
            <a:effectLst/>
          </p:spPr>
          <p:txBody>
            <a:bodyPr wrap="none" anchor="ctr"/>
            <a:lstStyle/>
            <a:p>
              <a:endParaRPr lang="en-US"/>
            </a:p>
          </p:txBody>
        </p:sp>
        <p:sp>
          <p:nvSpPr>
            <p:cNvPr id="35" name="Text Box 31"/>
            <p:cNvSpPr txBox="1">
              <a:spLocks noChangeArrowheads="1"/>
            </p:cNvSpPr>
            <p:nvPr/>
          </p:nvSpPr>
          <p:spPr bwMode="auto">
            <a:xfrm>
              <a:off x="4203" y="2947"/>
              <a:ext cx="197" cy="252"/>
            </a:xfrm>
            <a:prstGeom prst="rect">
              <a:avLst/>
            </a:prstGeom>
            <a:noFill/>
            <a:ln w="9525">
              <a:noFill/>
              <a:miter lim="800000"/>
              <a:headEnd/>
              <a:tailEnd/>
            </a:ln>
            <a:effectLst/>
          </p:spPr>
          <p:txBody>
            <a:bodyPr wrap="none">
              <a:spAutoFit/>
            </a:bodyPr>
            <a:lstStyle/>
            <a:p>
              <a:pPr algn="ctr"/>
              <a:r>
                <a:rPr lang="en-US" sz="2000" b="1" dirty="0"/>
                <a:t>2</a:t>
              </a:r>
            </a:p>
          </p:txBody>
        </p:sp>
        <p:sp>
          <p:nvSpPr>
            <p:cNvPr id="36" name="Oval 32"/>
            <p:cNvSpPr>
              <a:spLocks noChangeArrowheads="1"/>
            </p:cNvSpPr>
            <p:nvPr/>
          </p:nvSpPr>
          <p:spPr bwMode="auto">
            <a:xfrm>
              <a:off x="4204" y="2981"/>
              <a:ext cx="184" cy="181"/>
            </a:xfrm>
            <a:prstGeom prst="ellipse">
              <a:avLst/>
            </a:prstGeom>
            <a:noFill/>
            <a:ln w="25400">
              <a:solidFill>
                <a:schemeClr val="tx1"/>
              </a:solidFill>
              <a:round/>
              <a:headEnd/>
              <a:tailEnd/>
            </a:ln>
            <a:effectLst/>
          </p:spPr>
          <p:txBody>
            <a:bodyPr wrap="none" anchor="ctr"/>
            <a:lstStyle/>
            <a:p>
              <a:endParaRPr lang="en-US"/>
            </a:p>
          </p:txBody>
        </p:sp>
        <p:sp>
          <p:nvSpPr>
            <p:cNvPr id="37" name="Oval 33"/>
            <p:cNvSpPr>
              <a:spLocks noChangeArrowheads="1"/>
            </p:cNvSpPr>
            <p:nvPr/>
          </p:nvSpPr>
          <p:spPr bwMode="auto">
            <a:xfrm>
              <a:off x="3453" y="2951"/>
              <a:ext cx="246" cy="240"/>
            </a:xfrm>
            <a:prstGeom prst="ellipse">
              <a:avLst/>
            </a:prstGeom>
            <a:noFill/>
            <a:ln w="25400">
              <a:solidFill>
                <a:schemeClr val="tx1"/>
              </a:solidFill>
              <a:round/>
              <a:headEnd/>
              <a:tailEnd/>
            </a:ln>
            <a:effectLst/>
          </p:spPr>
          <p:txBody>
            <a:bodyPr wrap="none" anchor="ctr"/>
            <a:lstStyle/>
            <a:p>
              <a:endParaRPr lang="en-US"/>
            </a:p>
          </p:txBody>
        </p:sp>
        <p:sp>
          <p:nvSpPr>
            <p:cNvPr id="38" name="Text Box 34"/>
            <p:cNvSpPr txBox="1">
              <a:spLocks noChangeArrowheads="1"/>
            </p:cNvSpPr>
            <p:nvPr/>
          </p:nvSpPr>
          <p:spPr bwMode="auto">
            <a:xfrm>
              <a:off x="3477" y="2947"/>
              <a:ext cx="197" cy="252"/>
            </a:xfrm>
            <a:prstGeom prst="rect">
              <a:avLst/>
            </a:prstGeom>
            <a:noFill/>
            <a:ln w="9525">
              <a:noFill/>
              <a:miter lim="800000"/>
              <a:headEnd/>
              <a:tailEnd/>
            </a:ln>
            <a:effectLst/>
          </p:spPr>
          <p:txBody>
            <a:bodyPr wrap="none">
              <a:spAutoFit/>
            </a:bodyPr>
            <a:lstStyle/>
            <a:p>
              <a:pPr algn="ctr"/>
              <a:r>
                <a:rPr lang="en-US" sz="2000" b="1" dirty="0"/>
                <a:t>1</a:t>
              </a:r>
            </a:p>
          </p:txBody>
        </p:sp>
        <p:cxnSp>
          <p:nvCxnSpPr>
            <p:cNvPr id="39" name="AutoShape 35"/>
            <p:cNvCxnSpPr>
              <a:cxnSpLocks noChangeShapeType="1"/>
              <a:stCxn id="32" idx="6"/>
              <a:endCxn id="37" idx="2"/>
            </p:cNvCxnSpPr>
            <p:nvPr/>
          </p:nvCxnSpPr>
          <p:spPr bwMode="auto">
            <a:xfrm flipV="1">
              <a:off x="2984" y="3071"/>
              <a:ext cx="461" cy="1"/>
            </a:xfrm>
            <a:prstGeom prst="straightConnector1">
              <a:avLst/>
            </a:prstGeom>
            <a:noFill/>
            <a:ln w="12700">
              <a:solidFill>
                <a:schemeClr val="tx1"/>
              </a:solidFill>
              <a:round/>
              <a:headEnd/>
              <a:tailEnd type="triangle" w="med" len="med"/>
            </a:ln>
            <a:effectLst/>
          </p:spPr>
        </p:cxnSp>
        <p:cxnSp>
          <p:nvCxnSpPr>
            <p:cNvPr id="40" name="AutoShape 36"/>
            <p:cNvCxnSpPr>
              <a:cxnSpLocks noChangeShapeType="1"/>
              <a:stCxn id="37" idx="6"/>
              <a:endCxn id="34" idx="2"/>
            </p:cNvCxnSpPr>
            <p:nvPr/>
          </p:nvCxnSpPr>
          <p:spPr bwMode="auto">
            <a:xfrm>
              <a:off x="3707" y="3071"/>
              <a:ext cx="461" cy="1"/>
            </a:xfrm>
            <a:prstGeom prst="straightConnector1">
              <a:avLst/>
            </a:prstGeom>
            <a:noFill/>
            <a:ln w="12700">
              <a:solidFill>
                <a:schemeClr val="tx1"/>
              </a:solidFill>
              <a:round/>
              <a:headEnd/>
              <a:tailEnd type="triangle" w="med" len="med"/>
            </a:ln>
            <a:effectLst/>
          </p:spPr>
        </p:cxnSp>
        <p:sp>
          <p:nvSpPr>
            <p:cNvPr id="41" name="Text Box 37"/>
            <p:cNvSpPr txBox="1">
              <a:spLocks noChangeArrowheads="1"/>
            </p:cNvSpPr>
            <p:nvPr/>
          </p:nvSpPr>
          <p:spPr bwMode="auto">
            <a:xfrm>
              <a:off x="3074" y="2767"/>
              <a:ext cx="188" cy="288"/>
            </a:xfrm>
            <a:prstGeom prst="rect">
              <a:avLst/>
            </a:prstGeom>
            <a:noFill/>
            <a:ln w="9525">
              <a:noFill/>
              <a:miter lim="800000"/>
              <a:headEnd/>
              <a:tailEnd/>
            </a:ln>
            <a:effectLst/>
          </p:spPr>
          <p:txBody>
            <a:bodyPr>
              <a:spAutoFit/>
            </a:bodyPr>
            <a:lstStyle/>
            <a:p>
              <a:pPr algn="ctr"/>
              <a:r>
                <a:rPr lang="en-US" sz="2400" b="1"/>
                <a:t>.</a:t>
              </a:r>
              <a:endParaRPr lang="en-US" sz="1600" i="1"/>
            </a:p>
          </p:txBody>
        </p:sp>
        <p:cxnSp>
          <p:nvCxnSpPr>
            <p:cNvPr id="42" name="AutoShape 38"/>
            <p:cNvCxnSpPr>
              <a:cxnSpLocks noChangeShapeType="1"/>
              <a:stCxn id="34" idx="7"/>
              <a:endCxn id="34" idx="5"/>
            </p:cNvCxnSpPr>
            <p:nvPr/>
          </p:nvCxnSpPr>
          <p:spPr bwMode="auto">
            <a:xfrm rot="5400000" flipV="1">
              <a:off x="4294" y="3071"/>
              <a:ext cx="186" cy="1"/>
            </a:xfrm>
            <a:prstGeom prst="curvedConnector5">
              <a:avLst>
                <a:gd name="adj1" fmla="val -23657"/>
                <a:gd name="adj2" fmla="val 22599995"/>
                <a:gd name="adj3" fmla="val 122579"/>
              </a:avLst>
            </a:prstGeom>
            <a:noFill/>
            <a:ln w="12700">
              <a:solidFill>
                <a:schemeClr val="tx1"/>
              </a:solidFill>
              <a:round/>
              <a:headEnd/>
              <a:tailEnd type="triangle" w="med" len="med"/>
            </a:ln>
            <a:effectLst/>
          </p:spPr>
        </p:cxnSp>
        <p:cxnSp>
          <p:nvCxnSpPr>
            <p:cNvPr id="43" name="AutoShape 39"/>
            <p:cNvCxnSpPr>
              <a:cxnSpLocks noChangeShapeType="1"/>
              <a:stCxn id="32" idx="2"/>
              <a:endCxn id="33" idx="2"/>
            </p:cNvCxnSpPr>
            <p:nvPr/>
          </p:nvCxnSpPr>
          <p:spPr bwMode="auto">
            <a:xfrm rot="10800000" flipH="1" flipV="1">
              <a:off x="2736" y="3072"/>
              <a:ext cx="126" cy="127"/>
            </a:xfrm>
            <a:prstGeom prst="curvedConnector4">
              <a:avLst>
                <a:gd name="adj1" fmla="val -114286"/>
                <a:gd name="adj2" fmla="val 213386"/>
              </a:avLst>
            </a:prstGeom>
            <a:noFill/>
            <a:ln w="12700">
              <a:solidFill>
                <a:schemeClr val="tx1"/>
              </a:solidFill>
              <a:round/>
              <a:headEnd/>
              <a:tailEnd type="triangle" w="med" len="med"/>
            </a:ln>
            <a:effectLst/>
          </p:spPr>
        </p:cxnSp>
        <p:sp>
          <p:nvSpPr>
            <p:cNvPr id="44" name="Line 40"/>
            <p:cNvSpPr>
              <a:spLocks noChangeShapeType="1"/>
            </p:cNvSpPr>
            <p:nvPr/>
          </p:nvSpPr>
          <p:spPr bwMode="auto">
            <a:xfrm>
              <a:off x="2619" y="2853"/>
              <a:ext cx="155" cy="124"/>
            </a:xfrm>
            <a:prstGeom prst="line">
              <a:avLst/>
            </a:prstGeom>
            <a:noFill/>
            <a:ln w="76200" cmpd="dbl">
              <a:solidFill>
                <a:schemeClr val="tx1"/>
              </a:solidFill>
              <a:round/>
              <a:headEnd/>
              <a:tailEnd type="triangle" w="sm" len="sm"/>
            </a:ln>
            <a:effectLst/>
          </p:spPr>
          <p:txBody>
            <a:bodyPr wrap="none" anchor="ctr"/>
            <a:lstStyle/>
            <a:p>
              <a:endParaRPr lang="en-US"/>
            </a:p>
          </p:txBody>
        </p:sp>
        <p:sp>
          <p:nvSpPr>
            <p:cNvPr id="45" name="Text Box 41"/>
            <p:cNvSpPr txBox="1">
              <a:spLocks noChangeArrowheads="1"/>
            </p:cNvSpPr>
            <p:nvPr/>
          </p:nvSpPr>
          <p:spPr bwMode="auto">
            <a:xfrm>
              <a:off x="2530" y="3319"/>
              <a:ext cx="372" cy="212"/>
            </a:xfrm>
            <a:prstGeom prst="rect">
              <a:avLst/>
            </a:prstGeom>
            <a:noFill/>
            <a:ln w="9525">
              <a:noFill/>
              <a:miter lim="800000"/>
              <a:headEnd/>
              <a:tailEnd/>
            </a:ln>
            <a:effectLst/>
          </p:spPr>
          <p:txBody>
            <a:bodyPr>
              <a:spAutoFit/>
            </a:bodyPr>
            <a:lstStyle/>
            <a:p>
              <a:pPr algn="ctr"/>
              <a:r>
                <a:rPr lang="en-US" sz="1600" i="1"/>
                <a:t>digit</a:t>
              </a:r>
            </a:p>
          </p:txBody>
        </p:sp>
        <p:sp>
          <p:nvSpPr>
            <p:cNvPr id="46" name="Text Box 42"/>
            <p:cNvSpPr txBox="1">
              <a:spLocks noChangeArrowheads="1"/>
            </p:cNvSpPr>
            <p:nvPr/>
          </p:nvSpPr>
          <p:spPr bwMode="auto">
            <a:xfrm>
              <a:off x="3738" y="2847"/>
              <a:ext cx="372" cy="212"/>
            </a:xfrm>
            <a:prstGeom prst="rect">
              <a:avLst/>
            </a:prstGeom>
            <a:noFill/>
            <a:ln w="9525">
              <a:noFill/>
              <a:miter lim="800000"/>
              <a:headEnd/>
              <a:tailEnd/>
            </a:ln>
            <a:effectLst/>
          </p:spPr>
          <p:txBody>
            <a:bodyPr>
              <a:spAutoFit/>
            </a:bodyPr>
            <a:lstStyle/>
            <a:p>
              <a:pPr algn="ctr"/>
              <a:r>
                <a:rPr lang="en-US" sz="1600" i="1"/>
                <a:t>digit</a:t>
              </a:r>
            </a:p>
          </p:txBody>
        </p:sp>
        <p:sp>
          <p:nvSpPr>
            <p:cNvPr id="47" name="Text Box 43"/>
            <p:cNvSpPr txBox="1">
              <a:spLocks noChangeArrowheads="1"/>
            </p:cNvSpPr>
            <p:nvPr/>
          </p:nvSpPr>
          <p:spPr bwMode="auto">
            <a:xfrm>
              <a:off x="4618" y="2951"/>
              <a:ext cx="372" cy="212"/>
            </a:xfrm>
            <a:prstGeom prst="rect">
              <a:avLst/>
            </a:prstGeom>
            <a:noFill/>
            <a:ln w="9525">
              <a:noFill/>
              <a:miter lim="800000"/>
              <a:headEnd/>
              <a:tailEnd/>
            </a:ln>
            <a:effectLst/>
          </p:spPr>
          <p:txBody>
            <a:bodyPr>
              <a:spAutoFit/>
            </a:bodyPr>
            <a:lstStyle/>
            <a:p>
              <a:pPr algn="ctr"/>
              <a:r>
                <a:rPr lang="en-US" sz="1600" i="1"/>
                <a:t>digit</a:t>
              </a:r>
            </a:p>
          </p:txBody>
        </p:sp>
      </p:grpSp>
    </p:spTree>
    <p:extLst>
      <p:ext uri="{BB962C8B-B14F-4D97-AF65-F5344CB8AC3E}">
        <p14:creationId xmlns:p14="http://schemas.microsoft.com/office/powerpoint/2010/main" xmlns="" val="50649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5">
                                            <p:txEl>
                                              <p:pRg st="4" end="4"/>
                                            </p:txEl>
                                          </p:spTgt>
                                        </p:tgtEl>
                                        <p:attrNameLst>
                                          <p:attrName>style.visibility</p:attrName>
                                        </p:attrNameLst>
                                      </p:cBhvr>
                                      <p:to>
                                        <p:strVal val="visible"/>
                                      </p:to>
                                    </p:set>
                                    <p:animEffect transition="in" filter="blinds(horizontal)">
                                      <p:cBhvr>
                                        <p:cTn id="7" dur="500"/>
                                        <p:tgtEl>
                                          <p:spTgt spid="4096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5">
                                            <p:txEl>
                                              <p:pRg st="8" end="8"/>
                                            </p:txEl>
                                          </p:spTgt>
                                        </p:tgtEl>
                                        <p:attrNameLst>
                                          <p:attrName>style.visibility</p:attrName>
                                        </p:attrNameLst>
                                      </p:cBhvr>
                                      <p:to>
                                        <p:strVal val="visible"/>
                                      </p:to>
                                    </p:set>
                                    <p:animEffect transition="in" filter="blinds(horizontal)">
                                      <p:cBhvr>
                                        <p:cTn id="17" dur="500"/>
                                        <p:tgtEl>
                                          <p:spTgt spid="40965">
                                            <p:txEl>
                                              <p:pRg st="8" end="8"/>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0965">
                                            <p:txEl>
                                              <p:pRg st="9" end="9"/>
                                            </p:txEl>
                                          </p:spTgt>
                                        </p:tgtEl>
                                        <p:attrNameLst>
                                          <p:attrName>style.visibility</p:attrName>
                                        </p:attrNameLst>
                                      </p:cBhvr>
                                      <p:to>
                                        <p:strVal val="visible"/>
                                      </p:to>
                                    </p:set>
                                    <p:animEffect transition="in" filter="blinds(horizontal)">
                                      <p:cBhvr>
                                        <p:cTn id="20" dur="500"/>
                                        <p:tgtEl>
                                          <p:spTgt spid="40965">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ox(in)">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40963" name="Slide Number Placeholder 4"/>
          <p:cNvSpPr>
            <a:spLocks noGrp="1"/>
          </p:cNvSpPr>
          <p:nvPr>
            <p:ph type="sldNum" sz="quarter" idx="11"/>
          </p:nvPr>
        </p:nvSpPr>
        <p:spPr>
          <a:noFill/>
        </p:spPr>
        <p:txBody>
          <a:bodyPr/>
          <a:lstStyle/>
          <a:p>
            <a:fld id="{439C3F1C-61E5-4313-84B8-F555C6892B3B}" type="slidenum">
              <a:rPr lang="en-US" smtClean="0">
                <a:latin typeface="Times New Roman" charset="0"/>
              </a:rPr>
              <a:pPr/>
              <a:t>23</a:t>
            </a:fld>
            <a:endParaRPr lang="en-US" smtClean="0">
              <a:latin typeface="Times New Roman" charset="0"/>
            </a:endParaRPr>
          </a:p>
        </p:txBody>
      </p:sp>
      <p:sp>
        <p:nvSpPr>
          <p:cNvPr id="40964" name="Rectangle 2"/>
          <p:cNvSpPr>
            <a:spLocks noGrp="1" noChangeArrowheads="1"/>
          </p:cNvSpPr>
          <p:nvPr>
            <p:ph type="title"/>
          </p:nvPr>
        </p:nvSpPr>
        <p:spPr>
          <a:xfrm>
            <a:off x="685800" y="304800"/>
            <a:ext cx="7772400" cy="546100"/>
          </a:xfrm>
        </p:spPr>
        <p:txBody>
          <a:bodyPr/>
          <a:lstStyle/>
          <a:p>
            <a:r>
              <a:rPr lang="en-US" dirty="0" smtClean="0"/>
              <a:t>Finite State Automata (Exercise)</a:t>
            </a:r>
          </a:p>
        </p:txBody>
      </p:sp>
      <p:grpSp>
        <p:nvGrpSpPr>
          <p:cNvPr id="112642" name="Group 2"/>
          <p:cNvGrpSpPr>
            <a:grpSpLocks/>
          </p:cNvGrpSpPr>
          <p:nvPr/>
        </p:nvGrpSpPr>
        <p:grpSpPr bwMode="auto">
          <a:xfrm>
            <a:off x="457200" y="1219200"/>
            <a:ext cx="8149221" cy="4876800"/>
            <a:chOff x="912" y="547"/>
            <a:chExt cx="3900" cy="2017"/>
          </a:xfrm>
        </p:grpSpPr>
        <p:grpSp>
          <p:nvGrpSpPr>
            <p:cNvPr id="112643" name="Group 3"/>
            <p:cNvGrpSpPr>
              <a:grpSpLocks/>
            </p:cNvGrpSpPr>
            <p:nvPr/>
          </p:nvGrpSpPr>
          <p:grpSpPr bwMode="auto">
            <a:xfrm>
              <a:off x="1086" y="1441"/>
              <a:ext cx="240" cy="239"/>
              <a:chOff x="3501" y="8464"/>
              <a:chExt cx="600" cy="600"/>
            </a:xfrm>
          </p:grpSpPr>
          <p:sp>
            <p:nvSpPr>
              <p:cNvPr id="112644" name="Oval 4"/>
              <p:cNvSpPr>
                <a:spLocks noChangeArrowheads="1"/>
              </p:cNvSpPr>
              <p:nvPr/>
            </p:nvSpPr>
            <p:spPr bwMode="auto">
              <a:xfrm>
                <a:off x="3501" y="8464"/>
                <a:ext cx="600" cy="60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45" name="Text Box 5"/>
              <p:cNvSpPr txBox="1">
                <a:spLocks noChangeArrowheads="1"/>
              </p:cNvSpPr>
              <p:nvPr/>
            </p:nvSpPr>
            <p:spPr bwMode="auto">
              <a:xfrm>
                <a:off x="3611" y="8524"/>
                <a:ext cx="430" cy="4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12646" name="Oval 6"/>
            <p:cNvSpPr>
              <a:spLocks noChangeArrowheads="1"/>
            </p:cNvSpPr>
            <p:nvPr/>
          </p:nvSpPr>
          <p:spPr bwMode="auto">
            <a:xfrm>
              <a:off x="2016" y="1440"/>
              <a:ext cx="246" cy="24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47" name="Text Box 7"/>
            <p:cNvSpPr txBox="1">
              <a:spLocks noChangeArrowheads="1"/>
            </p:cNvSpPr>
            <p:nvPr/>
          </p:nvSpPr>
          <p:spPr bwMode="auto">
            <a:xfrm>
              <a:off x="2064" y="1464"/>
              <a:ext cx="172"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48" name="Line 8"/>
            <p:cNvSpPr>
              <a:spLocks noChangeShapeType="1"/>
            </p:cNvSpPr>
            <p:nvPr/>
          </p:nvSpPr>
          <p:spPr bwMode="auto">
            <a:xfrm>
              <a:off x="912" y="1579"/>
              <a:ext cx="165" cy="5"/>
            </a:xfrm>
            <a:prstGeom prst="line">
              <a:avLst/>
            </a:prstGeom>
            <a:noFill/>
            <a:ln w="76200" cmpd="dbl">
              <a:solidFill>
                <a:srgbClr val="FF0000"/>
              </a:solidFill>
              <a:round/>
              <a:headEnd/>
              <a:tailEnd type="triangle" w="sm" len="sm"/>
            </a:ln>
            <a:effectLst/>
          </p:spPr>
          <p:txBody>
            <a:bodyPr vert="horz" wrap="square" lIns="91440" tIns="45720" rIns="91440" bIns="45720" numCol="1" anchor="ctr" anchorCtr="0" compatLnSpc="1">
              <a:prstTxWarp prst="textNoShape">
                <a:avLst/>
              </a:prstTxWarp>
            </a:bodyPr>
            <a:lstStyle/>
            <a:p>
              <a:endParaRPr lang="en-US"/>
            </a:p>
          </p:txBody>
        </p:sp>
        <p:sp>
          <p:nvSpPr>
            <p:cNvPr id="112649" name="Text Box 9"/>
            <p:cNvSpPr txBox="1">
              <a:spLocks noChangeArrowheads="1"/>
            </p:cNvSpPr>
            <p:nvPr/>
          </p:nvSpPr>
          <p:spPr bwMode="auto">
            <a:xfrm>
              <a:off x="1776" y="1372"/>
              <a:ext cx="209"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50" name="Oval 10"/>
            <p:cNvSpPr>
              <a:spLocks noChangeArrowheads="1"/>
            </p:cNvSpPr>
            <p:nvPr/>
          </p:nvSpPr>
          <p:spPr bwMode="auto">
            <a:xfrm>
              <a:off x="1536" y="1440"/>
              <a:ext cx="246" cy="24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51" name="Text Box 11"/>
            <p:cNvSpPr txBox="1">
              <a:spLocks noChangeArrowheads="1"/>
            </p:cNvSpPr>
            <p:nvPr/>
          </p:nvSpPr>
          <p:spPr bwMode="auto">
            <a:xfrm>
              <a:off x="1584" y="1464"/>
              <a:ext cx="172"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52" name="Text Box 12"/>
            <p:cNvSpPr txBox="1">
              <a:spLocks noChangeArrowheads="1"/>
            </p:cNvSpPr>
            <p:nvPr/>
          </p:nvSpPr>
          <p:spPr bwMode="auto">
            <a:xfrm>
              <a:off x="1296" y="1372"/>
              <a:ext cx="188"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53" name="Text Box 13"/>
            <p:cNvSpPr txBox="1">
              <a:spLocks noChangeArrowheads="1"/>
            </p:cNvSpPr>
            <p:nvPr/>
          </p:nvSpPr>
          <p:spPr bwMode="auto">
            <a:xfrm>
              <a:off x="2227" y="1372"/>
              <a:ext cx="188"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54" name="Oval 14"/>
            <p:cNvSpPr>
              <a:spLocks noChangeArrowheads="1"/>
            </p:cNvSpPr>
            <p:nvPr/>
          </p:nvSpPr>
          <p:spPr bwMode="auto">
            <a:xfrm>
              <a:off x="2448" y="1440"/>
              <a:ext cx="246" cy="239"/>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55" name="Text Box 15"/>
            <p:cNvSpPr txBox="1">
              <a:spLocks noChangeArrowheads="1"/>
            </p:cNvSpPr>
            <p:nvPr/>
          </p:nvSpPr>
          <p:spPr bwMode="auto">
            <a:xfrm>
              <a:off x="2496" y="1464"/>
              <a:ext cx="172"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2656" name="AutoShape 16"/>
            <p:cNvCxnSpPr>
              <a:cxnSpLocks noChangeShapeType="1"/>
              <a:stCxn id="112644" idx="6"/>
              <a:endCxn id="112650" idx="2"/>
            </p:cNvCxnSpPr>
            <p:nvPr/>
          </p:nvCxnSpPr>
          <p:spPr bwMode="auto">
            <a:xfrm flipV="1">
              <a:off x="1334" y="1560"/>
              <a:ext cx="194" cy="1"/>
            </a:xfrm>
            <a:prstGeom prst="straightConnector1">
              <a:avLst/>
            </a:prstGeom>
            <a:noFill/>
            <a:ln w="12700">
              <a:solidFill>
                <a:srgbClr val="000000"/>
              </a:solidFill>
              <a:round/>
              <a:headEnd/>
              <a:tailEnd type="triangle" w="med" len="med"/>
            </a:ln>
          </p:spPr>
        </p:cxnSp>
        <p:cxnSp>
          <p:nvCxnSpPr>
            <p:cNvPr id="112657" name="AutoShape 17"/>
            <p:cNvCxnSpPr>
              <a:cxnSpLocks noChangeShapeType="1"/>
              <a:stCxn id="112650" idx="6"/>
              <a:endCxn id="112646" idx="2"/>
            </p:cNvCxnSpPr>
            <p:nvPr/>
          </p:nvCxnSpPr>
          <p:spPr bwMode="auto">
            <a:xfrm>
              <a:off x="1790" y="1560"/>
              <a:ext cx="218" cy="0"/>
            </a:xfrm>
            <a:prstGeom prst="straightConnector1">
              <a:avLst/>
            </a:prstGeom>
            <a:noFill/>
            <a:ln w="12700">
              <a:solidFill>
                <a:srgbClr val="000000"/>
              </a:solidFill>
              <a:round/>
              <a:headEnd/>
              <a:tailEnd type="triangle" w="med" len="med"/>
            </a:ln>
          </p:spPr>
        </p:cxnSp>
        <p:cxnSp>
          <p:nvCxnSpPr>
            <p:cNvPr id="112658" name="AutoShape 18"/>
            <p:cNvCxnSpPr>
              <a:cxnSpLocks noChangeShapeType="1"/>
              <a:stCxn id="112646" idx="6"/>
              <a:endCxn id="112654" idx="2"/>
            </p:cNvCxnSpPr>
            <p:nvPr/>
          </p:nvCxnSpPr>
          <p:spPr bwMode="auto">
            <a:xfrm>
              <a:off x="2270" y="1560"/>
              <a:ext cx="170" cy="0"/>
            </a:xfrm>
            <a:prstGeom prst="straightConnector1">
              <a:avLst/>
            </a:prstGeom>
            <a:noFill/>
            <a:ln w="12700">
              <a:solidFill>
                <a:srgbClr val="000000"/>
              </a:solidFill>
              <a:round/>
              <a:headEnd/>
              <a:tailEnd type="triangle" w="med" len="med"/>
            </a:ln>
          </p:spPr>
        </p:cxnSp>
        <p:grpSp>
          <p:nvGrpSpPr>
            <p:cNvPr id="112659" name="Group 19"/>
            <p:cNvGrpSpPr>
              <a:grpSpLocks/>
            </p:cNvGrpSpPr>
            <p:nvPr/>
          </p:nvGrpSpPr>
          <p:grpSpPr bwMode="auto">
            <a:xfrm>
              <a:off x="2904" y="1441"/>
              <a:ext cx="240" cy="239"/>
              <a:chOff x="3501" y="8464"/>
              <a:chExt cx="600" cy="600"/>
            </a:xfrm>
          </p:grpSpPr>
          <p:sp>
            <p:nvSpPr>
              <p:cNvPr id="112660" name="Oval 20"/>
              <p:cNvSpPr>
                <a:spLocks noChangeArrowheads="1"/>
              </p:cNvSpPr>
              <p:nvPr/>
            </p:nvSpPr>
            <p:spPr bwMode="auto">
              <a:xfrm>
                <a:off x="3501" y="8464"/>
                <a:ext cx="600" cy="60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61" name="Text Box 21"/>
              <p:cNvSpPr txBox="1">
                <a:spLocks noChangeArrowheads="1"/>
              </p:cNvSpPr>
              <p:nvPr/>
            </p:nvSpPr>
            <p:spPr bwMode="auto">
              <a:xfrm>
                <a:off x="3611" y="8524"/>
                <a:ext cx="430" cy="48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12662" name="Oval 22"/>
            <p:cNvSpPr>
              <a:spLocks noChangeArrowheads="1"/>
            </p:cNvSpPr>
            <p:nvPr/>
          </p:nvSpPr>
          <p:spPr bwMode="auto">
            <a:xfrm>
              <a:off x="3216" y="1864"/>
              <a:ext cx="246" cy="24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63" name="Text Box 23"/>
            <p:cNvSpPr txBox="1">
              <a:spLocks noChangeArrowheads="1"/>
            </p:cNvSpPr>
            <p:nvPr/>
          </p:nvSpPr>
          <p:spPr bwMode="auto">
            <a:xfrm>
              <a:off x="3236" y="1888"/>
              <a:ext cx="228"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64" name="Text Box 24"/>
            <p:cNvSpPr txBox="1">
              <a:spLocks noChangeArrowheads="1"/>
            </p:cNvSpPr>
            <p:nvPr/>
          </p:nvSpPr>
          <p:spPr bwMode="auto">
            <a:xfrm>
              <a:off x="2976" y="1796"/>
              <a:ext cx="209"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65" name="Oval 25"/>
            <p:cNvSpPr>
              <a:spLocks noChangeArrowheads="1"/>
            </p:cNvSpPr>
            <p:nvPr/>
          </p:nvSpPr>
          <p:spPr bwMode="auto">
            <a:xfrm>
              <a:off x="2736" y="1864"/>
              <a:ext cx="246" cy="24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66" name="Text Box 26"/>
            <p:cNvSpPr txBox="1">
              <a:spLocks noChangeArrowheads="1"/>
            </p:cNvSpPr>
            <p:nvPr/>
          </p:nvSpPr>
          <p:spPr bwMode="auto">
            <a:xfrm>
              <a:off x="2756" y="1888"/>
              <a:ext cx="228"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67" name="Text Box 27"/>
            <p:cNvSpPr txBox="1">
              <a:spLocks noChangeArrowheads="1"/>
            </p:cNvSpPr>
            <p:nvPr/>
          </p:nvSpPr>
          <p:spPr bwMode="auto">
            <a:xfrm>
              <a:off x="2688" y="1372"/>
              <a:ext cx="188"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&gt;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68" name="Text Box 28"/>
            <p:cNvSpPr txBox="1">
              <a:spLocks noChangeArrowheads="1"/>
            </p:cNvSpPr>
            <p:nvPr/>
          </p:nvSpPr>
          <p:spPr bwMode="auto">
            <a:xfrm>
              <a:off x="3427" y="1796"/>
              <a:ext cx="227"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69" name="Oval 29"/>
            <p:cNvSpPr>
              <a:spLocks noChangeArrowheads="1"/>
            </p:cNvSpPr>
            <p:nvPr/>
          </p:nvSpPr>
          <p:spPr bwMode="auto">
            <a:xfrm>
              <a:off x="3648" y="1864"/>
              <a:ext cx="246" cy="239"/>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70" name="Text Box 30"/>
            <p:cNvSpPr txBox="1">
              <a:spLocks noChangeArrowheads="1"/>
            </p:cNvSpPr>
            <p:nvPr/>
          </p:nvSpPr>
          <p:spPr bwMode="auto">
            <a:xfrm>
              <a:off x="3668" y="1888"/>
              <a:ext cx="228"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2671" name="AutoShape 31"/>
            <p:cNvCxnSpPr>
              <a:cxnSpLocks noChangeShapeType="1"/>
              <a:stCxn id="112665" idx="6"/>
              <a:endCxn id="112662" idx="2"/>
            </p:cNvCxnSpPr>
            <p:nvPr/>
          </p:nvCxnSpPr>
          <p:spPr bwMode="auto">
            <a:xfrm>
              <a:off x="2990" y="1984"/>
              <a:ext cx="218" cy="0"/>
            </a:xfrm>
            <a:prstGeom prst="straightConnector1">
              <a:avLst/>
            </a:prstGeom>
            <a:noFill/>
            <a:ln w="12700">
              <a:solidFill>
                <a:srgbClr val="000000"/>
              </a:solidFill>
              <a:round/>
              <a:headEnd/>
              <a:tailEnd type="triangle" w="med" len="med"/>
            </a:ln>
          </p:spPr>
        </p:cxnSp>
        <p:cxnSp>
          <p:nvCxnSpPr>
            <p:cNvPr id="112672" name="AutoShape 32"/>
            <p:cNvCxnSpPr>
              <a:cxnSpLocks noChangeShapeType="1"/>
              <a:stCxn id="112662" idx="6"/>
              <a:endCxn id="112669" idx="2"/>
            </p:cNvCxnSpPr>
            <p:nvPr/>
          </p:nvCxnSpPr>
          <p:spPr bwMode="auto">
            <a:xfrm>
              <a:off x="3470" y="1984"/>
              <a:ext cx="170" cy="0"/>
            </a:xfrm>
            <a:prstGeom prst="straightConnector1">
              <a:avLst/>
            </a:prstGeom>
            <a:noFill/>
            <a:ln w="12700">
              <a:solidFill>
                <a:srgbClr val="000000"/>
              </a:solidFill>
              <a:round/>
              <a:headEnd/>
              <a:tailEnd type="triangle" w="med" len="med"/>
            </a:ln>
          </p:spPr>
        </p:cxnSp>
        <p:cxnSp>
          <p:nvCxnSpPr>
            <p:cNvPr id="112673" name="AutoShape 33"/>
            <p:cNvCxnSpPr>
              <a:cxnSpLocks noChangeShapeType="1"/>
              <a:stCxn id="112654" idx="6"/>
              <a:endCxn id="112660" idx="2"/>
            </p:cNvCxnSpPr>
            <p:nvPr/>
          </p:nvCxnSpPr>
          <p:spPr bwMode="auto">
            <a:xfrm>
              <a:off x="2702" y="1560"/>
              <a:ext cx="194" cy="1"/>
            </a:xfrm>
            <a:prstGeom prst="straightConnector1">
              <a:avLst/>
            </a:prstGeom>
            <a:noFill/>
            <a:ln w="12700">
              <a:solidFill>
                <a:srgbClr val="000000"/>
              </a:solidFill>
              <a:round/>
              <a:headEnd/>
              <a:tailEnd type="triangle" w="med" len="med"/>
            </a:ln>
          </p:spPr>
        </p:cxnSp>
        <p:cxnSp>
          <p:nvCxnSpPr>
            <p:cNvPr id="112674" name="AutoShape 34"/>
            <p:cNvCxnSpPr>
              <a:cxnSpLocks noChangeShapeType="1"/>
              <a:stCxn id="112660" idx="1"/>
              <a:endCxn id="112660" idx="7"/>
            </p:cNvCxnSpPr>
            <p:nvPr/>
          </p:nvCxnSpPr>
          <p:spPr bwMode="auto">
            <a:xfrm rot="5400000" flipV="1">
              <a:off x="3023" y="1384"/>
              <a:ext cx="1" cy="170"/>
            </a:xfrm>
            <a:prstGeom prst="curvedConnector3">
              <a:avLst>
                <a:gd name="adj1" fmla="val -17100000"/>
              </a:avLst>
            </a:prstGeom>
            <a:noFill/>
            <a:ln w="12700">
              <a:solidFill>
                <a:srgbClr val="000000"/>
              </a:solidFill>
              <a:round/>
              <a:headEnd/>
              <a:tailEnd type="triangle" w="med" len="med"/>
            </a:ln>
          </p:spPr>
        </p:cxnSp>
        <p:sp>
          <p:nvSpPr>
            <p:cNvPr id="112675" name="Text Box 35"/>
            <p:cNvSpPr txBox="1">
              <a:spLocks noChangeArrowheads="1"/>
            </p:cNvSpPr>
            <p:nvPr/>
          </p:nvSpPr>
          <p:spPr bwMode="auto">
            <a:xfrm>
              <a:off x="3099" y="1255"/>
              <a:ext cx="528" cy="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0000"/>
                  </a:solidFill>
                  <a:effectLst/>
                  <a:latin typeface="Calibri" pitchFamily="34" charset="0"/>
                  <a:cs typeface="Arial" pitchFamily="34" charset="0"/>
                </a:rPr>
                <a:t>letter, digit, space</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12676" name="Text Box 36"/>
            <p:cNvSpPr txBox="1">
              <a:spLocks noChangeArrowheads="1"/>
            </p:cNvSpPr>
            <p:nvPr/>
          </p:nvSpPr>
          <p:spPr bwMode="auto">
            <a:xfrm>
              <a:off x="2788" y="1632"/>
              <a:ext cx="188"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77" name="Oval 37"/>
            <p:cNvSpPr>
              <a:spLocks noChangeArrowheads="1"/>
            </p:cNvSpPr>
            <p:nvPr/>
          </p:nvSpPr>
          <p:spPr bwMode="auto">
            <a:xfrm>
              <a:off x="4134" y="1864"/>
              <a:ext cx="246" cy="24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78" name="Text Box 38"/>
            <p:cNvSpPr txBox="1">
              <a:spLocks noChangeArrowheads="1"/>
            </p:cNvSpPr>
            <p:nvPr/>
          </p:nvSpPr>
          <p:spPr bwMode="auto">
            <a:xfrm>
              <a:off x="4154" y="1888"/>
              <a:ext cx="228"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13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79" name="Text Box 39"/>
            <p:cNvSpPr txBox="1">
              <a:spLocks noChangeArrowheads="1"/>
            </p:cNvSpPr>
            <p:nvPr/>
          </p:nvSpPr>
          <p:spPr bwMode="auto">
            <a:xfrm>
              <a:off x="3894" y="1796"/>
              <a:ext cx="209"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80" name="Text Box 40"/>
            <p:cNvSpPr txBox="1">
              <a:spLocks noChangeArrowheads="1"/>
            </p:cNvSpPr>
            <p:nvPr/>
          </p:nvSpPr>
          <p:spPr bwMode="auto">
            <a:xfrm>
              <a:off x="4345" y="1796"/>
              <a:ext cx="188"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&gt;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81" name="Oval 41"/>
            <p:cNvSpPr>
              <a:spLocks noChangeArrowheads="1"/>
            </p:cNvSpPr>
            <p:nvPr/>
          </p:nvSpPr>
          <p:spPr bwMode="auto">
            <a:xfrm>
              <a:off x="4566" y="1864"/>
              <a:ext cx="246" cy="239"/>
            </a:xfrm>
            <a:prstGeom prst="ellipse">
              <a:avLst/>
            </a:prstGeom>
            <a:noFill/>
            <a:ln w="25400">
              <a:solidFill>
                <a:srgbClr val="FF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82" name="Text Box 42"/>
            <p:cNvSpPr txBox="1">
              <a:spLocks noChangeArrowheads="1"/>
            </p:cNvSpPr>
            <p:nvPr/>
          </p:nvSpPr>
          <p:spPr bwMode="auto">
            <a:xfrm>
              <a:off x="4559" y="1899"/>
              <a:ext cx="228"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Arial" pitchFamily="34" charset="0"/>
                </a:rPr>
                <a:t>14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12683" name="AutoShape 43"/>
            <p:cNvCxnSpPr>
              <a:cxnSpLocks noChangeShapeType="1"/>
              <a:endCxn id="112677" idx="2"/>
            </p:cNvCxnSpPr>
            <p:nvPr/>
          </p:nvCxnSpPr>
          <p:spPr bwMode="auto">
            <a:xfrm>
              <a:off x="3908" y="1984"/>
              <a:ext cx="218" cy="0"/>
            </a:xfrm>
            <a:prstGeom prst="straightConnector1">
              <a:avLst/>
            </a:prstGeom>
            <a:noFill/>
            <a:ln w="12700">
              <a:solidFill>
                <a:srgbClr val="000000"/>
              </a:solidFill>
              <a:round/>
              <a:headEnd/>
              <a:tailEnd type="triangle" w="med" len="med"/>
            </a:ln>
          </p:spPr>
        </p:cxnSp>
        <p:cxnSp>
          <p:nvCxnSpPr>
            <p:cNvPr id="112684" name="AutoShape 44"/>
            <p:cNvCxnSpPr>
              <a:cxnSpLocks noChangeShapeType="1"/>
              <a:stCxn id="112677" idx="6"/>
              <a:endCxn id="112681" idx="2"/>
            </p:cNvCxnSpPr>
            <p:nvPr/>
          </p:nvCxnSpPr>
          <p:spPr bwMode="auto">
            <a:xfrm>
              <a:off x="4388" y="1984"/>
              <a:ext cx="170" cy="0"/>
            </a:xfrm>
            <a:prstGeom prst="straightConnector1">
              <a:avLst/>
            </a:prstGeom>
            <a:noFill/>
            <a:ln w="12700">
              <a:solidFill>
                <a:srgbClr val="000000"/>
              </a:solidFill>
              <a:round/>
              <a:headEnd/>
              <a:tailEnd type="triangle" w="med" len="med"/>
            </a:ln>
          </p:spPr>
        </p:cxnSp>
        <p:sp>
          <p:nvSpPr>
            <p:cNvPr id="112685" name="Oval 45"/>
            <p:cNvSpPr>
              <a:spLocks noChangeArrowheads="1"/>
            </p:cNvSpPr>
            <p:nvPr/>
          </p:nvSpPr>
          <p:spPr bwMode="auto">
            <a:xfrm>
              <a:off x="4620" y="1912"/>
              <a:ext cx="144" cy="144"/>
            </a:xfrm>
            <a:prstGeom prst="ellipse">
              <a:avLst/>
            </a:prstGeom>
            <a:noFill/>
            <a:ln w="25400">
              <a:solidFill>
                <a:srgbClr val="FF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cxnSp>
          <p:nvCxnSpPr>
            <p:cNvPr id="112686" name="AutoShape 46"/>
            <p:cNvCxnSpPr>
              <a:cxnSpLocks noChangeShapeType="1"/>
              <a:stCxn id="112660" idx="4"/>
              <a:endCxn id="112665" idx="0"/>
            </p:cNvCxnSpPr>
            <p:nvPr/>
          </p:nvCxnSpPr>
          <p:spPr bwMode="auto">
            <a:xfrm flipH="1">
              <a:off x="2859" y="1688"/>
              <a:ext cx="165" cy="168"/>
            </a:xfrm>
            <a:prstGeom prst="straightConnector1">
              <a:avLst/>
            </a:prstGeom>
            <a:noFill/>
            <a:ln w="12700">
              <a:solidFill>
                <a:srgbClr val="000000"/>
              </a:solidFill>
              <a:round/>
              <a:headEnd/>
              <a:tailEnd type="triangle" w="med" len="med"/>
            </a:ln>
          </p:spPr>
        </p:cxnSp>
        <p:sp>
          <p:nvSpPr>
            <p:cNvPr id="112687" name="Oval 47"/>
            <p:cNvSpPr>
              <a:spLocks noChangeArrowheads="1"/>
            </p:cNvSpPr>
            <p:nvPr/>
          </p:nvSpPr>
          <p:spPr bwMode="auto">
            <a:xfrm>
              <a:off x="1800" y="2323"/>
              <a:ext cx="246" cy="239"/>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88" name="Text Box 48"/>
            <p:cNvSpPr txBox="1">
              <a:spLocks noChangeArrowheads="1"/>
            </p:cNvSpPr>
            <p:nvPr/>
          </p:nvSpPr>
          <p:spPr bwMode="auto">
            <a:xfrm>
              <a:off x="1820" y="2347"/>
              <a:ext cx="228"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15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2689" name="Group 49"/>
            <p:cNvGrpSpPr>
              <a:grpSpLocks/>
            </p:cNvGrpSpPr>
            <p:nvPr/>
          </p:nvGrpSpPr>
          <p:grpSpPr bwMode="auto">
            <a:xfrm>
              <a:off x="2256" y="2324"/>
              <a:ext cx="244" cy="239"/>
              <a:chOff x="3501" y="8464"/>
              <a:chExt cx="610" cy="600"/>
            </a:xfrm>
          </p:grpSpPr>
          <p:sp>
            <p:nvSpPr>
              <p:cNvPr id="112690" name="Oval 50"/>
              <p:cNvSpPr>
                <a:spLocks noChangeArrowheads="1"/>
              </p:cNvSpPr>
              <p:nvPr/>
            </p:nvSpPr>
            <p:spPr bwMode="auto">
              <a:xfrm>
                <a:off x="3501" y="8464"/>
                <a:ext cx="600" cy="60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91" name="Text Box 51"/>
              <p:cNvSpPr txBox="1">
                <a:spLocks noChangeArrowheads="1"/>
              </p:cNvSpPr>
              <p:nvPr/>
            </p:nvSpPr>
            <p:spPr bwMode="auto">
              <a:xfrm>
                <a:off x="3541" y="8524"/>
                <a:ext cx="570" cy="48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16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12692" name="Oval 52"/>
            <p:cNvSpPr>
              <a:spLocks noChangeArrowheads="1"/>
            </p:cNvSpPr>
            <p:nvPr/>
          </p:nvSpPr>
          <p:spPr bwMode="auto">
            <a:xfrm>
              <a:off x="3184" y="2324"/>
              <a:ext cx="246" cy="24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93" name="Text Box 53"/>
            <p:cNvSpPr txBox="1">
              <a:spLocks noChangeArrowheads="1"/>
            </p:cNvSpPr>
            <p:nvPr/>
          </p:nvSpPr>
          <p:spPr bwMode="auto">
            <a:xfrm>
              <a:off x="3204" y="2348"/>
              <a:ext cx="228"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18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94" name="Text Box 54"/>
            <p:cNvSpPr txBox="1">
              <a:spLocks noChangeArrowheads="1"/>
            </p:cNvSpPr>
            <p:nvPr/>
          </p:nvSpPr>
          <p:spPr bwMode="auto">
            <a:xfrm>
              <a:off x="2944" y="2256"/>
              <a:ext cx="209"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95" name="Oval 55"/>
            <p:cNvSpPr>
              <a:spLocks noChangeArrowheads="1"/>
            </p:cNvSpPr>
            <p:nvPr/>
          </p:nvSpPr>
          <p:spPr bwMode="auto">
            <a:xfrm>
              <a:off x="2704" y="2324"/>
              <a:ext cx="246" cy="24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696" name="Text Box 56"/>
            <p:cNvSpPr txBox="1">
              <a:spLocks noChangeArrowheads="1"/>
            </p:cNvSpPr>
            <p:nvPr/>
          </p:nvSpPr>
          <p:spPr bwMode="auto">
            <a:xfrm>
              <a:off x="2724" y="2348"/>
              <a:ext cx="228"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17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97" name="Text Box 57"/>
            <p:cNvSpPr txBox="1">
              <a:spLocks noChangeArrowheads="1"/>
            </p:cNvSpPr>
            <p:nvPr/>
          </p:nvSpPr>
          <p:spPr bwMode="auto">
            <a:xfrm>
              <a:off x="2040" y="2255"/>
              <a:ext cx="188"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&gt;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98" name="Text Box 58"/>
            <p:cNvSpPr txBox="1">
              <a:spLocks noChangeArrowheads="1"/>
            </p:cNvSpPr>
            <p:nvPr/>
          </p:nvSpPr>
          <p:spPr bwMode="auto">
            <a:xfrm>
              <a:off x="3395" y="2256"/>
              <a:ext cx="227"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99" name="Oval 59"/>
            <p:cNvSpPr>
              <a:spLocks noChangeArrowheads="1"/>
            </p:cNvSpPr>
            <p:nvPr/>
          </p:nvSpPr>
          <p:spPr bwMode="auto">
            <a:xfrm>
              <a:off x="3616" y="2324"/>
              <a:ext cx="246" cy="239"/>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700" name="Text Box 60"/>
            <p:cNvSpPr txBox="1">
              <a:spLocks noChangeArrowheads="1"/>
            </p:cNvSpPr>
            <p:nvPr/>
          </p:nvSpPr>
          <p:spPr bwMode="auto">
            <a:xfrm>
              <a:off x="3636" y="2348"/>
              <a:ext cx="228"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19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2701" name="AutoShape 61"/>
            <p:cNvCxnSpPr>
              <a:cxnSpLocks noChangeShapeType="1"/>
              <a:stCxn id="112695" idx="6"/>
              <a:endCxn id="112692" idx="2"/>
            </p:cNvCxnSpPr>
            <p:nvPr/>
          </p:nvCxnSpPr>
          <p:spPr bwMode="auto">
            <a:xfrm>
              <a:off x="2958" y="2444"/>
              <a:ext cx="218" cy="0"/>
            </a:xfrm>
            <a:prstGeom prst="straightConnector1">
              <a:avLst/>
            </a:prstGeom>
            <a:noFill/>
            <a:ln w="12700">
              <a:solidFill>
                <a:srgbClr val="000000"/>
              </a:solidFill>
              <a:round/>
              <a:headEnd/>
              <a:tailEnd type="triangle" w="med" len="med"/>
            </a:ln>
          </p:spPr>
        </p:cxnSp>
        <p:cxnSp>
          <p:nvCxnSpPr>
            <p:cNvPr id="112702" name="AutoShape 62"/>
            <p:cNvCxnSpPr>
              <a:cxnSpLocks noChangeShapeType="1"/>
              <a:stCxn id="112692" idx="6"/>
              <a:endCxn id="112699" idx="2"/>
            </p:cNvCxnSpPr>
            <p:nvPr/>
          </p:nvCxnSpPr>
          <p:spPr bwMode="auto">
            <a:xfrm>
              <a:off x="3438" y="2444"/>
              <a:ext cx="170" cy="0"/>
            </a:xfrm>
            <a:prstGeom prst="straightConnector1">
              <a:avLst/>
            </a:prstGeom>
            <a:noFill/>
            <a:ln w="12700">
              <a:solidFill>
                <a:srgbClr val="000000"/>
              </a:solidFill>
              <a:round/>
              <a:headEnd/>
              <a:tailEnd type="triangle" w="med" len="med"/>
            </a:ln>
          </p:spPr>
        </p:cxnSp>
        <p:cxnSp>
          <p:nvCxnSpPr>
            <p:cNvPr id="112703" name="AutoShape 63"/>
            <p:cNvCxnSpPr>
              <a:cxnSpLocks noChangeShapeType="1"/>
              <a:stCxn id="112687" idx="6"/>
              <a:endCxn id="112690" idx="2"/>
            </p:cNvCxnSpPr>
            <p:nvPr/>
          </p:nvCxnSpPr>
          <p:spPr bwMode="auto">
            <a:xfrm>
              <a:off x="2054" y="2443"/>
              <a:ext cx="194" cy="1"/>
            </a:xfrm>
            <a:prstGeom prst="straightConnector1">
              <a:avLst/>
            </a:prstGeom>
            <a:noFill/>
            <a:ln w="12700">
              <a:solidFill>
                <a:srgbClr val="000000"/>
              </a:solidFill>
              <a:round/>
              <a:headEnd/>
              <a:tailEnd type="triangle" w="med" len="med"/>
            </a:ln>
          </p:spPr>
        </p:cxnSp>
        <p:cxnSp>
          <p:nvCxnSpPr>
            <p:cNvPr id="112704" name="AutoShape 64"/>
            <p:cNvCxnSpPr>
              <a:cxnSpLocks noChangeShapeType="1"/>
              <a:stCxn id="112690" idx="1"/>
              <a:endCxn id="112690" idx="7"/>
            </p:cNvCxnSpPr>
            <p:nvPr/>
          </p:nvCxnSpPr>
          <p:spPr bwMode="auto">
            <a:xfrm rot="5400000" flipV="1">
              <a:off x="2375" y="2267"/>
              <a:ext cx="1" cy="170"/>
            </a:xfrm>
            <a:prstGeom prst="curvedConnector3">
              <a:avLst>
                <a:gd name="adj1" fmla="val -17100000"/>
              </a:avLst>
            </a:prstGeom>
            <a:noFill/>
            <a:ln w="12700">
              <a:solidFill>
                <a:srgbClr val="000000"/>
              </a:solidFill>
              <a:round/>
              <a:headEnd/>
              <a:tailEnd type="triangle" w="med" len="med"/>
            </a:ln>
          </p:spPr>
        </p:cxnSp>
        <p:sp>
          <p:nvSpPr>
            <p:cNvPr id="112705" name="Text Box 65"/>
            <p:cNvSpPr txBox="1">
              <a:spLocks noChangeArrowheads="1"/>
            </p:cNvSpPr>
            <p:nvPr/>
          </p:nvSpPr>
          <p:spPr bwMode="auto">
            <a:xfrm>
              <a:off x="2220" y="1996"/>
              <a:ext cx="528" cy="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0000"/>
                  </a:solidFill>
                  <a:effectLst/>
                  <a:latin typeface="Calibri" pitchFamily="34" charset="0"/>
                  <a:cs typeface="Arial" pitchFamily="34" charset="0"/>
                </a:rPr>
                <a:t>letter, digit, space</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12706" name="Text Box 66"/>
            <p:cNvSpPr txBox="1">
              <a:spLocks noChangeArrowheads="1"/>
            </p:cNvSpPr>
            <p:nvPr/>
          </p:nvSpPr>
          <p:spPr bwMode="auto">
            <a:xfrm>
              <a:off x="2496" y="2236"/>
              <a:ext cx="188"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07" name="Text Box 67"/>
            <p:cNvSpPr txBox="1">
              <a:spLocks noChangeArrowheads="1"/>
            </p:cNvSpPr>
            <p:nvPr/>
          </p:nvSpPr>
          <p:spPr bwMode="auto">
            <a:xfrm>
              <a:off x="3919" y="2208"/>
              <a:ext cx="209"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2708" name="AutoShape 68"/>
            <p:cNvCxnSpPr>
              <a:cxnSpLocks noChangeShapeType="1"/>
              <a:stCxn id="112691" idx="3"/>
              <a:endCxn id="112695" idx="2"/>
            </p:cNvCxnSpPr>
            <p:nvPr/>
          </p:nvCxnSpPr>
          <p:spPr bwMode="auto">
            <a:xfrm>
              <a:off x="2500" y="2444"/>
              <a:ext cx="196" cy="0"/>
            </a:xfrm>
            <a:prstGeom prst="straightConnector1">
              <a:avLst/>
            </a:prstGeom>
            <a:noFill/>
            <a:ln w="12700">
              <a:solidFill>
                <a:srgbClr val="000000"/>
              </a:solidFill>
              <a:round/>
              <a:headEnd/>
              <a:tailEnd type="triangle" w="med" len="med"/>
            </a:ln>
          </p:spPr>
        </p:cxnSp>
        <p:sp>
          <p:nvSpPr>
            <p:cNvPr id="112709" name="Oval 69"/>
            <p:cNvSpPr>
              <a:spLocks noChangeArrowheads="1"/>
            </p:cNvSpPr>
            <p:nvPr/>
          </p:nvSpPr>
          <p:spPr bwMode="auto">
            <a:xfrm>
              <a:off x="1824" y="900"/>
              <a:ext cx="246" cy="239"/>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710" name="Text Box 70"/>
            <p:cNvSpPr txBox="1">
              <a:spLocks noChangeArrowheads="1"/>
            </p:cNvSpPr>
            <p:nvPr/>
          </p:nvSpPr>
          <p:spPr bwMode="auto">
            <a:xfrm>
              <a:off x="1872" y="924"/>
              <a:ext cx="172" cy="1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2711" name="Group 71"/>
            <p:cNvGrpSpPr>
              <a:grpSpLocks/>
            </p:cNvGrpSpPr>
            <p:nvPr/>
          </p:nvGrpSpPr>
          <p:grpSpPr bwMode="auto">
            <a:xfrm>
              <a:off x="2280" y="901"/>
              <a:ext cx="240" cy="239"/>
              <a:chOff x="3501" y="8464"/>
              <a:chExt cx="600" cy="600"/>
            </a:xfrm>
          </p:grpSpPr>
          <p:sp>
            <p:nvSpPr>
              <p:cNvPr id="112712" name="Oval 72"/>
              <p:cNvSpPr>
                <a:spLocks noChangeArrowheads="1"/>
              </p:cNvSpPr>
              <p:nvPr/>
            </p:nvSpPr>
            <p:spPr bwMode="auto">
              <a:xfrm>
                <a:off x="3501" y="8464"/>
                <a:ext cx="600" cy="60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713" name="Text Box 73"/>
              <p:cNvSpPr txBox="1">
                <a:spLocks noChangeArrowheads="1"/>
              </p:cNvSpPr>
              <p:nvPr/>
            </p:nvSpPr>
            <p:spPr bwMode="auto">
              <a:xfrm>
                <a:off x="3611" y="8524"/>
                <a:ext cx="430" cy="4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12714" name="Oval 74"/>
            <p:cNvSpPr>
              <a:spLocks noChangeArrowheads="1"/>
            </p:cNvSpPr>
            <p:nvPr/>
          </p:nvSpPr>
          <p:spPr bwMode="auto">
            <a:xfrm>
              <a:off x="3210" y="912"/>
              <a:ext cx="246" cy="24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715" name="Text Box 75"/>
            <p:cNvSpPr txBox="1">
              <a:spLocks noChangeArrowheads="1"/>
            </p:cNvSpPr>
            <p:nvPr/>
          </p:nvSpPr>
          <p:spPr bwMode="auto">
            <a:xfrm>
              <a:off x="3258" y="936"/>
              <a:ext cx="172"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16" name="Text Box 76"/>
            <p:cNvSpPr txBox="1">
              <a:spLocks noChangeArrowheads="1"/>
            </p:cNvSpPr>
            <p:nvPr/>
          </p:nvSpPr>
          <p:spPr bwMode="auto">
            <a:xfrm>
              <a:off x="2970" y="844"/>
              <a:ext cx="209"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17" name="Oval 77"/>
            <p:cNvSpPr>
              <a:spLocks noChangeArrowheads="1"/>
            </p:cNvSpPr>
            <p:nvPr/>
          </p:nvSpPr>
          <p:spPr bwMode="auto">
            <a:xfrm>
              <a:off x="2730" y="912"/>
              <a:ext cx="246" cy="240"/>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718" name="Text Box 78"/>
            <p:cNvSpPr txBox="1">
              <a:spLocks noChangeArrowheads="1"/>
            </p:cNvSpPr>
            <p:nvPr/>
          </p:nvSpPr>
          <p:spPr bwMode="auto">
            <a:xfrm>
              <a:off x="2778" y="936"/>
              <a:ext cx="172" cy="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19" name="Text Box 79"/>
            <p:cNvSpPr txBox="1">
              <a:spLocks noChangeArrowheads="1"/>
            </p:cNvSpPr>
            <p:nvPr/>
          </p:nvSpPr>
          <p:spPr bwMode="auto">
            <a:xfrm>
              <a:off x="2064" y="832"/>
              <a:ext cx="188"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&gt;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20" name="Text Box 80"/>
            <p:cNvSpPr txBox="1">
              <a:spLocks noChangeArrowheads="1"/>
            </p:cNvSpPr>
            <p:nvPr/>
          </p:nvSpPr>
          <p:spPr bwMode="auto">
            <a:xfrm>
              <a:off x="3421" y="844"/>
              <a:ext cx="227"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21" name="Oval 81"/>
            <p:cNvSpPr>
              <a:spLocks noChangeArrowheads="1"/>
            </p:cNvSpPr>
            <p:nvPr/>
          </p:nvSpPr>
          <p:spPr bwMode="auto">
            <a:xfrm>
              <a:off x="3642" y="912"/>
              <a:ext cx="246" cy="239"/>
            </a:xfrm>
            <a:prstGeom prst="ellipse">
              <a:avLst/>
            </a:prstGeom>
            <a:noFill/>
            <a:ln w="25400">
              <a:solidFill>
                <a:srgbClr val="000000"/>
              </a:solidFill>
              <a:round/>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112722" name="Text Box 82"/>
            <p:cNvSpPr txBox="1">
              <a:spLocks noChangeArrowheads="1"/>
            </p:cNvSpPr>
            <p:nvPr/>
          </p:nvSpPr>
          <p:spPr bwMode="auto">
            <a:xfrm>
              <a:off x="3690" y="936"/>
              <a:ext cx="172" cy="1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Arial" pitchFamily="34"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2723" name="AutoShape 83"/>
            <p:cNvCxnSpPr>
              <a:cxnSpLocks noChangeShapeType="1"/>
              <a:stCxn id="112717" idx="6"/>
              <a:endCxn id="112714" idx="2"/>
            </p:cNvCxnSpPr>
            <p:nvPr/>
          </p:nvCxnSpPr>
          <p:spPr bwMode="auto">
            <a:xfrm>
              <a:off x="2984" y="1032"/>
              <a:ext cx="218" cy="0"/>
            </a:xfrm>
            <a:prstGeom prst="straightConnector1">
              <a:avLst/>
            </a:prstGeom>
            <a:noFill/>
            <a:ln w="12700">
              <a:solidFill>
                <a:srgbClr val="000000"/>
              </a:solidFill>
              <a:round/>
              <a:headEnd/>
              <a:tailEnd type="triangle" w="med" len="med"/>
            </a:ln>
          </p:spPr>
        </p:cxnSp>
        <p:cxnSp>
          <p:nvCxnSpPr>
            <p:cNvPr id="112724" name="AutoShape 84"/>
            <p:cNvCxnSpPr>
              <a:cxnSpLocks noChangeShapeType="1"/>
              <a:stCxn id="112714" idx="6"/>
              <a:endCxn id="112721" idx="2"/>
            </p:cNvCxnSpPr>
            <p:nvPr/>
          </p:nvCxnSpPr>
          <p:spPr bwMode="auto">
            <a:xfrm>
              <a:off x="3464" y="1032"/>
              <a:ext cx="170" cy="0"/>
            </a:xfrm>
            <a:prstGeom prst="straightConnector1">
              <a:avLst/>
            </a:prstGeom>
            <a:noFill/>
            <a:ln w="12700">
              <a:solidFill>
                <a:srgbClr val="000000"/>
              </a:solidFill>
              <a:round/>
              <a:headEnd/>
              <a:tailEnd type="triangle" w="med" len="med"/>
            </a:ln>
          </p:spPr>
        </p:cxnSp>
        <p:cxnSp>
          <p:nvCxnSpPr>
            <p:cNvPr id="112725" name="AutoShape 85"/>
            <p:cNvCxnSpPr>
              <a:cxnSpLocks noChangeShapeType="1"/>
              <a:stCxn id="112709" idx="6"/>
              <a:endCxn id="112712" idx="2"/>
            </p:cNvCxnSpPr>
            <p:nvPr/>
          </p:nvCxnSpPr>
          <p:spPr bwMode="auto">
            <a:xfrm>
              <a:off x="2078" y="1020"/>
              <a:ext cx="194" cy="1"/>
            </a:xfrm>
            <a:prstGeom prst="straightConnector1">
              <a:avLst/>
            </a:prstGeom>
            <a:noFill/>
            <a:ln w="12700">
              <a:solidFill>
                <a:srgbClr val="000000"/>
              </a:solidFill>
              <a:round/>
              <a:headEnd/>
              <a:tailEnd type="triangle" w="med" len="med"/>
            </a:ln>
          </p:spPr>
        </p:cxnSp>
        <p:cxnSp>
          <p:nvCxnSpPr>
            <p:cNvPr id="112726" name="AutoShape 86"/>
            <p:cNvCxnSpPr>
              <a:cxnSpLocks noChangeShapeType="1"/>
              <a:stCxn id="112712" idx="1"/>
              <a:endCxn id="112712" idx="7"/>
            </p:cNvCxnSpPr>
            <p:nvPr/>
          </p:nvCxnSpPr>
          <p:spPr bwMode="auto">
            <a:xfrm rot="5400000" flipV="1">
              <a:off x="2399" y="844"/>
              <a:ext cx="1" cy="170"/>
            </a:xfrm>
            <a:prstGeom prst="curvedConnector3">
              <a:avLst>
                <a:gd name="adj1" fmla="val -17100000"/>
              </a:avLst>
            </a:prstGeom>
            <a:noFill/>
            <a:ln w="12700">
              <a:solidFill>
                <a:srgbClr val="000000"/>
              </a:solidFill>
              <a:round/>
              <a:headEnd/>
              <a:tailEnd type="triangle" w="med" len="med"/>
            </a:ln>
          </p:spPr>
        </p:cxnSp>
        <p:sp>
          <p:nvSpPr>
            <p:cNvPr id="112727" name="Text Box 87"/>
            <p:cNvSpPr txBox="1">
              <a:spLocks noChangeArrowheads="1"/>
            </p:cNvSpPr>
            <p:nvPr/>
          </p:nvSpPr>
          <p:spPr bwMode="auto">
            <a:xfrm>
              <a:off x="2220" y="547"/>
              <a:ext cx="528" cy="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0000"/>
                  </a:solidFill>
                  <a:effectLst/>
                  <a:latin typeface="Calibri" pitchFamily="34" charset="0"/>
                  <a:cs typeface="Arial" pitchFamily="34" charset="0"/>
                </a:rPr>
                <a:t>letter, digit, space</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12728" name="Text Box 88"/>
            <p:cNvSpPr txBox="1">
              <a:spLocks noChangeArrowheads="1"/>
            </p:cNvSpPr>
            <p:nvPr/>
          </p:nvSpPr>
          <p:spPr bwMode="auto">
            <a:xfrm>
              <a:off x="2544" y="842"/>
              <a:ext cx="188"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29" name="Text Box 89"/>
            <p:cNvSpPr txBox="1">
              <a:spLocks noChangeArrowheads="1"/>
            </p:cNvSpPr>
            <p:nvPr/>
          </p:nvSpPr>
          <p:spPr bwMode="auto">
            <a:xfrm>
              <a:off x="3919" y="1276"/>
              <a:ext cx="209"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2730" name="AutoShape 90"/>
            <p:cNvCxnSpPr>
              <a:cxnSpLocks noChangeShapeType="1"/>
              <a:stCxn id="112712" idx="6"/>
              <a:endCxn id="112717" idx="2"/>
            </p:cNvCxnSpPr>
            <p:nvPr/>
          </p:nvCxnSpPr>
          <p:spPr bwMode="auto">
            <a:xfrm>
              <a:off x="2528" y="1021"/>
              <a:ext cx="194" cy="11"/>
            </a:xfrm>
            <a:prstGeom prst="straightConnector1">
              <a:avLst/>
            </a:prstGeom>
            <a:noFill/>
            <a:ln w="12700">
              <a:solidFill>
                <a:srgbClr val="000000"/>
              </a:solidFill>
              <a:round/>
              <a:headEnd/>
              <a:tailEnd type="triangle" w="med" len="med"/>
            </a:ln>
          </p:spPr>
        </p:cxnSp>
        <p:cxnSp>
          <p:nvCxnSpPr>
            <p:cNvPr id="112731" name="AutoShape 91"/>
            <p:cNvCxnSpPr>
              <a:cxnSpLocks noChangeShapeType="1"/>
              <a:stCxn id="112646" idx="0"/>
            </p:cNvCxnSpPr>
            <p:nvPr/>
          </p:nvCxnSpPr>
          <p:spPr bwMode="auto">
            <a:xfrm flipH="1" flipV="1">
              <a:off x="1968" y="1152"/>
              <a:ext cx="171" cy="280"/>
            </a:xfrm>
            <a:prstGeom prst="straightConnector1">
              <a:avLst/>
            </a:prstGeom>
            <a:noFill/>
            <a:ln w="12700">
              <a:solidFill>
                <a:srgbClr val="000000"/>
              </a:solidFill>
              <a:round/>
              <a:headEnd/>
              <a:tailEnd type="triangle" w="med" len="med"/>
            </a:ln>
          </p:spPr>
        </p:cxnSp>
        <p:cxnSp>
          <p:nvCxnSpPr>
            <p:cNvPr id="112732" name="AutoShape 92"/>
            <p:cNvCxnSpPr>
              <a:cxnSpLocks noChangeShapeType="1"/>
              <a:stCxn id="112646" idx="4"/>
              <a:endCxn id="112687" idx="0"/>
            </p:cNvCxnSpPr>
            <p:nvPr/>
          </p:nvCxnSpPr>
          <p:spPr bwMode="auto">
            <a:xfrm flipH="1">
              <a:off x="1923" y="1688"/>
              <a:ext cx="216" cy="627"/>
            </a:xfrm>
            <a:prstGeom prst="straightConnector1">
              <a:avLst/>
            </a:prstGeom>
            <a:noFill/>
            <a:ln w="12700">
              <a:solidFill>
                <a:srgbClr val="000000"/>
              </a:solidFill>
              <a:round/>
              <a:headEnd/>
              <a:tailEnd type="triangle" w="med" len="med"/>
            </a:ln>
          </p:spPr>
        </p:cxnSp>
        <p:sp>
          <p:nvSpPr>
            <p:cNvPr id="112733" name="Text Box 93"/>
            <p:cNvSpPr txBox="1">
              <a:spLocks noChangeArrowheads="1"/>
            </p:cNvSpPr>
            <p:nvPr/>
          </p:nvSpPr>
          <p:spPr bwMode="auto">
            <a:xfrm>
              <a:off x="1872" y="1900"/>
              <a:ext cx="188"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34" name="Text Box 94"/>
            <p:cNvSpPr txBox="1">
              <a:spLocks noChangeArrowheads="1"/>
            </p:cNvSpPr>
            <p:nvPr/>
          </p:nvSpPr>
          <p:spPr bwMode="auto">
            <a:xfrm>
              <a:off x="2016" y="1132"/>
              <a:ext cx="188" cy="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2735" name="AutoShape 95"/>
            <p:cNvCxnSpPr>
              <a:cxnSpLocks noChangeShapeType="1"/>
              <a:stCxn id="112699" idx="7"/>
              <a:endCxn id="112677" idx="3"/>
            </p:cNvCxnSpPr>
            <p:nvPr/>
          </p:nvCxnSpPr>
          <p:spPr bwMode="auto">
            <a:xfrm flipV="1">
              <a:off x="3826" y="2077"/>
              <a:ext cx="344" cy="274"/>
            </a:xfrm>
            <a:prstGeom prst="straightConnector1">
              <a:avLst/>
            </a:prstGeom>
            <a:noFill/>
            <a:ln w="12700">
              <a:solidFill>
                <a:srgbClr val="000000"/>
              </a:solidFill>
              <a:round/>
              <a:headEnd/>
              <a:tailEnd type="triangle" w="med" len="med"/>
            </a:ln>
          </p:spPr>
        </p:cxnSp>
        <p:cxnSp>
          <p:nvCxnSpPr>
            <p:cNvPr id="112736" name="AutoShape 96"/>
            <p:cNvCxnSpPr>
              <a:cxnSpLocks noChangeShapeType="1"/>
              <a:stCxn id="112721" idx="5"/>
              <a:endCxn id="112677" idx="1"/>
            </p:cNvCxnSpPr>
            <p:nvPr/>
          </p:nvCxnSpPr>
          <p:spPr bwMode="auto">
            <a:xfrm>
              <a:off x="3852" y="1124"/>
              <a:ext cx="318" cy="767"/>
            </a:xfrm>
            <a:prstGeom prst="straightConnector1">
              <a:avLst/>
            </a:prstGeom>
            <a:noFill/>
            <a:ln w="9525">
              <a:solidFill>
                <a:srgbClr val="000000"/>
              </a:solidFill>
              <a:round/>
              <a:headEnd/>
              <a:tailEnd type="triangle" w="med" len="med"/>
            </a:ln>
          </p:spPr>
        </p:cxnSp>
      </p:grpSp>
    </p:spTree>
    <p:extLst>
      <p:ext uri="{BB962C8B-B14F-4D97-AF65-F5344CB8AC3E}">
        <p14:creationId xmlns:p14="http://schemas.microsoft.com/office/powerpoint/2010/main" xmlns="" val="506494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24579" name="Slide Number Placeholder 4"/>
          <p:cNvSpPr>
            <a:spLocks noGrp="1"/>
          </p:cNvSpPr>
          <p:nvPr>
            <p:ph type="sldNum" sz="quarter" idx="11"/>
          </p:nvPr>
        </p:nvSpPr>
        <p:spPr>
          <a:noFill/>
        </p:spPr>
        <p:txBody>
          <a:bodyPr/>
          <a:lstStyle/>
          <a:p>
            <a:fld id="{624EBC2B-EABC-4ECB-9702-3947E62F7031}" type="slidenum">
              <a:rPr lang="en-US" smtClean="0">
                <a:latin typeface="Times New Roman" charset="0"/>
              </a:rPr>
              <a:pPr/>
              <a:t>24</a:t>
            </a:fld>
            <a:endParaRPr lang="en-US" smtClean="0">
              <a:latin typeface="Times New Roman" charset="0"/>
            </a:endParaRPr>
          </a:p>
        </p:txBody>
      </p:sp>
      <p:sp>
        <p:nvSpPr>
          <p:cNvPr id="24580" name="Rectangle 2"/>
          <p:cNvSpPr>
            <a:spLocks noGrp="1" noChangeArrowheads="1"/>
          </p:cNvSpPr>
          <p:nvPr>
            <p:ph type="title"/>
          </p:nvPr>
        </p:nvSpPr>
        <p:spPr/>
        <p:txBody>
          <a:bodyPr/>
          <a:lstStyle/>
          <a:p>
            <a:r>
              <a:rPr lang="en-US" dirty="0" smtClean="0"/>
              <a:t>Issues with Tokenization</a:t>
            </a:r>
          </a:p>
        </p:txBody>
      </p:sp>
      <p:sp>
        <p:nvSpPr>
          <p:cNvPr id="24581" name="Rectangle 3"/>
          <p:cNvSpPr>
            <a:spLocks noGrp="1" noChangeArrowheads="1"/>
          </p:cNvSpPr>
          <p:nvPr>
            <p:ph type="body" idx="1"/>
          </p:nvPr>
        </p:nvSpPr>
        <p:spPr>
          <a:xfrm>
            <a:off x="609600" y="1600200"/>
            <a:ext cx="7772400" cy="4267200"/>
          </a:xfrm>
        </p:spPr>
        <p:txBody>
          <a:bodyPr/>
          <a:lstStyle/>
          <a:p>
            <a:pPr lvl="1"/>
            <a:r>
              <a:rPr lang="en-US" sz="2400" b="1" i="1" dirty="0" smtClean="0"/>
              <a:t>Finland’s capital </a:t>
            </a:r>
            <a:r>
              <a:rPr lang="en-US" sz="2400" b="1" i="1" dirty="0" smtClean="0">
                <a:sym typeface="Symbol" pitchFamily="18" charset="2"/>
              </a:rPr>
              <a:t> </a:t>
            </a:r>
          </a:p>
          <a:p>
            <a:pPr lvl="1">
              <a:buFont typeface="Marlett" pitchFamily="2" charset="2"/>
              <a:buNone/>
            </a:pPr>
            <a:r>
              <a:rPr lang="en-US" sz="2400" b="1" i="1" dirty="0" smtClean="0">
                <a:sym typeface="Symbol" pitchFamily="18" charset="2"/>
              </a:rPr>
              <a:t>     Finland? </a:t>
            </a:r>
            <a:r>
              <a:rPr lang="en-US" sz="2400" b="1" i="1" dirty="0" err="1" smtClean="0">
                <a:sym typeface="Symbol" pitchFamily="18" charset="2"/>
              </a:rPr>
              <a:t>Finlands</a:t>
            </a:r>
            <a:r>
              <a:rPr lang="en-US" sz="2400" b="1" i="1" dirty="0" smtClean="0">
                <a:sym typeface="Symbol" pitchFamily="18" charset="2"/>
              </a:rPr>
              <a:t>? Finland’s</a:t>
            </a:r>
            <a:r>
              <a:rPr lang="en-US" sz="2400" dirty="0" smtClean="0">
                <a:sym typeface="Symbol" pitchFamily="18" charset="2"/>
              </a:rPr>
              <a:t>?</a:t>
            </a:r>
          </a:p>
          <a:p>
            <a:pPr lvl="1"/>
            <a:r>
              <a:rPr lang="en-US" sz="2400" b="1" i="1" dirty="0" smtClean="0">
                <a:sym typeface="Symbol" pitchFamily="18" charset="2"/>
              </a:rPr>
              <a:t>Hewlett-Packard</a:t>
            </a:r>
            <a:r>
              <a:rPr lang="en-US" sz="2400" dirty="0" smtClean="0">
                <a:sym typeface="Symbol" pitchFamily="18" charset="2"/>
              </a:rPr>
              <a:t>  </a:t>
            </a:r>
            <a:r>
              <a:rPr lang="en-US" sz="2400" b="1" i="1" dirty="0" smtClean="0">
                <a:sym typeface="Symbol" pitchFamily="18" charset="2"/>
              </a:rPr>
              <a:t>Hewlett</a:t>
            </a:r>
            <a:r>
              <a:rPr lang="en-US" sz="2400" dirty="0" smtClean="0">
                <a:sym typeface="Symbol" pitchFamily="18" charset="2"/>
              </a:rPr>
              <a:t> and </a:t>
            </a:r>
            <a:r>
              <a:rPr lang="en-US" sz="2400" b="1" i="1" dirty="0" smtClean="0">
                <a:sym typeface="Symbol" pitchFamily="18" charset="2"/>
              </a:rPr>
              <a:t>Packard</a:t>
            </a:r>
            <a:r>
              <a:rPr lang="en-US" sz="2400" dirty="0" smtClean="0">
                <a:sym typeface="Symbol" pitchFamily="18" charset="2"/>
              </a:rPr>
              <a:t> as two tokens?</a:t>
            </a:r>
          </a:p>
          <a:p>
            <a:pPr lvl="2"/>
            <a:r>
              <a:rPr lang="en-US" sz="2000" b="1" i="1" dirty="0" smtClean="0"/>
              <a:t>State-of-the-art</a:t>
            </a:r>
            <a:r>
              <a:rPr lang="en-US" sz="2000" dirty="0" smtClean="0"/>
              <a:t>: break up hyphenated sequence.  </a:t>
            </a:r>
            <a:endParaRPr lang="en-US" sz="2000" dirty="0" smtClean="0">
              <a:sym typeface="Symbol" pitchFamily="18" charset="2"/>
            </a:endParaRPr>
          </a:p>
          <a:p>
            <a:pPr lvl="2"/>
            <a:r>
              <a:rPr lang="en-US" sz="2000" b="1" i="1" dirty="0" smtClean="0">
                <a:sym typeface="Symbol" pitchFamily="18" charset="2"/>
              </a:rPr>
              <a:t>co-education</a:t>
            </a:r>
            <a:r>
              <a:rPr lang="en-US" sz="2000" dirty="0" smtClean="0">
                <a:sym typeface="Symbol" pitchFamily="18" charset="2"/>
              </a:rPr>
              <a:t> ?</a:t>
            </a:r>
          </a:p>
          <a:p>
            <a:pPr lvl="2"/>
            <a:r>
              <a:rPr lang="en-US" sz="2000" b="1" i="1" dirty="0" smtClean="0">
                <a:sym typeface="Symbol" pitchFamily="18" charset="2"/>
              </a:rPr>
              <a:t>the hold-him-back-and-drag-him-away-maneuver</a:t>
            </a:r>
            <a:r>
              <a:rPr lang="en-US" sz="2000" dirty="0" smtClean="0">
                <a:sym typeface="Symbol" pitchFamily="18" charset="2"/>
              </a:rPr>
              <a:t> ?</a:t>
            </a:r>
          </a:p>
          <a:p>
            <a:pPr lvl="2"/>
            <a:r>
              <a:rPr lang="en-US" sz="2000" dirty="0" smtClean="0">
                <a:sym typeface="Symbol" pitchFamily="18" charset="2"/>
              </a:rPr>
              <a:t>It’s effective to get the user to put in possible hyphens</a:t>
            </a:r>
          </a:p>
          <a:p>
            <a:pPr lvl="1"/>
            <a:r>
              <a:rPr lang="en-US" sz="2400" b="1" i="1" dirty="0" smtClean="0">
                <a:sym typeface="Symbol" pitchFamily="18" charset="2"/>
              </a:rPr>
              <a:t>San Francisco</a:t>
            </a:r>
            <a:r>
              <a:rPr lang="en-US" sz="2400" dirty="0" smtClean="0">
                <a:sym typeface="Symbol" pitchFamily="18" charset="2"/>
              </a:rPr>
              <a:t>: one token or two?  How do you decide it is one token?</a:t>
            </a:r>
          </a:p>
        </p:txBody>
      </p:sp>
    </p:spTree>
    <p:extLst>
      <p:ext uri="{BB962C8B-B14F-4D97-AF65-F5344CB8AC3E}">
        <p14:creationId xmlns:p14="http://schemas.microsoft.com/office/powerpoint/2010/main" xmlns="" val="3304350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25603" name="Slide Number Placeholder 4"/>
          <p:cNvSpPr>
            <a:spLocks noGrp="1"/>
          </p:cNvSpPr>
          <p:nvPr>
            <p:ph type="sldNum" sz="quarter" idx="11"/>
          </p:nvPr>
        </p:nvSpPr>
        <p:spPr>
          <a:noFill/>
        </p:spPr>
        <p:txBody>
          <a:bodyPr/>
          <a:lstStyle/>
          <a:p>
            <a:fld id="{561ABFFC-B2FE-4A01-9858-B250B1AA8BFA}" type="slidenum">
              <a:rPr lang="en-US" smtClean="0">
                <a:latin typeface="Times New Roman" charset="0"/>
              </a:rPr>
              <a:pPr/>
              <a:t>25</a:t>
            </a:fld>
            <a:endParaRPr lang="en-US" smtClean="0">
              <a:latin typeface="Times New Roman" charset="0"/>
            </a:endParaRPr>
          </a:p>
        </p:txBody>
      </p:sp>
      <p:sp>
        <p:nvSpPr>
          <p:cNvPr id="25604" name="Rectangle 2"/>
          <p:cNvSpPr>
            <a:spLocks noGrp="1" noChangeArrowheads="1"/>
          </p:cNvSpPr>
          <p:nvPr>
            <p:ph type="title"/>
          </p:nvPr>
        </p:nvSpPr>
        <p:spPr/>
        <p:txBody>
          <a:bodyPr/>
          <a:lstStyle/>
          <a:p>
            <a:r>
              <a:rPr lang="en-US" dirty="0" smtClean="0"/>
              <a:t>Tokenization: Numbers</a:t>
            </a:r>
          </a:p>
        </p:txBody>
      </p:sp>
      <p:sp>
        <p:nvSpPr>
          <p:cNvPr id="25605" name="Rectangle 3"/>
          <p:cNvSpPr>
            <a:spLocks noGrp="1" noChangeArrowheads="1"/>
          </p:cNvSpPr>
          <p:nvPr>
            <p:ph type="body" idx="1"/>
          </p:nvPr>
        </p:nvSpPr>
        <p:spPr>
          <a:xfrm>
            <a:off x="609600" y="1600200"/>
            <a:ext cx="7772400" cy="4267200"/>
          </a:xfrm>
        </p:spPr>
        <p:txBody>
          <a:bodyPr/>
          <a:lstStyle/>
          <a:p>
            <a:r>
              <a:rPr lang="en-US" sz="2800" b="0" i="1" dirty="0" smtClean="0"/>
              <a:t>3/12/91	 Mar. 12, 1991</a:t>
            </a:r>
          </a:p>
          <a:p>
            <a:r>
              <a:rPr lang="en-US" sz="2800" b="0" i="1" dirty="0" smtClean="0"/>
              <a:t>55 B.C.</a:t>
            </a:r>
          </a:p>
          <a:p>
            <a:r>
              <a:rPr lang="en-US" sz="2800" b="0" i="1" dirty="0" smtClean="0"/>
              <a:t>B-52</a:t>
            </a:r>
          </a:p>
          <a:p>
            <a:r>
              <a:rPr lang="en-US" sz="2800" b="0" i="1" dirty="0" smtClean="0"/>
              <a:t>100.2.86.144</a:t>
            </a:r>
          </a:p>
          <a:p>
            <a:pPr lvl="1"/>
            <a:r>
              <a:rPr lang="en-US" sz="2400" dirty="0" smtClean="0"/>
              <a:t>Often, don’t index as text.</a:t>
            </a:r>
          </a:p>
          <a:p>
            <a:pPr lvl="2"/>
            <a:r>
              <a:rPr lang="en-US" sz="2000" dirty="0" smtClean="0"/>
              <a:t>But often very useful: think about things like looking up error codes/</a:t>
            </a:r>
            <a:r>
              <a:rPr lang="en-US" sz="2000" dirty="0" err="1" smtClean="0"/>
              <a:t>stacktraces</a:t>
            </a:r>
            <a:r>
              <a:rPr lang="en-US" sz="2000" dirty="0" smtClean="0"/>
              <a:t> on the web</a:t>
            </a:r>
          </a:p>
          <a:p>
            <a:pPr lvl="2"/>
            <a:r>
              <a:rPr lang="en-US" sz="2000" dirty="0" smtClean="0"/>
              <a:t>(One answer is using n-grams as index terms)</a:t>
            </a:r>
          </a:p>
          <a:p>
            <a:r>
              <a:rPr lang="en-US" sz="2800" dirty="0" smtClean="0"/>
              <a:t>Will often index “meta-data” separately</a:t>
            </a:r>
          </a:p>
          <a:p>
            <a:pPr lvl="2"/>
            <a:r>
              <a:rPr lang="en-US" sz="2000" dirty="0" smtClean="0"/>
              <a:t>Creation date, format, etc.</a:t>
            </a:r>
          </a:p>
        </p:txBody>
      </p:sp>
    </p:spTree>
    <p:extLst>
      <p:ext uri="{BB962C8B-B14F-4D97-AF65-F5344CB8AC3E}">
        <p14:creationId xmlns:p14="http://schemas.microsoft.com/office/powerpoint/2010/main" xmlns="" val="77841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dirty="0" smtClean="0">
                <a:latin typeface="Times New Roman" charset="0"/>
              </a:rPr>
              <a:t>Intelligent Information Retrieval</a:t>
            </a:r>
            <a:endParaRPr lang="en-US" sz="1400" dirty="0" smtClean="0">
              <a:latin typeface="Times New Roman" charset="0"/>
            </a:endParaRPr>
          </a:p>
        </p:txBody>
      </p:sp>
      <p:sp>
        <p:nvSpPr>
          <p:cNvPr id="26627" name="Slide Number Placeholder 4"/>
          <p:cNvSpPr>
            <a:spLocks noGrp="1"/>
          </p:cNvSpPr>
          <p:nvPr>
            <p:ph type="sldNum" sz="quarter" idx="11"/>
          </p:nvPr>
        </p:nvSpPr>
        <p:spPr>
          <a:noFill/>
        </p:spPr>
        <p:txBody>
          <a:bodyPr/>
          <a:lstStyle/>
          <a:p>
            <a:fld id="{B4FF9254-EED0-43E3-BCA5-F0A22D659315}" type="slidenum">
              <a:rPr lang="en-US" smtClean="0">
                <a:latin typeface="Times New Roman" charset="0"/>
              </a:rPr>
              <a:pPr/>
              <a:t>26</a:t>
            </a:fld>
            <a:endParaRPr lang="en-US" smtClean="0">
              <a:latin typeface="Times New Roman" charset="0"/>
            </a:endParaRPr>
          </a:p>
        </p:txBody>
      </p:sp>
      <p:sp>
        <p:nvSpPr>
          <p:cNvPr id="26628" name="Rectangle 2"/>
          <p:cNvSpPr>
            <a:spLocks noGrp="1" noChangeArrowheads="1"/>
          </p:cNvSpPr>
          <p:nvPr>
            <p:ph type="title"/>
          </p:nvPr>
        </p:nvSpPr>
        <p:spPr/>
        <p:txBody>
          <a:bodyPr/>
          <a:lstStyle/>
          <a:p>
            <a:r>
              <a:rPr lang="en-US" dirty="0"/>
              <a:t>Tokenization: Normalization</a:t>
            </a:r>
            <a:endParaRPr lang="en-US" dirty="0" smtClean="0"/>
          </a:p>
        </p:txBody>
      </p:sp>
      <p:sp>
        <p:nvSpPr>
          <p:cNvPr id="26629" name="Rectangle 3"/>
          <p:cNvSpPr>
            <a:spLocks noGrp="1" noChangeArrowheads="1"/>
          </p:cNvSpPr>
          <p:nvPr>
            <p:ph type="body" idx="1"/>
          </p:nvPr>
        </p:nvSpPr>
        <p:spPr>
          <a:xfrm>
            <a:off x="609600" y="1447800"/>
            <a:ext cx="7772400" cy="4419600"/>
          </a:xfrm>
        </p:spPr>
        <p:txBody>
          <a:bodyPr/>
          <a:lstStyle/>
          <a:p>
            <a:r>
              <a:rPr lang="en-US" sz="2800" dirty="0" smtClean="0">
                <a:sym typeface="Symbol" pitchFamily="18" charset="2"/>
              </a:rPr>
              <a:t>Need to “normalize” terms in indexed text as well as query terms into the same form</a:t>
            </a:r>
          </a:p>
          <a:p>
            <a:pPr lvl="1"/>
            <a:r>
              <a:rPr lang="en-US" sz="2400" dirty="0" smtClean="0">
                <a:sym typeface="Symbol" pitchFamily="18" charset="2"/>
              </a:rPr>
              <a:t>We want to match </a:t>
            </a:r>
            <a:r>
              <a:rPr lang="en-US" sz="2400" b="1" i="1" dirty="0" smtClean="0">
                <a:sym typeface="Symbol" pitchFamily="18" charset="2"/>
              </a:rPr>
              <a:t>U.S.A.</a:t>
            </a:r>
            <a:r>
              <a:rPr lang="en-US" sz="2400" dirty="0" smtClean="0">
                <a:sym typeface="Symbol" pitchFamily="18" charset="2"/>
              </a:rPr>
              <a:t> and </a:t>
            </a:r>
            <a:r>
              <a:rPr lang="en-US" sz="2400" b="1" i="1" dirty="0" smtClean="0">
                <a:sym typeface="Symbol" pitchFamily="18" charset="2"/>
              </a:rPr>
              <a:t>USA</a:t>
            </a:r>
          </a:p>
          <a:p>
            <a:r>
              <a:rPr lang="en-US" sz="2800" dirty="0" smtClean="0">
                <a:sym typeface="Symbol" pitchFamily="18" charset="2"/>
              </a:rPr>
              <a:t>We most commonly implicitly define equivalence classes of terms</a:t>
            </a:r>
          </a:p>
          <a:p>
            <a:pPr lvl="1"/>
            <a:r>
              <a:rPr lang="en-US" sz="2400" dirty="0" smtClean="0">
                <a:sym typeface="Symbol" pitchFamily="18" charset="2"/>
              </a:rPr>
              <a:t>e.g., by deleting periods in a term</a:t>
            </a:r>
          </a:p>
          <a:p>
            <a:pPr lvl="1"/>
            <a:r>
              <a:rPr lang="en-US" sz="2400" dirty="0" smtClean="0">
                <a:sym typeface="Symbol" pitchFamily="18" charset="2"/>
              </a:rPr>
              <a:t>e.g., converting to lowercase</a:t>
            </a:r>
          </a:p>
          <a:p>
            <a:pPr lvl="1" eaLnBrk="1" hangingPunct="1"/>
            <a:r>
              <a:rPr lang="en-US" altLang="en-US" dirty="0" smtClean="0">
                <a:ea typeface="ＭＳ Ｐゴシック" pitchFamily="34" charset="-128"/>
                <a:sym typeface="Symbol" pitchFamily="18" charset="2"/>
              </a:rPr>
              <a:t>e.g., deleting </a:t>
            </a:r>
            <a:r>
              <a:rPr lang="en-US" altLang="en-US" dirty="0">
                <a:ea typeface="ＭＳ Ｐゴシック" pitchFamily="34" charset="-128"/>
                <a:sym typeface="Symbol" pitchFamily="18" charset="2"/>
              </a:rPr>
              <a:t>hyphens to form a term</a:t>
            </a:r>
          </a:p>
          <a:p>
            <a:pPr lvl="2" eaLnBrk="1" hangingPunct="1"/>
            <a:r>
              <a:rPr lang="en-US" altLang="en-US" b="1" i="1" dirty="0">
                <a:ea typeface="ＭＳ Ｐゴシック" pitchFamily="34" charset="-128"/>
                <a:sym typeface="Symbol" pitchFamily="18" charset="2"/>
              </a:rPr>
              <a:t>anti-discriminatory, </a:t>
            </a:r>
            <a:r>
              <a:rPr lang="en-US" altLang="en-US" b="1" i="1" dirty="0" err="1">
                <a:ea typeface="ＭＳ Ｐゴシック" pitchFamily="34" charset="-128"/>
                <a:sym typeface="Symbol" pitchFamily="18" charset="2"/>
              </a:rPr>
              <a:t>antidiscriminatory</a:t>
            </a:r>
            <a:endParaRPr lang="en-US" sz="2400" dirty="0" smtClean="0">
              <a:sym typeface="Symbol" pitchFamily="18" charset="2"/>
            </a:endParaRPr>
          </a:p>
        </p:txBody>
      </p:sp>
    </p:spTree>
    <p:extLst>
      <p:ext uri="{BB962C8B-B14F-4D97-AF65-F5344CB8AC3E}">
        <p14:creationId xmlns:p14="http://schemas.microsoft.com/office/powerpoint/2010/main" xmlns="" val="682841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304800"/>
            <a:ext cx="7772400" cy="838200"/>
          </a:xfrm>
        </p:spPr>
        <p:txBody>
          <a:bodyPr/>
          <a:lstStyle/>
          <a:p>
            <a:r>
              <a:rPr lang="en-US" altLang="en-US" dirty="0" smtClean="0"/>
              <a:t>Stop words</a:t>
            </a:r>
          </a:p>
        </p:txBody>
      </p:sp>
      <p:sp>
        <p:nvSpPr>
          <p:cNvPr id="32771" name="Rectangle 3"/>
          <p:cNvSpPr>
            <a:spLocks noGrp="1" noChangeArrowheads="1"/>
          </p:cNvSpPr>
          <p:nvPr>
            <p:ph type="body" idx="1"/>
          </p:nvPr>
        </p:nvSpPr>
        <p:spPr>
          <a:xfrm>
            <a:off x="457200" y="1219200"/>
            <a:ext cx="8153400" cy="4648200"/>
          </a:xfrm>
        </p:spPr>
        <p:txBody>
          <a:bodyPr/>
          <a:lstStyle/>
          <a:p>
            <a:r>
              <a:rPr lang="en-US" altLang="en-US" sz="2200" dirty="0" smtClean="0"/>
              <a:t>Idea: exclude from the dictionary the list of words with little semantic content: a, and, or , how, where, to, ….</a:t>
            </a:r>
          </a:p>
          <a:p>
            <a:pPr lvl="1"/>
            <a:r>
              <a:rPr lang="en-US" altLang="en-US" sz="1800" dirty="0" smtClean="0"/>
              <a:t>They tend to be the most common words: ~30% of postings for top 30 words</a:t>
            </a:r>
          </a:p>
          <a:p>
            <a:r>
              <a:rPr lang="en-US" altLang="en-US" sz="2200" dirty="0" smtClean="0"/>
              <a:t>But the trend is away from doing this:</a:t>
            </a:r>
          </a:p>
          <a:p>
            <a:pPr lvl="1"/>
            <a:r>
              <a:rPr lang="en-US" altLang="en-US" sz="1800" dirty="0" smtClean="0"/>
              <a:t>Good compression techniques means the space for including stop words in a system is very small</a:t>
            </a:r>
          </a:p>
          <a:p>
            <a:pPr lvl="1"/>
            <a:r>
              <a:rPr lang="en-US" altLang="en-US" sz="1800" dirty="0" smtClean="0"/>
              <a:t>Good query optimization techniques mean you pay little at query time for including stop words</a:t>
            </a:r>
          </a:p>
          <a:p>
            <a:pPr lvl="1"/>
            <a:r>
              <a:rPr lang="en-US" altLang="en-US" sz="1800" dirty="0" smtClean="0"/>
              <a:t>You need them for:</a:t>
            </a:r>
          </a:p>
          <a:p>
            <a:pPr lvl="2"/>
            <a:r>
              <a:rPr lang="en-US" altLang="en-US" sz="1600" dirty="0" smtClean="0"/>
              <a:t>Phrase queries: “King of Denmark”</a:t>
            </a:r>
          </a:p>
          <a:p>
            <a:pPr lvl="2"/>
            <a:r>
              <a:rPr lang="en-US" altLang="en-US" sz="1600" dirty="0" smtClean="0"/>
              <a:t>Various titles, etc.: “Let it be”, “To be or not to be”</a:t>
            </a:r>
          </a:p>
          <a:p>
            <a:pPr lvl="2"/>
            <a:r>
              <a:rPr lang="en-US" altLang="en-US" sz="1600" dirty="0" smtClean="0"/>
              <a:t>“Relational” queries: “flights to London”</a:t>
            </a:r>
          </a:p>
          <a:p>
            <a:pPr lvl="1"/>
            <a:r>
              <a:rPr lang="en-US" altLang="en-US" sz="1800" dirty="0" smtClean="0"/>
              <a:t>Google ignores common words and characters such as where, the, how, and other digits and letters which slow down your search without improving the results.</a:t>
            </a:r>
            <a:r>
              <a:rPr lang="ja-JP" altLang="en-US" sz="1800" dirty="0" smtClean="0"/>
              <a:t>”</a:t>
            </a:r>
            <a:r>
              <a:rPr lang="en-US" altLang="en-US" sz="1800" dirty="0" smtClean="0"/>
              <a:t> (Though you can explicitly ask for them to remain.)</a:t>
            </a:r>
          </a:p>
          <a:p>
            <a:pPr lvl="1"/>
            <a:endParaRPr lang="en-US" altLang="en-US" sz="1800" dirty="0" smtClean="0"/>
          </a:p>
        </p:txBody>
      </p:sp>
      <p:sp>
        <p:nvSpPr>
          <p:cNvPr id="22532"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itchFamily="34" charset="0"/>
                <a:ea typeface="ＭＳ Ｐゴシック" pitchFamily="34" charset="-128"/>
              </a:defRPr>
            </a:lvl1pPr>
            <a:lvl2pPr marL="742950" indent="-285750" eaLnBrk="0" hangingPunct="0">
              <a:defRPr sz="2400">
                <a:solidFill>
                  <a:schemeClr val="tx1"/>
                </a:solidFill>
                <a:latin typeface="Lucida Sans" pitchFamily="34" charset="0"/>
                <a:ea typeface="ＭＳ Ｐゴシック" pitchFamily="34" charset="-128"/>
              </a:defRPr>
            </a:lvl2pPr>
            <a:lvl3pPr marL="1143000" indent="-228600" eaLnBrk="0" hangingPunct="0">
              <a:defRPr sz="2400">
                <a:solidFill>
                  <a:schemeClr val="tx1"/>
                </a:solidFill>
                <a:latin typeface="Lucida Sans" pitchFamily="34" charset="0"/>
                <a:ea typeface="ＭＳ Ｐゴシック" pitchFamily="34" charset="-128"/>
              </a:defRPr>
            </a:lvl3pPr>
            <a:lvl4pPr marL="1600200" indent="-228600" eaLnBrk="0" hangingPunct="0">
              <a:defRPr sz="2400">
                <a:solidFill>
                  <a:schemeClr val="tx1"/>
                </a:solidFill>
                <a:latin typeface="Lucida Sans" pitchFamily="34" charset="0"/>
                <a:ea typeface="ＭＳ Ｐゴシック" pitchFamily="34" charset="-128"/>
              </a:defRPr>
            </a:lvl4pPr>
            <a:lvl5pPr marL="2057400" indent="-228600" eaLnBrk="0" hangingPunct="0">
              <a:defRPr sz="2400">
                <a:solidFill>
                  <a:schemeClr val="tx1"/>
                </a:solidFill>
                <a:latin typeface="Lucida Sans"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9pPr>
          </a:lstStyle>
          <a:p>
            <a:pPr eaLnBrk="1" hangingPunct="1"/>
            <a:r>
              <a:rPr lang="en-US" altLang="en-US" sz="1600">
                <a:solidFill>
                  <a:srgbClr val="FBFCFF"/>
                </a:solidFill>
              </a:rPr>
              <a:t>Sec. 2.2.2</a:t>
            </a:r>
          </a:p>
        </p:txBody>
      </p:sp>
      <p:sp>
        <p:nvSpPr>
          <p:cNvPr id="7" name="Footer Placeholder 3"/>
          <p:cNvSpPr>
            <a:spLocks noGrp="1"/>
          </p:cNvSpPr>
          <p:nvPr>
            <p:ph type="ftr" sz="quarter" idx="10"/>
          </p:nvPr>
        </p:nvSpPr>
        <p:spPr>
          <a:xfrm>
            <a:off x="533400" y="6400800"/>
            <a:ext cx="3429000" cy="228600"/>
          </a:xfrm>
          <a:noFill/>
        </p:spPr>
        <p:txBody>
          <a:bodyPr/>
          <a:lstStyle/>
          <a:p>
            <a:r>
              <a:rPr lang="en-US" dirty="0" smtClean="0">
                <a:latin typeface="Times New Roman" charset="0"/>
              </a:rPr>
              <a:t>Intelligent Information Retrieval</a:t>
            </a:r>
            <a:endParaRPr lang="en-US" sz="1400" dirty="0" smtClean="0">
              <a:latin typeface="Times New Roman" charset="0"/>
            </a:endParaRPr>
          </a:p>
        </p:txBody>
      </p:sp>
      <p:sp>
        <p:nvSpPr>
          <p:cNvPr id="8" name="Slide Number Placeholder 4"/>
          <p:cNvSpPr>
            <a:spLocks noGrp="1"/>
          </p:cNvSpPr>
          <p:nvPr>
            <p:ph type="sldNum" sz="quarter" idx="11"/>
          </p:nvPr>
        </p:nvSpPr>
        <p:spPr>
          <a:xfrm>
            <a:off x="6781800" y="6400800"/>
            <a:ext cx="1905000" cy="228600"/>
          </a:xfrm>
          <a:noFill/>
        </p:spPr>
        <p:txBody>
          <a:bodyPr/>
          <a:lstStyle/>
          <a:p>
            <a:fld id="{B4FF9254-EED0-43E3-BCA5-F0A22D659315}" type="slidenum">
              <a:rPr lang="en-US" smtClean="0">
                <a:latin typeface="Times New Roman" charset="0"/>
              </a:rPr>
              <a:pPr/>
              <a:t>27</a:t>
            </a:fld>
            <a:endParaRPr lang="en-US" smtClean="0">
              <a:latin typeface="Times New Roman" charset="0"/>
            </a:endParaRPr>
          </a:p>
        </p:txBody>
      </p:sp>
    </p:spTree>
    <p:extLst>
      <p:ext uri="{BB962C8B-B14F-4D97-AF65-F5344CB8AC3E}">
        <p14:creationId xmlns:p14="http://schemas.microsoft.com/office/powerpoint/2010/main" xmlns="" val="3918417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27651" name="Slide Number Placeholder 4"/>
          <p:cNvSpPr>
            <a:spLocks noGrp="1"/>
          </p:cNvSpPr>
          <p:nvPr>
            <p:ph type="sldNum" sz="quarter" idx="11"/>
          </p:nvPr>
        </p:nvSpPr>
        <p:spPr>
          <a:noFill/>
        </p:spPr>
        <p:txBody>
          <a:bodyPr/>
          <a:lstStyle/>
          <a:p>
            <a:fld id="{614BC4EC-3DA3-469E-ABB8-725168B9278E}" type="slidenum">
              <a:rPr lang="en-US" smtClean="0">
                <a:latin typeface="Times New Roman" charset="0"/>
              </a:rPr>
              <a:pPr/>
              <a:t>28</a:t>
            </a:fld>
            <a:endParaRPr lang="en-US" smtClean="0">
              <a:latin typeface="Times New Roman" charset="0"/>
            </a:endParaRPr>
          </a:p>
        </p:txBody>
      </p:sp>
      <p:sp>
        <p:nvSpPr>
          <p:cNvPr id="27652" name="Rectangle 2"/>
          <p:cNvSpPr>
            <a:spLocks noGrp="1" noChangeArrowheads="1"/>
          </p:cNvSpPr>
          <p:nvPr>
            <p:ph type="title"/>
          </p:nvPr>
        </p:nvSpPr>
        <p:spPr/>
        <p:txBody>
          <a:bodyPr/>
          <a:lstStyle/>
          <a:p>
            <a:r>
              <a:rPr lang="en-US" smtClean="0"/>
              <a:t>Thesauri and soundex</a:t>
            </a:r>
          </a:p>
        </p:txBody>
      </p:sp>
      <p:sp>
        <p:nvSpPr>
          <p:cNvPr id="27653" name="Rectangle 3"/>
          <p:cNvSpPr>
            <a:spLocks noGrp="1" noChangeArrowheads="1"/>
          </p:cNvSpPr>
          <p:nvPr>
            <p:ph type="body" idx="1"/>
          </p:nvPr>
        </p:nvSpPr>
        <p:spPr>
          <a:xfrm>
            <a:off x="609600" y="1524000"/>
            <a:ext cx="7772400" cy="4343400"/>
          </a:xfrm>
        </p:spPr>
        <p:txBody>
          <a:bodyPr/>
          <a:lstStyle/>
          <a:p>
            <a:pPr>
              <a:lnSpc>
                <a:spcPct val="90000"/>
              </a:lnSpc>
            </a:pPr>
            <a:r>
              <a:rPr lang="en-US" sz="2800" dirty="0" smtClean="0"/>
              <a:t>Handle synonyms and homonyms</a:t>
            </a:r>
          </a:p>
          <a:p>
            <a:pPr lvl="1">
              <a:lnSpc>
                <a:spcPct val="90000"/>
              </a:lnSpc>
            </a:pPr>
            <a:r>
              <a:rPr lang="en-US" sz="2400" dirty="0" smtClean="0"/>
              <a:t>Hand-constructed equivalence classes</a:t>
            </a:r>
          </a:p>
          <a:p>
            <a:pPr lvl="2">
              <a:lnSpc>
                <a:spcPct val="90000"/>
              </a:lnSpc>
            </a:pPr>
            <a:r>
              <a:rPr lang="en-US" sz="2000" dirty="0" smtClean="0"/>
              <a:t>e.g., </a:t>
            </a:r>
            <a:r>
              <a:rPr lang="en-US" sz="2000" b="1" i="1" dirty="0" smtClean="0"/>
              <a:t>car</a:t>
            </a:r>
            <a:r>
              <a:rPr lang="en-US" sz="2000" dirty="0" smtClean="0"/>
              <a:t> = </a:t>
            </a:r>
            <a:r>
              <a:rPr lang="en-US" sz="2000" b="1" i="1" dirty="0" smtClean="0"/>
              <a:t>automobile</a:t>
            </a:r>
          </a:p>
          <a:p>
            <a:pPr lvl="2">
              <a:lnSpc>
                <a:spcPct val="90000"/>
              </a:lnSpc>
            </a:pPr>
            <a:r>
              <a:rPr lang="en-US" sz="2000" b="1" i="1" dirty="0" smtClean="0"/>
              <a:t>color</a:t>
            </a:r>
            <a:r>
              <a:rPr lang="en-US" sz="2000" dirty="0" smtClean="0"/>
              <a:t> = </a:t>
            </a:r>
            <a:r>
              <a:rPr lang="en-US" sz="2000" b="1" i="1" dirty="0" err="1" smtClean="0"/>
              <a:t>colour</a:t>
            </a:r>
            <a:endParaRPr lang="en-US" sz="2000" b="1" i="1" dirty="0" smtClean="0"/>
          </a:p>
          <a:p>
            <a:pPr>
              <a:lnSpc>
                <a:spcPct val="90000"/>
              </a:lnSpc>
            </a:pPr>
            <a:r>
              <a:rPr lang="en-US" sz="2800" dirty="0" smtClean="0"/>
              <a:t>Rewrite to form equivalence classes</a:t>
            </a:r>
          </a:p>
          <a:p>
            <a:pPr>
              <a:lnSpc>
                <a:spcPct val="90000"/>
              </a:lnSpc>
            </a:pPr>
            <a:r>
              <a:rPr lang="en-US" sz="2800" dirty="0" smtClean="0"/>
              <a:t>Index such equivalences</a:t>
            </a:r>
          </a:p>
          <a:p>
            <a:pPr lvl="1">
              <a:lnSpc>
                <a:spcPct val="90000"/>
              </a:lnSpc>
            </a:pPr>
            <a:r>
              <a:rPr lang="en-US" sz="2400" dirty="0" smtClean="0"/>
              <a:t>When the document contains </a:t>
            </a:r>
            <a:r>
              <a:rPr lang="en-US" sz="2400" b="1" i="1" dirty="0" smtClean="0"/>
              <a:t>automobile</a:t>
            </a:r>
            <a:r>
              <a:rPr lang="en-US" sz="2400" dirty="0" smtClean="0"/>
              <a:t>, index it under </a:t>
            </a:r>
            <a:r>
              <a:rPr lang="en-US" sz="2400" b="1" i="1" dirty="0" smtClean="0"/>
              <a:t>car</a:t>
            </a:r>
            <a:r>
              <a:rPr lang="en-US" sz="2400" dirty="0" smtClean="0"/>
              <a:t> as well (usually, also vice-versa)</a:t>
            </a:r>
          </a:p>
          <a:p>
            <a:pPr>
              <a:lnSpc>
                <a:spcPct val="90000"/>
              </a:lnSpc>
            </a:pPr>
            <a:r>
              <a:rPr lang="en-US" sz="2800" dirty="0" smtClean="0"/>
              <a:t>Or expand query?</a:t>
            </a:r>
          </a:p>
          <a:p>
            <a:pPr lvl="1">
              <a:lnSpc>
                <a:spcPct val="90000"/>
              </a:lnSpc>
            </a:pPr>
            <a:r>
              <a:rPr lang="en-US" sz="2400" dirty="0" smtClean="0"/>
              <a:t>When the query contains </a:t>
            </a:r>
            <a:r>
              <a:rPr lang="en-US" sz="2400" b="1" i="1" dirty="0" smtClean="0"/>
              <a:t>automobile</a:t>
            </a:r>
            <a:r>
              <a:rPr lang="en-US" sz="2400" dirty="0" smtClean="0"/>
              <a:t>, look under </a:t>
            </a:r>
            <a:r>
              <a:rPr lang="en-US" sz="2400" b="1" i="1" dirty="0" smtClean="0"/>
              <a:t>car</a:t>
            </a:r>
            <a:r>
              <a:rPr lang="en-US" sz="2400" dirty="0" smtClean="0"/>
              <a:t> as well</a:t>
            </a:r>
          </a:p>
        </p:txBody>
      </p:sp>
    </p:spTree>
    <p:extLst>
      <p:ext uri="{BB962C8B-B14F-4D97-AF65-F5344CB8AC3E}">
        <p14:creationId xmlns:p14="http://schemas.microsoft.com/office/powerpoint/2010/main" xmlns="" val="1905689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28675" name="Slide Number Placeholder 4"/>
          <p:cNvSpPr>
            <a:spLocks noGrp="1"/>
          </p:cNvSpPr>
          <p:nvPr>
            <p:ph type="sldNum" sz="quarter" idx="11"/>
          </p:nvPr>
        </p:nvSpPr>
        <p:spPr>
          <a:noFill/>
        </p:spPr>
        <p:txBody>
          <a:bodyPr/>
          <a:lstStyle/>
          <a:p>
            <a:fld id="{981AF0A3-08C6-49B9-ACC6-C51A0731D84A}" type="slidenum">
              <a:rPr lang="en-US" smtClean="0">
                <a:latin typeface="Times New Roman" charset="0"/>
              </a:rPr>
              <a:pPr/>
              <a:t>29</a:t>
            </a:fld>
            <a:endParaRPr lang="en-US" smtClean="0">
              <a:latin typeface="Times New Roman" charset="0"/>
            </a:endParaRPr>
          </a:p>
        </p:txBody>
      </p:sp>
      <p:sp>
        <p:nvSpPr>
          <p:cNvPr id="28676" name="Rectangle 2"/>
          <p:cNvSpPr>
            <a:spLocks noGrp="1" noChangeArrowheads="1"/>
          </p:cNvSpPr>
          <p:nvPr>
            <p:ph type="title"/>
          </p:nvPr>
        </p:nvSpPr>
        <p:spPr/>
        <p:txBody>
          <a:bodyPr/>
          <a:lstStyle/>
          <a:p>
            <a:r>
              <a:rPr lang="en-US" smtClean="0"/>
              <a:t>Soundex</a:t>
            </a:r>
          </a:p>
        </p:txBody>
      </p:sp>
      <p:sp>
        <p:nvSpPr>
          <p:cNvPr id="28677" name="Rectangle 3"/>
          <p:cNvSpPr>
            <a:spLocks noGrp="1" noChangeArrowheads="1"/>
          </p:cNvSpPr>
          <p:nvPr>
            <p:ph type="body" idx="1"/>
          </p:nvPr>
        </p:nvSpPr>
        <p:spPr/>
        <p:txBody>
          <a:bodyPr/>
          <a:lstStyle/>
          <a:p>
            <a:r>
              <a:rPr lang="en-US" sz="3200" dirty="0" smtClean="0"/>
              <a:t>Traditional class of heuristics to expand a query into phonetic equivalents</a:t>
            </a:r>
          </a:p>
          <a:p>
            <a:pPr lvl="1"/>
            <a:r>
              <a:rPr lang="en-US" sz="2800" dirty="0" smtClean="0"/>
              <a:t>Language specific – mainly for names</a:t>
            </a:r>
          </a:p>
          <a:p>
            <a:pPr>
              <a:buFont typeface="Marlett" pitchFamily="2" charset="2"/>
              <a:buNone/>
            </a:pPr>
            <a:endParaRPr lang="en-US" sz="3200" dirty="0" smtClean="0"/>
          </a:p>
          <a:p>
            <a:r>
              <a:rPr lang="en-US" sz="3200" dirty="0" smtClean="0"/>
              <a:t>Understanding Classic </a:t>
            </a:r>
            <a:r>
              <a:rPr lang="en-US" sz="3200" dirty="0" err="1" smtClean="0"/>
              <a:t>SoundEx</a:t>
            </a:r>
            <a:r>
              <a:rPr lang="en-US" sz="3200" dirty="0" smtClean="0"/>
              <a:t> Algorithms </a:t>
            </a:r>
          </a:p>
          <a:p>
            <a:pPr>
              <a:buFont typeface="Marlett" pitchFamily="2" charset="2"/>
              <a:buNone/>
            </a:pPr>
            <a:r>
              <a:rPr lang="en-US" altLang="zh-CN" sz="1900" dirty="0" smtClean="0">
                <a:solidFill>
                  <a:schemeClr val="folHlink"/>
                </a:solidFill>
                <a:ea typeface="宋体" pitchFamily="2" charset="-122"/>
              </a:rPr>
              <a:t>       </a:t>
            </a:r>
            <a:r>
              <a:rPr lang="en-US" altLang="zh-CN" sz="1800" u="sng" dirty="0" smtClean="0">
                <a:solidFill>
                  <a:schemeClr val="accent2"/>
                </a:solidFill>
                <a:ea typeface="宋体" pitchFamily="2" charset="-122"/>
              </a:rPr>
              <a:t>http://www.creativyst.com/Doc/Articles/SoundEx1/SoundEx1.htm#Top</a:t>
            </a:r>
          </a:p>
          <a:p>
            <a:endParaRPr lang="en-US" sz="1800" b="0" i="1" dirty="0" smtClean="0">
              <a:solidFill>
                <a:schemeClr val="accent2"/>
              </a:solidFill>
              <a:sym typeface="Symbol" pitchFamily="18" charset="2"/>
            </a:endParaRPr>
          </a:p>
        </p:txBody>
      </p:sp>
    </p:spTree>
    <p:extLst>
      <p:ext uri="{BB962C8B-B14F-4D97-AF65-F5344CB8AC3E}">
        <p14:creationId xmlns:p14="http://schemas.microsoft.com/office/powerpoint/2010/main" xmlns="" val="314101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Intelligent Information Retrieval</a:t>
            </a:r>
            <a:endParaRPr lang="en-US" sz="1400"/>
          </a:p>
        </p:txBody>
      </p:sp>
      <p:sp>
        <p:nvSpPr>
          <p:cNvPr id="14339" name="Slide Number Placeholder 4"/>
          <p:cNvSpPr>
            <a:spLocks noGrp="1"/>
          </p:cNvSpPr>
          <p:nvPr>
            <p:ph type="sldNum" sz="quarter" idx="11"/>
          </p:nvPr>
        </p:nvSpPr>
        <p:spPr>
          <a:noFill/>
        </p:spPr>
        <p:txBody>
          <a:bodyPr/>
          <a:lstStyle/>
          <a:p>
            <a:fld id="{885EBBC1-F622-4A23-9190-DB2F50396668}" type="slidenum">
              <a:rPr lang="en-US"/>
              <a:pPr/>
              <a:t>3</a:t>
            </a:fld>
            <a:endParaRPr lang="en-US"/>
          </a:p>
        </p:txBody>
      </p:sp>
      <p:sp>
        <p:nvSpPr>
          <p:cNvPr id="14340" name="Rectangle 2"/>
          <p:cNvSpPr>
            <a:spLocks noGrp="1" noChangeArrowheads="1"/>
          </p:cNvSpPr>
          <p:nvPr>
            <p:ph type="title"/>
          </p:nvPr>
        </p:nvSpPr>
        <p:spPr/>
        <p:txBody>
          <a:bodyPr/>
          <a:lstStyle/>
          <a:p>
            <a:r>
              <a:rPr lang="en-US" smtClean="0"/>
              <a:t>What should the index contain?</a:t>
            </a:r>
          </a:p>
        </p:txBody>
      </p:sp>
      <p:sp>
        <p:nvSpPr>
          <p:cNvPr id="14341" name="Rectangle 3"/>
          <p:cNvSpPr>
            <a:spLocks noGrp="1" noChangeArrowheads="1"/>
          </p:cNvSpPr>
          <p:nvPr>
            <p:ph type="body" idx="1"/>
          </p:nvPr>
        </p:nvSpPr>
        <p:spPr>
          <a:xfrm>
            <a:off x="609600" y="1524000"/>
            <a:ext cx="7772400" cy="4343400"/>
          </a:xfrm>
        </p:spPr>
        <p:txBody>
          <a:bodyPr/>
          <a:lstStyle/>
          <a:p>
            <a:r>
              <a:rPr lang="en-US" smtClean="0"/>
              <a:t>Database systems index primary and secondary keys </a:t>
            </a:r>
          </a:p>
          <a:p>
            <a:pPr lvl="1"/>
            <a:r>
              <a:rPr lang="en-US" smtClean="0"/>
              <a:t>This is the hybrid approach </a:t>
            </a:r>
          </a:p>
          <a:p>
            <a:pPr lvl="1"/>
            <a:r>
              <a:rPr lang="en-US" smtClean="0"/>
              <a:t>Index provides fast access to a subset of database records </a:t>
            </a:r>
          </a:p>
          <a:p>
            <a:pPr lvl="1"/>
            <a:r>
              <a:rPr lang="en-US" smtClean="0"/>
              <a:t>Scan subset to find solution set </a:t>
            </a:r>
          </a:p>
          <a:p>
            <a:pPr lvl="1"/>
            <a:endParaRPr lang="en-US" sz="800" smtClean="0"/>
          </a:p>
          <a:p>
            <a:r>
              <a:rPr lang="en-US" smtClean="0"/>
              <a:t>IR Problem: </a:t>
            </a:r>
          </a:p>
          <a:p>
            <a:pPr lvl="1"/>
            <a:r>
              <a:rPr lang="en-US" smtClean="0"/>
              <a:t>Can’t predict the keys that people will use in queries </a:t>
            </a:r>
          </a:p>
          <a:p>
            <a:pPr lvl="1"/>
            <a:r>
              <a:rPr lang="en-US" i="1" smtClean="0"/>
              <a:t>Every</a:t>
            </a:r>
            <a:r>
              <a:rPr lang="en-US" smtClean="0"/>
              <a:t> word in a document is a potential search term </a:t>
            </a:r>
          </a:p>
          <a:p>
            <a:pPr lvl="1"/>
            <a:endParaRPr lang="en-US" sz="800" smtClean="0"/>
          </a:p>
          <a:p>
            <a:r>
              <a:rPr lang="en-US" smtClean="0"/>
              <a:t>IR Solution: Index by </a:t>
            </a:r>
            <a:r>
              <a:rPr lang="en-US" i="1" smtClean="0"/>
              <a:t>all</a:t>
            </a:r>
            <a:r>
              <a:rPr lang="en-US" smtClean="0"/>
              <a:t> keys (words)</a:t>
            </a:r>
          </a:p>
          <a:p>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dirty="0"/>
              <a:t>Intelligent Information Retrieval</a:t>
            </a:r>
            <a:endParaRPr lang="en-US" sz="1400" dirty="0"/>
          </a:p>
        </p:txBody>
      </p:sp>
      <p:sp>
        <p:nvSpPr>
          <p:cNvPr id="27651" name="Slide Number Placeholder 4"/>
          <p:cNvSpPr>
            <a:spLocks noGrp="1"/>
          </p:cNvSpPr>
          <p:nvPr>
            <p:ph type="sldNum" sz="quarter" idx="11"/>
          </p:nvPr>
        </p:nvSpPr>
        <p:spPr>
          <a:noFill/>
        </p:spPr>
        <p:txBody>
          <a:bodyPr/>
          <a:lstStyle/>
          <a:p>
            <a:fld id="{D2C42FFF-29C6-4D29-95A4-63CDED3B8634}" type="slidenum">
              <a:rPr lang="en-US"/>
              <a:pPr/>
              <a:t>30</a:t>
            </a:fld>
            <a:endParaRPr lang="en-US"/>
          </a:p>
        </p:txBody>
      </p:sp>
      <p:sp>
        <p:nvSpPr>
          <p:cNvPr id="27652" name="Rectangle 2"/>
          <p:cNvSpPr>
            <a:spLocks noGrp="1" noChangeArrowheads="1"/>
          </p:cNvSpPr>
          <p:nvPr>
            <p:ph type="title"/>
          </p:nvPr>
        </p:nvSpPr>
        <p:spPr>
          <a:xfrm>
            <a:off x="609600" y="381000"/>
            <a:ext cx="7772400" cy="609600"/>
          </a:xfrm>
        </p:spPr>
        <p:txBody>
          <a:bodyPr/>
          <a:lstStyle/>
          <a:p>
            <a:r>
              <a:rPr lang="en-US" sz="3600" smtClean="0"/>
              <a:t>Stemming and Morphological Analysis</a:t>
            </a:r>
            <a:endParaRPr lang="en-US" smtClean="0"/>
          </a:p>
        </p:txBody>
      </p:sp>
      <p:sp>
        <p:nvSpPr>
          <p:cNvPr id="27653" name="Rectangle 3"/>
          <p:cNvSpPr>
            <a:spLocks noGrp="1" noChangeArrowheads="1"/>
          </p:cNvSpPr>
          <p:nvPr>
            <p:ph type="body" idx="1"/>
          </p:nvPr>
        </p:nvSpPr>
        <p:spPr>
          <a:xfrm>
            <a:off x="685800" y="1143000"/>
            <a:ext cx="7772400" cy="4876800"/>
          </a:xfrm>
        </p:spPr>
        <p:txBody>
          <a:bodyPr/>
          <a:lstStyle/>
          <a:p>
            <a:r>
              <a:rPr lang="en-US" sz="2800" dirty="0" smtClean="0"/>
              <a:t>Goal: “normalize” similar words by reducing them to their roots before indexing</a:t>
            </a:r>
          </a:p>
          <a:p>
            <a:r>
              <a:rPr lang="en-US" sz="2800" dirty="0" smtClean="0"/>
              <a:t>Morphology (“form” of words)</a:t>
            </a:r>
          </a:p>
          <a:p>
            <a:pPr lvl="1"/>
            <a:r>
              <a:rPr lang="en-US" sz="2400" dirty="0" smtClean="0"/>
              <a:t>Inflectional Morphology</a:t>
            </a:r>
          </a:p>
          <a:p>
            <a:pPr lvl="2"/>
            <a:r>
              <a:rPr lang="en-US" sz="2000" dirty="0" err="1" smtClean="0"/>
              <a:t>E.g</a:t>
            </a:r>
            <a:r>
              <a:rPr lang="en-US" sz="2000" dirty="0" smtClean="0"/>
              <a:t>,. inflect verb endings</a:t>
            </a:r>
          </a:p>
          <a:p>
            <a:pPr lvl="2"/>
            <a:r>
              <a:rPr lang="en-US" sz="2000" dirty="0" smtClean="0"/>
              <a:t>Never change grammatical class</a:t>
            </a:r>
          </a:p>
          <a:p>
            <a:pPr lvl="3"/>
            <a:r>
              <a:rPr lang="en-US" sz="2000" i="1" dirty="0" smtClean="0"/>
              <a:t>dog, dogs</a:t>
            </a:r>
          </a:p>
          <a:p>
            <a:pPr lvl="1"/>
            <a:r>
              <a:rPr lang="en-US" sz="2400" dirty="0" smtClean="0"/>
              <a:t>Derivational Morphology </a:t>
            </a:r>
          </a:p>
          <a:p>
            <a:pPr lvl="2"/>
            <a:r>
              <a:rPr lang="en-US" sz="2000" dirty="0" smtClean="0"/>
              <a:t>Derive one word from another, </a:t>
            </a:r>
          </a:p>
          <a:p>
            <a:pPr lvl="2"/>
            <a:r>
              <a:rPr lang="en-US" sz="2000" dirty="0" smtClean="0"/>
              <a:t>Often change grammatical class</a:t>
            </a:r>
          </a:p>
          <a:p>
            <a:pPr lvl="3"/>
            <a:r>
              <a:rPr lang="en-US" sz="2000" i="1" dirty="0" smtClean="0"/>
              <a:t>build, building; health, healthy</a:t>
            </a:r>
            <a:endParaRPr lang="en-US" i="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smtClean="0">
                <a:ea typeface="ＭＳ Ｐゴシック" pitchFamily="34" charset="-128"/>
              </a:rPr>
              <a:t>Porter’s </a:t>
            </a:r>
            <a:r>
              <a:rPr lang="en-US" dirty="0"/>
              <a:t>Stemming </a:t>
            </a:r>
            <a:r>
              <a:rPr lang="en-US" altLang="en-US" dirty="0" smtClean="0">
                <a:ea typeface="ＭＳ Ｐゴシック" pitchFamily="34" charset="-128"/>
              </a:rPr>
              <a:t>Algorithm</a:t>
            </a:r>
          </a:p>
        </p:txBody>
      </p:sp>
      <p:sp>
        <p:nvSpPr>
          <p:cNvPr id="44035" name="Rectangle 3"/>
          <p:cNvSpPr>
            <a:spLocks noGrp="1" noChangeArrowheads="1"/>
          </p:cNvSpPr>
          <p:nvPr>
            <p:ph type="body" idx="1"/>
          </p:nvPr>
        </p:nvSpPr>
        <p:spPr/>
        <p:txBody>
          <a:bodyPr/>
          <a:lstStyle/>
          <a:p>
            <a:pPr eaLnBrk="1" hangingPunct="1"/>
            <a:r>
              <a:rPr lang="en-US" altLang="en-US" sz="2800" dirty="0" smtClean="0">
                <a:ea typeface="ＭＳ Ｐゴシック" pitchFamily="34" charset="-128"/>
              </a:rPr>
              <a:t>Commonest algorithm for stemming English</a:t>
            </a:r>
          </a:p>
          <a:p>
            <a:pPr lvl="1" eaLnBrk="1" hangingPunct="1"/>
            <a:r>
              <a:rPr lang="en-US" altLang="en-US" sz="2400" dirty="0" smtClean="0">
                <a:ea typeface="ＭＳ Ｐゴシック" pitchFamily="34" charset="-128"/>
              </a:rPr>
              <a:t>Results suggest it’s at least as good as other stemming options</a:t>
            </a:r>
          </a:p>
          <a:p>
            <a:pPr eaLnBrk="1" hangingPunct="1"/>
            <a:r>
              <a:rPr lang="en-US" altLang="en-US" sz="2800" dirty="0" smtClean="0">
                <a:ea typeface="ＭＳ Ｐゴシック" pitchFamily="34" charset="-128"/>
              </a:rPr>
              <a:t>Conventions + 5 phases of reductions</a:t>
            </a:r>
          </a:p>
          <a:p>
            <a:pPr lvl="1" eaLnBrk="1" hangingPunct="1"/>
            <a:r>
              <a:rPr lang="en-US" altLang="en-US" sz="2400" dirty="0" smtClean="0">
                <a:ea typeface="ＭＳ Ｐゴシック" pitchFamily="34" charset="-128"/>
              </a:rPr>
              <a:t>phases applied sequentially</a:t>
            </a:r>
          </a:p>
          <a:p>
            <a:pPr lvl="1" eaLnBrk="1" hangingPunct="1"/>
            <a:r>
              <a:rPr lang="en-US" altLang="en-US" sz="2400" dirty="0" smtClean="0">
                <a:ea typeface="ＭＳ Ｐゴシック" pitchFamily="34" charset="-128"/>
              </a:rPr>
              <a:t>each phase consists of a set of commands</a:t>
            </a:r>
          </a:p>
          <a:p>
            <a:pPr lvl="1" eaLnBrk="1" hangingPunct="1"/>
            <a:r>
              <a:rPr lang="en-US" altLang="en-US" sz="2400" dirty="0" smtClean="0">
                <a:ea typeface="ＭＳ Ｐゴシック" pitchFamily="34" charset="-128"/>
              </a:rPr>
              <a:t>sample convention: </a:t>
            </a:r>
            <a:r>
              <a:rPr lang="en-US" altLang="en-US" sz="2400" i="1" dirty="0" smtClean="0">
                <a:ea typeface="ＭＳ Ｐゴシック" pitchFamily="34" charset="-128"/>
              </a:rPr>
              <a:t>Of the rules in a compound command, select the one that applies to the longest suffix.</a:t>
            </a:r>
          </a:p>
          <a:p>
            <a:pPr eaLnBrk="1" hangingPunct="1"/>
            <a:endParaRPr lang="en-US" altLang="en-US" sz="2800" dirty="0" smtClean="0">
              <a:ea typeface="ＭＳ Ｐゴシック" pitchFamily="34" charset="-128"/>
            </a:endParaRPr>
          </a:p>
        </p:txBody>
      </p:sp>
      <p:sp>
        <p:nvSpPr>
          <p:cNvPr id="32772"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itchFamily="34" charset="0"/>
                <a:ea typeface="ＭＳ Ｐゴシック" pitchFamily="34" charset="-128"/>
              </a:defRPr>
            </a:lvl1pPr>
            <a:lvl2pPr marL="742950" indent="-285750" eaLnBrk="0" hangingPunct="0">
              <a:defRPr sz="2400">
                <a:solidFill>
                  <a:schemeClr val="tx1"/>
                </a:solidFill>
                <a:latin typeface="Lucida Sans" pitchFamily="34" charset="0"/>
                <a:ea typeface="ＭＳ Ｐゴシック" pitchFamily="34" charset="-128"/>
              </a:defRPr>
            </a:lvl2pPr>
            <a:lvl3pPr marL="1143000" indent="-228600" eaLnBrk="0" hangingPunct="0">
              <a:defRPr sz="2400">
                <a:solidFill>
                  <a:schemeClr val="tx1"/>
                </a:solidFill>
                <a:latin typeface="Lucida Sans" pitchFamily="34" charset="0"/>
                <a:ea typeface="ＭＳ Ｐゴシック" pitchFamily="34" charset="-128"/>
              </a:defRPr>
            </a:lvl3pPr>
            <a:lvl4pPr marL="1600200" indent="-228600" eaLnBrk="0" hangingPunct="0">
              <a:defRPr sz="2400">
                <a:solidFill>
                  <a:schemeClr val="tx1"/>
                </a:solidFill>
                <a:latin typeface="Lucida Sans" pitchFamily="34" charset="0"/>
                <a:ea typeface="ＭＳ Ｐゴシック" pitchFamily="34" charset="-128"/>
              </a:defRPr>
            </a:lvl4pPr>
            <a:lvl5pPr marL="2057400" indent="-228600" eaLnBrk="0" hangingPunct="0">
              <a:defRPr sz="2400">
                <a:solidFill>
                  <a:schemeClr val="tx1"/>
                </a:solidFill>
                <a:latin typeface="Lucida Sans"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9pPr>
          </a:lstStyle>
          <a:p>
            <a:pPr eaLnBrk="1" hangingPunct="1"/>
            <a:r>
              <a:rPr lang="en-US" altLang="en-US" sz="1600">
                <a:solidFill>
                  <a:srgbClr val="FBFCFF"/>
                </a:solidFill>
              </a:rPr>
              <a:t>Sec. 2.2.4</a:t>
            </a:r>
          </a:p>
        </p:txBody>
      </p:sp>
    </p:spTree>
    <p:extLst>
      <p:ext uri="{BB962C8B-B14F-4D97-AF65-F5344CB8AC3E}">
        <p14:creationId xmlns:p14="http://schemas.microsoft.com/office/powerpoint/2010/main" xmlns="" val="2413354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Intelligent Information Retrieval</a:t>
            </a:r>
            <a:endParaRPr lang="en-US" sz="1400"/>
          </a:p>
        </p:txBody>
      </p:sp>
      <p:sp>
        <p:nvSpPr>
          <p:cNvPr id="28675" name="Slide Number Placeholder 4"/>
          <p:cNvSpPr>
            <a:spLocks noGrp="1"/>
          </p:cNvSpPr>
          <p:nvPr>
            <p:ph type="sldNum" sz="quarter" idx="11"/>
          </p:nvPr>
        </p:nvSpPr>
        <p:spPr>
          <a:noFill/>
        </p:spPr>
        <p:txBody>
          <a:bodyPr/>
          <a:lstStyle/>
          <a:p>
            <a:fld id="{441E2F41-B5A8-4ADC-9B9E-A11A03AE3788}" type="slidenum">
              <a:rPr lang="en-US"/>
              <a:pPr/>
              <a:t>32</a:t>
            </a:fld>
            <a:endParaRPr lang="en-US"/>
          </a:p>
        </p:txBody>
      </p:sp>
      <p:sp>
        <p:nvSpPr>
          <p:cNvPr id="28676" name="Rectangle 2"/>
          <p:cNvSpPr>
            <a:spLocks noGrp="1" noChangeArrowheads="1"/>
          </p:cNvSpPr>
          <p:nvPr>
            <p:ph type="title"/>
          </p:nvPr>
        </p:nvSpPr>
        <p:spPr>
          <a:xfrm>
            <a:off x="609600" y="304800"/>
            <a:ext cx="7772400" cy="609600"/>
          </a:xfrm>
        </p:spPr>
        <p:txBody>
          <a:bodyPr/>
          <a:lstStyle/>
          <a:p>
            <a:r>
              <a:rPr lang="en-US" dirty="0" smtClean="0"/>
              <a:t>Porter’s Stemming Algorithm</a:t>
            </a:r>
          </a:p>
        </p:txBody>
      </p:sp>
      <p:sp>
        <p:nvSpPr>
          <p:cNvPr id="28677" name="Rectangle 3"/>
          <p:cNvSpPr>
            <a:spLocks noGrp="1" noChangeArrowheads="1"/>
          </p:cNvSpPr>
          <p:nvPr>
            <p:ph type="body" idx="1"/>
          </p:nvPr>
        </p:nvSpPr>
        <p:spPr>
          <a:xfrm>
            <a:off x="457200" y="990600"/>
            <a:ext cx="8229600" cy="5181600"/>
          </a:xfrm>
        </p:spPr>
        <p:txBody>
          <a:bodyPr/>
          <a:lstStyle/>
          <a:p>
            <a:r>
              <a:rPr lang="en-US" smtClean="0"/>
              <a:t> </a:t>
            </a:r>
            <a:r>
              <a:rPr lang="en-US" sz="2000" smtClean="0"/>
              <a:t>Based on a measure of vowel-consonant sequences</a:t>
            </a:r>
            <a:r>
              <a:rPr lang="en-US" smtClean="0"/>
              <a:t> </a:t>
            </a:r>
          </a:p>
          <a:p>
            <a:pPr lvl="1"/>
            <a:r>
              <a:rPr lang="en-US" sz="1800" smtClean="0"/>
              <a:t>measure </a:t>
            </a:r>
            <a:r>
              <a:rPr lang="en-US" sz="1800" b="1" smtClean="0"/>
              <a:t>m</a:t>
            </a:r>
            <a:r>
              <a:rPr lang="en-US" sz="1800" smtClean="0"/>
              <a:t> for a stem is </a:t>
            </a:r>
            <a:r>
              <a:rPr lang="en-US" sz="1800" b="1" smtClean="0"/>
              <a:t>[C](VC)</a:t>
            </a:r>
            <a:r>
              <a:rPr lang="en-US" sz="1800" b="1" baseline="50000" smtClean="0"/>
              <a:t>m</a:t>
            </a:r>
            <a:r>
              <a:rPr lang="en-US" sz="1800" b="1" smtClean="0"/>
              <a:t>[V]</a:t>
            </a:r>
            <a:r>
              <a:rPr lang="en-US" sz="1800" smtClean="0"/>
              <a:t> where </a:t>
            </a:r>
            <a:r>
              <a:rPr lang="en-US" sz="1800" b="1" smtClean="0"/>
              <a:t>C</a:t>
            </a:r>
            <a:r>
              <a:rPr lang="en-US" sz="1800" smtClean="0"/>
              <a:t> is a sequence of consonants and </a:t>
            </a:r>
            <a:r>
              <a:rPr lang="en-US" sz="1800" b="1" smtClean="0"/>
              <a:t>V</a:t>
            </a:r>
            <a:r>
              <a:rPr lang="en-US" sz="1800" smtClean="0"/>
              <a:t> is a sequence of vowels (including “y”) ( </a:t>
            </a:r>
            <a:r>
              <a:rPr lang="en-US" sz="1800" b="1" smtClean="0"/>
              <a:t>[ ]</a:t>
            </a:r>
            <a:r>
              <a:rPr lang="en-US" sz="1800" smtClean="0"/>
              <a:t> indicates optional )</a:t>
            </a:r>
          </a:p>
          <a:p>
            <a:pPr lvl="1"/>
            <a:r>
              <a:rPr lang="en-US" sz="1800" b="1" smtClean="0"/>
              <a:t>m=0</a:t>
            </a:r>
            <a:r>
              <a:rPr lang="en-US" sz="1800" smtClean="0"/>
              <a:t> (tree, by), </a:t>
            </a:r>
            <a:r>
              <a:rPr lang="en-US" sz="1800" b="1" smtClean="0"/>
              <a:t>m=1</a:t>
            </a:r>
            <a:r>
              <a:rPr lang="en-US" sz="1800" smtClean="0"/>
              <a:t> (trouble, oats, trees, ivy), </a:t>
            </a:r>
            <a:r>
              <a:rPr lang="en-US" sz="1800" b="1" smtClean="0"/>
              <a:t>m=2</a:t>
            </a:r>
            <a:r>
              <a:rPr lang="en-US" sz="1800" smtClean="0"/>
              <a:t> (troubles, private)</a:t>
            </a:r>
          </a:p>
          <a:p>
            <a:pPr lvl="1"/>
            <a:endParaRPr lang="en-US" sz="800" smtClean="0"/>
          </a:p>
          <a:p>
            <a:r>
              <a:rPr lang="en-US" sz="2000" smtClean="0"/>
              <a:t>Some Notation:</a:t>
            </a:r>
          </a:p>
          <a:p>
            <a:pPr lvl="1"/>
            <a:r>
              <a:rPr lang="en-US" sz="1800" smtClean="0"/>
              <a:t>*&lt;X&gt;	--&gt; 	stem ends with letter X</a:t>
            </a:r>
          </a:p>
          <a:p>
            <a:pPr lvl="1"/>
            <a:r>
              <a:rPr lang="en-US" sz="1800" smtClean="0"/>
              <a:t>*v*	--&gt;	stem contains a vowel</a:t>
            </a:r>
          </a:p>
          <a:p>
            <a:pPr lvl="1"/>
            <a:r>
              <a:rPr lang="en-US" sz="1800" smtClean="0"/>
              <a:t>*d	--&gt;	stem ends in double consonant</a:t>
            </a:r>
          </a:p>
          <a:p>
            <a:pPr lvl="1"/>
            <a:r>
              <a:rPr lang="en-US" sz="1800" smtClean="0"/>
              <a:t>*o	--&gt;	stem ends with a </a:t>
            </a:r>
            <a:r>
              <a:rPr lang="en-US" sz="1800" b="1" smtClean="0"/>
              <a:t>cvc</a:t>
            </a:r>
            <a:r>
              <a:rPr lang="en-US" sz="1800" smtClean="0"/>
              <a:t> sequence where the final</a:t>
            </a:r>
          </a:p>
          <a:p>
            <a:pPr lvl="1">
              <a:buFontTx/>
              <a:buNone/>
            </a:pPr>
            <a:r>
              <a:rPr lang="en-US" sz="1800" smtClean="0"/>
              <a:t>				consonant is not w, x, y</a:t>
            </a:r>
          </a:p>
          <a:p>
            <a:r>
              <a:rPr lang="en-US" sz="2000" smtClean="0"/>
              <a:t>Algorithm is based on a set of condition action rules</a:t>
            </a:r>
            <a:r>
              <a:rPr lang="en-US" smtClean="0"/>
              <a:t> </a:t>
            </a:r>
          </a:p>
          <a:p>
            <a:pPr lvl="1"/>
            <a:r>
              <a:rPr lang="en-US" sz="1800" smtClean="0"/>
              <a:t>old suffix --&gt; new suffix </a:t>
            </a:r>
          </a:p>
          <a:p>
            <a:pPr lvl="1"/>
            <a:r>
              <a:rPr lang="en-US" sz="1800" smtClean="0"/>
              <a:t>rules are divided into steps and are examined in sequence </a:t>
            </a:r>
          </a:p>
          <a:p>
            <a:pPr lvl="1"/>
            <a:endParaRPr lang="en-US" sz="800" smtClean="0"/>
          </a:p>
          <a:p>
            <a:r>
              <a:rPr lang="en-US" sz="2000" smtClean="0"/>
              <a:t>Good average recall and precision</a:t>
            </a: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p:cNvSpPr>
            <a:spLocks noGrp="1"/>
          </p:cNvSpPr>
          <p:nvPr>
            <p:ph type="ftr" sz="quarter" idx="10"/>
          </p:nvPr>
        </p:nvSpPr>
        <p:spPr>
          <a:noFill/>
        </p:spPr>
        <p:txBody>
          <a:bodyPr/>
          <a:lstStyle/>
          <a:p>
            <a:r>
              <a:rPr lang="en-US"/>
              <a:t>Intelligent Information Retrieval</a:t>
            </a:r>
            <a:endParaRPr lang="en-US" sz="1400"/>
          </a:p>
        </p:txBody>
      </p:sp>
      <p:sp>
        <p:nvSpPr>
          <p:cNvPr id="1028" name="Slide Number Placeholder 4"/>
          <p:cNvSpPr>
            <a:spLocks noGrp="1"/>
          </p:cNvSpPr>
          <p:nvPr>
            <p:ph type="sldNum" sz="quarter" idx="11"/>
          </p:nvPr>
        </p:nvSpPr>
        <p:spPr>
          <a:noFill/>
        </p:spPr>
        <p:txBody>
          <a:bodyPr/>
          <a:lstStyle/>
          <a:p>
            <a:fld id="{3D85A49D-9D5F-4EFA-81EC-9D9C067E1E89}" type="slidenum">
              <a:rPr lang="en-US"/>
              <a:pPr/>
              <a:t>33</a:t>
            </a:fld>
            <a:endParaRPr lang="en-US"/>
          </a:p>
        </p:txBody>
      </p:sp>
      <p:sp>
        <p:nvSpPr>
          <p:cNvPr id="1029" name="Rectangle 2"/>
          <p:cNvSpPr>
            <a:spLocks noGrp="1" noChangeArrowheads="1"/>
          </p:cNvSpPr>
          <p:nvPr>
            <p:ph type="title"/>
          </p:nvPr>
        </p:nvSpPr>
        <p:spPr>
          <a:xfrm>
            <a:off x="609600" y="228600"/>
            <a:ext cx="7772400" cy="609600"/>
          </a:xfrm>
        </p:spPr>
        <p:txBody>
          <a:bodyPr/>
          <a:lstStyle/>
          <a:p>
            <a:r>
              <a:rPr lang="en-US" smtClean="0"/>
              <a:t>Porter’s Stemming Algorithm</a:t>
            </a:r>
          </a:p>
        </p:txBody>
      </p:sp>
      <p:graphicFrame>
        <p:nvGraphicFramePr>
          <p:cNvPr id="1026" name="Object 3"/>
          <p:cNvGraphicFramePr>
            <a:graphicFrameLocks noChangeAspect="1"/>
          </p:cNvGraphicFramePr>
          <p:nvPr/>
        </p:nvGraphicFramePr>
        <p:xfrm>
          <a:off x="1477963" y="1524000"/>
          <a:ext cx="6391275" cy="4610100"/>
        </p:xfrm>
        <a:graphic>
          <a:graphicData uri="http://schemas.openxmlformats.org/presentationml/2006/ole">
            <p:oleObj spid="_x0000_s1038" name="Worksheet" r:id="rId4" imgW="6840000" imgH="4640760" progId="Excel.Sheet.8">
              <p:embed/>
            </p:oleObj>
          </a:graphicData>
        </a:graphic>
      </p:graphicFrame>
      <p:sp>
        <p:nvSpPr>
          <p:cNvPr id="1030" name="Text Box 4"/>
          <p:cNvSpPr txBox="1">
            <a:spLocks noChangeArrowheads="1"/>
          </p:cNvSpPr>
          <p:nvPr/>
        </p:nvSpPr>
        <p:spPr bwMode="auto">
          <a:xfrm>
            <a:off x="1524000" y="914400"/>
            <a:ext cx="5872163" cy="457200"/>
          </a:xfrm>
          <a:prstGeom prst="rect">
            <a:avLst/>
          </a:prstGeom>
          <a:noFill/>
          <a:ln w="9525">
            <a:noFill/>
            <a:miter lim="800000"/>
            <a:headEnd/>
            <a:tailEnd/>
          </a:ln>
        </p:spPr>
        <p:txBody>
          <a:bodyPr wrap="none">
            <a:spAutoFit/>
          </a:bodyPr>
          <a:lstStyle/>
          <a:p>
            <a:pPr>
              <a:buFontTx/>
              <a:buChar char="•"/>
            </a:pPr>
            <a:r>
              <a:rPr lang="en-US"/>
              <a:t>  A selection of rules from Porter’s algorithm: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Intelligent Information Retrieval</a:t>
            </a:r>
            <a:endParaRPr lang="en-US" sz="1400"/>
          </a:p>
        </p:txBody>
      </p:sp>
      <p:sp>
        <p:nvSpPr>
          <p:cNvPr id="29699" name="Slide Number Placeholder 4"/>
          <p:cNvSpPr>
            <a:spLocks noGrp="1"/>
          </p:cNvSpPr>
          <p:nvPr>
            <p:ph type="sldNum" sz="quarter" idx="11"/>
          </p:nvPr>
        </p:nvSpPr>
        <p:spPr>
          <a:noFill/>
        </p:spPr>
        <p:txBody>
          <a:bodyPr/>
          <a:lstStyle/>
          <a:p>
            <a:fld id="{0ABF3BDC-18F3-4391-9003-33FBDCCB13C7}" type="slidenum">
              <a:rPr lang="en-US"/>
              <a:pPr/>
              <a:t>34</a:t>
            </a:fld>
            <a:endParaRPr lang="en-US"/>
          </a:p>
        </p:txBody>
      </p:sp>
      <p:sp>
        <p:nvSpPr>
          <p:cNvPr id="29700" name="Rectangle 2"/>
          <p:cNvSpPr>
            <a:spLocks noChangeArrowheads="1"/>
          </p:cNvSpPr>
          <p:nvPr/>
        </p:nvSpPr>
        <p:spPr bwMode="auto">
          <a:xfrm>
            <a:off x="1068388" y="1598613"/>
            <a:ext cx="6326187" cy="3427412"/>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29701" name="Rectangle 3"/>
          <p:cNvSpPr>
            <a:spLocks noGrp="1" noChangeArrowheads="1"/>
          </p:cNvSpPr>
          <p:nvPr>
            <p:ph type="title"/>
          </p:nvPr>
        </p:nvSpPr>
        <p:spPr>
          <a:xfrm>
            <a:off x="609600" y="304800"/>
            <a:ext cx="7772400" cy="685800"/>
          </a:xfrm>
        </p:spPr>
        <p:txBody>
          <a:bodyPr/>
          <a:lstStyle/>
          <a:p>
            <a:r>
              <a:rPr lang="en-US" smtClean="0"/>
              <a:t>Porter’s Stemming Algorithm</a:t>
            </a:r>
          </a:p>
        </p:txBody>
      </p:sp>
      <p:sp>
        <p:nvSpPr>
          <p:cNvPr id="29702" name="Rectangle 4"/>
          <p:cNvSpPr>
            <a:spLocks noGrp="1" noChangeArrowheads="1"/>
          </p:cNvSpPr>
          <p:nvPr>
            <p:ph type="body" idx="1"/>
          </p:nvPr>
        </p:nvSpPr>
        <p:spPr>
          <a:xfrm>
            <a:off x="685800" y="1066800"/>
            <a:ext cx="7772400" cy="5105400"/>
          </a:xfrm>
        </p:spPr>
        <p:txBody>
          <a:bodyPr/>
          <a:lstStyle/>
          <a:p>
            <a:r>
              <a:rPr lang="en-US" smtClean="0"/>
              <a:t>The algorithm:</a:t>
            </a:r>
          </a:p>
          <a:p>
            <a:endParaRPr lang="en-US" sz="900" b="1" smtClean="0"/>
          </a:p>
          <a:p>
            <a:pPr lvl="1">
              <a:buFontTx/>
              <a:buNone/>
            </a:pPr>
            <a:r>
              <a:rPr lang="en-US" sz="1800" b="1" smtClean="0">
                <a:latin typeface="Courier New" pitchFamily="49" charset="0"/>
              </a:rPr>
              <a:t>1. apply step 1a to word</a:t>
            </a:r>
          </a:p>
          <a:p>
            <a:pPr lvl="1">
              <a:buFontTx/>
              <a:buNone/>
            </a:pPr>
            <a:r>
              <a:rPr lang="en-US" sz="1800" b="1" smtClean="0">
                <a:latin typeface="Courier New" pitchFamily="49" charset="0"/>
              </a:rPr>
              <a:t>2. apply step 1b to stem</a:t>
            </a:r>
          </a:p>
          <a:p>
            <a:pPr lvl="1">
              <a:buFontTx/>
              <a:buNone/>
            </a:pPr>
            <a:r>
              <a:rPr lang="en-US" sz="1800" b="1" smtClean="0">
                <a:latin typeface="Courier New" pitchFamily="49" charset="0"/>
              </a:rPr>
              <a:t>3. If (2nd or 3rd rule of step 1b was used)</a:t>
            </a:r>
          </a:p>
          <a:p>
            <a:pPr lvl="1">
              <a:buFontTx/>
              <a:buNone/>
            </a:pPr>
            <a:r>
              <a:rPr lang="en-US" sz="1800" b="1" smtClean="0">
                <a:latin typeface="Courier New" pitchFamily="49" charset="0"/>
              </a:rPr>
              <a:t>			apply step 1b1 to stem</a:t>
            </a:r>
          </a:p>
          <a:p>
            <a:pPr lvl="1">
              <a:buFontTx/>
              <a:buNone/>
            </a:pPr>
            <a:r>
              <a:rPr lang="en-US" sz="1800" b="1" smtClean="0">
                <a:latin typeface="Courier New" pitchFamily="49" charset="0"/>
              </a:rPr>
              <a:t>4. apply step 1c to stem</a:t>
            </a:r>
          </a:p>
          <a:p>
            <a:pPr lvl="1">
              <a:buFontTx/>
              <a:buNone/>
            </a:pPr>
            <a:r>
              <a:rPr lang="en-US" sz="1800" b="1" smtClean="0">
                <a:latin typeface="Courier New" pitchFamily="49" charset="0"/>
              </a:rPr>
              <a:t>5. apply step 2 to stem</a:t>
            </a:r>
          </a:p>
          <a:p>
            <a:pPr lvl="1">
              <a:buFontTx/>
              <a:buNone/>
            </a:pPr>
            <a:r>
              <a:rPr lang="en-US" sz="1800" b="1" smtClean="0">
                <a:latin typeface="Courier New" pitchFamily="49" charset="0"/>
              </a:rPr>
              <a:t>6. apply step 3 to stem</a:t>
            </a:r>
          </a:p>
          <a:p>
            <a:pPr lvl="1">
              <a:buFontTx/>
              <a:buNone/>
            </a:pPr>
            <a:r>
              <a:rPr lang="en-US" sz="1800" b="1" smtClean="0">
                <a:latin typeface="Courier New" pitchFamily="49" charset="0"/>
              </a:rPr>
              <a:t>7. apply step 4 to stem</a:t>
            </a:r>
          </a:p>
          <a:p>
            <a:pPr lvl="1">
              <a:buFontTx/>
              <a:buNone/>
            </a:pPr>
            <a:r>
              <a:rPr lang="en-US" sz="1800" b="1" smtClean="0">
                <a:latin typeface="Courier New" pitchFamily="49" charset="0"/>
              </a:rPr>
              <a:t>8. apply step 5a to stem</a:t>
            </a:r>
          </a:p>
          <a:p>
            <a:pPr lvl="1">
              <a:buFontTx/>
              <a:buNone/>
            </a:pPr>
            <a:r>
              <a:rPr lang="en-US" sz="1800" b="1" smtClean="0">
                <a:latin typeface="Courier New" pitchFamily="49" charset="0"/>
              </a:rPr>
              <a:t>9. apply step 5b to stem</a:t>
            </a:r>
          </a:p>
          <a:p>
            <a:endParaRPr lang="en-US" sz="800" smtClean="0">
              <a:latin typeface="Courier New" pitchFamily="49" charset="0"/>
            </a:endParaRPr>
          </a:p>
          <a:p>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Intelligent Information Retrieval</a:t>
            </a:r>
            <a:endParaRPr lang="en-US" sz="1400"/>
          </a:p>
        </p:txBody>
      </p:sp>
      <p:sp>
        <p:nvSpPr>
          <p:cNvPr id="30723" name="Slide Number Placeholder 4"/>
          <p:cNvSpPr>
            <a:spLocks noGrp="1"/>
          </p:cNvSpPr>
          <p:nvPr>
            <p:ph type="sldNum" sz="quarter" idx="11"/>
          </p:nvPr>
        </p:nvSpPr>
        <p:spPr>
          <a:noFill/>
        </p:spPr>
        <p:txBody>
          <a:bodyPr/>
          <a:lstStyle/>
          <a:p>
            <a:fld id="{00D26E31-CA79-4478-8D59-A333E6148DC2}" type="slidenum">
              <a:rPr lang="en-US"/>
              <a:pPr/>
              <a:t>35</a:t>
            </a:fld>
            <a:endParaRPr lang="en-US"/>
          </a:p>
        </p:txBody>
      </p:sp>
      <p:sp>
        <p:nvSpPr>
          <p:cNvPr id="30724" name="Rectangle 2"/>
          <p:cNvSpPr>
            <a:spLocks noGrp="1" noChangeArrowheads="1"/>
          </p:cNvSpPr>
          <p:nvPr>
            <p:ph type="title"/>
          </p:nvPr>
        </p:nvSpPr>
        <p:spPr>
          <a:xfrm>
            <a:off x="609600" y="304800"/>
            <a:ext cx="7772400" cy="762000"/>
          </a:xfrm>
        </p:spPr>
        <p:txBody>
          <a:bodyPr/>
          <a:lstStyle/>
          <a:p>
            <a:r>
              <a:rPr lang="en-US" smtClean="0"/>
              <a:t>Stemming Example</a:t>
            </a:r>
          </a:p>
        </p:txBody>
      </p:sp>
      <p:sp>
        <p:nvSpPr>
          <p:cNvPr id="30725" name="Rectangle 3"/>
          <p:cNvSpPr>
            <a:spLocks noGrp="1" noChangeArrowheads="1"/>
          </p:cNvSpPr>
          <p:nvPr>
            <p:ph type="body" idx="1"/>
          </p:nvPr>
        </p:nvSpPr>
        <p:spPr>
          <a:xfrm>
            <a:off x="609600" y="1219200"/>
            <a:ext cx="7772400" cy="4648200"/>
          </a:xfrm>
        </p:spPr>
        <p:txBody>
          <a:bodyPr/>
          <a:lstStyle/>
          <a:p>
            <a:r>
              <a:rPr lang="en-US" smtClean="0"/>
              <a:t>Original text: </a:t>
            </a:r>
          </a:p>
          <a:p>
            <a:pPr lvl="1">
              <a:buFontTx/>
              <a:buNone/>
            </a:pPr>
            <a:r>
              <a:rPr lang="en-US" smtClean="0"/>
              <a:t>	marketing strategies carried out by U.S. companies for their agricultural chemicals, report predictions for market share of such chemicals, or report market statistics for agrochemicals, pesticide, herbicide, fungicide, insecticide, fertilizer, predicted sales, market share, stimulate demand, price cut, volume of sales </a:t>
            </a:r>
          </a:p>
          <a:p>
            <a:endParaRPr lang="en-US" smtClean="0"/>
          </a:p>
          <a:p>
            <a:r>
              <a:rPr lang="en-US" smtClean="0"/>
              <a:t>Porter stemmer results: </a:t>
            </a:r>
          </a:p>
          <a:p>
            <a:pPr lvl="1">
              <a:buFontTx/>
              <a:buNone/>
            </a:pPr>
            <a:r>
              <a:rPr lang="en-US" smtClean="0"/>
              <a:t>	market strateg carr compan agricultur chemic report predict market share chemic report market statist agrochem pesticid herbicid fungicid insecticid fertil predict sale stimul demand price cut volum sale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dirty="0"/>
              <a:t>Intelligent Information Retrieval</a:t>
            </a:r>
            <a:endParaRPr lang="en-US" sz="1400" dirty="0"/>
          </a:p>
        </p:txBody>
      </p:sp>
      <p:sp>
        <p:nvSpPr>
          <p:cNvPr id="31747" name="Slide Number Placeholder 4"/>
          <p:cNvSpPr>
            <a:spLocks noGrp="1"/>
          </p:cNvSpPr>
          <p:nvPr>
            <p:ph type="sldNum" sz="quarter" idx="11"/>
          </p:nvPr>
        </p:nvSpPr>
        <p:spPr>
          <a:noFill/>
        </p:spPr>
        <p:txBody>
          <a:bodyPr/>
          <a:lstStyle/>
          <a:p>
            <a:fld id="{D5899773-C049-4318-85F0-5FE5BDE56725}" type="slidenum">
              <a:rPr lang="en-US"/>
              <a:pPr/>
              <a:t>36</a:t>
            </a:fld>
            <a:endParaRPr lang="en-US" dirty="0"/>
          </a:p>
        </p:txBody>
      </p:sp>
      <p:sp>
        <p:nvSpPr>
          <p:cNvPr id="31748" name="Rectangle 2"/>
          <p:cNvSpPr>
            <a:spLocks noGrp="1" noChangeArrowheads="1"/>
          </p:cNvSpPr>
          <p:nvPr>
            <p:ph type="title"/>
          </p:nvPr>
        </p:nvSpPr>
        <p:spPr>
          <a:xfrm>
            <a:off x="609600" y="228600"/>
            <a:ext cx="7772400" cy="609600"/>
          </a:xfrm>
        </p:spPr>
        <p:txBody>
          <a:bodyPr/>
          <a:lstStyle/>
          <a:p>
            <a:r>
              <a:rPr lang="en-US" smtClean="0"/>
              <a:t>Problems with Stemming</a:t>
            </a:r>
          </a:p>
        </p:txBody>
      </p:sp>
      <p:sp>
        <p:nvSpPr>
          <p:cNvPr id="31749" name="Rectangle 3"/>
          <p:cNvSpPr>
            <a:spLocks noGrp="1" noChangeArrowheads="1"/>
          </p:cNvSpPr>
          <p:nvPr>
            <p:ph type="body" idx="1"/>
          </p:nvPr>
        </p:nvSpPr>
        <p:spPr>
          <a:xfrm>
            <a:off x="381000" y="1219200"/>
            <a:ext cx="8458200" cy="4953000"/>
          </a:xfrm>
        </p:spPr>
        <p:txBody>
          <a:bodyPr/>
          <a:lstStyle/>
          <a:p>
            <a:r>
              <a:rPr lang="en-US" sz="2200" dirty="0" smtClean="0"/>
              <a:t>Lack of domain-specificity and context can lead to occasional serious retrieval failures </a:t>
            </a:r>
          </a:p>
          <a:p>
            <a:r>
              <a:rPr lang="en-US" sz="2200" dirty="0" smtClean="0"/>
              <a:t>Stemmers are often difficult to understand and modify </a:t>
            </a:r>
          </a:p>
          <a:p>
            <a:r>
              <a:rPr lang="en-US" sz="2200" dirty="0" smtClean="0"/>
              <a:t>Sometimes too aggressive in conflation</a:t>
            </a:r>
            <a:r>
              <a:rPr lang="en-US" dirty="0" smtClean="0"/>
              <a:t> </a:t>
            </a:r>
          </a:p>
          <a:p>
            <a:pPr lvl="1"/>
            <a:r>
              <a:rPr lang="en-US" dirty="0" smtClean="0"/>
              <a:t>e.g. “policy”/“police”, “university”/“universe”, “organization”/“organ” are conflated by Porter </a:t>
            </a:r>
          </a:p>
          <a:p>
            <a:r>
              <a:rPr lang="en-US" sz="2200" dirty="0" smtClean="0"/>
              <a:t>Miss good conflations</a:t>
            </a:r>
            <a:r>
              <a:rPr lang="en-US" dirty="0" smtClean="0"/>
              <a:t> </a:t>
            </a:r>
          </a:p>
          <a:p>
            <a:pPr lvl="1"/>
            <a:r>
              <a:rPr lang="en-US" dirty="0" smtClean="0"/>
              <a:t>e.g. “European”/“Europe”, “matrices”/“matrix”, “machine”/“machinery” are not conflated by Porter </a:t>
            </a:r>
          </a:p>
          <a:p>
            <a:r>
              <a:rPr lang="en-US" sz="2200" dirty="0" smtClean="0"/>
              <a:t>Produce stems that are not words or are difficult for a user to interpret</a:t>
            </a:r>
            <a:r>
              <a:rPr lang="en-US" dirty="0" smtClean="0"/>
              <a:t> </a:t>
            </a:r>
          </a:p>
          <a:p>
            <a:pPr lvl="1"/>
            <a:r>
              <a:rPr lang="en-US" dirty="0" smtClean="0"/>
              <a:t>e.g. “iteration” produces “</a:t>
            </a:r>
            <a:r>
              <a:rPr lang="en-US" dirty="0" err="1" smtClean="0"/>
              <a:t>iter</a:t>
            </a:r>
            <a:r>
              <a:rPr lang="en-US" dirty="0" smtClean="0"/>
              <a:t>” and “general” produces “</a:t>
            </a:r>
            <a:r>
              <a:rPr lang="en-US" dirty="0" err="1" smtClean="0"/>
              <a:t>gener</a:t>
            </a:r>
            <a:r>
              <a:rPr lang="en-US" dirty="0" smtClean="0"/>
              <a:t>” </a:t>
            </a:r>
          </a:p>
          <a:p>
            <a:r>
              <a:rPr lang="en-US" sz="2200" dirty="0" smtClean="0"/>
              <a:t>Corpus analysis can be used to improve a stemmer or replace it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ea typeface="ＭＳ Ｐゴシック" pitchFamily="34" charset="-128"/>
              </a:rPr>
              <a:t>Other stemmers</a:t>
            </a:r>
          </a:p>
        </p:txBody>
      </p:sp>
      <p:sp>
        <p:nvSpPr>
          <p:cNvPr id="46083" name="Rectangle 3"/>
          <p:cNvSpPr>
            <a:spLocks noGrp="1" noChangeArrowheads="1"/>
          </p:cNvSpPr>
          <p:nvPr>
            <p:ph type="body" idx="1"/>
          </p:nvPr>
        </p:nvSpPr>
        <p:spPr>
          <a:xfrm>
            <a:off x="609600" y="1524000"/>
            <a:ext cx="7772400" cy="4114800"/>
          </a:xfrm>
        </p:spPr>
        <p:txBody>
          <a:bodyPr/>
          <a:lstStyle/>
          <a:p>
            <a:pPr eaLnBrk="1" hangingPunct="1"/>
            <a:r>
              <a:rPr lang="en-US" altLang="en-US" sz="2800" dirty="0" smtClean="0">
                <a:ea typeface="ＭＳ Ｐゴシック" pitchFamily="34" charset="-128"/>
              </a:rPr>
              <a:t>Other stemmers exist:</a:t>
            </a:r>
          </a:p>
          <a:p>
            <a:pPr lvl="1" eaLnBrk="1" hangingPunct="1"/>
            <a:r>
              <a:rPr lang="en-US" altLang="en-US" sz="2400" dirty="0" err="1" smtClean="0">
                <a:ea typeface="ＭＳ Ｐゴシック" pitchFamily="34" charset="-128"/>
              </a:rPr>
              <a:t>Lovins</a:t>
            </a:r>
            <a:r>
              <a:rPr lang="en-US" altLang="en-US" sz="2400" dirty="0" smtClean="0">
                <a:ea typeface="ＭＳ Ｐゴシック" pitchFamily="34" charset="-128"/>
              </a:rPr>
              <a:t> stemmer </a:t>
            </a:r>
          </a:p>
          <a:p>
            <a:pPr lvl="2" eaLnBrk="1" hangingPunct="1"/>
            <a:r>
              <a:rPr lang="en-US" altLang="en-US" sz="1600" dirty="0" smtClean="0">
                <a:ea typeface="ＭＳ Ｐゴシック" pitchFamily="34" charset="-128"/>
              </a:rPr>
              <a:t>http://www.comp.lancs.ac.uk/computing/research/stemming/general/lovins.htm</a:t>
            </a:r>
          </a:p>
          <a:p>
            <a:pPr lvl="2" eaLnBrk="1" hangingPunct="1"/>
            <a:r>
              <a:rPr lang="en-US" altLang="en-US" sz="2000" dirty="0" smtClean="0">
                <a:ea typeface="ＭＳ Ｐゴシック" pitchFamily="34" charset="-128"/>
              </a:rPr>
              <a:t>Single-pass, longest suffix removal (about 250 rules)</a:t>
            </a:r>
          </a:p>
          <a:p>
            <a:pPr lvl="1" eaLnBrk="1" hangingPunct="1"/>
            <a:r>
              <a:rPr lang="en-US" altLang="en-US" sz="2400" dirty="0" err="1" smtClean="0">
                <a:ea typeface="ＭＳ Ｐゴシック" pitchFamily="34" charset="-128"/>
              </a:rPr>
              <a:t>Paice</a:t>
            </a:r>
            <a:r>
              <a:rPr lang="en-US" altLang="en-US" sz="2400" dirty="0" smtClean="0">
                <a:ea typeface="ＭＳ Ｐゴシック" pitchFamily="34" charset="-128"/>
              </a:rPr>
              <a:t>/Husk stemmer</a:t>
            </a:r>
          </a:p>
          <a:p>
            <a:pPr lvl="1" eaLnBrk="1" hangingPunct="1"/>
            <a:r>
              <a:rPr lang="en-US" altLang="en-US" sz="2400" dirty="0" smtClean="0">
                <a:ea typeface="ＭＳ Ｐゴシック" pitchFamily="34" charset="-128"/>
              </a:rPr>
              <a:t>Snowball</a:t>
            </a:r>
          </a:p>
          <a:p>
            <a:pPr eaLnBrk="1" hangingPunct="1"/>
            <a:endParaRPr lang="en-US" altLang="en-US" sz="1050" dirty="0" smtClean="0">
              <a:ea typeface="ＭＳ Ｐゴシック" pitchFamily="34" charset="-128"/>
            </a:endParaRPr>
          </a:p>
          <a:p>
            <a:pPr eaLnBrk="1" hangingPunct="1">
              <a:spcBef>
                <a:spcPct val="10000"/>
              </a:spcBef>
            </a:pPr>
            <a:r>
              <a:rPr lang="en-US" altLang="en-US" sz="2800" dirty="0" smtClean="0">
                <a:ea typeface="ＭＳ Ｐゴシック" pitchFamily="34" charset="-128"/>
              </a:rPr>
              <a:t>Full morphological analysis (lemmatization)</a:t>
            </a:r>
          </a:p>
          <a:p>
            <a:pPr lvl="1" eaLnBrk="1" hangingPunct="1">
              <a:spcBef>
                <a:spcPct val="10000"/>
              </a:spcBef>
            </a:pPr>
            <a:r>
              <a:rPr lang="en-US" altLang="en-US" sz="2400" dirty="0" smtClean="0">
                <a:ea typeface="ＭＳ Ｐゴシック" pitchFamily="34" charset="-128"/>
              </a:rPr>
              <a:t>At most modest benefits for retrieval</a:t>
            </a:r>
          </a:p>
        </p:txBody>
      </p:sp>
      <p:sp>
        <p:nvSpPr>
          <p:cNvPr id="34820"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itchFamily="34" charset="0"/>
                <a:ea typeface="ＭＳ Ｐゴシック" pitchFamily="34" charset="-128"/>
              </a:defRPr>
            </a:lvl1pPr>
            <a:lvl2pPr marL="742950" indent="-285750" eaLnBrk="0" hangingPunct="0">
              <a:defRPr sz="2400">
                <a:solidFill>
                  <a:schemeClr val="tx1"/>
                </a:solidFill>
                <a:latin typeface="Lucida Sans" pitchFamily="34" charset="0"/>
                <a:ea typeface="ＭＳ Ｐゴシック" pitchFamily="34" charset="-128"/>
              </a:defRPr>
            </a:lvl2pPr>
            <a:lvl3pPr marL="1143000" indent="-228600" eaLnBrk="0" hangingPunct="0">
              <a:defRPr sz="2400">
                <a:solidFill>
                  <a:schemeClr val="tx1"/>
                </a:solidFill>
                <a:latin typeface="Lucida Sans" pitchFamily="34" charset="0"/>
                <a:ea typeface="ＭＳ Ｐゴシック" pitchFamily="34" charset="-128"/>
              </a:defRPr>
            </a:lvl3pPr>
            <a:lvl4pPr marL="1600200" indent="-228600" eaLnBrk="0" hangingPunct="0">
              <a:defRPr sz="2400">
                <a:solidFill>
                  <a:schemeClr val="tx1"/>
                </a:solidFill>
                <a:latin typeface="Lucida Sans" pitchFamily="34" charset="0"/>
                <a:ea typeface="ＭＳ Ｐゴシック" pitchFamily="34" charset="-128"/>
              </a:defRPr>
            </a:lvl4pPr>
            <a:lvl5pPr marL="2057400" indent="-228600" eaLnBrk="0" hangingPunct="0">
              <a:defRPr sz="2400">
                <a:solidFill>
                  <a:schemeClr val="tx1"/>
                </a:solidFill>
                <a:latin typeface="Lucida Sans"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9pPr>
          </a:lstStyle>
          <a:p>
            <a:pPr eaLnBrk="1" hangingPunct="1"/>
            <a:r>
              <a:rPr lang="en-US" altLang="en-US" sz="1600">
                <a:solidFill>
                  <a:srgbClr val="FBFCFF"/>
                </a:solidFill>
              </a:rPr>
              <a:t>Sec. 2.2.4</a:t>
            </a:r>
          </a:p>
        </p:txBody>
      </p:sp>
      <p:sp>
        <p:nvSpPr>
          <p:cNvPr id="5" name="Footer Placeholder 3"/>
          <p:cNvSpPr>
            <a:spLocks noGrp="1"/>
          </p:cNvSpPr>
          <p:nvPr>
            <p:ph type="ftr" sz="quarter" idx="10"/>
          </p:nvPr>
        </p:nvSpPr>
        <p:spPr>
          <a:xfrm>
            <a:off x="533400" y="6400800"/>
            <a:ext cx="3429000" cy="228600"/>
          </a:xfrm>
          <a:noFill/>
        </p:spPr>
        <p:txBody>
          <a:bodyPr/>
          <a:lstStyle/>
          <a:p>
            <a:r>
              <a:rPr lang="en-US" dirty="0" smtClean="0">
                <a:latin typeface="Times New Roman" charset="0"/>
              </a:rPr>
              <a:t>Intelligent Information Retrieval</a:t>
            </a:r>
            <a:endParaRPr lang="en-US" sz="1400" dirty="0" smtClean="0">
              <a:latin typeface="Times New Roman" charset="0"/>
            </a:endParaRPr>
          </a:p>
        </p:txBody>
      </p:sp>
      <p:sp>
        <p:nvSpPr>
          <p:cNvPr id="6" name="Slide Number Placeholder 4"/>
          <p:cNvSpPr>
            <a:spLocks noGrp="1"/>
          </p:cNvSpPr>
          <p:nvPr>
            <p:ph type="sldNum" sz="quarter" idx="11"/>
          </p:nvPr>
        </p:nvSpPr>
        <p:spPr>
          <a:xfrm>
            <a:off x="6781800" y="6400800"/>
            <a:ext cx="1905000" cy="228600"/>
          </a:xfrm>
          <a:noFill/>
        </p:spPr>
        <p:txBody>
          <a:bodyPr/>
          <a:lstStyle/>
          <a:p>
            <a:fld id="{40690A2C-1E8B-43FE-A976-16268AB4BA6E}" type="slidenum">
              <a:rPr lang="en-US" smtClean="0">
                <a:latin typeface="Times New Roman" charset="0"/>
              </a:rPr>
              <a:pPr/>
              <a:t>37</a:t>
            </a:fld>
            <a:endParaRPr lang="en-US" smtClean="0">
              <a:latin typeface="Times New Roman" charset="0"/>
            </a:endParaRPr>
          </a:p>
        </p:txBody>
      </p:sp>
    </p:spTree>
    <p:extLst>
      <p:ext uri="{BB962C8B-B14F-4D97-AF65-F5344CB8AC3E}">
        <p14:creationId xmlns:p14="http://schemas.microsoft.com/office/powerpoint/2010/main" xmlns="" val="710104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dirty="0" smtClean="0">
                <a:latin typeface="Times New Roman" charset="0"/>
              </a:rPr>
              <a:t>Intelligent Information Retrieval</a:t>
            </a:r>
            <a:endParaRPr lang="en-US" sz="1400" dirty="0" smtClean="0">
              <a:latin typeface="Times New Roman" charset="0"/>
            </a:endParaRPr>
          </a:p>
        </p:txBody>
      </p:sp>
      <p:sp>
        <p:nvSpPr>
          <p:cNvPr id="30723" name="Slide Number Placeholder 4"/>
          <p:cNvSpPr>
            <a:spLocks noGrp="1"/>
          </p:cNvSpPr>
          <p:nvPr>
            <p:ph type="sldNum" sz="quarter" idx="11"/>
          </p:nvPr>
        </p:nvSpPr>
        <p:spPr>
          <a:noFill/>
        </p:spPr>
        <p:txBody>
          <a:bodyPr/>
          <a:lstStyle/>
          <a:p>
            <a:fld id="{40690A2C-1E8B-43FE-A976-16268AB4BA6E}" type="slidenum">
              <a:rPr lang="en-US" smtClean="0">
                <a:latin typeface="Times New Roman" charset="0"/>
              </a:rPr>
              <a:pPr/>
              <a:t>38</a:t>
            </a:fld>
            <a:endParaRPr lang="en-US" smtClean="0">
              <a:latin typeface="Times New Roman" charset="0"/>
            </a:endParaRPr>
          </a:p>
        </p:txBody>
      </p:sp>
      <p:sp>
        <p:nvSpPr>
          <p:cNvPr id="30724" name="Rectangle 2"/>
          <p:cNvSpPr>
            <a:spLocks noGrp="1" noChangeArrowheads="1"/>
          </p:cNvSpPr>
          <p:nvPr>
            <p:ph type="title"/>
          </p:nvPr>
        </p:nvSpPr>
        <p:spPr>
          <a:xfrm>
            <a:off x="685800" y="304800"/>
            <a:ext cx="7772400" cy="508000"/>
          </a:xfrm>
        </p:spPr>
        <p:txBody>
          <a:bodyPr/>
          <a:lstStyle/>
          <a:p>
            <a:r>
              <a:rPr lang="en-US" smtClean="0"/>
              <a:t>N-grams and Stemming</a:t>
            </a:r>
          </a:p>
        </p:txBody>
      </p:sp>
      <p:sp>
        <p:nvSpPr>
          <p:cNvPr id="30725" name="Rectangle 3"/>
          <p:cNvSpPr>
            <a:spLocks noGrp="1" noChangeArrowheads="1"/>
          </p:cNvSpPr>
          <p:nvPr>
            <p:ph type="body" idx="1"/>
          </p:nvPr>
        </p:nvSpPr>
        <p:spPr>
          <a:xfrm>
            <a:off x="685800" y="914400"/>
            <a:ext cx="7772400" cy="5257800"/>
          </a:xfrm>
        </p:spPr>
        <p:txBody>
          <a:bodyPr/>
          <a:lstStyle/>
          <a:p>
            <a:r>
              <a:rPr lang="en-US" sz="2000" smtClean="0"/>
              <a:t>N-gram: given a string, n-grams for that string are fixed length consecutive overlapping) substrings of length </a:t>
            </a:r>
            <a:r>
              <a:rPr lang="en-US" sz="2000" i="1" smtClean="0"/>
              <a:t>n</a:t>
            </a:r>
            <a:endParaRPr lang="en-US" sz="2000" smtClean="0"/>
          </a:p>
          <a:p>
            <a:r>
              <a:rPr lang="en-US" sz="2000" smtClean="0"/>
              <a:t>Example: “</a:t>
            </a:r>
            <a:r>
              <a:rPr lang="en-US" sz="2000" smtClean="0">
                <a:latin typeface="Courier New" pitchFamily="49" charset="0"/>
              </a:rPr>
              <a:t>statistics</a:t>
            </a:r>
            <a:r>
              <a:rPr lang="en-US" sz="2000" smtClean="0"/>
              <a:t>”</a:t>
            </a:r>
          </a:p>
          <a:p>
            <a:pPr lvl="1"/>
            <a:r>
              <a:rPr lang="en-US" sz="1800" smtClean="0"/>
              <a:t>bigrams: </a:t>
            </a:r>
            <a:r>
              <a:rPr lang="en-US" sz="1800" smtClean="0">
                <a:latin typeface="Courier New" pitchFamily="49" charset="0"/>
              </a:rPr>
              <a:t>st, ta, at, ti, is, st, ti, ic, cs</a:t>
            </a:r>
            <a:endParaRPr lang="en-US" sz="1800" smtClean="0"/>
          </a:p>
          <a:p>
            <a:pPr lvl="1"/>
            <a:r>
              <a:rPr lang="en-US" sz="1800" smtClean="0"/>
              <a:t>trigrams: </a:t>
            </a:r>
            <a:r>
              <a:rPr lang="en-US" sz="1800" smtClean="0">
                <a:latin typeface="Courier New" pitchFamily="49" charset="0"/>
              </a:rPr>
              <a:t>sta, tat, ati, tis, ist, sti, tic, ics</a:t>
            </a:r>
            <a:endParaRPr lang="en-US" smtClean="0">
              <a:latin typeface="Courier New" pitchFamily="49" charset="0"/>
            </a:endParaRPr>
          </a:p>
          <a:p>
            <a:r>
              <a:rPr lang="en-US" sz="2000" smtClean="0"/>
              <a:t>N-grams can be used for conflation (stemming)</a:t>
            </a:r>
          </a:p>
          <a:p>
            <a:pPr lvl="1"/>
            <a:r>
              <a:rPr lang="en-US" sz="1800" smtClean="0"/>
              <a:t>measure association between pairs of terms based on unique n-grams</a:t>
            </a:r>
          </a:p>
          <a:p>
            <a:pPr lvl="1"/>
            <a:r>
              <a:rPr lang="en-US" sz="1800" smtClean="0"/>
              <a:t>the terms are then clustered to create “equivalence classes” of terms.</a:t>
            </a:r>
          </a:p>
          <a:p>
            <a:r>
              <a:rPr lang="en-US" sz="2000" smtClean="0"/>
              <a:t>N-grams can also be used for indexing</a:t>
            </a:r>
          </a:p>
          <a:p>
            <a:pPr lvl="1"/>
            <a:r>
              <a:rPr lang="en-US" sz="1800" smtClean="0"/>
              <a:t>index all possible n-grams of the text (e.g., using inverted lists)</a:t>
            </a:r>
          </a:p>
          <a:p>
            <a:pPr lvl="1"/>
            <a:r>
              <a:rPr lang="en-US" sz="1800" smtClean="0"/>
              <a:t>max no. of searchable tokens:  |</a:t>
            </a:r>
            <a:r>
              <a:rPr lang="en-US" sz="1800" smtClean="0">
                <a:latin typeface="Symbol" pitchFamily="18" charset="2"/>
              </a:rPr>
              <a:t>S</a:t>
            </a:r>
            <a:r>
              <a:rPr lang="en-US" sz="1800" smtClean="0"/>
              <a:t>|</a:t>
            </a:r>
            <a:r>
              <a:rPr lang="en-US" i="1" baseline="50000" smtClean="0"/>
              <a:t>n</a:t>
            </a:r>
            <a:r>
              <a:rPr lang="en-US" sz="1800" smtClean="0"/>
              <a:t>, where </a:t>
            </a:r>
            <a:r>
              <a:rPr lang="en-US" sz="1800" smtClean="0">
                <a:latin typeface="Symbol" pitchFamily="18" charset="2"/>
              </a:rPr>
              <a:t>S</a:t>
            </a:r>
            <a:r>
              <a:rPr lang="en-US" sz="1800" smtClean="0"/>
              <a:t> is the alphabet</a:t>
            </a:r>
          </a:p>
          <a:p>
            <a:pPr lvl="1"/>
            <a:r>
              <a:rPr lang="en-US" sz="1800" smtClean="0"/>
              <a:t>larger n gives better results, but increases storage requirements</a:t>
            </a:r>
          </a:p>
          <a:p>
            <a:pPr lvl="1"/>
            <a:r>
              <a:rPr lang="en-US" sz="1800" smtClean="0"/>
              <a:t>no semantic meaning, so tokens not suitable for  representing concepts</a:t>
            </a:r>
          </a:p>
          <a:p>
            <a:pPr lvl="1"/>
            <a:r>
              <a:rPr lang="en-US" sz="1800" smtClean="0"/>
              <a:t>can get false hits, e.g., searching for “retail” using trigrams, may get matches with “retain detail” since it includes all trigrams for “retail”</a:t>
            </a:r>
            <a:endParaRPr lang="en-US" smtClean="0"/>
          </a:p>
        </p:txBody>
      </p:sp>
    </p:spTree>
    <p:extLst>
      <p:ext uri="{BB962C8B-B14F-4D97-AF65-F5344CB8AC3E}">
        <p14:creationId xmlns:p14="http://schemas.microsoft.com/office/powerpoint/2010/main" xmlns="" val="1516110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31747" name="Slide Number Placeholder 4"/>
          <p:cNvSpPr>
            <a:spLocks noGrp="1"/>
          </p:cNvSpPr>
          <p:nvPr>
            <p:ph type="sldNum" sz="quarter" idx="11"/>
          </p:nvPr>
        </p:nvSpPr>
        <p:spPr>
          <a:noFill/>
        </p:spPr>
        <p:txBody>
          <a:bodyPr/>
          <a:lstStyle/>
          <a:p>
            <a:fld id="{C152ED89-7C27-4987-9384-1E058C927034}" type="slidenum">
              <a:rPr lang="en-US" smtClean="0">
                <a:latin typeface="Times New Roman" charset="0"/>
              </a:rPr>
              <a:pPr/>
              <a:t>39</a:t>
            </a:fld>
            <a:endParaRPr lang="en-US" smtClean="0">
              <a:latin typeface="Times New Roman" charset="0"/>
            </a:endParaRPr>
          </a:p>
        </p:txBody>
      </p:sp>
      <p:sp>
        <p:nvSpPr>
          <p:cNvPr id="31748" name="Rectangle 2"/>
          <p:cNvSpPr>
            <a:spLocks noGrp="1" noChangeArrowheads="1"/>
          </p:cNvSpPr>
          <p:nvPr>
            <p:ph type="title"/>
          </p:nvPr>
        </p:nvSpPr>
        <p:spPr>
          <a:xfrm>
            <a:off x="685800" y="304800"/>
            <a:ext cx="7772400" cy="495300"/>
          </a:xfrm>
        </p:spPr>
        <p:txBody>
          <a:bodyPr/>
          <a:lstStyle/>
          <a:p>
            <a:r>
              <a:rPr lang="en-US" smtClean="0"/>
              <a:t>N-grams and Stemming (Example)</a:t>
            </a:r>
          </a:p>
        </p:txBody>
      </p:sp>
      <p:sp>
        <p:nvSpPr>
          <p:cNvPr id="31749" name="Rectangle 3"/>
          <p:cNvSpPr>
            <a:spLocks noGrp="1" noChangeArrowheads="1"/>
          </p:cNvSpPr>
          <p:nvPr>
            <p:ph type="body" idx="1"/>
          </p:nvPr>
        </p:nvSpPr>
        <p:spPr>
          <a:xfrm>
            <a:off x="685800" y="889000"/>
            <a:ext cx="7772400" cy="5283200"/>
          </a:xfrm>
        </p:spPr>
        <p:txBody>
          <a:bodyPr/>
          <a:lstStyle/>
          <a:p>
            <a:pPr marL="0" indent="0">
              <a:buFont typeface="Marlett" pitchFamily="2" charset="2"/>
              <a:buNone/>
            </a:pPr>
            <a:r>
              <a:rPr lang="en-US" sz="2000" smtClean="0"/>
              <a:t>“</a:t>
            </a:r>
            <a:r>
              <a:rPr lang="en-US" sz="2000" smtClean="0">
                <a:latin typeface="Courier New" pitchFamily="49" charset="0"/>
              </a:rPr>
              <a:t>statistics</a:t>
            </a:r>
            <a:r>
              <a:rPr lang="en-US" sz="2000" smtClean="0"/>
              <a:t>”</a:t>
            </a:r>
          </a:p>
          <a:p>
            <a:pPr marL="1200150" lvl="2">
              <a:buFont typeface="Marlett" pitchFamily="2" charset="2"/>
              <a:buNone/>
            </a:pPr>
            <a:r>
              <a:rPr lang="en-US" smtClean="0"/>
              <a:t>bigrams: </a:t>
            </a:r>
            <a:r>
              <a:rPr lang="en-US" smtClean="0">
                <a:latin typeface="Courier New" pitchFamily="49" charset="0"/>
              </a:rPr>
              <a:t>st, ta, at, ti, is, st, ti, ic, cs</a:t>
            </a:r>
            <a:endParaRPr lang="en-US" smtClean="0"/>
          </a:p>
          <a:p>
            <a:pPr marL="1200150" lvl="2">
              <a:buFont typeface="Marlett" pitchFamily="2" charset="2"/>
              <a:buNone/>
            </a:pPr>
            <a:r>
              <a:rPr lang="en-US" smtClean="0"/>
              <a:t>7 unique bigrams: </a:t>
            </a:r>
            <a:r>
              <a:rPr lang="en-US" smtClean="0">
                <a:latin typeface="Courier New" pitchFamily="49" charset="0"/>
              </a:rPr>
              <a:t>at, cs, ic, is, st, ta, ti</a:t>
            </a:r>
          </a:p>
          <a:p>
            <a:pPr marL="0" indent="0">
              <a:buFont typeface="Marlett" pitchFamily="2" charset="2"/>
              <a:buNone/>
            </a:pPr>
            <a:r>
              <a:rPr lang="en-US" sz="2000" smtClean="0"/>
              <a:t>“</a:t>
            </a:r>
            <a:r>
              <a:rPr lang="en-US" sz="2000" smtClean="0">
                <a:latin typeface="Courier New" pitchFamily="49" charset="0"/>
              </a:rPr>
              <a:t>statistical</a:t>
            </a:r>
            <a:r>
              <a:rPr lang="en-US" sz="2000" smtClean="0"/>
              <a:t>”</a:t>
            </a:r>
          </a:p>
          <a:p>
            <a:pPr marL="1200150" lvl="2">
              <a:buFont typeface="Marlett" pitchFamily="2" charset="2"/>
              <a:buNone/>
            </a:pPr>
            <a:r>
              <a:rPr lang="en-US" smtClean="0"/>
              <a:t>bigrams: </a:t>
            </a:r>
            <a:r>
              <a:rPr lang="en-US" smtClean="0">
                <a:latin typeface="Courier New" pitchFamily="49" charset="0"/>
              </a:rPr>
              <a:t>st, ta, at, ti, is, st, ti, ic, ca, al</a:t>
            </a:r>
            <a:endParaRPr lang="en-US" smtClean="0"/>
          </a:p>
          <a:p>
            <a:pPr marL="1200150" lvl="2">
              <a:buFont typeface="Marlett" pitchFamily="2" charset="2"/>
              <a:buNone/>
            </a:pPr>
            <a:r>
              <a:rPr lang="en-US" smtClean="0"/>
              <a:t>8 unique bigrams: </a:t>
            </a:r>
            <a:r>
              <a:rPr lang="en-US" smtClean="0">
                <a:latin typeface="Courier New" pitchFamily="49" charset="0"/>
              </a:rPr>
              <a:t>al, at, ca, ic, is, st, ta, ti</a:t>
            </a:r>
          </a:p>
          <a:p>
            <a:pPr marL="114300" lvl="1" indent="6350">
              <a:buFont typeface="Marlett" pitchFamily="2" charset="2"/>
              <a:buNone/>
            </a:pPr>
            <a:endParaRPr lang="en-US" sz="800" smtClean="0">
              <a:latin typeface="Courier New" pitchFamily="49" charset="0"/>
            </a:endParaRPr>
          </a:p>
          <a:p>
            <a:pPr marL="0" indent="0">
              <a:buFont typeface="Marlett" pitchFamily="2" charset="2"/>
              <a:buNone/>
            </a:pPr>
            <a:r>
              <a:rPr lang="en-US" sz="1800" smtClean="0"/>
              <a:t>Now use </a:t>
            </a:r>
            <a:r>
              <a:rPr lang="en-US" sz="1800" smtClean="0">
                <a:solidFill>
                  <a:srgbClr val="FF3300"/>
                </a:solidFill>
              </a:rPr>
              <a:t>Dice’s coefficient</a:t>
            </a:r>
            <a:r>
              <a:rPr lang="en-US" sz="1800" smtClean="0"/>
              <a:t> to compute “similarity” for pairs of words”</a:t>
            </a:r>
          </a:p>
          <a:p>
            <a:pPr marL="114300" lvl="1" indent="6350">
              <a:buFont typeface="Marlett" pitchFamily="2" charset="2"/>
              <a:buNone/>
            </a:pPr>
            <a:endParaRPr lang="en-US" sz="1400" smtClean="0">
              <a:latin typeface="Courier New" pitchFamily="49" charset="0"/>
            </a:endParaRPr>
          </a:p>
          <a:p>
            <a:pPr marL="114300" lvl="1" indent="6350">
              <a:buFont typeface="Marlett" pitchFamily="2" charset="2"/>
              <a:buNone/>
            </a:pPr>
            <a:endParaRPr lang="en-US" sz="1400" smtClean="0">
              <a:latin typeface="Courier New" pitchFamily="49" charset="0"/>
            </a:endParaRPr>
          </a:p>
          <a:p>
            <a:pPr marL="114300" lvl="1" indent="6350">
              <a:buFont typeface="Marlett" pitchFamily="2" charset="2"/>
              <a:buNone/>
            </a:pPr>
            <a:endParaRPr lang="en-US" sz="1400" smtClean="0">
              <a:latin typeface="Courier New" pitchFamily="49" charset="0"/>
            </a:endParaRPr>
          </a:p>
          <a:p>
            <a:pPr marL="114300" lvl="1" indent="6350">
              <a:buFont typeface="Marlett" pitchFamily="2" charset="2"/>
              <a:buNone/>
            </a:pPr>
            <a:endParaRPr lang="en-US" sz="800" smtClean="0">
              <a:latin typeface="Courier New" pitchFamily="49" charset="0"/>
            </a:endParaRPr>
          </a:p>
          <a:p>
            <a:pPr marL="0" indent="0">
              <a:buFont typeface="Marlett" pitchFamily="2" charset="2"/>
              <a:buNone/>
            </a:pPr>
            <a:r>
              <a:rPr lang="en-US" sz="1800" smtClean="0"/>
              <a:t>where A is no. of unique bigrams in first word, B is no. of unique bigrams in second word, and C is no. of unique shared bigrams. In this case, </a:t>
            </a:r>
          </a:p>
          <a:p>
            <a:pPr marL="0" indent="0">
              <a:buFont typeface="Marlett" pitchFamily="2" charset="2"/>
              <a:buNone/>
            </a:pPr>
            <a:r>
              <a:rPr lang="en-US" sz="1800" smtClean="0"/>
              <a:t>(2*6)/(7+8) = .80.</a:t>
            </a:r>
          </a:p>
          <a:p>
            <a:pPr marL="0" indent="0">
              <a:buFont typeface="Marlett" pitchFamily="2" charset="2"/>
              <a:buNone/>
            </a:pPr>
            <a:endParaRPr lang="en-US" sz="800" smtClean="0"/>
          </a:p>
          <a:p>
            <a:pPr marL="0" indent="0">
              <a:buFont typeface="Marlett" pitchFamily="2" charset="2"/>
              <a:buNone/>
            </a:pPr>
            <a:r>
              <a:rPr lang="en-US" sz="1800" smtClean="0"/>
              <a:t>Now we can form a </a:t>
            </a:r>
            <a:r>
              <a:rPr lang="en-US" sz="1800" i="1" smtClean="0"/>
              <a:t>word-word similarity matrix</a:t>
            </a:r>
            <a:r>
              <a:rPr lang="en-US" sz="1800" smtClean="0"/>
              <a:t> (with word similarities as entries). This matrix is s used to </a:t>
            </a:r>
            <a:r>
              <a:rPr lang="en-US" sz="1800" smtClean="0">
                <a:solidFill>
                  <a:srgbClr val="FF3300"/>
                </a:solidFill>
              </a:rPr>
              <a:t>cluster</a:t>
            </a:r>
            <a:r>
              <a:rPr lang="en-US" sz="1800" smtClean="0"/>
              <a:t> similar terms.</a:t>
            </a:r>
            <a:endParaRPr lang="en-US" smtClean="0"/>
          </a:p>
        </p:txBody>
      </p:sp>
      <p:grpSp>
        <p:nvGrpSpPr>
          <p:cNvPr id="31750" name="Group 8"/>
          <p:cNvGrpSpPr>
            <a:grpSpLocks/>
          </p:cNvGrpSpPr>
          <p:nvPr/>
        </p:nvGrpSpPr>
        <p:grpSpPr bwMode="auto">
          <a:xfrm>
            <a:off x="3732213" y="3594100"/>
            <a:ext cx="1274762" cy="684213"/>
            <a:chOff x="2087" y="2248"/>
            <a:chExt cx="803" cy="431"/>
          </a:xfrm>
        </p:grpSpPr>
        <p:sp>
          <p:nvSpPr>
            <p:cNvPr id="31751" name="Line 4"/>
            <p:cNvSpPr>
              <a:spLocks noChangeShapeType="1"/>
            </p:cNvSpPr>
            <p:nvPr/>
          </p:nvSpPr>
          <p:spPr bwMode="auto">
            <a:xfrm>
              <a:off x="2456" y="2464"/>
              <a:ext cx="424" cy="8"/>
            </a:xfrm>
            <a:prstGeom prst="line">
              <a:avLst/>
            </a:prstGeom>
            <a:noFill/>
            <a:ln w="25400">
              <a:solidFill>
                <a:schemeClr val="tx1"/>
              </a:solidFill>
              <a:round/>
              <a:headEnd/>
              <a:tailEnd/>
            </a:ln>
          </p:spPr>
          <p:txBody>
            <a:bodyPr wrap="none" anchor="ctr"/>
            <a:lstStyle/>
            <a:p>
              <a:endParaRPr lang="en-US"/>
            </a:p>
          </p:txBody>
        </p:sp>
        <p:sp>
          <p:nvSpPr>
            <p:cNvPr id="31752" name="Text Box 5"/>
            <p:cNvSpPr txBox="1">
              <a:spLocks noChangeArrowheads="1"/>
            </p:cNvSpPr>
            <p:nvPr/>
          </p:nvSpPr>
          <p:spPr bwMode="auto">
            <a:xfrm>
              <a:off x="2534" y="2248"/>
              <a:ext cx="284" cy="231"/>
            </a:xfrm>
            <a:prstGeom prst="rect">
              <a:avLst/>
            </a:prstGeom>
            <a:noFill/>
            <a:ln w="12700">
              <a:noFill/>
              <a:miter lim="800000"/>
              <a:headEnd/>
              <a:tailEnd/>
            </a:ln>
          </p:spPr>
          <p:txBody>
            <a:bodyPr wrap="none">
              <a:spAutoFit/>
            </a:bodyPr>
            <a:lstStyle/>
            <a:p>
              <a:r>
                <a:rPr lang="en-US" sz="1800" b="1"/>
                <a:t>2</a:t>
              </a:r>
              <a:r>
                <a:rPr lang="en-US" sz="1800" b="1" i="1"/>
                <a:t>C</a:t>
              </a:r>
              <a:endParaRPr lang="en-US" sz="1800" b="1"/>
            </a:p>
          </p:txBody>
        </p:sp>
        <p:sp>
          <p:nvSpPr>
            <p:cNvPr id="31753" name="Text Box 6"/>
            <p:cNvSpPr txBox="1">
              <a:spLocks noChangeArrowheads="1"/>
            </p:cNvSpPr>
            <p:nvPr/>
          </p:nvSpPr>
          <p:spPr bwMode="auto">
            <a:xfrm>
              <a:off x="2428" y="2448"/>
              <a:ext cx="462" cy="231"/>
            </a:xfrm>
            <a:prstGeom prst="rect">
              <a:avLst/>
            </a:prstGeom>
            <a:noFill/>
            <a:ln w="12700">
              <a:noFill/>
              <a:miter lim="800000"/>
              <a:headEnd/>
              <a:tailEnd/>
            </a:ln>
          </p:spPr>
          <p:txBody>
            <a:bodyPr wrap="none">
              <a:spAutoFit/>
            </a:bodyPr>
            <a:lstStyle/>
            <a:p>
              <a:r>
                <a:rPr lang="en-US" sz="1800" b="1" i="1"/>
                <a:t>A</a:t>
              </a:r>
              <a:r>
                <a:rPr lang="en-US" sz="1800" b="1"/>
                <a:t> + </a:t>
              </a:r>
              <a:r>
                <a:rPr lang="en-US" sz="1800" b="1" i="1"/>
                <a:t>B</a:t>
              </a:r>
              <a:endParaRPr lang="en-US" sz="1800" b="1"/>
            </a:p>
          </p:txBody>
        </p:sp>
        <p:sp>
          <p:nvSpPr>
            <p:cNvPr id="31754" name="Text Box 7"/>
            <p:cNvSpPr txBox="1">
              <a:spLocks noChangeArrowheads="1"/>
            </p:cNvSpPr>
            <p:nvPr/>
          </p:nvSpPr>
          <p:spPr bwMode="auto">
            <a:xfrm>
              <a:off x="2087" y="2337"/>
              <a:ext cx="323" cy="250"/>
            </a:xfrm>
            <a:prstGeom prst="rect">
              <a:avLst/>
            </a:prstGeom>
            <a:noFill/>
            <a:ln w="12700">
              <a:noFill/>
              <a:miter lim="800000"/>
              <a:headEnd/>
              <a:tailEnd/>
            </a:ln>
          </p:spPr>
          <p:txBody>
            <a:bodyPr wrap="none">
              <a:spAutoFit/>
            </a:bodyPr>
            <a:lstStyle/>
            <a:p>
              <a:r>
                <a:rPr lang="en-US" sz="2000" b="1" i="1"/>
                <a:t>S</a:t>
              </a:r>
              <a:r>
                <a:rPr lang="en-US" sz="1800" b="1"/>
                <a:t> =</a:t>
              </a:r>
            </a:p>
          </p:txBody>
        </p:sp>
      </p:grpSp>
    </p:spTree>
    <p:extLst>
      <p:ext uri="{BB962C8B-B14F-4D97-AF65-F5344CB8AC3E}">
        <p14:creationId xmlns:p14="http://schemas.microsoft.com/office/powerpoint/2010/main" xmlns="" val="1143043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Intelligent Information Retrieval</a:t>
            </a:r>
            <a:endParaRPr lang="en-US" sz="1400"/>
          </a:p>
        </p:txBody>
      </p:sp>
      <p:sp>
        <p:nvSpPr>
          <p:cNvPr id="15363" name="Slide Number Placeholder 4"/>
          <p:cNvSpPr>
            <a:spLocks noGrp="1"/>
          </p:cNvSpPr>
          <p:nvPr>
            <p:ph type="sldNum" sz="quarter" idx="11"/>
          </p:nvPr>
        </p:nvSpPr>
        <p:spPr>
          <a:noFill/>
        </p:spPr>
        <p:txBody>
          <a:bodyPr/>
          <a:lstStyle/>
          <a:p>
            <a:fld id="{00844E64-3DC4-4C62-B62A-8FF9989C0E8D}" type="slidenum">
              <a:rPr lang="en-US"/>
              <a:pPr/>
              <a:t>4</a:t>
            </a:fld>
            <a:endParaRPr lang="en-US"/>
          </a:p>
        </p:txBody>
      </p:sp>
      <p:sp>
        <p:nvSpPr>
          <p:cNvPr id="15364" name="Rectangle 2"/>
          <p:cNvSpPr>
            <a:spLocks noGrp="1" noChangeArrowheads="1"/>
          </p:cNvSpPr>
          <p:nvPr>
            <p:ph type="title"/>
          </p:nvPr>
        </p:nvSpPr>
        <p:spPr>
          <a:xfrm>
            <a:off x="609600" y="304800"/>
            <a:ext cx="7772400" cy="914400"/>
          </a:xfrm>
        </p:spPr>
        <p:txBody>
          <a:bodyPr/>
          <a:lstStyle/>
          <a:p>
            <a:r>
              <a:rPr lang="en-US" dirty="0" smtClean="0"/>
              <a:t>Index Terms or “Features”</a:t>
            </a:r>
          </a:p>
        </p:txBody>
      </p:sp>
      <p:sp>
        <p:nvSpPr>
          <p:cNvPr id="15365" name="Rectangle 3"/>
          <p:cNvSpPr>
            <a:spLocks noGrp="1" noChangeArrowheads="1"/>
          </p:cNvSpPr>
          <p:nvPr>
            <p:ph type="body" idx="1"/>
          </p:nvPr>
        </p:nvSpPr>
        <p:spPr>
          <a:xfrm>
            <a:off x="609600" y="1219200"/>
            <a:ext cx="7772400" cy="4495800"/>
          </a:xfrm>
        </p:spPr>
        <p:txBody>
          <a:bodyPr/>
          <a:lstStyle/>
          <a:p>
            <a:r>
              <a:rPr lang="en-US" dirty="0" smtClean="0"/>
              <a:t>The index is accessed by the atoms of a query language</a:t>
            </a:r>
          </a:p>
          <a:p>
            <a:endParaRPr lang="en-US" sz="800" dirty="0" smtClean="0"/>
          </a:p>
          <a:p>
            <a:r>
              <a:rPr lang="en-US" dirty="0" smtClean="0"/>
              <a:t>The atoms are called “features” or “keys” or “terms” </a:t>
            </a:r>
          </a:p>
          <a:p>
            <a:endParaRPr lang="en-US" sz="800" dirty="0" smtClean="0"/>
          </a:p>
          <a:p>
            <a:r>
              <a:rPr lang="en-US" dirty="0" smtClean="0"/>
              <a:t>Most common feature types: </a:t>
            </a:r>
          </a:p>
          <a:p>
            <a:pPr lvl="1"/>
            <a:r>
              <a:rPr lang="en-US" dirty="0" smtClean="0"/>
              <a:t>Words in text</a:t>
            </a:r>
          </a:p>
          <a:p>
            <a:pPr lvl="1"/>
            <a:r>
              <a:rPr lang="en-US" dirty="0" smtClean="0"/>
              <a:t>N-grams (</a:t>
            </a:r>
            <a:r>
              <a:rPr lang="en-US" dirty="0"/>
              <a:t>c</a:t>
            </a:r>
            <a:r>
              <a:rPr lang="en-US" dirty="0" smtClean="0"/>
              <a:t>onsecutive substrings) of a document</a:t>
            </a:r>
          </a:p>
          <a:p>
            <a:pPr lvl="1"/>
            <a:r>
              <a:rPr lang="en-US" dirty="0" smtClean="0"/>
              <a:t>Manually assigned terms (controlled vocabulary) </a:t>
            </a:r>
          </a:p>
          <a:p>
            <a:pPr lvl="1"/>
            <a:r>
              <a:rPr lang="en-US" dirty="0" smtClean="0"/>
              <a:t>Document structure (sentences &amp; paragraphs) </a:t>
            </a:r>
          </a:p>
          <a:p>
            <a:pPr lvl="1"/>
            <a:r>
              <a:rPr lang="en-US" dirty="0" smtClean="0"/>
              <a:t>Inter- or intra-document links (e.g., citations) </a:t>
            </a:r>
          </a:p>
          <a:p>
            <a:endParaRPr lang="en-US" sz="800" dirty="0" smtClean="0"/>
          </a:p>
          <a:p>
            <a:r>
              <a:rPr lang="en-US" dirty="0" smtClean="0"/>
              <a:t>Composed features </a:t>
            </a:r>
          </a:p>
          <a:p>
            <a:pPr lvl="1"/>
            <a:r>
              <a:rPr lang="en-US" dirty="0" smtClean="0"/>
              <a:t>Feature sequences (phrases, names, dates, monetary amounts) </a:t>
            </a:r>
          </a:p>
          <a:p>
            <a:pPr lvl="1"/>
            <a:r>
              <a:rPr lang="en-US" dirty="0" smtClean="0"/>
              <a:t>Feature sets (e.g., synonym classes, concept indexing)</a:t>
            </a:r>
          </a:p>
          <a:p>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smtClean="0">
                <a:ea typeface="ＭＳ Ｐゴシック" pitchFamily="34" charset="-128"/>
              </a:rPr>
              <a:t>N-gram indexes</a:t>
            </a:r>
          </a:p>
        </p:txBody>
      </p:sp>
      <p:sp>
        <p:nvSpPr>
          <p:cNvPr id="27651" name="Rectangle 3"/>
          <p:cNvSpPr>
            <a:spLocks noGrp="1" noChangeArrowheads="1"/>
          </p:cNvSpPr>
          <p:nvPr>
            <p:ph type="body" idx="1"/>
          </p:nvPr>
        </p:nvSpPr>
        <p:spPr>
          <a:xfrm>
            <a:off x="457199" y="1600200"/>
            <a:ext cx="8329613" cy="4267200"/>
          </a:xfrm>
        </p:spPr>
        <p:txBody>
          <a:bodyPr/>
          <a:lstStyle/>
          <a:p>
            <a:pPr eaLnBrk="1" hangingPunct="1"/>
            <a:r>
              <a:rPr lang="en-US" altLang="en-US" dirty="0" smtClean="0">
                <a:ea typeface="ＭＳ Ｐゴシック" pitchFamily="34" charset="-128"/>
              </a:rPr>
              <a:t>Enumerate all </a:t>
            </a:r>
            <a:r>
              <a:rPr lang="en-US" altLang="en-US" i="1" dirty="0" smtClean="0">
                <a:ea typeface="ＭＳ Ｐゴシック" pitchFamily="34" charset="-128"/>
              </a:rPr>
              <a:t>n</a:t>
            </a:r>
            <a:r>
              <a:rPr lang="en-US" altLang="en-US" dirty="0" smtClean="0">
                <a:ea typeface="ＭＳ Ｐゴシック" pitchFamily="34" charset="-128"/>
              </a:rPr>
              <a:t>-grams occurring in any term</a:t>
            </a:r>
          </a:p>
          <a:p>
            <a:pPr eaLnBrk="1" hangingPunct="1"/>
            <a:r>
              <a:rPr lang="en-US" altLang="en-US" i="1" dirty="0" smtClean="0">
                <a:ea typeface="ＭＳ Ｐゴシック" pitchFamily="34" charset="-128"/>
              </a:rPr>
              <a:t>e.g.,</a:t>
            </a:r>
            <a:r>
              <a:rPr lang="en-US" altLang="en-US" dirty="0" smtClean="0">
                <a:ea typeface="ＭＳ Ｐゴシック" pitchFamily="34" charset="-128"/>
              </a:rPr>
              <a:t> from text “</a:t>
            </a:r>
            <a:r>
              <a:rPr lang="en-US" altLang="en-US" b="1" i="1" dirty="0" smtClean="0">
                <a:ea typeface="ＭＳ Ｐゴシック" pitchFamily="34" charset="-128"/>
              </a:rPr>
              <a:t>April is the cruelest month</a:t>
            </a:r>
            <a:r>
              <a:rPr lang="en-US" altLang="en-US" dirty="0" smtClean="0">
                <a:ea typeface="ＭＳ Ｐゴシック" pitchFamily="34" charset="-128"/>
              </a:rPr>
              <a:t>” we get </a:t>
            </a:r>
            <a:r>
              <a:rPr lang="en-US" altLang="en-US" i="1" dirty="0" smtClean="0">
                <a:ea typeface="ＭＳ Ｐゴシック" pitchFamily="34" charset="-128"/>
              </a:rPr>
              <a:t>bigrams:</a:t>
            </a:r>
            <a:endParaRPr lang="en-US" altLang="en-US" dirty="0" smtClean="0">
              <a:ea typeface="ＭＳ Ｐゴシック" pitchFamily="34" charset="-128"/>
            </a:endParaRPr>
          </a:p>
          <a:p>
            <a:pPr lvl="2" eaLnBrk="1" hangingPunct="1"/>
            <a:endParaRPr lang="en-US" altLang="en-US" dirty="0" smtClean="0">
              <a:ea typeface="ＭＳ Ｐゴシック" pitchFamily="34" charset="-128"/>
            </a:endParaRPr>
          </a:p>
          <a:p>
            <a:pPr eaLnBrk="1" hangingPunct="1"/>
            <a:endParaRPr lang="en-US" altLang="en-US" dirty="0" smtClean="0">
              <a:ea typeface="ＭＳ Ｐゴシック" pitchFamily="34" charset="-128"/>
            </a:endParaRPr>
          </a:p>
          <a:p>
            <a:pPr eaLnBrk="1" hangingPunct="1"/>
            <a:endParaRPr lang="en-US" altLang="en-US" dirty="0" smtClean="0">
              <a:ea typeface="ＭＳ Ｐゴシック" pitchFamily="34" charset="-128"/>
            </a:endParaRPr>
          </a:p>
          <a:p>
            <a:pPr lvl="2" eaLnBrk="1" hangingPunct="1"/>
            <a:endParaRPr lang="en-US" altLang="en-US" dirty="0" smtClean="0">
              <a:ea typeface="ＭＳ Ｐゴシック" pitchFamily="34" charset="-128"/>
            </a:endParaRPr>
          </a:p>
          <a:p>
            <a:pPr lvl="1" eaLnBrk="1" hangingPunct="1"/>
            <a:r>
              <a:rPr lang="en-US" altLang="en-US" dirty="0" smtClean="0">
                <a:ea typeface="ＭＳ Ｐゴシック" pitchFamily="34" charset="-128"/>
              </a:rPr>
              <a:t>$ is a special word boundary symbol</a:t>
            </a:r>
          </a:p>
          <a:p>
            <a:pPr eaLnBrk="1" hangingPunct="1"/>
            <a:endParaRPr lang="en-US" altLang="en-US" dirty="0" smtClean="0">
              <a:ea typeface="ＭＳ Ｐゴシック" pitchFamily="34" charset="-128"/>
            </a:endParaRPr>
          </a:p>
          <a:p>
            <a:pPr eaLnBrk="1" hangingPunct="1"/>
            <a:r>
              <a:rPr lang="en-US" altLang="en-US" dirty="0" smtClean="0">
                <a:ea typeface="ＭＳ Ｐゴシック" pitchFamily="34" charset="-128"/>
              </a:rPr>
              <a:t>Maintain a </a:t>
            </a:r>
            <a:r>
              <a:rPr lang="en-US" altLang="en-US" i="1" u="sng" dirty="0" smtClean="0">
                <a:ea typeface="ＭＳ Ｐゴシック" pitchFamily="34" charset="-128"/>
              </a:rPr>
              <a:t>second</a:t>
            </a:r>
            <a:r>
              <a:rPr lang="en-US" altLang="en-US" dirty="0" smtClean="0">
                <a:ea typeface="ＭＳ Ｐゴシック" pitchFamily="34" charset="-128"/>
              </a:rPr>
              <a:t> inverted index</a:t>
            </a:r>
            <a:r>
              <a:rPr lang="en-US" altLang="en-US" i="1" dirty="0" smtClean="0">
                <a:ea typeface="ＭＳ Ｐゴシック" pitchFamily="34" charset="-128"/>
              </a:rPr>
              <a:t> </a:t>
            </a:r>
            <a:r>
              <a:rPr lang="en-US" altLang="en-US" i="1" u="sng" dirty="0" smtClean="0">
                <a:ea typeface="ＭＳ Ｐゴシック" pitchFamily="34" charset="-128"/>
              </a:rPr>
              <a:t>from bigrams to</a:t>
            </a:r>
            <a:r>
              <a:rPr lang="en-US" altLang="en-US" dirty="0" smtClean="0">
                <a:ea typeface="ＭＳ Ｐゴシック" pitchFamily="34" charset="-128"/>
              </a:rPr>
              <a:t> </a:t>
            </a:r>
            <a:r>
              <a:rPr lang="en-US" altLang="en-US" i="1" u="sng" dirty="0" smtClean="0">
                <a:ea typeface="ＭＳ Ｐゴシック" pitchFamily="34" charset="-128"/>
              </a:rPr>
              <a:t>dictionary terms</a:t>
            </a:r>
            <a:r>
              <a:rPr lang="en-US" altLang="en-US" dirty="0" smtClean="0">
                <a:ea typeface="ＭＳ Ｐゴシック" pitchFamily="34" charset="-128"/>
              </a:rPr>
              <a:t> that match each bigram.</a:t>
            </a:r>
            <a:endParaRPr lang="en-US" altLang="en-US" i="1" u="sng" dirty="0" smtClean="0">
              <a:ea typeface="ＭＳ Ｐゴシック" pitchFamily="34" charset="-128"/>
            </a:endParaRPr>
          </a:p>
        </p:txBody>
      </p:sp>
      <p:sp>
        <p:nvSpPr>
          <p:cNvPr id="27652" name="Text Box 4"/>
          <p:cNvSpPr txBox="1">
            <a:spLocks noChangeArrowheads="1"/>
          </p:cNvSpPr>
          <p:nvPr/>
        </p:nvSpPr>
        <p:spPr bwMode="auto">
          <a:xfrm>
            <a:off x="914400" y="2895600"/>
            <a:ext cx="7429500" cy="830997"/>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a:spcBef>
                <a:spcPct val="0"/>
              </a:spcBef>
              <a:buClrTx/>
              <a:buFontTx/>
              <a:buNone/>
            </a:pPr>
            <a:r>
              <a:rPr lang="en-US" altLang="en-US" sz="2400" dirty="0">
                <a:latin typeface="Lucida Sans" pitchFamily="34" charset="0"/>
                <a:ea typeface="Arial Unicode MS" pitchFamily="34" charset="-128"/>
              </a:rPr>
              <a:t>$a</a:t>
            </a:r>
            <a:r>
              <a:rPr lang="en-US" altLang="en-US" sz="2400" dirty="0" smtClean="0">
                <a:latin typeface="Lucida Sans" pitchFamily="34" charset="0"/>
                <a:ea typeface="Arial Unicode MS" pitchFamily="34" charset="-128"/>
              </a:rPr>
              <a:t>, </a:t>
            </a:r>
            <a:r>
              <a:rPr lang="en-US" altLang="en-US" sz="2400" dirty="0" err="1" smtClean="0">
                <a:latin typeface="Lucida Sans" pitchFamily="34" charset="0"/>
                <a:ea typeface="Arial Unicode MS" pitchFamily="34" charset="-128"/>
              </a:rPr>
              <a:t>ap</a:t>
            </a:r>
            <a:r>
              <a:rPr lang="en-US" altLang="en-US" sz="2400" dirty="0" smtClean="0">
                <a:latin typeface="Lucida Sans" pitchFamily="34" charset="0"/>
                <a:ea typeface="Arial Unicode MS" pitchFamily="34" charset="-128"/>
              </a:rPr>
              <a:t>, </a:t>
            </a:r>
            <a:r>
              <a:rPr lang="en-US" altLang="en-US" sz="2400" dirty="0" err="1" smtClean="0">
                <a:latin typeface="Lucida Sans" pitchFamily="34" charset="0"/>
                <a:ea typeface="Arial Unicode MS" pitchFamily="34" charset="-128"/>
              </a:rPr>
              <a:t>pr</a:t>
            </a:r>
            <a:r>
              <a:rPr lang="en-US" altLang="en-US" sz="2400" dirty="0" smtClean="0">
                <a:latin typeface="Lucida Sans" pitchFamily="34" charset="0"/>
                <a:ea typeface="Arial Unicode MS" pitchFamily="34" charset="-128"/>
              </a:rPr>
              <a:t>, </a:t>
            </a:r>
            <a:r>
              <a:rPr lang="en-US" altLang="en-US" sz="2400" dirty="0" err="1" smtClean="0">
                <a:latin typeface="Lucida Sans" pitchFamily="34" charset="0"/>
                <a:ea typeface="Arial Unicode MS" pitchFamily="34" charset="-128"/>
              </a:rPr>
              <a:t>ri</a:t>
            </a:r>
            <a:r>
              <a:rPr lang="en-US" altLang="en-US" sz="2400" dirty="0" smtClean="0">
                <a:latin typeface="Lucida Sans" pitchFamily="34" charset="0"/>
                <a:ea typeface="Arial Unicode MS" pitchFamily="34" charset="-128"/>
              </a:rPr>
              <a:t>, </a:t>
            </a:r>
            <a:r>
              <a:rPr lang="en-US" altLang="en-US" sz="2400" dirty="0" err="1" smtClean="0">
                <a:latin typeface="Lucida Sans" pitchFamily="34" charset="0"/>
                <a:ea typeface="Arial Unicode MS" pitchFamily="34" charset="-128"/>
              </a:rPr>
              <a:t>il</a:t>
            </a:r>
            <a:r>
              <a:rPr lang="en-US" altLang="en-US" sz="2400" dirty="0" smtClean="0">
                <a:latin typeface="Lucida Sans" pitchFamily="34" charset="0"/>
                <a:ea typeface="Arial Unicode MS" pitchFamily="34" charset="-128"/>
              </a:rPr>
              <a:t>, l$, $</a:t>
            </a:r>
            <a:r>
              <a:rPr lang="en-US" altLang="en-US" sz="2400" dirty="0" err="1">
                <a:latin typeface="Lucida Sans" pitchFamily="34" charset="0"/>
                <a:ea typeface="Arial Unicode MS" pitchFamily="34" charset="-128"/>
              </a:rPr>
              <a:t>i</a:t>
            </a:r>
            <a:r>
              <a:rPr lang="en-US" altLang="en-US" sz="2400" dirty="0" smtClean="0">
                <a:latin typeface="Lucida Sans" pitchFamily="34" charset="0"/>
                <a:ea typeface="Arial Unicode MS" pitchFamily="34" charset="-128"/>
              </a:rPr>
              <a:t>, is, s$, $</a:t>
            </a:r>
            <a:r>
              <a:rPr lang="en-US" altLang="en-US" sz="2400" dirty="0">
                <a:latin typeface="Lucida Sans" pitchFamily="34" charset="0"/>
                <a:ea typeface="Arial Unicode MS" pitchFamily="34" charset="-128"/>
              </a:rPr>
              <a:t>t</a:t>
            </a:r>
            <a:r>
              <a:rPr lang="en-US" altLang="en-US" sz="2400" dirty="0" smtClean="0">
                <a:latin typeface="Lucida Sans" pitchFamily="34" charset="0"/>
                <a:ea typeface="Arial Unicode MS" pitchFamily="34" charset="-128"/>
              </a:rPr>
              <a:t>, </a:t>
            </a:r>
            <a:r>
              <a:rPr lang="en-US" altLang="en-US" sz="2400" dirty="0" err="1" smtClean="0">
                <a:latin typeface="Lucida Sans" pitchFamily="34" charset="0"/>
                <a:ea typeface="Arial Unicode MS" pitchFamily="34" charset="-128"/>
              </a:rPr>
              <a:t>th</a:t>
            </a:r>
            <a:r>
              <a:rPr lang="en-US" altLang="en-US" sz="2400" dirty="0" smtClean="0">
                <a:latin typeface="Lucida Sans" pitchFamily="34" charset="0"/>
                <a:ea typeface="Arial Unicode MS" pitchFamily="34" charset="-128"/>
              </a:rPr>
              <a:t>, he, e$, $</a:t>
            </a:r>
            <a:r>
              <a:rPr lang="en-US" altLang="en-US" sz="2400" dirty="0">
                <a:latin typeface="Lucida Sans" pitchFamily="34" charset="0"/>
                <a:ea typeface="Arial Unicode MS" pitchFamily="34" charset="-128"/>
              </a:rPr>
              <a:t>c</a:t>
            </a:r>
            <a:r>
              <a:rPr lang="en-US" altLang="en-US" sz="2400" dirty="0" smtClean="0">
                <a:latin typeface="Lucida Sans" pitchFamily="34" charset="0"/>
                <a:ea typeface="Arial Unicode MS" pitchFamily="34" charset="-128"/>
              </a:rPr>
              <a:t>, </a:t>
            </a:r>
            <a:r>
              <a:rPr lang="en-US" altLang="en-US" sz="2400" dirty="0" err="1" smtClean="0">
                <a:latin typeface="Lucida Sans" pitchFamily="34" charset="0"/>
                <a:ea typeface="Arial Unicode MS" pitchFamily="34" charset="-128"/>
              </a:rPr>
              <a:t>cr</a:t>
            </a:r>
            <a:r>
              <a:rPr lang="en-US" altLang="en-US" sz="2400" dirty="0" smtClean="0">
                <a:latin typeface="Lucida Sans" pitchFamily="34" charset="0"/>
                <a:ea typeface="Arial Unicode MS" pitchFamily="34" charset="-128"/>
              </a:rPr>
              <a:t>, </a:t>
            </a:r>
            <a:r>
              <a:rPr lang="en-US" altLang="en-US" sz="2400" dirty="0" err="1" smtClean="0">
                <a:latin typeface="Lucida Sans" pitchFamily="34" charset="0"/>
                <a:ea typeface="Arial Unicode MS" pitchFamily="34" charset="-128"/>
              </a:rPr>
              <a:t>ru</a:t>
            </a:r>
            <a:r>
              <a:rPr lang="en-US" altLang="en-US" sz="2400" dirty="0" smtClean="0">
                <a:latin typeface="Lucida Sans" pitchFamily="34" charset="0"/>
                <a:ea typeface="Arial Unicode MS" pitchFamily="34" charset="-128"/>
              </a:rPr>
              <a:t>, </a:t>
            </a:r>
            <a:r>
              <a:rPr lang="en-US" altLang="en-US" sz="2400" dirty="0" err="1" smtClean="0">
                <a:latin typeface="Lucida Sans" pitchFamily="34" charset="0"/>
                <a:ea typeface="Arial Unicode MS" pitchFamily="34" charset="-128"/>
              </a:rPr>
              <a:t>ue</a:t>
            </a:r>
            <a:r>
              <a:rPr lang="en-US" altLang="en-US" sz="2400" dirty="0" smtClean="0">
                <a:latin typeface="Lucida Sans" pitchFamily="34" charset="0"/>
                <a:ea typeface="Arial Unicode MS" pitchFamily="34" charset="-128"/>
              </a:rPr>
              <a:t>, el, le, </a:t>
            </a:r>
            <a:r>
              <a:rPr lang="en-US" altLang="en-US" sz="2400" dirty="0" err="1" smtClean="0">
                <a:latin typeface="Lucida Sans" pitchFamily="34" charset="0"/>
                <a:ea typeface="Arial Unicode MS" pitchFamily="34" charset="-128"/>
              </a:rPr>
              <a:t>es</a:t>
            </a:r>
            <a:r>
              <a:rPr lang="en-US" altLang="en-US" sz="2400" dirty="0" smtClean="0">
                <a:latin typeface="Lucida Sans" pitchFamily="34" charset="0"/>
                <a:ea typeface="Arial Unicode MS" pitchFamily="34" charset="-128"/>
              </a:rPr>
              <a:t>, </a:t>
            </a:r>
            <a:r>
              <a:rPr lang="en-US" altLang="en-US" sz="2400" dirty="0" err="1" smtClean="0">
                <a:latin typeface="Lucida Sans" pitchFamily="34" charset="0"/>
                <a:ea typeface="Arial Unicode MS" pitchFamily="34" charset="-128"/>
              </a:rPr>
              <a:t>st</a:t>
            </a:r>
            <a:r>
              <a:rPr lang="en-US" altLang="en-US" sz="2400" dirty="0" smtClean="0">
                <a:latin typeface="Lucida Sans" pitchFamily="34" charset="0"/>
                <a:ea typeface="Arial Unicode MS" pitchFamily="34" charset="-128"/>
              </a:rPr>
              <a:t>, t</a:t>
            </a:r>
            <a:r>
              <a:rPr lang="en-US" altLang="en-US" sz="2400" dirty="0">
                <a:latin typeface="Lucida Sans" pitchFamily="34" charset="0"/>
                <a:ea typeface="Arial Unicode MS" pitchFamily="34" charset="-128"/>
              </a:rPr>
              <a:t>$, $m</a:t>
            </a:r>
            <a:r>
              <a:rPr lang="en-US" altLang="en-US" sz="2400" dirty="0" smtClean="0">
                <a:latin typeface="Lucida Sans" pitchFamily="34" charset="0"/>
                <a:ea typeface="Arial Unicode MS" pitchFamily="34" charset="-128"/>
              </a:rPr>
              <a:t>, </a:t>
            </a:r>
            <a:r>
              <a:rPr lang="en-US" altLang="en-US" sz="2400" dirty="0" err="1" smtClean="0">
                <a:latin typeface="Lucida Sans" pitchFamily="34" charset="0"/>
                <a:ea typeface="Arial Unicode MS" pitchFamily="34" charset="-128"/>
              </a:rPr>
              <a:t>mo</a:t>
            </a:r>
            <a:r>
              <a:rPr lang="en-US" altLang="en-US" sz="2400" dirty="0" smtClean="0">
                <a:latin typeface="Lucida Sans" pitchFamily="34" charset="0"/>
                <a:ea typeface="Arial Unicode MS" pitchFamily="34" charset="-128"/>
              </a:rPr>
              <a:t>, on, </a:t>
            </a:r>
            <a:r>
              <a:rPr lang="en-US" altLang="en-US" sz="2400" dirty="0" err="1" smtClean="0">
                <a:latin typeface="Lucida Sans" pitchFamily="34" charset="0"/>
                <a:ea typeface="Arial Unicode MS" pitchFamily="34" charset="-128"/>
              </a:rPr>
              <a:t>nt</a:t>
            </a:r>
            <a:r>
              <a:rPr lang="en-US" altLang="en-US" sz="2400" dirty="0" smtClean="0">
                <a:latin typeface="Lucida Sans" pitchFamily="34" charset="0"/>
                <a:ea typeface="Arial Unicode MS" pitchFamily="34" charset="-128"/>
              </a:rPr>
              <a:t>, h</a:t>
            </a:r>
            <a:r>
              <a:rPr lang="en-US" altLang="en-US" sz="2400" dirty="0">
                <a:latin typeface="Lucida Sans" pitchFamily="34" charset="0"/>
                <a:ea typeface="Arial Unicode MS" pitchFamily="34" charset="-128"/>
              </a:rPr>
              <a:t>$</a:t>
            </a:r>
            <a:endParaRPr lang="en-US" altLang="en-US" sz="2400" i="1" dirty="0">
              <a:latin typeface="Lucida Sans" pitchFamily="34" charset="0"/>
              <a:ea typeface="Arial Unicode MS" pitchFamily="34" charset="-128"/>
            </a:endParaRPr>
          </a:p>
        </p:txBody>
      </p:sp>
      <p:sp>
        <p:nvSpPr>
          <p:cNvPr id="27653"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US" altLang="en-US" sz="1600">
                <a:solidFill>
                  <a:srgbClr val="FBFCFF"/>
                </a:solidFill>
                <a:latin typeface="Lucida Sans" pitchFamily="34" charset="0"/>
                <a:ea typeface="Arial Unicode MS" pitchFamily="34" charset="-128"/>
              </a:rPr>
              <a:t>Sec. 3.2.2</a:t>
            </a:r>
          </a:p>
        </p:txBody>
      </p:sp>
      <p:sp>
        <p:nvSpPr>
          <p:cNvPr id="7" name="Footer Placeholder 3"/>
          <p:cNvSpPr>
            <a:spLocks noGrp="1"/>
          </p:cNvSpPr>
          <p:nvPr>
            <p:ph type="ftr" sz="quarter" idx="10"/>
          </p:nvPr>
        </p:nvSpPr>
        <p:spPr>
          <a:xfrm>
            <a:off x="533400" y="6400800"/>
            <a:ext cx="3429000" cy="228600"/>
          </a:xfrm>
          <a:noFill/>
        </p:spPr>
        <p:txBody>
          <a:bodyPr/>
          <a:lstStyle/>
          <a:p>
            <a:r>
              <a:rPr lang="en-US" dirty="0"/>
              <a:t>Intelligent Information Retrieval</a:t>
            </a:r>
            <a:endParaRPr lang="en-US" sz="1400" dirty="0"/>
          </a:p>
        </p:txBody>
      </p:sp>
      <p:sp>
        <p:nvSpPr>
          <p:cNvPr id="8" name="Slide Number Placeholder 4"/>
          <p:cNvSpPr>
            <a:spLocks noGrp="1"/>
          </p:cNvSpPr>
          <p:nvPr>
            <p:ph type="sldNum" sz="quarter" idx="11"/>
          </p:nvPr>
        </p:nvSpPr>
        <p:spPr>
          <a:xfrm>
            <a:off x="6781800" y="6400800"/>
            <a:ext cx="1905000" cy="228600"/>
          </a:xfrm>
          <a:noFill/>
        </p:spPr>
        <p:txBody>
          <a:bodyPr/>
          <a:lstStyle/>
          <a:p>
            <a:fld id="{54F17842-34F0-45D7-B2B0-200EB5444382}" type="slidenum">
              <a:rPr lang="en-US"/>
              <a:pPr/>
              <a:t>40</a:t>
            </a:fld>
            <a:endParaRPr lang="en-US"/>
          </a:p>
        </p:txBody>
      </p:sp>
    </p:spTree>
    <p:extLst>
      <p:ext uri="{BB962C8B-B14F-4D97-AF65-F5344CB8AC3E}">
        <p14:creationId xmlns:p14="http://schemas.microsoft.com/office/powerpoint/2010/main" xmlns="" val="79685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ea typeface="ＭＳ Ｐゴシック" pitchFamily="34" charset="-128"/>
              </a:rPr>
              <a:t>Bigram index example</a:t>
            </a:r>
          </a:p>
        </p:txBody>
      </p:sp>
      <p:sp>
        <p:nvSpPr>
          <p:cNvPr id="28675" name="Content Placeholder 23"/>
          <p:cNvSpPr>
            <a:spLocks noGrp="1"/>
          </p:cNvSpPr>
          <p:nvPr>
            <p:ph idx="1"/>
          </p:nvPr>
        </p:nvSpPr>
        <p:spPr/>
        <p:txBody>
          <a:bodyPr/>
          <a:lstStyle/>
          <a:p>
            <a:pPr eaLnBrk="1" hangingPunct="1"/>
            <a:r>
              <a:rPr lang="en-US" altLang="en-US" dirty="0" smtClean="0">
                <a:ea typeface="ＭＳ Ｐゴシック" pitchFamily="34" charset="-128"/>
              </a:rPr>
              <a:t>The </a:t>
            </a:r>
            <a:r>
              <a:rPr lang="en-US" altLang="en-US" i="1" dirty="0" smtClean="0">
                <a:ea typeface="ＭＳ Ｐゴシック" pitchFamily="34" charset="-128"/>
              </a:rPr>
              <a:t>n</a:t>
            </a:r>
            <a:r>
              <a:rPr lang="en-US" altLang="en-US" dirty="0" smtClean="0">
                <a:ea typeface="ＭＳ Ｐゴシック" pitchFamily="34" charset="-128"/>
              </a:rPr>
              <a:t>-gram index finds </a:t>
            </a:r>
            <a:r>
              <a:rPr lang="en-US" altLang="en-US" i="1" dirty="0" smtClean="0">
                <a:ea typeface="ＭＳ Ｐゴシック" pitchFamily="34" charset="-128"/>
              </a:rPr>
              <a:t>terms</a:t>
            </a:r>
            <a:r>
              <a:rPr lang="en-US" altLang="en-US" dirty="0" smtClean="0">
                <a:ea typeface="ＭＳ Ｐゴシック" pitchFamily="34" charset="-128"/>
              </a:rPr>
              <a:t> based on a query consisting of </a:t>
            </a:r>
            <a:r>
              <a:rPr lang="en-US" altLang="en-US" i="1" dirty="0" smtClean="0">
                <a:ea typeface="ＭＳ Ｐゴシック" pitchFamily="34" charset="-128"/>
              </a:rPr>
              <a:t>n-</a:t>
            </a:r>
            <a:r>
              <a:rPr lang="en-US" altLang="en-US" dirty="0" smtClean="0">
                <a:ea typeface="ＭＳ Ｐゴシック" pitchFamily="34" charset="-128"/>
              </a:rPr>
              <a:t>grams (here </a:t>
            </a:r>
            <a:r>
              <a:rPr lang="en-US" altLang="en-US" i="1" dirty="0" smtClean="0">
                <a:ea typeface="ＭＳ Ｐゴシック" pitchFamily="34" charset="-128"/>
              </a:rPr>
              <a:t>n=</a:t>
            </a:r>
            <a:r>
              <a:rPr lang="en-US" altLang="en-US" dirty="0" smtClean="0">
                <a:ea typeface="ＭＳ Ｐゴシック" pitchFamily="34" charset="-128"/>
              </a:rPr>
              <a:t>2).</a:t>
            </a:r>
          </a:p>
        </p:txBody>
      </p:sp>
      <p:sp>
        <p:nvSpPr>
          <p:cNvPr id="28676" name="Text Box 3"/>
          <p:cNvSpPr txBox="1">
            <a:spLocks noChangeArrowheads="1"/>
          </p:cNvSpPr>
          <p:nvPr/>
        </p:nvSpPr>
        <p:spPr bwMode="auto">
          <a:xfrm>
            <a:off x="1239838" y="3657600"/>
            <a:ext cx="665162"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a:spcBef>
                <a:spcPct val="0"/>
              </a:spcBef>
              <a:buClrTx/>
              <a:buFontTx/>
              <a:buNone/>
            </a:pPr>
            <a:r>
              <a:rPr lang="en-US" altLang="en-US" sz="2400" b="1" i="1">
                <a:latin typeface="Lucida Sans" pitchFamily="34" charset="0"/>
                <a:ea typeface="Arial Unicode MS" pitchFamily="34" charset="-128"/>
              </a:rPr>
              <a:t>mo</a:t>
            </a:r>
          </a:p>
        </p:txBody>
      </p:sp>
      <p:sp>
        <p:nvSpPr>
          <p:cNvPr id="28677" name="Text Box 4"/>
          <p:cNvSpPr txBox="1">
            <a:spLocks noChangeArrowheads="1"/>
          </p:cNvSpPr>
          <p:nvPr/>
        </p:nvSpPr>
        <p:spPr bwMode="auto">
          <a:xfrm>
            <a:off x="1239838" y="4191000"/>
            <a:ext cx="569912"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a:spcBef>
                <a:spcPct val="0"/>
              </a:spcBef>
              <a:buClrTx/>
              <a:buFontTx/>
              <a:buNone/>
            </a:pPr>
            <a:r>
              <a:rPr lang="en-US" altLang="en-US" sz="2400" b="1" i="1">
                <a:latin typeface="Lucida Sans" pitchFamily="34" charset="0"/>
                <a:ea typeface="Arial Unicode MS" pitchFamily="34" charset="-128"/>
              </a:rPr>
              <a:t>on</a:t>
            </a:r>
          </a:p>
        </p:txBody>
      </p:sp>
      <p:sp>
        <p:nvSpPr>
          <p:cNvPr id="28678" name="AutoShape 5"/>
          <p:cNvSpPr>
            <a:spLocks noChangeArrowheads="1"/>
          </p:cNvSpPr>
          <p:nvPr/>
        </p:nvSpPr>
        <p:spPr bwMode="auto">
          <a:xfrm>
            <a:off x="2057400" y="38100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28679" name="AutoShape 6"/>
          <p:cNvSpPr>
            <a:spLocks noChangeArrowheads="1"/>
          </p:cNvSpPr>
          <p:nvPr/>
        </p:nvSpPr>
        <p:spPr bwMode="auto">
          <a:xfrm>
            <a:off x="2057400" y="43434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28680" name="Text Box 7"/>
          <p:cNvSpPr txBox="1">
            <a:spLocks noChangeArrowheads="1"/>
          </p:cNvSpPr>
          <p:nvPr/>
        </p:nvSpPr>
        <p:spPr bwMode="auto">
          <a:xfrm>
            <a:off x="3297238" y="3657600"/>
            <a:ext cx="121285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a:spcBef>
                <a:spcPct val="0"/>
              </a:spcBef>
              <a:buClrTx/>
              <a:buFontTx/>
              <a:buNone/>
            </a:pPr>
            <a:r>
              <a:rPr lang="en-US" altLang="en-US" sz="2400" b="1" i="1">
                <a:latin typeface="Lucida Sans" pitchFamily="34" charset="0"/>
                <a:ea typeface="Arial Unicode MS" pitchFamily="34" charset="-128"/>
              </a:rPr>
              <a:t>among</a:t>
            </a:r>
          </a:p>
        </p:txBody>
      </p:sp>
      <p:sp>
        <p:nvSpPr>
          <p:cNvPr id="28681" name="Text Box 8"/>
          <p:cNvSpPr txBox="1">
            <a:spLocks noChangeArrowheads="1"/>
          </p:cNvSpPr>
          <p:nvPr/>
        </p:nvSpPr>
        <p:spPr bwMode="auto">
          <a:xfrm>
            <a:off x="1239838" y="3038475"/>
            <a:ext cx="671512"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a:spcBef>
                <a:spcPct val="0"/>
              </a:spcBef>
              <a:buClrTx/>
              <a:buFontTx/>
              <a:buNone/>
            </a:pPr>
            <a:r>
              <a:rPr lang="en-US" altLang="en-US" sz="2400" b="1" i="1">
                <a:latin typeface="Lucida Sans" pitchFamily="34" charset="0"/>
                <a:ea typeface="Arial Unicode MS" pitchFamily="34" charset="-128"/>
              </a:rPr>
              <a:t>$m</a:t>
            </a:r>
          </a:p>
        </p:txBody>
      </p:sp>
      <p:sp>
        <p:nvSpPr>
          <p:cNvPr id="28682" name="AutoShape 9"/>
          <p:cNvSpPr>
            <a:spLocks noChangeArrowheads="1"/>
          </p:cNvSpPr>
          <p:nvPr/>
        </p:nvSpPr>
        <p:spPr bwMode="auto">
          <a:xfrm>
            <a:off x="2057400" y="32004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28683" name="Text Box 10"/>
          <p:cNvSpPr txBox="1">
            <a:spLocks noChangeArrowheads="1"/>
          </p:cNvSpPr>
          <p:nvPr/>
        </p:nvSpPr>
        <p:spPr bwMode="auto">
          <a:xfrm>
            <a:off x="3282950" y="3038475"/>
            <a:ext cx="97155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a:spcBef>
                <a:spcPct val="0"/>
              </a:spcBef>
              <a:buClrTx/>
              <a:buFontTx/>
              <a:buNone/>
            </a:pPr>
            <a:r>
              <a:rPr lang="en-US" altLang="en-US" sz="2400" b="1" i="1">
                <a:latin typeface="Lucida Sans" pitchFamily="34" charset="0"/>
                <a:ea typeface="Arial Unicode MS" pitchFamily="34" charset="-128"/>
              </a:rPr>
              <a:t>mace</a:t>
            </a:r>
          </a:p>
        </p:txBody>
      </p:sp>
      <p:sp>
        <p:nvSpPr>
          <p:cNvPr id="28684" name="Text Box 11"/>
          <p:cNvSpPr txBox="1">
            <a:spLocks noChangeArrowheads="1"/>
          </p:cNvSpPr>
          <p:nvPr/>
        </p:nvSpPr>
        <p:spPr bwMode="auto">
          <a:xfrm>
            <a:off x="3282950" y="4257675"/>
            <a:ext cx="1138238"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a:spcBef>
                <a:spcPct val="0"/>
              </a:spcBef>
              <a:buClrTx/>
              <a:buFontTx/>
              <a:buNone/>
            </a:pPr>
            <a:r>
              <a:rPr lang="en-US" altLang="en-US" sz="2400" b="1" i="1">
                <a:latin typeface="Lucida Sans" pitchFamily="34" charset="0"/>
                <a:ea typeface="Arial Unicode MS" pitchFamily="34" charset="-128"/>
              </a:rPr>
              <a:t>along</a:t>
            </a:r>
          </a:p>
        </p:txBody>
      </p:sp>
      <p:sp>
        <p:nvSpPr>
          <p:cNvPr id="28685" name="Text Box 12"/>
          <p:cNvSpPr txBox="1">
            <a:spLocks noChangeArrowheads="1"/>
          </p:cNvSpPr>
          <p:nvPr/>
        </p:nvSpPr>
        <p:spPr bwMode="auto">
          <a:xfrm>
            <a:off x="4876800" y="3657600"/>
            <a:ext cx="1506538"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a:spcBef>
                <a:spcPct val="0"/>
              </a:spcBef>
              <a:buClrTx/>
              <a:buFontTx/>
              <a:buNone/>
            </a:pPr>
            <a:r>
              <a:rPr lang="en-US" altLang="en-US" sz="2400" b="1" i="1">
                <a:latin typeface="Lucida Sans" pitchFamily="34" charset="0"/>
                <a:ea typeface="Arial Unicode MS" pitchFamily="34" charset="-128"/>
              </a:rPr>
              <a:t>amortize</a:t>
            </a:r>
          </a:p>
        </p:txBody>
      </p:sp>
      <p:cxnSp>
        <p:nvCxnSpPr>
          <p:cNvPr id="28686" name="AutoShape 13"/>
          <p:cNvCxnSpPr>
            <a:cxnSpLocks noChangeShapeType="1"/>
            <a:stCxn id="28680" idx="3"/>
            <a:endCxn id="28685" idx="1"/>
          </p:cNvCxnSpPr>
          <p:nvPr/>
        </p:nvCxnSpPr>
        <p:spPr bwMode="auto">
          <a:xfrm>
            <a:off x="4510088" y="3890963"/>
            <a:ext cx="36671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28687" name="Text Box 14"/>
          <p:cNvSpPr txBox="1">
            <a:spLocks noChangeArrowheads="1"/>
          </p:cNvSpPr>
          <p:nvPr/>
        </p:nvSpPr>
        <p:spPr bwMode="auto">
          <a:xfrm>
            <a:off x="4706938" y="3038475"/>
            <a:ext cx="1389062"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a:spcBef>
                <a:spcPct val="0"/>
              </a:spcBef>
              <a:buClrTx/>
              <a:buFontTx/>
              <a:buNone/>
            </a:pPr>
            <a:r>
              <a:rPr lang="en-US" altLang="en-US" sz="2400" b="1" i="1">
                <a:latin typeface="Lucida Sans" pitchFamily="34" charset="0"/>
                <a:ea typeface="Arial Unicode MS" pitchFamily="34" charset="-128"/>
              </a:rPr>
              <a:t>madden</a:t>
            </a:r>
          </a:p>
        </p:txBody>
      </p:sp>
      <p:cxnSp>
        <p:nvCxnSpPr>
          <p:cNvPr id="28688" name="AutoShape 15"/>
          <p:cNvCxnSpPr>
            <a:cxnSpLocks noChangeShapeType="1"/>
            <a:stCxn id="28683" idx="3"/>
            <a:endCxn id="28687" idx="1"/>
          </p:cNvCxnSpPr>
          <p:nvPr/>
        </p:nvCxnSpPr>
        <p:spPr bwMode="auto">
          <a:xfrm>
            <a:off x="4254500" y="3271838"/>
            <a:ext cx="45243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28689" name="Line 16"/>
          <p:cNvSpPr>
            <a:spLocks noChangeShapeType="1"/>
          </p:cNvSpPr>
          <p:nvPr/>
        </p:nvSpPr>
        <p:spPr bwMode="auto">
          <a:xfrm>
            <a:off x="6096000" y="3276600"/>
            <a:ext cx="1143000" cy="0"/>
          </a:xfrm>
          <a:prstGeom prst="line">
            <a:avLst/>
          </a:prstGeom>
          <a:noFill/>
          <a:ln w="9525">
            <a:solidFill>
              <a:schemeClr val="tx1"/>
            </a:solidFill>
            <a:prstDash val="lgDash"/>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690" name="Line 17"/>
          <p:cNvSpPr>
            <a:spLocks noChangeShapeType="1"/>
          </p:cNvSpPr>
          <p:nvPr/>
        </p:nvSpPr>
        <p:spPr bwMode="auto">
          <a:xfrm>
            <a:off x="6400800" y="3886200"/>
            <a:ext cx="1143000" cy="0"/>
          </a:xfrm>
          <a:prstGeom prst="line">
            <a:avLst/>
          </a:prstGeom>
          <a:noFill/>
          <a:ln w="9525">
            <a:solidFill>
              <a:schemeClr val="tx1"/>
            </a:solidFill>
            <a:prstDash val="lgDash"/>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691" name="Line 18"/>
          <p:cNvSpPr>
            <a:spLocks noChangeShapeType="1"/>
          </p:cNvSpPr>
          <p:nvPr/>
        </p:nvSpPr>
        <p:spPr bwMode="auto">
          <a:xfrm>
            <a:off x="6096000" y="4495800"/>
            <a:ext cx="1143000" cy="0"/>
          </a:xfrm>
          <a:prstGeom prst="line">
            <a:avLst/>
          </a:prstGeom>
          <a:noFill/>
          <a:ln w="9525">
            <a:solidFill>
              <a:schemeClr val="tx1"/>
            </a:solidFill>
            <a:prstDash val="lgDash"/>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692" name="Text Box 19"/>
          <p:cNvSpPr txBox="1">
            <a:spLocks noChangeArrowheads="1"/>
          </p:cNvSpPr>
          <p:nvPr/>
        </p:nvSpPr>
        <p:spPr bwMode="auto">
          <a:xfrm>
            <a:off x="4883150" y="4257675"/>
            <a:ext cx="1338263"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a:spcBef>
                <a:spcPct val="0"/>
              </a:spcBef>
              <a:buClrTx/>
              <a:buFontTx/>
              <a:buNone/>
            </a:pPr>
            <a:r>
              <a:rPr lang="en-US" altLang="en-US" sz="2400" b="1" i="1">
                <a:latin typeface="Lucida Sans" pitchFamily="34" charset="0"/>
                <a:ea typeface="Arial Unicode MS" pitchFamily="34" charset="-128"/>
              </a:rPr>
              <a:t>among</a:t>
            </a:r>
          </a:p>
        </p:txBody>
      </p:sp>
      <p:cxnSp>
        <p:nvCxnSpPr>
          <p:cNvPr id="28693" name="AutoShape 20"/>
          <p:cNvCxnSpPr>
            <a:cxnSpLocks noChangeShapeType="1"/>
            <a:stCxn id="28684" idx="3"/>
            <a:endCxn id="28692" idx="1"/>
          </p:cNvCxnSpPr>
          <p:nvPr/>
        </p:nvCxnSpPr>
        <p:spPr bwMode="auto">
          <a:xfrm>
            <a:off x="4421188" y="4487863"/>
            <a:ext cx="461962"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28694" name="TextBox 21"/>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US" altLang="en-US" sz="1600">
                <a:solidFill>
                  <a:srgbClr val="FBFCFF"/>
                </a:solidFill>
                <a:latin typeface="Lucida Sans" pitchFamily="34" charset="0"/>
                <a:ea typeface="Arial Unicode MS" pitchFamily="34" charset="-128"/>
              </a:rPr>
              <a:t>Sec. 3.2.2</a:t>
            </a:r>
          </a:p>
        </p:txBody>
      </p:sp>
      <p:sp>
        <p:nvSpPr>
          <p:cNvPr id="24" name="Footer Placeholder 3"/>
          <p:cNvSpPr>
            <a:spLocks noGrp="1"/>
          </p:cNvSpPr>
          <p:nvPr>
            <p:ph type="ftr" sz="quarter" idx="10"/>
          </p:nvPr>
        </p:nvSpPr>
        <p:spPr>
          <a:xfrm>
            <a:off x="533400" y="6400800"/>
            <a:ext cx="3429000" cy="228600"/>
          </a:xfrm>
          <a:noFill/>
        </p:spPr>
        <p:txBody>
          <a:bodyPr/>
          <a:lstStyle/>
          <a:p>
            <a:r>
              <a:rPr lang="en-US" dirty="0"/>
              <a:t>Intelligent Information Retrieval</a:t>
            </a:r>
            <a:endParaRPr lang="en-US" sz="1400" dirty="0"/>
          </a:p>
        </p:txBody>
      </p:sp>
      <p:sp>
        <p:nvSpPr>
          <p:cNvPr id="25" name="Slide Number Placeholder 4"/>
          <p:cNvSpPr>
            <a:spLocks noGrp="1"/>
          </p:cNvSpPr>
          <p:nvPr>
            <p:ph type="sldNum" sz="quarter" idx="11"/>
          </p:nvPr>
        </p:nvSpPr>
        <p:spPr>
          <a:xfrm>
            <a:off x="6781800" y="6400800"/>
            <a:ext cx="1905000" cy="228600"/>
          </a:xfrm>
          <a:noFill/>
        </p:spPr>
        <p:txBody>
          <a:bodyPr/>
          <a:lstStyle/>
          <a:p>
            <a:fld id="{54F17842-34F0-45D7-B2B0-200EB5444382}" type="slidenum">
              <a:rPr lang="en-US"/>
              <a:pPr/>
              <a:t>41</a:t>
            </a:fld>
            <a:endParaRPr lang="en-US"/>
          </a:p>
        </p:txBody>
      </p:sp>
    </p:spTree>
    <p:extLst>
      <p:ext uri="{BB962C8B-B14F-4D97-AF65-F5344CB8AC3E}">
        <p14:creationId xmlns:p14="http://schemas.microsoft.com/office/powerpoint/2010/main" xmlns="" val="25419973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135731"/>
            <a:ext cx="7772400" cy="1007269"/>
          </a:xfrm>
        </p:spPr>
        <p:txBody>
          <a:bodyPr/>
          <a:lstStyle/>
          <a:p>
            <a:pPr eaLnBrk="1" hangingPunct="1"/>
            <a:r>
              <a:rPr lang="en-US" altLang="en-US" dirty="0" smtClean="0">
                <a:ea typeface="ＭＳ Ｐゴシック" pitchFamily="34" charset="-128"/>
              </a:rPr>
              <a:t>Using N-gram Indexes</a:t>
            </a:r>
          </a:p>
        </p:txBody>
      </p:sp>
      <p:sp>
        <p:nvSpPr>
          <p:cNvPr id="29699" name="Rectangle 3"/>
          <p:cNvSpPr>
            <a:spLocks noGrp="1" noChangeArrowheads="1"/>
          </p:cNvSpPr>
          <p:nvPr>
            <p:ph type="body" idx="1"/>
          </p:nvPr>
        </p:nvSpPr>
        <p:spPr>
          <a:xfrm>
            <a:off x="381000" y="1219200"/>
            <a:ext cx="8305800" cy="4876800"/>
          </a:xfrm>
        </p:spPr>
        <p:txBody>
          <a:bodyPr/>
          <a:lstStyle/>
          <a:p>
            <a:pPr eaLnBrk="1" hangingPunct="1"/>
            <a:r>
              <a:rPr lang="en-US" altLang="en-US" dirty="0" smtClean="0">
                <a:ea typeface="ＭＳ Ｐゴシック" pitchFamily="34" charset="-128"/>
              </a:rPr>
              <a:t>Wild-Card Queries</a:t>
            </a:r>
          </a:p>
          <a:p>
            <a:pPr lvl="1" eaLnBrk="1" hangingPunct="1"/>
            <a:r>
              <a:rPr lang="en-US" altLang="en-US" sz="2200" dirty="0" smtClean="0">
                <a:ea typeface="ＭＳ Ｐゴシック" pitchFamily="34" charset="-128"/>
              </a:rPr>
              <a:t>Query </a:t>
            </a:r>
            <a:r>
              <a:rPr lang="en-US" altLang="en-US" sz="2200" b="1" i="1" dirty="0" smtClean="0">
                <a:ea typeface="ＭＳ Ｐゴシック" pitchFamily="34" charset="-128"/>
              </a:rPr>
              <a:t>mon*</a:t>
            </a:r>
            <a:r>
              <a:rPr lang="en-US" altLang="en-US" sz="2200" dirty="0" smtClean="0">
                <a:ea typeface="ＭＳ Ｐゴシック" pitchFamily="34" charset="-128"/>
              </a:rPr>
              <a:t> can now be run as</a:t>
            </a:r>
          </a:p>
          <a:p>
            <a:pPr lvl="2" eaLnBrk="1" hangingPunct="1"/>
            <a:r>
              <a:rPr lang="en-US" altLang="en-US" b="1" i="1" dirty="0" smtClean="0">
                <a:ea typeface="ＭＳ Ｐゴシック" pitchFamily="34" charset="-128"/>
              </a:rPr>
              <a:t>$m </a:t>
            </a:r>
            <a:r>
              <a:rPr lang="en-US" altLang="en-US" i="1" dirty="0" smtClean="0">
                <a:ea typeface="ＭＳ Ｐゴシック" pitchFamily="34" charset="-128"/>
              </a:rPr>
              <a:t>AND</a:t>
            </a:r>
            <a:r>
              <a:rPr lang="en-US" altLang="en-US" b="1" i="1" dirty="0" smtClean="0">
                <a:ea typeface="ＭＳ Ｐゴシック" pitchFamily="34" charset="-128"/>
              </a:rPr>
              <a:t> </a:t>
            </a:r>
            <a:r>
              <a:rPr lang="en-US" altLang="en-US" b="1" i="1" dirty="0" err="1" smtClean="0">
                <a:ea typeface="ＭＳ Ｐゴシック" pitchFamily="34" charset="-128"/>
              </a:rPr>
              <a:t>mo</a:t>
            </a:r>
            <a:r>
              <a:rPr lang="en-US" altLang="en-US" b="1" i="1" dirty="0" smtClean="0">
                <a:ea typeface="ＭＳ Ｐゴシック" pitchFamily="34" charset="-128"/>
              </a:rPr>
              <a:t> </a:t>
            </a:r>
            <a:r>
              <a:rPr lang="en-US" altLang="en-US" i="1" dirty="0" smtClean="0">
                <a:ea typeface="ＭＳ Ｐゴシック" pitchFamily="34" charset="-128"/>
              </a:rPr>
              <a:t>AND</a:t>
            </a:r>
            <a:r>
              <a:rPr lang="en-US" altLang="en-US" b="1" i="1" dirty="0" smtClean="0">
                <a:ea typeface="ＭＳ Ｐゴシック" pitchFamily="34" charset="-128"/>
              </a:rPr>
              <a:t> on</a:t>
            </a:r>
          </a:p>
          <a:p>
            <a:pPr lvl="1" eaLnBrk="1" hangingPunct="1"/>
            <a:r>
              <a:rPr lang="en-US" altLang="en-US" sz="2200" dirty="0" smtClean="0">
                <a:ea typeface="ＭＳ Ｐゴシック" pitchFamily="34" charset="-128"/>
              </a:rPr>
              <a:t>Gets terms that match AND version of wildcard query</a:t>
            </a:r>
          </a:p>
          <a:p>
            <a:pPr lvl="1" eaLnBrk="1" hangingPunct="1"/>
            <a:r>
              <a:rPr lang="en-US" altLang="en-US" sz="2200" dirty="0" smtClean="0">
                <a:ea typeface="ＭＳ Ｐゴシック" pitchFamily="34" charset="-128"/>
              </a:rPr>
              <a:t>But we’d enumerate </a:t>
            </a:r>
            <a:r>
              <a:rPr lang="en-US" altLang="en-US" sz="2200" b="1" i="1" dirty="0" smtClean="0">
                <a:ea typeface="ＭＳ Ｐゴシック" pitchFamily="34" charset="-128"/>
              </a:rPr>
              <a:t>moon</a:t>
            </a:r>
            <a:r>
              <a:rPr lang="en-US" altLang="en-US" sz="2200" dirty="0" smtClean="0">
                <a:ea typeface="ＭＳ Ｐゴシック" pitchFamily="34" charset="-128"/>
              </a:rPr>
              <a:t>. Must post-filter terms against query</a:t>
            </a:r>
          </a:p>
          <a:p>
            <a:pPr lvl="1" eaLnBrk="1" hangingPunct="1"/>
            <a:r>
              <a:rPr lang="en-US" altLang="en-US" sz="2200" dirty="0" smtClean="0">
                <a:ea typeface="ＭＳ Ｐゴシック" pitchFamily="34" charset="-128"/>
              </a:rPr>
              <a:t>Surviving enumerated terms are then looked up in the term-document inverted index.</a:t>
            </a:r>
          </a:p>
          <a:p>
            <a:pPr eaLnBrk="1" hangingPunct="1"/>
            <a:r>
              <a:rPr lang="en-US" altLang="en-US" dirty="0" smtClean="0">
                <a:ea typeface="ＭＳ Ｐゴシック" pitchFamily="34" charset="-128"/>
              </a:rPr>
              <a:t>Spell Correction</a:t>
            </a:r>
            <a:endParaRPr lang="en-US" altLang="en-US" dirty="0">
              <a:ea typeface="ＭＳ Ｐゴシック" pitchFamily="34" charset="-128"/>
            </a:endParaRPr>
          </a:p>
          <a:p>
            <a:pPr lvl="1" eaLnBrk="1" hangingPunct="1"/>
            <a:r>
              <a:rPr lang="en-US" altLang="en-US" dirty="0">
                <a:ea typeface="ＭＳ Ｐゴシック" pitchFamily="34" charset="-128"/>
              </a:rPr>
              <a:t>Enumerate all the </a:t>
            </a:r>
            <a:r>
              <a:rPr lang="en-US" altLang="en-US" i="1" dirty="0">
                <a:ea typeface="ＭＳ Ｐゴシック" pitchFamily="34" charset="-128"/>
              </a:rPr>
              <a:t>n</a:t>
            </a:r>
            <a:r>
              <a:rPr lang="en-US" altLang="en-US" dirty="0">
                <a:ea typeface="ＭＳ Ｐゴシック" pitchFamily="34" charset="-128"/>
              </a:rPr>
              <a:t>-grams in the query </a:t>
            </a:r>
            <a:endParaRPr lang="en-US" altLang="en-US" dirty="0" smtClean="0">
              <a:ea typeface="ＭＳ Ｐゴシック" pitchFamily="34" charset="-128"/>
            </a:endParaRPr>
          </a:p>
          <a:p>
            <a:pPr lvl="1" eaLnBrk="1" hangingPunct="1"/>
            <a:r>
              <a:rPr lang="en-US" altLang="en-US" dirty="0" smtClean="0">
                <a:ea typeface="ＭＳ Ｐゴシック" pitchFamily="34" charset="-128"/>
              </a:rPr>
              <a:t>Use </a:t>
            </a:r>
            <a:r>
              <a:rPr lang="en-US" altLang="en-US" dirty="0">
                <a:ea typeface="ＭＳ Ｐゴシック" pitchFamily="34" charset="-128"/>
              </a:rPr>
              <a:t>the </a:t>
            </a:r>
            <a:r>
              <a:rPr lang="en-US" altLang="en-US" i="1" dirty="0">
                <a:ea typeface="ＭＳ Ｐゴシック" pitchFamily="34" charset="-128"/>
              </a:rPr>
              <a:t>n</a:t>
            </a:r>
            <a:r>
              <a:rPr lang="en-US" altLang="en-US" dirty="0">
                <a:ea typeface="ＭＳ Ｐゴシック" pitchFamily="34" charset="-128"/>
              </a:rPr>
              <a:t>-gram index </a:t>
            </a:r>
            <a:r>
              <a:rPr lang="en-US" altLang="en-US" dirty="0" smtClean="0">
                <a:ea typeface="ＭＳ Ｐゴシック" pitchFamily="34" charset="-128"/>
              </a:rPr>
              <a:t>(wild-card </a:t>
            </a:r>
            <a:r>
              <a:rPr lang="en-US" altLang="en-US" dirty="0">
                <a:ea typeface="ＭＳ Ｐゴシック" pitchFamily="34" charset="-128"/>
              </a:rPr>
              <a:t>search) to retrieve all lexicon terms matching any of the query </a:t>
            </a:r>
            <a:r>
              <a:rPr lang="en-US" altLang="en-US" i="1" dirty="0">
                <a:ea typeface="ＭＳ Ｐゴシック" pitchFamily="34" charset="-128"/>
              </a:rPr>
              <a:t>n</a:t>
            </a:r>
            <a:r>
              <a:rPr lang="en-US" altLang="en-US" dirty="0">
                <a:ea typeface="ＭＳ Ｐゴシック" pitchFamily="34" charset="-128"/>
              </a:rPr>
              <a:t>-grams</a:t>
            </a:r>
          </a:p>
          <a:p>
            <a:pPr lvl="1" eaLnBrk="1" hangingPunct="1"/>
            <a:r>
              <a:rPr lang="en-US" altLang="en-US" dirty="0">
                <a:ea typeface="ＭＳ Ｐゴシック" pitchFamily="34" charset="-128"/>
              </a:rPr>
              <a:t>Threshold </a:t>
            </a:r>
            <a:r>
              <a:rPr lang="en-US" altLang="en-US" dirty="0" smtClean="0">
                <a:ea typeface="ＭＳ Ｐゴシック" pitchFamily="34" charset="-128"/>
              </a:rPr>
              <a:t>based on matching </a:t>
            </a:r>
            <a:r>
              <a:rPr lang="en-US" altLang="en-US" i="1" dirty="0" smtClean="0">
                <a:ea typeface="ＭＳ Ｐゴシック" pitchFamily="34" charset="-128"/>
              </a:rPr>
              <a:t>n</a:t>
            </a:r>
            <a:r>
              <a:rPr lang="en-US" altLang="en-US" dirty="0" smtClean="0">
                <a:ea typeface="ＭＳ Ｐゴシック" pitchFamily="34" charset="-128"/>
              </a:rPr>
              <a:t>-grams and present to user as alternatives</a:t>
            </a:r>
          </a:p>
          <a:p>
            <a:pPr lvl="2" eaLnBrk="1" hangingPunct="1"/>
            <a:r>
              <a:rPr lang="en-US" altLang="en-US" dirty="0" smtClean="0">
                <a:ea typeface="ＭＳ Ｐゴシック" pitchFamily="34" charset="-128"/>
              </a:rPr>
              <a:t>Can use Dice or </a:t>
            </a:r>
            <a:r>
              <a:rPr lang="en-US" altLang="en-US" dirty="0" err="1" smtClean="0">
                <a:ea typeface="ＭＳ Ｐゴシック" pitchFamily="34" charset="-128"/>
              </a:rPr>
              <a:t>Jaccard</a:t>
            </a:r>
            <a:r>
              <a:rPr lang="en-US" altLang="en-US" dirty="0" smtClean="0">
                <a:ea typeface="ＭＳ Ｐゴシック" pitchFamily="34" charset="-128"/>
              </a:rPr>
              <a:t> coefficients</a:t>
            </a:r>
            <a:endParaRPr lang="en-US" altLang="en-US" dirty="0">
              <a:ea typeface="ＭＳ Ｐゴシック" pitchFamily="34" charset="-128"/>
            </a:endParaRPr>
          </a:p>
          <a:p>
            <a:pPr eaLnBrk="1" hangingPunct="1"/>
            <a:endParaRPr lang="en-US" altLang="en-US" dirty="0" smtClean="0">
              <a:ea typeface="ＭＳ Ｐゴシック" pitchFamily="34" charset="-128"/>
            </a:endParaRPr>
          </a:p>
        </p:txBody>
      </p:sp>
      <p:sp>
        <p:nvSpPr>
          <p:cNvPr id="29701"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itchFamily="2" charset="2"/>
              <a:buChar char="§"/>
              <a:defRPr sz="2800">
                <a:solidFill>
                  <a:schemeClr val="tx1"/>
                </a:solidFill>
                <a:latin typeface="Calibri" pitchFamily="34" charset="0"/>
                <a:ea typeface="ＭＳ Ｐゴシック" pitchFamily="34" charset="-128"/>
              </a:defRPr>
            </a:lvl1pPr>
            <a:lvl2pPr marL="37931725" indent="-37474525">
              <a:spcBef>
                <a:spcPct val="20000"/>
              </a:spcBef>
              <a:buClr>
                <a:srgbClr val="357E69"/>
              </a:buClr>
              <a:buFont typeface="Wingdings" pitchFamily="2" charset="2"/>
              <a:buChar char="§"/>
              <a:defRPr sz="2400">
                <a:solidFill>
                  <a:schemeClr val="tx1"/>
                </a:solidFill>
                <a:latin typeface="Calibri" pitchFamily="34" charset="0"/>
                <a:ea typeface="ＭＳ Ｐゴシック" pitchFamily="34" charset="-128"/>
              </a:defRPr>
            </a:lvl2pPr>
            <a:lvl3pPr marL="1143000" indent="-228600">
              <a:spcBef>
                <a:spcPct val="20000"/>
              </a:spcBef>
              <a:buClr>
                <a:srgbClr val="918BA3"/>
              </a:buClr>
              <a:buFont typeface="Wingdings" pitchFamily="2" charset="2"/>
              <a:buChar char="§"/>
              <a:defRPr sz="2000">
                <a:solidFill>
                  <a:schemeClr val="tx1"/>
                </a:solidFill>
                <a:latin typeface="Calibri" pitchFamily="34" charset="0"/>
                <a:ea typeface="ＭＳ Ｐゴシック" pitchFamily="34" charset="-128"/>
              </a:defRPr>
            </a:lvl3pPr>
            <a:lvl4pPr marL="1600200" indent="-228600">
              <a:spcBef>
                <a:spcPct val="20000"/>
              </a:spcBef>
              <a:buClr>
                <a:srgbClr val="2F6E7E"/>
              </a:buClr>
              <a:buFont typeface="Wingdings" pitchFamily="2" charset="2"/>
              <a:buChar char="§"/>
              <a:defRPr sz="2000">
                <a:solidFill>
                  <a:schemeClr val="tx1"/>
                </a:solidFill>
                <a:latin typeface="Calibri" pitchFamily="34" charset="0"/>
                <a:ea typeface="ＭＳ Ｐゴシック" pitchFamily="34" charset="-128"/>
              </a:defRPr>
            </a:lvl4pPr>
            <a:lvl5pPr marL="2057400" indent="-228600">
              <a:spcBef>
                <a:spcPct val="20000"/>
              </a:spcBef>
              <a:buClr>
                <a:srgbClr val="233337"/>
              </a:buClr>
              <a:buFont typeface="Wingdings" pitchFamily="2" charset="2"/>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spcBef>
                <a:spcPct val="0"/>
              </a:spcBef>
              <a:buClrTx/>
              <a:buFontTx/>
              <a:buNone/>
            </a:pPr>
            <a:r>
              <a:rPr lang="en-US" altLang="en-US" sz="1600">
                <a:solidFill>
                  <a:srgbClr val="FBFCFF"/>
                </a:solidFill>
                <a:latin typeface="Lucida Sans" pitchFamily="34" charset="0"/>
                <a:ea typeface="Arial Unicode MS" pitchFamily="34" charset="-128"/>
              </a:rPr>
              <a:t>Sec. 3.2.2</a:t>
            </a:r>
          </a:p>
        </p:txBody>
      </p:sp>
      <p:sp>
        <p:nvSpPr>
          <p:cNvPr id="7" name="Footer Placeholder 3"/>
          <p:cNvSpPr>
            <a:spLocks noGrp="1"/>
          </p:cNvSpPr>
          <p:nvPr>
            <p:ph type="ftr" sz="quarter" idx="10"/>
          </p:nvPr>
        </p:nvSpPr>
        <p:spPr>
          <a:xfrm>
            <a:off x="533400" y="6400800"/>
            <a:ext cx="3429000" cy="228600"/>
          </a:xfrm>
          <a:noFill/>
        </p:spPr>
        <p:txBody>
          <a:bodyPr/>
          <a:lstStyle/>
          <a:p>
            <a:r>
              <a:rPr lang="en-US" dirty="0"/>
              <a:t>Intelligent Information Retrieval</a:t>
            </a:r>
            <a:endParaRPr lang="en-US" sz="1400" dirty="0"/>
          </a:p>
        </p:txBody>
      </p:sp>
      <p:sp>
        <p:nvSpPr>
          <p:cNvPr id="8" name="Slide Number Placeholder 4"/>
          <p:cNvSpPr>
            <a:spLocks noGrp="1"/>
          </p:cNvSpPr>
          <p:nvPr>
            <p:ph type="sldNum" sz="quarter" idx="11"/>
          </p:nvPr>
        </p:nvSpPr>
        <p:spPr>
          <a:xfrm>
            <a:off x="6781800" y="6400800"/>
            <a:ext cx="1905000" cy="228600"/>
          </a:xfrm>
          <a:noFill/>
        </p:spPr>
        <p:txBody>
          <a:bodyPr/>
          <a:lstStyle/>
          <a:p>
            <a:fld id="{54F17842-34F0-45D7-B2B0-200EB5444382}" type="slidenum">
              <a:rPr lang="en-US"/>
              <a:pPr/>
              <a:t>42</a:t>
            </a:fld>
            <a:endParaRPr lang="en-US" dirty="0"/>
          </a:p>
        </p:txBody>
      </p:sp>
    </p:spTree>
    <p:extLst>
      <p:ext uri="{BB962C8B-B14F-4D97-AF65-F5344CB8AC3E}">
        <p14:creationId xmlns:p14="http://schemas.microsoft.com/office/powerpoint/2010/main" xmlns="" val="28892059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Intelligent Information Retrieval</a:t>
            </a:r>
            <a:endParaRPr lang="en-US" sz="1400"/>
          </a:p>
        </p:txBody>
      </p:sp>
      <p:sp>
        <p:nvSpPr>
          <p:cNvPr id="32771" name="Slide Number Placeholder 4"/>
          <p:cNvSpPr>
            <a:spLocks noGrp="1"/>
          </p:cNvSpPr>
          <p:nvPr>
            <p:ph type="sldNum" sz="quarter" idx="11"/>
          </p:nvPr>
        </p:nvSpPr>
        <p:spPr>
          <a:noFill/>
        </p:spPr>
        <p:txBody>
          <a:bodyPr/>
          <a:lstStyle/>
          <a:p>
            <a:fld id="{45C9FC71-DED0-4444-A388-E4604BF7BF73}" type="slidenum">
              <a:rPr lang="en-US"/>
              <a:pPr/>
              <a:t>43</a:t>
            </a:fld>
            <a:endParaRPr lang="en-US"/>
          </a:p>
        </p:txBody>
      </p:sp>
      <p:sp>
        <p:nvSpPr>
          <p:cNvPr id="32772" name="Rectangle 2"/>
          <p:cNvSpPr>
            <a:spLocks noGrp="1" noChangeArrowheads="1"/>
          </p:cNvSpPr>
          <p:nvPr>
            <p:ph type="title"/>
          </p:nvPr>
        </p:nvSpPr>
        <p:spPr>
          <a:xfrm>
            <a:off x="609600" y="304800"/>
            <a:ext cx="7772400" cy="914400"/>
          </a:xfrm>
        </p:spPr>
        <p:txBody>
          <a:bodyPr/>
          <a:lstStyle/>
          <a:p>
            <a:r>
              <a:rPr lang="en-US" smtClean="0"/>
              <a:t>Content Analysis</a:t>
            </a:r>
          </a:p>
        </p:txBody>
      </p:sp>
      <p:sp>
        <p:nvSpPr>
          <p:cNvPr id="32773" name="Rectangle 3"/>
          <p:cNvSpPr>
            <a:spLocks noGrp="1" noChangeArrowheads="1"/>
          </p:cNvSpPr>
          <p:nvPr>
            <p:ph type="body" idx="1"/>
          </p:nvPr>
        </p:nvSpPr>
        <p:spPr>
          <a:xfrm>
            <a:off x="609600" y="1295400"/>
            <a:ext cx="7772400" cy="4114800"/>
          </a:xfrm>
        </p:spPr>
        <p:txBody>
          <a:bodyPr/>
          <a:lstStyle/>
          <a:p>
            <a:r>
              <a:rPr lang="en-US" smtClean="0"/>
              <a:t>Automated indexing relies on some form of content analysis to identify index terms</a:t>
            </a:r>
          </a:p>
          <a:p>
            <a:r>
              <a:rPr lang="en-US" i="1" smtClean="0"/>
              <a:t>Content analysis</a:t>
            </a:r>
            <a:r>
              <a:rPr lang="en-US" smtClean="0"/>
              <a:t>: automated transformation of </a:t>
            </a:r>
            <a:r>
              <a:rPr lang="en-US" smtClean="0">
                <a:solidFill>
                  <a:srgbClr val="FF3300"/>
                </a:solidFill>
              </a:rPr>
              <a:t>raw text</a:t>
            </a:r>
            <a:r>
              <a:rPr lang="en-US" smtClean="0"/>
              <a:t> into a form that represent some aspect(s) of its meaning</a:t>
            </a:r>
          </a:p>
          <a:p>
            <a:r>
              <a:rPr lang="en-US" smtClean="0"/>
              <a:t>Including, but not limited to:</a:t>
            </a:r>
          </a:p>
          <a:p>
            <a:pPr lvl="1"/>
            <a:r>
              <a:rPr lang="en-US" smtClean="0"/>
              <a:t>Automated Thesaurus Generation</a:t>
            </a:r>
          </a:p>
          <a:p>
            <a:pPr lvl="1"/>
            <a:r>
              <a:rPr lang="en-US" smtClean="0"/>
              <a:t>Phrase Detection</a:t>
            </a:r>
          </a:p>
          <a:p>
            <a:pPr lvl="1"/>
            <a:r>
              <a:rPr lang="en-US" smtClean="0"/>
              <a:t>Categorization</a:t>
            </a:r>
          </a:p>
          <a:p>
            <a:pPr lvl="1"/>
            <a:r>
              <a:rPr lang="en-US" smtClean="0"/>
              <a:t>Clustering</a:t>
            </a:r>
          </a:p>
          <a:p>
            <a:pPr lvl="1"/>
            <a:r>
              <a:rPr lang="en-US" smtClean="0"/>
              <a:t>Summarization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dirty="0"/>
              <a:t>Intelligent Information Retrieval</a:t>
            </a:r>
            <a:endParaRPr lang="en-US" sz="1400" dirty="0"/>
          </a:p>
        </p:txBody>
      </p:sp>
      <p:sp>
        <p:nvSpPr>
          <p:cNvPr id="33795" name="Slide Number Placeholder 4"/>
          <p:cNvSpPr>
            <a:spLocks noGrp="1"/>
          </p:cNvSpPr>
          <p:nvPr>
            <p:ph type="sldNum" sz="quarter" idx="11"/>
          </p:nvPr>
        </p:nvSpPr>
        <p:spPr>
          <a:noFill/>
        </p:spPr>
        <p:txBody>
          <a:bodyPr/>
          <a:lstStyle/>
          <a:p>
            <a:fld id="{54F17842-34F0-45D7-B2B0-200EB5444382}" type="slidenum">
              <a:rPr lang="en-US"/>
              <a:pPr/>
              <a:t>44</a:t>
            </a:fld>
            <a:endParaRPr lang="en-US"/>
          </a:p>
        </p:txBody>
      </p:sp>
      <p:sp>
        <p:nvSpPr>
          <p:cNvPr id="33796" name="AutoShape 2"/>
          <p:cNvSpPr>
            <a:spLocks/>
          </p:cNvSpPr>
          <p:nvPr/>
        </p:nvSpPr>
        <p:spPr bwMode="auto">
          <a:xfrm>
            <a:off x="3581400" y="1447800"/>
            <a:ext cx="76200" cy="1143000"/>
          </a:xfrm>
          <a:prstGeom prst="rightBrace">
            <a:avLst>
              <a:gd name="adj1" fmla="val 125000"/>
              <a:gd name="adj2" fmla="val 50000"/>
            </a:avLst>
          </a:prstGeom>
          <a:noFill/>
          <a:ln w="9525">
            <a:solidFill>
              <a:schemeClr val="tx1"/>
            </a:solidFill>
            <a:round/>
            <a:headEnd/>
            <a:tailEnd/>
          </a:ln>
        </p:spPr>
        <p:txBody>
          <a:bodyPr wrap="none" anchor="ctr"/>
          <a:lstStyle/>
          <a:p>
            <a:endParaRPr lang="en-US"/>
          </a:p>
        </p:txBody>
      </p:sp>
      <p:sp>
        <p:nvSpPr>
          <p:cNvPr id="33797" name="Text Box 3"/>
          <p:cNvSpPr txBox="1">
            <a:spLocks noChangeArrowheads="1"/>
          </p:cNvSpPr>
          <p:nvPr/>
        </p:nvSpPr>
        <p:spPr bwMode="auto">
          <a:xfrm>
            <a:off x="3810000" y="1524000"/>
            <a:ext cx="4572000" cy="925513"/>
          </a:xfrm>
          <a:prstGeom prst="rect">
            <a:avLst/>
          </a:prstGeom>
          <a:solidFill>
            <a:srgbClr val="CCECFF"/>
          </a:solidFill>
          <a:ln w="9525">
            <a:solidFill>
              <a:srgbClr val="FF3300"/>
            </a:solidFill>
            <a:miter lim="800000"/>
            <a:headEnd/>
            <a:tailEnd/>
          </a:ln>
        </p:spPr>
        <p:txBody>
          <a:bodyPr>
            <a:spAutoFit/>
          </a:bodyPr>
          <a:lstStyle/>
          <a:p>
            <a:r>
              <a:rPr lang="en-US" sz="1800"/>
              <a:t>Generally rely of the statistical properties of text such as term frequency and document frequency</a:t>
            </a:r>
          </a:p>
        </p:txBody>
      </p:sp>
      <p:sp>
        <p:nvSpPr>
          <p:cNvPr id="33798" name="Rectangle 4"/>
          <p:cNvSpPr>
            <a:spLocks noGrp="1" noChangeArrowheads="1"/>
          </p:cNvSpPr>
          <p:nvPr>
            <p:ph type="title"/>
          </p:nvPr>
        </p:nvSpPr>
        <p:spPr>
          <a:xfrm>
            <a:off x="609600" y="304800"/>
            <a:ext cx="7772400" cy="762000"/>
          </a:xfrm>
        </p:spPr>
        <p:txBody>
          <a:bodyPr/>
          <a:lstStyle/>
          <a:p>
            <a:r>
              <a:rPr lang="en-US" smtClean="0"/>
              <a:t>Techniques for Content Analysis</a:t>
            </a:r>
          </a:p>
        </p:txBody>
      </p:sp>
      <p:sp>
        <p:nvSpPr>
          <p:cNvPr id="33799" name="Rectangle 5"/>
          <p:cNvSpPr>
            <a:spLocks noGrp="1" noChangeArrowheads="1"/>
          </p:cNvSpPr>
          <p:nvPr>
            <p:ph type="body" idx="1"/>
          </p:nvPr>
        </p:nvSpPr>
        <p:spPr>
          <a:xfrm>
            <a:off x="685800" y="1143000"/>
            <a:ext cx="7772400" cy="4876800"/>
          </a:xfrm>
        </p:spPr>
        <p:txBody>
          <a:bodyPr/>
          <a:lstStyle/>
          <a:p>
            <a:r>
              <a:rPr lang="en-US" smtClean="0"/>
              <a:t>Statistical</a:t>
            </a:r>
          </a:p>
          <a:p>
            <a:pPr lvl="1"/>
            <a:r>
              <a:rPr lang="en-US" smtClean="0"/>
              <a:t>Single Document</a:t>
            </a:r>
          </a:p>
          <a:p>
            <a:pPr lvl="1"/>
            <a:r>
              <a:rPr lang="en-US" smtClean="0"/>
              <a:t>Full Collection</a:t>
            </a:r>
          </a:p>
          <a:p>
            <a:r>
              <a:rPr lang="en-US" smtClean="0"/>
              <a:t>Linguistic</a:t>
            </a:r>
          </a:p>
          <a:p>
            <a:pPr lvl="1"/>
            <a:r>
              <a:rPr lang="en-US" smtClean="0"/>
              <a:t>Syntactic</a:t>
            </a:r>
          </a:p>
          <a:p>
            <a:pPr lvl="2"/>
            <a:r>
              <a:rPr lang="en-US" smtClean="0"/>
              <a:t>analyzing the syntactic structure of documents</a:t>
            </a:r>
          </a:p>
          <a:p>
            <a:pPr lvl="1"/>
            <a:r>
              <a:rPr lang="en-US" smtClean="0"/>
              <a:t>Semantic</a:t>
            </a:r>
          </a:p>
          <a:p>
            <a:pPr lvl="2"/>
            <a:r>
              <a:rPr lang="en-US" smtClean="0"/>
              <a:t>identifying the semantic meaning of concepts within documents</a:t>
            </a:r>
          </a:p>
          <a:p>
            <a:pPr lvl="1"/>
            <a:r>
              <a:rPr lang="en-US" smtClean="0"/>
              <a:t>Pragmatic</a:t>
            </a:r>
          </a:p>
          <a:p>
            <a:pPr lvl="2"/>
            <a:r>
              <a:rPr lang="en-US" smtClean="0"/>
              <a:t>using information about how the language is used (e.g., co-occurrence patterns among words and word classes)</a:t>
            </a:r>
          </a:p>
          <a:p>
            <a:r>
              <a:rPr lang="en-US" smtClean="0"/>
              <a:t>Knowledge-Based (Artificial Intelligence)</a:t>
            </a:r>
          </a:p>
          <a:p>
            <a:r>
              <a:rPr lang="en-US" smtClean="0"/>
              <a:t>Hybrid (Combinations)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Statistical Properties of Text</a:t>
            </a:r>
            <a:endParaRPr lang="en-US"/>
          </a:p>
        </p:txBody>
      </p:sp>
      <p:sp>
        <p:nvSpPr>
          <p:cNvPr id="3" name="Content Placeholder 2"/>
          <p:cNvSpPr>
            <a:spLocks noGrp="1"/>
          </p:cNvSpPr>
          <p:nvPr>
            <p:ph idx="1"/>
          </p:nvPr>
        </p:nvSpPr>
        <p:spPr/>
        <p:txBody>
          <a:bodyPr/>
          <a:lstStyle/>
          <a:p>
            <a:r>
              <a:rPr lang="en-US" smtClean="0"/>
              <a:t>Zipf’s Law models the distribution of terms in a corpus:</a:t>
            </a:r>
          </a:p>
          <a:p>
            <a:pPr lvl="1"/>
            <a:r>
              <a:rPr lang="en-US" smtClean="0"/>
              <a:t>How many times does the kth most frequent word appears in a corpus of size N words?</a:t>
            </a:r>
          </a:p>
          <a:p>
            <a:pPr lvl="1"/>
            <a:r>
              <a:rPr lang="en-US" smtClean="0"/>
              <a:t>Important for determining index terms and properties of compression algorithms.</a:t>
            </a:r>
          </a:p>
          <a:p>
            <a:pPr lvl="1"/>
            <a:endParaRPr lang="en-US" smtClean="0"/>
          </a:p>
          <a:p>
            <a:r>
              <a:rPr lang="en-US" smtClean="0"/>
              <a:t>Heap’s Law models the number of words in the vocabulary as a function of the corpus size:</a:t>
            </a:r>
          </a:p>
          <a:p>
            <a:pPr lvl="1"/>
            <a:r>
              <a:rPr lang="en-US" smtClean="0"/>
              <a:t>What is the number of unique words appearing in a corpus of size N words?</a:t>
            </a:r>
          </a:p>
          <a:p>
            <a:pPr lvl="1"/>
            <a:r>
              <a:rPr lang="en-US" smtClean="0"/>
              <a:t>This determines how the size of the inverted index will scale with the size of the corpus .</a:t>
            </a:r>
            <a:endParaRPr lang="en-US"/>
          </a:p>
        </p:txBody>
      </p:sp>
      <p:sp>
        <p:nvSpPr>
          <p:cNvPr id="4" name="Slide Number Placeholder 3"/>
          <p:cNvSpPr>
            <a:spLocks noGrp="1"/>
          </p:cNvSpPr>
          <p:nvPr>
            <p:ph type="sldNum" sz="quarter" idx="11"/>
          </p:nvPr>
        </p:nvSpPr>
        <p:spPr/>
        <p:txBody>
          <a:bodyPr/>
          <a:lstStyle/>
          <a:p>
            <a:fld id="{1A0E6970-1C99-4DD0-88C0-8E21A05EF641}" type="slidenum">
              <a:rPr lang="en-US" smtClean="0"/>
              <a:pPr/>
              <a:t>45</a:t>
            </a:fld>
            <a:endParaRPr lang="en-US"/>
          </a:p>
        </p:txBody>
      </p:sp>
    </p:spTree>
    <p:extLst>
      <p:ext uri="{BB962C8B-B14F-4D97-AF65-F5344CB8AC3E}">
        <p14:creationId xmlns:p14="http://schemas.microsoft.com/office/powerpoint/2010/main" xmlns="" val="24039618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Intelligent Information Retrieval</a:t>
            </a:r>
            <a:endParaRPr lang="en-US" sz="1400"/>
          </a:p>
        </p:txBody>
      </p:sp>
      <p:sp>
        <p:nvSpPr>
          <p:cNvPr id="35843" name="Slide Number Placeholder 4"/>
          <p:cNvSpPr>
            <a:spLocks noGrp="1"/>
          </p:cNvSpPr>
          <p:nvPr>
            <p:ph type="sldNum" sz="quarter" idx="11"/>
          </p:nvPr>
        </p:nvSpPr>
        <p:spPr>
          <a:noFill/>
        </p:spPr>
        <p:txBody>
          <a:bodyPr/>
          <a:lstStyle/>
          <a:p>
            <a:fld id="{4EACF80C-FACD-4F48-BA77-D2591B56578C}" type="slidenum">
              <a:rPr lang="en-US"/>
              <a:pPr/>
              <a:t>46</a:t>
            </a:fld>
            <a:endParaRPr lang="en-US"/>
          </a:p>
        </p:txBody>
      </p:sp>
      <p:sp>
        <p:nvSpPr>
          <p:cNvPr id="35844" name="Rectangle 2"/>
          <p:cNvSpPr>
            <a:spLocks noGrp="1" noChangeArrowheads="1"/>
          </p:cNvSpPr>
          <p:nvPr>
            <p:ph type="title"/>
          </p:nvPr>
        </p:nvSpPr>
        <p:spPr>
          <a:xfrm>
            <a:off x="609600" y="304800"/>
            <a:ext cx="7772400" cy="838200"/>
          </a:xfrm>
        </p:spPr>
        <p:txBody>
          <a:bodyPr/>
          <a:lstStyle/>
          <a:p>
            <a:r>
              <a:rPr lang="en-US" smtClean="0"/>
              <a:t>Statistical Properties of Text</a:t>
            </a:r>
          </a:p>
        </p:txBody>
      </p:sp>
      <p:sp>
        <p:nvSpPr>
          <p:cNvPr id="35845" name="Rectangle 3"/>
          <p:cNvSpPr>
            <a:spLocks noGrp="1" noChangeArrowheads="1"/>
          </p:cNvSpPr>
          <p:nvPr>
            <p:ph type="body" idx="1"/>
          </p:nvPr>
        </p:nvSpPr>
        <p:spPr>
          <a:xfrm>
            <a:off x="381000" y="1219200"/>
            <a:ext cx="8001000" cy="5029200"/>
          </a:xfrm>
        </p:spPr>
        <p:txBody>
          <a:bodyPr/>
          <a:lstStyle/>
          <a:p>
            <a:r>
              <a:rPr lang="en-US" smtClean="0"/>
              <a:t>Token occurrences in text are </a:t>
            </a:r>
            <a:r>
              <a:rPr lang="en-US" smtClean="0">
                <a:solidFill>
                  <a:srgbClr val="FF3300"/>
                </a:solidFill>
              </a:rPr>
              <a:t>not</a:t>
            </a:r>
            <a:r>
              <a:rPr lang="en-US" smtClean="0"/>
              <a:t> uniformly distributed</a:t>
            </a:r>
          </a:p>
          <a:p>
            <a:r>
              <a:rPr lang="en-US" smtClean="0"/>
              <a:t>They are also </a:t>
            </a:r>
            <a:r>
              <a:rPr lang="en-US" smtClean="0">
                <a:solidFill>
                  <a:srgbClr val="FF3300"/>
                </a:solidFill>
              </a:rPr>
              <a:t>not</a:t>
            </a:r>
            <a:r>
              <a:rPr lang="en-US" smtClean="0"/>
              <a:t> normally distributed</a:t>
            </a:r>
          </a:p>
          <a:p>
            <a:r>
              <a:rPr lang="en-US" smtClean="0"/>
              <a:t>They do exhibit a </a:t>
            </a:r>
            <a:r>
              <a:rPr lang="en-US" smtClean="0">
                <a:solidFill>
                  <a:srgbClr val="FF3300"/>
                </a:solidFill>
              </a:rPr>
              <a:t>Zipf distribution</a:t>
            </a:r>
            <a:endParaRPr lang="en-US" smtClean="0">
              <a:solidFill>
                <a:schemeClr val="accent2"/>
              </a:solidFill>
            </a:endParaRPr>
          </a:p>
          <a:p>
            <a:endParaRPr lang="en-US" sz="1400" smtClean="0">
              <a:solidFill>
                <a:schemeClr val="accent1"/>
              </a:solidFill>
            </a:endParaRPr>
          </a:p>
          <a:p>
            <a:r>
              <a:rPr lang="en-US" smtClean="0"/>
              <a:t>What Kinds of Data Exhibit a</a:t>
            </a:r>
          </a:p>
          <a:p>
            <a:pPr>
              <a:buFontTx/>
              <a:buNone/>
            </a:pPr>
            <a:r>
              <a:rPr lang="en-US" smtClean="0"/>
              <a:t>	Zipf Distribution?</a:t>
            </a:r>
          </a:p>
          <a:p>
            <a:pPr lvl="1"/>
            <a:r>
              <a:rPr lang="en-US" smtClean="0"/>
              <a:t>Words in a text collection</a:t>
            </a:r>
          </a:p>
          <a:p>
            <a:pPr lvl="1"/>
            <a:r>
              <a:rPr lang="en-US" smtClean="0"/>
              <a:t>Library book checkout patterns</a:t>
            </a:r>
          </a:p>
          <a:p>
            <a:pPr lvl="1"/>
            <a:r>
              <a:rPr lang="en-US" smtClean="0"/>
              <a:t>Incoming Web page requests </a:t>
            </a:r>
            <a:r>
              <a:rPr lang="en-US" sz="1600" smtClean="0"/>
              <a:t>(Nielsen)</a:t>
            </a:r>
            <a:endParaRPr lang="en-US" smtClean="0"/>
          </a:p>
          <a:p>
            <a:pPr lvl="1"/>
            <a:r>
              <a:rPr lang="en-US" smtClean="0"/>
              <a:t>Outgoing Web page requests </a:t>
            </a:r>
            <a:r>
              <a:rPr lang="en-US" sz="1600" smtClean="0"/>
              <a:t>(Cunha &amp; Crovella)</a:t>
            </a:r>
          </a:p>
          <a:p>
            <a:pPr lvl="1"/>
            <a:r>
              <a:rPr lang="en-US" smtClean="0"/>
              <a:t>Document Size on Web </a:t>
            </a:r>
            <a:r>
              <a:rPr lang="en-US" sz="1600" smtClean="0"/>
              <a:t>(Cunha &amp; Crovella)</a:t>
            </a:r>
          </a:p>
          <a:p>
            <a:pPr lvl="1"/>
            <a:r>
              <a:rPr lang="en-US" smtClean="0"/>
              <a:t>Length of Web page references</a:t>
            </a:r>
            <a:r>
              <a:rPr lang="en-US" sz="1600" smtClean="0"/>
              <a:t> (Cooley, Mobasher, Srivastava)</a:t>
            </a:r>
          </a:p>
          <a:p>
            <a:pPr lvl="1"/>
            <a:r>
              <a:rPr lang="en-US" smtClean="0"/>
              <a:t>Item popularity in E-Commerce</a:t>
            </a:r>
          </a:p>
        </p:txBody>
      </p:sp>
      <p:grpSp>
        <p:nvGrpSpPr>
          <p:cNvPr id="35846" name="Group 4"/>
          <p:cNvGrpSpPr>
            <a:grpSpLocks/>
          </p:cNvGrpSpPr>
          <p:nvPr/>
        </p:nvGrpSpPr>
        <p:grpSpPr bwMode="auto">
          <a:xfrm>
            <a:off x="5791200" y="2286000"/>
            <a:ext cx="2820988" cy="2846388"/>
            <a:chOff x="2639" y="1488"/>
            <a:chExt cx="2065" cy="1949"/>
          </a:xfrm>
        </p:grpSpPr>
        <p:grpSp>
          <p:nvGrpSpPr>
            <p:cNvPr id="35847" name="Group 5"/>
            <p:cNvGrpSpPr>
              <a:grpSpLocks/>
            </p:cNvGrpSpPr>
            <p:nvPr/>
          </p:nvGrpSpPr>
          <p:grpSpPr bwMode="auto">
            <a:xfrm>
              <a:off x="2928" y="1488"/>
              <a:ext cx="1776" cy="1632"/>
              <a:chOff x="3264" y="1968"/>
              <a:chExt cx="2064" cy="1536"/>
            </a:xfrm>
          </p:grpSpPr>
          <p:sp>
            <p:nvSpPr>
              <p:cNvPr id="35851" name="Line 6"/>
              <p:cNvSpPr>
                <a:spLocks noChangeShapeType="1"/>
              </p:cNvSpPr>
              <p:nvPr/>
            </p:nvSpPr>
            <p:spPr bwMode="auto">
              <a:xfrm>
                <a:off x="3264" y="1968"/>
                <a:ext cx="0" cy="1536"/>
              </a:xfrm>
              <a:prstGeom prst="line">
                <a:avLst/>
              </a:prstGeom>
              <a:noFill/>
              <a:ln w="9525">
                <a:solidFill>
                  <a:schemeClr val="tx1"/>
                </a:solidFill>
                <a:round/>
                <a:headEnd/>
                <a:tailEnd/>
              </a:ln>
            </p:spPr>
            <p:txBody>
              <a:bodyPr wrap="none" anchor="ctr"/>
              <a:lstStyle/>
              <a:p>
                <a:endParaRPr lang="en-US"/>
              </a:p>
            </p:txBody>
          </p:sp>
          <p:sp>
            <p:nvSpPr>
              <p:cNvPr id="35852" name="Line 7"/>
              <p:cNvSpPr>
                <a:spLocks noChangeShapeType="1"/>
              </p:cNvSpPr>
              <p:nvPr/>
            </p:nvSpPr>
            <p:spPr bwMode="auto">
              <a:xfrm>
                <a:off x="3264" y="3504"/>
                <a:ext cx="2064" cy="0"/>
              </a:xfrm>
              <a:prstGeom prst="line">
                <a:avLst/>
              </a:prstGeom>
              <a:noFill/>
              <a:ln w="9525">
                <a:solidFill>
                  <a:schemeClr val="tx1"/>
                </a:solidFill>
                <a:round/>
                <a:headEnd/>
                <a:tailEnd/>
              </a:ln>
            </p:spPr>
            <p:txBody>
              <a:bodyPr wrap="none" anchor="ctr"/>
              <a:lstStyle/>
              <a:p>
                <a:endParaRPr lang="en-US"/>
              </a:p>
            </p:txBody>
          </p:sp>
        </p:grpSp>
        <p:sp>
          <p:nvSpPr>
            <p:cNvPr id="35848" name="Freeform 8"/>
            <p:cNvSpPr>
              <a:spLocks/>
            </p:cNvSpPr>
            <p:nvPr/>
          </p:nvSpPr>
          <p:spPr bwMode="auto">
            <a:xfrm>
              <a:off x="3024" y="1632"/>
              <a:ext cx="1584" cy="1392"/>
            </a:xfrm>
            <a:custGeom>
              <a:avLst/>
              <a:gdLst>
                <a:gd name="T0" fmla="*/ 0 w 1680"/>
                <a:gd name="T1" fmla="*/ 0 h 1496"/>
                <a:gd name="T2" fmla="*/ 288 w 1680"/>
                <a:gd name="T3" fmla="*/ 1248 h 1496"/>
                <a:gd name="T4" fmla="*/ 1680 w 1680"/>
                <a:gd name="T5" fmla="*/ 1488 h 1496"/>
                <a:gd name="T6" fmla="*/ 0 60000 65536"/>
                <a:gd name="T7" fmla="*/ 0 60000 65536"/>
                <a:gd name="T8" fmla="*/ 0 60000 65536"/>
                <a:gd name="T9" fmla="*/ 0 w 1680"/>
                <a:gd name="T10" fmla="*/ 0 h 1496"/>
                <a:gd name="T11" fmla="*/ 1680 w 1680"/>
                <a:gd name="T12" fmla="*/ 1496 h 1496"/>
              </a:gdLst>
              <a:ahLst/>
              <a:cxnLst>
                <a:cxn ang="T6">
                  <a:pos x="T0" y="T1"/>
                </a:cxn>
                <a:cxn ang="T7">
                  <a:pos x="T2" y="T3"/>
                </a:cxn>
                <a:cxn ang="T8">
                  <a:pos x="T4" y="T5"/>
                </a:cxn>
              </a:cxnLst>
              <a:rect l="T9" t="T10" r="T11" b="T12"/>
              <a:pathLst>
                <a:path w="1680" h="1496">
                  <a:moveTo>
                    <a:pt x="0" y="0"/>
                  </a:moveTo>
                  <a:cubicBezTo>
                    <a:pt x="4" y="500"/>
                    <a:pt x="8" y="1000"/>
                    <a:pt x="288" y="1248"/>
                  </a:cubicBezTo>
                  <a:cubicBezTo>
                    <a:pt x="568" y="1496"/>
                    <a:pt x="1448" y="1448"/>
                    <a:pt x="1680" y="1488"/>
                  </a:cubicBezTo>
                </a:path>
              </a:pathLst>
            </a:custGeom>
            <a:noFill/>
            <a:ln w="25400" cap="flat" cmpd="sng">
              <a:solidFill>
                <a:srgbClr val="FF0000"/>
              </a:solidFill>
              <a:prstDash val="solid"/>
              <a:round/>
              <a:headEnd/>
              <a:tailEnd/>
            </a:ln>
          </p:spPr>
          <p:txBody>
            <a:bodyPr wrap="none" anchor="ctr"/>
            <a:lstStyle/>
            <a:p>
              <a:endParaRPr lang="en-US"/>
            </a:p>
          </p:txBody>
        </p:sp>
        <p:sp>
          <p:nvSpPr>
            <p:cNvPr id="35849" name="Text Box 9"/>
            <p:cNvSpPr txBox="1">
              <a:spLocks noChangeArrowheads="1"/>
            </p:cNvSpPr>
            <p:nvPr/>
          </p:nvSpPr>
          <p:spPr bwMode="auto">
            <a:xfrm>
              <a:off x="3542" y="3207"/>
              <a:ext cx="440" cy="230"/>
            </a:xfrm>
            <a:prstGeom prst="rect">
              <a:avLst/>
            </a:prstGeom>
            <a:noFill/>
            <a:ln w="9525">
              <a:noFill/>
              <a:miter lim="800000"/>
              <a:headEnd/>
              <a:tailEnd/>
            </a:ln>
          </p:spPr>
          <p:txBody>
            <a:bodyPr wrap="none">
              <a:spAutoFit/>
            </a:bodyPr>
            <a:lstStyle/>
            <a:p>
              <a:r>
                <a:rPr lang="en-US" sz="1600" b="1"/>
                <a:t>rank</a:t>
              </a:r>
            </a:p>
          </p:txBody>
        </p:sp>
        <p:sp>
          <p:nvSpPr>
            <p:cNvPr id="35850" name="Text Box 10"/>
            <p:cNvSpPr txBox="1">
              <a:spLocks noChangeArrowheads="1"/>
            </p:cNvSpPr>
            <p:nvPr/>
          </p:nvSpPr>
          <p:spPr bwMode="auto">
            <a:xfrm rot="-5400000">
              <a:off x="2401" y="1955"/>
              <a:ext cx="722" cy="246"/>
            </a:xfrm>
            <a:prstGeom prst="rect">
              <a:avLst/>
            </a:prstGeom>
            <a:noFill/>
            <a:ln w="9525">
              <a:noFill/>
              <a:miter lim="800000"/>
              <a:headEnd/>
              <a:tailEnd/>
            </a:ln>
          </p:spPr>
          <p:txBody>
            <a:bodyPr wrap="none">
              <a:spAutoFit/>
            </a:bodyPr>
            <a:lstStyle/>
            <a:p>
              <a:r>
                <a:rPr lang="en-US" sz="1600" b="1"/>
                <a:t>frequency</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p:spPr>
        <p:txBody>
          <a:bodyPr/>
          <a:lstStyle/>
          <a:p>
            <a:r>
              <a:rPr lang="en-US"/>
              <a:t>Intelligent Information Retrieval</a:t>
            </a:r>
            <a:endParaRPr lang="en-US" sz="1400"/>
          </a:p>
        </p:txBody>
      </p:sp>
      <p:sp>
        <p:nvSpPr>
          <p:cNvPr id="2052" name="Slide Number Placeholder 4"/>
          <p:cNvSpPr>
            <a:spLocks noGrp="1"/>
          </p:cNvSpPr>
          <p:nvPr>
            <p:ph type="sldNum" sz="quarter" idx="11"/>
          </p:nvPr>
        </p:nvSpPr>
        <p:spPr>
          <a:noFill/>
        </p:spPr>
        <p:txBody>
          <a:bodyPr/>
          <a:lstStyle/>
          <a:p>
            <a:fld id="{FB1F9512-3563-4A92-8849-99827D70229E}" type="slidenum">
              <a:rPr lang="en-US"/>
              <a:pPr/>
              <a:t>47</a:t>
            </a:fld>
            <a:endParaRPr lang="en-US"/>
          </a:p>
        </p:txBody>
      </p:sp>
      <p:sp>
        <p:nvSpPr>
          <p:cNvPr id="2053" name="Rectangle 2"/>
          <p:cNvSpPr>
            <a:spLocks noGrp="1" noChangeArrowheads="1"/>
          </p:cNvSpPr>
          <p:nvPr>
            <p:ph type="title"/>
          </p:nvPr>
        </p:nvSpPr>
        <p:spPr>
          <a:xfrm>
            <a:off x="609600" y="228600"/>
            <a:ext cx="7772400" cy="1143000"/>
          </a:xfrm>
        </p:spPr>
        <p:txBody>
          <a:bodyPr/>
          <a:lstStyle/>
          <a:p>
            <a:r>
              <a:rPr lang="en-US" smtClean="0"/>
              <a:t>Zipf Distribution</a:t>
            </a:r>
          </a:p>
        </p:txBody>
      </p:sp>
      <p:sp>
        <p:nvSpPr>
          <p:cNvPr id="2054" name="Rectangle 3"/>
          <p:cNvSpPr>
            <a:spLocks noGrp="1" noChangeArrowheads="1"/>
          </p:cNvSpPr>
          <p:nvPr>
            <p:ph type="body" idx="1"/>
          </p:nvPr>
        </p:nvSpPr>
        <p:spPr>
          <a:xfrm>
            <a:off x="609600" y="1447800"/>
            <a:ext cx="7772400" cy="4572000"/>
          </a:xfrm>
        </p:spPr>
        <p:txBody>
          <a:bodyPr/>
          <a:lstStyle/>
          <a:p>
            <a:r>
              <a:rPr lang="en-US" smtClean="0"/>
              <a:t>The product of the frequency of words (f) and their rank (r) is approximately constant</a:t>
            </a:r>
          </a:p>
          <a:p>
            <a:pPr lvl="1"/>
            <a:r>
              <a:rPr lang="en-US" sz="1800" smtClean="0"/>
              <a:t>Rank = order of words in terms of decreasing frequency of occurrence</a:t>
            </a:r>
          </a:p>
          <a:p>
            <a:pPr lvl="1"/>
            <a:endParaRPr lang="en-US" sz="1800" smtClean="0"/>
          </a:p>
          <a:p>
            <a:pPr lvl="1">
              <a:buFontTx/>
              <a:buNone/>
            </a:pPr>
            <a:endParaRPr lang="en-US" smtClean="0"/>
          </a:p>
          <a:p>
            <a:pPr lvl="1">
              <a:buFontTx/>
              <a:buNone/>
            </a:pPr>
            <a:endParaRPr lang="en-US" smtClean="0"/>
          </a:p>
          <a:p>
            <a:pPr lvl="1">
              <a:buFontTx/>
              <a:buNone/>
            </a:pPr>
            <a:endParaRPr lang="en-US" smtClean="0"/>
          </a:p>
          <a:p>
            <a:pPr lvl="1">
              <a:buFontTx/>
              <a:buNone/>
            </a:pPr>
            <a:endParaRPr lang="en-US" smtClean="0"/>
          </a:p>
          <a:p>
            <a:r>
              <a:rPr lang="en-US" smtClean="0"/>
              <a:t>Main Characteristics</a:t>
            </a:r>
          </a:p>
          <a:p>
            <a:pPr lvl="1"/>
            <a:r>
              <a:rPr lang="en-US" smtClean="0"/>
              <a:t>a </a:t>
            </a:r>
            <a:r>
              <a:rPr lang="en-US" smtClean="0">
                <a:solidFill>
                  <a:schemeClr val="accent2"/>
                </a:solidFill>
              </a:rPr>
              <a:t>few</a:t>
            </a:r>
            <a:r>
              <a:rPr lang="en-US" smtClean="0"/>
              <a:t> elements occur </a:t>
            </a:r>
            <a:r>
              <a:rPr lang="en-US" i="1" smtClean="0">
                <a:solidFill>
                  <a:srgbClr val="FF3300"/>
                </a:solidFill>
              </a:rPr>
              <a:t>very</a:t>
            </a:r>
            <a:r>
              <a:rPr lang="en-US" smtClean="0">
                <a:solidFill>
                  <a:srgbClr val="FF3300"/>
                </a:solidFill>
              </a:rPr>
              <a:t> frequently</a:t>
            </a:r>
            <a:endParaRPr lang="en-US" sz="1800" smtClean="0"/>
          </a:p>
          <a:p>
            <a:pPr lvl="1"/>
            <a:r>
              <a:rPr lang="en-US" smtClean="0">
                <a:solidFill>
                  <a:schemeClr val="accent2"/>
                </a:solidFill>
              </a:rPr>
              <a:t>many </a:t>
            </a:r>
            <a:r>
              <a:rPr lang="en-US" smtClean="0"/>
              <a:t>elements occur </a:t>
            </a:r>
            <a:r>
              <a:rPr lang="en-US" i="1" smtClean="0">
                <a:solidFill>
                  <a:srgbClr val="FF3300"/>
                </a:solidFill>
              </a:rPr>
              <a:t>very </a:t>
            </a:r>
            <a:r>
              <a:rPr lang="en-US" smtClean="0">
                <a:solidFill>
                  <a:srgbClr val="FF3300"/>
                </a:solidFill>
              </a:rPr>
              <a:t>infrequently</a:t>
            </a:r>
            <a:endParaRPr lang="en-US" sz="1800" smtClean="0">
              <a:solidFill>
                <a:srgbClr val="FF3300"/>
              </a:solidFill>
            </a:endParaRPr>
          </a:p>
          <a:p>
            <a:pPr lvl="1"/>
            <a:r>
              <a:rPr lang="en-US" smtClean="0"/>
              <a:t>frequency of words in the text falls very rapidly</a:t>
            </a:r>
            <a:endParaRPr lang="en-US" smtClean="0">
              <a:solidFill>
                <a:schemeClr val="accent1"/>
              </a:solidFill>
            </a:endParaRPr>
          </a:p>
          <a:p>
            <a:endParaRPr lang="en-US" smtClean="0"/>
          </a:p>
        </p:txBody>
      </p:sp>
      <p:graphicFrame>
        <p:nvGraphicFramePr>
          <p:cNvPr id="2050" name="Object 4"/>
          <p:cNvGraphicFramePr>
            <a:graphicFrameLocks noChangeAspect="1"/>
          </p:cNvGraphicFramePr>
          <p:nvPr/>
        </p:nvGraphicFramePr>
        <p:xfrm>
          <a:off x="2514600" y="2895600"/>
          <a:ext cx="1447800" cy="911225"/>
        </p:xfrm>
        <a:graphic>
          <a:graphicData uri="http://schemas.openxmlformats.org/presentationml/2006/ole">
            <p:oleObj spid="_x0000_s2062" name="Equation" r:id="rId4" imgW="736280" imgH="406224" progId="">
              <p:embed/>
            </p:oleObj>
          </a:graphicData>
        </a:graphic>
      </p:graphicFrame>
      <p:sp>
        <p:nvSpPr>
          <p:cNvPr id="2055" name="Text Box 5"/>
          <p:cNvSpPr txBox="1">
            <a:spLocks noChangeArrowheads="1"/>
          </p:cNvSpPr>
          <p:nvPr/>
        </p:nvSpPr>
        <p:spPr bwMode="auto">
          <a:xfrm>
            <a:off x="1447800" y="3962400"/>
            <a:ext cx="4591050" cy="366713"/>
          </a:xfrm>
          <a:prstGeom prst="rect">
            <a:avLst/>
          </a:prstGeom>
          <a:noFill/>
          <a:ln w="9525">
            <a:noFill/>
            <a:miter lim="800000"/>
            <a:headEnd/>
            <a:tailEnd/>
          </a:ln>
        </p:spPr>
        <p:txBody>
          <a:bodyPr wrap="none">
            <a:spAutoFit/>
          </a:bodyPr>
          <a:lstStyle/>
          <a:p>
            <a:r>
              <a:rPr lang="en-US" sz="1800"/>
              <a:t>where </a:t>
            </a:r>
            <a:r>
              <a:rPr lang="en-US" sz="1800" i="1"/>
              <a:t>N</a:t>
            </a:r>
            <a:r>
              <a:rPr lang="en-US" sz="1800"/>
              <a:t> is the total number of term occurrences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Word Distribution</a:t>
            </a:r>
            <a:endParaRPr lang="en-US"/>
          </a:p>
        </p:txBody>
      </p:sp>
      <p:pic>
        <p:nvPicPr>
          <p:cNvPr id="6" name="Content Placeholder 5" descr="mobydick.png"/>
          <p:cNvPicPr>
            <a:picLocks noGrp="1" noChangeAspect="1"/>
          </p:cNvPicPr>
          <p:nvPr>
            <p:ph idx="1"/>
          </p:nvPr>
        </p:nvPicPr>
        <p:blipFill>
          <a:blip r:embed="rId3" cstate="print"/>
          <a:stretch>
            <a:fillRect/>
          </a:stretch>
        </p:blipFill>
        <p:spPr>
          <a:xfrm>
            <a:off x="1825972" y="1941730"/>
            <a:ext cx="5339655" cy="3736539"/>
          </a:xfrm>
        </p:spPr>
      </p:pic>
      <p:sp>
        <p:nvSpPr>
          <p:cNvPr id="4" name="Slide Number Placeholder 3"/>
          <p:cNvSpPr>
            <a:spLocks noGrp="1"/>
          </p:cNvSpPr>
          <p:nvPr>
            <p:ph type="sldNum" sz="quarter" idx="11"/>
          </p:nvPr>
        </p:nvSpPr>
        <p:spPr/>
        <p:txBody>
          <a:bodyPr/>
          <a:lstStyle/>
          <a:p>
            <a:fld id="{1A0E6970-1C99-4DD0-88C0-8E21A05EF641}" type="slidenum">
              <a:rPr lang="en-US" smtClean="0"/>
              <a:pPr/>
              <a:t>48</a:t>
            </a:fld>
            <a:endParaRPr lang="en-US" dirty="0"/>
          </a:p>
        </p:txBody>
      </p:sp>
      <p:sp>
        <p:nvSpPr>
          <p:cNvPr id="7" name="TextBox 6"/>
          <p:cNvSpPr txBox="1"/>
          <p:nvPr/>
        </p:nvSpPr>
        <p:spPr>
          <a:xfrm>
            <a:off x="1600200" y="1752600"/>
            <a:ext cx="6107762" cy="461665"/>
          </a:xfrm>
          <a:prstGeom prst="rect">
            <a:avLst/>
          </a:prstGeom>
          <a:noFill/>
        </p:spPr>
        <p:txBody>
          <a:bodyPr wrap="none" rtlCol="0">
            <a:spAutoFit/>
          </a:bodyPr>
          <a:lstStyle/>
          <a:p>
            <a:r>
              <a:rPr lang="en-US" smtClean="0"/>
              <a:t>Frequency vs. rank for all words in Moby Dick</a:t>
            </a:r>
            <a:endParaRPr lang="en-US"/>
          </a:p>
        </p:txBody>
      </p:sp>
    </p:spTree>
    <p:extLst>
      <p:ext uri="{BB962C8B-B14F-4D97-AF65-F5344CB8AC3E}">
        <p14:creationId xmlns:p14="http://schemas.microsoft.com/office/powerpoint/2010/main" xmlns="" val="996412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r>
              <a:rPr lang="en-US"/>
              <a:t>Intelligent Information Retrieval</a:t>
            </a:r>
            <a:endParaRPr lang="en-US" sz="1400"/>
          </a:p>
        </p:txBody>
      </p:sp>
      <p:sp>
        <p:nvSpPr>
          <p:cNvPr id="3076" name="Slide Number Placeholder 4"/>
          <p:cNvSpPr>
            <a:spLocks noGrp="1"/>
          </p:cNvSpPr>
          <p:nvPr>
            <p:ph type="sldNum" sz="quarter" idx="11"/>
          </p:nvPr>
        </p:nvSpPr>
        <p:spPr>
          <a:noFill/>
        </p:spPr>
        <p:txBody>
          <a:bodyPr/>
          <a:lstStyle/>
          <a:p>
            <a:fld id="{DB812F84-527B-4FA2-99F2-99CF8C1D95D0}" type="slidenum">
              <a:rPr lang="en-US"/>
              <a:pPr/>
              <a:t>49</a:t>
            </a:fld>
            <a:endParaRPr lang="en-US"/>
          </a:p>
        </p:txBody>
      </p:sp>
      <p:sp>
        <p:nvSpPr>
          <p:cNvPr id="3077" name="Rectangle 2"/>
          <p:cNvSpPr>
            <a:spLocks noGrp="1" noChangeArrowheads="1"/>
          </p:cNvSpPr>
          <p:nvPr>
            <p:ph type="title"/>
          </p:nvPr>
        </p:nvSpPr>
        <p:spPr>
          <a:xfrm>
            <a:off x="609600" y="304800"/>
            <a:ext cx="7772400" cy="990600"/>
          </a:xfrm>
        </p:spPr>
        <p:txBody>
          <a:bodyPr/>
          <a:lstStyle/>
          <a:p>
            <a:r>
              <a:rPr lang="en-US" smtClean="0"/>
              <a:t>Example of Frequent Words</a:t>
            </a:r>
          </a:p>
        </p:txBody>
      </p:sp>
      <p:graphicFrame>
        <p:nvGraphicFramePr>
          <p:cNvPr id="3074" name="Object 3"/>
          <p:cNvGraphicFramePr>
            <a:graphicFrameLocks noChangeAspect="1"/>
          </p:cNvGraphicFramePr>
          <p:nvPr/>
        </p:nvGraphicFramePr>
        <p:xfrm>
          <a:off x="2667000" y="1371600"/>
          <a:ext cx="3886200" cy="3567113"/>
        </p:xfrm>
        <a:graphic>
          <a:graphicData uri="http://schemas.openxmlformats.org/presentationml/2006/ole">
            <p:oleObj spid="_x0000_s3086" name="Worksheet" r:id="rId4" imgW="3562560" imgH="3277440" progId="Excel.Sheet.8">
              <p:embed/>
            </p:oleObj>
          </a:graphicData>
        </a:graphic>
      </p:graphicFrame>
      <p:sp>
        <p:nvSpPr>
          <p:cNvPr id="3078" name="Text Box 4"/>
          <p:cNvSpPr txBox="1">
            <a:spLocks noChangeArrowheads="1"/>
          </p:cNvSpPr>
          <p:nvPr/>
        </p:nvSpPr>
        <p:spPr bwMode="auto">
          <a:xfrm>
            <a:off x="1066800" y="5181600"/>
            <a:ext cx="7080250" cy="915988"/>
          </a:xfrm>
          <a:prstGeom prst="rect">
            <a:avLst/>
          </a:prstGeom>
          <a:noFill/>
          <a:ln w="9525">
            <a:noFill/>
            <a:miter lim="800000"/>
            <a:headEnd/>
            <a:tailEnd/>
          </a:ln>
        </p:spPr>
        <p:txBody>
          <a:bodyPr wrap="none">
            <a:spAutoFit/>
          </a:bodyPr>
          <a:lstStyle/>
          <a:p>
            <a:r>
              <a:rPr lang="en-US" sz="1800"/>
              <a:t>Frequencies from 336,310 documents in the 1 GB TREC Volume 3 Corpus</a:t>
            </a:r>
          </a:p>
          <a:p>
            <a:pPr lvl="1">
              <a:buFontTx/>
              <a:buChar char="•"/>
            </a:pPr>
            <a:r>
              <a:rPr lang="en-US" sz="1800"/>
              <a:t>  125,720,891 total word occurrences</a:t>
            </a:r>
          </a:p>
          <a:p>
            <a:pPr lvl="1">
              <a:buFontTx/>
              <a:buChar char="•"/>
            </a:pPr>
            <a:r>
              <a:rPr lang="en-US" sz="1800"/>
              <a:t>  508,209 unique words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Intelligent Information Retrieval</a:t>
            </a:r>
            <a:endParaRPr lang="en-US" sz="1400"/>
          </a:p>
        </p:txBody>
      </p:sp>
      <p:sp>
        <p:nvSpPr>
          <p:cNvPr id="16387" name="Slide Number Placeholder 4"/>
          <p:cNvSpPr>
            <a:spLocks noGrp="1"/>
          </p:cNvSpPr>
          <p:nvPr>
            <p:ph type="sldNum" sz="quarter" idx="11"/>
          </p:nvPr>
        </p:nvSpPr>
        <p:spPr>
          <a:noFill/>
        </p:spPr>
        <p:txBody>
          <a:bodyPr/>
          <a:lstStyle/>
          <a:p>
            <a:fld id="{B30DCA28-B1F1-4912-BB51-67E160D735AF}" type="slidenum">
              <a:rPr lang="en-US"/>
              <a:pPr/>
              <a:t>5</a:t>
            </a:fld>
            <a:endParaRPr lang="en-US"/>
          </a:p>
        </p:txBody>
      </p:sp>
      <p:sp>
        <p:nvSpPr>
          <p:cNvPr id="16388" name="Rectangle 2"/>
          <p:cNvSpPr>
            <a:spLocks noGrp="1" noChangeArrowheads="1"/>
          </p:cNvSpPr>
          <p:nvPr>
            <p:ph type="title"/>
          </p:nvPr>
        </p:nvSpPr>
        <p:spPr>
          <a:xfrm>
            <a:off x="609600" y="304800"/>
            <a:ext cx="7772400" cy="685800"/>
          </a:xfrm>
          <a:noFill/>
        </p:spPr>
        <p:txBody>
          <a:bodyPr lIns="90488" tIns="44450" rIns="90488" bIns="44450" anchor="b"/>
          <a:lstStyle/>
          <a:p>
            <a:r>
              <a:rPr lang="en-US" smtClean="0"/>
              <a:t>Indexing Languages</a:t>
            </a:r>
          </a:p>
        </p:txBody>
      </p:sp>
      <p:sp>
        <p:nvSpPr>
          <p:cNvPr id="16389" name="Rectangle 3"/>
          <p:cNvSpPr>
            <a:spLocks noGrp="1" noChangeArrowheads="1"/>
          </p:cNvSpPr>
          <p:nvPr>
            <p:ph type="body" idx="1"/>
          </p:nvPr>
        </p:nvSpPr>
        <p:spPr>
          <a:xfrm>
            <a:off x="609600" y="1143000"/>
            <a:ext cx="7924800" cy="5257800"/>
          </a:xfrm>
          <a:noFill/>
        </p:spPr>
        <p:txBody>
          <a:bodyPr lIns="90488" tIns="44450" rIns="90488" bIns="44450"/>
          <a:lstStyle/>
          <a:p>
            <a:r>
              <a:rPr lang="en-US" dirty="0" smtClean="0"/>
              <a:t>An index is constructed on the basis of an </a:t>
            </a:r>
            <a:r>
              <a:rPr lang="en-US" i="1" dirty="0" smtClean="0"/>
              <a:t>indexing language</a:t>
            </a:r>
            <a:r>
              <a:rPr lang="en-US" dirty="0" smtClean="0"/>
              <a:t> or </a:t>
            </a:r>
            <a:r>
              <a:rPr lang="en-US" i="1" dirty="0" smtClean="0"/>
              <a:t>vocabulary</a:t>
            </a:r>
            <a:endParaRPr lang="en-US" dirty="0" smtClean="0"/>
          </a:p>
          <a:p>
            <a:pPr lvl="1"/>
            <a:r>
              <a:rPr lang="en-US" dirty="0" smtClean="0"/>
              <a:t>The vocabulary may be </a:t>
            </a:r>
            <a:r>
              <a:rPr lang="en-US" i="1" dirty="0" smtClean="0"/>
              <a:t>controlled</a:t>
            </a:r>
            <a:r>
              <a:rPr lang="en-US" dirty="0" smtClean="0"/>
              <a:t> or </a:t>
            </a:r>
            <a:r>
              <a:rPr lang="en-US" i="1" dirty="0" smtClean="0"/>
              <a:t>uncontrolled</a:t>
            </a:r>
            <a:endParaRPr lang="en-US" dirty="0" smtClean="0"/>
          </a:p>
          <a:p>
            <a:pPr lvl="2"/>
            <a:r>
              <a:rPr lang="en-US" dirty="0" smtClean="0"/>
              <a:t>Controlled: limited to a predefined set of index terms</a:t>
            </a:r>
          </a:p>
          <a:p>
            <a:pPr lvl="2"/>
            <a:r>
              <a:rPr lang="en-US" dirty="0" smtClean="0"/>
              <a:t>Uncontrolled: allows the use of any terms fitting some broad criteria</a:t>
            </a:r>
          </a:p>
          <a:p>
            <a:r>
              <a:rPr lang="en-US" dirty="0" smtClean="0"/>
              <a:t>Indexing may be done manually or automatically</a:t>
            </a:r>
          </a:p>
          <a:p>
            <a:pPr lvl="1"/>
            <a:r>
              <a:rPr lang="en-US" dirty="0" smtClean="0"/>
              <a:t>Manual or human indexing: </a:t>
            </a:r>
          </a:p>
          <a:p>
            <a:pPr lvl="2"/>
            <a:r>
              <a:rPr lang="en-US" dirty="0" smtClean="0"/>
              <a:t>Indexers decide which keywords to assign to document based on controlled vocabulary (e.g. index for a book)</a:t>
            </a:r>
          </a:p>
          <a:p>
            <a:pPr lvl="2"/>
            <a:r>
              <a:rPr lang="en-US" dirty="0" smtClean="0"/>
              <a:t>Significant cost on large data sets</a:t>
            </a:r>
          </a:p>
          <a:p>
            <a:pPr lvl="1"/>
            <a:r>
              <a:rPr lang="en-US" dirty="0" smtClean="0"/>
              <a:t>Automatic indexing: </a:t>
            </a:r>
          </a:p>
          <a:p>
            <a:pPr lvl="2"/>
            <a:r>
              <a:rPr lang="en-US" dirty="0" smtClean="0"/>
              <a:t>Indexing program decides which words, phrases or other features to use from text of document </a:t>
            </a:r>
          </a:p>
          <a:p>
            <a:pPr lvl="2"/>
            <a:r>
              <a:rPr lang="en-US" dirty="0" smtClean="0"/>
              <a:t>This is what typical search engines need to do</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Intelligent Information Retrieval</a:t>
            </a:r>
            <a:endParaRPr lang="en-US" sz="1400"/>
          </a:p>
        </p:txBody>
      </p:sp>
      <p:sp>
        <p:nvSpPr>
          <p:cNvPr id="36867" name="Slide Number Placeholder 4"/>
          <p:cNvSpPr>
            <a:spLocks noGrp="1"/>
          </p:cNvSpPr>
          <p:nvPr>
            <p:ph type="sldNum" sz="quarter" idx="11"/>
          </p:nvPr>
        </p:nvSpPr>
        <p:spPr>
          <a:noFill/>
        </p:spPr>
        <p:txBody>
          <a:bodyPr/>
          <a:lstStyle/>
          <a:p>
            <a:fld id="{52FCF711-4794-4173-BD76-679D055C9E31}" type="slidenum">
              <a:rPr lang="en-US"/>
              <a:pPr/>
              <a:t>50</a:t>
            </a:fld>
            <a:endParaRPr lang="en-US"/>
          </a:p>
        </p:txBody>
      </p:sp>
      <p:sp>
        <p:nvSpPr>
          <p:cNvPr id="36868" name="Rectangle 2"/>
          <p:cNvSpPr>
            <a:spLocks noGrp="1" noChangeArrowheads="1"/>
          </p:cNvSpPr>
          <p:nvPr>
            <p:ph type="title"/>
          </p:nvPr>
        </p:nvSpPr>
        <p:spPr>
          <a:xfrm>
            <a:off x="685800" y="152400"/>
            <a:ext cx="7772400" cy="1143000"/>
          </a:xfrm>
        </p:spPr>
        <p:txBody>
          <a:bodyPr/>
          <a:lstStyle/>
          <a:p>
            <a:r>
              <a:rPr lang="en-US" smtClean="0"/>
              <a:t>A More Standard Collection</a:t>
            </a:r>
          </a:p>
        </p:txBody>
      </p:sp>
      <p:sp>
        <p:nvSpPr>
          <p:cNvPr id="36869" name="Rectangle 3"/>
          <p:cNvSpPr>
            <a:spLocks noChangeArrowheads="1"/>
          </p:cNvSpPr>
          <p:nvPr/>
        </p:nvSpPr>
        <p:spPr bwMode="auto">
          <a:xfrm>
            <a:off x="762000" y="1676400"/>
            <a:ext cx="1343025" cy="4473575"/>
          </a:xfrm>
          <a:prstGeom prst="rect">
            <a:avLst/>
          </a:prstGeom>
          <a:noFill/>
          <a:ln w="12700">
            <a:noFill/>
            <a:miter lim="800000"/>
            <a:headEnd type="none" w="sm" len="sm"/>
            <a:tailEnd type="none" w="sm" len="sm"/>
          </a:ln>
        </p:spPr>
        <p:txBody>
          <a:bodyPr wrap="none">
            <a:spAutoFit/>
          </a:bodyPr>
          <a:lstStyle/>
          <a:p>
            <a:r>
              <a:rPr lang="en-US"/>
              <a:t>8164 the</a:t>
            </a:r>
          </a:p>
          <a:p>
            <a:r>
              <a:rPr lang="en-US"/>
              <a:t>4771 of</a:t>
            </a:r>
          </a:p>
          <a:p>
            <a:r>
              <a:rPr lang="en-US"/>
              <a:t>4005 to</a:t>
            </a:r>
          </a:p>
          <a:p>
            <a:r>
              <a:rPr lang="en-US"/>
              <a:t>2834 a</a:t>
            </a:r>
          </a:p>
          <a:p>
            <a:r>
              <a:rPr lang="en-US"/>
              <a:t>2827 and</a:t>
            </a:r>
          </a:p>
          <a:p>
            <a:r>
              <a:rPr lang="en-US"/>
              <a:t>2802 in</a:t>
            </a:r>
          </a:p>
          <a:p>
            <a:r>
              <a:rPr lang="en-US"/>
              <a:t>1592 The</a:t>
            </a:r>
          </a:p>
          <a:p>
            <a:r>
              <a:rPr lang="en-US"/>
              <a:t>1370 for</a:t>
            </a:r>
          </a:p>
          <a:p>
            <a:r>
              <a:rPr lang="en-US"/>
              <a:t>1326 is</a:t>
            </a:r>
          </a:p>
          <a:p>
            <a:r>
              <a:rPr lang="en-US"/>
              <a:t>1324 s</a:t>
            </a:r>
          </a:p>
          <a:p>
            <a:r>
              <a:rPr lang="en-US"/>
              <a:t>1194 that</a:t>
            </a:r>
          </a:p>
          <a:p>
            <a:r>
              <a:rPr lang="en-US"/>
              <a:t> 973 by</a:t>
            </a:r>
          </a:p>
        </p:txBody>
      </p:sp>
      <p:sp>
        <p:nvSpPr>
          <p:cNvPr id="36870" name="Rectangle 4"/>
          <p:cNvSpPr>
            <a:spLocks noChangeArrowheads="1"/>
          </p:cNvSpPr>
          <p:nvPr/>
        </p:nvSpPr>
        <p:spPr bwMode="auto">
          <a:xfrm>
            <a:off x="2667000" y="1676400"/>
            <a:ext cx="2335213" cy="4838700"/>
          </a:xfrm>
          <a:prstGeom prst="rect">
            <a:avLst/>
          </a:prstGeom>
          <a:noFill/>
          <a:ln w="12700">
            <a:noFill/>
            <a:miter lim="800000"/>
            <a:headEnd type="none" w="sm" len="sm"/>
            <a:tailEnd type="none" w="sm" len="sm"/>
          </a:ln>
        </p:spPr>
        <p:txBody>
          <a:bodyPr wrap="none">
            <a:spAutoFit/>
          </a:bodyPr>
          <a:lstStyle/>
          <a:p>
            <a:r>
              <a:rPr lang="en-US"/>
              <a:t> 969 on</a:t>
            </a:r>
          </a:p>
          <a:p>
            <a:r>
              <a:rPr lang="en-US"/>
              <a:t> 915 FT</a:t>
            </a:r>
          </a:p>
          <a:p>
            <a:r>
              <a:rPr lang="en-US"/>
              <a:t> 883 Mr</a:t>
            </a:r>
          </a:p>
          <a:p>
            <a:r>
              <a:rPr lang="en-US"/>
              <a:t> 860 was</a:t>
            </a:r>
          </a:p>
          <a:p>
            <a:r>
              <a:rPr lang="en-US"/>
              <a:t> 855 be</a:t>
            </a:r>
          </a:p>
          <a:p>
            <a:r>
              <a:rPr lang="en-US"/>
              <a:t> 849 Pounds</a:t>
            </a:r>
          </a:p>
          <a:p>
            <a:r>
              <a:rPr lang="en-US"/>
              <a:t> 798 TEXT</a:t>
            </a:r>
          </a:p>
          <a:p>
            <a:r>
              <a:rPr lang="en-US"/>
              <a:t> 798 PUB</a:t>
            </a:r>
          </a:p>
          <a:p>
            <a:r>
              <a:rPr lang="en-US"/>
              <a:t> 798 PROFILE</a:t>
            </a:r>
          </a:p>
          <a:p>
            <a:r>
              <a:rPr lang="en-US"/>
              <a:t> 798 PAGE</a:t>
            </a:r>
          </a:p>
          <a:p>
            <a:r>
              <a:rPr lang="en-US"/>
              <a:t> 798 HEADLINE</a:t>
            </a:r>
          </a:p>
          <a:p>
            <a:r>
              <a:rPr lang="en-US"/>
              <a:t> 798 DOCNO</a:t>
            </a:r>
          </a:p>
          <a:p>
            <a:r>
              <a:rPr lang="en-US"/>
              <a:t> </a:t>
            </a:r>
          </a:p>
        </p:txBody>
      </p:sp>
      <p:sp>
        <p:nvSpPr>
          <p:cNvPr id="36871" name="Rectangle 5"/>
          <p:cNvSpPr>
            <a:spLocks noChangeArrowheads="1"/>
          </p:cNvSpPr>
          <p:nvPr/>
        </p:nvSpPr>
        <p:spPr bwMode="auto">
          <a:xfrm>
            <a:off x="4953000" y="1828800"/>
            <a:ext cx="2778125" cy="4473575"/>
          </a:xfrm>
          <a:prstGeom prst="rect">
            <a:avLst/>
          </a:prstGeom>
          <a:noFill/>
          <a:ln w="12700">
            <a:noFill/>
            <a:miter lim="800000"/>
            <a:headEnd type="none" w="sm" len="sm"/>
            <a:tailEnd type="none" w="sm" len="sm"/>
          </a:ln>
        </p:spPr>
        <p:txBody>
          <a:bodyPr wrap="none">
            <a:spAutoFit/>
          </a:bodyPr>
          <a:lstStyle/>
          <a:p>
            <a:r>
              <a:rPr lang="en-US"/>
              <a:t>   1 ABC</a:t>
            </a:r>
          </a:p>
          <a:p>
            <a:r>
              <a:rPr lang="en-US"/>
              <a:t>   1 ABFT</a:t>
            </a:r>
          </a:p>
          <a:p>
            <a:r>
              <a:rPr lang="en-US"/>
              <a:t>   1 ABOUT</a:t>
            </a:r>
          </a:p>
          <a:p>
            <a:r>
              <a:rPr lang="en-US"/>
              <a:t>   1 ACFT</a:t>
            </a:r>
          </a:p>
          <a:p>
            <a:r>
              <a:rPr lang="en-US"/>
              <a:t>   1 ACI</a:t>
            </a:r>
          </a:p>
          <a:p>
            <a:r>
              <a:rPr lang="en-US"/>
              <a:t>   1 ACQUI</a:t>
            </a:r>
          </a:p>
          <a:p>
            <a:r>
              <a:rPr lang="en-US"/>
              <a:t>   1 ACQUISITIONS</a:t>
            </a:r>
          </a:p>
          <a:p>
            <a:r>
              <a:rPr lang="en-US"/>
              <a:t>   1 ACSIS</a:t>
            </a:r>
          </a:p>
          <a:p>
            <a:r>
              <a:rPr lang="en-US"/>
              <a:t>   1 ADFT</a:t>
            </a:r>
          </a:p>
          <a:p>
            <a:r>
              <a:rPr lang="en-US"/>
              <a:t>   1 ADVISERS</a:t>
            </a:r>
          </a:p>
          <a:p>
            <a:r>
              <a:rPr lang="en-US"/>
              <a:t>   1 AE</a:t>
            </a:r>
          </a:p>
          <a:p>
            <a:r>
              <a:rPr lang="en-US"/>
              <a:t>   </a:t>
            </a:r>
          </a:p>
        </p:txBody>
      </p:sp>
      <p:sp>
        <p:nvSpPr>
          <p:cNvPr id="36872" name="Text Box 6"/>
          <p:cNvSpPr txBox="1">
            <a:spLocks noChangeArrowheads="1"/>
          </p:cNvSpPr>
          <p:nvPr/>
        </p:nvSpPr>
        <p:spPr bwMode="auto">
          <a:xfrm>
            <a:off x="609600" y="1066800"/>
            <a:ext cx="7970838" cy="519113"/>
          </a:xfrm>
          <a:prstGeom prst="rect">
            <a:avLst/>
          </a:prstGeom>
          <a:noFill/>
          <a:ln w="12700">
            <a:noFill/>
            <a:miter lim="800000"/>
            <a:headEnd type="none" w="sm" len="sm"/>
            <a:tailEnd type="none" w="sm" len="sm"/>
          </a:ln>
        </p:spPr>
        <p:txBody>
          <a:bodyPr wrap="none">
            <a:spAutoFit/>
          </a:bodyPr>
          <a:lstStyle/>
          <a:p>
            <a:r>
              <a:rPr lang="en-US" sz="2800"/>
              <a:t>Government documents, 157734 tokens, 32259 unique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Intelligent Information Retrieval</a:t>
            </a:r>
            <a:endParaRPr lang="en-US" sz="1400"/>
          </a:p>
        </p:txBody>
      </p:sp>
      <p:sp>
        <p:nvSpPr>
          <p:cNvPr id="37891" name="Slide Number Placeholder 4"/>
          <p:cNvSpPr>
            <a:spLocks noGrp="1"/>
          </p:cNvSpPr>
          <p:nvPr>
            <p:ph type="sldNum" sz="quarter" idx="11"/>
          </p:nvPr>
        </p:nvSpPr>
        <p:spPr>
          <a:noFill/>
        </p:spPr>
        <p:txBody>
          <a:bodyPr/>
          <a:lstStyle/>
          <a:p>
            <a:fld id="{6E63FF6F-5DBB-4FC2-89B7-243E553D14EE}" type="slidenum">
              <a:rPr lang="en-US"/>
              <a:pPr/>
              <a:t>51</a:t>
            </a:fld>
            <a:endParaRPr lang="en-US"/>
          </a:p>
        </p:txBody>
      </p:sp>
      <p:sp>
        <p:nvSpPr>
          <p:cNvPr id="37892" name="Rectangle 2"/>
          <p:cNvSpPr>
            <a:spLocks noGrp="1" noChangeArrowheads="1"/>
          </p:cNvSpPr>
          <p:nvPr>
            <p:ph type="title"/>
          </p:nvPr>
        </p:nvSpPr>
        <p:spPr/>
        <p:txBody>
          <a:bodyPr/>
          <a:lstStyle/>
          <a:p>
            <a:r>
              <a:rPr lang="en-US" smtClean="0"/>
              <a:t>Zipf’s Law and Indexing</a:t>
            </a:r>
          </a:p>
        </p:txBody>
      </p:sp>
      <p:sp>
        <p:nvSpPr>
          <p:cNvPr id="37893" name="Rectangle 3"/>
          <p:cNvSpPr>
            <a:spLocks noGrp="1" noChangeArrowheads="1"/>
          </p:cNvSpPr>
          <p:nvPr>
            <p:ph type="body" idx="1"/>
          </p:nvPr>
        </p:nvSpPr>
        <p:spPr>
          <a:xfrm>
            <a:off x="609600" y="1524000"/>
            <a:ext cx="7772400" cy="4343400"/>
          </a:xfrm>
        </p:spPr>
        <p:txBody>
          <a:bodyPr/>
          <a:lstStyle/>
          <a:p>
            <a:r>
              <a:rPr lang="en-US" smtClean="0"/>
              <a:t>The most frequent words are poor index terms</a:t>
            </a:r>
          </a:p>
          <a:p>
            <a:pPr lvl="1"/>
            <a:r>
              <a:rPr lang="en-US" smtClean="0"/>
              <a:t>they occur in almost every document</a:t>
            </a:r>
          </a:p>
          <a:p>
            <a:pPr lvl="1"/>
            <a:r>
              <a:rPr lang="en-US" smtClean="0"/>
              <a:t>they usually have no relationship to the concepts and ideas represented in the document</a:t>
            </a:r>
          </a:p>
          <a:p>
            <a:r>
              <a:rPr lang="en-US" smtClean="0"/>
              <a:t>Extremely infrequent words are poor index terms</a:t>
            </a:r>
          </a:p>
          <a:p>
            <a:pPr lvl="1"/>
            <a:r>
              <a:rPr lang="en-US" smtClean="0"/>
              <a:t>may be significant in representing the document</a:t>
            </a:r>
          </a:p>
          <a:p>
            <a:pPr lvl="1"/>
            <a:r>
              <a:rPr lang="en-US" smtClean="0"/>
              <a:t>but, very few documents will be retrieved when indexed by terms with the frequency of one or two</a:t>
            </a:r>
          </a:p>
          <a:p>
            <a:r>
              <a:rPr lang="en-US" smtClean="0"/>
              <a:t>Index terms in between</a:t>
            </a:r>
          </a:p>
          <a:p>
            <a:pPr lvl="1"/>
            <a:r>
              <a:rPr lang="en-US" smtClean="0"/>
              <a:t>a high and a low frequency threshold are set</a:t>
            </a:r>
          </a:p>
          <a:p>
            <a:pPr lvl="1"/>
            <a:r>
              <a:rPr lang="en-US" smtClean="0"/>
              <a:t>only terms within the threshold limits are considered good candidates for index terms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Intelligent Information Retrieval</a:t>
            </a:r>
            <a:endParaRPr lang="en-US" sz="1400"/>
          </a:p>
        </p:txBody>
      </p:sp>
      <p:sp>
        <p:nvSpPr>
          <p:cNvPr id="38915" name="Slide Number Placeholder 4"/>
          <p:cNvSpPr>
            <a:spLocks noGrp="1"/>
          </p:cNvSpPr>
          <p:nvPr>
            <p:ph type="sldNum" sz="quarter" idx="11"/>
          </p:nvPr>
        </p:nvSpPr>
        <p:spPr>
          <a:noFill/>
        </p:spPr>
        <p:txBody>
          <a:bodyPr/>
          <a:lstStyle/>
          <a:p>
            <a:fld id="{E47EC9BB-45B4-41C1-9A36-6A34B08905CA}" type="slidenum">
              <a:rPr lang="en-US"/>
              <a:pPr/>
              <a:t>52</a:t>
            </a:fld>
            <a:endParaRPr lang="en-US"/>
          </a:p>
        </p:txBody>
      </p:sp>
      <p:sp>
        <p:nvSpPr>
          <p:cNvPr id="38916" name="Rectangle 2"/>
          <p:cNvSpPr>
            <a:spLocks noGrp="1" noChangeArrowheads="1"/>
          </p:cNvSpPr>
          <p:nvPr>
            <p:ph type="title"/>
          </p:nvPr>
        </p:nvSpPr>
        <p:spPr>
          <a:xfrm>
            <a:off x="609600" y="304800"/>
            <a:ext cx="7772400" cy="685800"/>
          </a:xfrm>
        </p:spPr>
        <p:txBody>
          <a:bodyPr/>
          <a:lstStyle/>
          <a:p>
            <a:r>
              <a:rPr lang="en-US" smtClean="0"/>
              <a:t>Resolving Power</a:t>
            </a:r>
          </a:p>
        </p:txBody>
      </p:sp>
      <p:sp>
        <p:nvSpPr>
          <p:cNvPr id="38917" name="Rectangle 3"/>
          <p:cNvSpPr>
            <a:spLocks noGrp="1" noChangeArrowheads="1"/>
          </p:cNvSpPr>
          <p:nvPr>
            <p:ph type="body" idx="1"/>
          </p:nvPr>
        </p:nvSpPr>
        <p:spPr>
          <a:xfrm>
            <a:off x="685800" y="1066800"/>
            <a:ext cx="7772400" cy="1676400"/>
          </a:xfrm>
        </p:spPr>
        <p:txBody>
          <a:bodyPr/>
          <a:lstStyle/>
          <a:p>
            <a:r>
              <a:rPr lang="en-US" smtClean="0"/>
              <a:t>Zipf (and later H.P. Luhn) postulated that the </a:t>
            </a:r>
            <a:r>
              <a:rPr lang="en-US" i="1" smtClean="0">
                <a:solidFill>
                  <a:srgbClr val="FF3300"/>
                </a:solidFill>
              </a:rPr>
              <a:t>resolving power</a:t>
            </a:r>
            <a:r>
              <a:rPr lang="en-US" i="1" smtClean="0"/>
              <a:t> of significant words</a:t>
            </a:r>
            <a:r>
              <a:rPr lang="en-US" smtClean="0"/>
              <a:t>  reached a peak at a rank order position half way between the two cut-offs</a:t>
            </a:r>
          </a:p>
          <a:p>
            <a:pPr lvl="1"/>
            <a:r>
              <a:rPr lang="en-US" smtClean="0"/>
              <a:t>Resolving Power: the ability of words to discriminate content</a:t>
            </a:r>
          </a:p>
        </p:txBody>
      </p:sp>
      <p:grpSp>
        <p:nvGrpSpPr>
          <p:cNvPr id="38918" name="Group 4"/>
          <p:cNvGrpSpPr>
            <a:grpSpLocks/>
          </p:cNvGrpSpPr>
          <p:nvPr/>
        </p:nvGrpSpPr>
        <p:grpSpPr bwMode="auto">
          <a:xfrm>
            <a:off x="1447800" y="2895600"/>
            <a:ext cx="3932238" cy="2436813"/>
            <a:chOff x="3264" y="1968"/>
            <a:chExt cx="2064" cy="1536"/>
          </a:xfrm>
        </p:grpSpPr>
        <p:sp>
          <p:nvSpPr>
            <p:cNvPr id="38930" name="Line 5"/>
            <p:cNvSpPr>
              <a:spLocks noChangeShapeType="1"/>
            </p:cNvSpPr>
            <p:nvPr/>
          </p:nvSpPr>
          <p:spPr bwMode="auto">
            <a:xfrm>
              <a:off x="3264" y="1968"/>
              <a:ext cx="0" cy="1536"/>
            </a:xfrm>
            <a:prstGeom prst="line">
              <a:avLst/>
            </a:prstGeom>
            <a:noFill/>
            <a:ln w="9525">
              <a:solidFill>
                <a:schemeClr val="tx1"/>
              </a:solidFill>
              <a:round/>
              <a:headEnd/>
              <a:tailEnd/>
            </a:ln>
          </p:spPr>
          <p:txBody>
            <a:bodyPr wrap="none" anchor="ctr"/>
            <a:lstStyle/>
            <a:p>
              <a:endParaRPr lang="en-US"/>
            </a:p>
          </p:txBody>
        </p:sp>
        <p:sp>
          <p:nvSpPr>
            <p:cNvPr id="38931" name="Line 6"/>
            <p:cNvSpPr>
              <a:spLocks noChangeShapeType="1"/>
            </p:cNvSpPr>
            <p:nvPr/>
          </p:nvSpPr>
          <p:spPr bwMode="auto">
            <a:xfrm>
              <a:off x="3264" y="3504"/>
              <a:ext cx="2064" cy="0"/>
            </a:xfrm>
            <a:prstGeom prst="line">
              <a:avLst/>
            </a:prstGeom>
            <a:noFill/>
            <a:ln w="9525">
              <a:solidFill>
                <a:schemeClr val="tx1"/>
              </a:solidFill>
              <a:round/>
              <a:headEnd/>
              <a:tailEnd/>
            </a:ln>
          </p:spPr>
          <p:txBody>
            <a:bodyPr wrap="none" anchor="ctr"/>
            <a:lstStyle/>
            <a:p>
              <a:endParaRPr lang="en-US"/>
            </a:p>
          </p:txBody>
        </p:sp>
      </p:grpSp>
      <p:sp>
        <p:nvSpPr>
          <p:cNvPr id="38919" name="Text Box 7"/>
          <p:cNvSpPr txBox="1">
            <a:spLocks noChangeArrowheads="1"/>
          </p:cNvSpPr>
          <p:nvPr/>
        </p:nvSpPr>
        <p:spPr bwMode="auto">
          <a:xfrm>
            <a:off x="2667000" y="5334000"/>
            <a:ext cx="601663" cy="336550"/>
          </a:xfrm>
          <a:prstGeom prst="rect">
            <a:avLst/>
          </a:prstGeom>
          <a:noFill/>
          <a:ln w="9525">
            <a:noFill/>
            <a:miter lim="800000"/>
            <a:headEnd/>
            <a:tailEnd/>
          </a:ln>
        </p:spPr>
        <p:txBody>
          <a:bodyPr wrap="none">
            <a:spAutoFit/>
          </a:bodyPr>
          <a:lstStyle/>
          <a:p>
            <a:r>
              <a:rPr lang="en-US" sz="1600" b="1"/>
              <a:t>rank</a:t>
            </a:r>
          </a:p>
        </p:txBody>
      </p:sp>
      <p:sp>
        <p:nvSpPr>
          <p:cNvPr id="38920" name="Text Box 8"/>
          <p:cNvSpPr txBox="1">
            <a:spLocks noChangeArrowheads="1"/>
          </p:cNvSpPr>
          <p:nvPr/>
        </p:nvSpPr>
        <p:spPr bwMode="auto">
          <a:xfrm rot="-5400000">
            <a:off x="631825" y="3635375"/>
            <a:ext cx="1054100" cy="336550"/>
          </a:xfrm>
          <a:prstGeom prst="rect">
            <a:avLst/>
          </a:prstGeom>
          <a:noFill/>
          <a:ln w="9525">
            <a:noFill/>
            <a:miter lim="800000"/>
            <a:headEnd/>
            <a:tailEnd/>
          </a:ln>
        </p:spPr>
        <p:txBody>
          <a:bodyPr wrap="none">
            <a:spAutoFit/>
          </a:bodyPr>
          <a:lstStyle/>
          <a:p>
            <a:r>
              <a:rPr lang="en-US" sz="1600" b="1"/>
              <a:t>frequency</a:t>
            </a:r>
          </a:p>
        </p:txBody>
      </p:sp>
      <p:sp>
        <p:nvSpPr>
          <p:cNvPr id="38921" name="Freeform 9"/>
          <p:cNvSpPr>
            <a:spLocks/>
          </p:cNvSpPr>
          <p:nvPr/>
        </p:nvSpPr>
        <p:spPr bwMode="auto">
          <a:xfrm>
            <a:off x="1600200" y="2895600"/>
            <a:ext cx="3657600" cy="2286000"/>
          </a:xfrm>
          <a:custGeom>
            <a:avLst/>
            <a:gdLst>
              <a:gd name="T0" fmla="*/ 0 w 2256"/>
              <a:gd name="T1" fmla="*/ 0 h 1296"/>
              <a:gd name="T2" fmla="*/ 480 w 2256"/>
              <a:gd name="T3" fmla="*/ 960 h 1296"/>
              <a:gd name="T4" fmla="*/ 2256 w 2256"/>
              <a:gd name="T5" fmla="*/ 1296 h 1296"/>
              <a:gd name="T6" fmla="*/ 0 60000 65536"/>
              <a:gd name="T7" fmla="*/ 0 60000 65536"/>
              <a:gd name="T8" fmla="*/ 0 60000 65536"/>
              <a:gd name="T9" fmla="*/ 0 w 2256"/>
              <a:gd name="T10" fmla="*/ 0 h 1296"/>
              <a:gd name="T11" fmla="*/ 2256 w 2256"/>
              <a:gd name="T12" fmla="*/ 1296 h 1296"/>
            </a:gdLst>
            <a:ahLst/>
            <a:cxnLst>
              <a:cxn ang="T6">
                <a:pos x="T0" y="T1"/>
              </a:cxn>
              <a:cxn ang="T7">
                <a:pos x="T2" y="T3"/>
              </a:cxn>
              <a:cxn ang="T8">
                <a:pos x="T4" y="T5"/>
              </a:cxn>
            </a:cxnLst>
            <a:rect l="T9" t="T10" r="T11" b="T12"/>
            <a:pathLst>
              <a:path w="2256" h="1296">
                <a:moveTo>
                  <a:pt x="0" y="0"/>
                </a:moveTo>
                <a:cubicBezTo>
                  <a:pt x="52" y="372"/>
                  <a:pt x="104" y="744"/>
                  <a:pt x="480" y="960"/>
                </a:cubicBezTo>
                <a:cubicBezTo>
                  <a:pt x="856" y="1176"/>
                  <a:pt x="1556" y="1236"/>
                  <a:pt x="2256" y="1296"/>
                </a:cubicBezTo>
              </a:path>
            </a:pathLst>
          </a:custGeom>
          <a:noFill/>
          <a:ln w="25400" cap="flat" cmpd="sng">
            <a:solidFill>
              <a:srgbClr val="FF0000"/>
            </a:solidFill>
            <a:prstDash val="solid"/>
            <a:round/>
            <a:headEnd/>
            <a:tailEnd/>
          </a:ln>
        </p:spPr>
        <p:txBody>
          <a:bodyPr wrap="none" anchor="ctr"/>
          <a:lstStyle/>
          <a:p>
            <a:endParaRPr lang="en-US"/>
          </a:p>
        </p:txBody>
      </p:sp>
      <p:sp>
        <p:nvSpPr>
          <p:cNvPr id="38922" name="Line 10"/>
          <p:cNvSpPr>
            <a:spLocks noChangeShapeType="1"/>
          </p:cNvSpPr>
          <p:nvPr/>
        </p:nvSpPr>
        <p:spPr bwMode="auto">
          <a:xfrm>
            <a:off x="1981200" y="3048000"/>
            <a:ext cx="0" cy="2743200"/>
          </a:xfrm>
          <a:prstGeom prst="line">
            <a:avLst/>
          </a:prstGeom>
          <a:noFill/>
          <a:ln w="9525">
            <a:solidFill>
              <a:schemeClr val="tx1"/>
            </a:solidFill>
            <a:prstDash val="dash"/>
            <a:round/>
            <a:headEnd/>
            <a:tailEnd/>
          </a:ln>
        </p:spPr>
        <p:txBody>
          <a:bodyPr wrap="none" anchor="ctr"/>
          <a:lstStyle/>
          <a:p>
            <a:endParaRPr lang="en-US"/>
          </a:p>
        </p:txBody>
      </p:sp>
      <p:sp>
        <p:nvSpPr>
          <p:cNvPr id="38923" name="Line 11"/>
          <p:cNvSpPr>
            <a:spLocks noChangeShapeType="1"/>
          </p:cNvSpPr>
          <p:nvPr/>
        </p:nvSpPr>
        <p:spPr bwMode="auto">
          <a:xfrm>
            <a:off x="4038600" y="3048000"/>
            <a:ext cx="0" cy="2743200"/>
          </a:xfrm>
          <a:prstGeom prst="line">
            <a:avLst/>
          </a:prstGeom>
          <a:noFill/>
          <a:ln w="9525">
            <a:solidFill>
              <a:schemeClr val="tx1"/>
            </a:solidFill>
            <a:prstDash val="dash"/>
            <a:round/>
            <a:headEnd/>
            <a:tailEnd/>
          </a:ln>
        </p:spPr>
        <p:txBody>
          <a:bodyPr wrap="none" anchor="ctr"/>
          <a:lstStyle/>
          <a:p>
            <a:endParaRPr lang="en-US"/>
          </a:p>
        </p:txBody>
      </p:sp>
      <p:sp>
        <p:nvSpPr>
          <p:cNvPr id="38924" name="Freeform 12"/>
          <p:cNvSpPr>
            <a:spLocks/>
          </p:cNvSpPr>
          <p:nvPr/>
        </p:nvSpPr>
        <p:spPr bwMode="auto">
          <a:xfrm>
            <a:off x="1524000" y="3962400"/>
            <a:ext cx="3429000" cy="1295400"/>
          </a:xfrm>
          <a:custGeom>
            <a:avLst/>
            <a:gdLst>
              <a:gd name="T0" fmla="*/ 0 w 2256"/>
              <a:gd name="T1" fmla="*/ 776 h 776"/>
              <a:gd name="T2" fmla="*/ 432 w 2256"/>
              <a:gd name="T3" fmla="*/ 632 h 776"/>
              <a:gd name="T4" fmla="*/ 816 w 2256"/>
              <a:gd name="T5" fmla="*/ 104 h 776"/>
              <a:gd name="T6" fmla="*/ 1152 w 2256"/>
              <a:gd name="T7" fmla="*/ 8 h 776"/>
              <a:gd name="T8" fmla="*/ 1440 w 2256"/>
              <a:gd name="T9" fmla="*/ 152 h 776"/>
              <a:gd name="T10" fmla="*/ 1776 w 2256"/>
              <a:gd name="T11" fmla="*/ 632 h 776"/>
              <a:gd name="T12" fmla="*/ 2256 w 2256"/>
              <a:gd name="T13" fmla="*/ 776 h 776"/>
              <a:gd name="T14" fmla="*/ 0 60000 65536"/>
              <a:gd name="T15" fmla="*/ 0 60000 65536"/>
              <a:gd name="T16" fmla="*/ 0 60000 65536"/>
              <a:gd name="T17" fmla="*/ 0 60000 65536"/>
              <a:gd name="T18" fmla="*/ 0 60000 65536"/>
              <a:gd name="T19" fmla="*/ 0 60000 65536"/>
              <a:gd name="T20" fmla="*/ 0 60000 65536"/>
              <a:gd name="T21" fmla="*/ 0 w 2256"/>
              <a:gd name="T22" fmla="*/ 0 h 776"/>
              <a:gd name="T23" fmla="*/ 2256 w 2256"/>
              <a:gd name="T24" fmla="*/ 776 h 7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56" h="776">
                <a:moveTo>
                  <a:pt x="0" y="776"/>
                </a:moveTo>
                <a:cubicBezTo>
                  <a:pt x="148" y="760"/>
                  <a:pt x="296" y="744"/>
                  <a:pt x="432" y="632"/>
                </a:cubicBezTo>
                <a:cubicBezTo>
                  <a:pt x="568" y="520"/>
                  <a:pt x="696" y="208"/>
                  <a:pt x="816" y="104"/>
                </a:cubicBezTo>
                <a:cubicBezTo>
                  <a:pt x="936" y="0"/>
                  <a:pt x="1048" y="0"/>
                  <a:pt x="1152" y="8"/>
                </a:cubicBezTo>
                <a:cubicBezTo>
                  <a:pt x="1256" y="16"/>
                  <a:pt x="1336" y="48"/>
                  <a:pt x="1440" y="152"/>
                </a:cubicBezTo>
                <a:cubicBezTo>
                  <a:pt x="1544" y="256"/>
                  <a:pt x="1640" y="528"/>
                  <a:pt x="1776" y="632"/>
                </a:cubicBezTo>
                <a:cubicBezTo>
                  <a:pt x="1912" y="736"/>
                  <a:pt x="2084" y="756"/>
                  <a:pt x="2256" y="776"/>
                </a:cubicBezTo>
              </a:path>
            </a:pathLst>
          </a:custGeom>
          <a:noFill/>
          <a:ln w="25400" cap="flat" cmpd="sng">
            <a:solidFill>
              <a:schemeClr val="tx1"/>
            </a:solidFill>
            <a:prstDash val="solid"/>
            <a:round/>
            <a:headEnd/>
            <a:tailEnd/>
          </a:ln>
        </p:spPr>
        <p:txBody>
          <a:bodyPr wrap="none" anchor="ctr"/>
          <a:lstStyle/>
          <a:p>
            <a:endParaRPr lang="en-US"/>
          </a:p>
        </p:txBody>
      </p:sp>
      <p:sp>
        <p:nvSpPr>
          <p:cNvPr id="38925" name="Text Box 13"/>
          <p:cNvSpPr txBox="1">
            <a:spLocks noChangeArrowheads="1"/>
          </p:cNvSpPr>
          <p:nvPr/>
        </p:nvSpPr>
        <p:spPr bwMode="auto">
          <a:xfrm>
            <a:off x="4267200" y="2895600"/>
            <a:ext cx="1844675" cy="581025"/>
          </a:xfrm>
          <a:prstGeom prst="rect">
            <a:avLst/>
          </a:prstGeom>
          <a:noFill/>
          <a:ln w="9525">
            <a:noFill/>
            <a:miter lim="800000"/>
            <a:headEnd/>
            <a:tailEnd/>
          </a:ln>
        </p:spPr>
        <p:txBody>
          <a:bodyPr wrap="none">
            <a:spAutoFit/>
          </a:bodyPr>
          <a:lstStyle/>
          <a:p>
            <a:pPr algn="ctr"/>
            <a:r>
              <a:rPr lang="en-US" sz="1600" b="1"/>
              <a:t>Resolving power of</a:t>
            </a:r>
          </a:p>
          <a:p>
            <a:pPr algn="ctr"/>
            <a:r>
              <a:rPr lang="en-US" sz="1600" b="1"/>
              <a:t>significant words</a:t>
            </a:r>
          </a:p>
        </p:txBody>
      </p:sp>
      <p:cxnSp>
        <p:nvCxnSpPr>
          <p:cNvPr id="38926" name="AutoShape 14"/>
          <p:cNvCxnSpPr>
            <a:cxnSpLocks noChangeShapeType="1"/>
            <a:stCxn id="38925" idx="2"/>
            <a:endCxn id="38924" idx="3"/>
          </p:cNvCxnSpPr>
          <p:nvPr/>
        </p:nvCxnSpPr>
        <p:spPr bwMode="auto">
          <a:xfrm rot="5400000">
            <a:off x="3989388" y="2762250"/>
            <a:ext cx="485775" cy="1914525"/>
          </a:xfrm>
          <a:prstGeom prst="bentConnector3">
            <a:avLst>
              <a:gd name="adj1" fmla="val 50000"/>
            </a:avLst>
          </a:prstGeom>
          <a:noFill/>
          <a:ln w="9525">
            <a:solidFill>
              <a:schemeClr val="tx1"/>
            </a:solidFill>
            <a:miter lim="800000"/>
            <a:headEnd/>
            <a:tailEnd type="triangle" w="med" len="med"/>
          </a:ln>
        </p:spPr>
      </p:cxnSp>
      <p:sp>
        <p:nvSpPr>
          <p:cNvPr id="38927" name="Text Box 15"/>
          <p:cNvSpPr txBox="1">
            <a:spLocks noChangeArrowheads="1"/>
          </p:cNvSpPr>
          <p:nvPr/>
        </p:nvSpPr>
        <p:spPr bwMode="auto">
          <a:xfrm>
            <a:off x="1676400" y="5715000"/>
            <a:ext cx="685800" cy="517525"/>
          </a:xfrm>
          <a:prstGeom prst="rect">
            <a:avLst/>
          </a:prstGeom>
          <a:noFill/>
          <a:ln w="9525">
            <a:noFill/>
            <a:miter lim="800000"/>
            <a:headEnd/>
            <a:tailEnd/>
          </a:ln>
        </p:spPr>
        <p:txBody>
          <a:bodyPr wrap="none">
            <a:spAutoFit/>
          </a:bodyPr>
          <a:lstStyle/>
          <a:p>
            <a:r>
              <a:rPr lang="en-US" sz="1400" b="1"/>
              <a:t>upper</a:t>
            </a:r>
          </a:p>
          <a:p>
            <a:r>
              <a:rPr lang="en-US" sz="1400" b="1"/>
              <a:t>cut-off</a:t>
            </a:r>
          </a:p>
        </p:txBody>
      </p:sp>
      <p:sp>
        <p:nvSpPr>
          <p:cNvPr id="38928" name="Text Box 16"/>
          <p:cNvSpPr txBox="1">
            <a:spLocks noChangeArrowheads="1"/>
          </p:cNvSpPr>
          <p:nvPr/>
        </p:nvSpPr>
        <p:spPr bwMode="auto">
          <a:xfrm>
            <a:off x="3733800" y="5715000"/>
            <a:ext cx="685800" cy="517525"/>
          </a:xfrm>
          <a:prstGeom prst="rect">
            <a:avLst/>
          </a:prstGeom>
          <a:noFill/>
          <a:ln w="9525">
            <a:noFill/>
            <a:miter lim="800000"/>
            <a:headEnd/>
            <a:tailEnd/>
          </a:ln>
        </p:spPr>
        <p:txBody>
          <a:bodyPr wrap="none">
            <a:spAutoFit/>
          </a:bodyPr>
          <a:lstStyle/>
          <a:p>
            <a:r>
              <a:rPr lang="en-US" sz="1400" b="1"/>
              <a:t>lower</a:t>
            </a:r>
          </a:p>
          <a:p>
            <a:r>
              <a:rPr lang="en-US" sz="1400" b="1"/>
              <a:t>cut-off</a:t>
            </a:r>
          </a:p>
        </p:txBody>
      </p:sp>
      <p:sp>
        <p:nvSpPr>
          <p:cNvPr id="38929" name="Text Box 17"/>
          <p:cNvSpPr txBox="1">
            <a:spLocks noChangeArrowheads="1"/>
          </p:cNvSpPr>
          <p:nvPr/>
        </p:nvSpPr>
        <p:spPr bwMode="auto">
          <a:xfrm>
            <a:off x="6019800" y="3810000"/>
            <a:ext cx="2603500" cy="1927225"/>
          </a:xfrm>
          <a:prstGeom prst="rect">
            <a:avLst/>
          </a:prstGeom>
          <a:solidFill>
            <a:srgbClr val="CCECFF"/>
          </a:solidFill>
          <a:ln w="9525">
            <a:solidFill>
              <a:srgbClr val="FF3300"/>
            </a:solidFill>
            <a:miter lim="800000"/>
            <a:headEnd/>
            <a:tailEnd/>
          </a:ln>
        </p:spPr>
        <p:txBody>
          <a:bodyPr wrap="none">
            <a:spAutoFit/>
          </a:bodyPr>
          <a:lstStyle/>
          <a:p>
            <a:r>
              <a:rPr lang="en-US"/>
              <a:t>The actual cut-off </a:t>
            </a:r>
          </a:p>
          <a:p>
            <a:r>
              <a:rPr lang="en-US"/>
              <a:t>are determined by </a:t>
            </a:r>
          </a:p>
          <a:p>
            <a:r>
              <a:rPr lang="en-US"/>
              <a:t>trial and error, and </a:t>
            </a:r>
          </a:p>
          <a:p>
            <a:r>
              <a:rPr lang="en-US"/>
              <a:t>often depend on the</a:t>
            </a:r>
          </a:p>
          <a:p>
            <a:r>
              <a:rPr lang="en-US"/>
              <a:t>specific collection.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Vocabulary vs. Collection Size</a:t>
            </a:r>
            <a:endParaRPr lang="en-US"/>
          </a:p>
        </p:txBody>
      </p:sp>
      <p:sp>
        <p:nvSpPr>
          <p:cNvPr id="3" name="Content Placeholder 2"/>
          <p:cNvSpPr>
            <a:spLocks noGrp="1"/>
          </p:cNvSpPr>
          <p:nvPr>
            <p:ph idx="1"/>
          </p:nvPr>
        </p:nvSpPr>
        <p:spPr/>
        <p:txBody>
          <a:bodyPr/>
          <a:lstStyle/>
          <a:p>
            <a:r>
              <a:rPr lang="en-US" smtClean="0"/>
              <a:t>How big is the term vocabulary?</a:t>
            </a:r>
          </a:p>
          <a:p>
            <a:pPr lvl="1"/>
            <a:r>
              <a:rPr lang="en-US" smtClean="0"/>
              <a:t>That is, how many distinct words are there?</a:t>
            </a:r>
          </a:p>
          <a:p>
            <a:pPr lvl="1"/>
            <a:endParaRPr lang="en-US" smtClean="0"/>
          </a:p>
          <a:p>
            <a:r>
              <a:rPr lang="en-US" smtClean="0"/>
              <a:t>Can we assume an upper bound?</a:t>
            </a:r>
          </a:p>
          <a:p>
            <a:pPr lvl="1"/>
            <a:r>
              <a:rPr lang="en-US" smtClean="0"/>
              <a:t>Not really upper-bounded due to proper names, typos, etc.</a:t>
            </a:r>
          </a:p>
          <a:p>
            <a:pPr lvl="1"/>
            <a:endParaRPr lang="en-US" smtClean="0"/>
          </a:p>
          <a:p>
            <a:r>
              <a:rPr lang="en-US" smtClean="0"/>
              <a:t>In practice, the vocabulary will keep growing with the collection size.</a:t>
            </a:r>
          </a:p>
          <a:p>
            <a:endParaRPr lang="en-US" dirty="0"/>
          </a:p>
        </p:txBody>
      </p:sp>
      <p:sp>
        <p:nvSpPr>
          <p:cNvPr id="4" name="Slide Number Placeholder 3"/>
          <p:cNvSpPr>
            <a:spLocks noGrp="1"/>
          </p:cNvSpPr>
          <p:nvPr>
            <p:ph type="sldNum" sz="quarter" idx="11"/>
          </p:nvPr>
        </p:nvSpPr>
        <p:spPr/>
        <p:txBody>
          <a:bodyPr/>
          <a:lstStyle/>
          <a:p>
            <a:fld id="{1A0E6970-1C99-4DD0-88C0-8E21A05EF641}" type="slidenum">
              <a:rPr lang="en-US" smtClean="0"/>
              <a:pPr/>
              <a:t>53</a:t>
            </a:fld>
            <a:endParaRPr lang="en-US"/>
          </a:p>
        </p:txBody>
      </p:sp>
    </p:spTree>
    <p:extLst>
      <p:ext uri="{BB962C8B-B14F-4D97-AF65-F5344CB8AC3E}">
        <p14:creationId xmlns:p14="http://schemas.microsoft.com/office/powerpoint/2010/main" xmlns="" val="3188427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Heap’s Law</a:t>
            </a:r>
            <a:endParaRPr lang="en-US"/>
          </a:p>
        </p:txBody>
      </p:sp>
      <p:sp>
        <p:nvSpPr>
          <p:cNvPr id="3" name="Content Placeholder 2"/>
          <p:cNvSpPr>
            <a:spLocks noGrp="1"/>
          </p:cNvSpPr>
          <p:nvPr>
            <p:ph idx="1"/>
          </p:nvPr>
        </p:nvSpPr>
        <p:spPr/>
        <p:txBody>
          <a:bodyPr/>
          <a:lstStyle/>
          <a:p>
            <a:r>
              <a:rPr lang="en-US" dirty="0" smtClean="0">
                <a:ea typeface="ＭＳ Ｐゴシック" pitchFamily="34" charset="-128"/>
              </a:rPr>
              <a:t>Given:</a:t>
            </a:r>
          </a:p>
          <a:p>
            <a:pPr lvl="1"/>
            <a:r>
              <a:rPr lang="en-US" i="1" dirty="0" smtClean="0">
                <a:solidFill>
                  <a:srgbClr val="002060"/>
                </a:solidFill>
                <a:ea typeface="ＭＳ Ｐゴシック" pitchFamily="34" charset="-128"/>
              </a:rPr>
              <a:t>M</a:t>
            </a:r>
            <a:r>
              <a:rPr lang="en-US" dirty="0" smtClean="0">
                <a:solidFill>
                  <a:srgbClr val="002060"/>
                </a:solidFill>
                <a:ea typeface="ＭＳ Ｐゴシック" pitchFamily="34" charset="-128"/>
              </a:rPr>
              <a:t> is the size of the vocabulary.</a:t>
            </a:r>
          </a:p>
          <a:p>
            <a:pPr lvl="1"/>
            <a:r>
              <a:rPr lang="en-US" i="1" dirty="0" smtClean="0">
                <a:solidFill>
                  <a:srgbClr val="002060"/>
                </a:solidFill>
                <a:ea typeface="ＭＳ Ｐゴシック" pitchFamily="34" charset="-128"/>
              </a:rPr>
              <a:t>T</a:t>
            </a:r>
            <a:r>
              <a:rPr lang="en-US" dirty="0" smtClean="0">
                <a:solidFill>
                  <a:srgbClr val="002060"/>
                </a:solidFill>
                <a:ea typeface="ＭＳ Ｐゴシック" pitchFamily="34" charset="-128"/>
              </a:rPr>
              <a:t> is the number of distinct tokens in the collection.</a:t>
            </a:r>
          </a:p>
          <a:p>
            <a:pPr lvl="1"/>
            <a:endParaRPr lang="en-US" sz="1000" dirty="0" smtClean="0">
              <a:solidFill>
                <a:srgbClr val="002060"/>
              </a:solidFill>
              <a:ea typeface="ＭＳ Ｐゴシック" pitchFamily="34" charset="-128"/>
            </a:endParaRPr>
          </a:p>
          <a:p>
            <a:r>
              <a:rPr lang="en-US" dirty="0" smtClean="0">
                <a:ea typeface="ＭＳ Ｐゴシック" pitchFamily="34" charset="-128"/>
              </a:rPr>
              <a:t>Then:</a:t>
            </a:r>
          </a:p>
          <a:p>
            <a:pPr lvl="1"/>
            <a:r>
              <a:rPr lang="en-US" sz="2400" i="1" dirty="0" smtClean="0">
                <a:solidFill>
                  <a:srgbClr val="002060"/>
                </a:solidFill>
                <a:ea typeface="ＭＳ Ｐゴシック" pitchFamily="34" charset="-128"/>
              </a:rPr>
              <a:t>M = </a:t>
            </a:r>
            <a:r>
              <a:rPr lang="en-US" sz="2400" i="1" dirty="0" err="1" smtClean="0">
                <a:solidFill>
                  <a:srgbClr val="002060"/>
                </a:solidFill>
                <a:ea typeface="ＭＳ Ｐゴシック" pitchFamily="34" charset="-128"/>
              </a:rPr>
              <a:t>kT</a:t>
            </a:r>
            <a:r>
              <a:rPr lang="en-US" sz="2400" i="1" baseline="30000" dirty="0" err="1" smtClean="0">
                <a:solidFill>
                  <a:srgbClr val="002060"/>
                </a:solidFill>
                <a:ea typeface="ＭＳ Ｐゴシック" pitchFamily="34" charset="-128"/>
              </a:rPr>
              <a:t>b</a:t>
            </a:r>
            <a:endParaRPr lang="en-US" sz="2400" dirty="0" smtClean="0">
              <a:solidFill>
                <a:srgbClr val="002060"/>
              </a:solidFill>
              <a:ea typeface="ＭＳ Ｐゴシック" pitchFamily="34" charset="-128"/>
            </a:endParaRPr>
          </a:p>
          <a:p>
            <a:pPr lvl="1"/>
            <a:r>
              <a:rPr lang="en-US" i="1" dirty="0" smtClean="0">
                <a:solidFill>
                  <a:srgbClr val="002060"/>
                </a:solidFill>
                <a:ea typeface="ＭＳ Ｐゴシック" pitchFamily="34" charset="-128"/>
              </a:rPr>
              <a:t>k</a:t>
            </a:r>
            <a:r>
              <a:rPr lang="en-US" dirty="0" smtClean="0">
                <a:solidFill>
                  <a:srgbClr val="002060"/>
                </a:solidFill>
                <a:ea typeface="ＭＳ Ｐゴシック" pitchFamily="34" charset="-128"/>
              </a:rPr>
              <a:t>, </a:t>
            </a:r>
            <a:r>
              <a:rPr lang="en-US" i="1" dirty="0" smtClean="0">
                <a:solidFill>
                  <a:srgbClr val="002060"/>
                </a:solidFill>
                <a:ea typeface="ＭＳ Ｐゴシック" pitchFamily="34" charset="-128"/>
              </a:rPr>
              <a:t>b</a:t>
            </a:r>
            <a:r>
              <a:rPr lang="en-US" dirty="0" smtClean="0">
                <a:solidFill>
                  <a:srgbClr val="002060"/>
                </a:solidFill>
                <a:ea typeface="ＭＳ Ｐゴシック" pitchFamily="34" charset="-128"/>
              </a:rPr>
              <a:t> depend on the collection type:</a:t>
            </a:r>
          </a:p>
          <a:p>
            <a:pPr lvl="2"/>
            <a:r>
              <a:rPr lang="en-US" dirty="0" smtClean="0">
                <a:solidFill>
                  <a:srgbClr val="002060"/>
                </a:solidFill>
                <a:ea typeface="ＭＳ Ｐゴシック" pitchFamily="34" charset="-128"/>
              </a:rPr>
              <a:t>typical values: 30 ≤ </a:t>
            </a:r>
            <a:r>
              <a:rPr lang="en-US" i="1" dirty="0" smtClean="0">
                <a:solidFill>
                  <a:srgbClr val="002060"/>
                </a:solidFill>
                <a:ea typeface="ＭＳ Ｐゴシック" pitchFamily="34" charset="-128"/>
              </a:rPr>
              <a:t>k</a:t>
            </a:r>
            <a:r>
              <a:rPr lang="en-US" dirty="0" smtClean="0">
                <a:solidFill>
                  <a:srgbClr val="002060"/>
                </a:solidFill>
                <a:ea typeface="ＭＳ Ｐゴシック" pitchFamily="34" charset="-128"/>
              </a:rPr>
              <a:t> ≤ 100 and </a:t>
            </a:r>
            <a:r>
              <a:rPr lang="en-US" i="1" dirty="0" smtClean="0">
                <a:solidFill>
                  <a:srgbClr val="002060"/>
                </a:solidFill>
                <a:ea typeface="ＭＳ Ｐゴシック" pitchFamily="34" charset="-128"/>
              </a:rPr>
              <a:t>b</a:t>
            </a:r>
            <a:r>
              <a:rPr lang="en-US" dirty="0" smtClean="0">
                <a:solidFill>
                  <a:srgbClr val="002060"/>
                </a:solidFill>
                <a:ea typeface="ＭＳ Ｐゴシック" pitchFamily="34" charset="-128"/>
              </a:rPr>
              <a:t> ≈ 0.5</a:t>
            </a:r>
          </a:p>
          <a:p>
            <a:pPr lvl="2"/>
            <a:r>
              <a:rPr lang="en-US" dirty="0" smtClean="0">
                <a:solidFill>
                  <a:srgbClr val="002060"/>
                </a:solidFill>
                <a:ea typeface="ＭＳ Ｐゴシック" pitchFamily="34" charset="-128"/>
              </a:rPr>
              <a:t>in a log-log plot of  </a:t>
            </a:r>
            <a:r>
              <a:rPr lang="en-US" i="1" dirty="0" smtClean="0">
                <a:solidFill>
                  <a:srgbClr val="002060"/>
                </a:solidFill>
                <a:ea typeface="ＭＳ Ｐゴシック" pitchFamily="34" charset="-128"/>
              </a:rPr>
              <a:t>M</a:t>
            </a:r>
            <a:r>
              <a:rPr lang="en-US" dirty="0" smtClean="0">
                <a:solidFill>
                  <a:srgbClr val="002060"/>
                </a:solidFill>
                <a:ea typeface="ＭＳ Ｐゴシック" pitchFamily="34" charset="-128"/>
              </a:rPr>
              <a:t> vs. </a:t>
            </a:r>
            <a:r>
              <a:rPr lang="en-US" i="1" dirty="0" smtClean="0">
                <a:solidFill>
                  <a:srgbClr val="002060"/>
                </a:solidFill>
                <a:ea typeface="ＭＳ Ｐゴシック" pitchFamily="34" charset="-128"/>
              </a:rPr>
              <a:t>T</a:t>
            </a:r>
            <a:r>
              <a:rPr lang="en-US" dirty="0" smtClean="0">
                <a:solidFill>
                  <a:srgbClr val="002060"/>
                </a:solidFill>
                <a:ea typeface="ＭＳ Ｐゴシック" pitchFamily="34" charset="-128"/>
              </a:rPr>
              <a:t>, Heaps’ law predicts a line with slope of about ½.</a:t>
            </a:r>
          </a:p>
          <a:p>
            <a:pPr lvl="2"/>
            <a:endParaRPr lang="en-US" dirty="0" smtClean="0">
              <a:ea typeface="ＭＳ Ｐゴシック" pitchFamily="34" charset="-128"/>
            </a:endParaRPr>
          </a:p>
          <a:p>
            <a:pPr lvl="1"/>
            <a:endParaRPr lang="en-US" dirty="0"/>
          </a:p>
        </p:txBody>
      </p:sp>
      <p:sp>
        <p:nvSpPr>
          <p:cNvPr id="4" name="Slide Number Placeholder 3"/>
          <p:cNvSpPr>
            <a:spLocks noGrp="1"/>
          </p:cNvSpPr>
          <p:nvPr>
            <p:ph type="sldNum" sz="quarter" idx="11"/>
          </p:nvPr>
        </p:nvSpPr>
        <p:spPr/>
        <p:txBody>
          <a:bodyPr/>
          <a:lstStyle/>
          <a:p>
            <a:pPr>
              <a:defRPr/>
            </a:pPr>
            <a:fld id="{1A0E6970-1C99-4DD0-88C0-8E21A05EF641}" type="slidenum">
              <a:rPr lang="en-US" smtClean="0"/>
              <a:pPr>
                <a:defRPr/>
              </a:pPr>
              <a:t>54</a:t>
            </a:fld>
            <a:endParaRPr lang="en-US"/>
          </a:p>
        </p:txBody>
      </p:sp>
    </p:spTree>
    <p:extLst>
      <p:ext uri="{BB962C8B-B14F-4D97-AF65-F5344CB8AC3E}">
        <p14:creationId xmlns:p14="http://schemas.microsoft.com/office/powerpoint/2010/main" xmlns="" val="4532904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Heap’s Law Fit to Reuters RCV1</a:t>
            </a:r>
            <a:endParaRPr lang="en-US"/>
          </a:p>
        </p:txBody>
      </p:sp>
      <p:sp>
        <p:nvSpPr>
          <p:cNvPr id="3" name="Content Placeholder 2"/>
          <p:cNvSpPr>
            <a:spLocks noGrp="1"/>
          </p:cNvSpPr>
          <p:nvPr>
            <p:ph idx="1"/>
          </p:nvPr>
        </p:nvSpPr>
        <p:spPr>
          <a:xfrm>
            <a:off x="685800" y="1828800"/>
            <a:ext cx="3581400" cy="4267200"/>
          </a:xfrm>
        </p:spPr>
        <p:txBody>
          <a:bodyPr/>
          <a:lstStyle/>
          <a:p>
            <a:pPr lvl="0">
              <a:buClrTx/>
              <a:defRPr/>
            </a:pPr>
            <a:r>
              <a:rPr lang="en-US" sz="2000" smtClean="0">
                <a:ea typeface="ＭＳ Ｐゴシック" pitchFamily="34" charset="-128"/>
              </a:rPr>
              <a:t>For RCV1, the dashed line</a:t>
            </a:r>
          </a:p>
          <a:p>
            <a:pPr lvl="0">
              <a:buClrTx/>
              <a:buNone/>
              <a:defRPr/>
            </a:pPr>
            <a:r>
              <a:rPr lang="en-US" sz="2000" smtClean="0">
                <a:solidFill>
                  <a:srgbClr val="A40508"/>
                </a:solidFill>
                <a:ea typeface="ＭＳ Ｐゴシック" pitchFamily="34" charset="-128"/>
              </a:rPr>
              <a:t>	log</a:t>
            </a:r>
            <a:r>
              <a:rPr lang="en-US" sz="2000" baseline="-25000" smtClean="0">
                <a:solidFill>
                  <a:srgbClr val="A40508"/>
                </a:solidFill>
                <a:ea typeface="ＭＳ Ｐゴシック" pitchFamily="34" charset="-128"/>
              </a:rPr>
              <a:t>10</a:t>
            </a:r>
            <a:r>
              <a:rPr lang="en-US" sz="2000" i="1" smtClean="0">
                <a:solidFill>
                  <a:srgbClr val="A40508"/>
                </a:solidFill>
                <a:ea typeface="ＭＳ Ｐゴシック" pitchFamily="34" charset="-128"/>
              </a:rPr>
              <a:t>M</a:t>
            </a:r>
            <a:r>
              <a:rPr lang="en-US" sz="2000" smtClean="0">
                <a:solidFill>
                  <a:srgbClr val="A40508"/>
                </a:solidFill>
                <a:ea typeface="ＭＳ Ｐゴシック" pitchFamily="34" charset="-128"/>
              </a:rPr>
              <a:t> = 0.49 log</a:t>
            </a:r>
            <a:r>
              <a:rPr lang="en-US" sz="2000" baseline="-25000" smtClean="0">
                <a:solidFill>
                  <a:srgbClr val="A40508"/>
                </a:solidFill>
                <a:ea typeface="ＭＳ Ｐゴシック" pitchFamily="34" charset="-128"/>
              </a:rPr>
              <a:t>10</a:t>
            </a:r>
            <a:r>
              <a:rPr lang="en-US" sz="2000" i="1" smtClean="0">
                <a:solidFill>
                  <a:srgbClr val="A40508"/>
                </a:solidFill>
                <a:ea typeface="ＭＳ Ｐゴシック" pitchFamily="34" charset="-128"/>
              </a:rPr>
              <a:t>T</a:t>
            </a:r>
            <a:r>
              <a:rPr lang="en-US" sz="2000" smtClean="0">
                <a:solidFill>
                  <a:srgbClr val="A40508"/>
                </a:solidFill>
                <a:ea typeface="ＭＳ Ｐゴシック" pitchFamily="34" charset="-128"/>
              </a:rPr>
              <a:t> + 1.64 </a:t>
            </a:r>
            <a:r>
              <a:rPr lang="en-US" sz="2000" smtClean="0">
                <a:ea typeface="ＭＳ Ｐゴシック" pitchFamily="34" charset="-128"/>
              </a:rPr>
              <a:t>is the best least squares fit.</a:t>
            </a:r>
          </a:p>
          <a:p>
            <a:pPr lvl="0">
              <a:buClrTx/>
              <a:defRPr/>
            </a:pPr>
            <a:endParaRPr lang="en-US" sz="2000" smtClean="0">
              <a:ea typeface="ＭＳ Ｐゴシック" pitchFamily="34" charset="-128"/>
            </a:endParaRPr>
          </a:p>
          <a:p>
            <a:pPr lvl="0">
              <a:buClrTx/>
              <a:defRPr/>
            </a:pPr>
            <a:r>
              <a:rPr lang="en-US" sz="2000" smtClean="0">
                <a:ea typeface="ＭＳ Ｐゴシック" pitchFamily="34" charset="-128"/>
              </a:rPr>
              <a:t>Thus, </a:t>
            </a:r>
            <a:r>
              <a:rPr lang="en-US" sz="2000" i="1" smtClean="0">
                <a:solidFill>
                  <a:srgbClr val="A40508"/>
                </a:solidFill>
                <a:ea typeface="ＭＳ Ｐゴシック" pitchFamily="34" charset="-128"/>
              </a:rPr>
              <a:t>M</a:t>
            </a:r>
            <a:r>
              <a:rPr lang="en-US" sz="2000" smtClean="0">
                <a:solidFill>
                  <a:srgbClr val="A40508"/>
                </a:solidFill>
                <a:ea typeface="ＭＳ Ｐゴシック" pitchFamily="34" charset="-128"/>
              </a:rPr>
              <a:t> = 10</a:t>
            </a:r>
            <a:r>
              <a:rPr lang="en-US" sz="2000" baseline="30000" smtClean="0">
                <a:solidFill>
                  <a:srgbClr val="A40508"/>
                </a:solidFill>
                <a:ea typeface="ＭＳ Ｐゴシック" pitchFamily="34" charset="-128"/>
              </a:rPr>
              <a:t>1.64</a:t>
            </a:r>
            <a:r>
              <a:rPr lang="en-US" sz="2000" i="1" smtClean="0">
                <a:solidFill>
                  <a:srgbClr val="A40508"/>
                </a:solidFill>
                <a:ea typeface="ＭＳ Ｐゴシック" pitchFamily="34" charset="-128"/>
              </a:rPr>
              <a:t>T</a:t>
            </a:r>
            <a:r>
              <a:rPr lang="en-US" sz="2000" baseline="30000" smtClean="0">
                <a:solidFill>
                  <a:srgbClr val="A40508"/>
                </a:solidFill>
                <a:ea typeface="ＭＳ Ｐゴシック" pitchFamily="34" charset="-128"/>
              </a:rPr>
              <a:t>0.49</a:t>
            </a:r>
            <a:r>
              <a:rPr lang="en-US" sz="2000" smtClean="0">
                <a:solidFill>
                  <a:srgbClr val="A40508"/>
                </a:solidFill>
                <a:ea typeface="ＭＳ Ｐゴシック" pitchFamily="34" charset="-128"/>
              </a:rPr>
              <a:t> </a:t>
            </a:r>
            <a:r>
              <a:rPr lang="en-US" sz="2000" smtClean="0">
                <a:ea typeface="ＭＳ Ｐゴシック" pitchFamily="34" charset="-128"/>
              </a:rPr>
              <a:t>so         </a:t>
            </a:r>
            <a:r>
              <a:rPr lang="en-US" sz="2000" i="1" smtClean="0">
                <a:ea typeface="ＭＳ Ｐゴシック" pitchFamily="34" charset="-128"/>
              </a:rPr>
              <a:t>k</a:t>
            </a:r>
            <a:r>
              <a:rPr lang="en-US" sz="2000" smtClean="0">
                <a:ea typeface="ＭＳ Ｐゴシック" pitchFamily="34" charset="-128"/>
              </a:rPr>
              <a:t> = 10</a:t>
            </a:r>
            <a:r>
              <a:rPr lang="en-US" sz="2000" baseline="30000" smtClean="0">
                <a:ea typeface="ＭＳ Ｐゴシック" pitchFamily="34" charset="-128"/>
              </a:rPr>
              <a:t>1.64 </a:t>
            </a:r>
            <a:r>
              <a:rPr lang="en-US" sz="2000" smtClean="0">
                <a:ea typeface="ＭＳ Ｐゴシック" pitchFamily="34" charset="-128"/>
              </a:rPr>
              <a:t>≈ 44 and </a:t>
            </a:r>
            <a:r>
              <a:rPr lang="en-US" sz="2000" i="1" smtClean="0">
                <a:ea typeface="ＭＳ Ｐゴシック" pitchFamily="34" charset="-128"/>
              </a:rPr>
              <a:t>b</a:t>
            </a:r>
            <a:r>
              <a:rPr lang="en-US" sz="2000" smtClean="0">
                <a:ea typeface="ＭＳ Ｐゴシック" pitchFamily="34" charset="-128"/>
              </a:rPr>
              <a:t> = 0.49.</a:t>
            </a:r>
          </a:p>
          <a:p>
            <a:pPr lvl="0">
              <a:buClrTx/>
              <a:defRPr/>
            </a:pPr>
            <a:endParaRPr lang="en-US" smtClean="0">
              <a:ea typeface="ＭＳ Ｐゴシック" pitchFamily="34" charset="-128"/>
            </a:endParaRPr>
          </a:p>
          <a:p>
            <a:pPr lvl="0">
              <a:buClrTx/>
              <a:defRPr/>
            </a:pPr>
            <a:r>
              <a:rPr lang="en-US" sz="2000" smtClean="0">
                <a:ea typeface="ＭＳ Ｐゴシック" pitchFamily="34" charset="-128"/>
              </a:rPr>
              <a:t>For first 1,000,020 tokens:</a:t>
            </a:r>
          </a:p>
          <a:p>
            <a:pPr lvl="1">
              <a:buClrTx/>
              <a:defRPr/>
            </a:pPr>
            <a:r>
              <a:rPr lang="en-US" sz="1600" smtClean="0">
                <a:ea typeface="ＭＳ Ｐゴシック" pitchFamily="34" charset="-128"/>
              </a:rPr>
              <a:t>Law predicts 38,323 terms;</a:t>
            </a:r>
          </a:p>
          <a:p>
            <a:pPr lvl="1">
              <a:buClrTx/>
              <a:defRPr/>
            </a:pPr>
            <a:r>
              <a:rPr lang="en-US" sz="1600" smtClean="0">
                <a:ea typeface="ＭＳ Ｐゴシック" pitchFamily="34" charset="-128"/>
              </a:rPr>
              <a:t>Actually, 38,365 terms.</a:t>
            </a:r>
          </a:p>
          <a:p>
            <a:pPr lvl="1">
              <a:buClrTx/>
              <a:buNone/>
              <a:defRPr/>
            </a:pPr>
            <a:r>
              <a:rPr lang="en-US" sz="1600" smtClean="0">
                <a:ea typeface="ＭＳ Ｐゴシック" pitchFamily="34" charset="-128"/>
                <a:sym typeface="Symbol"/>
              </a:rPr>
              <a:t> </a:t>
            </a:r>
            <a:r>
              <a:rPr lang="en-US" sz="1600" smtClean="0">
                <a:ea typeface="ＭＳ Ｐゴシック" pitchFamily="34" charset="-128"/>
              </a:rPr>
              <a:t>Good empirical fit for RCV1!</a:t>
            </a:r>
          </a:p>
          <a:p>
            <a:endParaRPr lang="en-US" sz="2000"/>
          </a:p>
        </p:txBody>
      </p:sp>
      <p:sp>
        <p:nvSpPr>
          <p:cNvPr id="4" name="Slide Number Placeholder 3"/>
          <p:cNvSpPr>
            <a:spLocks noGrp="1"/>
          </p:cNvSpPr>
          <p:nvPr>
            <p:ph type="sldNum" sz="quarter" idx="11"/>
          </p:nvPr>
        </p:nvSpPr>
        <p:spPr/>
        <p:txBody>
          <a:bodyPr/>
          <a:lstStyle/>
          <a:p>
            <a:pPr>
              <a:defRPr/>
            </a:pPr>
            <a:fld id="{1A0E6970-1C99-4DD0-88C0-8E21A05EF641}" type="slidenum">
              <a:rPr lang="en-US" smtClean="0"/>
              <a:pPr>
                <a:defRPr/>
              </a:pPr>
              <a:t>55</a:t>
            </a:fld>
            <a:endParaRPr lang="en-US"/>
          </a:p>
        </p:txBody>
      </p:sp>
      <p:pic>
        <p:nvPicPr>
          <p:cNvPr id="6" name="Content Placeholder 3" descr="heaps.gif"/>
          <p:cNvPicPr>
            <a:picLocks noChangeAspect="1"/>
          </p:cNvPicPr>
          <p:nvPr/>
        </p:nvPicPr>
        <p:blipFill>
          <a:blip r:embed="rId2" cstate="print"/>
          <a:srcRect/>
          <a:stretch>
            <a:fillRect/>
          </a:stretch>
        </p:blipFill>
        <p:spPr bwMode="auto">
          <a:xfrm>
            <a:off x="4267200" y="1752600"/>
            <a:ext cx="4572000" cy="4221111"/>
          </a:xfrm>
          <a:prstGeom prst="rect">
            <a:avLst/>
          </a:prstGeom>
          <a:noFill/>
          <a:ln w="9525">
            <a:noFill/>
            <a:miter lim="800000"/>
            <a:headEnd/>
            <a:tailEnd/>
          </a:ln>
        </p:spPr>
      </p:pic>
    </p:spTree>
    <p:extLst>
      <p:ext uri="{BB962C8B-B14F-4D97-AF65-F5344CB8AC3E}">
        <p14:creationId xmlns:p14="http://schemas.microsoft.com/office/powerpoint/2010/main" xmlns="" val="3506214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Intelligent Information Retrieval</a:t>
            </a:r>
            <a:endParaRPr lang="en-US" sz="1400"/>
          </a:p>
        </p:txBody>
      </p:sp>
      <p:sp>
        <p:nvSpPr>
          <p:cNvPr id="39939" name="Slide Number Placeholder 4"/>
          <p:cNvSpPr>
            <a:spLocks noGrp="1"/>
          </p:cNvSpPr>
          <p:nvPr>
            <p:ph type="sldNum" sz="quarter" idx="11"/>
          </p:nvPr>
        </p:nvSpPr>
        <p:spPr>
          <a:noFill/>
        </p:spPr>
        <p:txBody>
          <a:bodyPr/>
          <a:lstStyle/>
          <a:p>
            <a:fld id="{0A5411B7-5540-4DE8-94E9-A239808D8EA1}" type="slidenum">
              <a:rPr lang="en-US"/>
              <a:pPr/>
              <a:t>56</a:t>
            </a:fld>
            <a:endParaRPr lang="en-US"/>
          </a:p>
        </p:txBody>
      </p:sp>
      <p:sp>
        <p:nvSpPr>
          <p:cNvPr id="39940" name="Rectangle 2"/>
          <p:cNvSpPr>
            <a:spLocks noGrp="1" noChangeArrowheads="1"/>
          </p:cNvSpPr>
          <p:nvPr>
            <p:ph type="title"/>
          </p:nvPr>
        </p:nvSpPr>
        <p:spPr>
          <a:xfrm>
            <a:off x="609600" y="304800"/>
            <a:ext cx="7772400" cy="914400"/>
          </a:xfrm>
        </p:spPr>
        <p:txBody>
          <a:bodyPr/>
          <a:lstStyle/>
          <a:p>
            <a:r>
              <a:rPr lang="en-US" smtClean="0"/>
              <a:t>Collocation (Co-Occurrence)</a:t>
            </a:r>
          </a:p>
        </p:txBody>
      </p:sp>
      <p:sp>
        <p:nvSpPr>
          <p:cNvPr id="39941" name="Rectangle 3"/>
          <p:cNvSpPr>
            <a:spLocks noGrp="1" noChangeArrowheads="1"/>
          </p:cNvSpPr>
          <p:nvPr>
            <p:ph type="body" idx="1"/>
          </p:nvPr>
        </p:nvSpPr>
        <p:spPr>
          <a:xfrm>
            <a:off x="533400" y="1219200"/>
            <a:ext cx="8077200" cy="4876800"/>
          </a:xfrm>
        </p:spPr>
        <p:txBody>
          <a:bodyPr/>
          <a:lstStyle/>
          <a:p>
            <a:r>
              <a:rPr lang="en-US" smtClean="0"/>
              <a:t>Co-occurrence patterns of words and word classes reveal significant information about how a language is used </a:t>
            </a:r>
          </a:p>
          <a:p>
            <a:pPr lvl="1"/>
            <a:r>
              <a:rPr lang="en-US" smtClean="0"/>
              <a:t>pragmatics </a:t>
            </a:r>
          </a:p>
          <a:p>
            <a:r>
              <a:rPr lang="en-US" smtClean="0"/>
              <a:t>Used in building dictionaries (lexicography) and for IR tasks such as phrase detection, query expansion, etc. </a:t>
            </a:r>
          </a:p>
          <a:p>
            <a:r>
              <a:rPr lang="en-US" smtClean="0"/>
              <a:t>Co-occurrence based on text windows </a:t>
            </a:r>
          </a:p>
          <a:p>
            <a:pPr lvl="1"/>
            <a:r>
              <a:rPr lang="en-US" smtClean="0"/>
              <a:t>typical window may be 100 words </a:t>
            </a:r>
          </a:p>
          <a:p>
            <a:pPr lvl="1"/>
            <a:r>
              <a:rPr lang="en-US" smtClean="0"/>
              <a:t>smaller windows used for lexicography, e.g. adjacent pairs or 5 words</a:t>
            </a:r>
          </a:p>
          <a:p>
            <a:r>
              <a:rPr lang="en-US" smtClean="0"/>
              <a:t>Typical measure is the </a:t>
            </a:r>
            <a:r>
              <a:rPr lang="en-US" i="1" smtClean="0">
                <a:solidFill>
                  <a:srgbClr val="FF3300"/>
                </a:solidFill>
              </a:rPr>
              <a:t>expected mutual information measure</a:t>
            </a:r>
            <a:r>
              <a:rPr lang="en-US" smtClean="0"/>
              <a:t> (EMIM)</a:t>
            </a:r>
          </a:p>
          <a:p>
            <a:pPr lvl="1"/>
            <a:r>
              <a:rPr lang="en-US" smtClean="0"/>
              <a:t>compares probability of occurrence assuming independence to probability of co-occurrence.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Footer Placeholder 3"/>
          <p:cNvSpPr>
            <a:spLocks noGrp="1"/>
          </p:cNvSpPr>
          <p:nvPr>
            <p:ph type="ftr" sz="quarter" idx="10"/>
          </p:nvPr>
        </p:nvSpPr>
        <p:spPr>
          <a:noFill/>
        </p:spPr>
        <p:txBody>
          <a:bodyPr/>
          <a:lstStyle/>
          <a:p>
            <a:r>
              <a:rPr lang="en-US"/>
              <a:t>Intelligent Information Retrieval</a:t>
            </a:r>
            <a:endParaRPr lang="en-US" sz="1400"/>
          </a:p>
        </p:txBody>
      </p:sp>
      <p:sp>
        <p:nvSpPr>
          <p:cNvPr id="5125" name="Slide Number Placeholder 4"/>
          <p:cNvSpPr>
            <a:spLocks noGrp="1"/>
          </p:cNvSpPr>
          <p:nvPr>
            <p:ph type="sldNum" sz="quarter" idx="11"/>
          </p:nvPr>
        </p:nvSpPr>
        <p:spPr>
          <a:noFill/>
        </p:spPr>
        <p:txBody>
          <a:bodyPr/>
          <a:lstStyle/>
          <a:p>
            <a:fld id="{13596E05-087A-4311-9730-39E1CAECDF12}" type="slidenum">
              <a:rPr lang="en-US"/>
              <a:pPr/>
              <a:t>57</a:t>
            </a:fld>
            <a:endParaRPr lang="en-US"/>
          </a:p>
        </p:txBody>
      </p:sp>
      <p:sp>
        <p:nvSpPr>
          <p:cNvPr id="5126" name="Rectangle 2"/>
          <p:cNvSpPr>
            <a:spLocks noGrp="1" noChangeArrowheads="1"/>
          </p:cNvSpPr>
          <p:nvPr>
            <p:ph type="title"/>
          </p:nvPr>
        </p:nvSpPr>
        <p:spPr>
          <a:xfrm>
            <a:off x="685800" y="228600"/>
            <a:ext cx="7772400" cy="1143000"/>
          </a:xfrm>
        </p:spPr>
        <p:txBody>
          <a:bodyPr/>
          <a:lstStyle/>
          <a:p>
            <a:r>
              <a:rPr lang="en-US" smtClean="0"/>
              <a:t>Statistical</a:t>
            </a:r>
            <a:br>
              <a:rPr lang="en-US" smtClean="0"/>
            </a:br>
            <a:r>
              <a:rPr lang="en-US" smtClean="0"/>
              <a:t>Independence vs. Dependence</a:t>
            </a:r>
          </a:p>
        </p:txBody>
      </p:sp>
      <p:sp>
        <p:nvSpPr>
          <p:cNvPr id="5127" name="Rectangle 3"/>
          <p:cNvSpPr>
            <a:spLocks noGrp="1" noChangeArrowheads="1"/>
          </p:cNvSpPr>
          <p:nvPr>
            <p:ph type="body" idx="1"/>
          </p:nvPr>
        </p:nvSpPr>
        <p:spPr>
          <a:xfrm>
            <a:off x="533400" y="1524000"/>
            <a:ext cx="7772400" cy="4248150"/>
          </a:xfrm>
        </p:spPr>
        <p:txBody>
          <a:bodyPr/>
          <a:lstStyle/>
          <a:p>
            <a:pPr>
              <a:lnSpc>
                <a:spcPct val="90000"/>
              </a:lnSpc>
            </a:pPr>
            <a:r>
              <a:rPr lang="en-US" smtClean="0"/>
              <a:t>How likely is a red car to drive by given we’ve seen a black one?</a:t>
            </a:r>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r>
              <a:rPr lang="en-US" smtClean="0"/>
              <a:t>How likely is word W to appear, given that we’ve seen word V?</a:t>
            </a:r>
          </a:p>
          <a:p>
            <a:pPr>
              <a:lnSpc>
                <a:spcPct val="90000"/>
              </a:lnSpc>
            </a:pPr>
            <a:r>
              <a:rPr lang="en-US" smtClean="0"/>
              <a:t>Color of cars driving by are independent </a:t>
            </a:r>
            <a:r>
              <a:rPr lang="en-US" sz="2000" smtClean="0"/>
              <a:t>(although more frequent colors are more likely)</a:t>
            </a:r>
          </a:p>
          <a:p>
            <a:pPr>
              <a:lnSpc>
                <a:spcPct val="90000"/>
              </a:lnSpc>
            </a:pPr>
            <a:r>
              <a:rPr lang="en-US" smtClean="0"/>
              <a:t>Words in text are (in general) </a:t>
            </a:r>
            <a:r>
              <a:rPr lang="en-US" smtClean="0">
                <a:solidFill>
                  <a:srgbClr val="FF3300"/>
                </a:solidFill>
              </a:rPr>
              <a:t>not</a:t>
            </a:r>
            <a:r>
              <a:rPr lang="en-US" smtClean="0"/>
              <a:t> independent </a:t>
            </a:r>
            <a:r>
              <a:rPr lang="en-US" sz="2000" smtClean="0"/>
              <a:t>(although again more frequent words are more likely)</a:t>
            </a:r>
            <a:endParaRPr lang="en-US" smtClean="0"/>
          </a:p>
        </p:txBody>
      </p:sp>
      <p:grpSp>
        <p:nvGrpSpPr>
          <p:cNvPr id="5128" name="Group 4"/>
          <p:cNvGrpSpPr>
            <a:grpSpLocks/>
          </p:cNvGrpSpPr>
          <p:nvPr/>
        </p:nvGrpSpPr>
        <p:grpSpPr bwMode="auto">
          <a:xfrm>
            <a:off x="2057400" y="2438400"/>
            <a:ext cx="4354513" cy="892175"/>
            <a:chOff x="1061" y="2400"/>
            <a:chExt cx="2743" cy="562"/>
          </a:xfrm>
        </p:grpSpPr>
        <p:sp>
          <p:nvSpPr>
            <p:cNvPr id="5129" name="Freeform 5"/>
            <p:cNvSpPr>
              <a:spLocks/>
            </p:cNvSpPr>
            <p:nvPr/>
          </p:nvSpPr>
          <p:spPr bwMode="auto">
            <a:xfrm>
              <a:off x="1625" y="2763"/>
              <a:ext cx="120" cy="75"/>
            </a:xfrm>
            <a:custGeom>
              <a:avLst/>
              <a:gdLst>
                <a:gd name="T0" fmla="*/ 0 w 238"/>
                <a:gd name="T1" fmla="*/ 146 h 150"/>
                <a:gd name="T2" fmla="*/ 9 w 238"/>
                <a:gd name="T3" fmla="*/ 99 h 150"/>
                <a:gd name="T4" fmla="*/ 23 w 238"/>
                <a:gd name="T5" fmla="*/ 62 h 150"/>
                <a:gd name="T6" fmla="*/ 41 w 238"/>
                <a:gd name="T7" fmla="*/ 37 h 150"/>
                <a:gd name="T8" fmla="*/ 62 w 238"/>
                <a:gd name="T9" fmla="*/ 19 h 150"/>
                <a:gd name="T10" fmla="*/ 83 w 238"/>
                <a:gd name="T11" fmla="*/ 8 h 150"/>
                <a:gd name="T12" fmla="*/ 101 w 238"/>
                <a:gd name="T13" fmla="*/ 3 h 150"/>
                <a:gd name="T14" fmla="*/ 117 w 238"/>
                <a:gd name="T15" fmla="*/ 0 h 150"/>
                <a:gd name="T16" fmla="*/ 128 w 238"/>
                <a:gd name="T17" fmla="*/ 0 h 150"/>
                <a:gd name="T18" fmla="*/ 169 w 238"/>
                <a:gd name="T19" fmla="*/ 7 h 150"/>
                <a:gd name="T20" fmla="*/ 199 w 238"/>
                <a:gd name="T21" fmla="*/ 22 h 150"/>
                <a:gd name="T22" fmla="*/ 220 w 238"/>
                <a:gd name="T23" fmla="*/ 43 h 150"/>
                <a:gd name="T24" fmla="*/ 231 w 238"/>
                <a:gd name="T25" fmla="*/ 67 h 150"/>
                <a:gd name="T26" fmla="*/ 237 w 238"/>
                <a:gd name="T27" fmla="*/ 91 h 150"/>
                <a:gd name="T28" fmla="*/ 238 w 238"/>
                <a:gd name="T29" fmla="*/ 115 h 150"/>
                <a:gd name="T30" fmla="*/ 236 w 238"/>
                <a:gd name="T31" fmla="*/ 135 h 150"/>
                <a:gd name="T32" fmla="*/ 231 w 238"/>
                <a:gd name="T33" fmla="*/ 150 h 150"/>
                <a:gd name="T34" fmla="*/ 223 w 238"/>
                <a:gd name="T35" fmla="*/ 150 h 150"/>
                <a:gd name="T36" fmla="*/ 213 w 238"/>
                <a:gd name="T37" fmla="*/ 150 h 150"/>
                <a:gd name="T38" fmla="*/ 198 w 238"/>
                <a:gd name="T39" fmla="*/ 150 h 150"/>
                <a:gd name="T40" fmla="*/ 182 w 238"/>
                <a:gd name="T41" fmla="*/ 150 h 150"/>
                <a:gd name="T42" fmla="*/ 163 w 238"/>
                <a:gd name="T43" fmla="*/ 150 h 150"/>
                <a:gd name="T44" fmla="*/ 145 w 238"/>
                <a:gd name="T45" fmla="*/ 150 h 150"/>
                <a:gd name="T46" fmla="*/ 124 w 238"/>
                <a:gd name="T47" fmla="*/ 150 h 150"/>
                <a:gd name="T48" fmla="*/ 104 w 238"/>
                <a:gd name="T49" fmla="*/ 150 h 150"/>
                <a:gd name="T50" fmla="*/ 84 w 238"/>
                <a:gd name="T51" fmla="*/ 150 h 150"/>
                <a:gd name="T52" fmla="*/ 64 w 238"/>
                <a:gd name="T53" fmla="*/ 150 h 150"/>
                <a:gd name="T54" fmla="*/ 47 w 238"/>
                <a:gd name="T55" fmla="*/ 150 h 150"/>
                <a:gd name="T56" fmla="*/ 32 w 238"/>
                <a:gd name="T57" fmla="*/ 150 h 150"/>
                <a:gd name="T58" fmla="*/ 18 w 238"/>
                <a:gd name="T59" fmla="*/ 150 h 150"/>
                <a:gd name="T60" fmla="*/ 9 w 238"/>
                <a:gd name="T61" fmla="*/ 150 h 150"/>
                <a:gd name="T62" fmla="*/ 2 w 238"/>
                <a:gd name="T63" fmla="*/ 150 h 150"/>
                <a:gd name="T64" fmla="*/ 0 w 238"/>
                <a:gd name="T65" fmla="*/ 150 h 150"/>
                <a:gd name="T66" fmla="*/ 0 w 238"/>
                <a:gd name="T67" fmla="*/ 146 h 1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8"/>
                <a:gd name="T103" fmla="*/ 0 h 150"/>
                <a:gd name="T104" fmla="*/ 238 w 238"/>
                <a:gd name="T105" fmla="*/ 150 h 1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8" h="150">
                  <a:moveTo>
                    <a:pt x="0" y="146"/>
                  </a:moveTo>
                  <a:lnTo>
                    <a:pt x="9" y="99"/>
                  </a:lnTo>
                  <a:lnTo>
                    <a:pt x="23" y="62"/>
                  </a:lnTo>
                  <a:lnTo>
                    <a:pt x="41" y="37"/>
                  </a:lnTo>
                  <a:lnTo>
                    <a:pt x="62" y="19"/>
                  </a:lnTo>
                  <a:lnTo>
                    <a:pt x="83" y="8"/>
                  </a:lnTo>
                  <a:lnTo>
                    <a:pt x="101" y="3"/>
                  </a:lnTo>
                  <a:lnTo>
                    <a:pt x="117" y="0"/>
                  </a:lnTo>
                  <a:lnTo>
                    <a:pt x="128" y="0"/>
                  </a:lnTo>
                  <a:lnTo>
                    <a:pt x="169" y="7"/>
                  </a:lnTo>
                  <a:lnTo>
                    <a:pt x="199" y="22"/>
                  </a:lnTo>
                  <a:lnTo>
                    <a:pt x="220" y="43"/>
                  </a:lnTo>
                  <a:lnTo>
                    <a:pt x="231" y="67"/>
                  </a:lnTo>
                  <a:lnTo>
                    <a:pt x="237" y="91"/>
                  </a:lnTo>
                  <a:lnTo>
                    <a:pt x="238" y="115"/>
                  </a:lnTo>
                  <a:lnTo>
                    <a:pt x="236" y="135"/>
                  </a:lnTo>
                  <a:lnTo>
                    <a:pt x="231" y="150"/>
                  </a:lnTo>
                  <a:lnTo>
                    <a:pt x="223" y="150"/>
                  </a:lnTo>
                  <a:lnTo>
                    <a:pt x="213" y="150"/>
                  </a:lnTo>
                  <a:lnTo>
                    <a:pt x="198" y="150"/>
                  </a:lnTo>
                  <a:lnTo>
                    <a:pt x="182" y="150"/>
                  </a:lnTo>
                  <a:lnTo>
                    <a:pt x="163" y="150"/>
                  </a:lnTo>
                  <a:lnTo>
                    <a:pt x="145" y="150"/>
                  </a:lnTo>
                  <a:lnTo>
                    <a:pt x="124" y="150"/>
                  </a:lnTo>
                  <a:lnTo>
                    <a:pt x="104" y="150"/>
                  </a:lnTo>
                  <a:lnTo>
                    <a:pt x="84" y="150"/>
                  </a:lnTo>
                  <a:lnTo>
                    <a:pt x="64" y="150"/>
                  </a:lnTo>
                  <a:lnTo>
                    <a:pt x="47" y="150"/>
                  </a:lnTo>
                  <a:lnTo>
                    <a:pt x="32" y="150"/>
                  </a:lnTo>
                  <a:lnTo>
                    <a:pt x="18" y="150"/>
                  </a:lnTo>
                  <a:lnTo>
                    <a:pt x="9" y="150"/>
                  </a:lnTo>
                  <a:lnTo>
                    <a:pt x="2" y="150"/>
                  </a:lnTo>
                  <a:lnTo>
                    <a:pt x="0" y="150"/>
                  </a:lnTo>
                  <a:lnTo>
                    <a:pt x="0" y="146"/>
                  </a:lnTo>
                  <a:close/>
                </a:path>
              </a:pathLst>
            </a:custGeom>
            <a:solidFill>
              <a:schemeClr val="folHlink"/>
            </a:solidFill>
            <a:ln w="9525">
              <a:solidFill>
                <a:schemeClr val="hlink"/>
              </a:solidFill>
              <a:round/>
              <a:headEnd/>
              <a:tailEnd/>
            </a:ln>
          </p:spPr>
          <p:txBody>
            <a:bodyPr/>
            <a:lstStyle/>
            <a:p>
              <a:endParaRPr lang="en-US"/>
            </a:p>
          </p:txBody>
        </p:sp>
        <p:sp>
          <p:nvSpPr>
            <p:cNvPr id="5130" name="Freeform 6"/>
            <p:cNvSpPr>
              <a:spLocks/>
            </p:cNvSpPr>
            <p:nvPr/>
          </p:nvSpPr>
          <p:spPr bwMode="auto">
            <a:xfrm>
              <a:off x="1116" y="2761"/>
              <a:ext cx="120" cy="85"/>
            </a:xfrm>
            <a:custGeom>
              <a:avLst/>
              <a:gdLst>
                <a:gd name="T0" fmla="*/ 0 w 238"/>
                <a:gd name="T1" fmla="*/ 166 h 171"/>
                <a:gd name="T2" fmla="*/ 5 w 238"/>
                <a:gd name="T3" fmla="*/ 111 h 171"/>
                <a:gd name="T4" fmla="*/ 16 w 238"/>
                <a:gd name="T5" fmla="*/ 69 h 171"/>
                <a:gd name="T6" fmla="*/ 33 w 238"/>
                <a:gd name="T7" fmla="*/ 40 h 171"/>
                <a:gd name="T8" fmla="*/ 53 w 238"/>
                <a:gd name="T9" fmla="*/ 19 h 171"/>
                <a:gd name="T10" fmla="*/ 75 w 238"/>
                <a:gd name="T11" fmla="*/ 8 h 171"/>
                <a:gd name="T12" fmla="*/ 94 w 238"/>
                <a:gd name="T13" fmla="*/ 2 h 171"/>
                <a:gd name="T14" fmla="*/ 112 w 238"/>
                <a:gd name="T15" fmla="*/ 0 h 171"/>
                <a:gd name="T16" fmla="*/ 123 w 238"/>
                <a:gd name="T17" fmla="*/ 0 h 171"/>
                <a:gd name="T18" fmla="*/ 140 w 238"/>
                <a:gd name="T19" fmla="*/ 2 h 171"/>
                <a:gd name="T20" fmla="*/ 160 w 238"/>
                <a:gd name="T21" fmla="*/ 8 h 171"/>
                <a:gd name="T22" fmla="*/ 181 w 238"/>
                <a:gd name="T23" fmla="*/ 18 h 171"/>
                <a:gd name="T24" fmla="*/ 200 w 238"/>
                <a:gd name="T25" fmla="*/ 33 h 171"/>
                <a:gd name="T26" fmla="*/ 218 w 238"/>
                <a:gd name="T27" fmla="*/ 56 h 171"/>
                <a:gd name="T28" fmla="*/ 231 w 238"/>
                <a:gd name="T29" fmla="*/ 86 h 171"/>
                <a:gd name="T30" fmla="*/ 238 w 238"/>
                <a:gd name="T31" fmla="*/ 124 h 171"/>
                <a:gd name="T32" fmla="*/ 238 w 238"/>
                <a:gd name="T33" fmla="*/ 171 h 171"/>
                <a:gd name="T34" fmla="*/ 233 w 238"/>
                <a:gd name="T35" fmla="*/ 171 h 171"/>
                <a:gd name="T36" fmla="*/ 222 w 238"/>
                <a:gd name="T37" fmla="*/ 171 h 171"/>
                <a:gd name="T38" fmla="*/ 208 w 238"/>
                <a:gd name="T39" fmla="*/ 171 h 171"/>
                <a:gd name="T40" fmla="*/ 192 w 238"/>
                <a:gd name="T41" fmla="*/ 171 h 171"/>
                <a:gd name="T42" fmla="*/ 174 w 238"/>
                <a:gd name="T43" fmla="*/ 171 h 171"/>
                <a:gd name="T44" fmla="*/ 154 w 238"/>
                <a:gd name="T45" fmla="*/ 171 h 171"/>
                <a:gd name="T46" fmla="*/ 132 w 238"/>
                <a:gd name="T47" fmla="*/ 171 h 171"/>
                <a:gd name="T48" fmla="*/ 112 w 238"/>
                <a:gd name="T49" fmla="*/ 170 h 171"/>
                <a:gd name="T50" fmla="*/ 90 w 238"/>
                <a:gd name="T51" fmla="*/ 170 h 171"/>
                <a:gd name="T52" fmla="*/ 70 w 238"/>
                <a:gd name="T53" fmla="*/ 170 h 171"/>
                <a:gd name="T54" fmla="*/ 51 w 238"/>
                <a:gd name="T55" fmla="*/ 170 h 171"/>
                <a:gd name="T56" fmla="*/ 34 w 238"/>
                <a:gd name="T57" fmla="*/ 170 h 171"/>
                <a:gd name="T58" fmla="*/ 21 w 238"/>
                <a:gd name="T59" fmla="*/ 170 h 171"/>
                <a:gd name="T60" fmla="*/ 9 w 238"/>
                <a:gd name="T61" fmla="*/ 170 h 171"/>
                <a:gd name="T62" fmla="*/ 2 w 238"/>
                <a:gd name="T63" fmla="*/ 170 h 171"/>
                <a:gd name="T64" fmla="*/ 0 w 238"/>
                <a:gd name="T65" fmla="*/ 170 h 171"/>
                <a:gd name="T66" fmla="*/ 0 w 238"/>
                <a:gd name="T67" fmla="*/ 166 h 1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8"/>
                <a:gd name="T103" fmla="*/ 0 h 171"/>
                <a:gd name="T104" fmla="*/ 238 w 238"/>
                <a:gd name="T105" fmla="*/ 171 h 1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8" h="171">
                  <a:moveTo>
                    <a:pt x="0" y="166"/>
                  </a:moveTo>
                  <a:lnTo>
                    <a:pt x="5" y="111"/>
                  </a:lnTo>
                  <a:lnTo>
                    <a:pt x="16" y="69"/>
                  </a:lnTo>
                  <a:lnTo>
                    <a:pt x="33" y="40"/>
                  </a:lnTo>
                  <a:lnTo>
                    <a:pt x="53" y="19"/>
                  </a:lnTo>
                  <a:lnTo>
                    <a:pt x="75" y="8"/>
                  </a:lnTo>
                  <a:lnTo>
                    <a:pt x="94" y="2"/>
                  </a:lnTo>
                  <a:lnTo>
                    <a:pt x="112" y="0"/>
                  </a:lnTo>
                  <a:lnTo>
                    <a:pt x="123" y="0"/>
                  </a:lnTo>
                  <a:lnTo>
                    <a:pt x="140" y="2"/>
                  </a:lnTo>
                  <a:lnTo>
                    <a:pt x="160" y="8"/>
                  </a:lnTo>
                  <a:lnTo>
                    <a:pt x="181" y="18"/>
                  </a:lnTo>
                  <a:lnTo>
                    <a:pt x="200" y="33"/>
                  </a:lnTo>
                  <a:lnTo>
                    <a:pt x="218" y="56"/>
                  </a:lnTo>
                  <a:lnTo>
                    <a:pt x="231" y="86"/>
                  </a:lnTo>
                  <a:lnTo>
                    <a:pt x="238" y="124"/>
                  </a:lnTo>
                  <a:lnTo>
                    <a:pt x="238" y="171"/>
                  </a:lnTo>
                  <a:lnTo>
                    <a:pt x="233" y="171"/>
                  </a:lnTo>
                  <a:lnTo>
                    <a:pt x="222" y="171"/>
                  </a:lnTo>
                  <a:lnTo>
                    <a:pt x="208" y="171"/>
                  </a:lnTo>
                  <a:lnTo>
                    <a:pt x="192" y="171"/>
                  </a:lnTo>
                  <a:lnTo>
                    <a:pt x="174" y="171"/>
                  </a:lnTo>
                  <a:lnTo>
                    <a:pt x="154" y="171"/>
                  </a:lnTo>
                  <a:lnTo>
                    <a:pt x="132" y="171"/>
                  </a:lnTo>
                  <a:lnTo>
                    <a:pt x="112" y="170"/>
                  </a:lnTo>
                  <a:lnTo>
                    <a:pt x="90" y="170"/>
                  </a:lnTo>
                  <a:lnTo>
                    <a:pt x="70" y="170"/>
                  </a:lnTo>
                  <a:lnTo>
                    <a:pt x="51" y="170"/>
                  </a:lnTo>
                  <a:lnTo>
                    <a:pt x="34" y="170"/>
                  </a:lnTo>
                  <a:lnTo>
                    <a:pt x="21" y="170"/>
                  </a:lnTo>
                  <a:lnTo>
                    <a:pt x="9" y="170"/>
                  </a:lnTo>
                  <a:lnTo>
                    <a:pt x="2" y="170"/>
                  </a:lnTo>
                  <a:lnTo>
                    <a:pt x="0" y="170"/>
                  </a:lnTo>
                  <a:lnTo>
                    <a:pt x="0" y="166"/>
                  </a:lnTo>
                  <a:close/>
                </a:path>
              </a:pathLst>
            </a:custGeom>
            <a:solidFill>
              <a:schemeClr val="folHlink"/>
            </a:solidFill>
            <a:ln w="9525">
              <a:solidFill>
                <a:schemeClr val="hlink"/>
              </a:solidFill>
              <a:round/>
              <a:headEnd/>
              <a:tailEnd/>
            </a:ln>
          </p:spPr>
          <p:txBody>
            <a:bodyPr/>
            <a:lstStyle/>
            <a:p>
              <a:endParaRPr lang="en-US"/>
            </a:p>
          </p:txBody>
        </p:sp>
        <p:sp>
          <p:nvSpPr>
            <p:cNvPr id="5131" name="Freeform 7"/>
            <p:cNvSpPr>
              <a:spLocks/>
            </p:cNvSpPr>
            <p:nvPr/>
          </p:nvSpPr>
          <p:spPr bwMode="auto">
            <a:xfrm>
              <a:off x="1641" y="2770"/>
              <a:ext cx="97" cy="96"/>
            </a:xfrm>
            <a:custGeom>
              <a:avLst/>
              <a:gdLst>
                <a:gd name="T0" fmla="*/ 97 w 194"/>
                <a:gd name="T1" fmla="*/ 192 h 192"/>
                <a:gd name="T2" fmla="*/ 77 w 194"/>
                <a:gd name="T3" fmla="*/ 190 h 192"/>
                <a:gd name="T4" fmla="*/ 59 w 194"/>
                <a:gd name="T5" fmla="*/ 184 h 192"/>
                <a:gd name="T6" fmla="*/ 43 w 194"/>
                <a:gd name="T7" fmla="*/ 176 h 192"/>
                <a:gd name="T8" fmla="*/ 29 w 194"/>
                <a:gd name="T9" fmla="*/ 164 h 192"/>
                <a:gd name="T10" fmla="*/ 16 w 194"/>
                <a:gd name="T11" fmla="*/ 149 h 192"/>
                <a:gd name="T12" fmla="*/ 8 w 194"/>
                <a:gd name="T13" fmla="*/ 133 h 192"/>
                <a:gd name="T14" fmla="*/ 2 w 194"/>
                <a:gd name="T15" fmla="*/ 116 h 192"/>
                <a:gd name="T16" fmla="*/ 0 w 194"/>
                <a:gd name="T17" fmla="*/ 97 h 192"/>
                <a:gd name="T18" fmla="*/ 2 w 194"/>
                <a:gd name="T19" fmla="*/ 77 h 192"/>
                <a:gd name="T20" fmla="*/ 8 w 194"/>
                <a:gd name="T21" fmla="*/ 59 h 192"/>
                <a:gd name="T22" fmla="*/ 16 w 194"/>
                <a:gd name="T23" fmla="*/ 43 h 192"/>
                <a:gd name="T24" fmla="*/ 29 w 194"/>
                <a:gd name="T25" fmla="*/ 28 h 192"/>
                <a:gd name="T26" fmla="*/ 43 w 194"/>
                <a:gd name="T27" fmla="*/ 16 h 192"/>
                <a:gd name="T28" fmla="*/ 59 w 194"/>
                <a:gd name="T29" fmla="*/ 8 h 192"/>
                <a:gd name="T30" fmla="*/ 77 w 194"/>
                <a:gd name="T31" fmla="*/ 2 h 192"/>
                <a:gd name="T32" fmla="*/ 97 w 194"/>
                <a:gd name="T33" fmla="*/ 0 h 192"/>
                <a:gd name="T34" fmla="*/ 116 w 194"/>
                <a:gd name="T35" fmla="*/ 2 h 192"/>
                <a:gd name="T36" fmla="*/ 135 w 194"/>
                <a:gd name="T37" fmla="*/ 8 h 192"/>
                <a:gd name="T38" fmla="*/ 151 w 194"/>
                <a:gd name="T39" fmla="*/ 16 h 192"/>
                <a:gd name="T40" fmla="*/ 165 w 194"/>
                <a:gd name="T41" fmla="*/ 28 h 192"/>
                <a:gd name="T42" fmla="*/ 177 w 194"/>
                <a:gd name="T43" fmla="*/ 43 h 192"/>
                <a:gd name="T44" fmla="*/ 185 w 194"/>
                <a:gd name="T45" fmla="*/ 59 h 192"/>
                <a:gd name="T46" fmla="*/ 191 w 194"/>
                <a:gd name="T47" fmla="*/ 77 h 192"/>
                <a:gd name="T48" fmla="*/ 194 w 194"/>
                <a:gd name="T49" fmla="*/ 97 h 192"/>
                <a:gd name="T50" fmla="*/ 191 w 194"/>
                <a:gd name="T51" fmla="*/ 116 h 192"/>
                <a:gd name="T52" fmla="*/ 185 w 194"/>
                <a:gd name="T53" fmla="*/ 133 h 192"/>
                <a:gd name="T54" fmla="*/ 177 w 194"/>
                <a:gd name="T55" fmla="*/ 149 h 192"/>
                <a:gd name="T56" fmla="*/ 165 w 194"/>
                <a:gd name="T57" fmla="*/ 164 h 192"/>
                <a:gd name="T58" fmla="*/ 151 w 194"/>
                <a:gd name="T59" fmla="*/ 176 h 192"/>
                <a:gd name="T60" fmla="*/ 135 w 194"/>
                <a:gd name="T61" fmla="*/ 184 h 192"/>
                <a:gd name="T62" fmla="*/ 116 w 194"/>
                <a:gd name="T63" fmla="*/ 190 h 192"/>
                <a:gd name="T64" fmla="*/ 97 w 194"/>
                <a:gd name="T65" fmla="*/ 192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4"/>
                <a:gd name="T100" fmla="*/ 0 h 192"/>
                <a:gd name="T101" fmla="*/ 194 w 194"/>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4" h="192">
                  <a:moveTo>
                    <a:pt x="97" y="192"/>
                  </a:moveTo>
                  <a:lnTo>
                    <a:pt x="77" y="190"/>
                  </a:lnTo>
                  <a:lnTo>
                    <a:pt x="59" y="184"/>
                  </a:lnTo>
                  <a:lnTo>
                    <a:pt x="43" y="176"/>
                  </a:lnTo>
                  <a:lnTo>
                    <a:pt x="29" y="164"/>
                  </a:lnTo>
                  <a:lnTo>
                    <a:pt x="16" y="149"/>
                  </a:lnTo>
                  <a:lnTo>
                    <a:pt x="8" y="133"/>
                  </a:lnTo>
                  <a:lnTo>
                    <a:pt x="2" y="116"/>
                  </a:lnTo>
                  <a:lnTo>
                    <a:pt x="0" y="97"/>
                  </a:lnTo>
                  <a:lnTo>
                    <a:pt x="2" y="77"/>
                  </a:lnTo>
                  <a:lnTo>
                    <a:pt x="8" y="59"/>
                  </a:lnTo>
                  <a:lnTo>
                    <a:pt x="16" y="43"/>
                  </a:lnTo>
                  <a:lnTo>
                    <a:pt x="29" y="28"/>
                  </a:lnTo>
                  <a:lnTo>
                    <a:pt x="43" y="16"/>
                  </a:lnTo>
                  <a:lnTo>
                    <a:pt x="59" y="8"/>
                  </a:lnTo>
                  <a:lnTo>
                    <a:pt x="77" y="2"/>
                  </a:lnTo>
                  <a:lnTo>
                    <a:pt x="97" y="0"/>
                  </a:lnTo>
                  <a:lnTo>
                    <a:pt x="116" y="2"/>
                  </a:lnTo>
                  <a:lnTo>
                    <a:pt x="135" y="8"/>
                  </a:lnTo>
                  <a:lnTo>
                    <a:pt x="151" y="16"/>
                  </a:lnTo>
                  <a:lnTo>
                    <a:pt x="165" y="28"/>
                  </a:lnTo>
                  <a:lnTo>
                    <a:pt x="177" y="43"/>
                  </a:lnTo>
                  <a:lnTo>
                    <a:pt x="185" y="59"/>
                  </a:lnTo>
                  <a:lnTo>
                    <a:pt x="191" y="77"/>
                  </a:lnTo>
                  <a:lnTo>
                    <a:pt x="194" y="97"/>
                  </a:lnTo>
                  <a:lnTo>
                    <a:pt x="191" y="116"/>
                  </a:lnTo>
                  <a:lnTo>
                    <a:pt x="185" y="133"/>
                  </a:lnTo>
                  <a:lnTo>
                    <a:pt x="177" y="149"/>
                  </a:lnTo>
                  <a:lnTo>
                    <a:pt x="165" y="164"/>
                  </a:lnTo>
                  <a:lnTo>
                    <a:pt x="151" y="176"/>
                  </a:lnTo>
                  <a:lnTo>
                    <a:pt x="135" y="184"/>
                  </a:lnTo>
                  <a:lnTo>
                    <a:pt x="116" y="190"/>
                  </a:lnTo>
                  <a:lnTo>
                    <a:pt x="97" y="192"/>
                  </a:lnTo>
                  <a:close/>
                </a:path>
              </a:pathLst>
            </a:custGeom>
            <a:solidFill>
              <a:schemeClr val="folHlink"/>
            </a:solidFill>
            <a:ln w="9525">
              <a:solidFill>
                <a:schemeClr val="hlink"/>
              </a:solidFill>
              <a:round/>
              <a:headEnd/>
              <a:tailEnd/>
            </a:ln>
          </p:spPr>
          <p:txBody>
            <a:bodyPr/>
            <a:lstStyle/>
            <a:p>
              <a:endParaRPr lang="en-US"/>
            </a:p>
          </p:txBody>
        </p:sp>
        <p:sp>
          <p:nvSpPr>
            <p:cNvPr id="5132" name="Freeform 8"/>
            <p:cNvSpPr>
              <a:spLocks/>
            </p:cNvSpPr>
            <p:nvPr/>
          </p:nvSpPr>
          <p:spPr bwMode="auto">
            <a:xfrm>
              <a:off x="1128" y="2770"/>
              <a:ext cx="96" cy="96"/>
            </a:xfrm>
            <a:custGeom>
              <a:avLst/>
              <a:gdLst>
                <a:gd name="T0" fmla="*/ 97 w 192"/>
                <a:gd name="T1" fmla="*/ 192 h 192"/>
                <a:gd name="T2" fmla="*/ 77 w 192"/>
                <a:gd name="T3" fmla="*/ 190 h 192"/>
                <a:gd name="T4" fmla="*/ 59 w 192"/>
                <a:gd name="T5" fmla="*/ 184 h 192"/>
                <a:gd name="T6" fmla="*/ 43 w 192"/>
                <a:gd name="T7" fmla="*/ 176 h 192"/>
                <a:gd name="T8" fmla="*/ 28 w 192"/>
                <a:gd name="T9" fmla="*/ 164 h 192"/>
                <a:gd name="T10" fmla="*/ 16 w 192"/>
                <a:gd name="T11" fmla="*/ 149 h 192"/>
                <a:gd name="T12" fmla="*/ 8 w 192"/>
                <a:gd name="T13" fmla="*/ 133 h 192"/>
                <a:gd name="T14" fmla="*/ 2 w 192"/>
                <a:gd name="T15" fmla="*/ 116 h 192"/>
                <a:gd name="T16" fmla="*/ 0 w 192"/>
                <a:gd name="T17" fmla="*/ 97 h 192"/>
                <a:gd name="T18" fmla="*/ 2 w 192"/>
                <a:gd name="T19" fmla="*/ 77 h 192"/>
                <a:gd name="T20" fmla="*/ 8 w 192"/>
                <a:gd name="T21" fmla="*/ 59 h 192"/>
                <a:gd name="T22" fmla="*/ 16 w 192"/>
                <a:gd name="T23" fmla="*/ 43 h 192"/>
                <a:gd name="T24" fmla="*/ 28 w 192"/>
                <a:gd name="T25" fmla="*/ 28 h 192"/>
                <a:gd name="T26" fmla="*/ 43 w 192"/>
                <a:gd name="T27" fmla="*/ 16 h 192"/>
                <a:gd name="T28" fmla="*/ 59 w 192"/>
                <a:gd name="T29" fmla="*/ 8 h 192"/>
                <a:gd name="T30" fmla="*/ 77 w 192"/>
                <a:gd name="T31" fmla="*/ 2 h 192"/>
                <a:gd name="T32" fmla="*/ 97 w 192"/>
                <a:gd name="T33" fmla="*/ 0 h 192"/>
                <a:gd name="T34" fmla="*/ 116 w 192"/>
                <a:gd name="T35" fmla="*/ 2 h 192"/>
                <a:gd name="T36" fmla="*/ 134 w 192"/>
                <a:gd name="T37" fmla="*/ 8 h 192"/>
                <a:gd name="T38" fmla="*/ 150 w 192"/>
                <a:gd name="T39" fmla="*/ 16 h 192"/>
                <a:gd name="T40" fmla="*/ 165 w 192"/>
                <a:gd name="T41" fmla="*/ 28 h 192"/>
                <a:gd name="T42" fmla="*/ 176 w 192"/>
                <a:gd name="T43" fmla="*/ 43 h 192"/>
                <a:gd name="T44" fmla="*/ 185 w 192"/>
                <a:gd name="T45" fmla="*/ 59 h 192"/>
                <a:gd name="T46" fmla="*/ 190 w 192"/>
                <a:gd name="T47" fmla="*/ 77 h 192"/>
                <a:gd name="T48" fmla="*/ 192 w 192"/>
                <a:gd name="T49" fmla="*/ 97 h 192"/>
                <a:gd name="T50" fmla="*/ 190 w 192"/>
                <a:gd name="T51" fmla="*/ 116 h 192"/>
                <a:gd name="T52" fmla="*/ 185 w 192"/>
                <a:gd name="T53" fmla="*/ 133 h 192"/>
                <a:gd name="T54" fmla="*/ 176 w 192"/>
                <a:gd name="T55" fmla="*/ 149 h 192"/>
                <a:gd name="T56" fmla="*/ 165 w 192"/>
                <a:gd name="T57" fmla="*/ 164 h 192"/>
                <a:gd name="T58" fmla="*/ 150 w 192"/>
                <a:gd name="T59" fmla="*/ 176 h 192"/>
                <a:gd name="T60" fmla="*/ 134 w 192"/>
                <a:gd name="T61" fmla="*/ 184 h 192"/>
                <a:gd name="T62" fmla="*/ 116 w 192"/>
                <a:gd name="T63" fmla="*/ 190 h 192"/>
                <a:gd name="T64" fmla="*/ 97 w 192"/>
                <a:gd name="T65" fmla="*/ 192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2"/>
                <a:gd name="T100" fmla="*/ 0 h 192"/>
                <a:gd name="T101" fmla="*/ 192 w 192"/>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2" h="192">
                  <a:moveTo>
                    <a:pt x="97" y="192"/>
                  </a:moveTo>
                  <a:lnTo>
                    <a:pt x="77" y="190"/>
                  </a:lnTo>
                  <a:lnTo>
                    <a:pt x="59" y="184"/>
                  </a:lnTo>
                  <a:lnTo>
                    <a:pt x="43" y="176"/>
                  </a:lnTo>
                  <a:lnTo>
                    <a:pt x="28" y="164"/>
                  </a:lnTo>
                  <a:lnTo>
                    <a:pt x="16" y="149"/>
                  </a:lnTo>
                  <a:lnTo>
                    <a:pt x="8" y="133"/>
                  </a:lnTo>
                  <a:lnTo>
                    <a:pt x="2" y="116"/>
                  </a:lnTo>
                  <a:lnTo>
                    <a:pt x="0" y="97"/>
                  </a:lnTo>
                  <a:lnTo>
                    <a:pt x="2" y="77"/>
                  </a:lnTo>
                  <a:lnTo>
                    <a:pt x="8" y="59"/>
                  </a:lnTo>
                  <a:lnTo>
                    <a:pt x="16" y="43"/>
                  </a:lnTo>
                  <a:lnTo>
                    <a:pt x="28" y="28"/>
                  </a:lnTo>
                  <a:lnTo>
                    <a:pt x="43" y="16"/>
                  </a:lnTo>
                  <a:lnTo>
                    <a:pt x="59" y="8"/>
                  </a:lnTo>
                  <a:lnTo>
                    <a:pt x="77" y="2"/>
                  </a:lnTo>
                  <a:lnTo>
                    <a:pt x="97" y="0"/>
                  </a:lnTo>
                  <a:lnTo>
                    <a:pt x="116" y="2"/>
                  </a:lnTo>
                  <a:lnTo>
                    <a:pt x="134" y="8"/>
                  </a:lnTo>
                  <a:lnTo>
                    <a:pt x="150" y="16"/>
                  </a:lnTo>
                  <a:lnTo>
                    <a:pt x="165" y="28"/>
                  </a:lnTo>
                  <a:lnTo>
                    <a:pt x="176" y="43"/>
                  </a:lnTo>
                  <a:lnTo>
                    <a:pt x="185" y="59"/>
                  </a:lnTo>
                  <a:lnTo>
                    <a:pt x="190" y="77"/>
                  </a:lnTo>
                  <a:lnTo>
                    <a:pt x="192" y="97"/>
                  </a:lnTo>
                  <a:lnTo>
                    <a:pt x="190" y="116"/>
                  </a:lnTo>
                  <a:lnTo>
                    <a:pt x="185" y="133"/>
                  </a:lnTo>
                  <a:lnTo>
                    <a:pt x="176" y="149"/>
                  </a:lnTo>
                  <a:lnTo>
                    <a:pt x="165" y="164"/>
                  </a:lnTo>
                  <a:lnTo>
                    <a:pt x="150" y="176"/>
                  </a:lnTo>
                  <a:lnTo>
                    <a:pt x="134" y="184"/>
                  </a:lnTo>
                  <a:lnTo>
                    <a:pt x="116" y="190"/>
                  </a:lnTo>
                  <a:lnTo>
                    <a:pt x="97" y="192"/>
                  </a:lnTo>
                  <a:close/>
                </a:path>
              </a:pathLst>
            </a:custGeom>
            <a:solidFill>
              <a:schemeClr val="folHlink"/>
            </a:solidFill>
            <a:ln w="9525">
              <a:solidFill>
                <a:schemeClr val="hlink"/>
              </a:solidFill>
              <a:round/>
              <a:headEnd/>
              <a:tailEnd/>
            </a:ln>
          </p:spPr>
          <p:txBody>
            <a:bodyPr/>
            <a:lstStyle/>
            <a:p>
              <a:endParaRPr lang="en-US"/>
            </a:p>
          </p:txBody>
        </p:sp>
        <p:sp>
          <p:nvSpPr>
            <p:cNvPr id="5133" name="Freeform 9"/>
            <p:cNvSpPr>
              <a:spLocks/>
            </p:cNvSpPr>
            <p:nvPr/>
          </p:nvSpPr>
          <p:spPr bwMode="auto">
            <a:xfrm>
              <a:off x="1108" y="2592"/>
              <a:ext cx="391" cy="226"/>
            </a:xfrm>
            <a:custGeom>
              <a:avLst/>
              <a:gdLst>
                <a:gd name="T0" fmla="*/ 781 w 781"/>
                <a:gd name="T1" fmla="*/ 119 h 453"/>
                <a:gd name="T2" fmla="*/ 227 w 781"/>
                <a:gd name="T3" fmla="*/ 91 h 453"/>
                <a:gd name="T4" fmla="*/ 249 w 781"/>
                <a:gd name="T5" fmla="*/ 54 h 453"/>
                <a:gd name="T6" fmla="*/ 278 w 781"/>
                <a:gd name="T7" fmla="*/ 37 h 453"/>
                <a:gd name="T8" fmla="*/ 308 w 781"/>
                <a:gd name="T9" fmla="*/ 31 h 453"/>
                <a:gd name="T10" fmla="*/ 329 w 781"/>
                <a:gd name="T11" fmla="*/ 31 h 453"/>
                <a:gd name="T12" fmla="*/ 369 w 781"/>
                <a:gd name="T13" fmla="*/ 31 h 453"/>
                <a:gd name="T14" fmla="*/ 429 w 781"/>
                <a:gd name="T15" fmla="*/ 31 h 453"/>
                <a:gd name="T16" fmla="*/ 502 w 781"/>
                <a:gd name="T17" fmla="*/ 31 h 453"/>
                <a:gd name="T18" fmla="*/ 579 w 781"/>
                <a:gd name="T19" fmla="*/ 31 h 453"/>
                <a:gd name="T20" fmla="*/ 653 w 781"/>
                <a:gd name="T21" fmla="*/ 31 h 453"/>
                <a:gd name="T22" fmla="*/ 713 w 781"/>
                <a:gd name="T23" fmla="*/ 31 h 453"/>
                <a:gd name="T24" fmla="*/ 753 w 781"/>
                <a:gd name="T25" fmla="*/ 31 h 453"/>
                <a:gd name="T26" fmla="*/ 759 w 781"/>
                <a:gd name="T27" fmla="*/ 22 h 453"/>
                <a:gd name="T28" fmla="*/ 745 w 781"/>
                <a:gd name="T29" fmla="*/ 3 h 453"/>
                <a:gd name="T30" fmla="*/ 724 w 781"/>
                <a:gd name="T31" fmla="*/ 0 h 453"/>
                <a:gd name="T32" fmla="*/ 680 w 781"/>
                <a:gd name="T33" fmla="*/ 0 h 453"/>
                <a:gd name="T34" fmla="*/ 609 w 781"/>
                <a:gd name="T35" fmla="*/ 0 h 453"/>
                <a:gd name="T36" fmla="*/ 521 w 781"/>
                <a:gd name="T37" fmla="*/ 0 h 453"/>
                <a:gd name="T38" fmla="*/ 427 w 781"/>
                <a:gd name="T39" fmla="*/ 0 h 453"/>
                <a:gd name="T40" fmla="*/ 336 w 781"/>
                <a:gd name="T41" fmla="*/ 0 h 453"/>
                <a:gd name="T42" fmla="*/ 259 w 781"/>
                <a:gd name="T43" fmla="*/ 0 h 453"/>
                <a:gd name="T44" fmla="*/ 206 w 781"/>
                <a:gd name="T45" fmla="*/ 0 h 453"/>
                <a:gd name="T46" fmla="*/ 173 w 781"/>
                <a:gd name="T47" fmla="*/ 5 h 453"/>
                <a:gd name="T48" fmla="*/ 143 w 781"/>
                <a:gd name="T49" fmla="*/ 33 h 453"/>
                <a:gd name="T50" fmla="*/ 122 w 781"/>
                <a:gd name="T51" fmla="*/ 78 h 453"/>
                <a:gd name="T52" fmla="*/ 110 w 781"/>
                <a:gd name="T53" fmla="*/ 122 h 453"/>
                <a:gd name="T54" fmla="*/ 95 w 781"/>
                <a:gd name="T55" fmla="*/ 145 h 453"/>
                <a:gd name="T56" fmla="*/ 62 w 781"/>
                <a:gd name="T57" fmla="*/ 172 h 453"/>
                <a:gd name="T58" fmla="*/ 26 w 781"/>
                <a:gd name="T59" fmla="*/ 216 h 453"/>
                <a:gd name="T60" fmla="*/ 3 w 781"/>
                <a:gd name="T61" fmla="*/ 262 h 453"/>
                <a:gd name="T62" fmla="*/ 9 w 781"/>
                <a:gd name="T63" fmla="*/ 271 h 453"/>
                <a:gd name="T64" fmla="*/ 30 w 781"/>
                <a:gd name="T65" fmla="*/ 255 h 453"/>
                <a:gd name="T66" fmla="*/ 59 w 781"/>
                <a:gd name="T67" fmla="*/ 244 h 453"/>
                <a:gd name="T68" fmla="*/ 102 w 781"/>
                <a:gd name="T69" fmla="*/ 238 h 453"/>
                <a:gd name="T70" fmla="*/ 160 w 781"/>
                <a:gd name="T71" fmla="*/ 240 h 453"/>
                <a:gd name="T72" fmla="*/ 208 w 781"/>
                <a:gd name="T73" fmla="*/ 254 h 453"/>
                <a:gd name="T74" fmla="*/ 247 w 781"/>
                <a:gd name="T75" fmla="*/ 277 h 453"/>
                <a:gd name="T76" fmla="*/ 277 w 781"/>
                <a:gd name="T77" fmla="*/ 307 h 453"/>
                <a:gd name="T78" fmla="*/ 299 w 781"/>
                <a:gd name="T79" fmla="*/ 340 h 453"/>
                <a:gd name="T80" fmla="*/ 315 w 781"/>
                <a:gd name="T81" fmla="*/ 376 h 453"/>
                <a:gd name="T82" fmla="*/ 325 w 781"/>
                <a:gd name="T83" fmla="*/ 410 h 453"/>
                <a:gd name="T84" fmla="*/ 329 w 781"/>
                <a:gd name="T85" fmla="*/ 440 h 453"/>
                <a:gd name="T86" fmla="*/ 690 w 781"/>
                <a:gd name="T87" fmla="*/ 453 h 453"/>
                <a:gd name="T88" fmla="*/ 671 w 781"/>
                <a:gd name="T89" fmla="*/ 429 h 453"/>
                <a:gd name="T90" fmla="*/ 654 w 781"/>
                <a:gd name="T91" fmla="*/ 395 h 453"/>
                <a:gd name="T92" fmla="*/ 646 w 781"/>
                <a:gd name="T93" fmla="*/ 355 h 453"/>
                <a:gd name="T94" fmla="*/ 655 w 781"/>
                <a:gd name="T95" fmla="*/ 308 h 453"/>
                <a:gd name="T96" fmla="*/ 682 w 781"/>
                <a:gd name="T97" fmla="*/ 265 h 453"/>
                <a:gd name="T98" fmla="*/ 716 w 781"/>
                <a:gd name="T99" fmla="*/ 239 h 453"/>
                <a:gd name="T100" fmla="*/ 751 w 781"/>
                <a:gd name="T101" fmla="*/ 225 h 453"/>
                <a:gd name="T102" fmla="*/ 781 w 781"/>
                <a:gd name="T103" fmla="*/ 224 h 4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81"/>
                <a:gd name="T157" fmla="*/ 0 h 453"/>
                <a:gd name="T158" fmla="*/ 781 w 781"/>
                <a:gd name="T159" fmla="*/ 453 h 4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81" h="453">
                  <a:moveTo>
                    <a:pt x="781" y="224"/>
                  </a:moveTo>
                  <a:lnTo>
                    <a:pt x="781" y="119"/>
                  </a:lnTo>
                  <a:lnTo>
                    <a:pt x="222" y="119"/>
                  </a:lnTo>
                  <a:lnTo>
                    <a:pt x="227" y="91"/>
                  </a:lnTo>
                  <a:lnTo>
                    <a:pt x="236" y="69"/>
                  </a:lnTo>
                  <a:lnTo>
                    <a:pt x="249" y="54"/>
                  </a:lnTo>
                  <a:lnTo>
                    <a:pt x="264" y="43"/>
                  </a:lnTo>
                  <a:lnTo>
                    <a:pt x="278" y="37"/>
                  </a:lnTo>
                  <a:lnTo>
                    <a:pt x="295" y="32"/>
                  </a:lnTo>
                  <a:lnTo>
                    <a:pt x="308" y="31"/>
                  </a:lnTo>
                  <a:lnTo>
                    <a:pt x="320" y="31"/>
                  </a:lnTo>
                  <a:lnTo>
                    <a:pt x="329" y="31"/>
                  </a:lnTo>
                  <a:lnTo>
                    <a:pt x="346" y="31"/>
                  </a:lnTo>
                  <a:lnTo>
                    <a:pt x="369" y="31"/>
                  </a:lnTo>
                  <a:lnTo>
                    <a:pt x="397" y="31"/>
                  </a:lnTo>
                  <a:lnTo>
                    <a:pt x="429" y="31"/>
                  </a:lnTo>
                  <a:lnTo>
                    <a:pt x="465" y="31"/>
                  </a:lnTo>
                  <a:lnTo>
                    <a:pt x="502" y="31"/>
                  </a:lnTo>
                  <a:lnTo>
                    <a:pt x="541" y="31"/>
                  </a:lnTo>
                  <a:lnTo>
                    <a:pt x="579" y="31"/>
                  </a:lnTo>
                  <a:lnTo>
                    <a:pt x="617" y="31"/>
                  </a:lnTo>
                  <a:lnTo>
                    <a:pt x="653" y="31"/>
                  </a:lnTo>
                  <a:lnTo>
                    <a:pt x="685" y="31"/>
                  </a:lnTo>
                  <a:lnTo>
                    <a:pt x="713" y="31"/>
                  </a:lnTo>
                  <a:lnTo>
                    <a:pt x="736" y="31"/>
                  </a:lnTo>
                  <a:lnTo>
                    <a:pt x="753" y="31"/>
                  </a:lnTo>
                  <a:lnTo>
                    <a:pt x="763" y="31"/>
                  </a:lnTo>
                  <a:lnTo>
                    <a:pt x="759" y="22"/>
                  </a:lnTo>
                  <a:lnTo>
                    <a:pt x="753" y="11"/>
                  </a:lnTo>
                  <a:lnTo>
                    <a:pt x="745" y="3"/>
                  </a:lnTo>
                  <a:lnTo>
                    <a:pt x="732" y="0"/>
                  </a:lnTo>
                  <a:lnTo>
                    <a:pt x="724" y="0"/>
                  </a:lnTo>
                  <a:lnTo>
                    <a:pt x="706" y="0"/>
                  </a:lnTo>
                  <a:lnTo>
                    <a:pt x="680" y="0"/>
                  </a:lnTo>
                  <a:lnTo>
                    <a:pt x="647" y="0"/>
                  </a:lnTo>
                  <a:lnTo>
                    <a:pt x="609" y="0"/>
                  </a:lnTo>
                  <a:lnTo>
                    <a:pt x="566" y="0"/>
                  </a:lnTo>
                  <a:lnTo>
                    <a:pt x="521" y="0"/>
                  </a:lnTo>
                  <a:lnTo>
                    <a:pt x="474" y="0"/>
                  </a:lnTo>
                  <a:lnTo>
                    <a:pt x="427" y="0"/>
                  </a:lnTo>
                  <a:lnTo>
                    <a:pt x="380" y="0"/>
                  </a:lnTo>
                  <a:lnTo>
                    <a:pt x="336" y="0"/>
                  </a:lnTo>
                  <a:lnTo>
                    <a:pt x="295" y="0"/>
                  </a:lnTo>
                  <a:lnTo>
                    <a:pt x="259" y="0"/>
                  </a:lnTo>
                  <a:lnTo>
                    <a:pt x="228" y="0"/>
                  </a:lnTo>
                  <a:lnTo>
                    <a:pt x="206" y="0"/>
                  </a:lnTo>
                  <a:lnTo>
                    <a:pt x="191" y="0"/>
                  </a:lnTo>
                  <a:lnTo>
                    <a:pt x="173" y="5"/>
                  </a:lnTo>
                  <a:lnTo>
                    <a:pt x="156" y="16"/>
                  </a:lnTo>
                  <a:lnTo>
                    <a:pt x="143" y="33"/>
                  </a:lnTo>
                  <a:lnTo>
                    <a:pt x="131" y="54"/>
                  </a:lnTo>
                  <a:lnTo>
                    <a:pt x="122" y="78"/>
                  </a:lnTo>
                  <a:lnTo>
                    <a:pt x="115" y="101"/>
                  </a:lnTo>
                  <a:lnTo>
                    <a:pt x="110" y="122"/>
                  </a:lnTo>
                  <a:lnTo>
                    <a:pt x="109" y="140"/>
                  </a:lnTo>
                  <a:lnTo>
                    <a:pt x="95" y="145"/>
                  </a:lnTo>
                  <a:lnTo>
                    <a:pt x="79" y="156"/>
                  </a:lnTo>
                  <a:lnTo>
                    <a:pt x="62" y="172"/>
                  </a:lnTo>
                  <a:lnTo>
                    <a:pt x="44" y="193"/>
                  </a:lnTo>
                  <a:lnTo>
                    <a:pt x="26" y="216"/>
                  </a:lnTo>
                  <a:lnTo>
                    <a:pt x="12" y="239"/>
                  </a:lnTo>
                  <a:lnTo>
                    <a:pt x="3" y="262"/>
                  </a:lnTo>
                  <a:lnTo>
                    <a:pt x="0" y="280"/>
                  </a:lnTo>
                  <a:lnTo>
                    <a:pt x="9" y="271"/>
                  </a:lnTo>
                  <a:lnTo>
                    <a:pt x="18" y="263"/>
                  </a:lnTo>
                  <a:lnTo>
                    <a:pt x="30" y="255"/>
                  </a:lnTo>
                  <a:lnTo>
                    <a:pt x="42" y="248"/>
                  </a:lnTo>
                  <a:lnTo>
                    <a:pt x="59" y="244"/>
                  </a:lnTo>
                  <a:lnTo>
                    <a:pt x="78" y="240"/>
                  </a:lnTo>
                  <a:lnTo>
                    <a:pt x="102" y="238"/>
                  </a:lnTo>
                  <a:lnTo>
                    <a:pt x="131" y="238"/>
                  </a:lnTo>
                  <a:lnTo>
                    <a:pt x="160" y="240"/>
                  </a:lnTo>
                  <a:lnTo>
                    <a:pt x="185" y="246"/>
                  </a:lnTo>
                  <a:lnTo>
                    <a:pt x="208" y="254"/>
                  </a:lnTo>
                  <a:lnTo>
                    <a:pt x="229" y="264"/>
                  </a:lnTo>
                  <a:lnTo>
                    <a:pt x="247" y="277"/>
                  </a:lnTo>
                  <a:lnTo>
                    <a:pt x="264" y="291"/>
                  </a:lnTo>
                  <a:lnTo>
                    <a:pt x="277" y="307"/>
                  </a:lnTo>
                  <a:lnTo>
                    <a:pt x="289" y="323"/>
                  </a:lnTo>
                  <a:lnTo>
                    <a:pt x="299" y="340"/>
                  </a:lnTo>
                  <a:lnTo>
                    <a:pt x="308" y="358"/>
                  </a:lnTo>
                  <a:lnTo>
                    <a:pt x="315" y="376"/>
                  </a:lnTo>
                  <a:lnTo>
                    <a:pt x="320" y="393"/>
                  </a:lnTo>
                  <a:lnTo>
                    <a:pt x="325" y="410"/>
                  </a:lnTo>
                  <a:lnTo>
                    <a:pt x="327" y="425"/>
                  </a:lnTo>
                  <a:lnTo>
                    <a:pt x="329" y="440"/>
                  </a:lnTo>
                  <a:lnTo>
                    <a:pt x="329" y="453"/>
                  </a:lnTo>
                  <a:lnTo>
                    <a:pt x="690" y="453"/>
                  </a:lnTo>
                  <a:lnTo>
                    <a:pt x="680" y="441"/>
                  </a:lnTo>
                  <a:lnTo>
                    <a:pt x="671" y="429"/>
                  </a:lnTo>
                  <a:lnTo>
                    <a:pt x="662" y="412"/>
                  </a:lnTo>
                  <a:lnTo>
                    <a:pt x="654" y="395"/>
                  </a:lnTo>
                  <a:lnTo>
                    <a:pt x="648" y="376"/>
                  </a:lnTo>
                  <a:lnTo>
                    <a:pt x="646" y="355"/>
                  </a:lnTo>
                  <a:lnTo>
                    <a:pt x="648" y="332"/>
                  </a:lnTo>
                  <a:lnTo>
                    <a:pt x="655" y="308"/>
                  </a:lnTo>
                  <a:lnTo>
                    <a:pt x="667" y="285"/>
                  </a:lnTo>
                  <a:lnTo>
                    <a:pt x="682" y="265"/>
                  </a:lnTo>
                  <a:lnTo>
                    <a:pt x="698" y="250"/>
                  </a:lnTo>
                  <a:lnTo>
                    <a:pt x="716" y="239"/>
                  </a:lnTo>
                  <a:lnTo>
                    <a:pt x="733" y="231"/>
                  </a:lnTo>
                  <a:lnTo>
                    <a:pt x="751" y="225"/>
                  </a:lnTo>
                  <a:lnTo>
                    <a:pt x="767" y="223"/>
                  </a:lnTo>
                  <a:lnTo>
                    <a:pt x="781" y="224"/>
                  </a:lnTo>
                  <a:close/>
                </a:path>
              </a:pathLst>
            </a:custGeom>
            <a:solidFill>
              <a:schemeClr val="folHlink"/>
            </a:solidFill>
            <a:ln w="9525">
              <a:solidFill>
                <a:schemeClr val="hlink"/>
              </a:solidFill>
              <a:round/>
              <a:headEnd/>
              <a:tailEnd/>
            </a:ln>
          </p:spPr>
          <p:txBody>
            <a:bodyPr/>
            <a:lstStyle/>
            <a:p>
              <a:endParaRPr lang="en-US"/>
            </a:p>
          </p:txBody>
        </p:sp>
        <p:sp>
          <p:nvSpPr>
            <p:cNvPr id="5134" name="Freeform 10"/>
            <p:cNvSpPr>
              <a:spLocks/>
            </p:cNvSpPr>
            <p:nvPr/>
          </p:nvSpPr>
          <p:spPr bwMode="auto">
            <a:xfrm>
              <a:off x="1435" y="2608"/>
              <a:ext cx="33" cy="44"/>
            </a:xfrm>
            <a:custGeom>
              <a:avLst/>
              <a:gdLst>
                <a:gd name="T0" fmla="*/ 47 w 67"/>
                <a:gd name="T1" fmla="*/ 88 h 88"/>
                <a:gd name="T2" fmla="*/ 0 w 67"/>
                <a:gd name="T3" fmla="*/ 0 h 88"/>
                <a:gd name="T4" fmla="*/ 19 w 67"/>
                <a:gd name="T5" fmla="*/ 0 h 88"/>
                <a:gd name="T6" fmla="*/ 67 w 67"/>
                <a:gd name="T7" fmla="*/ 88 h 88"/>
                <a:gd name="T8" fmla="*/ 47 w 67"/>
                <a:gd name="T9" fmla="*/ 88 h 88"/>
                <a:gd name="T10" fmla="*/ 0 60000 65536"/>
                <a:gd name="T11" fmla="*/ 0 60000 65536"/>
                <a:gd name="T12" fmla="*/ 0 60000 65536"/>
                <a:gd name="T13" fmla="*/ 0 60000 65536"/>
                <a:gd name="T14" fmla="*/ 0 60000 65536"/>
                <a:gd name="T15" fmla="*/ 0 w 67"/>
                <a:gd name="T16" fmla="*/ 0 h 88"/>
                <a:gd name="T17" fmla="*/ 67 w 67"/>
                <a:gd name="T18" fmla="*/ 88 h 88"/>
              </a:gdLst>
              <a:ahLst/>
              <a:cxnLst>
                <a:cxn ang="T10">
                  <a:pos x="T0" y="T1"/>
                </a:cxn>
                <a:cxn ang="T11">
                  <a:pos x="T2" y="T3"/>
                </a:cxn>
                <a:cxn ang="T12">
                  <a:pos x="T4" y="T5"/>
                </a:cxn>
                <a:cxn ang="T13">
                  <a:pos x="T6" y="T7"/>
                </a:cxn>
                <a:cxn ang="T14">
                  <a:pos x="T8" y="T9"/>
                </a:cxn>
              </a:cxnLst>
              <a:rect l="T15" t="T16" r="T17" b="T18"/>
              <a:pathLst>
                <a:path w="67" h="88">
                  <a:moveTo>
                    <a:pt x="47" y="88"/>
                  </a:moveTo>
                  <a:lnTo>
                    <a:pt x="0" y="0"/>
                  </a:lnTo>
                  <a:lnTo>
                    <a:pt x="19" y="0"/>
                  </a:lnTo>
                  <a:lnTo>
                    <a:pt x="67" y="88"/>
                  </a:lnTo>
                  <a:lnTo>
                    <a:pt x="47" y="88"/>
                  </a:lnTo>
                  <a:close/>
                </a:path>
              </a:pathLst>
            </a:custGeom>
            <a:solidFill>
              <a:schemeClr val="folHlink"/>
            </a:solidFill>
            <a:ln w="9525">
              <a:solidFill>
                <a:schemeClr val="hlink"/>
              </a:solidFill>
              <a:round/>
              <a:headEnd/>
              <a:tailEnd/>
            </a:ln>
          </p:spPr>
          <p:txBody>
            <a:bodyPr/>
            <a:lstStyle/>
            <a:p>
              <a:endParaRPr lang="en-US"/>
            </a:p>
          </p:txBody>
        </p:sp>
        <p:sp>
          <p:nvSpPr>
            <p:cNvPr id="5135" name="Freeform 11"/>
            <p:cNvSpPr>
              <a:spLocks/>
            </p:cNvSpPr>
            <p:nvPr/>
          </p:nvSpPr>
          <p:spPr bwMode="auto">
            <a:xfrm>
              <a:off x="1482" y="2608"/>
              <a:ext cx="32" cy="45"/>
            </a:xfrm>
            <a:custGeom>
              <a:avLst/>
              <a:gdLst>
                <a:gd name="T0" fmla="*/ 49 w 65"/>
                <a:gd name="T1" fmla="*/ 91 h 91"/>
                <a:gd name="T2" fmla="*/ 0 w 65"/>
                <a:gd name="T3" fmla="*/ 0 h 91"/>
                <a:gd name="T4" fmla="*/ 15 w 65"/>
                <a:gd name="T5" fmla="*/ 0 h 91"/>
                <a:gd name="T6" fmla="*/ 65 w 65"/>
                <a:gd name="T7" fmla="*/ 91 h 91"/>
                <a:gd name="T8" fmla="*/ 49 w 65"/>
                <a:gd name="T9" fmla="*/ 91 h 91"/>
                <a:gd name="T10" fmla="*/ 0 60000 65536"/>
                <a:gd name="T11" fmla="*/ 0 60000 65536"/>
                <a:gd name="T12" fmla="*/ 0 60000 65536"/>
                <a:gd name="T13" fmla="*/ 0 60000 65536"/>
                <a:gd name="T14" fmla="*/ 0 60000 65536"/>
                <a:gd name="T15" fmla="*/ 0 w 65"/>
                <a:gd name="T16" fmla="*/ 0 h 91"/>
                <a:gd name="T17" fmla="*/ 65 w 65"/>
                <a:gd name="T18" fmla="*/ 91 h 91"/>
              </a:gdLst>
              <a:ahLst/>
              <a:cxnLst>
                <a:cxn ang="T10">
                  <a:pos x="T0" y="T1"/>
                </a:cxn>
                <a:cxn ang="T11">
                  <a:pos x="T2" y="T3"/>
                </a:cxn>
                <a:cxn ang="T12">
                  <a:pos x="T4" y="T5"/>
                </a:cxn>
                <a:cxn ang="T13">
                  <a:pos x="T6" y="T7"/>
                </a:cxn>
                <a:cxn ang="T14">
                  <a:pos x="T8" y="T9"/>
                </a:cxn>
              </a:cxnLst>
              <a:rect l="T15" t="T16" r="T17" b="T18"/>
              <a:pathLst>
                <a:path w="65" h="91">
                  <a:moveTo>
                    <a:pt x="49" y="91"/>
                  </a:moveTo>
                  <a:lnTo>
                    <a:pt x="0" y="0"/>
                  </a:lnTo>
                  <a:lnTo>
                    <a:pt x="15" y="0"/>
                  </a:lnTo>
                  <a:lnTo>
                    <a:pt x="65" y="91"/>
                  </a:lnTo>
                  <a:lnTo>
                    <a:pt x="49" y="91"/>
                  </a:lnTo>
                  <a:close/>
                </a:path>
              </a:pathLst>
            </a:custGeom>
            <a:solidFill>
              <a:schemeClr val="folHlink"/>
            </a:solidFill>
            <a:ln w="9525">
              <a:solidFill>
                <a:schemeClr val="hlink"/>
              </a:solidFill>
              <a:round/>
              <a:headEnd/>
              <a:tailEnd/>
            </a:ln>
          </p:spPr>
          <p:txBody>
            <a:bodyPr/>
            <a:lstStyle/>
            <a:p>
              <a:endParaRPr lang="en-US"/>
            </a:p>
          </p:txBody>
        </p:sp>
        <p:sp>
          <p:nvSpPr>
            <p:cNvPr id="5136" name="Freeform 12"/>
            <p:cNvSpPr>
              <a:spLocks/>
            </p:cNvSpPr>
            <p:nvPr/>
          </p:nvSpPr>
          <p:spPr bwMode="auto">
            <a:xfrm>
              <a:off x="1276" y="2608"/>
              <a:ext cx="37" cy="44"/>
            </a:xfrm>
            <a:custGeom>
              <a:avLst/>
              <a:gdLst>
                <a:gd name="T0" fmla="*/ 48 w 74"/>
                <a:gd name="T1" fmla="*/ 88 h 88"/>
                <a:gd name="T2" fmla="*/ 0 w 74"/>
                <a:gd name="T3" fmla="*/ 0 h 88"/>
                <a:gd name="T4" fmla="*/ 25 w 74"/>
                <a:gd name="T5" fmla="*/ 0 h 88"/>
                <a:gd name="T6" fmla="*/ 74 w 74"/>
                <a:gd name="T7" fmla="*/ 88 h 88"/>
                <a:gd name="T8" fmla="*/ 48 w 74"/>
                <a:gd name="T9" fmla="*/ 88 h 88"/>
                <a:gd name="T10" fmla="*/ 0 60000 65536"/>
                <a:gd name="T11" fmla="*/ 0 60000 65536"/>
                <a:gd name="T12" fmla="*/ 0 60000 65536"/>
                <a:gd name="T13" fmla="*/ 0 60000 65536"/>
                <a:gd name="T14" fmla="*/ 0 60000 65536"/>
                <a:gd name="T15" fmla="*/ 0 w 74"/>
                <a:gd name="T16" fmla="*/ 0 h 88"/>
                <a:gd name="T17" fmla="*/ 74 w 74"/>
                <a:gd name="T18" fmla="*/ 88 h 88"/>
              </a:gdLst>
              <a:ahLst/>
              <a:cxnLst>
                <a:cxn ang="T10">
                  <a:pos x="T0" y="T1"/>
                </a:cxn>
                <a:cxn ang="T11">
                  <a:pos x="T2" y="T3"/>
                </a:cxn>
                <a:cxn ang="T12">
                  <a:pos x="T4" y="T5"/>
                </a:cxn>
                <a:cxn ang="T13">
                  <a:pos x="T6" y="T7"/>
                </a:cxn>
                <a:cxn ang="T14">
                  <a:pos x="T8" y="T9"/>
                </a:cxn>
              </a:cxnLst>
              <a:rect l="T15" t="T16" r="T17" b="T18"/>
              <a:pathLst>
                <a:path w="74" h="88">
                  <a:moveTo>
                    <a:pt x="48" y="88"/>
                  </a:moveTo>
                  <a:lnTo>
                    <a:pt x="0" y="0"/>
                  </a:lnTo>
                  <a:lnTo>
                    <a:pt x="25" y="0"/>
                  </a:lnTo>
                  <a:lnTo>
                    <a:pt x="74" y="88"/>
                  </a:lnTo>
                  <a:lnTo>
                    <a:pt x="48" y="88"/>
                  </a:lnTo>
                  <a:close/>
                </a:path>
              </a:pathLst>
            </a:custGeom>
            <a:solidFill>
              <a:schemeClr val="folHlink"/>
            </a:solidFill>
            <a:ln w="9525">
              <a:solidFill>
                <a:schemeClr val="hlink"/>
              </a:solidFill>
              <a:round/>
              <a:headEnd/>
              <a:tailEnd/>
            </a:ln>
          </p:spPr>
          <p:txBody>
            <a:bodyPr/>
            <a:lstStyle/>
            <a:p>
              <a:endParaRPr lang="en-US"/>
            </a:p>
          </p:txBody>
        </p:sp>
        <p:sp>
          <p:nvSpPr>
            <p:cNvPr id="5137" name="Freeform 13"/>
            <p:cNvSpPr>
              <a:spLocks/>
            </p:cNvSpPr>
            <p:nvPr/>
          </p:nvSpPr>
          <p:spPr bwMode="auto">
            <a:xfrm>
              <a:off x="1061" y="2720"/>
              <a:ext cx="727" cy="130"/>
            </a:xfrm>
            <a:custGeom>
              <a:avLst/>
              <a:gdLst>
                <a:gd name="T0" fmla="*/ 1408 w 1454"/>
                <a:gd name="T1" fmla="*/ 231 h 261"/>
                <a:gd name="T2" fmla="*/ 1400 w 1454"/>
                <a:gd name="T3" fmla="*/ 237 h 261"/>
                <a:gd name="T4" fmla="*/ 1379 w 1454"/>
                <a:gd name="T5" fmla="*/ 236 h 261"/>
                <a:gd name="T6" fmla="*/ 1362 w 1454"/>
                <a:gd name="T7" fmla="*/ 236 h 261"/>
                <a:gd name="T8" fmla="*/ 1367 w 1454"/>
                <a:gd name="T9" fmla="*/ 201 h 261"/>
                <a:gd name="T10" fmla="*/ 1349 w 1454"/>
                <a:gd name="T11" fmla="*/ 129 h 261"/>
                <a:gd name="T12" fmla="*/ 1257 w 1454"/>
                <a:gd name="T13" fmla="*/ 86 h 261"/>
                <a:gd name="T14" fmla="*/ 1210 w 1454"/>
                <a:gd name="T15" fmla="*/ 96 h 261"/>
                <a:gd name="T16" fmla="*/ 1149 w 1454"/>
                <a:gd name="T17" fmla="*/ 156 h 261"/>
                <a:gd name="T18" fmla="*/ 1116 w 1454"/>
                <a:gd name="T19" fmla="*/ 251 h 261"/>
                <a:gd name="T20" fmla="*/ 1067 w 1454"/>
                <a:gd name="T21" fmla="*/ 251 h 261"/>
                <a:gd name="T22" fmla="*/ 994 w 1454"/>
                <a:gd name="T23" fmla="*/ 251 h 261"/>
                <a:gd name="T24" fmla="*/ 906 w 1454"/>
                <a:gd name="T25" fmla="*/ 251 h 261"/>
                <a:gd name="T26" fmla="*/ 806 w 1454"/>
                <a:gd name="T27" fmla="*/ 252 h 261"/>
                <a:gd name="T28" fmla="*/ 703 w 1454"/>
                <a:gd name="T29" fmla="*/ 252 h 261"/>
                <a:gd name="T30" fmla="*/ 603 w 1454"/>
                <a:gd name="T31" fmla="*/ 252 h 261"/>
                <a:gd name="T32" fmla="*/ 511 w 1454"/>
                <a:gd name="T33" fmla="*/ 253 h 261"/>
                <a:gd name="T34" fmla="*/ 435 w 1454"/>
                <a:gd name="T35" fmla="*/ 253 h 261"/>
                <a:gd name="T36" fmla="*/ 379 w 1454"/>
                <a:gd name="T37" fmla="*/ 253 h 261"/>
                <a:gd name="T38" fmla="*/ 352 w 1454"/>
                <a:gd name="T39" fmla="*/ 253 h 261"/>
                <a:gd name="T40" fmla="*/ 342 w 1454"/>
                <a:gd name="T41" fmla="*/ 168 h 261"/>
                <a:gd name="T42" fmla="*/ 292 w 1454"/>
                <a:gd name="T43" fmla="*/ 100 h 261"/>
                <a:gd name="T44" fmla="*/ 234 w 1454"/>
                <a:gd name="T45" fmla="*/ 82 h 261"/>
                <a:gd name="T46" fmla="*/ 183 w 1454"/>
                <a:gd name="T47" fmla="*/ 91 h 261"/>
                <a:gd name="T48" fmla="*/ 126 w 1454"/>
                <a:gd name="T49" fmla="*/ 156 h 261"/>
                <a:gd name="T50" fmla="*/ 95 w 1454"/>
                <a:gd name="T51" fmla="*/ 261 h 261"/>
                <a:gd name="T52" fmla="*/ 57 w 1454"/>
                <a:gd name="T53" fmla="*/ 261 h 261"/>
                <a:gd name="T54" fmla="*/ 31 w 1454"/>
                <a:gd name="T55" fmla="*/ 261 h 261"/>
                <a:gd name="T56" fmla="*/ 6 w 1454"/>
                <a:gd name="T57" fmla="*/ 249 h 261"/>
                <a:gd name="T58" fmla="*/ 2 w 1454"/>
                <a:gd name="T59" fmla="*/ 210 h 261"/>
                <a:gd name="T60" fmla="*/ 26 w 1454"/>
                <a:gd name="T61" fmla="*/ 187 h 261"/>
                <a:gd name="T62" fmla="*/ 29 w 1454"/>
                <a:gd name="T63" fmla="*/ 161 h 261"/>
                <a:gd name="T64" fmla="*/ 41 w 1454"/>
                <a:gd name="T65" fmla="*/ 117 h 261"/>
                <a:gd name="T66" fmla="*/ 68 w 1454"/>
                <a:gd name="T67" fmla="*/ 68 h 261"/>
                <a:gd name="T68" fmla="*/ 114 w 1454"/>
                <a:gd name="T69" fmla="*/ 24 h 261"/>
                <a:gd name="T70" fmla="*/ 187 w 1454"/>
                <a:gd name="T71" fmla="*/ 1 h 261"/>
                <a:gd name="T72" fmla="*/ 274 w 1454"/>
                <a:gd name="T73" fmla="*/ 8 h 261"/>
                <a:gd name="T74" fmla="*/ 338 w 1454"/>
                <a:gd name="T75" fmla="*/ 42 h 261"/>
                <a:gd name="T76" fmla="*/ 377 w 1454"/>
                <a:gd name="T77" fmla="*/ 89 h 261"/>
                <a:gd name="T78" fmla="*/ 398 w 1454"/>
                <a:gd name="T79" fmla="*/ 142 h 261"/>
                <a:gd name="T80" fmla="*/ 406 w 1454"/>
                <a:gd name="T81" fmla="*/ 189 h 261"/>
                <a:gd name="T82" fmla="*/ 420 w 1454"/>
                <a:gd name="T83" fmla="*/ 212 h 261"/>
                <a:gd name="T84" fmla="*/ 490 w 1454"/>
                <a:gd name="T85" fmla="*/ 212 h 261"/>
                <a:gd name="T86" fmla="*/ 589 w 1454"/>
                <a:gd name="T87" fmla="*/ 212 h 261"/>
                <a:gd name="T88" fmla="*/ 692 w 1454"/>
                <a:gd name="T89" fmla="*/ 210 h 261"/>
                <a:gd name="T90" fmla="*/ 774 w 1454"/>
                <a:gd name="T91" fmla="*/ 210 h 261"/>
                <a:gd name="T92" fmla="*/ 808 w 1454"/>
                <a:gd name="T93" fmla="*/ 210 h 261"/>
                <a:gd name="T94" fmla="*/ 824 w 1454"/>
                <a:gd name="T95" fmla="*/ 218 h 261"/>
                <a:gd name="T96" fmla="*/ 848 w 1454"/>
                <a:gd name="T97" fmla="*/ 225 h 261"/>
                <a:gd name="T98" fmla="*/ 882 w 1454"/>
                <a:gd name="T99" fmla="*/ 228 h 261"/>
                <a:gd name="T100" fmla="*/ 930 w 1454"/>
                <a:gd name="T101" fmla="*/ 214 h 261"/>
                <a:gd name="T102" fmla="*/ 1006 w 1454"/>
                <a:gd name="T103" fmla="*/ 170 h 261"/>
                <a:gd name="T104" fmla="*/ 1074 w 1454"/>
                <a:gd name="T105" fmla="*/ 119 h 261"/>
                <a:gd name="T106" fmla="*/ 1119 w 1454"/>
                <a:gd name="T107" fmla="*/ 83 h 261"/>
                <a:gd name="T108" fmla="*/ 1160 w 1454"/>
                <a:gd name="T109" fmla="*/ 55 h 261"/>
                <a:gd name="T110" fmla="*/ 1199 w 1454"/>
                <a:gd name="T111" fmla="*/ 36 h 261"/>
                <a:gd name="T112" fmla="*/ 1238 w 1454"/>
                <a:gd name="T113" fmla="*/ 24 h 261"/>
                <a:gd name="T114" fmla="*/ 1287 w 1454"/>
                <a:gd name="T115" fmla="*/ 24 h 261"/>
                <a:gd name="T116" fmla="*/ 1355 w 1454"/>
                <a:gd name="T117" fmla="*/ 50 h 261"/>
                <a:gd name="T118" fmla="*/ 1406 w 1454"/>
                <a:gd name="T119" fmla="*/ 108 h 261"/>
                <a:gd name="T120" fmla="*/ 1454 w 1454"/>
                <a:gd name="T121" fmla="*/ 154 h 261"/>
                <a:gd name="T122" fmla="*/ 1443 w 1454"/>
                <a:gd name="T123" fmla="*/ 224 h 26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54"/>
                <a:gd name="T187" fmla="*/ 0 h 261"/>
                <a:gd name="T188" fmla="*/ 1454 w 1454"/>
                <a:gd name="T189" fmla="*/ 261 h 26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54" h="261">
                  <a:moveTo>
                    <a:pt x="1410" y="224"/>
                  </a:moveTo>
                  <a:lnTo>
                    <a:pt x="1409" y="228"/>
                  </a:lnTo>
                  <a:lnTo>
                    <a:pt x="1408" y="231"/>
                  </a:lnTo>
                  <a:lnTo>
                    <a:pt x="1406" y="235"/>
                  </a:lnTo>
                  <a:lnTo>
                    <a:pt x="1405" y="237"/>
                  </a:lnTo>
                  <a:lnTo>
                    <a:pt x="1400" y="237"/>
                  </a:lnTo>
                  <a:lnTo>
                    <a:pt x="1394" y="237"/>
                  </a:lnTo>
                  <a:lnTo>
                    <a:pt x="1386" y="237"/>
                  </a:lnTo>
                  <a:lnTo>
                    <a:pt x="1379" y="236"/>
                  </a:lnTo>
                  <a:lnTo>
                    <a:pt x="1372" y="236"/>
                  </a:lnTo>
                  <a:lnTo>
                    <a:pt x="1366" y="236"/>
                  </a:lnTo>
                  <a:lnTo>
                    <a:pt x="1362" y="236"/>
                  </a:lnTo>
                  <a:lnTo>
                    <a:pt x="1360" y="236"/>
                  </a:lnTo>
                  <a:lnTo>
                    <a:pt x="1365" y="221"/>
                  </a:lnTo>
                  <a:lnTo>
                    <a:pt x="1367" y="201"/>
                  </a:lnTo>
                  <a:lnTo>
                    <a:pt x="1366" y="177"/>
                  </a:lnTo>
                  <a:lnTo>
                    <a:pt x="1360" y="153"/>
                  </a:lnTo>
                  <a:lnTo>
                    <a:pt x="1349" y="129"/>
                  </a:lnTo>
                  <a:lnTo>
                    <a:pt x="1328" y="108"/>
                  </a:lnTo>
                  <a:lnTo>
                    <a:pt x="1298" y="93"/>
                  </a:lnTo>
                  <a:lnTo>
                    <a:pt x="1257" y="86"/>
                  </a:lnTo>
                  <a:lnTo>
                    <a:pt x="1246" y="86"/>
                  </a:lnTo>
                  <a:lnTo>
                    <a:pt x="1229" y="89"/>
                  </a:lnTo>
                  <a:lnTo>
                    <a:pt x="1210" y="96"/>
                  </a:lnTo>
                  <a:lnTo>
                    <a:pt x="1188" y="108"/>
                  </a:lnTo>
                  <a:lnTo>
                    <a:pt x="1167" y="128"/>
                  </a:lnTo>
                  <a:lnTo>
                    <a:pt x="1149" y="156"/>
                  </a:lnTo>
                  <a:lnTo>
                    <a:pt x="1134" y="198"/>
                  </a:lnTo>
                  <a:lnTo>
                    <a:pt x="1127" y="251"/>
                  </a:lnTo>
                  <a:lnTo>
                    <a:pt x="1116" y="251"/>
                  </a:lnTo>
                  <a:lnTo>
                    <a:pt x="1102" y="251"/>
                  </a:lnTo>
                  <a:lnTo>
                    <a:pt x="1086" y="251"/>
                  </a:lnTo>
                  <a:lnTo>
                    <a:pt x="1067" y="251"/>
                  </a:lnTo>
                  <a:lnTo>
                    <a:pt x="1045" y="251"/>
                  </a:lnTo>
                  <a:lnTo>
                    <a:pt x="1021" y="251"/>
                  </a:lnTo>
                  <a:lnTo>
                    <a:pt x="994" y="251"/>
                  </a:lnTo>
                  <a:lnTo>
                    <a:pt x="965" y="251"/>
                  </a:lnTo>
                  <a:lnTo>
                    <a:pt x="937" y="251"/>
                  </a:lnTo>
                  <a:lnTo>
                    <a:pt x="906" y="251"/>
                  </a:lnTo>
                  <a:lnTo>
                    <a:pt x="873" y="252"/>
                  </a:lnTo>
                  <a:lnTo>
                    <a:pt x="840" y="252"/>
                  </a:lnTo>
                  <a:lnTo>
                    <a:pt x="806" y="252"/>
                  </a:lnTo>
                  <a:lnTo>
                    <a:pt x="772" y="252"/>
                  </a:lnTo>
                  <a:lnTo>
                    <a:pt x="737" y="252"/>
                  </a:lnTo>
                  <a:lnTo>
                    <a:pt x="703" y="252"/>
                  </a:lnTo>
                  <a:lnTo>
                    <a:pt x="669" y="252"/>
                  </a:lnTo>
                  <a:lnTo>
                    <a:pt x="635" y="252"/>
                  </a:lnTo>
                  <a:lnTo>
                    <a:pt x="603" y="252"/>
                  </a:lnTo>
                  <a:lnTo>
                    <a:pt x="570" y="252"/>
                  </a:lnTo>
                  <a:lnTo>
                    <a:pt x="540" y="252"/>
                  </a:lnTo>
                  <a:lnTo>
                    <a:pt x="511" y="253"/>
                  </a:lnTo>
                  <a:lnTo>
                    <a:pt x="483" y="253"/>
                  </a:lnTo>
                  <a:lnTo>
                    <a:pt x="458" y="253"/>
                  </a:lnTo>
                  <a:lnTo>
                    <a:pt x="435" y="253"/>
                  </a:lnTo>
                  <a:lnTo>
                    <a:pt x="413" y="253"/>
                  </a:lnTo>
                  <a:lnTo>
                    <a:pt x="394" y="253"/>
                  </a:lnTo>
                  <a:lnTo>
                    <a:pt x="379" y="253"/>
                  </a:lnTo>
                  <a:lnTo>
                    <a:pt x="367" y="253"/>
                  </a:lnTo>
                  <a:lnTo>
                    <a:pt x="357" y="253"/>
                  </a:lnTo>
                  <a:lnTo>
                    <a:pt x="352" y="253"/>
                  </a:lnTo>
                  <a:lnTo>
                    <a:pt x="349" y="253"/>
                  </a:lnTo>
                  <a:lnTo>
                    <a:pt x="349" y="206"/>
                  </a:lnTo>
                  <a:lnTo>
                    <a:pt x="342" y="168"/>
                  </a:lnTo>
                  <a:lnTo>
                    <a:pt x="329" y="138"/>
                  </a:lnTo>
                  <a:lnTo>
                    <a:pt x="311" y="115"/>
                  </a:lnTo>
                  <a:lnTo>
                    <a:pt x="292" y="100"/>
                  </a:lnTo>
                  <a:lnTo>
                    <a:pt x="271" y="90"/>
                  </a:lnTo>
                  <a:lnTo>
                    <a:pt x="251" y="84"/>
                  </a:lnTo>
                  <a:lnTo>
                    <a:pt x="234" y="82"/>
                  </a:lnTo>
                  <a:lnTo>
                    <a:pt x="221" y="82"/>
                  </a:lnTo>
                  <a:lnTo>
                    <a:pt x="204" y="84"/>
                  </a:lnTo>
                  <a:lnTo>
                    <a:pt x="183" y="91"/>
                  </a:lnTo>
                  <a:lnTo>
                    <a:pt x="163" y="104"/>
                  </a:lnTo>
                  <a:lnTo>
                    <a:pt x="142" y="124"/>
                  </a:lnTo>
                  <a:lnTo>
                    <a:pt x="126" y="156"/>
                  </a:lnTo>
                  <a:lnTo>
                    <a:pt x="114" y="201"/>
                  </a:lnTo>
                  <a:lnTo>
                    <a:pt x="111" y="261"/>
                  </a:lnTo>
                  <a:lnTo>
                    <a:pt x="95" y="261"/>
                  </a:lnTo>
                  <a:lnTo>
                    <a:pt x="80" y="261"/>
                  </a:lnTo>
                  <a:lnTo>
                    <a:pt x="67" y="261"/>
                  </a:lnTo>
                  <a:lnTo>
                    <a:pt x="57" y="261"/>
                  </a:lnTo>
                  <a:lnTo>
                    <a:pt x="48" y="261"/>
                  </a:lnTo>
                  <a:lnTo>
                    <a:pt x="38" y="261"/>
                  </a:lnTo>
                  <a:lnTo>
                    <a:pt x="31" y="261"/>
                  </a:lnTo>
                  <a:lnTo>
                    <a:pt x="26" y="261"/>
                  </a:lnTo>
                  <a:lnTo>
                    <a:pt x="14" y="258"/>
                  </a:lnTo>
                  <a:lnTo>
                    <a:pt x="6" y="249"/>
                  </a:lnTo>
                  <a:lnTo>
                    <a:pt x="2" y="238"/>
                  </a:lnTo>
                  <a:lnTo>
                    <a:pt x="0" y="224"/>
                  </a:lnTo>
                  <a:lnTo>
                    <a:pt x="2" y="210"/>
                  </a:lnTo>
                  <a:lnTo>
                    <a:pt x="6" y="199"/>
                  </a:lnTo>
                  <a:lnTo>
                    <a:pt x="14" y="191"/>
                  </a:lnTo>
                  <a:lnTo>
                    <a:pt x="26" y="187"/>
                  </a:lnTo>
                  <a:lnTo>
                    <a:pt x="26" y="182"/>
                  </a:lnTo>
                  <a:lnTo>
                    <a:pt x="27" y="173"/>
                  </a:lnTo>
                  <a:lnTo>
                    <a:pt x="29" y="161"/>
                  </a:lnTo>
                  <a:lnTo>
                    <a:pt x="31" y="148"/>
                  </a:lnTo>
                  <a:lnTo>
                    <a:pt x="35" y="133"/>
                  </a:lnTo>
                  <a:lnTo>
                    <a:pt x="41" y="117"/>
                  </a:lnTo>
                  <a:lnTo>
                    <a:pt x="48" y="100"/>
                  </a:lnTo>
                  <a:lnTo>
                    <a:pt x="57" y="84"/>
                  </a:lnTo>
                  <a:lnTo>
                    <a:pt x="68" y="68"/>
                  </a:lnTo>
                  <a:lnTo>
                    <a:pt x="81" y="52"/>
                  </a:lnTo>
                  <a:lnTo>
                    <a:pt x="96" y="37"/>
                  </a:lnTo>
                  <a:lnTo>
                    <a:pt x="114" y="24"/>
                  </a:lnTo>
                  <a:lnTo>
                    <a:pt x="135" y="14"/>
                  </a:lnTo>
                  <a:lnTo>
                    <a:pt x="159" y="6"/>
                  </a:lnTo>
                  <a:lnTo>
                    <a:pt x="187" y="1"/>
                  </a:lnTo>
                  <a:lnTo>
                    <a:pt x="217" y="0"/>
                  </a:lnTo>
                  <a:lnTo>
                    <a:pt x="248" y="2"/>
                  </a:lnTo>
                  <a:lnTo>
                    <a:pt x="274" y="8"/>
                  </a:lnTo>
                  <a:lnTo>
                    <a:pt x="299" y="16"/>
                  </a:lnTo>
                  <a:lnTo>
                    <a:pt x="319" y="28"/>
                  </a:lnTo>
                  <a:lnTo>
                    <a:pt x="338" y="42"/>
                  </a:lnTo>
                  <a:lnTo>
                    <a:pt x="353" y="55"/>
                  </a:lnTo>
                  <a:lnTo>
                    <a:pt x="365" y="73"/>
                  </a:lnTo>
                  <a:lnTo>
                    <a:pt x="377" y="89"/>
                  </a:lnTo>
                  <a:lnTo>
                    <a:pt x="385" y="107"/>
                  </a:lnTo>
                  <a:lnTo>
                    <a:pt x="392" y="124"/>
                  </a:lnTo>
                  <a:lnTo>
                    <a:pt x="398" y="142"/>
                  </a:lnTo>
                  <a:lnTo>
                    <a:pt x="401" y="159"/>
                  </a:lnTo>
                  <a:lnTo>
                    <a:pt x="405" y="175"/>
                  </a:lnTo>
                  <a:lnTo>
                    <a:pt x="406" y="189"/>
                  </a:lnTo>
                  <a:lnTo>
                    <a:pt x="407" y="201"/>
                  </a:lnTo>
                  <a:lnTo>
                    <a:pt x="408" y="212"/>
                  </a:lnTo>
                  <a:lnTo>
                    <a:pt x="420" y="212"/>
                  </a:lnTo>
                  <a:lnTo>
                    <a:pt x="438" y="212"/>
                  </a:lnTo>
                  <a:lnTo>
                    <a:pt x="462" y="212"/>
                  </a:lnTo>
                  <a:lnTo>
                    <a:pt x="490" y="212"/>
                  </a:lnTo>
                  <a:lnTo>
                    <a:pt x="521" y="212"/>
                  </a:lnTo>
                  <a:lnTo>
                    <a:pt x="554" y="212"/>
                  </a:lnTo>
                  <a:lnTo>
                    <a:pt x="589" y="212"/>
                  </a:lnTo>
                  <a:lnTo>
                    <a:pt x="625" y="210"/>
                  </a:lnTo>
                  <a:lnTo>
                    <a:pt x="659" y="210"/>
                  </a:lnTo>
                  <a:lnTo>
                    <a:pt x="692" y="210"/>
                  </a:lnTo>
                  <a:lnTo>
                    <a:pt x="724" y="210"/>
                  </a:lnTo>
                  <a:lnTo>
                    <a:pt x="751" y="210"/>
                  </a:lnTo>
                  <a:lnTo>
                    <a:pt x="774" y="210"/>
                  </a:lnTo>
                  <a:lnTo>
                    <a:pt x="793" y="210"/>
                  </a:lnTo>
                  <a:lnTo>
                    <a:pt x="804" y="210"/>
                  </a:lnTo>
                  <a:lnTo>
                    <a:pt x="808" y="210"/>
                  </a:lnTo>
                  <a:lnTo>
                    <a:pt x="812" y="213"/>
                  </a:lnTo>
                  <a:lnTo>
                    <a:pt x="817" y="215"/>
                  </a:lnTo>
                  <a:lnTo>
                    <a:pt x="824" y="218"/>
                  </a:lnTo>
                  <a:lnTo>
                    <a:pt x="831" y="221"/>
                  </a:lnTo>
                  <a:lnTo>
                    <a:pt x="839" y="224"/>
                  </a:lnTo>
                  <a:lnTo>
                    <a:pt x="848" y="225"/>
                  </a:lnTo>
                  <a:lnTo>
                    <a:pt x="858" y="228"/>
                  </a:lnTo>
                  <a:lnTo>
                    <a:pt x="871" y="228"/>
                  </a:lnTo>
                  <a:lnTo>
                    <a:pt x="882" y="228"/>
                  </a:lnTo>
                  <a:lnTo>
                    <a:pt x="895" y="225"/>
                  </a:lnTo>
                  <a:lnTo>
                    <a:pt x="911" y="221"/>
                  </a:lnTo>
                  <a:lnTo>
                    <a:pt x="930" y="214"/>
                  </a:lnTo>
                  <a:lnTo>
                    <a:pt x="952" y="204"/>
                  </a:lnTo>
                  <a:lnTo>
                    <a:pt x="977" y="190"/>
                  </a:lnTo>
                  <a:lnTo>
                    <a:pt x="1006" y="170"/>
                  </a:lnTo>
                  <a:lnTo>
                    <a:pt x="1039" y="145"/>
                  </a:lnTo>
                  <a:lnTo>
                    <a:pt x="1056" y="131"/>
                  </a:lnTo>
                  <a:lnTo>
                    <a:pt x="1074" y="119"/>
                  </a:lnTo>
                  <a:lnTo>
                    <a:pt x="1089" y="106"/>
                  </a:lnTo>
                  <a:lnTo>
                    <a:pt x="1105" y="94"/>
                  </a:lnTo>
                  <a:lnTo>
                    <a:pt x="1119" y="83"/>
                  </a:lnTo>
                  <a:lnTo>
                    <a:pt x="1134" y="74"/>
                  </a:lnTo>
                  <a:lnTo>
                    <a:pt x="1147" y="63"/>
                  </a:lnTo>
                  <a:lnTo>
                    <a:pt x="1160" y="55"/>
                  </a:lnTo>
                  <a:lnTo>
                    <a:pt x="1174" y="48"/>
                  </a:lnTo>
                  <a:lnTo>
                    <a:pt x="1187" y="42"/>
                  </a:lnTo>
                  <a:lnTo>
                    <a:pt x="1199" y="36"/>
                  </a:lnTo>
                  <a:lnTo>
                    <a:pt x="1212" y="31"/>
                  </a:lnTo>
                  <a:lnTo>
                    <a:pt x="1226" y="27"/>
                  </a:lnTo>
                  <a:lnTo>
                    <a:pt x="1238" y="24"/>
                  </a:lnTo>
                  <a:lnTo>
                    <a:pt x="1252" y="22"/>
                  </a:lnTo>
                  <a:lnTo>
                    <a:pt x="1266" y="22"/>
                  </a:lnTo>
                  <a:lnTo>
                    <a:pt x="1287" y="24"/>
                  </a:lnTo>
                  <a:lnTo>
                    <a:pt x="1310" y="29"/>
                  </a:lnTo>
                  <a:lnTo>
                    <a:pt x="1333" y="38"/>
                  </a:lnTo>
                  <a:lnTo>
                    <a:pt x="1355" y="50"/>
                  </a:lnTo>
                  <a:lnTo>
                    <a:pt x="1375" y="66"/>
                  </a:lnTo>
                  <a:lnTo>
                    <a:pt x="1393" y="85"/>
                  </a:lnTo>
                  <a:lnTo>
                    <a:pt x="1406" y="108"/>
                  </a:lnTo>
                  <a:lnTo>
                    <a:pt x="1416" y="135"/>
                  </a:lnTo>
                  <a:lnTo>
                    <a:pt x="1450" y="135"/>
                  </a:lnTo>
                  <a:lnTo>
                    <a:pt x="1454" y="154"/>
                  </a:lnTo>
                  <a:lnTo>
                    <a:pt x="1454" y="176"/>
                  </a:lnTo>
                  <a:lnTo>
                    <a:pt x="1450" y="199"/>
                  </a:lnTo>
                  <a:lnTo>
                    <a:pt x="1443" y="224"/>
                  </a:lnTo>
                  <a:lnTo>
                    <a:pt x="1410" y="224"/>
                  </a:lnTo>
                  <a:close/>
                </a:path>
              </a:pathLst>
            </a:custGeom>
            <a:solidFill>
              <a:schemeClr val="folHlink"/>
            </a:solidFill>
            <a:ln w="9525">
              <a:solidFill>
                <a:schemeClr val="hlink"/>
              </a:solidFill>
              <a:round/>
              <a:headEnd/>
              <a:tailEnd/>
            </a:ln>
          </p:spPr>
          <p:txBody>
            <a:bodyPr/>
            <a:lstStyle/>
            <a:p>
              <a:endParaRPr lang="en-US"/>
            </a:p>
          </p:txBody>
        </p:sp>
        <p:sp>
          <p:nvSpPr>
            <p:cNvPr id="5138" name="Freeform 14"/>
            <p:cNvSpPr>
              <a:spLocks/>
            </p:cNvSpPr>
            <p:nvPr/>
          </p:nvSpPr>
          <p:spPr bwMode="auto">
            <a:xfrm>
              <a:off x="1711" y="2686"/>
              <a:ext cx="42" cy="56"/>
            </a:xfrm>
            <a:custGeom>
              <a:avLst/>
              <a:gdLst>
                <a:gd name="T0" fmla="*/ 86 w 86"/>
                <a:gd name="T1" fmla="*/ 2 h 113"/>
                <a:gd name="T2" fmla="*/ 86 w 86"/>
                <a:gd name="T3" fmla="*/ 107 h 113"/>
                <a:gd name="T4" fmla="*/ 73 w 86"/>
                <a:gd name="T5" fmla="*/ 111 h 113"/>
                <a:gd name="T6" fmla="*/ 59 w 86"/>
                <a:gd name="T7" fmla="*/ 113 h 113"/>
                <a:gd name="T8" fmla="*/ 45 w 86"/>
                <a:gd name="T9" fmla="*/ 112 h 113"/>
                <a:gd name="T10" fmla="*/ 31 w 86"/>
                <a:gd name="T11" fmla="*/ 108 h 113"/>
                <a:gd name="T12" fmla="*/ 19 w 86"/>
                <a:gd name="T13" fmla="*/ 100 h 113"/>
                <a:gd name="T14" fmla="*/ 8 w 86"/>
                <a:gd name="T15" fmla="*/ 89 h 113"/>
                <a:gd name="T16" fmla="*/ 3 w 86"/>
                <a:gd name="T17" fmla="*/ 73 h 113"/>
                <a:gd name="T18" fmla="*/ 0 w 86"/>
                <a:gd name="T19" fmla="*/ 51 h 113"/>
                <a:gd name="T20" fmla="*/ 4 w 86"/>
                <a:gd name="T21" fmla="*/ 34 h 113"/>
                <a:gd name="T22" fmla="*/ 11 w 86"/>
                <a:gd name="T23" fmla="*/ 21 h 113"/>
                <a:gd name="T24" fmla="*/ 21 w 86"/>
                <a:gd name="T25" fmla="*/ 12 h 113"/>
                <a:gd name="T26" fmla="*/ 35 w 86"/>
                <a:gd name="T27" fmla="*/ 6 h 113"/>
                <a:gd name="T28" fmla="*/ 49 w 86"/>
                <a:gd name="T29" fmla="*/ 3 h 113"/>
                <a:gd name="T30" fmla="*/ 63 w 86"/>
                <a:gd name="T31" fmla="*/ 0 h 113"/>
                <a:gd name="T32" fmla="*/ 75 w 86"/>
                <a:gd name="T33" fmla="*/ 0 h 113"/>
                <a:gd name="T34" fmla="*/ 86 w 86"/>
                <a:gd name="T35" fmla="*/ 2 h 1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13"/>
                <a:gd name="T56" fmla="*/ 86 w 86"/>
                <a:gd name="T57" fmla="*/ 113 h 1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13">
                  <a:moveTo>
                    <a:pt x="86" y="2"/>
                  </a:moveTo>
                  <a:lnTo>
                    <a:pt x="86" y="107"/>
                  </a:lnTo>
                  <a:lnTo>
                    <a:pt x="73" y="111"/>
                  </a:lnTo>
                  <a:lnTo>
                    <a:pt x="59" y="113"/>
                  </a:lnTo>
                  <a:lnTo>
                    <a:pt x="45" y="112"/>
                  </a:lnTo>
                  <a:lnTo>
                    <a:pt x="31" y="108"/>
                  </a:lnTo>
                  <a:lnTo>
                    <a:pt x="19" y="100"/>
                  </a:lnTo>
                  <a:lnTo>
                    <a:pt x="8" y="89"/>
                  </a:lnTo>
                  <a:lnTo>
                    <a:pt x="3" y="73"/>
                  </a:lnTo>
                  <a:lnTo>
                    <a:pt x="0" y="51"/>
                  </a:lnTo>
                  <a:lnTo>
                    <a:pt x="4" y="34"/>
                  </a:lnTo>
                  <a:lnTo>
                    <a:pt x="11" y="21"/>
                  </a:lnTo>
                  <a:lnTo>
                    <a:pt x="21" y="12"/>
                  </a:lnTo>
                  <a:lnTo>
                    <a:pt x="35" y="6"/>
                  </a:lnTo>
                  <a:lnTo>
                    <a:pt x="49" y="3"/>
                  </a:lnTo>
                  <a:lnTo>
                    <a:pt x="63" y="0"/>
                  </a:lnTo>
                  <a:lnTo>
                    <a:pt x="75" y="0"/>
                  </a:lnTo>
                  <a:lnTo>
                    <a:pt x="86" y="2"/>
                  </a:lnTo>
                  <a:close/>
                </a:path>
              </a:pathLst>
            </a:custGeom>
            <a:solidFill>
              <a:schemeClr val="folHlink"/>
            </a:solidFill>
            <a:ln w="9525">
              <a:solidFill>
                <a:schemeClr val="hlink"/>
              </a:solidFill>
              <a:round/>
              <a:headEnd/>
              <a:tailEnd/>
            </a:ln>
          </p:spPr>
          <p:txBody>
            <a:bodyPr/>
            <a:lstStyle/>
            <a:p>
              <a:endParaRPr lang="en-US"/>
            </a:p>
          </p:txBody>
        </p:sp>
        <p:sp>
          <p:nvSpPr>
            <p:cNvPr id="5139" name="Freeform 15"/>
            <p:cNvSpPr>
              <a:spLocks/>
            </p:cNvSpPr>
            <p:nvPr/>
          </p:nvSpPr>
          <p:spPr bwMode="auto">
            <a:xfrm>
              <a:off x="1507" y="2653"/>
              <a:ext cx="197" cy="153"/>
            </a:xfrm>
            <a:custGeom>
              <a:avLst/>
              <a:gdLst>
                <a:gd name="T0" fmla="*/ 86 w 395"/>
                <a:gd name="T1" fmla="*/ 305 h 305"/>
                <a:gd name="T2" fmla="*/ 93 w 395"/>
                <a:gd name="T3" fmla="*/ 301 h 305"/>
                <a:gd name="T4" fmla="*/ 100 w 395"/>
                <a:gd name="T5" fmla="*/ 296 h 305"/>
                <a:gd name="T6" fmla="*/ 108 w 395"/>
                <a:gd name="T7" fmla="*/ 290 h 305"/>
                <a:gd name="T8" fmla="*/ 116 w 395"/>
                <a:gd name="T9" fmla="*/ 286 h 305"/>
                <a:gd name="T10" fmla="*/ 124 w 395"/>
                <a:gd name="T11" fmla="*/ 279 h 305"/>
                <a:gd name="T12" fmla="*/ 132 w 395"/>
                <a:gd name="T13" fmla="*/ 273 h 305"/>
                <a:gd name="T14" fmla="*/ 140 w 395"/>
                <a:gd name="T15" fmla="*/ 266 h 305"/>
                <a:gd name="T16" fmla="*/ 149 w 395"/>
                <a:gd name="T17" fmla="*/ 259 h 305"/>
                <a:gd name="T18" fmla="*/ 167 w 395"/>
                <a:gd name="T19" fmla="*/ 246 h 305"/>
                <a:gd name="T20" fmla="*/ 184 w 395"/>
                <a:gd name="T21" fmla="*/ 233 h 305"/>
                <a:gd name="T22" fmla="*/ 200 w 395"/>
                <a:gd name="T23" fmla="*/ 220 h 305"/>
                <a:gd name="T24" fmla="*/ 215 w 395"/>
                <a:gd name="T25" fmla="*/ 209 h 305"/>
                <a:gd name="T26" fmla="*/ 230 w 395"/>
                <a:gd name="T27" fmla="*/ 199 h 305"/>
                <a:gd name="T28" fmla="*/ 245 w 395"/>
                <a:gd name="T29" fmla="*/ 188 h 305"/>
                <a:gd name="T30" fmla="*/ 260 w 395"/>
                <a:gd name="T31" fmla="*/ 179 h 305"/>
                <a:gd name="T32" fmla="*/ 274 w 395"/>
                <a:gd name="T33" fmla="*/ 171 h 305"/>
                <a:gd name="T34" fmla="*/ 288 w 395"/>
                <a:gd name="T35" fmla="*/ 163 h 305"/>
                <a:gd name="T36" fmla="*/ 303 w 395"/>
                <a:gd name="T37" fmla="*/ 156 h 305"/>
                <a:gd name="T38" fmla="*/ 316 w 395"/>
                <a:gd name="T39" fmla="*/ 150 h 305"/>
                <a:gd name="T40" fmla="*/ 331 w 395"/>
                <a:gd name="T41" fmla="*/ 146 h 305"/>
                <a:gd name="T42" fmla="*/ 346 w 395"/>
                <a:gd name="T43" fmla="*/ 142 h 305"/>
                <a:gd name="T44" fmla="*/ 362 w 395"/>
                <a:gd name="T45" fmla="*/ 140 h 305"/>
                <a:gd name="T46" fmla="*/ 379 w 395"/>
                <a:gd name="T47" fmla="*/ 138 h 305"/>
                <a:gd name="T48" fmla="*/ 395 w 395"/>
                <a:gd name="T49" fmla="*/ 138 h 305"/>
                <a:gd name="T50" fmla="*/ 395 w 395"/>
                <a:gd name="T51" fmla="*/ 108 h 305"/>
                <a:gd name="T52" fmla="*/ 395 w 395"/>
                <a:gd name="T53" fmla="*/ 62 h 305"/>
                <a:gd name="T54" fmla="*/ 395 w 395"/>
                <a:gd name="T55" fmla="*/ 18 h 305"/>
                <a:gd name="T56" fmla="*/ 395 w 395"/>
                <a:gd name="T57" fmla="*/ 0 h 305"/>
                <a:gd name="T58" fmla="*/ 0 w 395"/>
                <a:gd name="T59" fmla="*/ 0 h 305"/>
                <a:gd name="T60" fmla="*/ 0 w 395"/>
                <a:gd name="T61" fmla="*/ 49 h 305"/>
                <a:gd name="T62" fmla="*/ 342 w 395"/>
                <a:gd name="T63" fmla="*/ 49 h 305"/>
                <a:gd name="T64" fmla="*/ 342 w 395"/>
                <a:gd name="T65" fmla="*/ 66 h 305"/>
                <a:gd name="T66" fmla="*/ 0 w 395"/>
                <a:gd name="T67" fmla="*/ 66 h 305"/>
                <a:gd name="T68" fmla="*/ 0 w 395"/>
                <a:gd name="T69" fmla="*/ 102 h 305"/>
                <a:gd name="T70" fmla="*/ 16 w 395"/>
                <a:gd name="T71" fmla="*/ 107 h 305"/>
                <a:gd name="T72" fmla="*/ 31 w 395"/>
                <a:gd name="T73" fmla="*/ 114 h 305"/>
                <a:gd name="T74" fmla="*/ 45 w 395"/>
                <a:gd name="T75" fmla="*/ 120 h 305"/>
                <a:gd name="T76" fmla="*/ 58 w 395"/>
                <a:gd name="T77" fmla="*/ 130 h 305"/>
                <a:gd name="T78" fmla="*/ 71 w 395"/>
                <a:gd name="T79" fmla="*/ 140 h 305"/>
                <a:gd name="T80" fmla="*/ 81 w 395"/>
                <a:gd name="T81" fmla="*/ 151 h 305"/>
                <a:gd name="T82" fmla="*/ 91 w 395"/>
                <a:gd name="T83" fmla="*/ 164 h 305"/>
                <a:gd name="T84" fmla="*/ 98 w 395"/>
                <a:gd name="T85" fmla="*/ 178 h 305"/>
                <a:gd name="T86" fmla="*/ 107 w 395"/>
                <a:gd name="T87" fmla="*/ 209 h 305"/>
                <a:gd name="T88" fmla="*/ 108 w 395"/>
                <a:gd name="T89" fmla="*/ 242 h 305"/>
                <a:gd name="T90" fmla="*/ 101 w 395"/>
                <a:gd name="T91" fmla="*/ 276 h 305"/>
                <a:gd name="T92" fmla="*/ 86 w 395"/>
                <a:gd name="T93" fmla="*/ 305 h 3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95"/>
                <a:gd name="T142" fmla="*/ 0 h 305"/>
                <a:gd name="T143" fmla="*/ 395 w 395"/>
                <a:gd name="T144" fmla="*/ 305 h 30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95" h="305">
                  <a:moveTo>
                    <a:pt x="86" y="305"/>
                  </a:moveTo>
                  <a:lnTo>
                    <a:pt x="93" y="301"/>
                  </a:lnTo>
                  <a:lnTo>
                    <a:pt x="100" y="296"/>
                  </a:lnTo>
                  <a:lnTo>
                    <a:pt x="108" y="290"/>
                  </a:lnTo>
                  <a:lnTo>
                    <a:pt x="116" y="286"/>
                  </a:lnTo>
                  <a:lnTo>
                    <a:pt x="124" y="279"/>
                  </a:lnTo>
                  <a:lnTo>
                    <a:pt x="132" y="273"/>
                  </a:lnTo>
                  <a:lnTo>
                    <a:pt x="140" y="266"/>
                  </a:lnTo>
                  <a:lnTo>
                    <a:pt x="149" y="259"/>
                  </a:lnTo>
                  <a:lnTo>
                    <a:pt x="167" y="246"/>
                  </a:lnTo>
                  <a:lnTo>
                    <a:pt x="184" y="233"/>
                  </a:lnTo>
                  <a:lnTo>
                    <a:pt x="200" y="220"/>
                  </a:lnTo>
                  <a:lnTo>
                    <a:pt x="215" y="209"/>
                  </a:lnTo>
                  <a:lnTo>
                    <a:pt x="230" y="199"/>
                  </a:lnTo>
                  <a:lnTo>
                    <a:pt x="245" y="188"/>
                  </a:lnTo>
                  <a:lnTo>
                    <a:pt x="260" y="179"/>
                  </a:lnTo>
                  <a:lnTo>
                    <a:pt x="274" y="171"/>
                  </a:lnTo>
                  <a:lnTo>
                    <a:pt x="288" y="163"/>
                  </a:lnTo>
                  <a:lnTo>
                    <a:pt x="303" y="156"/>
                  </a:lnTo>
                  <a:lnTo>
                    <a:pt x="316" y="150"/>
                  </a:lnTo>
                  <a:lnTo>
                    <a:pt x="331" y="146"/>
                  </a:lnTo>
                  <a:lnTo>
                    <a:pt x="346" y="142"/>
                  </a:lnTo>
                  <a:lnTo>
                    <a:pt x="362" y="140"/>
                  </a:lnTo>
                  <a:lnTo>
                    <a:pt x="379" y="138"/>
                  </a:lnTo>
                  <a:lnTo>
                    <a:pt x="395" y="138"/>
                  </a:lnTo>
                  <a:lnTo>
                    <a:pt x="395" y="108"/>
                  </a:lnTo>
                  <a:lnTo>
                    <a:pt x="395" y="62"/>
                  </a:lnTo>
                  <a:lnTo>
                    <a:pt x="395" y="18"/>
                  </a:lnTo>
                  <a:lnTo>
                    <a:pt x="395" y="0"/>
                  </a:lnTo>
                  <a:lnTo>
                    <a:pt x="0" y="0"/>
                  </a:lnTo>
                  <a:lnTo>
                    <a:pt x="0" y="49"/>
                  </a:lnTo>
                  <a:lnTo>
                    <a:pt x="342" y="49"/>
                  </a:lnTo>
                  <a:lnTo>
                    <a:pt x="342" y="66"/>
                  </a:lnTo>
                  <a:lnTo>
                    <a:pt x="0" y="66"/>
                  </a:lnTo>
                  <a:lnTo>
                    <a:pt x="0" y="102"/>
                  </a:lnTo>
                  <a:lnTo>
                    <a:pt x="16" y="107"/>
                  </a:lnTo>
                  <a:lnTo>
                    <a:pt x="31" y="114"/>
                  </a:lnTo>
                  <a:lnTo>
                    <a:pt x="45" y="120"/>
                  </a:lnTo>
                  <a:lnTo>
                    <a:pt x="58" y="130"/>
                  </a:lnTo>
                  <a:lnTo>
                    <a:pt x="71" y="140"/>
                  </a:lnTo>
                  <a:lnTo>
                    <a:pt x="81" y="151"/>
                  </a:lnTo>
                  <a:lnTo>
                    <a:pt x="91" y="164"/>
                  </a:lnTo>
                  <a:lnTo>
                    <a:pt x="98" y="178"/>
                  </a:lnTo>
                  <a:lnTo>
                    <a:pt x="107" y="209"/>
                  </a:lnTo>
                  <a:lnTo>
                    <a:pt x="108" y="242"/>
                  </a:lnTo>
                  <a:lnTo>
                    <a:pt x="101" y="276"/>
                  </a:lnTo>
                  <a:lnTo>
                    <a:pt x="86" y="305"/>
                  </a:lnTo>
                  <a:close/>
                </a:path>
              </a:pathLst>
            </a:custGeom>
            <a:solidFill>
              <a:schemeClr val="folHlink"/>
            </a:solidFill>
            <a:ln w="9525">
              <a:solidFill>
                <a:schemeClr val="hlink"/>
              </a:solidFill>
              <a:round/>
              <a:headEnd/>
              <a:tailEnd/>
            </a:ln>
          </p:spPr>
          <p:txBody>
            <a:bodyPr/>
            <a:lstStyle/>
            <a:p>
              <a:endParaRPr lang="en-US"/>
            </a:p>
          </p:txBody>
        </p:sp>
        <p:sp>
          <p:nvSpPr>
            <p:cNvPr id="5140" name="Freeform 16"/>
            <p:cNvSpPr>
              <a:spLocks/>
            </p:cNvSpPr>
            <p:nvPr/>
          </p:nvSpPr>
          <p:spPr bwMode="auto">
            <a:xfrm>
              <a:off x="1659" y="2788"/>
              <a:ext cx="61" cy="60"/>
            </a:xfrm>
            <a:custGeom>
              <a:avLst/>
              <a:gdLst>
                <a:gd name="T0" fmla="*/ 60 w 121"/>
                <a:gd name="T1" fmla="*/ 120 h 120"/>
                <a:gd name="T2" fmla="*/ 47 w 121"/>
                <a:gd name="T3" fmla="*/ 119 h 120"/>
                <a:gd name="T4" fmla="*/ 37 w 121"/>
                <a:gd name="T5" fmla="*/ 116 h 120"/>
                <a:gd name="T6" fmla="*/ 26 w 121"/>
                <a:gd name="T7" fmla="*/ 110 h 120"/>
                <a:gd name="T8" fmla="*/ 17 w 121"/>
                <a:gd name="T9" fmla="*/ 103 h 120"/>
                <a:gd name="T10" fmla="*/ 10 w 121"/>
                <a:gd name="T11" fmla="*/ 94 h 120"/>
                <a:gd name="T12" fmla="*/ 4 w 121"/>
                <a:gd name="T13" fmla="*/ 84 h 120"/>
                <a:gd name="T14" fmla="*/ 1 w 121"/>
                <a:gd name="T15" fmla="*/ 73 h 120"/>
                <a:gd name="T16" fmla="*/ 0 w 121"/>
                <a:gd name="T17" fmla="*/ 61 h 120"/>
                <a:gd name="T18" fmla="*/ 1 w 121"/>
                <a:gd name="T19" fmla="*/ 48 h 120"/>
                <a:gd name="T20" fmla="*/ 4 w 121"/>
                <a:gd name="T21" fmla="*/ 37 h 120"/>
                <a:gd name="T22" fmla="*/ 10 w 121"/>
                <a:gd name="T23" fmla="*/ 26 h 120"/>
                <a:gd name="T24" fmla="*/ 17 w 121"/>
                <a:gd name="T25" fmla="*/ 18 h 120"/>
                <a:gd name="T26" fmla="*/ 26 w 121"/>
                <a:gd name="T27" fmla="*/ 10 h 120"/>
                <a:gd name="T28" fmla="*/ 37 w 121"/>
                <a:gd name="T29" fmla="*/ 4 h 120"/>
                <a:gd name="T30" fmla="*/ 47 w 121"/>
                <a:gd name="T31" fmla="*/ 1 h 120"/>
                <a:gd name="T32" fmla="*/ 60 w 121"/>
                <a:gd name="T33" fmla="*/ 0 h 120"/>
                <a:gd name="T34" fmla="*/ 72 w 121"/>
                <a:gd name="T35" fmla="*/ 1 h 120"/>
                <a:gd name="T36" fmla="*/ 84 w 121"/>
                <a:gd name="T37" fmla="*/ 4 h 120"/>
                <a:gd name="T38" fmla="*/ 94 w 121"/>
                <a:gd name="T39" fmla="*/ 10 h 120"/>
                <a:gd name="T40" fmla="*/ 102 w 121"/>
                <a:gd name="T41" fmla="*/ 18 h 120"/>
                <a:gd name="T42" fmla="*/ 110 w 121"/>
                <a:gd name="T43" fmla="*/ 26 h 120"/>
                <a:gd name="T44" fmla="*/ 116 w 121"/>
                <a:gd name="T45" fmla="*/ 37 h 120"/>
                <a:gd name="T46" fmla="*/ 120 w 121"/>
                <a:gd name="T47" fmla="*/ 48 h 120"/>
                <a:gd name="T48" fmla="*/ 121 w 121"/>
                <a:gd name="T49" fmla="*/ 61 h 120"/>
                <a:gd name="T50" fmla="*/ 120 w 121"/>
                <a:gd name="T51" fmla="*/ 73 h 120"/>
                <a:gd name="T52" fmla="*/ 116 w 121"/>
                <a:gd name="T53" fmla="*/ 84 h 120"/>
                <a:gd name="T54" fmla="*/ 110 w 121"/>
                <a:gd name="T55" fmla="*/ 94 h 120"/>
                <a:gd name="T56" fmla="*/ 102 w 121"/>
                <a:gd name="T57" fmla="*/ 103 h 120"/>
                <a:gd name="T58" fmla="*/ 94 w 121"/>
                <a:gd name="T59" fmla="*/ 110 h 120"/>
                <a:gd name="T60" fmla="*/ 84 w 121"/>
                <a:gd name="T61" fmla="*/ 116 h 120"/>
                <a:gd name="T62" fmla="*/ 72 w 121"/>
                <a:gd name="T63" fmla="*/ 119 h 120"/>
                <a:gd name="T64" fmla="*/ 60 w 121"/>
                <a:gd name="T65" fmla="*/ 12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47" y="119"/>
                  </a:lnTo>
                  <a:lnTo>
                    <a:pt x="37" y="116"/>
                  </a:lnTo>
                  <a:lnTo>
                    <a:pt x="26" y="110"/>
                  </a:lnTo>
                  <a:lnTo>
                    <a:pt x="17" y="103"/>
                  </a:lnTo>
                  <a:lnTo>
                    <a:pt x="10" y="94"/>
                  </a:lnTo>
                  <a:lnTo>
                    <a:pt x="4" y="84"/>
                  </a:lnTo>
                  <a:lnTo>
                    <a:pt x="1" y="73"/>
                  </a:lnTo>
                  <a:lnTo>
                    <a:pt x="0" y="61"/>
                  </a:lnTo>
                  <a:lnTo>
                    <a:pt x="1" y="48"/>
                  </a:lnTo>
                  <a:lnTo>
                    <a:pt x="4" y="37"/>
                  </a:lnTo>
                  <a:lnTo>
                    <a:pt x="10" y="26"/>
                  </a:lnTo>
                  <a:lnTo>
                    <a:pt x="17" y="18"/>
                  </a:lnTo>
                  <a:lnTo>
                    <a:pt x="26" y="10"/>
                  </a:lnTo>
                  <a:lnTo>
                    <a:pt x="37" y="4"/>
                  </a:lnTo>
                  <a:lnTo>
                    <a:pt x="47" y="1"/>
                  </a:lnTo>
                  <a:lnTo>
                    <a:pt x="60" y="0"/>
                  </a:lnTo>
                  <a:lnTo>
                    <a:pt x="72" y="1"/>
                  </a:lnTo>
                  <a:lnTo>
                    <a:pt x="84" y="4"/>
                  </a:lnTo>
                  <a:lnTo>
                    <a:pt x="94" y="10"/>
                  </a:lnTo>
                  <a:lnTo>
                    <a:pt x="102" y="18"/>
                  </a:lnTo>
                  <a:lnTo>
                    <a:pt x="110" y="26"/>
                  </a:lnTo>
                  <a:lnTo>
                    <a:pt x="116" y="37"/>
                  </a:lnTo>
                  <a:lnTo>
                    <a:pt x="120" y="48"/>
                  </a:lnTo>
                  <a:lnTo>
                    <a:pt x="121" y="61"/>
                  </a:lnTo>
                  <a:lnTo>
                    <a:pt x="120" y="73"/>
                  </a:lnTo>
                  <a:lnTo>
                    <a:pt x="116" y="84"/>
                  </a:lnTo>
                  <a:lnTo>
                    <a:pt x="110" y="94"/>
                  </a:lnTo>
                  <a:lnTo>
                    <a:pt x="102" y="103"/>
                  </a:lnTo>
                  <a:lnTo>
                    <a:pt x="94" y="110"/>
                  </a:lnTo>
                  <a:lnTo>
                    <a:pt x="84" y="116"/>
                  </a:lnTo>
                  <a:lnTo>
                    <a:pt x="72" y="119"/>
                  </a:lnTo>
                  <a:lnTo>
                    <a:pt x="60" y="120"/>
                  </a:lnTo>
                  <a:close/>
                </a:path>
              </a:pathLst>
            </a:custGeom>
            <a:solidFill>
              <a:schemeClr val="folHlink"/>
            </a:solidFill>
            <a:ln w="9525">
              <a:solidFill>
                <a:schemeClr val="hlink"/>
              </a:solidFill>
              <a:round/>
              <a:headEnd/>
              <a:tailEnd/>
            </a:ln>
          </p:spPr>
          <p:txBody>
            <a:bodyPr/>
            <a:lstStyle/>
            <a:p>
              <a:endParaRPr lang="en-US"/>
            </a:p>
          </p:txBody>
        </p:sp>
        <p:sp>
          <p:nvSpPr>
            <p:cNvPr id="5141" name="Freeform 17"/>
            <p:cNvSpPr>
              <a:spLocks/>
            </p:cNvSpPr>
            <p:nvPr/>
          </p:nvSpPr>
          <p:spPr bwMode="auto">
            <a:xfrm>
              <a:off x="1146" y="2788"/>
              <a:ext cx="60" cy="60"/>
            </a:xfrm>
            <a:custGeom>
              <a:avLst/>
              <a:gdLst>
                <a:gd name="T0" fmla="*/ 61 w 121"/>
                <a:gd name="T1" fmla="*/ 120 h 120"/>
                <a:gd name="T2" fmla="*/ 48 w 121"/>
                <a:gd name="T3" fmla="*/ 119 h 120"/>
                <a:gd name="T4" fmla="*/ 37 w 121"/>
                <a:gd name="T5" fmla="*/ 116 h 120"/>
                <a:gd name="T6" fmla="*/ 26 w 121"/>
                <a:gd name="T7" fmla="*/ 110 h 120"/>
                <a:gd name="T8" fmla="*/ 18 w 121"/>
                <a:gd name="T9" fmla="*/ 103 h 120"/>
                <a:gd name="T10" fmla="*/ 10 w 121"/>
                <a:gd name="T11" fmla="*/ 94 h 120"/>
                <a:gd name="T12" fmla="*/ 4 w 121"/>
                <a:gd name="T13" fmla="*/ 84 h 120"/>
                <a:gd name="T14" fmla="*/ 1 w 121"/>
                <a:gd name="T15" fmla="*/ 73 h 120"/>
                <a:gd name="T16" fmla="*/ 0 w 121"/>
                <a:gd name="T17" fmla="*/ 61 h 120"/>
                <a:gd name="T18" fmla="*/ 1 w 121"/>
                <a:gd name="T19" fmla="*/ 48 h 120"/>
                <a:gd name="T20" fmla="*/ 4 w 121"/>
                <a:gd name="T21" fmla="*/ 37 h 120"/>
                <a:gd name="T22" fmla="*/ 10 w 121"/>
                <a:gd name="T23" fmla="*/ 26 h 120"/>
                <a:gd name="T24" fmla="*/ 18 w 121"/>
                <a:gd name="T25" fmla="*/ 18 h 120"/>
                <a:gd name="T26" fmla="*/ 26 w 121"/>
                <a:gd name="T27" fmla="*/ 10 h 120"/>
                <a:gd name="T28" fmla="*/ 37 w 121"/>
                <a:gd name="T29" fmla="*/ 4 h 120"/>
                <a:gd name="T30" fmla="*/ 48 w 121"/>
                <a:gd name="T31" fmla="*/ 1 h 120"/>
                <a:gd name="T32" fmla="*/ 61 w 121"/>
                <a:gd name="T33" fmla="*/ 0 h 120"/>
                <a:gd name="T34" fmla="*/ 73 w 121"/>
                <a:gd name="T35" fmla="*/ 1 h 120"/>
                <a:gd name="T36" fmla="*/ 84 w 121"/>
                <a:gd name="T37" fmla="*/ 4 h 120"/>
                <a:gd name="T38" fmla="*/ 94 w 121"/>
                <a:gd name="T39" fmla="*/ 10 h 120"/>
                <a:gd name="T40" fmla="*/ 103 w 121"/>
                <a:gd name="T41" fmla="*/ 18 h 120"/>
                <a:gd name="T42" fmla="*/ 110 w 121"/>
                <a:gd name="T43" fmla="*/ 26 h 120"/>
                <a:gd name="T44" fmla="*/ 116 w 121"/>
                <a:gd name="T45" fmla="*/ 37 h 120"/>
                <a:gd name="T46" fmla="*/ 119 w 121"/>
                <a:gd name="T47" fmla="*/ 48 h 120"/>
                <a:gd name="T48" fmla="*/ 121 w 121"/>
                <a:gd name="T49" fmla="*/ 61 h 120"/>
                <a:gd name="T50" fmla="*/ 119 w 121"/>
                <a:gd name="T51" fmla="*/ 73 h 120"/>
                <a:gd name="T52" fmla="*/ 116 w 121"/>
                <a:gd name="T53" fmla="*/ 84 h 120"/>
                <a:gd name="T54" fmla="*/ 110 w 121"/>
                <a:gd name="T55" fmla="*/ 94 h 120"/>
                <a:gd name="T56" fmla="*/ 103 w 121"/>
                <a:gd name="T57" fmla="*/ 103 h 120"/>
                <a:gd name="T58" fmla="*/ 94 w 121"/>
                <a:gd name="T59" fmla="*/ 110 h 120"/>
                <a:gd name="T60" fmla="*/ 84 w 121"/>
                <a:gd name="T61" fmla="*/ 116 h 120"/>
                <a:gd name="T62" fmla="*/ 73 w 121"/>
                <a:gd name="T63" fmla="*/ 119 h 120"/>
                <a:gd name="T64" fmla="*/ 61 w 121"/>
                <a:gd name="T65" fmla="*/ 12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48" y="119"/>
                  </a:lnTo>
                  <a:lnTo>
                    <a:pt x="37" y="116"/>
                  </a:lnTo>
                  <a:lnTo>
                    <a:pt x="26" y="110"/>
                  </a:lnTo>
                  <a:lnTo>
                    <a:pt x="18" y="103"/>
                  </a:lnTo>
                  <a:lnTo>
                    <a:pt x="10" y="94"/>
                  </a:lnTo>
                  <a:lnTo>
                    <a:pt x="4" y="84"/>
                  </a:lnTo>
                  <a:lnTo>
                    <a:pt x="1" y="73"/>
                  </a:lnTo>
                  <a:lnTo>
                    <a:pt x="0" y="61"/>
                  </a:lnTo>
                  <a:lnTo>
                    <a:pt x="1" y="48"/>
                  </a:lnTo>
                  <a:lnTo>
                    <a:pt x="4" y="37"/>
                  </a:lnTo>
                  <a:lnTo>
                    <a:pt x="10" y="26"/>
                  </a:lnTo>
                  <a:lnTo>
                    <a:pt x="18" y="18"/>
                  </a:lnTo>
                  <a:lnTo>
                    <a:pt x="26" y="10"/>
                  </a:lnTo>
                  <a:lnTo>
                    <a:pt x="37" y="4"/>
                  </a:lnTo>
                  <a:lnTo>
                    <a:pt x="48" y="1"/>
                  </a:lnTo>
                  <a:lnTo>
                    <a:pt x="61" y="0"/>
                  </a:lnTo>
                  <a:lnTo>
                    <a:pt x="73" y="1"/>
                  </a:lnTo>
                  <a:lnTo>
                    <a:pt x="84" y="4"/>
                  </a:lnTo>
                  <a:lnTo>
                    <a:pt x="94" y="10"/>
                  </a:lnTo>
                  <a:lnTo>
                    <a:pt x="103" y="18"/>
                  </a:lnTo>
                  <a:lnTo>
                    <a:pt x="110" y="26"/>
                  </a:lnTo>
                  <a:lnTo>
                    <a:pt x="116" y="37"/>
                  </a:lnTo>
                  <a:lnTo>
                    <a:pt x="119" y="48"/>
                  </a:lnTo>
                  <a:lnTo>
                    <a:pt x="121" y="61"/>
                  </a:lnTo>
                  <a:lnTo>
                    <a:pt x="119" y="73"/>
                  </a:lnTo>
                  <a:lnTo>
                    <a:pt x="116" y="84"/>
                  </a:lnTo>
                  <a:lnTo>
                    <a:pt x="110" y="94"/>
                  </a:lnTo>
                  <a:lnTo>
                    <a:pt x="103" y="103"/>
                  </a:lnTo>
                  <a:lnTo>
                    <a:pt x="94" y="110"/>
                  </a:lnTo>
                  <a:lnTo>
                    <a:pt x="84" y="116"/>
                  </a:lnTo>
                  <a:lnTo>
                    <a:pt x="73" y="119"/>
                  </a:lnTo>
                  <a:lnTo>
                    <a:pt x="61" y="120"/>
                  </a:lnTo>
                  <a:close/>
                </a:path>
              </a:pathLst>
            </a:custGeom>
            <a:solidFill>
              <a:schemeClr val="folHlink"/>
            </a:solidFill>
            <a:ln w="9525">
              <a:solidFill>
                <a:schemeClr val="hlink"/>
              </a:solidFill>
              <a:round/>
              <a:headEnd/>
              <a:tailEnd/>
            </a:ln>
          </p:spPr>
          <p:txBody>
            <a:bodyPr/>
            <a:lstStyle/>
            <a:p>
              <a:endParaRPr lang="en-US"/>
            </a:p>
          </p:txBody>
        </p:sp>
        <p:sp>
          <p:nvSpPr>
            <p:cNvPr id="5142" name="Freeform 18"/>
            <p:cNvSpPr>
              <a:spLocks/>
            </p:cNvSpPr>
            <p:nvPr/>
          </p:nvSpPr>
          <p:spPr bwMode="auto">
            <a:xfrm>
              <a:off x="1108" y="2652"/>
              <a:ext cx="598" cy="182"/>
            </a:xfrm>
            <a:custGeom>
              <a:avLst/>
              <a:gdLst>
                <a:gd name="T0" fmla="*/ 1159 w 1194"/>
                <a:gd name="T1" fmla="*/ 143 h 365"/>
                <a:gd name="T2" fmla="*/ 1113 w 1194"/>
                <a:gd name="T3" fmla="*/ 153 h 365"/>
                <a:gd name="T4" fmla="*/ 1071 w 1194"/>
                <a:gd name="T5" fmla="*/ 174 h 365"/>
                <a:gd name="T6" fmla="*/ 1027 w 1194"/>
                <a:gd name="T7" fmla="*/ 202 h 365"/>
                <a:gd name="T8" fmla="*/ 981 w 1194"/>
                <a:gd name="T9" fmla="*/ 236 h 365"/>
                <a:gd name="T10" fmla="*/ 937 w 1194"/>
                <a:gd name="T11" fmla="*/ 269 h 365"/>
                <a:gd name="T12" fmla="*/ 913 w 1194"/>
                <a:gd name="T13" fmla="*/ 289 h 365"/>
                <a:gd name="T14" fmla="*/ 890 w 1194"/>
                <a:gd name="T15" fmla="*/ 304 h 365"/>
                <a:gd name="T16" fmla="*/ 905 w 1194"/>
                <a:gd name="T17" fmla="*/ 245 h 365"/>
                <a:gd name="T18" fmla="*/ 888 w 1194"/>
                <a:gd name="T19" fmla="*/ 167 h 365"/>
                <a:gd name="T20" fmla="*/ 855 w 1194"/>
                <a:gd name="T21" fmla="*/ 133 h 365"/>
                <a:gd name="T22" fmla="*/ 813 w 1194"/>
                <a:gd name="T23" fmla="*/ 110 h 365"/>
                <a:gd name="T24" fmla="*/ 1139 w 1194"/>
                <a:gd name="T25" fmla="*/ 69 h 365"/>
                <a:gd name="T26" fmla="*/ 797 w 1194"/>
                <a:gd name="T27" fmla="*/ 3 h 365"/>
                <a:gd name="T28" fmla="*/ 767 w 1194"/>
                <a:gd name="T29" fmla="*/ 104 h 365"/>
                <a:gd name="T30" fmla="*/ 716 w 1194"/>
                <a:gd name="T31" fmla="*/ 120 h 365"/>
                <a:gd name="T32" fmla="*/ 667 w 1194"/>
                <a:gd name="T33" fmla="*/ 166 h 365"/>
                <a:gd name="T34" fmla="*/ 646 w 1194"/>
                <a:gd name="T35" fmla="*/ 236 h 365"/>
                <a:gd name="T36" fmla="*/ 662 w 1194"/>
                <a:gd name="T37" fmla="*/ 293 h 365"/>
                <a:gd name="T38" fmla="*/ 690 w 1194"/>
                <a:gd name="T39" fmla="*/ 334 h 365"/>
                <a:gd name="T40" fmla="*/ 327 w 1194"/>
                <a:gd name="T41" fmla="*/ 306 h 365"/>
                <a:gd name="T42" fmla="*/ 315 w 1194"/>
                <a:gd name="T43" fmla="*/ 257 h 365"/>
                <a:gd name="T44" fmla="*/ 289 w 1194"/>
                <a:gd name="T45" fmla="*/ 204 h 365"/>
                <a:gd name="T46" fmla="*/ 247 w 1194"/>
                <a:gd name="T47" fmla="*/ 158 h 365"/>
                <a:gd name="T48" fmla="*/ 185 w 1194"/>
                <a:gd name="T49" fmla="*/ 127 h 365"/>
                <a:gd name="T50" fmla="*/ 102 w 1194"/>
                <a:gd name="T51" fmla="*/ 119 h 365"/>
                <a:gd name="T52" fmla="*/ 42 w 1194"/>
                <a:gd name="T53" fmla="*/ 129 h 365"/>
                <a:gd name="T54" fmla="*/ 9 w 1194"/>
                <a:gd name="T55" fmla="*/ 152 h 365"/>
                <a:gd name="T56" fmla="*/ 12 w 1194"/>
                <a:gd name="T57" fmla="*/ 166 h 365"/>
                <a:gd name="T58" fmla="*/ 53 w 1194"/>
                <a:gd name="T59" fmla="*/ 146 h 365"/>
                <a:gd name="T60" fmla="*/ 102 w 1194"/>
                <a:gd name="T61" fmla="*/ 137 h 365"/>
                <a:gd name="T62" fmla="*/ 179 w 1194"/>
                <a:gd name="T63" fmla="*/ 145 h 365"/>
                <a:gd name="T64" fmla="*/ 243 w 1194"/>
                <a:gd name="T65" fmla="*/ 179 h 365"/>
                <a:gd name="T66" fmla="*/ 282 w 1194"/>
                <a:gd name="T67" fmla="*/ 226 h 365"/>
                <a:gd name="T68" fmla="*/ 303 w 1194"/>
                <a:gd name="T69" fmla="*/ 279 h 365"/>
                <a:gd name="T70" fmla="*/ 311 w 1194"/>
                <a:gd name="T71" fmla="*/ 326 h 365"/>
                <a:gd name="T72" fmla="*/ 325 w 1194"/>
                <a:gd name="T73" fmla="*/ 349 h 365"/>
                <a:gd name="T74" fmla="*/ 395 w 1194"/>
                <a:gd name="T75" fmla="*/ 349 h 365"/>
                <a:gd name="T76" fmla="*/ 494 w 1194"/>
                <a:gd name="T77" fmla="*/ 349 h 365"/>
                <a:gd name="T78" fmla="*/ 597 w 1194"/>
                <a:gd name="T79" fmla="*/ 347 h 365"/>
                <a:gd name="T80" fmla="*/ 679 w 1194"/>
                <a:gd name="T81" fmla="*/ 347 h 365"/>
                <a:gd name="T82" fmla="*/ 713 w 1194"/>
                <a:gd name="T83" fmla="*/ 347 h 365"/>
                <a:gd name="T84" fmla="*/ 729 w 1194"/>
                <a:gd name="T85" fmla="*/ 355 h 365"/>
                <a:gd name="T86" fmla="*/ 753 w 1194"/>
                <a:gd name="T87" fmla="*/ 362 h 365"/>
                <a:gd name="T88" fmla="*/ 787 w 1194"/>
                <a:gd name="T89" fmla="*/ 365 h 365"/>
                <a:gd name="T90" fmla="*/ 835 w 1194"/>
                <a:gd name="T91" fmla="*/ 351 h 365"/>
                <a:gd name="T92" fmla="*/ 911 w 1194"/>
                <a:gd name="T93" fmla="*/ 307 h 365"/>
                <a:gd name="T94" fmla="*/ 979 w 1194"/>
                <a:gd name="T95" fmla="*/ 256 h 365"/>
                <a:gd name="T96" fmla="*/ 1024 w 1194"/>
                <a:gd name="T97" fmla="*/ 220 h 365"/>
                <a:gd name="T98" fmla="*/ 1065 w 1194"/>
                <a:gd name="T99" fmla="*/ 192 h 365"/>
                <a:gd name="T100" fmla="*/ 1104 w 1194"/>
                <a:gd name="T101" fmla="*/ 173 h 365"/>
                <a:gd name="T102" fmla="*/ 1143 w 1194"/>
                <a:gd name="T103" fmla="*/ 161 h 365"/>
                <a:gd name="T104" fmla="*/ 1177 w 1194"/>
                <a:gd name="T105" fmla="*/ 159 h 365"/>
                <a:gd name="T106" fmla="*/ 1194 w 1194"/>
                <a:gd name="T107" fmla="*/ 161 h 36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94"/>
                <a:gd name="T163" fmla="*/ 0 h 365"/>
                <a:gd name="T164" fmla="*/ 1194 w 1194"/>
                <a:gd name="T165" fmla="*/ 365 h 3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94" h="365">
                  <a:moveTo>
                    <a:pt x="1192" y="141"/>
                  </a:moveTo>
                  <a:lnTo>
                    <a:pt x="1176" y="141"/>
                  </a:lnTo>
                  <a:lnTo>
                    <a:pt x="1159" y="143"/>
                  </a:lnTo>
                  <a:lnTo>
                    <a:pt x="1143" y="145"/>
                  </a:lnTo>
                  <a:lnTo>
                    <a:pt x="1128" y="149"/>
                  </a:lnTo>
                  <a:lnTo>
                    <a:pt x="1113" y="153"/>
                  </a:lnTo>
                  <a:lnTo>
                    <a:pt x="1100" y="159"/>
                  </a:lnTo>
                  <a:lnTo>
                    <a:pt x="1085" y="166"/>
                  </a:lnTo>
                  <a:lnTo>
                    <a:pt x="1071" y="174"/>
                  </a:lnTo>
                  <a:lnTo>
                    <a:pt x="1057" y="182"/>
                  </a:lnTo>
                  <a:lnTo>
                    <a:pt x="1042" y="191"/>
                  </a:lnTo>
                  <a:lnTo>
                    <a:pt x="1027" y="202"/>
                  </a:lnTo>
                  <a:lnTo>
                    <a:pt x="1012" y="212"/>
                  </a:lnTo>
                  <a:lnTo>
                    <a:pt x="997" y="223"/>
                  </a:lnTo>
                  <a:lnTo>
                    <a:pt x="981" y="236"/>
                  </a:lnTo>
                  <a:lnTo>
                    <a:pt x="964" y="249"/>
                  </a:lnTo>
                  <a:lnTo>
                    <a:pt x="946" y="262"/>
                  </a:lnTo>
                  <a:lnTo>
                    <a:pt x="937" y="269"/>
                  </a:lnTo>
                  <a:lnTo>
                    <a:pt x="929" y="276"/>
                  </a:lnTo>
                  <a:lnTo>
                    <a:pt x="921" y="282"/>
                  </a:lnTo>
                  <a:lnTo>
                    <a:pt x="913" y="289"/>
                  </a:lnTo>
                  <a:lnTo>
                    <a:pt x="905" y="293"/>
                  </a:lnTo>
                  <a:lnTo>
                    <a:pt x="897" y="299"/>
                  </a:lnTo>
                  <a:lnTo>
                    <a:pt x="890" y="304"/>
                  </a:lnTo>
                  <a:lnTo>
                    <a:pt x="883" y="308"/>
                  </a:lnTo>
                  <a:lnTo>
                    <a:pt x="898" y="279"/>
                  </a:lnTo>
                  <a:lnTo>
                    <a:pt x="905" y="245"/>
                  </a:lnTo>
                  <a:lnTo>
                    <a:pt x="904" y="212"/>
                  </a:lnTo>
                  <a:lnTo>
                    <a:pt x="895" y="181"/>
                  </a:lnTo>
                  <a:lnTo>
                    <a:pt x="888" y="167"/>
                  </a:lnTo>
                  <a:lnTo>
                    <a:pt x="878" y="154"/>
                  </a:lnTo>
                  <a:lnTo>
                    <a:pt x="868" y="143"/>
                  </a:lnTo>
                  <a:lnTo>
                    <a:pt x="855" y="133"/>
                  </a:lnTo>
                  <a:lnTo>
                    <a:pt x="842" y="123"/>
                  </a:lnTo>
                  <a:lnTo>
                    <a:pt x="828" y="117"/>
                  </a:lnTo>
                  <a:lnTo>
                    <a:pt x="813" y="110"/>
                  </a:lnTo>
                  <a:lnTo>
                    <a:pt x="797" y="105"/>
                  </a:lnTo>
                  <a:lnTo>
                    <a:pt x="797" y="69"/>
                  </a:lnTo>
                  <a:lnTo>
                    <a:pt x="1139" y="69"/>
                  </a:lnTo>
                  <a:lnTo>
                    <a:pt x="1139" y="52"/>
                  </a:lnTo>
                  <a:lnTo>
                    <a:pt x="797" y="52"/>
                  </a:lnTo>
                  <a:lnTo>
                    <a:pt x="797" y="3"/>
                  </a:lnTo>
                  <a:lnTo>
                    <a:pt x="781" y="0"/>
                  </a:lnTo>
                  <a:lnTo>
                    <a:pt x="781" y="105"/>
                  </a:lnTo>
                  <a:lnTo>
                    <a:pt x="767" y="104"/>
                  </a:lnTo>
                  <a:lnTo>
                    <a:pt x="751" y="106"/>
                  </a:lnTo>
                  <a:lnTo>
                    <a:pt x="733" y="112"/>
                  </a:lnTo>
                  <a:lnTo>
                    <a:pt x="716" y="120"/>
                  </a:lnTo>
                  <a:lnTo>
                    <a:pt x="698" y="131"/>
                  </a:lnTo>
                  <a:lnTo>
                    <a:pt x="682" y="146"/>
                  </a:lnTo>
                  <a:lnTo>
                    <a:pt x="667" y="166"/>
                  </a:lnTo>
                  <a:lnTo>
                    <a:pt x="655" y="189"/>
                  </a:lnTo>
                  <a:lnTo>
                    <a:pt x="648" y="213"/>
                  </a:lnTo>
                  <a:lnTo>
                    <a:pt x="646" y="236"/>
                  </a:lnTo>
                  <a:lnTo>
                    <a:pt x="648" y="257"/>
                  </a:lnTo>
                  <a:lnTo>
                    <a:pt x="654" y="276"/>
                  </a:lnTo>
                  <a:lnTo>
                    <a:pt x="662" y="293"/>
                  </a:lnTo>
                  <a:lnTo>
                    <a:pt x="671" y="310"/>
                  </a:lnTo>
                  <a:lnTo>
                    <a:pt x="680" y="322"/>
                  </a:lnTo>
                  <a:lnTo>
                    <a:pt x="690" y="334"/>
                  </a:lnTo>
                  <a:lnTo>
                    <a:pt x="329" y="334"/>
                  </a:lnTo>
                  <a:lnTo>
                    <a:pt x="329" y="321"/>
                  </a:lnTo>
                  <a:lnTo>
                    <a:pt x="327" y="306"/>
                  </a:lnTo>
                  <a:lnTo>
                    <a:pt x="325" y="291"/>
                  </a:lnTo>
                  <a:lnTo>
                    <a:pt x="320" y="274"/>
                  </a:lnTo>
                  <a:lnTo>
                    <a:pt x="315" y="257"/>
                  </a:lnTo>
                  <a:lnTo>
                    <a:pt x="308" y="239"/>
                  </a:lnTo>
                  <a:lnTo>
                    <a:pt x="299" y="221"/>
                  </a:lnTo>
                  <a:lnTo>
                    <a:pt x="289" y="204"/>
                  </a:lnTo>
                  <a:lnTo>
                    <a:pt x="277" y="188"/>
                  </a:lnTo>
                  <a:lnTo>
                    <a:pt x="264" y="172"/>
                  </a:lnTo>
                  <a:lnTo>
                    <a:pt x="247" y="158"/>
                  </a:lnTo>
                  <a:lnTo>
                    <a:pt x="229" y="145"/>
                  </a:lnTo>
                  <a:lnTo>
                    <a:pt x="208" y="135"/>
                  </a:lnTo>
                  <a:lnTo>
                    <a:pt x="185" y="127"/>
                  </a:lnTo>
                  <a:lnTo>
                    <a:pt x="160" y="121"/>
                  </a:lnTo>
                  <a:lnTo>
                    <a:pt x="131" y="119"/>
                  </a:lnTo>
                  <a:lnTo>
                    <a:pt x="102" y="119"/>
                  </a:lnTo>
                  <a:lnTo>
                    <a:pt x="78" y="121"/>
                  </a:lnTo>
                  <a:lnTo>
                    <a:pt x="59" y="125"/>
                  </a:lnTo>
                  <a:lnTo>
                    <a:pt x="42" y="129"/>
                  </a:lnTo>
                  <a:lnTo>
                    <a:pt x="30" y="136"/>
                  </a:lnTo>
                  <a:lnTo>
                    <a:pt x="18" y="144"/>
                  </a:lnTo>
                  <a:lnTo>
                    <a:pt x="9" y="152"/>
                  </a:lnTo>
                  <a:lnTo>
                    <a:pt x="0" y="161"/>
                  </a:lnTo>
                  <a:lnTo>
                    <a:pt x="2" y="174"/>
                  </a:lnTo>
                  <a:lnTo>
                    <a:pt x="12" y="166"/>
                  </a:lnTo>
                  <a:lnTo>
                    <a:pt x="25" y="158"/>
                  </a:lnTo>
                  <a:lnTo>
                    <a:pt x="38" y="152"/>
                  </a:lnTo>
                  <a:lnTo>
                    <a:pt x="53" y="146"/>
                  </a:lnTo>
                  <a:lnTo>
                    <a:pt x="68" y="142"/>
                  </a:lnTo>
                  <a:lnTo>
                    <a:pt x="85" y="139"/>
                  </a:lnTo>
                  <a:lnTo>
                    <a:pt x="102" y="137"/>
                  </a:lnTo>
                  <a:lnTo>
                    <a:pt x="122" y="137"/>
                  </a:lnTo>
                  <a:lnTo>
                    <a:pt x="153" y="139"/>
                  </a:lnTo>
                  <a:lnTo>
                    <a:pt x="179" y="145"/>
                  </a:lnTo>
                  <a:lnTo>
                    <a:pt x="204" y="153"/>
                  </a:lnTo>
                  <a:lnTo>
                    <a:pt x="224" y="165"/>
                  </a:lnTo>
                  <a:lnTo>
                    <a:pt x="243" y="179"/>
                  </a:lnTo>
                  <a:lnTo>
                    <a:pt x="258" y="192"/>
                  </a:lnTo>
                  <a:lnTo>
                    <a:pt x="270" y="210"/>
                  </a:lnTo>
                  <a:lnTo>
                    <a:pt x="282" y="226"/>
                  </a:lnTo>
                  <a:lnTo>
                    <a:pt x="290" y="244"/>
                  </a:lnTo>
                  <a:lnTo>
                    <a:pt x="297" y="261"/>
                  </a:lnTo>
                  <a:lnTo>
                    <a:pt x="303" y="279"/>
                  </a:lnTo>
                  <a:lnTo>
                    <a:pt x="306" y="296"/>
                  </a:lnTo>
                  <a:lnTo>
                    <a:pt x="310" y="312"/>
                  </a:lnTo>
                  <a:lnTo>
                    <a:pt x="311" y="326"/>
                  </a:lnTo>
                  <a:lnTo>
                    <a:pt x="312" y="338"/>
                  </a:lnTo>
                  <a:lnTo>
                    <a:pt x="313" y="349"/>
                  </a:lnTo>
                  <a:lnTo>
                    <a:pt x="325" y="349"/>
                  </a:lnTo>
                  <a:lnTo>
                    <a:pt x="343" y="349"/>
                  </a:lnTo>
                  <a:lnTo>
                    <a:pt x="367" y="349"/>
                  </a:lnTo>
                  <a:lnTo>
                    <a:pt x="395" y="349"/>
                  </a:lnTo>
                  <a:lnTo>
                    <a:pt x="426" y="349"/>
                  </a:lnTo>
                  <a:lnTo>
                    <a:pt x="459" y="349"/>
                  </a:lnTo>
                  <a:lnTo>
                    <a:pt x="494" y="349"/>
                  </a:lnTo>
                  <a:lnTo>
                    <a:pt x="530" y="347"/>
                  </a:lnTo>
                  <a:lnTo>
                    <a:pt x="564" y="347"/>
                  </a:lnTo>
                  <a:lnTo>
                    <a:pt x="597" y="347"/>
                  </a:lnTo>
                  <a:lnTo>
                    <a:pt x="629" y="347"/>
                  </a:lnTo>
                  <a:lnTo>
                    <a:pt x="656" y="347"/>
                  </a:lnTo>
                  <a:lnTo>
                    <a:pt x="679" y="347"/>
                  </a:lnTo>
                  <a:lnTo>
                    <a:pt x="698" y="347"/>
                  </a:lnTo>
                  <a:lnTo>
                    <a:pt x="709" y="347"/>
                  </a:lnTo>
                  <a:lnTo>
                    <a:pt x="713" y="347"/>
                  </a:lnTo>
                  <a:lnTo>
                    <a:pt x="717" y="350"/>
                  </a:lnTo>
                  <a:lnTo>
                    <a:pt x="722" y="352"/>
                  </a:lnTo>
                  <a:lnTo>
                    <a:pt x="729" y="355"/>
                  </a:lnTo>
                  <a:lnTo>
                    <a:pt x="736" y="358"/>
                  </a:lnTo>
                  <a:lnTo>
                    <a:pt x="744" y="361"/>
                  </a:lnTo>
                  <a:lnTo>
                    <a:pt x="753" y="362"/>
                  </a:lnTo>
                  <a:lnTo>
                    <a:pt x="763" y="365"/>
                  </a:lnTo>
                  <a:lnTo>
                    <a:pt x="776" y="365"/>
                  </a:lnTo>
                  <a:lnTo>
                    <a:pt x="787" y="365"/>
                  </a:lnTo>
                  <a:lnTo>
                    <a:pt x="800" y="362"/>
                  </a:lnTo>
                  <a:lnTo>
                    <a:pt x="816" y="358"/>
                  </a:lnTo>
                  <a:lnTo>
                    <a:pt x="835" y="351"/>
                  </a:lnTo>
                  <a:lnTo>
                    <a:pt x="857" y="341"/>
                  </a:lnTo>
                  <a:lnTo>
                    <a:pt x="882" y="327"/>
                  </a:lnTo>
                  <a:lnTo>
                    <a:pt x="911" y="307"/>
                  </a:lnTo>
                  <a:lnTo>
                    <a:pt x="944" y="282"/>
                  </a:lnTo>
                  <a:lnTo>
                    <a:pt x="961" y="268"/>
                  </a:lnTo>
                  <a:lnTo>
                    <a:pt x="979" y="256"/>
                  </a:lnTo>
                  <a:lnTo>
                    <a:pt x="994" y="243"/>
                  </a:lnTo>
                  <a:lnTo>
                    <a:pt x="1010" y="231"/>
                  </a:lnTo>
                  <a:lnTo>
                    <a:pt x="1024" y="220"/>
                  </a:lnTo>
                  <a:lnTo>
                    <a:pt x="1039" y="211"/>
                  </a:lnTo>
                  <a:lnTo>
                    <a:pt x="1052" y="200"/>
                  </a:lnTo>
                  <a:lnTo>
                    <a:pt x="1065" y="192"/>
                  </a:lnTo>
                  <a:lnTo>
                    <a:pt x="1079" y="185"/>
                  </a:lnTo>
                  <a:lnTo>
                    <a:pt x="1092" y="179"/>
                  </a:lnTo>
                  <a:lnTo>
                    <a:pt x="1104" y="173"/>
                  </a:lnTo>
                  <a:lnTo>
                    <a:pt x="1117" y="168"/>
                  </a:lnTo>
                  <a:lnTo>
                    <a:pt x="1131" y="164"/>
                  </a:lnTo>
                  <a:lnTo>
                    <a:pt x="1143" y="161"/>
                  </a:lnTo>
                  <a:lnTo>
                    <a:pt x="1157" y="159"/>
                  </a:lnTo>
                  <a:lnTo>
                    <a:pt x="1171" y="159"/>
                  </a:lnTo>
                  <a:lnTo>
                    <a:pt x="1177" y="159"/>
                  </a:lnTo>
                  <a:lnTo>
                    <a:pt x="1183" y="159"/>
                  </a:lnTo>
                  <a:lnTo>
                    <a:pt x="1188" y="160"/>
                  </a:lnTo>
                  <a:lnTo>
                    <a:pt x="1194" y="161"/>
                  </a:lnTo>
                  <a:lnTo>
                    <a:pt x="1192" y="141"/>
                  </a:lnTo>
                  <a:close/>
                </a:path>
              </a:pathLst>
            </a:custGeom>
            <a:solidFill>
              <a:schemeClr val="folHlink"/>
            </a:solidFill>
            <a:ln w="9525">
              <a:solidFill>
                <a:schemeClr val="hlink"/>
              </a:solidFill>
              <a:round/>
              <a:headEnd/>
              <a:tailEnd/>
            </a:ln>
          </p:spPr>
          <p:txBody>
            <a:bodyPr/>
            <a:lstStyle/>
            <a:p>
              <a:endParaRPr lang="en-US"/>
            </a:p>
          </p:txBody>
        </p:sp>
        <p:sp>
          <p:nvSpPr>
            <p:cNvPr id="5143" name="Rectangle 19"/>
            <p:cNvSpPr>
              <a:spLocks noChangeArrowheads="1"/>
            </p:cNvSpPr>
            <p:nvPr/>
          </p:nvSpPr>
          <p:spPr bwMode="auto">
            <a:xfrm>
              <a:off x="1300" y="2682"/>
              <a:ext cx="51" cy="12"/>
            </a:xfrm>
            <a:prstGeom prst="rect">
              <a:avLst/>
            </a:prstGeom>
            <a:solidFill>
              <a:schemeClr val="folHlink"/>
            </a:solidFill>
            <a:ln w="9525">
              <a:solidFill>
                <a:schemeClr val="hlink"/>
              </a:solidFill>
              <a:miter lim="800000"/>
              <a:headEnd/>
              <a:tailEnd/>
            </a:ln>
          </p:spPr>
          <p:txBody>
            <a:bodyPr/>
            <a:lstStyle/>
            <a:p>
              <a:endParaRPr lang="en-US"/>
            </a:p>
          </p:txBody>
        </p:sp>
        <p:sp>
          <p:nvSpPr>
            <p:cNvPr id="5144" name="Rectangle 20"/>
            <p:cNvSpPr>
              <a:spLocks noChangeArrowheads="1"/>
            </p:cNvSpPr>
            <p:nvPr/>
          </p:nvSpPr>
          <p:spPr bwMode="auto">
            <a:xfrm>
              <a:off x="1686" y="2659"/>
              <a:ext cx="13" cy="57"/>
            </a:xfrm>
            <a:prstGeom prst="rect">
              <a:avLst/>
            </a:prstGeom>
            <a:solidFill>
              <a:schemeClr val="folHlink"/>
            </a:solidFill>
            <a:ln w="9525">
              <a:solidFill>
                <a:schemeClr val="hlink"/>
              </a:solidFill>
              <a:miter lim="800000"/>
              <a:headEnd/>
              <a:tailEnd/>
            </a:ln>
          </p:spPr>
          <p:txBody>
            <a:bodyPr/>
            <a:lstStyle/>
            <a:p>
              <a:endParaRPr lang="en-US"/>
            </a:p>
          </p:txBody>
        </p:sp>
        <p:sp>
          <p:nvSpPr>
            <p:cNvPr id="5145" name="Freeform 21"/>
            <p:cNvSpPr>
              <a:spLocks/>
            </p:cNvSpPr>
            <p:nvPr/>
          </p:nvSpPr>
          <p:spPr bwMode="auto">
            <a:xfrm>
              <a:off x="1631" y="2700"/>
              <a:ext cx="10" cy="47"/>
            </a:xfrm>
            <a:custGeom>
              <a:avLst/>
              <a:gdLst>
                <a:gd name="T0" fmla="*/ 0 w 20"/>
                <a:gd name="T1" fmla="*/ 93 h 93"/>
                <a:gd name="T2" fmla="*/ 0 w 20"/>
                <a:gd name="T3" fmla="*/ 0 h 93"/>
                <a:gd name="T4" fmla="*/ 20 w 20"/>
                <a:gd name="T5" fmla="*/ 0 h 93"/>
                <a:gd name="T6" fmla="*/ 20 w 20"/>
                <a:gd name="T7" fmla="*/ 82 h 93"/>
                <a:gd name="T8" fmla="*/ 0 w 20"/>
                <a:gd name="T9" fmla="*/ 93 h 93"/>
                <a:gd name="T10" fmla="*/ 0 60000 65536"/>
                <a:gd name="T11" fmla="*/ 0 60000 65536"/>
                <a:gd name="T12" fmla="*/ 0 60000 65536"/>
                <a:gd name="T13" fmla="*/ 0 60000 65536"/>
                <a:gd name="T14" fmla="*/ 0 60000 65536"/>
                <a:gd name="T15" fmla="*/ 0 w 20"/>
                <a:gd name="T16" fmla="*/ 0 h 93"/>
                <a:gd name="T17" fmla="*/ 20 w 20"/>
                <a:gd name="T18" fmla="*/ 93 h 93"/>
              </a:gdLst>
              <a:ahLst/>
              <a:cxnLst>
                <a:cxn ang="T10">
                  <a:pos x="T0" y="T1"/>
                </a:cxn>
                <a:cxn ang="T11">
                  <a:pos x="T2" y="T3"/>
                </a:cxn>
                <a:cxn ang="T12">
                  <a:pos x="T4" y="T5"/>
                </a:cxn>
                <a:cxn ang="T13">
                  <a:pos x="T6" y="T7"/>
                </a:cxn>
                <a:cxn ang="T14">
                  <a:pos x="T8" y="T9"/>
                </a:cxn>
              </a:cxnLst>
              <a:rect l="T15" t="T16" r="T17" b="T18"/>
              <a:pathLst>
                <a:path w="20" h="93">
                  <a:moveTo>
                    <a:pt x="0" y="93"/>
                  </a:moveTo>
                  <a:lnTo>
                    <a:pt x="0" y="0"/>
                  </a:lnTo>
                  <a:lnTo>
                    <a:pt x="20" y="0"/>
                  </a:lnTo>
                  <a:lnTo>
                    <a:pt x="20" y="82"/>
                  </a:lnTo>
                  <a:lnTo>
                    <a:pt x="0" y="93"/>
                  </a:lnTo>
                  <a:close/>
                </a:path>
              </a:pathLst>
            </a:custGeom>
            <a:solidFill>
              <a:schemeClr val="folHlink"/>
            </a:solidFill>
            <a:ln w="9525">
              <a:solidFill>
                <a:schemeClr val="hlink"/>
              </a:solidFill>
              <a:round/>
              <a:headEnd/>
              <a:tailEnd/>
            </a:ln>
          </p:spPr>
          <p:txBody>
            <a:bodyPr/>
            <a:lstStyle/>
            <a:p>
              <a:endParaRPr lang="en-US"/>
            </a:p>
          </p:txBody>
        </p:sp>
        <p:sp>
          <p:nvSpPr>
            <p:cNvPr id="5146" name="Rectangle 22"/>
            <p:cNvSpPr>
              <a:spLocks noChangeArrowheads="1"/>
            </p:cNvSpPr>
            <p:nvPr/>
          </p:nvSpPr>
          <p:spPr bwMode="auto">
            <a:xfrm>
              <a:off x="1610" y="2700"/>
              <a:ext cx="10" cy="50"/>
            </a:xfrm>
            <a:prstGeom prst="rect">
              <a:avLst/>
            </a:prstGeom>
            <a:solidFill>
              <a:schemeClr val="folHlink"/>
            </a:solidFill>
            <a:ln w="9525">
              <a:solidFill>
                <a:schemeClr val="hlink"/>
              </a:solidFill>
              <a:miter lim="800000"/>
              <a:headEnd/>
              <a:tailEnd/>
            </a:ln>
          </p:spPr>
          <p:txBody>
            <a:bodyPr/>
            <a:lstStyle/>
            <a:p>
              <a:endParaRPr lang="en-US"/>
            </a:p>
          </p:txBody>
        </p:sp>
        <p:sp>
          <p:nvSpPr>
            <p:cNvPr id="5147" name="Rectangle 23"/>
            <p:cNvSpPr>
              <a:spLocks noChangeArrowheads="1"/>
            </p:cNvSpPr>
            <p:nvPr/>
          </p:nvSpPr>
          <p:spPr bwMode="auto">
            <a:xfrm>
              <a:off x="1589" y="2700"/>
              <a:ext cx="10" cy="50"/>
            </a:xfrm>
            <a:prstGeom prst="rect">
              <a:avLst/>
            </a:prstGeom>
            <a:solidFill>
              <a:schemeClr val="folHlink"/>
            </a:solidFill>
            <a:ln w="9525">
              <a:solidFill>
                <a:schemeClr val="hlink"/>
              </a:solidFill>
              <a:miter lim="800000"/>
              <a:headEnd/>
              <a:tailEnd/>
            </a:ln>
          </p:spPr>
          <p:txBody>
            <a:bodyPr/>
            <a:lstStyle/>
            <a:p>
              <a:endParaRPr lang="en-US"/>
            </a:p>
          </p:txBody>
        </p:sp>
        <p:sp>
          <p:nvSpPr>
            <p:cNvPr id="5148" name="Rectangle 24"/>
            <p:cNvSpPr>
              <a:spLocks noChangeArrowheads="1"/>
            </p:cNvSpPr>
            <p:nvPr/>
          </p:nvSpPr>
          <p:spPr bwMode="auto">
            <a:xfrm>
              <a:off x="1568" y="2700"/>
              <a:ext cx="10" cy="50"/>
            </a:xfrm>
            <a:prstGeom prst="rect">
              <a:avLst/>
            </a:prstGeom>
            <a:solidFill>
              <a:schemeClr val="folHlink"/>
            </a:solidFill>
            <a:ln w="9525">
              <a:solidFill>
                <a:schemeClr val="hlink"/>
              </a:solidFill>
              <a:miter lim="800000"/>
              <a:headEnd/>
              <a:tailEnd/>
            </a:ln>
          </p:spPr>
          <p:txBody>
            <a:bodyPr/>
            <a:lstStyle/>
            <a:p>
              <a:endParaRPr lang="en-US"/>
            </a:p>
          </p:txBody>
        </p:sp>
        <p:sp>
          <p:nvSpPr>
            <p:cNvPr id="5149" name="Freeform 25"/>
            <p:cNvSpPr>
              <a:spLocks/>
            </p:cNvSpPr>
            <p:nvPr/>
          </p:nvSpPr>
          <p:spPr bwMode="auto">
            <a:xfrm>
              <a:off x="1757" y="2795"/>
              <a:ext cx="23" cy="30"/>
            </a:xfrm>
            <a:custGeom>
              <a:avLst/>
              <a:gdLst>
                <a:gd name="T0" fmla="*/ 42 w 46"/>
                <a:gd name="T1" fmla="*/ 0 h 59"/>
                <a:gd name="T2" fmla="*/ 46 w 46"/>
                <a:gd name="T3" fmla="*/ 12 h 59"/>
                <a:gd name="T4" fmla="*/ 46 w 46"/>
                <a:gd name="T5" fmla="*/ 29 h 59"/>
                <a:gd name="T6" fmla="*/ 43 w 46"/>
                <a:gd name="T7" fmla="*/ 45 h 59"/>
                <a:gd name="T8" fmla="*/ 38 w 46"/>
                <a:gd name="T9" fmla="*/ 59 h 59"/>
                <a:gd name="T10" fmla="*/ 32 w 46"/>
                <a:gd name="T11" fmla="*/ 59 h 59"/>
                <a:gd name="T12" fmla="*/ 23 w 46"/>
                <a:gd name="T13" fmla="*/ 58 h 59"/>
                <a:gd name="T14" fmla="*/ 13 w 46"/>
                <a:gd name="T15" fmla="*/ 58 h 59"/>
                <a:gd name="T16" fmla="*/ 10 w 46"/>
                <a:gd name="T17" fmla="*/ 58 h 59"/>
                <a:gd name="T18" fmla="*/ 3 w 46"/>
                <a:gd name="T19" fmla="*/ 47 h 59"/>
                <a:gd name="T20" fmla="*/ 0 w 46"/>
                <a:gd name="T21" fmla="*/ 28 h 59"/>
                <a:gd name="T22" fmla="*/ 2 w 46"/>
                <a:gd name="T23" fmla="*/ 11 h 59"/>
                <a:gd name="T24" fmla="*/ 13 w 46"/>
                <a:gd name="T25" fmla="*/ 0 h 59"/>
                <a:gd name="T26" fmla="*/ 20 w 46"/>
                <a:gd name="T27" fmla="*/ 0 h 59"/>
                <a:gd name="T28" fmla="*/ 30 w 46"/>
                <a:gd name="T29" fmla="*/ 0 h 59"/>
                <a:gd name="T30" fmla="*/ 39 w 46"/>
                <a:gd name="T31" fmla="*/ 0 h 59"/>
                <a:gd name="T32" fmla="*/ 42 w 46"/>
                <a:gd name="T33" fmla="*/ 0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59"/>
                <a:gd name="T53" fmla="*/ 46 w 46"/>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59">
                  <a:moveTo>
                    <a:pt x="42" y="0"/>
                  </a:moveTo>
                  <a:lnTo>
                    <a:pt x="46" y="12"/>
                  </a:lnTo>
                  <a:lnTo>
                    <a:pt x="46" y="29"/>
                  </a:lnTo>
                  <a:lnTo>
                    <a:pt x="43" y="45"/>
                  </a:lnTo>
                  <a:lnTo>
                    <a:pt x="38" y="59"/>
                  </a:lnTo>
                  <a:lnTo>
                    <a:pt x="32" y="59"/>
                  </a:lnTo>
                  <a:lnTo>
                    <a:pt x="23" y="58"/>
                  </a:lnTo>
                  <a:lnTo>
                    <a:pt x="13" y="58"/>
                  </a:lnTo>
                  <a:lnTo>
                    <a:pt x="10" y="58"/>
                  </a:lnTo>
                  <a:lnTo>
                    <a:pt x="3" y="47"/>
                  </a:lnTo>
                  <a:lnTo>
                    <a:pt x="0" y="28"/>
                  </a:lnTo>
                  <a:lnTo>
                    <a:pt x="2" y="11"/>
                  </a:lnTo>
                  <a:lnTo>
                    <a:pt x="13" y="0"/>
                  </a:lnTo>
                  <a:lnTo>
                    <a:pt x="20" y="0"/>
                  </a:lnTo>
                  <a:lnTo>
                    <a:pt x="30" y="0"/>
                  </a:lnTo>
                  <a:lnTo>
                    <a:pt x="39" y="0"/>
                  </a:lnTo>
                  <a:lnTo>
                    <a:pt x="42" y="0"/>
                  </a:lnTo>
                  <a:close/>
                </a:path>
              </a:pathLst>
            </a:custGeom>
            <a:solidFill>
              <a:schemeClr val="folHlink"/>
            </a:solidFill>
            <a:ln w="9525">
              <a:solidFill>
                <a:schemeClr val="hlink"/>
              </a:solidFill>
              <a:round/>
              <a:headEnd/>
              <a:tailEnd/>
            </a:ln>
          </p:spPr>
          <p:txBody>
            <a:bodyPr/>
            <a:lstStyle/>
            <a:p>
              <a:endParaRPr lang="en-US"/>
            </a:p>
          </p:txBody>
        </p:sp>
        <p:sp>
          <p:nvSpPr>
            <p:cNvPr id="5150" name="Freeform 26"/>
            <p:cNvSpPr>
              <a:spLocks/>
            </p:cNvSpPr>
            <p:nvPr/>
          </p:nvSpPr>
          <p:spPr bwMode="auto">
            <a:xfrm>
              <a:off x="1718" y="2693"/>
              <a:ext cx="27" cy="42"/>
            </a:xfrm>
            <a:custGeom>
              <a:avLst/>
              <a:gdLst>
                <a:gd name="T0" fmla="*/ 54 w 54"/>
                <a:gd name="T1" fmla="*/ 1 h 84"/>
                <a:gd name="T2" fmla="*/ 54 w 54"/>
                <a:gd name="T3" fmla="*/ 81 h 84"/>
                <a:gd name="T4" fmla="*/ 47 w 54"/>
                <a:gd name="T5" fmla="*/ 83 h 84"/>
                <a:gd name="T6" fmla="*/ 39 w 54"/>
                <a:gd name="T7" fmla="*/ 84 h 84"/>
                <a:gd name="T8" fmla="*/ 30 w 54"/>
                <a:gd name="T9" fmla="*/ 83 h 84"/>
                <a:gd name="T10" fmla="*/ 21 w 54"/>
                <a:gd name="T11" fmla="*/ 81 h 84"/>
                <a:gd name="T12" fmla="*/ 13 w 54"/>
                <a:gd name="T13" fmla="*/ 75 h 84"/>
                <a:gd name="T14" fmla="*/ 6 w 54"/>
                <a:gd name="T15" fmla="*/ 66 h 84"/>
                <a:gd name="T16" fmla="*/ 1 w 54"/>
                <a:gd name="T17" fmla="*/ 54 h 84"/>
                <a:gd name="T18" fmla="*/ 0 w 54"/>
                <a:gd name="T19" fmla="*/ 39 h 84"/>
                <a:gd name="T20" fmla="*/ 3 w 54"/>
                <a:gd name="T21" fmla="*/ 27 h 84"/>
                <a:gd name="T22" fmla="*/ 7 w 54"/>
                <a:gd name="T23" fmla="*/ 16 h 84"/>
                <a:gd name="T24" fmla="*/ 14 w 54"/>
                <a:gd name="T25" fmla="*/ 9 h 84"/>
                <a:gd name="T26" fmla="*/ 22 w 54"/>
                <a:gd name="T27" fmla="*/ 5 h 84"/>
                <a:gd name="T28" fmla="*/ 31 w 54"/>
                <a:gd name="T29" fmla="*/ 1 h 84"/>
                <a:gd name="T30" fmla="*/ 39 w 54"/>
                <a:gd name="T31" fmla="*/ 0 h 84"/>
                <a:gd name="T32" fmla="*/ 47 w 54"/>
                <a:gd name="T33" fmla="*/ 0 h 84"/>
                <a:gd name="T34" fmla="*/ 54 w 54"/>
                <a:gd name="T35" fmla="*/ 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84"/>
                <a:gd name="T56" fmla="*/ 54 w 54"/>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84">
                  <a:moveTo>
                    <a:pt x="54" y="1"/>
                  </a:moveTo>
                  <a:lnTo>
                    <a:pt x="54" y="81"/>
                  </a:lnTo>
                  <a:lnTo>
                    <a:pt x="47" y="83"/>
                  </a:lnTo>
                  <a:lnTo>
                    <a:pt x="39" y="84"/>
                  </a:lnTo>
                  <a:lnTo>
                    <a:pt x="30" y="83"/>
                  </a:lnTo>
                  <a:lnTo>
                    <a:pt x="21" y="81"/>
                  </a:lnTo>
                  <a:lnTo>
                    <a:pt x="13" y="75"/>
                  </a:lnTo>
                  <a:lnTo>
                    <a:pt x="6" y="66"/>
                  </a:lnTo>
                  <a:lnTo>
                    <a:pt x="1" y="54"/>
                  </a:lnTo>
                  <a:lnTo>
                    <a:pt x="0" y="39"/>
                  </a:lnTo>
                  <a:lnTo>
                    <a:pt x="3" y="27"/>
                  </a:lnTo>
                  <a:lnTo>
                    <a:pt x="7" y="16"/>
                  </a:lnTo>
                  <a:lnTo>
                    <a:pt x="14" y="9"/>
                  </a:lnTo>
                  <a:lnTo>
                    <a:pt x="22" y="5"/>
                  </a:lnTo>
                  <a:lnTo>
                    <a:pt x="31" y="1"/>
                  </a:lnTo>
                  <a:lnTo>
                    <a:pt x="39" y="0"/>
                  </a:lnTo>
                  <a:lnTo>
                    <a:pt x="47" y="0"/>
                  </a:lnTo>
                  <a:lnTo>
                    <a:pt x="54" y="1"/>
                  </a:lnTo>
                  <a:close/>
                </a:path>
              </a:pathLst>
            </a:custGeom>
            <a:solidFill>
              <a:schemeClr val="folHlink"/>
            </a:solidFill>
            <a:ln w="9525">
              <a:solidFill>
                <a:schemeClr val="hlink"/>
              </a:solidFill>
              <a:round/>
              <a:headEnd/>
              <a:tailEnd/>
            </a:ln>
          </p:spPr>
          <p:txBody>
            <a:bodyPr/>
            <a:lstStyle/>
            <a:p>
              <a:endParaRPr lang="en-US"/>
            </a:p>
          </p:txBody>
        </p:sp>
        <p:sp>
          <p:nvSpPr>
            <p:cNvPr id="5151" name="Freeform 27"/>
            <p:cNvSpPr>
              <a:spLocks/>
            </p:cNvSpPr>
            <p:nvPr/>
          </p:nvSpPr>
          <p:spPr bwMode="auto">
            <a:xfrm>
              <a:off x="1068" y="2817"/>
              <a:ext cx="42" cy="29"/>
            </a:xfrm>
            <a:custGeom>
              <a:avLst/>
              <a:gdLst>
                <a:gd name="T0" fmla="*/ 85 w 85"/>
                <a:gd name="T1" fmla="*/ 0 h 59"/>
                <a:gd name="T2" fmla="*/ 70 w 85"/>
                <a:gd name="T3" fmla="*/ 0 h 59"/>
                <a:gd name="T4" fmla="*/ 55 w 85"/>
                <a:gd name="T5" fmla="*/ 0 h 59"/>
                <a:gd name="T6" fmla="*/ 40 w 85"/>
                <a:gd name="T7" fmla="*/ 0 h 59"/>
                <a:gd name="T8" fmla="*/ 28 w 85"/>
                <a:gd name="T9" fmla="*/ 3 h 59"/>
                <a:gd name="T10" fmla="*/ 15 w 85"/>
                <a:gd name="T11" fmla="*/ 6 h 59"/>
                <a:gd name="T12" fmla="*/ 7 w 85"/>
                <a:gd name="T13" fmla="*/ 12 h 59"/>
                <a:gd name="T14" fmla="*/ 1 w 85"/>
                <a:gd name="T15" fmla="*/ 20 h 59"/>
                <a:gd name="T16" fmla="*/ 0 w 85"/>
                <a:gd name="T17" fmla="*/ 30 h 59"/>
                <a:gd name="T18" fmla="*/ 1 w 85"/>
                <a:gd name="T19" fmla="*/ 37 h 59"/>
                <a:gd name="T20" fmla="*/ 1 w 85"/>
                <a:gd name="T21" fmla="*/ 44 h 59"/>
                <a:gd name="T22" fmla="*/ 3 w 85"/>
                <a:gd name="T23" fmla="*/ 50 h 59"/>
                <a:gd name="T24" fmla="*/ 9 w 85"/>
                <a:gd name="T25" fmla="*/ 53 h 59"/>
                <a:gd name="T26" fmla="*/ 18 w 85"/>
                <a:gd name="T27" fmla="*/ 57 h 59"/>
                <a:gd name="T28" fmla="*/ 32 w 85"/>
                <a:gd name="T29" fmla="*/ 58 h 59"/>
                <a:gd name="T30" fmla="*/ 52 w 85"/>
                <a:gd name="T31" fmla="*/ 59 h 59"/>
                <a:gd name="T32" fmla="*/ 79 w 85"/>
                <a:gd name="T33" fmla="*/ 58 h 59"/>
                <a:gd name="T34" fmla="*/ 81 w 85"/>
                <a:gd name="T35" fmla="*/ 46 h 59"/>
                <a:gd name="T36" fmla="*/ 83 w 85"/>
                <a:gd name="T37" fmla="*/ 27 h 59"/>
                <a:gd name="T38" fmla="*/ 84 w 85"/>
                <a:gd name="T39" fmla="*/ 8 h 59"/>
                <a:gd name="T40" fmla="*/ 85 w 85"/>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9"/>
                <a:gd name="T65" fmla="*/ 85 w 85"/>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9">
                  <a:moveTo>
                    <a:pt x="85" y="0"/>
                  </a:moveTo>
                  <a:lnTo>
                    <a:pt x="70" y="0"/>
                  </a:lnTo>
                  <a:lnTo>
                    <a:pt x="55" y="0"/>
                  </a:lnTo>
                  <a:lnTo>
                    <a:pt x="40" y="0"/>
                  </a:lnTo>
                  <a:lnTo>
                    <a:pt x="28" y="3"/>
                  </a:lnTo>
                  <a:lnTo>
                    <a:pt x="15" y="6"/>
                  </a:lnTo>
                  <a:lnTo>
                    <a:pt x="7" y="12"/>
                  </a:lnTo>
                  <a:lnTo>
                    <a:pt x="1" y="20"/>
                  </a:lnTo>
                  <a:lnTo>
                    <a:pt x="0" y="30"/>
                  </a:lnTo>
                  <a:lnTo>
                    <a:pt x="1" y="37"/>
                  </a:lnTo>
                  <a:lnTo>
                    <a:pt x="1" y="44"/>
                  </a:lnTo>
                  <a:lnTo>
                    <a:pt x="3" y="50"/>
                  </a:lnTo>
                  <a:lnTo>
                    <a:pt x="9" y="53"/>
                  </a:lnTo>
                  <a:lnTo>
                    <a:pt x="18" y="57"/>
                  </a:lnTo>
                  <a:lnTo>
                    <a:pt x="32" y="58"/>
                  </a:lnTo>
                  <a:lnTo>
                    <a:pt x="52" y="59"/>
                  </a:lnTo>
                  <a:lnTo>
                    <a:pt x="79" y="58"/>
                  </a:lnTo>
                  <a:lnTo>
                    <a:pt x="81" y="46"/>
                  </a:lnTo>
                  <a:lnTo>
                    <a:pt x="83" y="27"/>
                  </a:lnTo>
                  <a:lnTo>
                    <a:pt x="84" y="8"/>
                  </a:lnTo>
                  <a:lnTo>
                    <a:pt x="85" y="0"/>
                  </a:lnTo>
                  <a:close/>
                </a:path>
              </a:pathLst>
            </a:custGeom>
            <a:solidFill>
              <a:schemeClr val="folHlink"/>
            </a:solidFill>
            <a:ln w="9525">
              <a:solidFill>
                <a:schemeClr val="hlink"/>
              </a:solidFill>
              <a:round/>
              <a:headEnd/>
              <a:tailEnd/>
            </a:ln>
          </p:spPr>
          <p:txBody>
            <a:bodyPr/>
            <a:lstStyle/>
            <a:p>
              <a:endParaRPr lang="en-US"/>
            </a:p>
          </p:txBody>
        </p:sp>
        <p:sp>
          <p:nvSpPr>
            <p:cNvPr id="5152" name="Freeform 28"/>
            <p:cNvSpPr>
              <a:spLocks/>
            </p:cNvSpPr>
            <p:nvPr/>
          </p:nvSpPr>
          <p:spPr bwMode="auto">
            <a:xfrm>
              <a:off x="1669" y="2798"/>
              <a:ext cx="41" cy="40"/>
            </a:xfrm>
            <a:custGeom>
              <a:avLst/>
              <a:gdLst>
                <a:gd name="T0" fmla="*/ 41 w 82"/>
                <a:gd name="T1" fmla="*/ 81 h 81"/>
                <a:gd name="T2" fmla="*/ 33 w 82"/>
                <a:gd name="T3" fmla="*/ 80 h 81"/>
                <a:gd name="T4" fmla="*/ 26 w 82"/>
                <a:gd name="T5" fmla="*/ 77 h 81"/>
                <a:gd name="T6" fmla="*/ 19 w 82"/>
                <a:gd name="T7" fmla="*/ 74 h 81"/>
                <a:gd name="T8" fmla="*/ 12 w 82"/>
                <a:gd name="T9" fmla="*/ 69 h 81"/>
                <a:gd name="T10" fmla="*/ 7 w 82"/>
                <a:gd name="T11" fmla="*/ 62 h 81"/>
                <a:gd name="T12" fmla="*/ 4 w 82"/>
                <a:gd name="T13" fmla="*/ 55 h 81"/>
                <a:gd name="T14" fmla="*/ 1 w 82"/>
                <a:gd name="T15" fmla="*/ 49 h 81"/>
                <a:gd name="T16" fmla="*/ 0 w 82"/>
                <a:gd name="T17" fmla="*/ 40 h 81"/>
                <a:gd name="T18" fmla="*/ 1 w 82"/>
                <a:gd name="T19" fmla="*/ 32 h 81"/>
                <a:gd name="T20" fmla="*/ 4 w 82"/>
                <a:gd name="T21" fmla="*/ 26 h 81"/>
                <a:gd name="T22" fmla="*/ 7 w 82"/>
                <a:gd name="T23" fmla="*/ 19 h 81"/>
                <a:gd name="T24" fmla="*/ 12 w 82"/>
                <a:gd name="T25" fmla="*/ 12 h 81"/>
                <a:gd name="T26" fmla="*/ 19 w 82"/>
                <a:gd name="T27" fmla="*/ 7 h 81"/>
                <a:gd name="T28" fmla="*/ 26 w 82"/>
                <a:gd name="T29" fmla="*/ 4 h 81"/>
                <a:gd name="T30" fmla="*/ 33 w 82"/>
                <a:gd name="T31" fmla="*/ 1 h 81"/>
                <a:gd name="T32" fmla="*/ 41 w 82"/>
                <a:gd name="T33" fmla="*/ 0 h 81"/>
                <a:gd name="T34" fmla="*/ 49 w 82"/>
                <a:gd name="T35" fmla="*/ 1 h 81"/>
                <a:gd name="T36" fmla="*/ 57 w 82"/>
                <a:gd name="T37" fmla="*/ 4 h 81"/>
                <a:gd name="T38" fmla="*/ 64 w 82"/>
                <a:gd name="T39" fmla="*/ 7 h 81"/>
                <a:gd name="T40" fmla="*/ 71 w 82"/>
                <a:gd name="T41" fmla="*/ 12 h 81"/>
                <a:gd name="T42" fmla="*/ 75 w 82"/>
                <a:gd name="T43" fmla="*/ 19 h 81"/>
                <a:gd name="T44" fmla="*/ 79 w 82"/>
                <a:gd name="T45" fmla="*/ 26 h 81"/>
                <a:gd name="T46" fmla="*/ 81 w 82"/>
                <a:gd name="T47" fmla="*/ 32 h 81"/>
                <a:gd name="T48" fmla="*/ 82 w 82"/>
                <a:gd name="T49" fmla="*/ 40 h 81"/>
                <a:gd name="T50" fmla="*/ 81 w 82"/>
                <a:gd name="T51" fmla="*/ 49 h 81"/>
                <a:gd name="T52" fmla="*/ 79 w 82"/>
                <a:gd name="T53" fmla="*/ 55 h 81"/>
                <a:gd name="T54" fmla="*/ 75 w 82"/>
                <a:gd name="T55" fmla="*/ 62 h 81"/>
                <a:gd name="T56" fmla="*/ 71 w 82"/>
                <a:gd name="T57" fmla="*/ 69 h 81"/>
                <a:gd name="T58" fmla="*/ 64 w 82"/>
                <a:gd name="T59" fmla="*/ 74 h 81"/>
                <a:gd name="T60" fmla="*/ 57 w 82"/>
                <a:gd name="T61" fmla="*/ 77 h 81"/>
                <a:gd name="T62" fmla="*/ 49 w 82"/>
                <a:gd name="T63" fmla="*/ 80 h 81"/>
                <a:gd name="T64" fmla="*/ 41 w 82"/>
                <a:gd name="T65" fmla="*/ 81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1"/>
                <a:gd name="T101" fmla="*/ 82 w 82"/>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1">
                  <a:moveTo>
                    <a:pt x="41" y="81"/>
                  </a:moveTo>
                  <a:lnTo>
                    <a:pt x="33" y="80"/>
                  </a:lnTo>
                  <a:lnTo>
                    <a:pt x="26" y="77"/>
                  </a:lnTo>
                  <a:lnTo>
                    <a:pt x="19" y="74"/>
                  </a:lnTo>
                  <a:lnTo>
                    <a:pt x="12" y="69"/>
                  </a:lnTo>
                  <a:lnTo>
                    <a:pt x="7" y="62"/>
                  </a:lnTo>
                  <a:lnTo>
                    <a:pt x="4" y="55"/>
                  </a:lnTo>
                  <a:lnTo>
                    <a:pt x="1" y="49"/>
                  </a:lnTo>
                  <a:lnTo>
                    <a:pt x="0" y="40"/>
                  </a:lnTo>
                  <a:lnTo>
                    <a:pt x="1" y="32"/>
                  </a:lnTo>
                  <a:lnTo>
                    <a:pt x="4" y="26"/>
                  </a:lnTo>
                  <a:lnTo>
                    <a:pt x="7" y="19"/>
                  </a:lnTo>
                  <a:lnTo>
                    <a:pt x="12" y="12"/>
                  </a:lnTo>
                  <a:lnTo>
                    <a:pt x="19" y="7"/>
                  </a:lnTo>
                  <a:lnTo>
                    <a:pt x="26" y="4"/>
                  </a:lnTo>
                  <a:lnTo>
                    <a:pt x="33" y="1"/>
                  </a:lnTo>
                  <a:lnTo>
                    <a:pt x="41" y="0"/>
                  </a:lnTo>
                  <a:lnTo>
                    <a:pt x="49" y="1"/>
                  </a:lnTo>
                  <a:lnTo>
                    <a:pt x="57" y="4"/>
                  </a:lnTo>
                  <a:lnTo>
                    <a:pt x="64" y="7"/>
                  </a:lnTo>
                  <a:lnTo>
                    <a:pt x="71" y="12"/>
                  </a:lnTo>
                  <a:lnTo>
                    <a:pt x="75" y="19"/>
                  </a:lnTo>
                  <a:lnTo>
                    <a:pt x="79" y="26"/>
                  </a:lnTo>
                  <a:lnTo>
                    <a:pt x="81" y="32"/>
                  </a:lnTo>
                  <a:lnTo>
                    <a:pt x="82" y="40"/>
                  </a:lnTo>
                  <a:lnTo>
                    <a:pt x="81" y="49"/>
                  </a:lnTo>
                  <a:lnTo>
                    <a:pt x="79" y="55"/>
                  </a:lnTo>
                  <a:lnTo>
                    <a:pt x="75" y="62"/>
                  </a:lnTo>
                  <a:lnTo>
                    <a:pt x="71" y="69"/>
                  </a:lnTo>
                  <a:lnTo>
                    <a:pt x="64" y="74"/>
                  </a:lnTo>
                  <a:lnTo>
                    <a:pt x="57" y="77"/>
                  </a:lnTo>
                  <a:lnTo>
                    <a:pt x="49" y="80"/>
                  </a:lnTo>
                  <a:lnTo>
                    <a:pt x="41" y="81"/>
                  </a:lnTo>
                  <a:close/>
                </a:path>
              </a:pathLst>
            </a:custGeom>
            <a:solidFill>
              <a:schemeClr val="folHlink"/>
            </a:solidFill>
            <a:ln w="9525">
              <a:solidFill>
                <a:schemeClr val="hlink"/>
              </a:solidFill>
              <a:round/>
              <a:headEnd/>
              <a:tailEnd/>
            </a:ln>
          </p:spPr>
          <p:txBody>
            <a:bodyPr/>
            <a:lstStyle/>
            <a:p>
              <a:endParaRPr lang="en-US"/>
            </a:p>
          </p:txBody>
        </p:sp>
        <p:sp>
          <p:nvSpPr>
            <p:cNvPr id="5153" name="Freeform 29"/>
            <p:cNvSpPr>
              <a:spLocks/>
            </p:cNvSpPr>
            <p:nvPr/>
          </p:nvSpPr>
          <p:spPr bwMode="auto">
            <a:xfrm>
              <a:off x="1156" y="2798"/>
              <a:ext cx="40" cy="40"/>
            </a:xfrm>
            <a:custGeom>
              <a:avLst/>
              <a:gdLst>
                <a:gd name="T0" fmla="*/ 41 w 81"/>
                <a:gd name="T1" fmla="*/ 81 h 81"/>
                <a:gd name="T2" fmla="*/ 32 w 81"/>
                <a:gd name="T3" fmla="*/ 80 h 81"/>
                <a:gd name="T4" fmla="*/ 26 w 81"/>
                <a:gd name="T5" fmla="*/ 77 h 81"/>
                <a:gd name="T6" fmla="*/ 19 w 81"/>
                <a:gd name="T7" fmla="*/ 74 h 81"/>
                <a:gd name="T8" fmla="*/ 12 w 81"/>
                <a:gd name="T9" fmla="*/ 69 h 81"/>
                <a:gd name="T10" fmla="*/ 7 w 81"/>
                <a:gd name="T11" fmla="*/ 62 h 81"/>
                <a:gd name="T12" fmla="*/ 4 w 81"/>
                <a:gd name="T13" fmla="*/ 55 h 81"/>
                <a:gd name="T14" fmla="*/ 1 w 81"/>
                <a:gd name="T15" fmla="*/ 49 h 81"/>
                <a:gd name="T16" fmla="*/ 0 w 81"/>
                <a:gd name="T17" fmla="*/ 40 h 81"/>
                <a:gd name="T18" fmla="*/ 1 w 81"/>
                <a:gd name="T19" fmla="*/ 32 h 81"/>
                <a:gd name="T20" fmla="*/ 4 w 81"/>
                <a:gd name="T21" fmla="*/ 26 h 81"/>
                <a:gd name="T22" fmla="*/ 7 w 81"/>
                <a:gd name="T23" fmla="*/ 19 h 81"/>
                <a:gd name="T24" fmla="*/ 12 w 81"/>
                <a:gd name="T25" fmla="*/ 12 h 81"/>
                <a:gd name="T26" fmla="*/ 19 w 81"/>
                <a:gd name="T27" fmla="*/ 7 h 81"/>
                <a:gd name="T28" fmla="*/ 26 w 81"/>
                <a:gd name="T29" fmla="*/ 4 h 81"/>
                <a:gd name="T30" fmla="*/ 32 w 81"/>
                <a:gd name="T31" fmla="*/ 1 h 81"/>
                <a:gd name="T32" fmla="*/ 41 w 81"/>
                <a:gd name="T33" fmla="*/ 0 h 81"/>
                <a:gd name="T34" fmla="*/ 49 w 81"/>
                <a:gd name="T35" fmla="*/ 1 h 81"/>
                <a:gd name="T36" fmla="*/ 57 w 81"/>
                <a:gd name="T37" fmla="*/ 4 h 81"/>
                <a:gd name="T38" fmla="*/ 64 w 81"/>
                <a:gd name="T39" fmla="*/ 7 h 81"/>
                <a:gd name="T40" fmla="*/ 69 w 81"/>
                <a:gd name="T41" fmla="*/ 12 h 81"/>
                <a:gd name="T42" fmla="*/ 74 w 81"/>
                <a:gd name="T43" fmla="*/ 19 h 81"/>
                <a:gd name="T44" fmla="*/ 77 w 81"/>
                <a:gd name="T45" fmla="*/ 26 h 81"/>
                <a:gd name="T46" fmla="*/ 80 w 81"/>
                <a:gd name="T47" fmla="*/ 32 h 81"/>
                <a:gd name="T48" fmla="*/ 81 w 81"/>
                <a:gd name="T49" fmla="*/ 40 h 81"/>
                <a:gd name="T50" fmla="*/ 80 w 81"/>
                <a:gd name="T51" fmla="*/ 49 h 81"/>
                <a:gd name="T52" fmla="*/ 77 w 81"/>
                <a:gd name="T53" fmla="*/ 55 h 81"/>
                <a:gd name="T54" fmla="*/ 74 w 81"/>
                <a:gd name="T55" fmla="*/ 62 h 81"/>
                <a:gd name="T56" fmla="*/ 69 w 81"/>
                <a:gd name="T57" fmla="*/ 69 h 81"/>
                <a:gd name="T58" fmla="*/ 64 w 81"/>
                <a:gd name="T59" fmla="*/ 74 h 81"/>
                <a:gd name="T60" fmla="*/ 57 w 81"/>
                <a:gd name="T61" fmla="*/ 77 h 81"/>
                <a:gd name="T62" fmla="*/ 49 w 81"/>
                <a:gd name="T63" fmla="*/ 80 h 81"/>
                <a:gd name="T64" fmla="*/ 41 w 81"/>
                <a:gd name="T65" fmla="*/ 81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1"/>
                <a:gd name="T101" fmla="*/ 81 w 81"/>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1">
                  <a:moveTo>
                    <a:pt x="41" y="81"/>
                  </a:moveTo>
                  <a:lnTo>
                    <a:pt x="32" y="80"/>
                  </a:lnTo>
                  <a:lnTo>
                    <a:pt x="26" y="77"/>
                  </a:lnTo>
                  <a:lnTo>
                    <a:pt x="19" y="74"/>
                  </a:lnTo>
                  <a:lnTo>
                    <a:pt x="12" y="69"/>
                  </a:lnTo>
                  <a:lnTo>
                    <a:pt x="7" y="62"/>
                  </a:lnTo>
                  <a:lnTo>
                    <a:pt x="4" y="55"/>
                  </a:lnTo>
                  <a:lnTo>
                    <a:pt x="1" y="49"/>
                  </a:lnTo>
                  <a:lnTo>
                    <a:pt x="0" y="40"/>
                  </a:lnTo>
                  <a:lnTo>
                    <a:pt x="1" y="32"/>
                  </a:lnTo>
                  <a:lnTo>
                    <a:pt x="4" y="26"/>
                  </a:lnTo>
                  <a:lnTo>
                    <a:pt x="7" y="19"/>
                  </a:lnTo>
                  <a:lnTo>
                    <a:pt x="12" y="12"/>
                  </a:lnTo>
                  <a:lnTo>
                    <a:pt x="19" y="7"/>
                  </a:lnTo>
                  <a:lnTo>
                    <a:pt x="26" y="4"/>
                  </a:lnTo>
                  <a:lnTo>
                    <a:pt x="32" y="1"/>
                  </a:lnTo>
                  <a:lnTo>
                    <a:pt x="41" y="0"/>
                  </a:lnTo>
                  <a:lnTo>
                    <a:pt x="49" y="1"/>
                  </a:lnTo>
                  <a:lnTo>
                    <a:pt x="57" y="4"/>
                  </a:lnTo>
                  <a:lnTo>
                    <a:pt x="64" y="7"/>
                  </a:lnTo>
                  <a:lnTo>
                    <a:pt x="69" y="12"/>
                  </a:lnTo>
                  <a:lnTo>
                    <a:pt x="74" y="19"/>
                  </a:lnTo>
                  <a:lnTo>
                    <a:pt x="77" y="26"/>
                  </a:lnTo>
                  <a:lnTo>
                    <a:pt x="80" y="32"/>
                  </a:lnTo>
                  <a:lnTo>
                    <a:pt x="81" y="40"/>
                  </a:lnTo>
                  <a:lnTo>
                    <a:pt x="80" y="49"/>
                  </a:lnTo>
                  <a:lnTo>
                    <a:pt x="77" y="55"/>
                  </a:lnTo>
                  <a:lnTo>
                    <a:pt x="74" y="62"/>
                  </a:lnTo>
                  <a:lnTo>
                    <a:pt x="69" y="69"/>
                  </a:lnTo>
                  <a:lnTo>
                    <a:pt x="64" y="74"/>
                  </a:lnTo>
                  <a:lnTo>
                    <a:pt x="57" y="77"/>
                  </a:lnTo>
                  <a:lnTo>
                    <a:pt x="49" y="80"/>
                  </a:lnTo>
                  <a:lnTo>
                    <a:pt x="41" y="81"/>
                  </a:lnTo>
                  <a:close/>
                </a:path>
              </a:pathLst>
            </a:custGeom>
            <a:solidFill>
              <a:schemeClr val="folHlink"/>
            </a:solidFill>
            <a:ln w="9525">
              <a:solidFill>
                <a:schemeClr val="hlink"/>
              </a:solidFill>
              <a:round/>
              <a:headEnd/>
              <a:tailEnd/>
            </a:ln>
          </p:spPr>
          <p:txBody>
            <a:bodyPr/>
            <a:lstStyle/>
            <a:p>
              <a:endParaRPr lang="en-US"/>
            </a:p>
          </p:txBody>
        </p:sp>
        <p:sp>
          <p:nvSpPr>
            <p:cNvPr id="5154" name="Freeform 30"/>
            <p:cNvSpPr>
              <a:spLocks/>
            </p:cNvSpPr>
            <p:nvPr/>
          </p:nvSpPr>
          <p:spPr bwMode="auto">
            <a:xfrm>
              <a:off x="1440" y="2713"/>
              <a:ext cx="113" cy="113"/>
            </a:xfrm>
            <a:custGeom>
              <a:avLst/>
              <a:gdLst>
                <a:gd name="T0" fmla="*/ 113 w 227"/>
                <a:gd name="T1" fmla="*/ 227 h 227"/>
                <a:gd name="T2" fmla="*/ 90 w 227"/>
                <a:gd name="T3" fmla="*/ 224 h 227"/>
                <a:gd name="T4" fmla="*/ 69 w 227"/>
                <a:gd name="T5" fmla="*/ 217 h 227"/>
                <a:gd name="T6" fmla="*/ 50 w 227"/>
                <a:gd name="T7" fmla="*/ 207 h 227"/>
                <a:gd name="T8" fmla="*/ 34 w 227"/>
                <a:gd name="T9" fmla="*/ 193 h 227"/>
                <a:gd name="T10" fmla="*/ 20 w 227"/>
                <a:gd name="T11" fmla="*/ 176 h 227"/>
                <a:gd name="T12" fmla="*/ 9 w 227"/>
                <a:gd name="T13" fmla="*/ 158 h 227"/>
                <a:gd name="T14" fmla="*/ 2 w 227"/>
                <a:gd name="T15" fmla="*/ 136 h 227"/>
                <a:gd name="T16" fmla="*/ 0 w 227"/>
                <a:gd name="T17" fmla="*/ 113 h 227"/>
                <a:gd name="T18" fmla="*/ 2 w 227"/>
                <a:gd name="T19" fmla="*/ 90 h 227"/>
                <a:gd name="T20" fmla="*/ 9 w 227"/>
                <a:gd name="T21" fmla="*/ 69 h 227"/>
                <a:gd name="T22" fmla="*/ 20 w 227"/>
                <a:gd name="T23" fmla="*/ 50 h 227"/>
                <a:gd name="T24" fmla="*/ 34 w 227"/>
                <a:gd name="T25" fmla="*/ 34 h 227"/>
                <a:gd name="T26" fmla="*/ 50 w 227"/>
                <a:gd name="T27" fmla="*/ 20 h 227"/>
                <a:gd name="T28" fmla="*/ 69 w 227"/>
                <a:gd name="T29" fmla="*/ 9 h 227"/>
                <a:gd name="T30" fmla="*/ 90 w 227"/>
                <a:gd name="T31" fmla="*/ 3 h 227"/>
                <a:gd name="T32" fmla="*/ 113 w 227"/>
                <a:gd name="T33" fmla="*/ 0 h 227"/>
                <a:gd name="T34" fmla="*/ 136 w 227"/>
                <a:gd name="T35" fmla="*/ 3 h 227"/>
                <a:gd name="T36" fmla="*/ 158 w 227"/>
                <a:gd name="T37" fmla="*/ 9 h 227"/>
                <a:gd name="T38" fmla="*/ 176 w 227"/>
                <a:gd name="T39" fmla="*/ 20 h 227"/>
                <a:gd name="T40" fmla="*/ 194 w 227"/>
                <a:gd name="T41" fmla="*/ 34 h 227"/>
                <a:gd name="T42" fmla="*/ 207 w 227"/>
                <a:gd name="T43" fmla="*/ 50 h 227"/>
                <a:gd name="T44" fmla="*/ 218 w 227"/>
                <a:gd name="T45" fmla="*/ 69 h 227"/>
                <a:gd name="T46" fmla="*/ 225 w 227"/>
                <a:gd name="T47" fmla="*/ 90 h 227"/>
                <a:gd name="T48" fmla="*/ 227 w 227"/>
                <a:gd name="T49" fmla="*/ 113 h 227"/>
                <a:gd name="T50" fmla="*/ 225 w 227"/>
                <a:gd name="T51" fmla="*/ 136 h 227"/>
                <a:gd name="T52" fmla="*/ 218 w 227"/>
                <a:gd name="T53" fmla="*/ 158 h 227"/>
                <a:gd name="T54" fmla="*/ 207 w 227"/>
                <a:gd name="T55" fmla="*/ 176 h 227"/>
                <a:gd name="T56" fmla="*/ 194 w 227"/>
                <a:gd name="T57" fmla="*/ 193 h 227"/>
                <a:gd name="T58" fmla="*/ 176 w 227"/>
                <a:gd name="T59" fmla="*/ 207 h 227"/>
                <a:gd name="T60" fmla="*/ 158 w 227"/>
                <a:gd name="T61" fmla="*/ 217 h 227"/>
                <a:gd name="T62" fmla="*/ 136 w 227"/>
                <a:gd name="T63" fmla="*/ 224 h 227"/>
                <a:gd name="T64" fmla="*/ 113 w 227"/>
                <a:gd name="T65" fmla="*/ 227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
                <a:gd name="T100" fmla="*/ 0 h 227"/>
                <a:gd name="T101" fmla="*/ 227 w 22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 h="227">
                  <a:moveTo>
                    <a:pt x="113" y="227"/>
                  </a:moveTo>
                  <a:lnTo>
                    <a:pt x="90" y="224"/>
                  </a:lnTo>
                  <a:lnTo>
                    <a:pt x="69" y="217"/>
                  </a:lnTo>
                  <a:lnTo>
                    <a:pt x="50" y="207"/>
                  </a:lnTo>
                  <a:lnTo>
                    <a:pt x="34" y="193"/>
                  </a:lnTo>
                  <a:lnTo>
                    <a:pt x="20" y="176"/>
                  </a:lnTo>
                  <a:lnTo>
                    <a:pt x="9" y="158"/>
                  </a:lnTo>
                  <a:lnTo>
                    <a:pt x="2" y="136"/>
                  </a:lnTo>
                  <a:lnTo>
                    <a:pt x="0" y="113"/>
                  </a:lnTo>
                  <a:lnTo>
                    <a:pt x="2" y="90"/>
                  </a:lnTo>
                  <a:lnTo>
                    <a:pt x="9" y="69"/>
                  </a:lnTo>
                  <a:lnTo>
                    <a:pt x="20" y="50"/>
                  </a:lnTo>
                  <a:lnTo>
                    <a:pt x="34" y="34"/>
                  </a:lnTo>
                  <a:lnTo>
                    <a:pt x="50" y="20"/>
                  </a:lnTo>
                  <a:lnTo>
                    <a:pt x="69" y="9"/>
                  </a:lnTo>
                  <a:lnTo>
                    <a:pt x="90" y="3"/>
                  </a:lnTo>
                  <a:lnTo>
                    <a:pt x="113" y="0"/>
                  </a:lnTo>
                  <a:lnTo>
                    <a:pt x="136" y="3"/>
                  </a:lnTo>
                  <a:lnTo>
                    <a:pt x="158" y="9"/>
                  </a:lnTo>
                  <a:lnTo>
                    <a:pt x="176" y="20"/>
                  </a:lnTo>
                  <a:lnTo>
                    <a:pt x="194" y="34"/>
                  </a:lnTo>
                  <a:lnTo>
                    <a:pt x="207" y="50"/>
                  </a:lnTo>
                  <a:lnTo>
                    <a:pt x="218" y="69"/>
                  </a:lnTo>
                  <a:lnTo>
                    <a:pt x="225" y="90"/>
                  </a:lnTo>
                  <a:lnTo>
                    <a:pt x="227" y="113"/>
                  </a:lnTo>
                  <a:lnTo>
                    <a:pt x="225" y="136"/>
                  </a:lnTo>
                  <a:lnTo>
                    <a:pt x="218" y="158"/>
                  </a:lnTo>
                  <a:lnTo>
                    <a:pt x="207" y="176"/>
                  </a:lnTo>
                  <a:lnTo>
                    <a:pt x="194" y="193"/>
                  </a:lnTo>
                  <a:lnTo>
                    <a:pt x="176" y="207"/>
                  </a:lnTo>
                  <a:lnTo>
                    <a:pt x="158" y="217"/>
                  </a:lnTo>
                  <a:lnTo>
                    <a:pt x="136" y="224"/>
                  </a:lnTo>
                  <a:lnTo>
                    <a:pt x="113" y="227"/>
                  </a:lnTo>
                  <a:close/>
                </a:path>
              </a:pathLst>
            </a:custGeom>
            <a:solidFill>
              <a:schemeClr val="folHlink"/>
            </a:solidFill>
            <a:ln w="9525">
              <a:solidFill>
                <a:schemeClr val="hlink"/>
              </a:solidFill>
              <a:round/>
              <a:headEnd/>
              <a:tailEnd/>
            </a:ln>
          </p:spPr>
          <p:txBody>
            <a:bodyPr/>
            <a:lstStyle/>
            <a:p>
              <a:endParaRPr lang="en-US"/>
            </a:p>
          </p:txBody>
        </p:sp>
        <p:sp>
          <p:nvSpPr>
            <p:cNvPr id="5155" name="Freeform 31"/>
            <p:cNvSpPr>
              <a:spLocks/>
            </p:cNvSpPr>
            <p:nvPr/>
          </p:nvSpPr>
          <p:spPr bwMode="auto">
            <a:xfrm>
              <a:off x="1472" y="2745"/>
              <a:ext cx="48" cy="47"/>
            </a:xfrm>
            <a:custGeom>
              <a:avLst/>
              <a:gdLst>
                <a:gd name="T0" fmla="*/ 48 w 95"/>
                <a:gd name="T1" fmla="*/ 95 h 95"/>
                <a:gd name="T2" fmla="*/ 39 w 95"/>
                <a:gd name="T3" fmla="*/ 94 h 95"/>
                <a:gd name="T4" fmla="*/ 30 w 95"/>
                <a:gd name="T5" fmla="*/ 92 h 95"/>
                <a:gd name="T6" fmla="*/ 21 w 95"/>
                <a:gd name="T7" fmla="*/ 87 h 95"/>
                <a:gd name="T8" fmla="*/ 13 w 95"/>
                <a:gd name="T9" fmla="*/ 81 h 95"/>
                <a:gd name="T10" fmla="*/ 8 w 95"/>
                <a:gd name="T11" fmla="*/ 74 h 95"/>
                <a:gd name="T12" fmla="*/ 3 w 95"/>
                <a:gd name="T13" fmla="*/ 66 h 95"/>
                <a:gd name="T14" fmla="*/ 1 w 95"/>
                <a:gd name="T15" fmla="*/ 57 h 95"/>
                <a:gd name="T16" fmla="*/ 0 w 95"/>
                <a:gd name="T17" fmla="*/ 48 h 95"/>
                <a:gd name="T18" fmla="*/ 1 w 95"/>
                <a:gd name="T19" fmla="*/ 39 h 95"/>
                <a:gd name="T20" fmla="*/ 3 w 95"/>
                <a:gd name="T21" fmla="*/ 29 h 95"/>
                <a:gd name="T22" fmla="*/ 8 w 95"/>
                <a:gd name="T23" fmla="*/ 21 h 95"/>
                <a:gd name="T24" fmla="*/ 13 w 95"/>
                <a:gd name="T25" fmla="*/ 13 h 95"/>
                <a:gd name="T26" fmla="*/ 21 w 95"/>
                <a:gd name="T27" fmla="*/ 8 h 95"/>
                <a:gd name="T28" fmla="*/ 30 w 95"/>
                <a:gd name="T29" fmla="*/ 3 h 95"/>
                <a:gd name="T30" fmla="*/ 39 w 95"/>
                <a:gd name="T31" fmla="*/ 1 h 95"/>
                <a:gd name="T32" fmla="*/ 48 w 95"/>
                <a:gd name="T33" fmla="*/ 0 h 95"/>
                <a:gd name="T34" fmla="*/ 57 w 95"/>
                <a:gd name="T35" fmla="*/ 1 h 95"/>
                <a:gd name="T36" fmla="*/ 66 w 95"/>
                <a:gd name="T37" fmla="*/ 3 h 95"/>
                <a:gd name="T38" fmla="*/ 74 w 95"/>
                <a:gd name="T39" fmla="*/ 8 h 95"/>
                <a:gd name="T40" fmla="*/ 81 w 95"/>
                <a:gd name="T41" fmla="*/ 13 h 95"/>
                <a:gd name="T42" fmla="*/ 87 w 95"/>
                <a:gd name="T43" fmla="*/ 21 h 95"/>
                <a:gd name="T44" fmla="*/ 92 w 95"/>
                <a:gd name="T45" fmla="*/ 29 h 95"/>
                <a:gd name="T46" fmla="*/ 94 w 95"/>
                <a:gd name="T47" fmla="*/ 39 h 95"/>
                <a:gd name="T48" fmla="*/ 95 w 95"/>
                <a:gd name="T49" fmla="*/ 48 h 95"/>
                <a:gd name="T50" fmla="*/ 94 w 95"/>
                <a:gd name="T51" fmla="*/ 57 h 95"/>
                <a:gd name="T52" fmla="*/ 92 w 95"/>
                <a:gd name="T53" fmla="*/ 66 h 95"/>
                <a:gd name="T54" fmla="*/ 87 w 95"/>
                <a:gd name="T55" fmla="*/ 74 h 95"/>
                <a:gd name="T56" fmla="*/ 81 w 95"/>
                <a:gd name="T57" fmla="*/ 81 h 95"/>
                <a:gd name="T58" fmla="*/ 74 w 95"/>
                <a:gd name="T59" fmla="*/ 87 h 95"/>
                <a:gd name="T60" fmla="*/ 66 w 95"/>
                <a:gd name="T61" fmla="*/ 92 h 95"/>
                <a:gd name="T62" fmla="*/ 57 w 95"/>
                <a:gd name="T63" fmla="*/ 94 h 95"/>
                <a:gd name="T64" fmla="*/ 48 w 95"/>
                <a:gd name="T65" fmla="*/ 95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5"/>
                <a:gd name="T101" fmla="*/ 95 w 95"/>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5">
                  <a:moveTo>
                    <a:pt x="48" y="95"/>
                  </a:moveTo>
                  <a:lnTo>
                    <a:pt x="39" y="94"/>
                  </a:lnTo>
                  <a:lnTo>
                    <a:pt x="30" y="92"/>
                  </a:lnTo>
                  <a:lnTo>
                    <a:pt x="21" y="87"/>
                  </a:lnTo>
                  <a:lnTo>
                    <a:pt x="13" y="81"/>
                  </a:lnTo>
                  <a:lnTo>
                    <a:pt x="8" y="74"/>
                  </a:lnTo>
                  <a:lnTo>
                    <a:pt x="3" y="66"/>
                  </a:lnTo>
                  <a:lnTo>
                    <a:pt x="1" y="57"/>
                  </a:lnTo>
                  <a:lnTo>
                    <a:pt x="0" y="48"/>
                  </a:lnTo>
                  <a:lnTo>
                    <a:pt x="1" y="39"/>
                  </a:lnTo>
                  <a:lnTo>
                    <a:pt x="3" y="29"/>
                  </a:lnTo>
                  <a:lnTo>
                    <a:pt x="8" y="21"/>
                  </a:lnTo>
                  <a:lnTo>
                    <a:pt x="13" y="13"/>
                  </a:lnTo>
                  <a:lnTo>
                    <a:pt x="21" y="8"/>
                  </a:lnTo>
                  <a:lnTo>
                    <a:pt x="30" y="3"/>
                  </a:lnTo>
                  <a:lnTo>
                    <a:pt x="39" y="1"/>
                  </a:lnTo>
                  <a:lnTo>
                    <a:pt x="48" y="0"/>
                  </a:lnTo>
                  <a:lnTo>
                    <a:pt x="57" y="1"/>
                  </a:lnTo>
                  <a:lnTo>
                    <a:pt x="66" y="3"/>
                  </a:lnTo>
                  <a:lnTo>
                    <a:pt x="74" y="8"/>
                  </a:lnTo>
                  <a:lnTo>
                    <a:pt x="81" y="13"/>
                  </a:lnTo>
                  <a:lnTo>
                    <a:pt x="87" y="21"/>
                  </a:lnTo>
                  <a:lnTo>
                    <a:pt x="92" y="29"/>
                  </a:lnTo>
                  <a:lnTo>
                    <a:pt x="94" y="39"/>
                  </a:lnTo>
                  <a:lnTo>
                    <a:pt x="95" y="48"/>
                  </a:lnTo>
                  <a:lnTo>
                    <a:pt x="94" y="57"/>
                  </a:lnTo>
                  <a:lnTo>
                    <a:pt x="92" y="66"/>
                  </a:lnTo>
                  <a:lnTo>
                    <a:pt x="87" y="74"/>
                  </a:lnTo>
                  <a:lnTo>
                    <a:pt x="81" y="81"/>
                  </a:lnTo>
                  <a:lnTo>
                    <a:pt x="74" y="87"/>
                  </a:lnTo>
                  <a:lnTo>
                    <a:pt x="66" y="92"/>
                  </a:lnTo>
                  <a:lnTo>
                    <a:pt x="57" y="94"/>
                  </a:lnTo>
                  <a:lnTo>
                    <a:pt x="48" y="95"/>
                  </a:lnTo>
                  <a:close/>
                </a:path>
              </a:pathLst>
            </a:custGeom>
            <a:solidFill>
              <a:schemeClr val="folHlink"/>
            </a:solidFill>
            <a:ln w="9525">
              <a:solidFill>
                <a:schemeClr val="hlink"/>
              </a:solidFill>
              <a:round/>
              <a:headEnd/>
              <a:tailEnd/>
            </a:ln>
          </p:spPr>
          <p:txBody>
            <a:bodyPr/>
            <a:lstStyle/>
            <a:p>
              <a:endParaRPr lang="en-US"/>
            </a:p>
          </p:txBody>
        </p:sp>
        <p:sp>
          <p:nvSpPr>
            <p:cNvPr id="5156" name="Freeform 32"/>
            <p:cNvSpPr>
              <a:spLocks/>
            </p:cNvSpPr>
            <p:nvPr/>
          </p:nvSpPr>
          <p:spPr bwMode="auto">
            <a:xfrm>
              <a:off x="1323" y="2609"/>
              <a:ext cx="68" cy="43"/>
            </a:xfrm>
            <a:custGeom>
              <a:avLst/>
              <a:gdLst>
                <a:gd name="T0" fmla="*/ 4 w 135"/>
                <a:gd name="T1" fmla="*/ 84 h 85"/>
                <a:gd name="T2" fmla="*/ 1 w 135"/>
                <a:gd name="T3" fmla="*/ 74 h 85"/>
                <a:gd name="T4" fmla="*/ 1 w 135"/>
                <a:gd name="T5" fmla="*/ 63 h 85"/>
                <a:gd name="T6" fmla="*/ 12 w 135"/>
                <a:gd name="T7" fmla="*/ 54 h 85"/>
                <a:gd name="T8" fmla="*/ 26 w 135"/>
                <a:gd name="T9" fmla="*/ 51 h 85"/>
                <a:gd name="T10" fmla="*/ 40 w 135"/>
                <a:gd name="T11" fmla="*/ 56 h 85"/>
                <a:gd name="T12" fmla="*/ 51 w 135"/>
                <a:gd name="T13" fmla="*/ 75 h 85"/>
                <a:gd name="T14" fmla="*/ 57 w 135"/>
                <a:gd name="T15" fmla="*/ 83 h 85"/>
                <a:gd name="T16" fmla="*/ 60 w 135"/>
                <a:gd name="T17" fmla="*/ 79 h 85"/>
                <a:gd name="T18" fmla="*/ 67 w 135"/>
                <a:gd name="T19" fmla="*/ 73 h 85"/>
                <a:gd name="T20" fmla="*/ 69 w 135"/>
                <a:gd name="T21" fmla="*/ 72 h 85"/>
                <a:gd name="T22" fmla="*/ 72 w 135"/>
                <a:gd name="T23" fmla="*/ 69 h 85"/>
                <a:gd name="T24" fmla="*/ 60 w 135"/>
                <a:gd name="T25" fmla="*/ 59 h 85"/>
                <a:gd name="T26" fmla="*/ 57 w 135"/>
                <a:gd name="T27" fmla="*/ 31 h 85"/>
                <a:gd name="T28" fmla="*/ 60 w 135"/>
                <a:gd name="T29" fmla="*/ 20 h 85"/>
                <a:gd name="T30" fmla="*/ 66 w 135"/>
                <a:gd name="T31" fmla="*/ 12 h 85"/>
                <a:gd name="T32" fmla="*/ 78 w 135"/>
                <a:gd name="T33" fmla="*/ 6 h 85"/>
                <a:gd name="T34" fmla="*/ 90 w 135"/>
                <a:gd name="T35" fmla="*/ 3 h 85"/>
                <a:gd name="T36" fmla="*/ 107 w 135"/>
                <a:gd name="T37" fmla="*/ 0 h 85"/>
                <a:gd name="T38" fmla="*/ 116 w 135"/>
                <a:gd name="T39" fmla="*/ 7 h 85"/>
                <a:gd name="T40" fmla="*/ 120 w 135"/>
                <a:gd name="T41" fmla="*/ 14 h 85"/>
                <a:gd name="T42" fmla="*/ 124 w 135"/>
                <a:gd name="T43" fmla="*/ 23 h 85"/>
                <a:gd name="T44" fmla="*/ 126 w 135"/>
                <a:gd name="T45" fmla="*/ 28 h 85"/>
                <a:gd name="T46" fmla="*/ 128 w 135"/>
                <a:gd name="T47" fmla="*/ 34 h 85"/>
                <a:gd name="T48" fmla="*/ 127 w 135"/>
                <a:gd name="T49" fmla="*/ 37 h 85"/>
                <a:gd name="T50" fmla="*/ 127 w 135"/>
                <a:gd name="T51" fmla="*/ 40 h 85"/>
                <a:gd name="T52" fmla="*/ 133 w 135"/>
                <a:gd name="T53" fmla="*/ 43 h 85"/>
                <a:gd name="T54" fmla="*/ 135 w 135"/>
                <a:gd name="T55" fmla="*/ 45 h 85"/>
                <a:gd name="T56" fmla="*/ 134 w 135"/>
                <a:gd name="T57" fmla="*/ 50 h 85"/>
                <a:gd name="T58" fmla="*/ 130 w 135"/>
                <a:gd name="T59" fmla="*/ 52 h 85"/>
                <a:gd name="T60" fmla="*/ 130 w 135"/>
                <a:gd name="T61" fmla="*/ 56 h 85"/>
                <a:gd name="T62" fmla="*/ 129 w 135"/>
                <a:gd name="T63" fmla="*/ 59 h 85"/>
                <a:gd name="T64" fmla="*/ 129 w 135"/>
                <a:gd name="T65" fmla="*/ 60 h 85"/>
                <a:gd name="T66" fmla="*/ 132 w 135"/>
                <a:gd name="T67" fmla="*/ 66 h 85"/>
                <a:gd name="T68" fmla="*/ 133 w 135"/>
                <a:gd name="T69" fmla="*/ 72 h 85"/>
                <a:gd name="T70" fmla="*/ 126 w 135"/>
                <a:gd name="T71" fmla="*/ 75 h 85"/>
                <a:gd name="T72" fmla="*/ 119 w 135"/>
                <a:gd name="T73" fmla="*/ 77 h 85"/>
                <a:gd name="T74" fmla="*/ 114 w 135"/>
                <a:gd name="T75" fmla="*/ 82 h 85"/>
                <a:gd name="T76" fmla="*/ 4 w 135"/>
                <a:gd name="T77" fmla="*/ 85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5"/>
                <a:gd name="T118" fmla="*/ 0 h 85"/>
                <a:gd name="T119" fmla="*/ 135 w 135"/>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5" h="85">
                  <a:moveTo>
                    <a:pt x="4" y="85"/>
                  </a:moveTo>
                  <a:lnTo>
                    <a:pt x="4" y="84"/>
                  </a:lnTo>
                  <a:lnTo>
                    <a:pt x="3" y="80"/>
                  </a:lnTo>
                  <a:lnTo>
                    <a:pt x="1" y="74"/>
                  </a:lnTo>
                  <a:lnTo>
                    <a:pt x="0" y="67"/>
                  </a:lnTo>
                  <a:lnTo>
                    <a:pt x="1" y="63"/>
                  </a:lnTo>
                  <a:lnTo>
                    <a:pt x="6" y="59"/>
                  </a:lnTo>
                  <a:lnTo>
                    <a:pt x="12" y="54"/>
                  </a:lnTo>
                  <a:lnTo>
                    <a:pt x="19" y="52"/>
                  </a:lnTo>
                  <a:lnTo>
                    <a:pt x="26" y="51"/>
                  </a:lnTo>
                  <a:lnTo>
                    <a:pt x="34" y="51"/>
                  </a:lnTo>
                  <a:lnTo>
                    <a:pt x="40" y="56"/>
                  </a:lnTo>
                  <a:lnTo>
                    <a:pt x="45" y="63"/>
                  </a:lnTo>
                  <a:lnTo>
                    <a:pt x="51" y="75"/>
                  </a:lnTo>
                  <a:lnTo>
                    <a:pt x="54" y="81"/>
                  </a:lnTo>
                  <a:lnTo>
                    <a:pt x="57" y="83"/>
                  </a:lnTo>
                  <a:lnTo>
                    <a:pt x="60" y="79"/>
                  </a:lnTo>
                  <a:lnTo>
                    <a:pt x="64" y="75"/>
                  </a:lnTo>
                  <a:lnTo>
                    <a:pt x="67" y="73"/>
                  </a:lnTo>
                  <a:lnTo>
                    <a:pt x="69" y="73"/>
                  </a:lnTo>
                  <a:lnTo>
                    <a:pt x="69" y="72"/>
                  </a:lnTo>
                  <a:lnTo>
                    <a:pt x="71" y="71"/>
                  </a:lnTo>
                  <a:lnTo>
                    <a:pt x="72" y="69"/>
                  </a:lnTo>
                  <a:lnTo>
                    <a:pt x="72" y="67"/>
                  </a:lnTo>
                  <a:lnTo>
                    <a:pt x="60" y="59"/>
                  </a:lnTo>
                  <a:lnTo>
                    <a:pt x="57" y="45"/>
                  </a:lnTo>
                  <a:lnTo>
                    <a:pt x="57" y="31"/>
                  </a:lnTo>
                  <a:lnTo>
                    <a:pt x="60" y="25"/>
                  </a:lnTo>
                  <a:lnTo>
                    <a:pt x="60" y="20"/>
                  </a:lnTo>
                  <a:lnTo>
                    <a:pt x="63" y="15"/>
                  </a:lnTo>
                  <a:lnTo>
                    <a:pt x="66" y="12"/>
                  </a:lnTo>
                  <a:lnTo>
                    <a:pt x="72" y="10"/>
                  </a:lnTo>
                  <a:lnTo>
                    <a:pt x="78" y="6"/>
                  </a:lnTo>
                  <a:lnTo>
                    <a:pt x="83" y="5"/>
                  </a:lnTo>
                  <a:lnTo>
                    <a:pt x="90" y="3"/>
                  </a:lnTo>
                  <a:lnTo>
                    <a:pt x="97" y="2"/>
                  </a:lnTo>
                  <a:lnTo>
                    <a:pt x="107" y="0"/>
                  </a:lnTo>
                  <a:lnTo>
                    <a:pt x="113" y="3"/>
                  </a:lnTo>
                  <a:lnTo>
                    <a:pt x="116" y="7"/>
                  </a:lnTo>
                  <a:lnTo>
                    <a:pt x="116" y="12"/>
                  </a:lnTo>
                  <a:lnTo>
                    <a:pt x="120" y="14"/>
                  </a:lnTo>
                  <a:lnTo>
                    <a:pt x="122" y="19"/>
                  </a:lnTo>
                  <a:lnTo>
                    <a:pt x="124" y="23"/>
                  </a:lnTo>
                  <a:lnTo>
                    <a:pt x="124" y="27"/>
                  </a:lnTo>
                  <a:lnTo>
                    <a:pt x="126" y="28"/>
                  </a:lnTo>
                  <a:lnTo>
                    <a:pt x="128" y="31"/>
                  </a:lnTo>
                  <a:lnTo>
                    <a:pt x="128" y="34"/>
                  </a:lnTo>
                  <a:lnTo>
                    <a:pt x="128" y="36"/>
                  </a:lnTo>
                  <a:lnTo>
                    <a:pt x="127" y="37"/>
                  </a:lnTo>
                  <a:lnTo>
                    <a:pt x="126" y="37"/>
                  </a:lnTo>
                  <a:lnTo>
                    <a:pt x="127" y="40"/>
                  </a:lnTo>
                  <a:lnTo>
                    <a:pt x="130" y="42"/>
                  </a:lnTo>
                  <a:lnTo>
                    <a:pt x="133" y="43"/>
                  </a:lnTo>
                  <a:lnTo>
                    <a:pt x="134" y="44"/>
                  </a:lnTo>
                  <a:lnTo>
                    <a:pt x="135" y="45"/>
                  </a:lnTo>
                  <a:lnTo>
                    <a:pt x="135" y="48"/>
                  </a:lnTo>
                  <a:lnTo>
                    <a:pt x="134" y="50"/>
                  </a:lnTo>
                  <a:lnTo>
                    <a:pt x="132" y="51"/>
                  </a:lnTo>
                  <a:lnTo>
                    <a:pt x="130" y="52"/>
                  </a:lnTo>
                  <a:lnTo>
                    <a:pt x="130" y="54"/>
                  </a:lnTo>
                  <a:lnTo>
                    <a:pt x="130" y="56"/>
                  </a:lnTo>
                  <a:lnTo>
                    <a:pt x="130" y="58"/>
                  </a:lnTo>
                  <a:lnTo>
                    <a:pt x="129" y="59"/>
                  </a:lnTo>
                  <a:lnTo>
                    <a:pt x="129" y="60"/>
                  </a:lnTo>
                  <a:lnTo>
                    <a:pt x="130" y="63"/>
                  </a:lnTo>
                  <a:lnTo>
                    <a:pt x="132" y="66"/>
                  </a:lnTo>
                  <a:lnTo>
                    <a:pt x="133" y="69"/>
                  </a:lnTo>
                  <a:lnTo>
                    <a:pt x="133" y="72"/>
                  </a:lnTo>
                  <a:lnTo>
                    <a:pt x="129" y="74"/>
                  </a:lnTo>
                  <a:lnTo>
                    <a:pt x="126" y="75"/>
                  </a:lnTo>
                  <a:lnTo>
                    <a:pt x="122" y="76"/>
                  </a:lnTo>
                  <a:lnTo>
                    <a:pt x="119" y="77"/>
                  </a:lnTo>
                  <a:lnTo>
                    <a:pt x="117" y="80"/>
                  </a:lnTo>
                  <a:lnTo>
                    <a:pt x="114" y="82"/>
                  </a:lnTo>
                  <a:lnTo>
                    <a:pt x="113" y="85"/>
                  </a:lnTo>
                  <a:lnTo>
                    <a:pt x="4" y="85"/>
                  </a:lnTo>
                  <a:close/>
                </a:path>
              </a:pathLst>
            </a:custGeom>
            <a:solidFill>
              <a:schemeClr val="folHlink"/>
            </a:solidFill>
            <a:ln w="9525">
              <a:solidFill>
                <a:schemeClr val="hlink"/>
              </a:solidFill>
              <a:round/>
              <a:headEnd/>
              <a:tailEnd/>
            </a:ln>
          </p:spPr>
          <p:txBody>
            <a:bodyPr/>
            <a:lstStyle/>
            <a:p>
              <a:endParaRPr lang="en-US"/>
            </a:p>
          </p:txBody>
        </p:sp>
        <p:sp>
          <p:nvSpPr>
            <p:cNvPr id="5157" name="Freeform 33"/>
            <p:cNvSpPr>
              <a:spLocks/>
            </p:cNvSpPr>
            <p:nvPr/>
          </p:nvSpPr>
          <p:spPr bwMode="auto">
            <a:xfrm>
              <a:off x="2537" y="2619"/>
              <a:ext cx="120" cy="75"/>
            </a:xfrm>
            <a:custGeom>
              <a:avLst/>
              <a:gdLst>
                <a:gd name="T0" fmla="*/ 0 w 238"/>
                <a:gd name="T1" fmla="*/ 146 h 150"/>
                <a:gd name="T2" fmla="*/ 9 w 238"/>
                <a:gd name="T3" fmla="*/ 99 h 150"/>
                <a:gd name="T4" fmla="*/ 23 w 238"/>
                <a:gd name="T5" fmla="*/ 62 h 150"/>
                <a:gd name="T6" fmla="*/ 41 w 238"/>
                <a:gd name="T7" fmla="*/ 37 h 150"/>
                <a:gd name="T8" fmla="*/ 62 w 238"/>
                <a:gd name="T9" fmla="*/ 19 h 150"/>
                <a:gd name="T10" fmla="*/ 83 w 238"/>
                <a:gd name="T11" fmla="*/ 8 h 150"/>
                <a:gd name="T12" fmla="*/ 101 w 238"/>
                <a:gd name="T13" fmla="*/ 3 h 150"/>
                <a:gd name="T14" fmla="*/ 117 w 238"/>
                <a:gd name="T15" fmla="*/ 0 h 150"/>
                <a:gd name="T16" fmla="*/ 128 w 238"/>
                <a:gd name="T17" fmla="*/ 0 h 150"/>
                <a:gd name="T18" fmla="*/ 169 w 238"/>
                <a:gd name="T19" fmla="*/ 7 h 150"/>
                <a:gd name="T20" fmla="*/ 199 w 238"/>
                <a:gd name="T21" fmla="*/ 22 h 150"/>
                <a:gd name="T22" fmla="*/ 220 w 238"/>
                <a:gd name="T23" fmla="*/ 43 h 150"/>
                <a:gd name="T24" fmla="*/ 231 w 238"/>
                <a:gd name="T25" fmla="*/ 67 h 150"/>
                <a:gd name="T26" fmla="*/ 237 w 238"/>
                <a:gd name="T27" fmla="*/ 91 h 150"/>
                <a:gd name="T28" fmla="*/ 238 w 238"/>
                <a:gd name="T29" fmla="*/ 115 h 150"/>
                <a:gd name="T30" fmla="*/ 236 w 238"/>
                <a:gd name="T31" fmla="*/ 135 h 150"/>
                <a:gd name="T32" fmla="*/ 231 w 238"/>
                <a:gd name="T33" fmla="*/ 150 h 150"/>
                <a:gd name="T34" fmla="*/ 223 w 238"/>
                <a:gd name="T35" fmla="*/ 150 h 150"/>
                <a:gd name="T36" fmla="*/ 213 w 238"/>
                <a:gd name="T37" fmla="*/ 150 h 150"/>
                <a:gd name="T38" fmla="*/ 198 w 238"/>
                <a:gd name="T39" fmla="*/ 150 h 150"/>
                <a:gd name="T40" fmla="*/ 182 w 238"/>
                <a:gd name="T41" fmla="*/ 150 h 150"/>
                <a:gd name="T42" fmla="*/ 163 w 238"/>
                <a:gd name="T43" fmla="*/ 150 h 150"/>
                <a:gd name="T44" fmla="*/ 145 w 238"/>
                <a:gd name="T45" fmla="*/ 150 h 150"/>
                <a:gd name="T46" fmla="*/ 124 w 238"/>
                <a:gd name="T47" fmla="*/ 150 h 150"/>
                <a:gd name="T48" fmla="*/ 104 w 238"/>
                <a:gd name="T49" fmla="*/ 150 h 150"/>
                <a:gd name="T50" fmla="*/ 84 w 238"/>
                <a:gd name="T51" fmla="*/ 150 h 150"/>
                <a:gd name="T52" fmla="*/ 64 w 238"/>
                <a:gd name="T53" fmla="*/ 150 h 150"/>
                <a:gd name="T54" fmla="*/ 47 w 238"/>
                <a:gd name="T55" fmla="*/ 150 h 150"/>
                <a:gd name="T56" fmla="*/ 32 w 238"/>
                <a:gd name="T57" fmla="*/ 150 h 150"/>
                <a:gd name="T58" fmla="*/ 18 w 238"/>
                <a:gd name="T59" fmla="*/ 150 h 150"/>
                <a:gd name="T60" fmla="*/ 9 w 238"/>
                <a:gd name="T61" fmla="*/ 150 h 150"/>
                <a:gd name="T62" fmla="*/ 2 w 238"/>
                <a:gd name="T63" fmla="*/ 150 h 150"/>
                <a:gd name="T64" fmla="*/ 0 w 238"/>
                <a:gd name="T65" fmla="*/ 150 h 150"/>
                <a:gd name="T66" fmla="*/ 0 w 238"/>
                <a:gd name="T67" fmla="*/ 146 h 1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8"/>
                <a:gd name="T103" fmla="*/ 0 h 150"/>
                <a:gd name="T104" fmla="*/ 238 w 238"/>
                <a:gd name="T105" fmla="*/ 150 h 1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8" h="150">
                  <a:moveTo>
                    <a:pt x="0" y="146"/>
                  </a:moveTo>
                  <a:lnTo>
                    <a:pt x="9" y="99"/>
                  </a:lnTo>
                  <a:lnTo>
                    <a:pt x="23" y="62"/>
                  </a:lnTo>
                  <a:lnTo>
                    <a:pt x="41" y="37"/>
                  </a:lnTo>
                  <a:lnTo>
                    <a:pt x="62" y="19"/>
                  </a:lnTo>
                  <a:lnTo>
                    <a:pt x="83" y="8"/>
                  </a:lnTo>
                  <a:lnTo>
                    <a:pt x="101" y="3"/>
                  </a:lnTo>
                  <a:lnTo>
                    <a:pt x="117" y="0"/>
                  </a:lnTo>
                  <a:lnTo>
                    <a:pt x="128" y="0"/>
                  </a:lnTo>
                  <a:lnTo>
                    <a:pt x="169" y="7"/>
                  </a:lnTo>
                  <a:lnTo>
                    <a:pt x="199" y="22"/>
                  </a:lnTo>
                  <a:lnTo>
                    <a:pt x="220" y="43"/>
                  </a:lnTo>
                  <a:lnTo>
                    <a:pt x="231" y="67"/>
                  </a:lnTo>
                  <a:lnTo>
                    <a:pt x="237" y="91"/>
                  </a:lnTo>
                  <a:lnTo>
                    <a:pt x="238" y="115"/>
                  </a:lnTo>
                  <a:lnTo>
                    <a:pt x="236" y="135"/>
                  </a:lnTo>
                  <a:lnTo>
                    <a:pt x="231" y="150"/>
                  </a:lnTo>
                  <a:lnTo>
                    <a:pt x="223" y="150"/>
                  </a:lnTo>
                  <a:lnTo>
                    <a:pt x="213" y="150"/>
                  </a:lnTo>
                  <a:lnTo>
                    <a:pt x="198" y="150"/>
                  </a:lnTo>
                  <a:lnTo>
                    <a:pt x="182" y="150"/>
                  </a:lnTo>
                  <a:lnTo>
                    <a:pt x="163" y="150"/>
                  </a:lnTo>
                  <a:lnTo>
                    <a:pt x="145" y="150"/>
                  </a:lnTo>
                  <a:lnTo>
                    <a:pt x="124" y="150"/>
                  </a:lnTo>
                  <a:lnTo>
                    <a:pt x="104" y="150"/>
                  </a:lnTo>
                  <a:lnTo>
                    <a:pt x="84" y="150"/>
                  </a:lnTo>
                  <a:lnTo>
                    <a:pt x="64" y="150"/>
                  </a:lnTo>
                  <a:lnTo>
                    <a:pt x="47" y="150"/>
                  </a:lnTo>
                  <a:lnTo>
                    <a:pt x="32" y="150"/>
                  </a:lnTo>
                  <a:lnTo>
                    <a:pt x="18" y="150"/>
                  </a:lnTo>
                  <a:lnTo>
                    <a:pt x="9" y="150"/>
                  </a:lnTo>
                  <a:lnTo>
                    <a:pt x="2" y="150"/>
                  </a:lnTo>
                  <a:lnTo>
                    <a:pt x="0" y="150"/>
                  </a:lnTo>
                  <a:lnTo>
                    <a:pt x="0" y="146"/>
                  </a:lnTo>
                  <a:close/>
                </a:path>
              </a:pathLst>
            </a:custGeom>
            <a:solidFill>
              <a:schemeClr val="folHlink"/>
            </a:solidFill>
            <a:ln w="9525">
              <a:solidFill>
                <a:schemeClr val="accent1"/>
              </a:solidFill>
              <a:round/>
              <a:headEnd/>
              <a:tailEnd/>
            </a:ln>
          </p:spPr>
          <p:txBody>
            <a:bodyPr/>
            <a:lstStyle/>
            <a:p>
              <a:endParaRPr lang="en-US"/>
            </a:p>
          </p:txBody>
        </p:sp>
        <p:sp>
          <p:nvSpPr>
            <p:cNvPr id="5158" name="Freeform 34"/>
            <p:cNvSpPr>
              <a:spLocks/>
            </p:cNvSpPr>
            <p:nvPr/>
          </p:nvSpPr>
          <p:spPr bwMode="auto">
            <a:xfrm>
              <a:off x="2028" y="2617"/>
              <a:ext cx="120" cy="85"/>
            </a:xfrm>
            <a:custGeom>
              <a:avLst/>
              <a:gdLst>
                <a:gd name="T0" fmla="*/ 0 w 238"/>
                <a:gd name="T1" fmla="*/ 166 h 171"/>
                <a:gd name="T2" fmla="*/ 5 w 238"/>
                <a:gd name="T3" fmla="*/ 111 h 171"/>
                <a:gd name="T4" fmla="*/ 16 w 238"/>
                <a:gd name="T5" fmla="*/ 69 h 171"/>
                <a:gd name="T6" fmla="*/ 33 w 238"/>
                <a:gd name="T7" fmla="*/ 40 h 171"/>
                <a:gd name="T8" fmla="*/ 53 w 238"/>
                <a:gd name="T9" fmla="*/ 19 h 171"/>
                <a:gd name="T10" fmla="*/ 75 w 238"/>
                <a:gd name="T11" fmla="*/ 8 h 171"/>
                <a:gd name="T12" fmla="*/ 94 w 238"/>
                <a:gd name="T13" fmla="*/ 2 h 171"/>
                <a:gd name="T14" fmla="*/ 112 w 238"/>
                <a:gd name="T15" fmla="*/ 0 h 171"/>
                <a:gd name="T16" fmla="*/ 123 w 238"/>
                <a:gd name="T17" fmla="*/ 0 h 171"/>
                <a:gd name="T18" fmla="*/ 140 w 238"/>
                <a:gd name="T19" fmla="*/ 2 h 171"/>
                <a:gd name="T20" fmla="*/ 160 w 238"/>
                <a:gd name="T21" fmla="*/ 8 h 171"/>
                <a:gd name="T22" fmla="*/ 181 w 238"/>
                <a:gd name="T23" fmla="*/ 18 h 171"/>
                <a:gd name="T24" fmla="*/ 200 w 238"/>
                <a:gd name="T25" fmla="*/ 33 h 171"/>
                <a:gd name="T26" fmla="*/ 218 w 238"/>
                <a:gd name="T27" fmla="*/ 56 h 171"/>
                <a:gd name="T28" fmla="*/ 231 w 238"/>
                <a:gd name="T29" fmla="*/ 86 h 171"/>
                <a:gd name="T30" fmla="*/ 238 w 238"/>
                <a:gd name="T31" fmla="*/ 124 h 171"/>
                <a:gd name="T32" fmla="*/ 238 w 238"/>
                <a:gd name="T33" fmla="*/ 171 h 171"/>
                <a:gd name="T34" fmla="*/ 233 w 238"/>
                <a:gd name="T35" fmla="*/ 171 h 171"/>
                <a:gd name="T36" fmla="*/ 222 w 238"/>
                <a:gd name="T37" fmla="*/ 171 h 171"/>
                <a:gd name="T38" fmla="*/ 208 w 238"/>
                <a:gd name="T39" fmla="*/ 171 h 171"/>
                <a:gd name="T40" fmla="*/ 192 w 238"/>
                <a:gd name="T41" fmla="*/ 171 h 171"/>
                <a:gd name="T42" fmla="*/ 174 w 238"/>
                <a:gd name="T43" fmla="*/ 171 h 171"/>
                <a:gd name="T44" fmla="*/ 154 w 238"/>
                <a:gd name="T45" fmla="*/ 171 h 171"/>
                <a:gd name="T46" fmla="*/ 132 w 238"/>
                <a:gd name="T47" fmla="*/ 171 h 171"/>
                <a:gd name="T48" fmla="*/ 112 w 238"/>
                <a:gd name="T49" fmla="*/ 170 h 171"/>
                <a:gd name="T50" fmla="*/ 90 w 238"/>
                <a:gd name="T51" fmla="*/ 170 h 171"/>
                <a:gd name="T52" fmla="*/ 70 w 238"/>
                <a:gd name="T53" fmla="*/ 170 h 171"/>
                <a:gd name="T54" fmla="*/ 51 w 238"/>
                <a:gd name="T55" fmla="*/ 170 h 171"/>
                <a:gd name="T56" fmla="*/ 34 w 238"/>
                <a:gd name="T57" fmla="*/ 170 h 171"/>
                <a:gd name="T58" fmla="*/ 21 w 238"/>
                <a:gd name="T59" fmla="*/ 170 h 171"/>
                <a:gd name="T60" fmla="*/ 9 w 238"/>
                <a:gd name="T61" fmla="*/ 170 h 171"/>
                <a:gd name="T62" fmla="*/ 2 w 238"/>
                <a:gd name="T63" fmla="*/ 170 h 171"/>
                <a:gd name="T64" fmla="*/ 0 w 238"/>
                <a:gd name="T65" fmla="*/ 170 h 171"/>
                <a:gd name="T66" fmla="*/ 0 w 238"/>
                <a:gd name="T67" fmla="*/ 166 h 1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8"/>
                <a:gd name="T103" fmla="*/ 0 h 171"/>
                <a:gd name="T104" fmla="*/ 238 w 238"/>
                <a:gd name="T105" fmla="*/ 171 h 1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8" h="171">
                  <a:moveTo>
                    <a:pt x="0" y="166"/>
                  </a:moveTo>
                  <a:lnTo>
                    <a:pt x="5" y="111"/>
                  </a:lnTo>
                  <a:lnTo>
                    <a:pt x="16" y="69"/>
                  </a:lnTo>
                  <a:lnTo>
                    <a:pt x="33" y="40"/>
                  </a:lnTo>
                  <a:lnTo>
                    <a:pt x="53" y="19"/>
                  </a:lnTo>
                  <a:lnTo>
                    <a:pt x="75" y="8"/>
                  </a:lnTo>
                  <a:lnTo>
                    <a:pt x="94" y="2"/>
                  </a:lnTo>
                  <a:lnTo>
                    <a:pt x="112" y="0"/>
                  </a:lnTo>
                  <a:lnTo>
                    <a:pt x="123" y="0"/>
                  </a:lnTo>
                  <a:lnTo>
                    <a:pt x="140" y="2"/>
                  </a:lnTo>
                  <a:lnTo>
                    <a:pt x="160" y="8"/>
                  </a:lnTo>
                  <a:lnTo>
                    <a:pt x="181" y="18"/>
                  </a:lnTo>
                  <a:lnTo>
                    <a:pt x="200" y="33"/>
                  </a:lnTo>
                  <a:lnTo>
                    <a:pt x="218" y="56"/>
                  </a:lnTo>
                  <a:lnTo>
                    <a:pt x="231" y="86"/>
                  </a:lnTo>
                  <a:lnTo>
                    <a:pt x="238" y="124"/>
                  </a:lnTo>
                  <a:lnTo>
                    <a:pt x="238" y="171"/>
                  </a:lnTo>
                  <a:lnTo>
                    <a:pt x="233" y="171"/>
                  </a:lnTo>
                  <a:lnTo>
                    <a:pt x="222" y="171"/>
                  </a:lnTo>
                  <a:lnTo>
                    <a:pt x="208" y="171"/>
                  </a:lnTo>
                  <a:lnTo>
                    <a:pt x="192" y="171"/>
                  </a:lnTo>
                  <a:lnTo>
                    <a:pt x="174" y="171"/>
                  </a:lnTo>
                  <a:lnTo>
                    <a:pt x="154" y="171"/>
                  </a:lnTo>
                  <a:lnTo>
                    <a:pt x="132" y="171"/>
                  </a:lnTo>
                  <a:lnTo>
                    <a:pt x="112" y="170"/>
                  </a:lnTo>
                  <a:lnTo>
                    <a:pt x="90" y="170"/>
                  </a:lnTo>
                  <a:lnTo>
                    <a:pt x="70" y="170"/>
                  </a:lnTo>
                  <a:lnTo>
                    <a:pt x="51" y="170"/>
                  </a:lnTo>
                  <a:lnTo>
                    <a:pt x="34" y="170"/>
                  </a:lnTo>
                  <a:lnTo>
                    <a:pt x="21" y="170"/>
                  </a:lnTo>
                  <a:lnTo>
                    <a:pt x="9" y="170"/>
                  </a:lnTo>
                  <a:lnTo>
                    <a:pt x="2" y="170"/>
                  </a:lnTo>
                  <a:lnTo>
                    <a:pt x="0" y="170"/>
                  </a:lnTo>
                  <a:lnTo>
                    <a:pt x="0" y="166"/>
                  </a:lnTo>
                  <a:close/>
                </a:path>
              </a:pathLst>
            </a:custGeom>
            <a:solidFill>
              <a:schemeClr val="folHlink"/>
            </a:solidFill>
            <a:ln w="9525">
              <a:solidFill>
                <a:schemeClr val="accent1"/>
              </a:solidFill>
              <a:round/>
              <a:headEnd/>
              <a:tailEnd/>
            </a:ln>
          </p:spPr>
          <p:txBody>
            <a:bodyPr/>
            <a:lstStyle/>
            <a:p>
              <a:endParaRPr lang="en-US"/>
            </a:p>
          </p:txBody>
        </p:sp>
        <p:sp>
          <p:nvSpPr>
            <p:cNvPr id="5159" name="Freeform 35"/>
            <p:cNvSpPr>
              <a:spLocks/>
            </p:cNvSpPr>
            <p:nvPr/>
          </p:nvSpPr>
          <p:spPr bwMode="auto">
            <a:xfrm>
              <a:off x="2553" y="2626"/>
              <a:ext cx="97" cy="96"/>
            </a:xfrm>
            <a:custGeom>
              <a:avLst/>
              <a:gdLst>
                <a:gd name="T0" fmla="*/ 97 w 194"/>
                <a:gd name="T1" fmla="*/ 192 h 192"/>
                <a:gd name="T2" fmla="*/ 77 w 194"/>
                <a:gd name="T3" fmla="*/ 190 h 192"/>
                <a:gd name="T4" fmla="*/ 59 w 194"/>
                <a:gd name="T5" fmla="*/ 184 h 192"/>
                <a:gd name="T6" fmla="*/ 43 w 194"/>
                <a:gd name="T7" fmla="*/ 176 h 192"/>
                <a:gd name="T8" fmla="*/ 29 w 194"/>
                <a:gd name="T9" fmla="*/ 164 h 192"/>
                <a:gd name="T10" fmla="*/ 16 w 194"/>
                <a:gd name="T11" fmla="*/ 149 h 192"/>
                <a:gd name="T12" fmla="*/ 8 w 194"/>
                <a:gd name="T13" fmla="*/ 133 h 192"/>
                <a:gd name="T14" fmla="*/ 2 w 194"/>
                <a:gd name="T15" fmla="*/ 116 h 192"/>
                <a:gd name="T16" fmla="*/ 0 w 194"/>
                <a:gd name="T17" fmla="*/ 97 h 192"/>
                <a:gd name="T18" fmla="*/ 2 w 194"/>
                <a:gd name="T19" fmla="*/ 77 h 192"/>
                <a:gd name="T20" fmla="*/ 8 w 194"/>
                <a:gd name="T21" fmla="*/ 59 h 192"/>
                <a:gd name="T22" fmla="*/ 16 w 194"/>
                <a:gd name="T23" fmla="*/ 43 h 192"/>
                <a:gd name="T24" fmla="*/ 29 w 194"/>
                <a:gd name="T25" fmla="*/ 28 h 192"/>
                <a:gd name="T26" fmla="*/ 43 w 194"/>
                <a:gd name="T27" fmla="*/ 16 h 192"/>
                <a:gd name="T28" fmla="*/ 59 w 194"/>
                <a:gd name="T29" fmla="*/ 8 h 192"/>
                <a:gd name="T30" fmla="*/ 77 w 194"/>
                <a:gd name="T31" fmla="*/ 2 h 192"/>
                <a:gd name="T32" fmla="*/ 97 w 194"/>
                <a:gd name="T33" fmla="*/ 0 h 192"/>
                <a:gd name="T34" fmla="*/ 116 w 194"/>
                <a:gd name="T35" fmla="*/ 2 h 192"/>
                <a:gd name="T36" fmla="*/ 135 w 194"/>
                <a:gd name="T37" fmla="*/ 8 h 192"/>
                <a:gd name="T38" fmla="*/ 151 w 194"/>
                <a:gd name="T39" fmla="*/ 16 h 192"/>
                <a:gd name="T40" fmla="*/ 165 w 194"/>
                <a:gd name="T41" fmla="*/ 28 h 192"/>
                <a:gd name="T42" fmla="*/ 177 w 194"/>
                <a:gd name="T43" fmla="*/ 43 h 192"/>
                <a:gd name="T44" fmla="*/ 185 w 194"/>
                <a:gd name="T45" fmla="*/ 59 h 192"/>
                <a:gd name="T46" fmla="*/ 191 w 194"/>
                <a:gd name="T47" fmla="*/ 77 h 192"/>
                <a:gd name="T48" fmla="*/ 194 w 194"/>
                <a:gd name="T49" fmla="*/ 97 h 192"/>
                <a:gd name="T50" fmla="*/ 191 w 194"/>
                <a:gd name="T51" fmla="*/ 116 h 192"/>
                <a:gd name="T52" fmla="*/ 185 w 194"/>
                <a:gd name="T53" fmla="*/ 133 h 192"/>
                <a:gd name="T54" fmla="*/ 177 w 194"/>
                <a:gd name="T55" fmla="*/ 149 h 192"/>
                <a:gd name="T56" fmla="*/ 165 w 194"/>
                <a:gd name="T57" fmla="*/ 164 h 192"/>
                <a:gd name="T58" fmla="*/ 151 w 194"/>
                <a:gd name="T59" fmla="*/ 176 h 192"/>
                <a:gd name="T60" fmla="*/ 135 w 194"/>
                <a:gd name="T61" fmla="*/ 184 h 192"/>
                <a:gd name="T62" fmla="*/ 116 w 194"/>
                <a:gd name="T63" fmla="*/ 190 h 192"/>
                <a:gd name="T64" fmla="*/ 97 w 194"/>
                <a:gd name="T65" fmla="*/ 192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4"/>
                <a:gd name="T100" fmla="*/ 0 h 192"/>
                <a:gd name="T101" fmla="*/ 194 w 194"/>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4" h="192">
                  <a:moveTo>
                    <a:pt x="97" y="192"/>
                  </a:moveTo>
                  <a:lnTo>
                    <a:pt x="77" y="190"/>
                  </a:lnTo>
                  <a:lnTo>
                    <a:pt x="59" y="184"/>
                  </a:lnTo>
                  <a:lnTo>
                    <a:pt x="43" y="176"/>
                  </a:lnTo>
                  <a:lnTo>
                    <a:pt x="29" y="164"/>
                  </a:lnTo>
                  <a:lnTo>
                    <a:pt x="16" y="149"/>
                  </a:lnTo>
                  <a:lnTo>
                    <a:pt x="8" y="133"/>
                  </a:lnTo>
                  <a:lnTo>
                    <a:pt x="2" y="116"/>
                  </a:lnTo>
                  <a:lnTo>
                    <a:pt x="0" y="97"/>
                  </a:lnTo>
                  <a:lnTo>
                    <a:pt x="2" y="77"/>
                  </a:lnTo>
                  <a:lnTo>
                    <a:pt x="8" y="59"/>
                  </a:lnTo>
                  <a:lnTo>
                    <a:pt x="16" y="43"/>
                  </a:lnTo>
                  <a:lnTo>
                    <a:pt x="29" y="28"/>
                  </a:lnTo>
                  <a:lnTo>
                    <a:pt x="43" y="16"/>
                  </a:lnTo>
                  <a:lnTo>
                    <a:pt x="59" y="8"/>
                  </a:lnTo>
                  <a:lnTo>
                    <a:pt x="77" y="2"/>
                  </a:lnTo>
                  <a:lnTo>
                    <a:pt x="97" y="0"/>
                  </a:lnTo>
                  <a:lnTo>
                    <a:pt x="116" y="2"/>
                  </a:lnTo>
                  <a:lnTo>
                    <a:pt x="135" y="8"/>
                  </a:lnTo>
                  <a:lnTo>
                    <a:pt x="151" y="16"/>
                  </a:lnTo>
                  <a:lnTo>
                    <a:pt x="165" y="28"/>
                  </a:lnTo>
                  <a:lnTo>
                    <a:pt x="177" y="43"/>
                  </a:lnTo>
                  <a:lnTo>
                    <a:pt x="185" y="59"/>
                  </a:lnTo>
                  <a:lnTo>
                    <a:pt x="191" y="77"/>
                  </a:lnTo>
                  <a:lnTo>
                    <a:pt x="194" y="97"/>
                  </a:lnTo>
                  <a:lnTo>
                    <a:pt x="191" y="116"/>
                  </a:lnTo>
                  <a:lnTo>
                    <a:pt x="185" y="133"/>
                  </a:lnTo>
                  <a:lnTo>
                    <a:pt x="177" y="149"/>
                  </a:lnTo>
                  <a:lnTo>
                    <a:pt x="165" y="164"/>
                  </a:lnTo>
                  <a:lnTo>
                    <a:pt x="151" y="176"/>
                  </a:lnTo>
                  <a:lnTo>
                    <a:pt x="135" y="184"/>
                  </a:lnTo>
                  <a:lnTo>
                    <a:pt x="116" y="190"/>
                  </a:lnTo>
                  <a:lnTo>
                    <a:pt x="97" y="192"/>
                  </a:lnTo>
                  <a:close/>
                </a:path>
              </a:pathLst>
            </a:custGeom>
            <a:solidFill>
              <a:schemeClr val="folHlink"/>
            </a:solidFill>
            <a:ln w="9525">
              <a:solidFill>
                <a:schemeClr val="accent1"/>
              </a:solidFill>
              <a:round/>
              <a:headEnd/>
              <a:tailEnd/>
            </a:ln>
          </p:spPr>
          <p:txBody>
            <a:bodyPr/>
            <a:lstStyle/>
            <a:p>
              <a:endParaRPr lang="en-US"/>
            </a:p>
          </p:txBody>
        </p:sp>
        <p:sp>
          <p:nvSpPr>
            <p:cNvPr id="5160" name="Freeform 36"/>
            <p:cNvSpPr>
              <a:spLocks/>
            </p:cNvSpPr>
            <p:nvPr/>
          </p:nvSpPr>
          <p:spPr bwMode="auto">
            <a:xfrm>
              <a:off x="2040" y="2626"/>
              <a:ext cx="96" cy="96"/>
            </a:xfrm>
            <a:custGeom>
              <a:avLst/>
              <a:gdLst>
                <a:gd name="T0" fmla="*/ 97 w 192"/>
                <a:gd name="T1" fmla="*/ 192 h 192"/>
                <a:gd name="T2" fmla="*/ 77 w 192"/>
                <a:gd name="T3" fmla="*/ 190 h 192"/>
                <a:gd name="T4" fmla="*/ 59 w 192"/>
                <a:gd name="T5" fmla="*/ 184 h 192"/>
                <a:gd name="T6" fmla="*/ 43 w 192"/>
                <a:gd name="T7" fmla="*/ 176 h 192"/>
                <a:gd name="T8" fmla="*/ 28 w 192"/>
                <a:gd name="T9" fmla="*/ 164 h 192"/>
                <a:gd name="T10" fmla="*/ 16 w 192"/>
                <a:gd name="T11" fmla="*/ 149 h 192"/>
                <a:gd name="T12" fmla="*/ 8 w 192"/>
                <a:gd name="T13" fmla="*/ 133 h 192"/>
                <a:gd name="T14" fmla="*/ 2 w 192"/>
                <a:gd name="T15" fmla="*/ 116 h 192"/>
                <a:gd name="T16" fmla="*/ 0 w 192"/>
                <a:gd name="T17" fmla="*/ 97 h 192"/>
                <a:gd name="T18" fmla="*/ 2 w 192"/>
                <a:gd name="T19" fmla="*/ 77 h 192"/>
                <a:gd name="T20" fmla="*/ 8 w 192"/>
                <a:gd name="T21" fmla="*/ 59 h 192"/>
                <a:gd name="T22" fmla="*/ 16 w 192"/>
                <a:gd name="T23" fmla="*/ 43 h 192"/>
                <a:gd name="T24" fmla="*/ 28 w 192"/>
                <a:gd name="T25" fmla="*/ 28 h 192"/>
                <a:gd name="T26" fmla="*/ 43 w 192"/>
                <a:gd name="T27" fmla="*/ 16 h 192"/>
                <a:gd name="T28" fmla="*/ 59 w 192"/>
                <a:gd name="T29" fmla="*/ 8 h 192"/>
                <a:gd name="T30" fmla="*/ 77 w 192"/>
                <a:gd name="T31" fmla="*/ 2 h 192"/>
                <a:gd name="T32" fmla="*/ 97 w 192"/>
                <a:gd name="T33" fmla="*/ 0 h 192"/>
                <a:gd name="T34" fmla="*/ 116 w 192"/>
                <a:gd name="T35" fmla="*/ 2 h 192"/>
                <a:gd name="T36" fmla="*/ 134 w 192"/>
                <a:gd name="T37" fmla="*/ 8 h 192"/>
                <a:gd name="T38" fmla="*/ 150 w 192"/>
                <a:gd name="T39" fmla="*/ 16 h 192"/>
                <a:gd name="T40" fmla="*/ 165 w 192"/>
                <a:gd name="T41" fmla="*/ 28 h 192"/>
                <a:gd name="T42" fmla="*/ 176 w 192"/>
                <a:gd name="T43" fmla="*/ 43 h 192"/>
                <a:gd name="T44" fmla="*/ 185 w 192"/>
                <a:gd name="T45" fmla="*/ 59 h 192"/>
                <a:gd name="T46" fmla="*/ 190 w 192"/>
                <a:gd name="T47" fmla="*/ 77 h 192"/>
                <a:gd name="T48" fmla="*/ 192 w 192"/>
                <a:gd name="T49" fmla="*/ 97 h 192"/>
                <a:gd name="T50" fmla="*/ 190 w 192"/>
                <a:gd name="T51" fmla="*/ 116 h 192"/>
                <a:gd name="T52" fmla="*/ 185 w 192"/>
                <a:gd name="T53" fmla="*/ 133 h 192"/>
                <a:gd name="T54" fmla="*/ 176 w 192"/>
                <a:gd name="T55" fmla="*/ 149 h 192"/>
                <a:gd name="T56" fmla="*/ 165 w 192"/>
                <a:gd name="T57" fmla="*/ 164 h 192"/>
                <a:gd name="T58" fmla="*/ 150 w 192"/>
                <a:gd name="T59" fmla="*/ 176 h 192"/>
                <a:gd name="T60" fmla="*/ 134 w 192"/>
                <a:gd name="T61" fmla="*/ 184 h 192"/>
                <a:gd name="T62" fmla="*/ 116 w 192"/>
                <a:gd name="T63" fmla="*/ 190 h 192"/>
                <a:gd name="T64" fmla="*/ 97 w 192"/>
                <a:gd name="T65" fmla="*/ 192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2"/>
                <a:gd name="T100" fmla="*/ 0 h 192"/>
                <a:gd name="T101" fmla="*/ 192 w 192"/>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2" h="192">
                  <a:moveTo>
                    <a:pt x="97" y="192"/>
                  </a:moveTo>
                  <a:lnTo>
                    <a:pt x="77" y="190"/>
                  </a:lnTo>
                  <a:lnTo>
                    <a:pt x="59" y="184"/>
                  </a:lnTo>
                  <a:lnTo>
                    <a:pt x="43" y="176"/>
                  </a:lnTo>
                  <a:lnTo>
                    <a:pt x="28" y="164"/>
                  </a:lnTo>
                  <a:lnTo>
                    <a:pt x="16" y="149"/>
                  </a:lnTo>
                  <a:lnTo>
                    <a:pt x="8" y="133"/>
                  </a:lnTo>
                  <a:lnTo>
                    <a:pt x="2" y="116"/>
                  </a:lnTo>
                  <a:lnTo>
                    <a:pt x="0" y="97"/>
                  </a:lnTo>
                  <a:lnTo>
                    <a:pt x="2" y="77"/>
                  </a:lnTo>
                  <a:lnTo>
                    <a:pt x="8" y="59"/>
                  </a:lnTo>
                  <a:lnTo>
                    <a:pt x="16" y="43"/>
                  </a:lnTo>
                  <a:lnTo>
                    <a:pt x="28" y="28"/>
                  </a:lnTo>
                  <a:lnTo>
                    <a:pt x="43" y="16"/>
                  </a:lnTo>
                  <a:lnTo>
                    <a:pt x="59" y="8"/>
                  </a:lnTo>
                  <a:lnTo>
                    <a:pt x="77" y="2"/>
                  </a:lnTo>
                  <a:lnTo>
                    <a:pt x="97" y="0"/>
                  </a:lnTo>
                  <a:lnTo>
                    <a:pt x="116" y="2"/>
                  </a:lnTo>
                  <a:lnTo>
                    <a:pt x="134" y="8"/>
                  </a:lnTo>
                  <a:lnTo>
                    <a:pt x="150" y="16"/>
                  </a:lnTo>
                  <a:lnTo>
                    <a:pt x="165" y="28"/>
                  </a:lnTo>
                  <a:lnTo>
                    <a:pt x="176" y="43"/>
                  </a:lnTo>
                  <a:lnTo>
                    <a:pt x="185" y="59"/>
                  </a:lnTo>
                  <a:lnTo>
                    <a:pt x="190" y="77"/>
                  </a:lnTo>
                  <a:lnTo>
                    <a:pt x="192" y="97"/>
                  </a:lnTo>
                  <a:lnTo>
                    <a:pt x="190" y="116"/>
                  </a:lnTo>
                  <a:lnTo>
                    <a:pt x="185" y="133"/>
                  </a:lnTo>
                  <a:lnTo>
                    <a:pt x="176" y="149"/>
                  </a:lnTo>
                  <a:lnTo>
                    <a:pt x="165" y="164"/>
                  </a:lnTo>
                  <a:lnTo>
                    <a:pt x="150" y="176"/>
                  </a:lnTo>
                  <a:lnTo>
                    <a:pt x="134" y="184"/>
                  </a:lnTo>
                  <a:lnTo>
                    <a:pt x="116" y="190"/>
                  </a:lnTo>
                  <a:lnTo>
                    <a:pt x="97" y="192"/>
                  </a:lnTo>
                  <a:close/>
                </a:path>
              </a:pathLst>
            </a:custGeom>
            <a:solidFill>
              <a:schemeClr val="folHlink"/>
            </a:solidFill>
            <a:ln w="9525">
              <a:solidFill>
                <a:schemeClr val="accent1"/>
              </a:solidFill>
              <a:round/>
              <a:headEnd/>
              <a:tailEnd/>
            </a:ln>
          </p:spPr>
          <p:txBody>
            <a:bodyPr/>
            <a:lstStyle/>
            <a:p>
              <a:endParaRPr lang="en-US"/>
            </a:p>
          </p:txBody>
        </p:sp>
        <p:sp>
          <p:nvSpPr>
            <p:cNvPr id="5161" name="Freeform 37"/>
            <p:cNvSpPr>
              <a:spLocks/>
            </p:cNvSpPr>
            <p:nvPr/>
          </p:nvSpPr>
          <p:spPr bwMode="auto">
            <a:xfrm>
              <a:off x="2020" y="2448"/>
              <a:ext cx="391" cy="226"/>
            </a:xfrm>
            <a:custGeom>
              <a:avLst/>
              <a:gdLst>
                <a:gd name="T0" fmla="*/ 781 w 781"/>
                <a:gd name="T1" fmla="*/ 119 h 453"/>
                <a:gd name="T2" fmla="*/ 227 w 781"/>
                <a:gd name="T3" fmla="*/ 91 h 453"/>
                <a:gd name="T4" fmla="*/ 249 w 781"/>
                <a:gd name="T5" fmla="*/ 54 h 453"/>
                <a:gd name="T6" fmla="*/ 278 w 781"/>
                <a:gd name="T7" fmla="*/ 37 h 453"/>
                <a:gd name="T8" fmla="*/ 308 w 781"/>
                <a:gd name="T9" fmla="*/ 31 h 453"/>
                <a:gd name="T10" fmla="*/ 329 w 781"/>
                <a:gd name="T11" fmla="*/ 31 h 453"/>
                <a:gd name="T12" fmla="*/ 369 w 781"/>
                <a:gd name="T13" fmla="*/ 31 h 453"/>
                <a:gd name="T14" fmla="*/ 429 w 781"/>
                <a:gd name="T15" fmla="*/ 31 h 453"/>
                <a:gd name="T16" fmla="*/ 502 w 781"/>
                <a:gd name="T17" fmla="*/ 31 h 453"/>
                <a:gd name="T18" fmla="*/ 579 w 781"/>
                <a:gd name="T19" fmla="*/ 31 h 453"/>
                <a:gd name="T20" fmla="*/ 653 w 781"/>
                <a:gd name="T21" fmla="*/ 31 h 453"/>
                <a:gd name="T22" fmla="*/ 713 w 781"/>
                <a:gd name="T23" fmla="*/ 31 h 453"/>
                <a:gd name="T24" fmla="*/ 753 w 781"/>
                <a:gd name="T25" fmla="*/ 31 h 453"/>
                <a:gd name="T26" fmla="*/ 759 w 781"/>
                <a:gd name="T27" fmla="*/ 22 h 453"/>
                <a:gd name="T28" fmla="*/ 745 w 781"/>
                <a:gd name="T29" fmla="*/ 3 h 453"/>
                <a:gd name="T30" fmla="*/ 724 w 781"/>
                <a:gd name="T31" fmla="*/ 0 h 453"/>
                <a:gd name="T32" fmla="*/ 680 w 781"/>
                <a:gd name="T33" fmla="*/ 0 h 453"/>
                <a:gd name="T34" fmla="*/ 609 w 781"/>
                <a:gd name="T35" fmla="*/ 0 h 453"/>
                <a:gd name="T36" fmla="*/ 521 w 781"/>
                <a:gd name="T37" fmla="*/ 0 h 453"/>
                <a:gd name="T38" fmla="*/ 427 w 781"/>
                <a:gd name="T39" fmla="*/ 0 h 453"/>
                <a:gd name="T40" fmla="*/ 336 w 781"/>
                <a:gd name="T41" fmla="*/ 0 h 453"/>
                <a:gd name="T42" fmla="*/ 259 w 781"/>
                <a:gd name="T43" fmla="*/ 0 h 453"/>
                <a:gd name="T44" fmla="*/ 206 w 781"/>
                <a:gd name="T45" fmla="*/ 0 h 453"/>
                <a:gd name="T46" fmla="*/ 173 w 781"/>
                <a:gd name="T47" fmla="*/ 5 h 453"/>
                <a:gd name="T48" fmla="*/ 143 w 781"/>
                <a:gd name="T49" fmla="*/ 33 h 453"/>
                <a:gd name="T50" fmla="*/ 122 w 781"/>
                <a:gd name="T51" fmla="*/ 78 h 453"/>
                <a:gd name="T52" fmla="*/ 110 w 781"/>
                <a:gd name="T53" fmla="*/ 122 h 453"/>
                <a:gd name="T54" fmla="*/ 95 w 781"/>
                <a:gd name="T55" fmla="*/ 145 h 453"/>
                <a:gd name="T56" fmla="*/ 62 w 781"/>
                <a:gd name="T57" fmla="*/ 172 h 453"/>
                <a:gd name="T58" fmla="*/ 26 w 781"/>
                <a:gd name="T59" fmla="*/ 216 h 453"/>
                <a:gd name="T60" fmla="*/ 3 w 781"/>
                <a:gd name="T61" fmla="*/ 262 h 453"/>
                <a:gd name="T62" fmla="*/ 9 w 781"/>
                <a:gd name="T63" fmla="*/ 271 h 453"/>
                <a:gd name="T64" fmla="*/ 30 w 781"/>
                <a:gd name="T65" fmla="*/ 255 h 453"/>
                <a:gd name="T66" fmla="*/ 59 w 781"/>
                <a:gd name="T67" fmla="*/ 244 h 453"/>
                <a:gd name="T68" fmla="*/ 102 w 781"/>
                <a:gd name="T69" fmla="*/ 238 h 453"/>
                <a:gd name="T70" fmla="*/ 160 w 781"/>
                <a:gd name="T71" fmla="*/ 240 h 453"/>
                <a:gd name="T72" fmla="*/ 208 w 781"/>
                <a:gd name="T73" fmla="*/ 254 h 453"/>
                <a:gd name="T74" fmla="*/ 247 w 781"/>
                <a:gd name="T75" fmla="*/ 277 h 453"/>
                <a:gd name="T76" fmla="*/ 277 w 781"/>
                <a:gd name="T77" fmla="*/ 307 h 453"/>
                <a:gd name="T78" fmla="*/ 299 w 781"/>
                <a:gd name="T79" fmla="*/ 340 h 453"/>
                <a:gd name="T80" fmla="*/ 315 w 781"/>
                <a:gd name="T81" fmla="*/ 376 h 453"/>
                <a:gd name="T82" fmla="*/ 325 w 781"/>
                <a:gd name="T83" fmla="*/ 410 h 453"/>
                <a:gd name="T84" fmla="*/ 329 w 781"/>
                <a:gd name="T85" fmla="*/ 440 h 453"/>
                <a:gd name="T86" fmla="*/ 690 w 781"/>
                <a:gd name="T87" fmla="*/ 453 h 453"/>
                <a:gd name="T88" fmla="*/ 671 w 781"/>
                <a:gd name="T89" fmla="*/ 429 h 453"/>
                <a:gd name="T90" fmla="*/ 654 w 781"/>
                <a:gd name="T91" fmla="*/ 395 h 453"/>
                <a:gd name="T92" fmla="*/ 646 w 781"/>
                <a:gd name="T93" fmla="*/ 355 h 453"/>
                <a:gd name="T94" fmla="*/ 655 w 781"/>
                <a:gd name="T95" fmla="*/ 308 h 453"/>
                <a:gd name="T96" fmla="*/ 682 w 781"/>
                <a:gd name="T97" fmla="*/ 265 h 453"/>
                <a:gd name="T98" fmla="*/ 716 w 781"/>
                <a:gd name="T99" fmla="*/ 239 h 453"/>
                <a:gd name="T100" fmla="*/ 751 w 781"/>
                <a:gd name="T101" fmla="*/ 225 h 453"/>
                <a:gd name="T102" fmla="*/ 781 w 781"/>
                <a:gd name="T103" fmla="*/ 224 h 4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81"/>
                <a:gd name="T157" fmla="*/ 0 h 453"/>
                <a:gd name="T158" fmla="*/ 781 w 781"/>
                <a:gd name="T159" fmla="*/ 453 h 4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81" h="453">
                  <a:moveTo>
                    <a:pt x="781" y="224"/>
                  </a:moveTo>
                  <a:lnTo>
                    <a:pt x="781" y="119"/>
                  </a:lnTo>
                  <a:lnTo>
                    <a:pt x="222" y="119"/>
                  </a:lnTo>
                  <a:lnTo>
                    <a:pt x="227" y="91"/>
                  </a:lnTo>
                  <a:lnTo>
                    <a:pt x="236" y="69"/>
                  </a:lnTo>
                  <a:lnTo>
                    <a:pt x="249" y="54"/>
                  </a:lnTo>
                  <a:lnTo>
                    <a:pt x="264" y="43"/>
                  </a:lnTo>
                  <a:lnTo>
                    <a:pt x="278" y="37"/>
                  </a:lnTo>
                  <a:lnTo>
                    <a:pt x="295" y="32"/>
                  </a:lnTo>
                  <a:lnTo>
                    <a:pt x="308" y="31"/>
                  </a:lnTo>
                  <a:lnTo>
                    <a:pt x="320" y="31"/>
                  </a:lnTo>
                  <a:lnTo>
                    <a:pt x="329" y="31"/>
                  </a:lnTo>
                  <a:lnTo>
                    <a:pt x="346" y="31"/>
                  </a:lnTo>
                  <a:lnTo>
                    <a:pt x="369" y="31"/>
                  </a:lnTo>
                  <a:lnTo>
                    <a:pt x="397" y="31"/>
                  </a:lnTo>
                  <a:lnTo>
                    <a:pt x="429" y="31"/>
                  </a:lnTo>
                  <a:lnTo>
                    <a:pt x="465" y="31"/>
                  </a:lnTo>
                  <a:lnTo>
                    <a:pt x="502" y="31"/>
                  </a:lnTo>
                  <a:lnTo>
                    <a:pt x="541" y="31"/>
                  </a:lnTo>
                  <a:lnTo>
                    <a:pt x="579" y="31"/>
                  </a:lnTo>
                  <a:lnTo>
                    <a:pt x="617" y="31"/>
                  </a:lnTo>
                  <a:lnTo>
                    <a:pt x="653" y="31"/>
                  </a:lnTo>
                  <a:lnTo>
                    <a:pt x="685" y="31"/>
                  </a:lnTo>
                  <a:lnTo>
                    <a:pt x="713" y="31"/>
                  </a:lnTo>
                  <a:lnTo>
                    <a:pt x="736" y="31"/>
                  </a:lnTo>
                  <a:lnTo>
                    <a:pt x="753" y="31"/>
                  </a:lnTo>
                  <a:lnTo>
                    <a:pt x="763" y="31"/>
                  </a:lnTo>
                  <a:lnTo>
                    <a:pt x="759" y="22"/>
                  </a:lnTo>
                  <a:lnTo>
                    <a:pt x="753" y="11"/>
                  </a:lnTo>
                  <a:lnTo>
                    <a:pt x="745" y="3"/>
                  </a:lnTo>
                  <a:lnTo>
                    <a:pt x="732" y="0"/>
                  </a:lnTo>
                  <a:lnTo>
                    <a:pt x="724" y="0"/>
                  </a:lnTo>
                  <a:lnTo>
                    <a:pt x="706" y="0"/>
                  </a:lnTo>
                  <a:lnTo>
                    <a:pt x="680" y="0"/>
                  </a:lnTo>
                  <a:lnTo>
                    <a:pt x="647" y="0"/>
                  </a:lnTo>
                  <a:lnTo>
                    <a:pt x="609" y="0"/>
                  </a:lnTo>
                  <a:lnTo>
                    <a:pt x="566" y="0"/>
                  </a:lnTo>
                  <a:lnTo>
                    <a:pt x="521" y="0"/>
                  </a:lnTo>
                  <a:lnTo>
                    <a:pt x="474" y="0"/>
                  </a:lnTo>
                  <a:lnTo>
                    <a:pt x="427" y="0"/>
                  </a:lnTo>
                  <a:lnTo>
                    <a:pt x="380" y="0"/>
                  </a:lnTo>
                  <a:lnTo>
                    <a:pt x="336" y="0"/>
                  </a:lnTo>
                  <a:lnTo>
                    <a:pt x="295" y="0"/>
                  </a:lnTo>
                  <a:lnTo>
                    <a:pt x="259" y="0"/>
                  </a:lnTo>
                  <a:lnTo>
                    <a:pt x="228" y="0"/>
                  </a:lnTo>
                  <a:lnTo>
                    <a:pt x="206" y="0"/>
                  </a:lnTo>
                  <a:lnTo>
                    <a:pt x="191" y="0"/>
                  </a:lnTo>
                  <a:lnTo>
                    <a:pt x="173" y="5"/>
                  </a:lnTo>
                  <a:lnTo>
                    <a:pt x="156" y="16"/>
                  </a:lnTo>
                  <a:lnTo>
                    <a:pt x="143" y="33"/>
                  </a:lnTo>
                  <a:lnTo>
                    <a:pt x="131" y="54"/>
                  </a:lnTo>
                  <a:lnTo>
                    <a:pt x="122" y="78"/>
                  </a:lnTo>
                  <a:lnTo>
                    <a:pt x="115" y="101"/>
                  </a:lnTo>
                  <a:lnTo>
                    <a:pt x="110" y="122"/>
                  </a:lnTo>
                  <a:lnTo>
                    <a:pt x="109" y="140"/>
                  </a:lnTo>
                  <a:lnTo>
                    <a:pt x="95" y="145"/>
                  </a:lnTo>
                  <a:lnTo>
                    <a:pt x="79" y="156"/>
                  </a:lnTo>
                  <a:lnTo>
                    <a:pt x="62" y="172"/>
                  </a:lnTo>
                  <a:lnTo>
                    <a:pt x="44" y="193"/>
                  </a:lnTo>
                  <a:lnTo>
                    <a:pt x="26" y="216"/>
                  </a:lnTo>
                  <a:lnTo>
                    <a:pt x="12" y="239"/>
                  </a:lnTo>
                  <a:lnTo>
                    <a:pt x="3" y="262"/>
                  </a:lnTo>
                  <a:lnTo>
                    <a:pt x="0" y="280"/>
                  </a:lnTo>
                  <a:lnTo>
                    <a:pt x="9" y="271"/>
                  </a:lnTo>
                  <a:lnTo>
                    <a:pt x="18" y="263"/>
                  </a:lnTo>
                  <a:lnTo>
                    <a:pt x="30" y="255"/>
                  </a:lnTo>
                  <a:lnTo>
                    <a:pt x="42" y="248"/>
                  </a:lnTo>
                  <a:lnTo>
                    <a:pt x="59" y="244"/>
                  </a:lnTo>
                  <a:lnTo>
                    <a:pt x="78" y="240"/>
                  </a:lnTo>
                  <a:lnTo>
                    <a:pt x="102" y="238"/>
                  </a:lnTo>
                  <a:lnTo>
                    <a:pt x="131" y="238"/>
                  </a:lnTo>
                  <a:lnTo>
                    <a:pt x="160" y="240"/>
                  </a:lnTo>
                  <a:lnTo>
                    <a:pt x="185" y="246"/>
                  </a:lnTo>
                  <a:lnTo>
                    <a:pt x="208" y="254"/>
                  </a:lnTo>
                  <a:lnTo>
                    <a:pt x="229" y="264"/>
                  </a:lnTo>
                  <a:lnTo>
                    <a:pt x="247" y="277"/>
                  </a:lnTo>
                  <a:lnTo>
                    <a:pt x="264" y="291"/>
                  </a:lnTo>
                  <a:lnTo>
                    <a:pt x="277" y="307"/>
                  </a:lnTo>
                  <a:lnTo>
                    <a:pt x="289" y="323"/>
                  </a:lnTo>
                  <a:lnTo>
                    <a:pt x="299" y="340"/>
                  </a:lnTo>
                  <a:lnTo>
                    <a:pt x="308" y="358"/>
                  </a:lnTo>
                  <a:lnTo>
                    <a:pt x="315" y="376"/>
                  </a:lnTo>
                  <a:lnTo>
                    <a:pt x="320" y="393"/>
                  </a:lnTo>
                  <a:lnTo>
                    <a:pt x="325" y="410"/>
                  </a:lnTo>
                  <a:lnTo>
                    <a:pt x="327" y="425"/>
                  </a:lnTo>
                  <a:lnTo>
                    <a:pt x="329" y="440"/>
                  </a:lnTo>
                  <a:lnTo>
                    <a:pt x="329" y="453"/>
                  </a:lnTo>
                  <a:lnTo>
                    <a:pt x="690" y="453"/>
                  </a:lnTo>
                  <a:lnTo>
                    <a:pt x="680" y="441"/>
                  </a:lnTo>
                  <a:lnTo>
                    <a:pt x="671" y="429"/>
                  </a:lnTo>
                  <a:lnTo>
                    <a:pt x="662" y="412"/>
                  </a:lnTo>
                  <a:lnTo>
                    <a:pt x="654" y="395"/>
                  </a:lnTo>
                  <a:lnTo>
                    <a:pt x="648" y="376"/>
                  </a:lnTo>
                  <a:lnTo>
                    <a:pt x="646" y="355"/>
                  </a:lnTo>
                  <a:lnTo>
                    <a:pt x="648" y="332"/>
                  </a:lnTo>
                  <a:lnTo>
                    <a:pt x="655" y="308"/>
                  </a:lnTo>
                  <a:lnTo>
                    <a:pt x="667" y="285"/>
                  </a:lnTo>
                  <a:lnTo>
                    <a:pt x="682" y="265"/>
                  </a:lnTo>
                  <a:lnTo>
                    <a:pt x="698" y="250"/>
                  </a:lnTo>
                  <a:lnTo>
                    <a:pt x="716" y="239"/>
                  </a:lnTo>
                  <a:lnTo>
                    <a:pt x="733" y="231"/>
                  </a:lnTo>
                  <a:lnTo>
                    <a:pt x="751" y="225"/>
                  </a:lnTo>
                  <a:lnTo>
                    <a:pt x="767" y="223"/>
                  </a:lnTo>
                  <a:lnTo>
                    <a:pt x="781" y="224"/>
                  </a:lnTo>
                  <a:close/>
                </a:path>
              </a:pathLst>
            </a:custGeom>
            <a:solidFill>
              <a:schemeClr val="folHlink"/>
            </a:solidFill>
            <a:ln w="9525">
              <a:solidFill>
                <a:schemeClr val="accent1"/>
              </a:solidFill>
              <a:round/>
              <a:headEnd/>
              <a:tailEnd/>
            </a:ln>
          </p:spPr>
          <p:txBody>
            <a:bodyPr/>
            <a:lstStyle/>
            <a:p>
              <a:endParaRPr lang="en-US"/>
            </a:p>
          </p:txBody>
        </p:sp>
        <p:sp>
          <p:nvSpPr>
            <p:cNvPr id="5162" name="Freeform 38"/>
            <p:cNvSpPr>
              <a:spLocks/>
            </p:cNvSpPr>
            <p:nvPr/>
          </p:nvSpPr>
          <p:spPr bwMode="auto">
            <a:xfrm>
              <a:off x="2347" y="2464"/>
              <a:ext cx="33" cy="44"/>
            </a:xfrm>
            <a:custGeom>
              <a:avLst/>
              <a:gdLst>
                <a:gd name="T0" fmla="*/ 47 w 67"/>
                <a:gd name="T1" fmla="*/ 88 h 88"/>
                <a:gd name="T2" fmla="*/ 0 w 67"/>
                <a:gd name="T3" fmla="*/ 0 h 88"/>
                <a:gd name="T4" fmla="*/ 19 w 67"/>
                <a:gd name="T5" fmla="*/ 0 h 88"/>
                <a:gd name="T6" fmla="*/ 67 w 67"/>
                <a:gd name="T7" fmla="*/ 88 h 88"/>
                <a:gd name="T8" fmla="*/ 47 w 67"/>
                <a:gd name="T9" fmla="*/ 88 h 88"/>
                <a:gd name="T10" fmla="*/ 0 60000 65536"/>
                <a:gd name="T11" fmla="*/ 0 60000 65536"/>
                <a:gd name="T12" fmla="*/ 0 60000 65536"/>
                <a:gd name="T13" fmla="*/ 0 60000 65536"/>
                <a:gd name="T14" fmla="*/ 0 60000 65536"/>
                <a:gd name="T15" fmla="*/ 0 w 67"/>
                <a:gd name="T16" fmla="*/ 0 h 88"/>
                <a:gd name="T17" fmla="*/ 67 w 67"/>
                <a:gd name="T18" fmla="*/ 88 h 88"/>
              </a:gdLst>
              <a:ahLst/>
              <a:cxnLst>
                <a:cxn ang="T10">
                  <a:pos x="T0" y="T1"/>
                </a:cxn>
                <a:cxn ang="T11">
                  <a:pos x="T2" y="T3"/>
                </a:cxn>
                <a:cxn ang="T12">
                  <a:pos x="T4" y="T5"/>
                </a:cxn>
                <a:cxn ang="T13">
                  <a:pos x="T6" y="T7"/>
                </a:cxn>
                <a:cxn ang="T14">
                  <a:pos x="T8" y="T9"/>
                </a:cxn>
              </a:cxnLst>
              <a:rect l="T15" t="T16" r="T17" b="T18"/>
              <a:pathLst>
                <a:path w="67" h="88">
                  <a:moveTo>
                    <a:pt x="47" y="88"/>
                  </a:moveTo>
                  <a:lnTo>
                    <a:pt x="0" y="0"/>
                  </a:lnTo>
                  <a:lnTo>
                    <a:pt x="19" y="0"/>
                  </a:lnTo>
                  <a:lnTo>
                    <a:pt x="67" y="88"/>
                  </a:lnTo>
                  <a:lnTo>
                    <a:pt x="47" y="88"/>
                  </a:lnTo>
                  <a:close/>
                </a:path>
              </a:pathLst>
            </a:custGeom>
            <a:solidFill>
              <a:schemeClr val="folHlink"/>
            </a:solidFill>
            <a:ln w="9525">
              <a:solidFill>
                <a:schemeClr val="accent1"/>
              </a:solidFill>
              <a:round/>
              <a:headEnd/>
              <a:tailEnd/>
            </a:ln>
          </p:spPr>
          <p:txBody>
            <a:bodyPr/>
            <a:lstStyle/>
            <a:p>
              <a:endParaRPr lang="en-US"/>
            </a:p>
          </p:txBody>
        </p:sp>
        <p:sp>
          <p:nvSpPr>
            <p:cNvPr id="5163" name="Freeform 39"/>
            <p:cNvSpPr>
              <a:spLocks/>
            </p:cNvSpPr>
            <p:nvPr/>
          </p:nvSpPr>
          <p:spPr bwMode="auto">
            <a:xfrm>
              <a:off x="2394" y="2464"/>
              <a:ext cx="32" cy="45"/>
            </a:xfrm>
            <a:custGeom>
              <a:avLst/>
              <a:gdLst>
                <a:gd name="T0" fmla="*/ 49 w 65"/>
                <a:gd name="T1" fmla="*/ 91 h 91"/>
                <a:gd name="T2" fmla="*/ 0 w 65"/>
                <a:gd name="T3" fmla="*/ 0 h 91"/>
                <a:gd name="T4" fmla="*/ 15 w 65"/>
                <a:gd name="T5" fmla="*/ 0 h 91"/>
                <a:gd name="T6" fmla="*/ 65 w 65"/>
                <a:gd name="T7" fmla="*/ 91 h 91"/>
                <a:gd name="T8" fmla="*/ 49 w 65"/>
                <a:gd name="T9" fmla="*/ 91 h 91"/>
                <a:gd name="T10" fmla="*/ 0 60000 65536"/>
                <a:gd name="T11" fmla="*/ 0 60000 65536"/>
                <a:gd name="T12" fmla="*/ 0 60000 65536"/>
                <a:gd name="T13" fmla="*/ 0 60000 65536"/>
                <a:gd name="T14" fmla="*/ 0 60000 65536"/>
                <a:gd name="T15" fmla="*/ 0 w 65"/>
                <a:gd name="T16" fmla="*/ 0 h 91"/>
                <a:gd name="T17" fmla="*/ 65 w 65"/>
                <a:gd name="T18" fmla="*/ 91 h 91"/>
              </a:gdLst>
              <a:ahLst/>
              <a:cxnLst>
                <a:cxn ang="T10">
                  <a:pos x="T0" y="T1"/>
                </a:cxn>
                <a:cxn ang="T11">
                  <a:pos x="T2" y="T3"/>
                </a:cxn>
                <a:cxn ang="T12">
                  <a:pos x="T4" y="T5"/>
                </a:cxn>
                <a:cxn ang="T13">
                  <a:pos x="T6" y="T7"/>
                </a:cxn>
                <a:cxn ang="T14">
                  <a:pos x="T8" y="T9"/>
                </a:cxn>
              </a:cxnLst>
              <a:rect l="T15" t="T16" r="T17" b="T18"/>
              <a:pathLst>
                <a:path w="65" h="91">
                  <a:moveTo>
                    <a:pt x="49" y="91"/>
                  </a:moveTo>
                  <a:lnTo>
                    <a:pt x="0" y="0"/>
                  </a:lnTo>
                  <a:lnTo>
                    <a:pt x="15" y="0"/>
                  </a:lnTo>
                  <a:lnTo>
                    <a:pt x="65" y="91"/>
                  </a:lnTo>
                  <a:lnTo>
                    <a:pt x="49" y="91"/>
                  </a:lnTo>
                  <a:close/>
                </a:path>
              </a:pathLst>
            </a:custGeom>
            <a:solidFill>
              <a:schemeClr val="folHlink"/>
            </a:solidFill>
            <a:ln w="9525">
              <a:solidFill>
                <a:schemeClr val="accent1"/>
              </a:solidFill>
              <a:round/>
              <a:headEnd/>
              <a:tailEnd/>
            </a:ln>
          </p:spPr>
          <p:txBody>
            <a:bodyPr/>
            <a:lstStyle/>
            <a:p>
              <a:endParaRPr lang="en-US"/>
            </a:p>
          </p:txBody>
        </p:sp>
        <p:sp>
          <p:nvSpPr>
            <p:cNvPr id="5164" name="Freeform 40"/>
            <p:cNvSpPr>
              <a:spLocks/>
            </p:cNvSpPr>
            <p:nvPr/>
          </p:nvSpPr>
          <p:spPr bwMode="auto">
            <a:xfrm>
              <a:off x="2188" y="2464"/>
              <a:ext cx="37" cy="44"/>
            </a:xfrm>
            <a:custGeom>
              <a:avLst/>
              <a:gdLst>
                <a:gd name="T0" fmla="*/ 48 w 74"/>
                <a:gd name="T1" fmla="*/ 88 h 88"/>
                <a:gd name="T2" fmla="*/ 0 w 74"/>
                <a:gd name="T3" fmla="*/ 0 h 88"/>
                <a:gd name="T4" fmla="*/ 25 w 74"/>
                <a:gd name="T5" fmla="*/ 0 h 88"/>
                <a:gd name="T6" fmla="*/ 74 w 74"/>
                <a:gd name="T7" fmla="*/ 88 h 88"/>
                <a:gd name="T8" fmla="*/ 48 w 74"/>
                <a:gd name="T9" fmla="*/ 88 h 88"/>
                <a:gd name="T10" fmla="*/ 0 60000 65536"/>
                <a:gd name="T11" fmla="*/ 0 60000 65536"/>
                <a:gd name="T12" fmla="*/ 0 60000 65536"/>
                <a:gd name="T13" fmla="*/ 0 60000 65536"/>
                <a:gd name="T14" fmla="*/ 0 60000 65536"/>
                <a:gd name="T15" fmla="*/ 0 w 74"/>
                <a:gd name="T16" fmla="*/ 0 h 88"/>
                <a:gd name="T17" fmla="*/ 74 w 74"/>
                <a:gd name="T18" fmla="*/ 88 h 88"/>
              </a:gdLst>
              <a:ahLst/>
              <a:cxnLst>
                <a:cxn ang="T10">
                  <a:pos x="T0" y="T1"/>
                </a:cxn>
                <a:cxn ang="T11">
                  <a:pos x="T2" y="T3"/>
                </a:cxn>
                <a:cxn ang="T12">
                  <a:pos x="T4" y="T5"/>
                </a:cxn>
                <a:cxn ang="T13">
                  <a:pos x="T6" y="T7"/>
                </a:cxn>
                <a:cxn ang="T14">
                  <a:pos x="T8" y="T9"/>
                </a:cxn>
              </a:cxnLst>
              <a:rect l="T15" t="T16" r="T17" b="T18"/>
              <a:pathLst>
                <a:path w="74" h="88">
                  <a:moveTo>
                    <a:pt x="48" y="88"/>
                  </a:moveTo>
                  <a:lnTo>
                    <a:pt x="0" y="0"/>
                  </a:lnTo>
                  <a:lnTo>
                    <a:pt x="25" y="0"/>
                  </a:lnTo>
                  <a:lnTo>
                    <a:pt x="74" y="88"/>
                  </a:lnTo>
                  <a:lnTo>
                    <a:pt x="48" y="88"/>
                  </a:lnTo>
                  <a:close/>
                </a:path>
              </a:pathLst>
            </a:custGeom>
            <a:solidFill>
              <a:schemeClr val="folHlink"/>
            </a:solidFill>
            <a:ln w="9525">
              <a:solidFill>
                <a:schemeClr val="accent1"/>
              </a:solidFill>
              <a:round/>
              <a:headEnd/>
              <a:tailEnd/>
            </a:ln>
          </p:spPr>
          <p:txBody>
            <a:bodyPr/>
            <a:lstStyle/>
            <a:p>
              <a:endParaRPr lang="en-US"/>
            </a:p>
          </p:txBody>
        </p:sp>
        <p:sp>
          <p:nvSpPr>
            <p:cNvPr id="5165" name="Freeform 41"/>
            <p:cNvSpPr>
              <a:spLocks/>
            </p:cNvSpPr>
            <p:nvPr/>
          </p:nvSpPr>
          <p:spPr bwMode="auto">
            <a:xfrm>
              <a:off x="1973" y="2576"/>
              <a:ext cx="727" cy="130"/>
            </a:xfrm>
            <a:custGeom>
              <a:avLst/>
              <a:gdLst>
                <a:gd name="T0" fmla="*/ 1408 w 1454"/>
                <a:gd name="T1" fmla="*/ 231 h 261"/>
                <a:gd name="T2" fmla="*/ 1400 w 1454"/>
                <a:gd name="T3" fmla="*/ 237 h 261"/>
                <a:gd name="T4" fmla="*/ 1379 w 1454"/>
                <a:gd name="T5" fmla="*/ 236 h 261"/>
                <a:gd name="T6" fmla="*/ 1362 w 1454"/>
                <a:gd name="T7" fmla="*/ 236 h 261"/>
                <a:gd name="T8" fmla="*/ 1367 w 1454"/>
                <a:gd name="T9" fmla="*/ 201 h 261"/>
                <a:gd name="T10" fmla="*/ 1349 w 1454"/>
                <a:gd name="T11" fmla="*/ 129 h 261"/>
                <a:gd name="T12" fmla="*/ 1257 w 1454"/>
                <a:gd name="T13" fmla="*/ 86 h 261"/>
                <a:gd name="T14" fmla="*/ 1210 w 1454"/>
                <a:gd name="T15" fmla="*/ 96 h 261"/>
                <a:gd name="T16" fmla="*/ 1149 w 1454"/>
                <a:gd name="T17" fmla="*/ 156 h 261"/>
                <a:gd name="T18" fmla="*/ 1116 w 1454"/>
                <a:gd name="T19" fmla="*/ 251 h 261"/>
                <a:gd name="T20" fmla="*/ 1067 w 1454"/>
                <a:gd name="T21" fmla="*/ 251 h 261"/>
                <a:gd name="T22" fmla="*/ 994 w 1454"/>
                <a:gd name="T23" fmla="*/ 251 h 261"/>
                <a:gd name="T24" fmla="*/ 906 w 1454"/>
                <a:gd name="T25" fmla="*/ 251 h 261"/>
                <a:gd name="T26" fmla="*/ 806 w 1454"/>
                <a:gd name="T27" fmla="*/ 252 h 261"/>
                <a:gd name="T28" fmla="*/ 703 w 1454"/>
                <a:gd name="T29" fmla="*/ 252 h 261"/>
                <a:gd name="T30" fmla="*/ 603 w 1454"/>
                <a:gd name="T31" fmla="*/ 252 h 261"/>
                <a:gd name="T32" fmla="*/ 511 w 1454"/>
                <a:gd name="T33" fmla="*/ 253 h 261"/>
                <a:gd name="T34" fmla="*/ 435 w 1454"/>
                <a:gd name="T35" fmla="*/ 253 h 261"/>
                <a:gd name="T36" fmla="*/ 379 w 1454"/>
                <a:gd name="T37" fmla="*/ 253 h 261"/>
                <a:gd name="T38" fmla="*/ 352 w 1454"/>
                <a:gd name="T39" fmla="*/ 253 h 261"/>
                <a:gd name="T40" fmla="*/ 342 w 1454"/>
                <a:gd name="T41" fmla="*/ 168 h 261"/>
                <a:gd name="T42" fmla="*/ 292 w 1454"/>
                <a:gd name="T43" fmla="*/ 100 h 261"/>
                <a:gd name="T44" fmla="*/ 234 w 1454"/>
                <a:gd name="T45" fmla="*/ 82 h 261"/>
                <a:gd name="T46" fmla="*/ 183 w 1454"/>
                <a:gd name="T47" fmla="*/ 91 h 261"/>
                <a:gd name="T48" fmla="*/ 126 w 1454"/>
                <a:gd name="T49" fmla="*/ 156 h 261"/>
                <a:gd name="T50" fmla="*/ 95 w 1454"/>
                <a:gd name="T51" fmla="*/ 261 h 261"/>
                <a:gd name="T52" fmla="*/ 57 w 1454"/>
                <a:gd name="T53" fmla="*/ 261 h 261"/>
                <a:gd name="T54" fmla="*/ 31 w 1454"/>
                <a:gd name="T55" fmla="*/ 261 h 261"/>
                <a:gd name="T56" fmla="*/ 6 w 1454"/>
                <a:gd name="T57" fmla="*/ 249 h 261"/>
                <a:gd name="T58" fmla="*/ 2 w 1454"/>
                <a:gd name="T59" fmla="*/ 210 h 261"/>
                <a:gd name="T60" fmla="*/ 26 w 1454"/>
                <a:gd name="T61" fmla="*/ 187 h 261"/>
                <a:gd name="T62" fmla="*/ 29 w 1454"/>
                <a:gd name="T63" fmla="*/ 161 h 261"/>
                <a:gd name="T64" fmla="*/ 41 w 1454"/>
                <a:gd name="T65" fmla="*/ 117 h 261"/>
                <a:gd name="T66" fmla="*/ 68 w 1454"/>
                <a:gd name="T67" fmla="*/ 68 h 261"/>
                <a:gd name="T68" fmla="*/ 114 w 1454"/>
                <a:gd name="T69" fmla="*/ 24 h 261"/>
                <a:gd name="T70" fmla="*/ 187 w 1454"/>
                <a:gd name="T71" fmla="*/ 1 h 261"/>
                <a:gd name="T72" fmla="*/ 274 w 1454"/>
                <a:gd name="T73" fmla="*/ 8 h 261"/>
                <a:gd name="T74" fmla="*/ 338 w 1454"/>
                <a:gd name="T75" fmla="*/ 42 h 261"/>
                <a:gd name="T76" fmla="*/ 377 w 1454"/>
                <a:gd name="T77" fmla="*/ 89 h 261"/>
                <a:gd name="T78" fmla="*/ 398 w 1454"/>
                <a:gd name="T79" fmla="*/ 142 h 261"/>
                <a:gd name="T80" fmla="*/ 406 w 1454"/>
                <a:gd name="T81" fmla="*/ 189 h 261"/>
                <a:gd name="T82" fmla="*/ 420 w 1454"/>
                <a:gd name="T83" fmla="*/ 212 h 261"/>
                <a:gd name="T84" fmla="*/ 490 w 1454"/>
                <a:gd name="T85" fmla="*/ 212 h 261"/>
                <a:gd name="T86" fmla="*/ 589 w 1454"/>
                <a:gd name="T87" fmla="*/ 212 h 261"/>
                <a:gd name="T88" fmla="*/ 692 w 1454"/>
                <a:gd name="T89" fmla="*/ 210 h 261"/>
                <a:gd name="T90" fmla="*/ 774 w 1454"/>
                <a:gd name="T91" fmla="*/ 210 h 261"/>
                <a:gd name="T92" fmla="*/ 808 w 1454"/>
                <a:gd name="T93" fmla="*/ 210 h 261"/>
                <a:gd name="T94" fmla="*/ 824 w 1454"/>
                <a:gd name="T95" fmla="*/ 218 h 261"/>
                <a:gd name="T96" fmla="*/ 848 w 1454"/>
                <a:gd name="T97" fmla="*/ 225 h 261"/>
                <a:gd name="T98" fmla="*/ 882 w 1454"/>
                <a:gd name="T99" fmla="*/ 228 h 261"/>
                <a:gd name="T100" fmla="*/ 930 w 1454"/>
                <a:gd name="T101" fmla="*/ 214 h 261"/>
                <a:gd name="T102" fmla="*/ 1006 w 1454"/>
                <a:gd name="T103" fmla="*/ 170 h 261"/>
                <a:gd name="T104" fmla="*/ 1074 w 1454"/>
                <a:gd name="T105" fmla="*/ 119 h 261"/>
                <a:gd name="T106" fmla="*/ 1119 w 1454"/>
                <a:gd name="T107" fmla="*/ 83 h 261"/>
                <a:gd name="T108" fmla="*/ 1160 w 1454"/>
                <a:gd name="T109" fmla="*/ 55 h 261"/>
                <a:gd name="T110" fmla="*/ 1199 w 1454"/>
                <a:gd name="T111" fmla="*/ 36 h 261"/>
                <a:gd name="T112" fmla="*/ 1238 w 1454"/>
                <a:gd name="T113" fmla="*/ 24 h 261"/>
                <a:gd name="T114" fmla="*/ 1287 w 1454"/>
                <a:gd name="T115" fmla="*/ 24 h 261"/>
                <a:gd name="T116" fmla="*/ 1355 w 1454"/>
                <a:gd name="T117" fmla="*/ 50 h 261"/>
                <a:gd name="T118" fmla="*/ 1406 w 1454"/>
                <a:gd name="T119" fmla="*/ 108 h 261"/>
                <a:gd name="T120" fmla="*/ 1454 w 1454"/>
                <a:gd name="T121" fmla="*/ 154 h 261"/>
                <a:gd name="T122" fmla="*/ 1443 w 1454"/>
                <a:gd name="T123" fmla="*/ 224 h 26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54"/>
                <a:gd name="T187" fmla="*/ 0 h 261"/>
                <a:gd name="T188" fmla="*/ 1454 w 1454"/>
                <a:gd name="T189" fmla="*/ 261 h 26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54" h="261">
                  <a:moveTo>
                    <a:pt x="1410" y="224"/>
                  </a:moveTo>
                  <a:lnTo>
                    <a:pt x="1409" y="228"/>
                  </a:lnTo>
                  <a:lnTo>
                    <a:pt x="1408" y="231"/>
                  </a:lnTo>
                  <a:lnTo>
                    <a:pt x="1406" y="235"/>
                  </a:lnTo>
                  <a:lnTo>
                    <a:pt x="1405" y="237"/>
                  </a:lnTo>
                  <a:lnTo>
                    <a:pt x="1400" y="237"/>
                  </a:lnTo>
                  <a:lnTo>
                    <a:pt x="1394" y="237"/>
                  </a:lnTo>
                  <a:lnTo>
                    <a:pt x="1386" y="237"/>
                  </a:lnTo>
                  <a:lnTo>
                    <a:pt x="1379" y="236"/>
                  </a:lnTo>
                  <a:lnTo>
                    <a:pt x="1372" y="236"/>
                  </a:lnTo>
                  <a:lnTo>
                    <a:pt x="1366" y="236"/>
                  </a:lnTo>
                  <a:lnTo>
                    <a:pt x="1362" y="236"/>
                  </a:lnTo>
                  <a:lnTo>
                    <a:pt x="1360" y="236"/>
                  </a:lnTo>
                  <a:lnTo>
                    <a:pt x="1365" y="221"/>
                  </a:lnTo>
                  <a:lnTo>
                    <a:pt x="1367" y="201"/>
                  </a:lnTo>
                  <a:lnTo>
                    <a:pt x="1366" y="177"/>
                  </a:lnTo>
                  <a:lnTo>
                    <a:pt x="1360" y="153"/>
                  </a:lnTo>
                  <a:lnTo>
                    <a:pt x="1349" y="129"/>
                  </a:lnTo>
                  <a:lnTo>
                    <a:pt x="1328" y="108"/>
                  </a:lnTo>
                  <a:lnTo>
                    <a:pt x="1298" y="93"/>
                  </a:lnTo>
                  <a:lnTo>
                    <a:pt x="1257" y="86"/>
                  </a:lnTo>
                  <a:lnTo>
                    <a:pt x="1246" y="86"/>
                  </a:lnTo>
                  <a:lnTo>
                    <a:pt x="1229" y="89"/>
                  </a:lnTo>
                  <a:lnTo>
                    <a:pt x="1210" y="96"/>
                  </a:lnTo>
                  <a:lnTo>
                    <a:pt x="1188" y="108"/>
                  </a:lnTo>
                  <a:lnTo>
                    <a:pt x="1167" y="128"/>
                  </a:lnTo>
                  <a:lnTo>
                    <a:pt x="1149" y="156"/>
                  </a:lnTo>
                  <a:lnTo>
                    <a:pt x="1134" y="198"/>
                  </a:lnTo>
                  <a:lnTo>
                    <a:pt x="1127" y="251"/>
                  </a:lnTo>
                  <a:lnTo>
                    <a:pt x="1116" y="251"/>
                  </a:lnTo>
                  <a:lnTo>
                    <a:pt x="1102" y="251"/>
                  </a:lnTo>
                  <a:lnTo>
                    <a:pt x="1086" y="251"/>
                  </a:lnTo>
                  <a:lnTo>
                    <a:pt x="1067" y="251"/>
                  </a:lnTo>
                  <a:lnTo>
                    <a:pt x="1045" y="251"/>
                  </a:lnTo>
                  <a:lnTo>
                    <a:pt x="1021" y="251"/>
                  </a:lnTo>
                  <a:lnTo>
                    <a:pt x="994" y="251"/>
                  </a:lnTo>
                  <a:lnTo>
                    <a:pt x="965" y="251"/>
                  </a:lnTo>
                  <a:lnTo>
                    <a:pt x="937" y="251"/>
                  </a:lnTo>
                  <a:lnTo>
                    <a:pt x="906" y="251"/>
                  </a:lnTo>
                  <a:lnTo>
                    <a:pt x="873" y="252"/>
                  </a:lnTo>
                  <a:lnTo>
                    <a:pt x="840" y="252"/>
                  </a:lnTo>
                  <a:lnTo>
                    <a:pt x="806" y="252"/>
                  </a:lnTo>
                  <a:lnTo>
                    <a:pt x="772" y="252"/>
                  </a:lnTo>
                  <a:lnTo>
                    <a:pt x="737" y="252"/>
                  </a:lnTo>
                  <a:lnTo>
                    <a:pt x="703" y="252"/>
                  </a:lnTo>
                  <a:lnTo>
                    <a:pt x="669" y="252"/>
                  </a:lnTo>
                  <a:lnTo>
                    <a:pt x="635" y="252"/>
                  </a:lnTo>
                  <a:lnTo>
                    <a:pt x="603" y="252"/>
                  </a:lnTo>
                  <a:lnTo>
                    <a:pt x="570" y="252"/>
                  </a:lnTo>
                  <a:lnTo>
                    <a:pt x="540" y="252"/>
                  </a:lnTo>
                  <a:lnTo>
                    <a:pt x="511" y="253"/>
                  </a:lnTo>
                  <a:lnTo>
                    <a:pt x="483" y="253"/>
                  </a:lnTo>
                  <a:lnTo>
                    <a:pt x="458" y="253"/>
                  </a:lnTo>
                  <a:lnTo>
                    <a:pt x="435" y="253"/>
                  </a:lnTo>
                  <a:lnTo>
                    <a:pt x="413" y="253"/>
                  </a:lnTo>
                  <a:lnTo>
                    <a:pt x="394" y="253"/>
                  </a:lnTo>
                  <a:lnTo>
                    <a:pt x="379" y="253"/>
                  </a:lnTo>
                  <a:lnTo>
                    <a:pt x="367" y="253"/>
                  </a:lnTo>
                  <a:lnTo>
                    <a:pt x="357" y="253"/>
                  </a:lnTo>
                  <a:lnTo>
                    <a:pt x="352" y="253"/>
                  </a:lnTo>
                  <a:lnTo>
                    <a:pt x="349" y="253"/>
                  </a:lnTo>
                  <a:lnTo>
                    <a:pt x="349" y="206"/>
                  </a:lnTo>
                  <a:lnTo>
                    <a:pt x="342" y="168"/>
                  </a:lnTo>
                  <a:lnTo>
                    <a:pt x="329" y="138"/>
                  </a:lnTo>
                  <a:lnTo>
                    <a:pt x="311" y="115"/>
                  </a:lnTo>
                  <a:lnTo>
                    <a:pt x="292" y="100"/>
                  </a:lnTo>
                  <a:lnTo>
                    <a:pt x="271" y="90"/>
                  </a:lnTo>
                  <a:lnTo>
                    <a:pt x="251" y="84"/>
                  </a:lnTo>
                  <a:lnTo>
                    <a:pt x="234" y="82"/>
                  </a:lnTo>
                  <a:lnTo>
                    <a:pt x="221" y="82"/>
                  </a:lnTo>
                  <a:lnTo>
                    <a:pt x="204" y="84"/>
                  </a:lnTo>
                  <a:lnTo>
                    <a:pt x="183" y="91"/>
                  </a:lnTo>
                  <a:lnTo>
                    <a:pt x="163" y="104"/>
                  </a:lnTo>
                  <a:lnTo>
                    <a:pt x="142" y="124"/>
                  </a:lnTo>
                  <a:lnTo>
                    <a:pt x="126" y="156"/>
                  </a:lnTo>
                  <a:lnTo>
                    <a:pt x="114" y="201"/>
                  </a:lnTo>
                  <a:lnTo>
                    <a:pt x="111" y="261"/>
                  </a:lnTo>
                  <a:lnTo>
                    <a:pt x="95" y="261"/>
                  </a:lnTo>
                  <a:lnTo>
                    <a:pt x="80" y="261"/>
                  </a:lnTo>
                  <a:lnTo>
                    <a:pt x="67" y="261"/>
                  </a:lnTo>
                  <a:lnTo>
                    <a:pt x="57" y="261"/>
                  </a:lnTo>
                  <a:lnTo>
                    <a:pt x="48" y="261"/>
                  </a:lnTo>
                  <a:lnTo>
                    <a:pt x="38" y="261"/>
                  </a:lnTo>
                  <a:lnTo>
                    <a:pt x="31" y="261"/>
                  </a:lnTo>
                  <a:lnTo>
                    <a:pt x="26" y="261"/>
                  </a:lnTo>
                  <a:lnTo>
                    <a:pt x="14" y="258"/>
                  </a:lnTo>
                  <a:lnTo>
                    <a:pt x="6" y="249"/>
                  </a:lnTo>
                  <a:lnTo>
                    <a:pt x="2" y="238"/>
                  </a:lnTo>
                  <a:lnTo>
                    <a:pt x="0" y="224"/>
                  </a:lnTo>
                  <a:lnTo>
                    <a:pt x="2" y="210"/>
                  </a:lnTo>
                  <a:lnTo>
                    <a:pt x="6" y="199"/>
                  </a:lnTo>
                  <a:lnTo>
                    <a:pt x="14" y="191"/>
                  </a:lnTo>
                  <a:lnTo>
                    <a:pt x="26" y="187"/>
                  </a:lnTo>
                  <a:lnTo>
                    <a:pt x="26" y="182"/>
                  </a:lnTo>
                  <a:lnTo>
                    <a:pt x="27" y="173"/>
                  </a:lnTo>
                  <a:lnTo>
                    <a:pt x="29" y="161"/>
                  </a:lnTo>
                  <a:lnTo>
                    <a:pt x="31" y="148"/>
                  </a:lnTo>
                  <a:lnTo>
                    <a:pt x="35" y="133"/>
                  </a:lnTo>
                  <a:lnTo>
                    <a:pt x="41" y="117"/>
                  </a:lnTo>
                  <a:lnTo>
                    <a:pt x="48" y="100"/>
                  </a:lnTo>
                  <a:lnTo>
                    <a:pt x="57" y="84"/>
                  </a:lnTo>
                  <a:lnTo>
                    <a:pt x="68" y="68"/>
                  </a:lnTo>
                  <a:lnTo>
                    <a:pt x="81" y="52"/>
                  </a:lnTo>
                  <a:lnTo>
                    <a:pt x="96" y="37"/>
                  </a:lnTo>
                  <a:lnTo>
                    <a:pt x="114" y="24"/>
                  </a:lnTo>
                  <a:lnTo>
                    <a:pt x="135" y="14"/>
                  </a:lnTo>
                  <a:lnTo>
                    <a:pt x="159" y="6"/>
                  </a:lnTo>
                  <a:lnTo>
                    <a:pt x="187" y="1"/>
                  </a:lnTo>
                  <a:lnTo>
                    <a:pt x="217" y="0"/>
                  </a:lnTo>
                  <a:lnTo>
                    <a:pt x="248" y="2"/>
                  </a:lnTo>
                  <a:lnTo>
                    <a:pt x="274" y="8"/>
                  </a:lnTo>
                  <a:lnTo>
                    <a:pt x="299" y="16"/>
                  </a:lnTo>
                  <a:lnTo>
                    <a:pt x="319" y="28"/>
                  </a:lnTo>
                  <a:lnTo>
                    <a:pt x="338" y="42"/>
                  </a:lnTo>
                  <a:lnTo>
                    <a:pt x="353" y="55"/>
                  </a:lnTo>
                  <a:lnTo>
                    <a:pt x="365" y="73"/>
                  </a:lnTo>
                  <a:lnTo>
                    <a:pt x="377" y="89"/>
                  </a:lnTo>
                  <a:lnTo>
                    <a:pt x="385" y="107"/>
                  </a:lnTo>
                  <a:lnTo>
                    <a:pt x="392" y="124"/>
                  </a:lnTo>
                  <a:lnTo>
                    <a:pt x="398" y="142"/>
                  </a:lnTo>
                  <a:lnTo>
                    <a:pt x="401" y="159"/>
                  </a:lnTo>
                  <a:lnTo>
                    <a:pt x="405" y="175"/>
                  </a:lnTo>
                  <a:lnTo>
                    <a:pt x="406" y="189"/>
                  </a:lnTo>
                  <a:lnTo>
                    <a:pt x="407" y="201"/>
                  </a:lnTo>
                  <a:lnTo>
                    <a:pt x="408" y="212"/>
                  </a:lnTo>
                  <a:lnTo>
                    <a:pt x="420" y="212"/>
                  </a:lnTo>
                  <a:lnTo>
                    <a:pt x="438" y="212"/>
                  </a:lnTo>
                  <a:lnTo>
                    <a:pt x="462" y="212"/>
                  </a:lnTo>
                  <a:lnTo>
                    <a:pt x="490" y="212"/>
                  </a:lnTo>
                  <a:lnTo>
                    <a:pt x="521" y="212"/>
                  </a:lnTo>
                  <a:lnTo>
                    <a:pt x="554" y="212"/>
                  </a:lnTo>
                  <a:lnTo>
                    <a:pt x="589" y="212"/>
                  </a:lnTo>
                  <a:lnTo>
                    <a:pt x="625" y="210"/>
                  </a:lnTo>
                  <a:lnTo>
                    <a:pt x="659" y="210"/>
                  </a:lnTo>
                  <a:lnTo>
                    <a:pt x="692" y="210"/>
                  </a:lnTo>
                  <a:lnTo>
                    <a:pt x="724" y="210"/>
                  </a:lnTo>
                  <a:lnTo>
                    <a:pt x="751" y="210"/>
                  </a:lnTo>
                  <a:lnTo>
                    <a:pt x="774" y="210"/>
                  </a:lnTo>
                  <a:lnTo>
                    <a:pt x="793" y="210"/>
                  </a:lnTo>
                  <a:lnTo>
                    <a:pt x="804" y="210"/>
                  </a:lnTo>
                  <a:lnTo>
                    <a:pt x="808" y="210"/>
                  </a:lnTo>
                  <a:lnTo>
                    <a:pt x="812" y="213"/>
                  </a:lnTo>
                  <a:lnTo>
                    <a:pt x="817" y="215"/>
                  </a:lnTo>
                  <a:lnTo>
                    <a:pt x="824" y="218"/>
                  </a:lnTo>
                  <a:lnTo>
                    <a:pt x="831" y="221"/>
                  </a:lnTo>
                  <a:lnTo>
                    <a:pt x="839" y="224"/>
                  </a:lnTo>
                  <a:lnTo>
                    <a:pt x="848" y="225"/>
                  </a:lnTo>
                  <a:lnTo>
                    <a:pt x="858" y="228"/>
                  </a:lnTo>
                  <a:lnTo>
                    <a:pt x="871" y="228"/>
                  </a:lnTo>
                  <a:lnTo>
                    <a:pt x="882" y="228"/>
                  </a:lnTo>
                  <a:lnTo>
                    <a:pt x="895" y="225"/>
                  </a:lnTo>
                  <a:lnTo>
                    <a:pt x="911" y="221"/>
                  </a:lnTo>
                  <a:lnTo>
                    <a:pt x="930" y="214"/>
                  </a:lnTo>
                  <a:lnTo>
                    <a:pt x="952" y="204"/>
                  </a:lnTo>
                  <a:lnTo>
                    <a:pt x="977" y="190"/>
                  </a:lnTo>
                  <a:lnTo>
                    <a:pt x="1006" y="170"/>
                  </a:lnTo>
                  <a:lnTo>
                    <a:pt x="1039" y="145"/>
                  </a:lnTo>
                  <a:lnTo>
                    <a:pt x="1056" y="131"/>
                  </a:lnTo>
                  <a:lnTo>
                    <a:pt x="1074" y="119"/>
                  </a:lnTo>
                  <a:lnTo>
                    <a:pt x="1089" y="106"/>
                  </a:lnTo>
                  <a:lnTo>
                    <a:pt x="1105" y="94"/>
                  </a:lnTo>
                  <a:lnTo>
                    <a:pt x="1119" y="83"/>
                  </a:lnTo>
                  <a:lnTo>
                    <a:pt x="1134" y="74"/>
                  </a:lnTo>
                  <a:lnTo>
                    <a:pt x="1147" y="63"/>
                  </a:lnTo>
                  <a:lnTo>
                    <a:pt x="1160" y="55"/>
                  </a:lnTo>
                  <a:lnTo>
                    <a:pt x="1174" y="48"/>
                  </a:lnTo>
                  <a:lnTo>
                    <a:pt x="1187" y="42"/>
                  </a:lnTo>
                  <a:lnTo>
                    <a:pt x="1199" y="36"/>
                  </a:lnTo>
                  <a:lnTo>
                    <a:pt x="1212" y="31"/>
                  </a:lnTo>
                  <a:lnTo>
                    <a:pt x="1226" y="27"/>
                  </a:lnTo>
                  <a:lnTo>
                    <a:pt x="1238" y="24"/>
                  </a:lnTo>
                  <a:lnTo>
                    <a:pt x="1252" y="22"/>
                  </a:lnTo>
                  <a:lnTo>
                    <a:pt x="1266" y="22"/>
                  </a:lnTo>
                  <a:lnTo>
                    <a:pt x="1287" y="24"/>
                  </a:lnTo>
                  <a:lnTo>
                    <a:pt x="1310" y="29"/>
                  </a:lnTo>
                  <a:lnTo>
                    <a:pt x="1333" y="38"/>
                  </a:lnTo>
                  <a:lnTo>
                    <a:pt x="1355" y="50"/>
                  </a:lnTo>
                  <a:lnTo>
                    <a:pt x="1375" y="66"/>
                  </a:lnTo>
                  <a:lnTo>
                    <a:pt x="1393" y="85"/>
                  </a:lnTo>
                  <a:lnTo>
                    <a:pt x="1406" y="108"/>
                  </a:lnTo>
                  <a:lnTo>
                    <a:pt x="1416" y="135"/>
                  </a:lnTo>
                  <a:lnTo>
                    <a:pt x="1450" y="135"/>
                  </a:lnTo>
                  <a:lnTo>
                    <a:pt x="1454" y="154"/>
                  </a:lnTo>
                  <a:lnTo>
                    <a:pt x="1454" y="176"/>
                  </a:lnTo>
                  <a:lnTo>
                    <a:pt x="1450" y="199"/>
                  </a:lnTo>
                  <a:lnTo>
                    <a:pt x="1443" y="224"/>
                  </a:lnTo>
                  <a:lnTo>
                    <a:pt x="1410" y="224"/>
                  </a:lnTo>
                  <a:close/>
                </a:path>
              </a:pathLst>
            </a:custGeom>
            <a:solidFill>
              <a:schemeClr val="folHlink"/>
            </a:solidFill>
            <a:ln w="9525">
              <a:solidFill>
                <a:schemeClr val="accent1"/>
              </a:solidFill>
              <a:round/>
              <a:headEnd/>
              <a:tailEnd/>
            </a:ln>
          </p:spPr>
          <p:txBody>
            <a:bodyPr/>
            <a:lstStyle/>
            <a:p>
              <a:endParaRPr lang="en-US"/>
            </a:p>
          </p:txBody>
        </p:sp>
        <p:sp>
          <p:nvSpPr>
            <p:cNvPr id="5166" name="Freeform 42"/>
            <p:cNvSpPr>
              <a:spLocks/>
            </p:cNvSpPr>
            <p:nvPr/>
          </p:nvSpPr>
          <p:spPr bwMode="auto">
            <a:xfrm>
              <a:off x="2623" y="2542"/>
              <a:ext cx="42" cy="56"/>
            </a:xfrm>
            <a:custGeom>
              <a:avLst/>
              <a:gdLst>
                <a:gd name="T0" fmla="*/ 86 w 86"/>
                <a:gd name="T1" fmla="*/ 2 h 113"/>
                <a:gd name="T2" fmla="*/ 86 w 86"/>
                <a:gd name="T3" fmla="*/ 107 h 113"/>
                <a:gd name="T4" fmla="*/ 73 w 86"/>
                <a:gd name="T5" fmla="*/ 111 h 113"/>
                <a:gd name="T6" fmla="*/ 59 w 86"/>
                <a:gd name="T7" fmla="*/ 113 h 113"/>
                <a:gd name="T8" fmla="*/ 45 w 86"/>
                <a:gd name="T9" fmla="*/ 112 h 113"/>
                <a:gd name="T10" fmla="*/ 31 w 86"/>
                <a:gd name="T11" fmla="*/ 108 h 113"/>
                <a:gd name="T12" fmla="*/ 19 w 86"/>
                <a:gd name="T13" fmla="*/ 100 h 113"/>
                <a:gd name="T14" fmla="*/ 8 w 86"/>
                <a:gd name="T15" fmla="*/ 89 h 113"/>
                <a:gd name="T16" fmla="*/ 3 w 86"/>
                <a:gd name="T17" fmla="*/ 73 h 113"/>
                <a:gd name="T18" fmla="*/ 0 w 86"/>
                <a:gd name="T19" fmla="*/ 51 h 113"/>
                <a:gd name="T20" fmla="*/ 4 w 86"/>
                <a:gd name="T21" fmla="*/ 34 h 113"/>
                <a:gd name="T22" fmla="*/ 11 w 86"/>
                <a:gd name="T23" fmla="*/ 21 h 113"/>
                <a:gd name="T24" fmla="*/ 21 w 86"/>
                <a:gd name="T25" fmla="*/ 12 h 113"/>
                <a:gd name="T26" fmla="*/ 35 w 86"/>
                <a:gd name="T27" fmla="*/ 6 h 113"/>
                <a:gd name="T28" fmla="*/ 49 w 86"/>
                <a:gd name="T29" fmla="*/ 3 h 113"/>
                <a:gd name="T30" fmla="*/ 63 w 86"/>
                <a:gd name="T31" fmla="*/ 0 h 113"/>
                <a:gd name="T32" fmla="*/ 75 w 86"/>
                <a:gd name="T33" fmla="*/ 0 h 113"/>
                <a:gd name="T34" fmla="*/ 86 w 86"/>
                <a:gd name="T35" fmla="*/ 2 h 1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13"/>
                <a:gd name="T56" fmla="*/ 86 w 86"/>
                <a:gd name="T57" fmla="*/ 113 h 1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13">
                  <a:moveTo>
                    <a:pt x="86" y="2"/>
                  </a:moveTo>
                  <a:lnTo>
                    <a:pt x="86" y="107"/>
                  </a:lnTo>
                  <a:lnTo>
                    <a:pt x="73" y="111"/>
                  </a:lnTo>
                  <a:lnTo>
                    <a:pt x="59" y="113"/>
                  </a:lnTo>
                  <a:lnTo>
                    <a:pt x="45" y="112"/>
                  </a:lnTo>
                  <a:lnTo>
                    <a:pt x="31" y="108"/>
                  </a:lnTo>
                  <a:lnTo>
                    <a:pt x="19" y="100"/>
                  </a:lnTo>
                  <a:lnTo>
                    <a:pt x="8" y="89"/>
                  </a:lnTo>
                  <a:lnTo>
                    <a:pt x="3" y="73"/>
                  </a:lnTo>
                  <a:lnTo>
                    <a:pt x="0" y="51"/>
                  </a:lnTo>
                  <a:lnTo>
                    <a:pt x="4" y="34"/>
                  </a:lnTo>
                  <a:lnTo>
                    <a:pt x="11" y="21"/>
                  </a:lnTo>
                  <a:lnTo>
                    <a:pt x="21" y="12"/>
                  </a:lnTo>
                  <a:lnTo>
                    <a:pt x="35" y="6"/>
                  </a:lnTo>
                  <a:lnTo>
                    <a:pt x="49" y="3"/>
                  </a:lnTo>
                  <a:lnTo>
                    <a:pt x="63" y="0"/>
                  </a:lnTo>
                  <a:lnTo>
                    <a:pt x="75" y="0"/>
                  </a:lnTo>
                  <a:lnTo>
                    <a:pt x="86" y="2"/>
                  </a:lnTo>
                  <a:close/>
                </a:path>
              </a:pathLst>
            </a:custGeom>
            <a:solidFill>
              <a:schemeClr val="folHlink"/>
            </a:solidFill>
            <a:ln w="9525">
              <a:solidFill>
                <a:schemeClr val="accent1"/>
              </a:solidFill>
              <a:round/>
              <a:headEnd/>
              <a:tailEnd/>
            </a:ln>
          </p:spPr>
          <p:txBody>
            <a:bodyPr/>
            <a:lstStyle/>
            <a:p>
              <a:endParaRPr lang="en-US"/>
            </a:p>
          </p:txBody>
        </p:sp>
        <p:sp>
          <p:nvSpPr>
            <p:cNvPr id="5167" name="Freeform 43"/>
            <p:cNvSpPr>
              <a:spLocks/>
            </p:cNvSpPr>
            <p:nvPr/>
          </p:nvSpPr>
          <p:spPr bwMode="auto">
            <a:xfrm>
              <a:off x="2419" y="2509"/>
              <a:ext cx="197" cy="153"/>
            </a:xfrm>
            <a:custGeom>
              <a:avLst/>
              <a:gdLst>
                <a:gd name="T0" fmla="*/ 86 w 395"/>
                <a:gd name="T1" fmla="*/ 305 h 305"/>
                <a:gd name="T2" fmla="*/ 93 w 395"/>
                <a:gd name="T3" fmla="*/ 301 h 305"/>
                <a:gd name="T4" fmla="*/ 100 w 395"/>
                <a:gd name="T5" fmla="*/ 296 h 305"/>
                <a:gd name="T6" fmla="*/ 108 w 395"/>
                <a:gd name="T7" fmla="*/ 290 h 305"/>
                <a:gd name="T8" fmla="*/ 116 w 395"/>
                <a:gd name="T9" fmla="*/ 286 h 305"/>
                <a:gd name="T10" fmla="*/ 124 w 395"/>
                <a:gd name="T11" fmla="*/ 279 h 305"/>
                <a:gd name="T12" fmla="*/ 132 w 395"/>
                <a:gd name="T13" fmla="*/ 273 h 305"/>
                <a:gd name="T14" fmla="*/ 140 w 395"/>
                <a:gd name="T15" fmla="*/ 266 h 305"/>
                <a:gd name="T16" fmla="*/ 149 w 395"/>
                <a:gd name="T17" fmla="*/ 259 h 305"/>
                <a:gd name="T18" fmla="*/ 167 w 395"/>
                <a:gd name="T19" fmla="*/ 246 h 305"/>
                <a:gd name="T20" fmla="*/ 184 w 395"/>
                <a:gd name="T21" fmla="*/ 233 h 305"/>
                <a:gd name="T22" fmla="*/ 200 w 395"/>
                <a:gd name="T23" fmla="*/ 220 h 305"/>
                <a:gd name="T24" fmla="*/ 215 w 395"/>
                <a:gd name="T25" fmla="*/ 209 h 305"/>
                <a:gd name="T26" fmla="*/ 230 w 395"/>
                <a:gd name="T27" fmla="*/ 199 h 305"/>
                <a:gd name="T28" fmla="*/ 245 w 395"/>
                <a:gd name="T29" fmla="*/ 188 h 305"/>
                <a:gd name="T30" fmla="*/ 260 w 395"/>
                <a:gd name="T31" fmla="*/ 179 h 305"/>
                <a:gd name="T32" fmla="*/ 274 w 395"/>
                <a:gd name="T33" fmla="*/ 171 h 305"/>
                <a:gd name="T34" fmla="*/ 288 w 395"/>
                <a:gd name="T35" fmla="*/ 163 h 305"/>
                <a:gd name="T36" fmla="*/ 303 w 395"/>
                <a:gd name="T37" fmla="*/ 156 h 305"/>
                <a:gd name="T38" fmla="*/ 316 w 395"/>
                <a:gd name="T39" fmla="*/ 150 h 305"/>
                <a:gd name="T40" fmla="*/ 331 w 395"/>
                <a:gd name="T41" fmla="*/ 146 h 305"/>
                <a:gd name="T42" fmla="*/ 346 w 395"/>
                <a:gd name="T43" fmla="*/ 142 h 305"/>
                <a:gd name="T44" fmla="*/ 362 w 395"/>
                <a:gd name="T45" fmla="*/ 140 h 305"/>
                <a:gd name="T46" fmla="*/ 379 w 395"/>
                <a:gd name="T47" fmla="*/ 138 h 305"/>
                <a:gd name="T48" fmla="*/ 395 w 395"/>
                <a:gd name="T49" fmla="*/ 138 h 305"/>
                <a:gd name="T50" fmla="*/ 395 w 395"/>
                <a:gd name="T51" fmla="*/ 108 h 305"/>
                <a:gd name="T52" fmla="*/ 395 w 395"/>
                <a:gd name="T53" fmla="*/ 62 h 305"/>
                <a:gd name="T54" fmla="*/ 395 w 395"/>
                <a:gd name="T55" fmla="*/ 18 h 305"/>
                <a:gd name="T56" fmla="*/ 395 w 395"/>
                <a:gd name="T57" fmla="*/ 0 h 305"/>
                <a:gd name="T58" fmla="*/ 0 w 395"/>
                <a:gd name="T59" fmla="*/ 0 h 305"/>
                <a:gd name="T60" fmla="*/ 0 w 395"/>
                <a:gd name="T61" fmla="*/ 49 h 305"/>
                <a:gd name="T62" fmla="*/ 342 w 395"/>
                <a:gd name="T63" fmla="*/ 49 h 305"/>
                <a:gd name="T64" fmla="*/ 342 w 395"/>
                <a:gd name="T65" fmla="*/ 66 h 305"/>
                <a:gd name="T66" fmla="*/ 0 w 395"/>
                <a:gd name="T67" fmla="*/ 66 h 305"/>
                <a:gd name="T68" fmla="*/ 0 w 395"/>
                <a:gd name="T69" fmla="*/ 102 h 305"/>
                <a:gd name="T70" fmla="*/ 16 w 395"/>
                <a:gd name="T71" fmla="*/ 107 h 305"/>
                <a:gd name="T72" fmla="*/ 31 w 395"/>
                <a:gd name="T73" fmla="*/ 114 h 305"/>
                <a:gd name="T74" fmla="*/ 45 w 395"/>
                <a:gd name="T75" fmla="*/ 120 h 305"/>
                <a:gd name="T76" fmla="*/ 58 w 395"/>
                <a:gd name="T77" fmla="*/ 130 h 305"/>
                <a:gd name="T78" fmla="*/ 71 w 395"/>
                <a:gd name="T79" fmla="*/ 140 h 305"/>
                <a:gd name="T80" fmla="*/ 81 w 395"/>
                <a:gd name="T81" fmla="*/ 151 h 305"/>
                <a:gd name="T82" fmla="*/ 91 w 395"/>
                <a:gd name="T83" fmla="*/ 164 h 305"/>
                <a:gd name="T84" fmla="*/ 98 w 395"/>
                <a:gd name="T85" fmla="*/ 178 h 305"/>
                <a:gd name="T86" fmla="*/ 107 w 395"/>
                <a:gd name="T87" fmla="*/ 209 h 305"/>
                <a:gd name="T88" fmla="*/ 108 w 395"/>
                <a:gd name="T89" fmla="*/ 242 h 305"/>
                <a:gd name="T90" fmla="*/ 101 w 395"/>
                <a:gd name="T91" fmla="*/ 276 h 305"/>
                <a:gd name="T92" fmla="*/ 86 w 395"/>
                <a:gd name="T93" fmla="*/ 305 h 3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95"/>
                <a:gd name="T142" fmla="*/ 0 h 305"/>
                <a:gd name="T143" fmla="*/ 395 w 395"/>
                <a:gd name="T144" fmla="*/ 305 h 30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95" h="305">
                  <a:moveTo>
                    <a:pt x="86" y="305"/>
                  </a:moveTo>
                  <a:lnTo>
                    <a:pt x="93" y="301"/>
                  </a:lnTo>
                  <a:lnTo>
                    <a:pt x="100" y="296"/>
                  </a:lnTo>
                  <a:lnTo>
                    <a:pt x="108" y="290"/>
                  </a:lnTo>
                  <a:lnTo>
                    <a:pt x="116" y="286"/>
                  </a:lnTo>
                  <a:lnTo>
                    <a:pt x="124" y="279"/>
                  </a:lnTo>
                  <a:lnTo>
                    <a:pt x="132" y="273"/>
                  </a:lnTo>
                  <a:lnTo>
                    <a:pt x="140" y="266"/>
                  </a:lnTo>
                  <a:lnTo>
                    <a:pt x="149" y="259"/>
                  </a:lnTo>
                  <a:lnTo>
                    <a:pt x="167" y="246"/>
                  </a:lnTo>
                  <a:lnTo>
                    <a:pt x="184" y="233"/>
                  </a:lnTo>
                  <a:lnTo>
                    <a:pt x="200" y="220"/>
                  </a:lnTo>
                  <a:lnTo>
                    <a:pt x="215" y="209"/>
                  </a:lnTo>
                  <a:lnTo>
                    <a:pt x="230" y="199"/>
                  </a:lnTo>
                  <a:lnTo>
                    <a:pt x="245" y="188"/>
                  </a:lnTo>
                  <a:lnTo>
                    <a:pt x="260" y="179"/>
                  </a:lnTo>
                  <a:lnTo>
                    <a:pt x="274" y="171"/>
                  </a:lnTo>
                  <a:lnTo>
                    <a:pt x="288" y="163"/>
                  </a:lnTo>
                  <a:lnTo>
                    <a:pt x="303" y="156"/>
                  </a:lnTo>
                  <a:lnTo>
                    <a:pt x="316" y="150"/>
                  </a:lnTo>
                  <a:lnTo>
                    <a:pt x="331" y="146"/>
                  </a:lnTo>
                  <a:lnTo>
                    <a:pt x="346" y="142"/>
                  </a:lnTo>
                  <a:lnTo>
                    <a:pt x="362" y="140"/>
                  </a:lnTo>
                  <a:lnTo>
                    <a:pt x="379" y="138"/>
                  </a:lnTo>
                  <a:lnTo>
                    <a:pt x="395" y="138"/>
                  </a:lnTo>
                  <a:lnTo>
                    <a:pt x="395" y="108"/>
                  </a:lnTo>
                  <a:lnTo>
                    <a:pt x="395" y="62"/>
                  </a:lnTo>
                  <a:lnTo>
                    <a:pt x="395" y="18"/>
                  </a:lnTo>
                  <a:lnTo>
                    <a:pt x="395" y="0"/>
                  </a:lnTo>
                  <a:lnTo>
                    <a:pt x="0" y="0"/>
                  </a:lnTo>
                  <a:lnTo>
                    <a:pt x="0" y="49"/>
                  </a:lnTo>
                  <a:lnTo>
                    <a:pt x="342" y="49"/>
                  </a:lnTo>
                  <a:lnTo>
                    <a:pt x="342" y="66"/>
                  </a:lnTo>
                  <a:lnTo>
                    <a:pt x="0" y="66"/>
                  </a:lnTo>
                  <a:lnTo>
                    <a:pt x="0" y="102"/>
                  </a:lnTo>
                  <a:lnTo>
                    <a:pt x="16" y="107"/>
                  </a:lnTo>
                  <a:lnTo>
                    <a:pt x="31" y="114"/>
                  </a:lnTo>
                  <a:lnTo>
                    <a:pt x="45" y="120"/>
                  </a:lnTo>
                  <a:lnTo>
                    <a:pt x="58" y="130"/>
                  </a:lnTo>
                  <a:lnTo>
                    <a:pt x="71" y="140"/>
                  </a:lnTo>
                  <a:lnTo>
                    <a:pt x="81" y="151"/>
                  </a:lnTo>
                  <a:lnTo>
                    <a:pt x="91" y="164"/>
                  </a:lnTo>
                  <a:lnTo>
                    <a:pt x="98" y="178"/>
                  </a:lnTo>
                  <a:lnTo>
                    <a:pt x="107" y="209"/>
                  </a:lnTo>
                  <a:lnTo>
                    <a:pt x="108" y="242"/>
                  </a:lnTo>
                  <a:lnTo>
                    <a:pt x="101" y="276"/>
                  </a:lnTo>
                  <a:lnTo>
                    <a:pt x="86" y="305"/>
                  </a:lnTo>
                  <a:close/>
                </a:path>
              </a:pathLst>
            </a:custGeom>
            <a:solidFill>
              <a:schemeClr val="folHlink"/>
            </a:solidFill>
            <a:ln w="9525">
              <a:solidFill>
                <a:schemeClr val="accent1"/>
              </a:solidFill>
              <a:round/>
              <a:headEnd/>
              <a:tailEnd/>
            </a:ln>
          </p:spPr>
          <p:txBody>
            <a:bodyPr/>
            <a:lstStyle/>
            <a:p>
              <a:endParaRPr lang="en-US"/>
            </a:p>
          </p:txBody>
        </p:sp>
        <p:sp>
          <p:nvSpPr>
            <p:cNvPr id="5168" name="Freeform 44"/>
            <p:cNvSpPr>
              <a:spLocks/>
            </p:cNvSpPr>
            <p:nvPr/>
          </p:nvSpPr>
          <p:spPr bwMode="auto">
            <a:xfrm>
              <a:off x="2571" y="2644"/>
              <a:ext cx="61" cy="60"/>
            </a:xfrm>
            <a:custGeom>
              <a:avLst/>
              <a:gdLst>
                <a:gd name="T0" fmla="*/ 60 w 121"/>
                <a:gd name="T1" fmla="*/ 120 h 120"/>
                <a:gd name="T2" fmla="*/ 47 w 121"/>
                <a:gd name="T3" fmla="*/ 119 h 120"/>
                <a:gd name="T4" fmla="*/ 37 w 121"/>
                <a:gd name="T5" fmla="*/ 116 h 120"/>
                <a:gd name="T6" fmla="*/ 26 w 121"/>
                <a:gd name="T7" fmla="*/ 110 h 120"/>
                <a:gd name="T8" fmla="*/ 17 w 121"/>
                <a:gd name="T9" fmla="*/ 103 h 120"/>
                <a:gd name="T10" fmla="*/ 10 w 121"/>
                <a:gd name="T11" fmla="*/ 94 h 120"/>
                <a:gd name="T12" fmla="*/ 4 w 121"/>
                <a:gd name="T13" fmla="*/ 84 h 120"/>
                <a:gd name="T14" fmla="*/ 1 w 121"/>
                <a:gd name="T15" fmla="*/ 73 h 120"/>
                <a:gd name="T16" fmla="*/ 0 w 121"/>
                <a:gd name="T17" fmla="*/ 61 h 120"/>
                <a:gd name="T18" fmla="*/ 1 w 121"/>
                <a:gd name="T19" fmla="*/ 48 h 120"/>
                <a:gd name="T20" fmla="*/ 4 w 121"/>
                <a:gd name="T21" fmla="*/ 37 h 120"/>
                <a:gd name="T22" fmla="*/ 10 w 121"/>
                <a:gd name="T23" fmla="*/ 26 h 120"/>
                <a:gd name="T24" fmla="*/ 17 w 121"/>
                <a:gd name="T25" fmla="*/ 18 h 120"/>
                <a:gd name="T26" fmla="*/ 26 w 121"/>
                <a:gd name="T27" fmla="*/ 10 h 120"/>
                <a:gd name="T28" fmla="*/ 37 w 121"/>
                <a:gd name="T29" fmla="*/ 4 h 120"/>
                <a:gd name="T30" fmla="*/ 47 w 121"/>
                <a:gd name="T31" fmla="*/ 1 h 120"/>
                <a:gd name="T32" fmla="*/ 60 w 121"/>
                <a:gd name="T33" fmla="*/ 0 h 120"/>
                <a:gd name="T34" fmla="*/ 72 w 121"/>
                <a:gd name="T35" fmla="*/ 1 h 120"/>
                <a:gd name="T36" fmla="*/ 84 w 121"/>
                <a:gd name="T37" fmla="*/ 4 h 120"/>
                <a:gd name="T38" fmla="*/ 94 w 121"/>
                <a:gd name="T39" fmla="*/ 10 h 120"/>
                <a:gd name="T40" fmla="*/ 102 w 121"/>
                <a:gd name="T41" fmla="*/ 18 h 120"/>
                <a:gd name="T42" fmla="*/ 110 w 121"/>
                <a:gd name="T43" fmla="*/ 26 h 120"/>
                <a:gd name="T44" fmla="*/ 116 w 121"/>
                <a:gd name="T45" fmla="*/ 37 h 120"/>
                <a:gd name="T46" fmla="*/ 120 w 121"/>
                <a:gd name="T47" fmla="*/ 48 h 120"/>
                <a:gd name="T48" fmla="*/ 121 w 121"/>
                <a:gd name="T49" fmla="*/ 61 h 120"/>
                <a:gd name="T50" fmla="*/ 120 w 121"/>
                <a:gd name="T51" fmla="*/ 73 h 120"/>
                <a:gd name="T52" fmla="*/ 116 w 121"/>
                <a:gd name="T53" fmla="*/ 84 h 120"/>
                <a:gd name="T54" fmla="*/ 110 w 121"/>
                <a:gd name="T55" fmla="*/ 94 h 120"/>
                <a:gd name="T56" fmla="*/ 102 w 121"/>
                <a:gd name="T57" fmla="*/ 103 h 120"/>
                <a:gd name="T58" fmla="*/ 94 w 121"/>
                <a:gd name="T59" fmla="*/ 110 h 120"/>
                <a:gd name="T60" fmla="*/ 84 w 121"/>
                <a:gd name="T61" fmla="*/ 116 h 120"/>
                <a:gd name="T62" fmla="*/ 72 w 121"/>
                <a:gd name="T63" fmla="*/ 119 h 120"/>
                <a:gd name="T64" fmla="*/ 60 w 121"/>
                <a:gd name="T65" fmla="*/ 12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47" y="119"/>
                  </a:lnTo>
                  <a:lnTo>
                    <a:pt x="37" y="116"/>
                  </a:lnTo>
                  <a:lnTo>
                    <a:pt x="26" y="110"/>
                  </a:lnTo>
                  <a:lnTo>
                    <a:pt x="17" y="103"/>
                  </a:lnTo>
                  <a:lnTo>
                    <a:pt x="10" y="94"/>
                  </a:lnTo>
                  <a:lnTo>
                    <a:pt x="4" y="84"/>
                  </a:lnTo>
                  <a:lnTo>
                    <a:pt x="1" y="73"/>
                  </a:lnTo>
                  <a:lnTo>
                    <a:pt x="0" y="61"/>
                  </a:lnTo>
                  <a:lnTo>
                    <a:pt x="1" y="48"/>
                  </a:lnTo>
                  <a:lnTo>
                    <a:pt x="4" y="37"/>
                  </a:lnTo>
                  <a:lnTo>
                    <a:pt x="10" y="26"/>
                  </a:lnTo>
                  <a:lnTo>
                    <a:pt x="17" y="18"/>
                  </a:lnTo>
                  <a:lnTo>
                    <a:pt x="26" y="10"/>
                  </a:lnTo>
                  <a:lnTo>
                    <a:pt x="37" y="4"/>
                  </a:lnTo>
                  <a:lnTo>
                    <a:pt x="47" y="1"/>
                  </a:lnTo>
                  <a:lnTo>
                    <a:pt x="60" y="0"/>
                  </a:lnTo>
                  <a:lnTo>
                    <a:pt x="72" y="1"/>
                  </a:lnTo>
                  <a:lnTo>
                    <a:pt x="84" y="4"/>
                  </a:lnTo>
                  <a:lnTo>
                    <a:pt x="94" y="10"/>
                  </a:lnTo>
                  <a:lnTo>
                    <a:pt x="102" y="18"/>
                  </a:lnTo>
                  <a:lnTo>
                    <a:pt x="110" y="26"/>
                  </a:lnTo>
                  <a:lnTo>
                    <a:pt x="116" y="37"/>
                  </a:lnTo>
                  <a:lnTo>
                    <a:pt x="120" y="48"/>
                  </a:lnTo>
                  <a:lnTo>
                    <a:pt x="121" y="61"/>
                  </a:lnTo>
                  <a:lnTo>
                    <a:pt x="120" y="73"/>
                  </a:lnTo>
                  <a:lnTo>
                    <a:pt x="116" y="84"/>
                  </a:lnTo>
                  <a:lnTo>
                    <a:pt x="110" y="94"/>
                  </a:lnTo>
                  <a:lnTo>
                    <a:pt x="102" y="103"/>
                  </a:lnTo>
                  <a:lnTo>
                    <a:pt x="94" y="110"/>
                  </a:lnTo>
                  <a:lnTo>
                    <a:pt x="84" y="116"/>
                  </a:lnTo>
                  <a:lnTo>
                    <a:pt x="72" y="119"/>
                  </a:lnTo>
                  <a:lnTo>
                    <a:pt x="60" y="120"/>
                  </a:lnTo>
                  <a:close/>
                </a:path>
              </a:pathLst>
            </a:custGeom>
            <a:solidFill>
              <a:schemeClr val="folHlink"/>
            </a:solidFill>
            <a:ln w="9525">
              <a:solidFill>
                <a:schemeClr val="accent1"/>
              </a:solidFill>
              <a:round/>
              <a:headEnd/>
              <a:tailEnd/>
            </a:ln>
          </p:spPr>
          <p:txBody>
            <a:bodyPr/>
            <a:lstStyle/>
            <a:p>
              <a:endParaRPr lang="en-US"/>
            </a:p>
          </p:txBody>
        </p:sp>
        <p:sp>
          <p:nvSpPr>
            <p:cNvPr id="5169" name="Freeform 45"/>
            <p:cNvSpPr>
              <a:spLocks/>
            </p:cNvSpPr>
            <p:nvPr/>
          </p:nvSpPr>
          <p:spPr bwMode="auto">
            <a:xfrm>
              <a:off x="2058" y="2644"/>
              <a:ext cx="60" cy="60"/>
            </a:xfrm>
            <a:custGeom>
              <a:avLst/>
              <a:gdLst>
                <a:gd name="T0" fmla="*/ 61 w 121"/>
                <a:gd name="T1" fmla="*/ 120 h 120"/>
                <a:gd name="T2" fmla="*/ 48 w 121"/>
                <a:gd name="T3" fmla="*/ 119 h 120"/>
                <a:gd name="T4" fmla="*/ 37 w 121"/>
                <a:gd name="T5" fmla="*/ 116 h 120"/>
                <a:gd name="T6" fmla="*/ 26 w 121"/>
                <a:gd name="T7" fmla="*/ 110 h 120"/>
                <a:gd name="T8" fmla="*/ 18 w 121"/>
                <a:gd name="T9" fmla="*/ 103 h 120"/>
                <a:gd name="T10" fmla="*/ 10 w 121"/>
                <a:gd name="T11" fmla="*/ 94 h 120"/>
                <a:gd name="T12" fmla="*/ 4 w 121"/>
                <a:gd name="T13" fmla="*/ 84 h 120"/>
                <a:gd name="T14" fmla="*/ 1 w 121"/>
                <a:gd name="T15" fmla="*/ 73 h 120"/>
                <a:gd name="T16" fmla="*/ 0 w 121"/>
                <a:gd name="T17" fmla="*/ 61 h 120"/>
                <a:gd name="T18" fmla="*/ 1 w 121"/>
                <a:gd name="T19" fmla="*/ 48 h 120"/>
                <a:gd name="T20" fmla="*/ 4 w 121"/>
                <a:gd name="T21" fmla="*/ 37 h 120"/>
                <a:gd name="T22" fmla="*/ 10 w 121"/>
                <a:gd name="T23" fmla="*/ 26 h 120"/>
                <a:gd name="T24" fmla="*/ 18 w 121"/>
                <a:gd name="T25" fmla="*/ 18 h 120"/>
                <a:gd name="T26" fmla="*/ 26 w 121"/>
                <a:gd name="T27" fmla="*/ 10 h 120"/>
                <a:gd name="T28" fmla="*/ 37 w 121"/>
                <a:gd name="T29" fmla="*/ 4 h 120"/>
                <a:gd name="T30" fmla="*/ 48 w 121"/>
                <a:gd name="T31" fmla="*/ 1 h 120"/>
                <a:gd name="T32" fmla="*/ 61 w 121"/>
                <a:gd name="T33" fmla="*/ 0 h 120"/>
                <a:gd name="T34" fmla="*/ 73 w 121"/>
                <a:gd name="T35" fmla="*/ 1 h 120"/>
                <a:gd name="T36" fmla="*/ 84 w 121"/>
                <a:gd name="T37" fmla="*/ 4 h 120"/>
                <a:gd name="T38" fmla="*/ 94 w 121"/>
                <a:gd name="T39" fmla="*/ 10 h 120"/>
                <a:gd name="T40" fmla="*/ 103 w 121"/>
                <a:gd name="T41" fmla="*/ 18 h 120"/>
                <a:gd name="T42" fmla="*/ 110 w 121"/>
                <a:gd name="T43" fmla="*/ 26 h 120"/>
                <a:gd name="T44" fmla="*/ 116 w 121"/>
                <a:gd name="T45" fmla="*/ 37 h 120"/>
                <a:gd name="T46" fmla="*/ 119 w 121"/>
                <a:gd name="T47" fmla="*/ 48 h 120"/>
                <a:gd name="T48" fmla="*/ 121 w 121"/>
                <a:gd name="T49" fmla="*/ 61 h 120"/>
                <a:gd name="T50" fmla="*/ 119 w 121"/>
                <a:gd name="T51" fmla="*/ 73 h 120"/>
                <a:gd name="T52" fmla="*/ 116 w 121"/>
                <a:gd name="T53" fmla="*/ 84 h 120"/>
                <a:gd name="T54" fmla="*/ 110 w 121"/>
                <a:gd name="T55" fmla="*/ 94 h 120"/>
                <a:gd name="T56" fmla="*/ 103 w 121"/>
                <a:gd name="T57" fmla="*/ 103 h 120"/>
                <a:gd name="T58" fmla="*/ 94 w 121"/>
                <a:gd name="T59" fmla="*/ 110 h 120"/>
                <a:gd name="T60" fmla="*/ 84 w 121"/>
                <a:gd name="T61" fmla="*/ 116 h 120"/>
                <a:gd name="T62" fmla="*/ 73 w 121"/>
                <a:gd name="T63" fmla="*/ 119 h 120"/>
                <a:gd name="T64" fmla="*/ 61 w 121"/>
                <a:gd name="T65" fmla="*/ 12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48" y="119"/>
                  </a:lnTo>
                  <a:lnTo>
                    <a:pt x="37" y="116"/>
                  </a:lnTo>
                  <a:lnTo>
                    <a:pt x="26" y="110"/>
                  </a:lnTo>
                  <a:lnTo>
                    <a:pt x="18" y="103"/>
                  </a:lnTo>
                  <a:lnTo>
                    <a:pt x="10" y="94"/>
                  </a:lnTo>
                  <a:lnTo>
                    <a:pt x="4" y="84"/>
                  </a:lnTo>
                  <a:lnTo>
                    <a:pt x="1" y="73"/>
                  </a:lnTo>
                  <a:lnTo>
                    <a:pt x="0" y="61"/>
                  </a:lnTo>
                  <a:lnTo>
                    <a:pt x="1" y="48"/>
                  </a:lnTo>
                  <a:lnTo>
                    <a:pt x="4" y="37"/>
                  </a:lnTo>
                  <a:lnTo>
                    <a:pt x="10" y="26"/>
                  </a:lnTo>
                  <a:lnTo>
                    <a:pt x="18" y="18"/>
                  </a:lnTo>
                  <a:lnTo>
                    <a:pt x="26" y="10"/>
                  </a:lnTo>
                  <a:lnTo>
                    <a:pt x="37" y="4"/>
                  </a:lnTo>
                  <a:lnTo>
                    <a:pt x="48" y="1"/>
                  </a:lnTo>
                  <a:lnTo>
                    <a:pt x="61" y="0"/>
                  </a:lnTo>
                  <a:lnTo>
                    <a:pt x="73" y="1"/>
                  </a:lnTo>
                  <a:lnTo>
                    <a:pt x="84" y="4"/>
                  </a:lnTo>
                  <a:lnTo>
                    <a:pt x="94" y="10"/>
                  </a:lnTo>
                  <a:lnTo>
                    <a:pt x="103" y="18"/>
                  </a:lnTo>
                  <a:lnTo>
                    <a:pt x="110" y="26"/>
                  </a:lnTo>
                  <a:lnTo>
                    <a:pt x="116" y="37"/>
                  </a:lnTo>
                  <a:lnTo>
                    <a:pt x="119" y="48"/>
                  </a:lnTo>
                  <a:lnTo>
                    <a:pt x="121" y="61"/>
                  </a:lnTo>
                  <a:lnTo>
                    <a:pt x="119" y="73"/>
                  </a:lnTo>
                  <a:lnTo>
                    <a:pt x="116" y="84"/>
                  </a:lnTo>
                  <a:lnTo>
                    <a:pt x="110" y="94"/>
                  </a:lnTo>
                  <a:lnTo>
                    <a:pt x="103" y="103"/>
                  </a:lnTo>
                  <a:lnTo>
                    <a:pt x="94" y="110"/>
                  </a:lnTo>
                  <a:lnTo>
                    <a:pt x="84" y="116"/>
                  </a:lnTo>
                  <a:lnTo>
                    <a:pt x="73" y="119"/>
                  </a:lnTo>
                  <a:lnTo>
                    <a:pt x="61" y="120"/>
                  </a:lnTo>
                  <a:close/>
                </a:path>
              </a:pathLst>
            </a:custGeom>
            <a:solidFill>
              <a:schemeClr val="folHlink"/>
            </a:solidFill>
            <a:ln w="9525">
              <a:solidFill>
                <a:schemeClr val="accent1"/>
              </a:solidFill>
              <a:round/>
              <a:headEnd/>
              <a:tailEnd/>
            </a:ln>
          </p:spPr>
          <p:txBody>
            <a:bodyPr/>
            <a:lstStyle/>
            <a:p>
              <a:endParaRPr lang="en-US"/>
            </a:p>
          </p:txBody>
        </p:sp>
        <p:sp>
          <p:nvSpPr>
            <p:cNvPr id="5170" name="Freeform 46"/>
            <p:cNvSpPr>
              <a:spLocks/>
            </p:cNvSpPr>
            <p:nvPr/>
          </p:nvSpPr>
          <p:spPr bwMode="auto">
            <a:xfrm>
              <a:off x="2020" y="2508"/>
              <a:ext cx="598" cy="182"/>
            </a:xfrm>
            <a:custGeom>
              <a:avLst/>
              <a:gdLst>
                <a:gd name="T0" fmla="*/ 1159 w 1194"/>
                <a:gd name="T1" fmla="*/ 143 h 365"/>
                <a:gd name="T2" fmla="*/ 1113 w 1194"/>
                <a:gd name="T3" fmla="*/ 153 h 365"/>
                <a:gd name="T4" fmla="*/ 1071 w 1194"/>
                <a:gd name="T5" fmla="*/ 174 h 365"/>
                <a:gd name="T6" fmla="*/ 1027 w 1194"/>
                <a:gd name="T7" fmla="*/ 202 h 365"/>
                <a:gd name="T8" fmla="*/ 981 w 1194"/>
                <a:gd name="T9" fmla="*/ 236 h 365"/>
                <a:gd name="T10" fmla="*/ 937 w 1194"/>
                <a:gd name="T11" fmla="*/ 269 h 365"/>
                <a:gd name="T12" fmla="*/ 913 w 1194"/>
                <a:gd name="T13" fmla="*/ 289 h 365"/>
                <a:gd name="T14" fmla="*/ 890 w 1194"/>
                <a:gd name="T15" fmla="*/ 304 h 365"/>
                <a:gd name="T16" fmla="*/ 905 w 1194"/>
                <a:gd name="T17" fmla="*/ 245 h 365"/>
                <a:gd name="T18" fmla="*/ 888 w 1194"/>
                <a:gd name="T19" fmla="*/ 167 h 365"/>
                <a:gd name="T20" fmla="*/ 855 w 1194"/>
                <a:gd name="T21" fmla="*/ 133 h 365"/>
                <a:gd name="T22" fmla="*/ 813 w 1194"/>
                <a:gd name="T23" fmla="*/ 110 h 365"/>
                <a:gd name="T24" fmla="*/ 1139 w 1194"/>
                <a:gd name="T25" fmla="*/ 69 h 365"/>
                <a:gd name="T26" fmla="*/ 797 w 1194"/>
                <a:gd name="T27" fmla="*/ 3 h 365"/>
                <a:gd name="T28" fmla="*/ 767 w 1194"/>
                <a:gd name="T29" fmla="*/ 104 h 365"/>
                <a:gd name="T30" fmla="*/ 716 w 1194"/>
                <a:gd name="T31" fmla="*/ 120 h 365"/>
                <a:gd name="T32" fmla="*/ 667 w 1194"/>
                <a:gd name="T33" fmla="*/ 166 h 365"/>
                <a:gd name="T34" fmla="*/ 646 w 1194"/>
                <a:gd name="T35" fmla="*/ 236 h 365"/>
                <a:gd name="T36" fmla="*/ 662 w 1194"/>
                <a:gd name="T37" fmla="*/ 293 h 365"/>
                <a:gd name="T38" fmla="*/ 690 w 1194"/>
                <a:gd name="T39" fmla="*/ 334 h 365"/>
                <a:gd name="T40" fmla="*/ 327 w 1194"/>
                <a:gd name="T41" fmla="*/ 306 h 365"/>
                <a:gd name="T42" fmla="*/ 315 w 1194"/>
                <a:gd name="T43" fmla="*/ 257 h 365"/>
                <a:gd name="T44" fmla="*/ 289 w 1194"/>
                <a:gd name="T45" fmla="*/ 204 h 365"/>
                <a:gd name="T46" fmla="*/ 247 w 1194"/>
                <a:gd name="T47" fmla="*/ 158 h 365"/>
                <a:gd name="T48" fmla="*/ 185 w 1194"/>
                <a:gd name="T49" fmla="*/ 127 h 365"/>
                <a:gd name="T50" fmla="*/ 102 w 1194"/>
                <a:gd name="T51" fmla="*/ 119 h 365"/>
                <a:gd name="T52" fmla="*/ 42 w 1194"/>
                <a:gd name="T53" fmla="*/ 129 h 365"/>
                <a:gd name="T54" fmla="*/ 9 w 1194"/>
                <a:gd name="T55" fmla="*/ 152 h 365"/>
                <a:gd name="T56" fmla="*/ 12 w 1194"/>
                <a:gd name="T57" fmla="*/ 166 h 365"/>
                <a:gd name="T58" fmla="*/ 53 w 1194"/>
                <a:gd name="T59" fmla="*/ 146 h 365"/>
                <a:gd name="T60" fmla="*/ 102 w 1194"/>
                <a:gd name="T61" fmla="*/ 137 h 365"/>
                <a:gd name="T62" fmla="*/ 179 w 1194"/>
                <a:gd name="T63" fmla="*/ 145 h 365"/>
                <a:gd name="T64" fmla="*/ 243 w 1194"/>
                <a:gd name="T65" fmla="*/ 179 h 365"/>
                <a:gd name="T66" fmla="*/ 282 w 1194"/>
                <a:gd name="T67" fmla="*/ 226 h 365"/>
                <a:gd name="T68" fmla="*/ 303 w 1194"/>
                <a:gd name="T69" fmla="*/ 279 h 365"/>
                <a:gd name="T70" fmla="*/ 311 w 1194"/>
                <a:gd name="T71" fmla="*/ 326 h 365"/>
                <a:gd name="T72" fmla="*/ 325 w 1194"/>
                <a:gd name="T73" fmla="*/ 349 h 365"/>
                <a:gd name="T74" fmla="*/ 395 w 1194"/>
                <a:gd name="T75" fmla="*/ 349 h 365"/>
                <a:gd name="T76" fmla="*/ 494 w 1194"/>
                <a:gd name="T77" fmla="*/ 349 h 365"/>
                <a:gd name="T78" fmla="*/ 597 w 1194"/>
                <a:gd name="T79" fmla="*/ 347 h 365"/>
                <a:gd name="T80" fmla="*/ 679 w 1194"/>
                <a:gd name="T81" fmla="*/ 347 h 365"/>
                <a:gd name="T82" fmla="*/ 713 w 1194"/>
                <a:gd name="T83" fmla="*/ 347 h 365"/>
                <a:gd name="T84" fmla="*/ 729 w 1194"/>
                <a:gd name="T85" fmla="*/ 355 h 365"/>
                <a:gd name="T86" fmla="*/ 753 w 1194"/>
                <a:gd name="T87" fmla="*/ 362 h 365"/>
                <a:gd name="T88" fmla="*/ 787 w 1194"/>
                <a:gd name="T89" fmla="*/ 365 h 365"/>
                <a:gd name="T90" fmla="*/ 835 w 1194"/>
                <a:gd name="T91" fmla="*/ 351 h 365"/>
                <a:gd name="T92" fmla="*/ 911 w 1194"/>
                <a:gd name="T93" fmla="*/ 307 h 365"/>
                <a:gd name="T94" fmla="*/ 979 w 1194"/>
                <a:gd name="T95" fmla="*/ 256 h 365"/>
                <a:gd name="T96" fmla="*/ 1024 w 1194"/>
                <a:gd name="T97" fmla="*/ 220 h 365"/>
                <a:gd name="T98" fmla="*/ 1065 w 1194"/>
                <a:gd name="T99" fmla="*/ 192 h 365"/>
                <a:gd name="T100" fmla="*/ 1104 w 1194"/>
                <a:gd name="T101" fmla="*/ 173 h 365"/>
                <a:gd name="T102" fmla="*/ 1143 w 1194"/>
                <a:gd name="T103" fmla="*/ 161 h 365"/>
                <a:gd name="T104" fmla="*/ 1177 w 1194"/>
                <a:gd name="T105" fmla="*/ 159 h 365"/>
                <a:gd name="T106" fmla="*/ 1194 w 1194"/>
                <a:gd name="T107" fmla="*/ 161 h 36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94"/>
                <a:gd name="T163" fmla="*/ 0 h 365"/>
                <a:gd name="T164" fmla="*/ 1194 w 1194"/>
                <a:gd name="T165" fmla="*/ 365 h 3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94" h="365">
                  <a:moveTo>
                    <a:pt x="1192" y="141"/>
                  </a:moveTo>
                  <a:lnTo>
                    <a:pt x="1176" y="141"/>
                  </a:lnTo>
                  <a:lnTo>
                    <a:pt x="1159" y="143"/>
                  </a:lnTo>
                  <a:lnTo>
                    <a:pt x="1143" y="145"/>
                  </a:lnTo>
                  <a:lnTo>
                    <a:pt x="1128" y="149"/>
                  </a:lnTo>
                  <a:lnTo>
                    <a:pt x="1113" y="153"/>
                  </a:lnTo>
                  <a:lnTo>
                    <a:pt x="1100" y="159"/>
                  </a:lnTo>
                  <a:lnTo>
                    <a:pt x="1085" y="166"/>
                  </a:lnTo>
                  <a:lnTo>
                    <a:pt x="1071" y="174"/>
                  </a:lnTo>
                  <a:lnTo>
                    <a:pt x="1057" y="182"/>
                  </a:lnTo>
                  <a:lnTo>
                    <a:pt x="1042" y="191"/>
                  </a:lnTo>
                  <a:lnTo>
                    <a:pt x="1027" y="202"/>
                  </a:lnTo>
                  <a:lnTo>
                    <a:pt x="1012" y="212"/>
                  </a:lnTo>
                  <a:lnTo>
                    <a:pt x="997" y="223"/>
                  </a:lnTo>
                  <a:lnTo>
                    <a:pt x="981" y="236"/>
                  </a:lnTo>
                  <a:lnTo>
                    <a:pt x="964" y="249"/>
                  </a:lnTo>
                  <a:lnTo>
                    <a:pt x="946" y="262"/>
                  </a:lnTo>
                  <a:lnTo>
                    <a:pt x="937" y="269"/>
                  </a:lnTo>
                  <a:lnTo>
                    <a:pt x="929" y="276"/>
                  </a:lnTo>
                  <a:lnTo>
                    <a:pt x="921" y="282"/>
                  </a:lnTo>
                  <a:lnTo>
                    <a:pt x="913" y="289"/>
                  </a:lnTo>
                  <a:lnTo>
                    <a:pt x="905" y="293"/>
                  </a:lnTo>
                  <a:lnTo>
                    <a:pt x="897" y="299"/>
                  </a:lnTo>
                  <a:lnTo>
                    <a:pt x="890" y="304"/>
                  </a:lnTo>
                  <a:lnTo>
                    <a:pt x="883" y="308"/>
                  </a:lnTo>
                  <a:lnTo>
                    <a:pt x="898" y="279"/>
                  </a:lnTo>
                  <a:lnTo>
                    <a:pt x="905" y="245"/>
                  </a:lnTo>
                  <a:lnTo>
                    <a:pt x="904" y="212"/>
                  </a:lnTo>
                  <a:lnTo>
                    <a:pt x="895" y="181"/>
                  </a:lnTo>
                  <a:lnTo>
                    <a:pt x="888" y="167"/>
                  </a:lnTo>
                  <a:lnTo>
                    <a:pt x="878" y="154"/>
                  </a:lnTo>
                  <a:lnTo>
                    <a:pt x="868" y="143"/>
                  </a:lnTo>
                  <a:lnTo>
                    <a:pt x="855" y="133"/>
                  </a:lnTo>
                  <a:lnTo>
                    <a:pt x="842" y="123"/>
                  </a:lnTo>
                  <a:lnTo>
                    <a:pt x="828" y="117"/>
                  </a:lnTo>
                  <a:lnTo>
                    <a:pt x="813" y="110"/>
                  </a:lnTo>
                  <a:lnTo>
                    <a:pt x="797" y="105"/>
                  </a:lnTo>
                  <a:lnTo>
                    <a:pt x="797" y="69"/>
                  </a:lnTo>
                  <a:lnTo>
                    <a:pt x="1139" y="69"/>
                  </a:lnTo>
                  <a:lnTo>
                    <a:pt x="1139" y="52"/>
                  </a:lnTo>
                  <a:lnTo>
                    <a:pt x="797" y="52"/>
                  </a:lnTo>
                  <a:lnTo>
                    <a:pt x="797" y="3"/>
                  </a:lnTo>
                  <a:lnTo>
                    <a:pt x="781" y="0"/>
                  </a:lnTo>
                  <a:lnTo>
                    <a:pt x="781" y="105"/>
                  </a:lnTo>
                  <a:lnTo>
                    <a:pt x="767" y="104"/>
                  </a:lnTo>
                  <a:lnTo>
                    <a:pt x="751" y="106"/>
                  </a:lnTo>
                  <a:lnTo>
                    <a:pt x="733" y="112"/>
                  </a:lnTo>
                  <a:lnTo>
                    <a:pt x="716" y="120"/>
                  </a:lnTo>
                  <a:lnTo>
                    <a:pt x="698" y="131"/>
                  </a:lnTo>
                  <a:lnTo>
                    <a:pt x="682" y="146"/>
                  </a:lnTo>
                  <a:lnTo>
                    <a:pt x="667" y="166"/>
                  </a:lnTo>
                  <a:lnTo>
                    <a:pt x="655" y="189"/>
                  </a:lnTo>
                  <a:lnTo>
                    <a:pt x="648" y="213"/>
                  </a:lnTo>
                  <a:lnTo>
                    <a:pt x="646" y="236"/>
                  </a:lnTo>
                  <a:lnTo>
                    <a:pt x="648" y="257"/>
                  </a:lnTo>
                  <a:lnTo>
                    <a:pt x="654" y="276"/>
                  </a:lnTo>
                  <a:lnTo>
                    <a:pt x="662" y="293"/>
                  </a:lnTo>
                  <a:lnTo>
                    <a:pt x="671" y="310"/>
                  </a:lnTo>
                  <a:lnTo>
                    <a:pt x="680" y="322"/>
                  </a:lnTo>
                  <a:lnTo>
                    <a:pt x="690" y="334"/>
                  </a:lnTo>
                  <a:lnTo>
                    <a:pt x="329" y="334"/>
                  </a:lnTo>
                  <a:lnTo>
                    <a:pt x="329" y="321"/>
                  </a:lnTo>
                  <a:lnTo>
                    <a:pt x="327" y="306"/>
                  </a:lnTo>
                  <a:lnTo>
                    <a:pt x="325" y="291"/>
                  </a:lnTo>
                  <a:lnTo>
                    <a:pt x="320" y="274"/>
                  </a:lnTo>
                  <a:lnTo>
                    <a:pt x="315" y="257"/>
                  </a:lnTo>
                  <a:lnTo>
                    <a:pt x="308" y="239"/>
                  </a:lnTo>
                  <a:lnTo>
                    <a:pt x="299" y="221"/>
                  </a:lnTo>
                  <a:lnTo>
                    <a:pt x="289" y="204"/>
                  </a:lnTo>
                  <a:lnTo>
                    <a:pt x="277" y="188"/>
                  </a:lnTo>
                  <a:lnTo>
                    <a:pt x="264" y="172"/>
                  </a:lnTo>
                  <a:lnTo>
                    <a:pt x="247" y="158"/>
                  </a:lnTo>
                  <a:lnTo>
                    <a:pt x="229" y="145"/>
                  </a:lnTo>
                  <a:lnTo>
                    <a:pt x="208" y="135"/>
                  </a:lnTo>
                  <a:lnTo>
                    <a:pt x="185" y="127"/>
                  </a:lnTo>
                  <a:lnTo>
                    <a:pt x="160" y="121"/>
                  </a:lnTo>
                  <a:lnTo>
                    <a:pt x="131" y="119"/>
                  </a:lnTo>
                  <a:lnTo>
                    <a:pt x="102" y="119"/>
                  </a:lnTo>
                  <a:lnTo>
                    <a:pt x="78" y="121"/>
                  </a:lnTo>
                  <a:lnTo>
                    <a:pt x="59" y="125"/>
                  </a:lnTo>
                  <a:lnTo>
                    <a:pt x="42" y="129"/>
                  </a:lnTo>
                  <a:lnTo>
                    <a:pt x="30" y="136"/>
                  </a:lnTo>
                  <a:lnTo>
                    <a:pt x="18" y="144"/>
                  </a:lnTo>
                  <a:lnTo>
                    <a:pt x="9" y="152"/>
                  </a:lnTo>
                  <a:lnTo>
                    <a:pt x="0" y="161"/>
                  </a:lnTo>
                  <a:lnTo>
                    <a:pt x="2" y="174"/>
                  </a:lnTo>
                  <a:lnTo>
                    <a:pt x="12" y="166"/>
                  </a:lnTo>
                  <a:lnTo>
                    <a:pt x="25" y="158"/>
                  </a:lnTo>
                  <a:lnTo>
                    <a:pt x="38" y="152"/>
                  </a:lnTo>
                  <a:lnTo>
                    <a:pt x="53" y="146"/>
                  </a:lnTo>
                  <a:lnTo>
                    <a:pt x="68" y="142"/>
                  </a:lnTo>
                  <a:lnTo>
                    <a:pt x="85" y="139"/>
                  </a:lnTo>
                  <a:lnTo>
                    <a:pt x="102" y="137"/>
                  </a:lnTo>
                  <a:lnTo>
                    <a:pt x="122" y="137"/>
                  </a:lnTo>
                  <a:lnTo>
                    <a:pt x="153" y="139"/>
                  </a:lnTo>
                  <a:lnTo>
                    <a:pt x="179" y="145"/>
                  </a:lnTo>
                  <a:lnTo>
                    <a:pt x="204" y="153"/>
                  </a:lnTo>
                  <a:lnTo>
                    <a:pt x="224" y="165"/>
                  </a:lnTo>
                  <a:lnTo>
                    <a:pt x="243" y="179"/>
                  </a:lnTo>
                  <a:lnTo>
                    <a:pt x="258" y="192"/>
                  </a:lnTo>
                  <a:lnTo>
                    <a:pt x="270" y="210"/>
                  </a:lnTo>
                  <a:lnTo>
                    <a:pt x="282" y="226"/>
                  </a:lnTo>
                  <a:lnTo>
                    <a:pt x="290" y="244"/>
                  </a:lnTo>
                  <a:lnTo>
                    <a:pt x="297" y="261"/>
                  </a:lnTo>
                  <a:lnTo>
                    <a:pt x="303" y="279"/>
                  </a:lnTo>
                  <a:lnTo>
                    <a:pt x="306" y="296"/>
                  </a:lnTo>
                  <a:lnTo>
                    <a:pt x="310" y="312"/>
                  </a:lnTo>
                  <a:lnTo>
                    <a:pt x="311" y="326"/>
                  </a:lnTo>
                  <a:lnTo>
                    <a:pt x="312" y="338"/>
                  </a:lnTo>
                  <a:lnTo>
                    <a:pt x="313" y="349"/>
                  </a:lnTo>
                  <a:lnTo>
                    <a:pt x="325" y="349"/>
                  </a:lnTo>
                  <a:lnTo>
                    <a:pt x="343" y="349"/>
                  </a:lnTo>
                  <a:lnTo>
                    <a:pt x="367" y="349"/>
                  </a:lnTo>
                  <a:lnTo>
                    <a:pt x="395" y="349"/>
                  </a:lnTo>
                  <a:lnTo>
                    <a:pt x="426" y="349"/>
                  </a:lnTo>
                  <a:lnTo>
                    <a:pt x="459" y="349"/>
                  </a:lnTo>
                  <a:lnTo>
                    <a:pt x="494" y="349"/>
                  </a:lnTo>
                  <a:lnTo>
                    <a:pt x="530" y="347"/>
                  </a:lnTo>
                  <a:lnTo>
                    <a:pt x="564" y="347"/>
                  </a:lnTo>
                  <a:lnTo>
                    <a:pt x="597" y="347"/>
                  </a:lnTo>
                  <a:lnTo>
                    <a:pt x="629" y="347"/>
                  </a:lnTo>
                  <a:lnTo>
                    <a:pt x="656" y="347"/>
                  </a:lnTo>
                  <a:lnTo>
                    <a:pt x="679" y="347"/>
                  </a:lnTo>
                  <a:lnTo>
                    <a:pt x="698" y="347"/>
                  </a:lnTo>
                  <a:lnTo>
                    <a:pt x="709" y="347"/>
                  </a:lnTo>
                  <a:lnTo>
                    <a:pt x="713" y="347"/>
                  </a:lnTo>
                  <a:lnTo>
                    <a:pt x="717" y="350"/>
                  </a:lnTo>
                  <a:lnTo>
                    <a:pt x="722" y="352"/>
                  </a:lnTo>
                  <a:lnTo>
                    <a:pt x="729" y="355"/>
                  </a:lnTo>
                  <a:lnTo>
                    <a:pt x="736" y="358"/>
                  </a:lnTo>
                  <a:lnTo>
                    <a:pt x="744" y="361"/>
                  </a:lnTo>
                  <a:lnTo>
                    <a:pt x="753" y="362"/>
                  </a:lnTo>
                  <a:lnTo>
                    <a:pt x="763" y="365"/>
                  </a:lnTo>
                  <a:lnTo>
                    <a:pt x="776" y="365"/>
                  </a:lnTo>
                  <a:lnTo>
                    <a:pt x="787" y="365"/>
                  </a:lnTo>
                  <a:lnTo>
                    <a:pt x="800" y="362"/>
                  </a:lnTo>
                  <a:lnTo>
                    <a:pt x="816" y="358"/>
                  </a:lnTo>
                  <a:lnTo>
                    <a:pt x="835" y="351"/>
                  </a:lnTo>
                  <a:lnTo>
                    <a:pt x="857" y="341"/>
                  </a:lnTo>
                  <a:lnTo>
                    <a:pt x="882" y="327"/>
                  </a:lnTo>
                  <a:lnTo>
                    <a:pt x="911" y="307"/>
                  </a:lnTo>
                  <a:lnTo>
                    <a:pt x="944" y="282"/>
                  </a:lnTo>
                  <a:lnTo>
                    <a:pt x="961" y="268"/>
                  </a:lnTo>
                  <a:lnTo>
                    <a:pt x="979" y="256"/>
                  </a:lnTo>
                  <a:lnTo>
                    <a:pt x="994" y="243"/>
                  </a:lnTo>
                  <a:lnTo>
                    <a:pt x="1010" y="231"/>
                  </a:lnTo>
                  <a:lnTo>
                    <a:pt x="1024" y="220"/>
                  </a:lnTo>
                  <a:lnTo>
                    <a:pt x="1039" y="211"/>
                  </a:lnTo>
                  <a:lnTo>
                    <a:pt x="1052" y="200"/>
                  </a:lnTo>
                  <a:lnTo>
                    <a:pt x="1065" y="192"/>
                  </a:lnTo>
                  <a:lnTo>
                    <a:pt x="1079" y="185"/>
                  </a:lnTo>
                  <a:lnTo>
                    <a:pt x="1092" y="179"/>
                  </a:lnTo>
                  <a:lnTo>
                    <a:pt x="1104" y="173"/>
                  </a:lnTo>
                  <a:lnTo>
                    <a:pt x="1117" y="168"/>
                  </a:lnTo>
                  <a:lnTo>
                    <a:pt x="1131" y="164"/>
                  </a:lnTo>
                  <a:lnTo>
                    <a:pt x="1143" y="161"/>
                  </a:lnTo>
                  <a:lnTo>
                    <a:pt x="1157" y="159"/>
                  </a:lnTo>
                  <a:lnTo>
                    <a:pt x="1171" y="159"/>
                  </a:lnTo>
                  <a:lnTo>
                    <a:pt x="1177" y="159"/>
                  </a:lnTo>
                  <a:lnTo>
                    <a:pt x="1183" y="159"/>
                  </a:lnTo>
                  <a:lnTo>
                    <a:pt x="1188" y="160"/>
                  </a:lnTo>
                  <a:lnTo>
                    <a:pt x="1194" y="161"/>
                  </a:lnTo>
                  <a:lnTo>
                    <a:pt x="1192" y="141"/>
                  </a:lnTo>
                  <a:close/>
                </a:path>
              </a:pathLst>
            </a:custGeom>
            <a:solidFill>
              <a:schemeClr val="folHlink"/>
            </a:solidFill>
            <a:ln w="9525">
              <a:solidFill>
                <a:schemeClr val="accent1"/>
              </a:solidFill>
              <a:round/>
              <a:headEnd/>
              <a:tailEnd/>
            </a:ln>
          </p:spPr>
          <p:txBody>
            <a:bodyPr/>
            <a:lstStyle/>
            <a:p>
              <a:endParaRPr lang="en-US"/>
            </a:p>
          </p:txBody>
        </p:sp>
        <p:sp>
          <p:nvSpPr>
            <p:cNvPr id="5171" name="Rectangle 47"/>
            <p:cNvSpPr>
              <a:spLocks noChangeArrowheads="1"/>
            </p:cNvSpPr>
            <p:nvPr/>
          </p:nvSpPr>
          <p:spPr bwMode="auto">
            <a:xfrm>
              <a:off x="2212" y="2538"/>
              <a:ext cx="51" cy="12"/>
            </a:xfrm>
            <a:prstGeom prst="rect">
              <a:avLst/>
            </a:prstGeom>
            <a:solidFill>
              <a:schemeClr val="folHlink"/>
            </a:solidFill>
            <a:ln w="9525">
              <a:solidFill>
                <a:schemeClr val="accent1"/>
              </a:solidFill>
              <a:miter lim="800000"/>
              <a:headEnd/>
              <a:tailEnd/>
            </a:ln>
          </p:spPr>
          <p:txBody>
            <a:bodyPr/>
            <a:lstStyle/>
            <a:p>
              <a:endParaRPr lang="en-US"/>
            </a:p>
          </p:txBody>
        </p:sp>
        <p:sp>
          <p:nvSpPr>
            <p:cNvPr id="5172" name="Rectangle 48"/>
            <p:cNvSpPr>
              <a:spLocks noChangeArrowheads="1"/>
            </p:cNvSpPr>
            <p:nvPr/>
          </p:nvSpPr>
          <p:spPr bwMode="auto">
            <a:xfrm>
              <a:off x="2598" y="2515"/>
              <a:ext cx="13" cy="57"/>
            </a:xfrm>
            <a:prstGeom prst="rect">
              <a:avLst/>
            </a:prstGeom>
            <a:solidFill>
              <a:schemeClr val="folHlink"/>
            </a:solidFill>
            <a:ln w="9525">
              <a:solidFill>
                <a:schemeClr val="accent1"/>
              </a:solidFill>
              <a:miter lim="800000"/>
              <a:headEnd/>
              <a:tailEnd/>
            </a:ln>
          </p:spPr>
          <p:txBody>
            <a:bodyPr/>
            <a:lstStyle/>
            <a:p>
              <a:endParaRPr lang="en-US"/>
            </a:p>
          </p:txBody>
        </p:sp>
        <p:sp>
          <p:nvSpPr>
            <p:cNvPr id="5173" name="Freeform 49"/>
            <p:cNvSpPr>
              <a:spLocks/>
            </p:cNvSpPr>
            <p:nvPr/>
          </p:nvSpPr>
          <p:spPr bwMode="auto">
            <a:xfrm>
              <a:off x="2543" y="2556"/>
              <a:ext cx="10" cy="47"/>
            </a:xfrm>
            <a:custGeom>
              <a:avLst/>
              <a:gdLst>
                <a:gd name="T0" fmla="*/ 0 w 20"/>
                <a:gd name="T1" fmla="*/ 93 h 93"/>
                <a:gd name="T2" fmla="*/ 0 w 20"/>
                <a:gd name="T3" fmla="*/ 0 h 93"/>
                <a:gd name="T4" fmla="*/ 20 w 20"/>
                <a:gd name="T5" fmla="*/ 0 h 93"/>
                <a:gd name="T6" fmla="*/ 20 w 20"/>
                <a:gd name="T7" fmla="*/ 82 h 93"/>
                <a:gd name="T8" fmla="*/ 0 w 20"/>
                <a:gd name="T9" fmla="*/ 93 h 93"/>
                <a:gd name="T10" fmla="*/ 0 60000 65536"/>
                <a:gd name="T11" fmla="*/ 0 60000 65536"/>
                <a:gd name="T12" fmla="*/ 0 60000 65536"/>
                <a:gd name="T13" fmla="*/ 0 60000 65536"/>
                <a:gd name="T14" fmla="*/ 0 60000 65536"/>
                <a:gd name="T15" fmla="*/ 0 w 20"/>
                <a:gd name="T16" fmla="*/ 0 h 93"/>
                <a:gd name="T17" fmla="*/ 20 w 20"/>
                <a:gd name="T18" fmla="*/ 93 h 93"/>
              </a:gdLst>
              <a:ahLst/>
              <a:cxnLst>
                <a:cxn ang="T10">
                  <a:pos x="T0" y="T1"/>
                </a:cxn>
                <a:cxn ang="T11">
                  <a:pos x="T2" y="T3"/>
                </a:cxn>
                <a:cxn ang="T12">
                  <a:pos x="T4" y="T5"/>
                </a:cxn>
                <a:cxn ang="T13">
                  <a:pos x="T6" y="T7"/>
                </a:cxn>
                <a:cxn ang="T14">
                  <a:pos x="T8" y="T9"/>
                </a:cxn>
              </a:cxnLst>
              <a:rect l="T15" t="T16" r="T17" b="T18"/>
              <a:pathLst>
                <a:path w="20" h="93">
                  <a:moveTo>
                    <a:pt x="0" y="93"/>
                  </a:moveTo>
                  <a:lnTo>
                    <a:pt x="0" y="0"/>
                  </a:lnTo>
                  <a:lnTo>
                    <a:pt x="20" y="0"/>
                  </a:lnTo>
                  <a:lnTo>
                    <a:pt x="20" y="82"/>
                  </a:lnTo>
                  <a:lnTo>
                    <a:pt x="0" y="93"/>
                  </a:lnTo>
                  <a:close/>
                </a:path>
              </a:pathLst>
            </a:custGeom>
            <a:solidFill>
              <a:schemeClr val="folHlink"/>
            </a:solidFill>
            <a:ln w="9525">
              <a:solidFill>
                <a:schemeClr val="accent1"/>
              </a:solidFill>
              <a:round/>
              <a:headEnd/>
              <a:tailEnd/>
            </a:ln>
          </p:spPr>
          <p:txBody>
            <a:bodyPr/>
            <a:lstStyle/>
            <a:p>
              <a:endParaRPr lang="en-US"/>
            </a:p>
          </p:txBody>
        </p:sp>
        <p:sp>
          <p:nvSpPr>
            <p:cNvPr id="5174" name="Rectangle 50"/>
            <p:cNvSpPr>
              <a:spLocks noChangeArrowheads="1"/>
            </p:cNvSpPr>
            <p:nvPr/>
          </p:nvSpPr>
          <p:spPr bwMode="auto">
            <a:xfrm>
              <a:off x="2522" y="2556"/>
              <a:ext cx="10" cy="50"/>
            </a:xfrm>
            <a:prstGeom prst="rect">
              <a:avLst/>
            </a:prstGeom>
            <a:solidFill>
              <a:schemeClr val="folHlink"/>
            </a:solidFill>
            <a:ln w="9525">
              <a:solidFill>
                <a:schemeClr val="accent1"/>
              </a:solidFill>
              <a:miter lim="800000"/>
              <a:headEnd/>
              <a:tailEnd/>
            </a:ln>
          </p:spPr>
          <p:txBody>
            <a:bodyPr/>
            <a:lstStyle/>
            <a:p>
              <a:endParaRPr lang="en-US"/>
            </a:p>
          </p:txBody>
        </p:sp>
        <p:sp>
          <p:nvSpPr>
            <p:cNvPr id="5175" name="Rectangle 51"/>
            <p:cNvSpPr>
              <a:spLocks noChangeArrowheads="1"/>
            </p:cNvSpPr>
            <p:nvPr/>
          </p:nvSpPr>
          <p:spPr bwMode="auto">
            <a:xfrm>
              <a:off x="2501" y="2556"/>
              <a:ext cx="10" cy="50"/>
            </a:xfrm>
            <a:prstGeom prst="rect">
              <a:avLst/>
            </a:prstGeom>
            <a:solidFill>
              <a:schemeClr val="folHlink"/>
            </a:solidFill>
            <a:ln w="9525">
              <a:solidFill>
                <a:schemeClr val="accent1"/>
              </a:solidFill>
              <a:miter lim="800000"/>
              <a:headEnd/>
              <a:tailEnd/>
            </a:ln>
          </p:spPr>
          <p:txBody>
            <a:bodyPr/>
            <a:lstStyle/>
            <a:p>
              <a:endParaRPr lang="en-US"/>
            </a:p>
          </p:txBody>
        </p:sp>
        <p:sp>
          <p:nvSpPr>
            <p:cNvPr id="5176" name="Rectangle 52"/>
            <p:cNvSpPr>
              <a:spLocks noChangeArrowheads="1"/>
            </p:cNvSpPr>
            <p:nvPr/>
          </p:nvSpPr>
          <p:spPr bwMode="auto">
            <a:xfrm>
              <a:off x="2480" y="2556"/>
              <a:ext cx="10" cy="50"/>
            </a:xfrm>
            <a:prstGeom prst="rect">
              <a:avLst/>
            </a:prstGeom>
            <a:solidFill>
              <a:schemeClr val="folHlink"/>
            </a:solidFill>
            <a:ln w="9525">
              <a:solidFill>
                <a:schemeClr val="accent1"/>
              </a:solidFill>
              <a:miter lim="800000"/>
              <a:headEnd/>
              <a:tailEnd/>
            </a:ln>
          </p:spPr>
          <p:txBody>
            <a:bodyPr/>
            <a:lstStyle/>
            <a:p>
              <a:endParaRPr lang="en-US"/>
            </a:p>
          </p:txBody>
        </p:sp>
        <p:sp>
          <p:nvSpPr>
            <p:cNvPr id="5177" name="Freeform 53"/>
            <p:cNvSpPr>
              <a:spLocks/>
            </p:cNvSpPr>
            <p:nvPr/>
          </p:nvSpPr>
          <p:spPr bwMode="auto">
            <a:xfrm>
              <a:off x="2669" y="2651"/>
              <a:ext cx="23" cy="30"/>
            </a:xfrm>
            <a:custGeom>
              <a:avLst/>
              <a:gdLst>
                <a:gd name="T0" fmla="*/ 42 w 46"/>
                <a:gd name="T1" fmla="*/ 0 h 59"/>
                <a:gd name="T2" fmla="*/ 46 w 46"/>
                <a:gd name="T3" fmla="*/ 12 h 59"/>
                <a:gd name="T4" fmla="*/ 46 w 46"/>
                <a:gd name="T5" fmla="*/ 29 h 59"/>
                <a:gd name="T6" fmla="*/ 43 w 46"/>
                <a:gd name="T7" fmla="*/ 45 h 59"/>
                <a:gd name="T8" fmla="*/ 38 w 46"/>
                <a:gd name="T9" fmla="*/ 59 h 59"/>
                <a:gd name="T10" fmla="*/ 32 w 46"/>
                <a:gd name="T11" fmla="*/ 59 h 59"/>
                <a:gd name="T12" fmla="*/ 23 w 46"/>
                <a:gd name="T13" fmla="*/ 58 h 59"/>
                <a:gd name="T14" fmla="*/ 13 w 46"/>
                <a:gd name="T15" fmla="*/ 58 h 59"/>
                <a:gd name="T16" fmla="*/ 10 w 46"/>
                <a:gd name="T17" fmla="*/ 58 h 59"/>
                <a:gd name="T18" fmla="*/ 3 w 46"/>
                <a:gd name="T19" fmla="*/ 47 h 59"/>
                <a:gd name="T20" fmla="*/ 0 w 46"/>
                <a:gd name="T21" fmla="*/ 28 h 59"/>
                <a:gd name="T22" fmla="*/ 2 w 46"/>
                <a:gd name="T23" fmla="*/ 11 h 59"/>
                <a:gd name="T24" fmla="*/ 13 w 46"/>
                <a:gd name="T25" fmla="*/ 0 h 59"/>
                <a:gd name="T26" fmla="*/ 20 w 46"/>
                <a:gd name="T27" fmla="*/ 0 h 59"/>
                <a:gd name="T28" fmla="*/ 30 w 46"/>
                <a:gd name="T29" fmla="*/ 0 h 59"/>
                <a:gd name="T30" fmla="*/ 39 w 46"/>
                <a:gd name="T31" fmla="*/ 0 h 59"/>
                <a:gd name="T32" fmla="*/ 42 w 46"/>
                <a:gd name="T33" fmla="*/ 0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59"/>
                <a:gd name="T53" fmla="*/ 46 w 46"/>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59">
                  <a:moveTo>
                    <a:pt x="42" y="0"/>
                  </a:moveTo>
                  <a:lnTo>
                    <a:pt x="46" y="12"/>
                  </a:lnTo>
                  <a:lnTo>
                    <a:pt x="46" y="29"/>
                  </a:lnTo>
                  <a:lnTo>
                    <a:pt x="43" y="45"/>
                  </a:lnTo>
                  <a:lnTo>
                    <a:pt x="38" y="59"/>
                  </a:lnTo>
                  <a:lnTo>
                    <a:pt x="32" y="59"/>
                  </a:lnTo>
                  <a:lnTo>
                    <a:pt x="23" y="58"/>
                  </a:lnTo>
                  <a:lnTo>
                    <a:pt x="13" y="58"/>
                  </a:lnTo>
                  <a:lnTo>
                    <a:pt x="10" y="58"/>
                  </a:lnTo>
                  <a:lnTo>
                    <a:pt x="3" y="47"/>
                  </a:lnTo>
                  <a:lnTo>
                    <a:pt x="0" y="28"/>
                  </a:lnTo>
                  <a:lnTo>
                    <a:pt x="2" y="11"/>
                  </a:lnTo>
                  <a:lnTo>
                    <a:pt x="13" y="0"/>
                  </a:lnTo>
                  <a:lnTo>
                    <a:pt x="20" y="0"/>
                  </a:lnTo>
                  <a:lnTo>
                    <a:pt x="30" y="0"/>
                  </a:lnTo>
                  <a:lnTo>
                    <a:pt x="39" y="0"/>
                  </a:lnTo>
                  <a:lnTo>
                    <a:pt x="42" y="0"/>
                  </a:lnTo>
                  <a:close/>
                </a:path>
              </a:pathLst>
            </a:custGeom>
            <a:solidFill>
              <a:schemeClr val="folHlink"/>
            </a:solidFill>
            <a:ln w="9525">
              <a:solidFill>
                <a:schemeClr val="accent1"/>
              </a:solidFill>
              <a:round/>
              <a:headEnd/>
              <a:tailEnd/>
            </a:ln>
          </p:spPr>
          <p:txBody>
            <a:bodyPr/>
            <a:lstStyle/>
            <a:p>
              <a:endParaRPr lang="en-US"/>
            </a:p>
          </p:txBody>
        </p:sp>
        <p:sp>
          <p:nvSpPr>
            <p:cNvPr id="5178" name="Freeform 54"/>
            <p:cNvSpPr>
              <a:spLocks/>
            </p:cNvSpPr>
            <p:nvPr/>
          </p:nvSpPr>
          <p:spPr bwMode="auto">
            <a:xfrm>
              <a:off x="2630" y="2549"/>
              <a:ext cx="27" cy="42"/>
            </a:xfrm>
            <a:custGeom>
              <a:avLst/>
              <a:gdLst>
                <a:gd name="T0" fmla="*/ 54 w 54"/>
                <a:gd name="T1" fmla="*/ 1 h 84"/>
                <a:gd name="T2" fmla="*/ 54 w 54"/>
                <a:gd name="T3" fmla="*/ 81 h 84"/>
                <a:gd name="T4" fmla="*/ 47 w 54"/>
                <a:gd name="T5" fmla="*/ 83 h 84"/>
                <a:gd name="T6" fmla="*/ 39 w 54"/>
                <a:gd name="T7" fmla="*/ 84 h 84"/>
                <a:gd name="T8" fmla="*/ 30 w 54"/>
                <a:gd name="T9" fmla="*/ 83 h 84"/>
                <a:gd name="T10" fmla="*/ 21 w 54"/>
                <a:gd name="T11" fmla="*/ 81 h 84"/>
                <a:gd name="T12" fmla="*/ 13 w 54"/>
                <a:gd name="T13" fmla="*/ 75 h 84"/>
                <a:gd name="T14" fmla="*/ 6 w 54"/>
                <a:gd name="T15" fmla="*/ 66 h 84"/>
                <a:gd name="T16" fmla="*/ 1 w 54"/>
                <a:gd name="T17" fmla="*/ 54 h 84"/>
                <a:gd name="T18" fmla="*/ 0 w 54"/>
                <a:gd name="T19" fmla="*/ 39 h 84"/>
                <a:gd name="T20" fmla="*/ 3 w 54"/>
                <a:gd name="T21" fmla="*/ 27 h 84"/>
                <a:gd name="T22" fmla="*/ 7 w 54"/>
                <a:gd name="T23" fmla="*/ 16 h 84"/>
                <a:gd name="T24" fmla="*/ 14 w 54"/>
                <a:gd name="T25" fmla="*/ 9 h 84"/>
                <a:gd name="T26" fmla="*/ 22 w 54"/>
                <a:gd name="T27" fmla="*/ 5 h 84"/>
                <a:gd name="T28" fmla="*/ 31 w 54"/>
                <a:gd name="T29" fmla="*/ 1 h 84"/>
                <a:gd name="T30" fmla="*/ 39 w 54"/>
                <a:gd name="T31" fmla="*/ 0 h 84"/>
                <a:gd name="T32" fmla="*/ 47 w 54"/>
                <a:gd name="T33" fmla="*/ 0 h 84"/>
                <a:gd name="T34" fmla="*/ 54 w 54"/>
                <a:gd name="T35" fmla="*/ 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84"/>
                <a:gd name="T56" fmla="*/ 54 w 54"/>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84">
                  <a:moveTo>
                    <a:pt x="54" y="1"/>
                  </a:moveTo>
                  <a:lnTo>
                    <a:pt x="54" y="81"/>
                  </a:lnTo>
                  <a:lnTo>
                    <a:pt x="47" y="83"/>
                  </a:lnTo>
                  <a:lnTo>
                    <a:pt x="39" y="84"/>
                  </a:lnTo>
                  <a:lnTo>
                    <a:pt x="30" y="83"/>
                  </a:lnTo>
                  <a:lnTo>
                    <a:pt x="21" y="81"/>
                  </a:lnTo>
                  <a:lnTo>
                    <a:pt x="13" y="75"/>
                  </a:lnTo>
                  <a:lnTo>
                    <a:pt x="6" y="66"/>
                  </a:lnTo>
                  <a:lnTo>
                    <a:pt x="1" y="54"/>
                  </a:lnTo>
                  <a:lnTo>
                    <a:pt x="0" y="39"/>
                  </a:lnTo>
                  <a:lnTo>
                    <a:pt x="3" y="27"/>
                  </a:lnTo>
                  <a:lnTo>
                    <a:pt x="7" y="16"/>
                  </a:lnTo>
                  <a:lnTo>
                    <a:pt x="14" y="9"/>
                  </a:lnTo>
                  <a:lnTo>
                    <a:pt x="22" y="5"/>
                  </a:lnTo>
                  <a:lnTo>
                    <a:pt x="31" y="1"/>
                  </a:lnTo>
                  <a:lnTo>
                    <a:pt x="39" y="0"/>
                  </a:lnTo>
                  <a:lnTo>
                    <a:pt x="47" y="0"/>
                  </a:lnTo>
                  <a:lnTo>
                    <a:pt x="54" y="1"/>
                  </a:lnTo>
                  <a:close/>
                </a:path>
              </a:pathLst>
            </a:custGeom>
            <a:solidFill>
              <a:schemeClr val="folHlink"/>
            </a:solidFill>
            <a:ln w="9525">
              <a:solidFill>
                <a:schemeClr val="accent1"/>
              </a:solidFill>
              <a:round/>
              <a:headEnd/>
              <a:tailEnd/>
            </a:ln>
          </p:spPr>
          <p:txBody>
            <a:bodyPr/>
            <a:lstStyle/>
            <a:p>
              <a:endParaRPr lang="en-US"/>
            </a:p>
          </p:txBody>
        </p:sp>
        <p:sp>
          <p:nvSpPr>
            <p:cNvPr id="5179" name="Freeform 55"/>
            <p:cNvSpPr>
              <a:spLocks/>
            </p:cNvSpPr>
            <p:nvPr/>
          </p:nvSpPr>
          <p:spPr bwMode="auto">
            <a:xfrm>
              <a:off x="1980" y="2673"/>
              <a:ext cx="42" cy="29"/>
            </a:xfrm>
            <a:custGeom>
              <a:avLst/>
              <a:gdLst>
                <a:gd name="T0" fmla="*/ 85 w 85"/>
                <a:gd name="T1" fmla="*/ 0 h 59"/>
                <a:gd name="T2" fmla="*/ 70 w 85"/>
                <a:gd name="T3" fmla="*/ 0 h 59"/>
                <a:gd name="T4" fmla="*/ 55 w 85"/>
                <a:gd name="T5" fmla="*/ 0 h 59"/>
                <a:gd name="T6" fmla="*/ 40 w 85"/>
                <a:gd name="T7" fmla="*/ 0 h 59"/>
                <a:gd name="T8" fmla="*/ 28 w 85"/>
                <a:gd name="T9" fmla="*/ 3 h 59"/>
                <a:gd name="T10" fmla="*/ 15 w 85"/>
                <a:gd name="T11" fmla="*/ 6 h 59"/>
                <a:gd name="T12" fmla="*/ 7 w 85"/>
                <a:gd name="T13" fmla="*/ 12 h 59"/>
                <a:gd name="T14" fmla="*/ 1 w 85"/>
                <a:gd name="T15" fmla="*/ 20 h 59"/>
                <a:gd name="T16" fmla="*/ 0 w 85"/>
                <a:gd name="T17" fmla="*/ 30 h 59"/>
                <a:gd name="T18" fmla="*/ 1 w 85"/>
                <a:gd name="T19" fmla="*/ 37 h 59"/>
                <a:gd name="T20" fmla="*/ 1 w 85"/>
                <a:gd name="T21" fmla="*/ 44 h 59"/>
                <a:gd name="T22" fmla="*/ 3 w 85"/>
                <a:gd name="T23" fmla="*/ 50 h 59"/>
                <a:gd name="T24" fmla="*/ 9 w 85"/>
                <a:gd name="T25" fmla="*/ 53 h 59"/>
                <a:gd name="T26" fmla="*/ 18 w 85"/>
                <a:gd name="T27" fmla="*/ 57 h 59"/>
                <a:gd name="T28" fmla="*/ 32 w 85"/>
                <a:gd name="T29" fmla="*/ 58 h 59"/>
                <a:gd name="T30" fmla="*/ 52 w 85"/>
                <a:gd name="T31" fmla="*/ 59 h 59"/>
                <a:gd name="T32" fmla="*/ 79 w 85"/>
                <a:gd name="T33" fmla="*/ 58 h 59"/>
                <a:gd name="T34" fmla="*/ 81 w 85"/>
                <a:gd name="T35" fmla="*/ 46 h 59"/>
                <a:gd name="T36" fmla="*/ 83 w 85"/>
                <a:gd name="T37" fmla="*/ 27 h 59"/>
                <a:gd name="T38" fmla="*/ 84 w 85"/>
                <a:gd name="T39" fmla="*/ 8 h 59"/>
                <a:gd name="T40" fmla="*/ 85 w 85"/>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9"/>
                <a:gd name="T65" fmla="*/ 85 w 85"/>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9">
                  <a:moveTo>
                    <a:pt x="85" y="0"/>
                  </a:moveTo>
                  <a:lnTo>
                    <a:pt x="70" y="0"/>
                  </a:lnTo>
                  <a:lnTo>
                    <a:pt x="55" y="0"/>
                  </a:lnTo>
                  <a:lnTo>
                    <a:pt x="40" y="0"/>
                  </a:lnTo>
                  <a:lnTo>
                    <a:pt x="28" y="3"/>
                  </a:lnTo>
                  <a:lnTo>
                    <a:pt x="15" y="6"/>
                  </a:lnTo>
                  <a:lnTo>
                    <a:pt x="7" y="12"/>
                  </a:lnTo>
                  <a:lnTo>
                    <a:pt x="1" y="20"/>
                  </a:lnTo>
                  <a:lnTo>
                    <a:pt x="0" y="30"/>
                  </a:lnTo>
                  <a:lnTo>
                    <a:pt x="1" y="37"/>
                  </a:lnTo>
                  <a:lnTo>
                    <a:pt x="1" y="44"/>
                  </a:lnTo>
                  <a:lnTo>
                    <a:pt x="3" y="50"/>
                  </a:lnTo>
                  <a:lnTo>
                    <a:pt x="9" y="53"/>
                  </a:lnTo>
                  <a:lnTo>
                    <a:pt x="18" y="57"/>
                  </a:lnTo>
                  <a:lnTo>
                    <a:pt x="32" y="58"/>
                  </a:lnTo>
                  <a:lnTo>
                    <a:pt x="52" y="59"/>
                  </a:lnTo>
                  <a:lnTo>
                    <a:pt x="79" y="58"/>
                  </a:lnTo>
                  <a:lnTo>
                    <a:pt x="81" y="46"/>
                  </a:lnTo>
                  <a:lnTo>
                    <a:pt x="83" y="27"/>
                  </a:lnTo>
                  <a:lnTo>
                    <a:pt x="84" y="8"/>
                  </a:lnTo>
                  <a:lnTo>
                    <a:pt x="85" y="0"/>
                  </a:lnTo>
                  <a:close/>
                </a:path>
              </a:pathLst>
            </a:custGeom>
            <a:solidFill>
              <a:schemeClr val="folHlink"/>
            </a:solidFill>
            <a:ln w="9525">
              <a:solidFill>
                <a:schemeClr val="accent1"/>
              </a:solidFill>
              <a:round/>
              <a:headEnd/>
              <a:tailEnd/>
            </a:ln>
          </p:spPr>
          <p:txBody>
            <a:bodyPr/>
            <a:lstStyle/>
            <a:p>
              <a:endParaRPr lang="en-US"/>
            </a:p>
          </p:txBody>
        </p:sp>
        <p:sp>
          <p:nvSpPr>
            <p:cNvPr id="5180" name="Freeform 56"/>
            <p:cNvSpPr>
              <a:spLocks/>
            </p:cNvSpPr>
            <p:nvPr/>
          </p:nvSpPr>
          <p:spPr bwMode="auto">
            <a:xfrm>
              <a:off x="2581" y="2654"/>
              <a:ext cx="41" cy="40"/>
            </a:xfrm>
            <a:custGeom>
              <a:avLst/>
              <a:gdLst>
                <a:gd name="T0" fmla="*/ 41 w 82"/>
                <a:gd name="T1" fmla="*/ 81 h 81"/>
                <a:gd name="T2" fmla="*/ 33 w 82"/>
                <a:gd name="T3" fmla="*/ 80 h 81"/>
                <a:gd name="T4" fmla="*/ 26 w 82"/>
                <a:gd name="T5" fmla="*/ 77 h 81"/>
                <a:gd name="T6" fmla="*/ 19 w 82"/>
                <a:gd name="T7" fmla="*/ 74 h 81"/>
                <a:gd name="T8" fmla="*/ 12 w 82"/>
                <a:gd name="T9" fmla="*/ 69 h 81"/>
                <a:gd name="T10" fmla="*/ 7 w 82"/>
                <a:gd name="T11" fmla="*/ 62 h 81"/>
                <a:gd name="T12" fmla="*/ 4 w 82"/>
                <a:gd name="T13" fmla="*/ 55 h 81"/>
                <a:gd name="T14" fmla="*/ 1 w 82"/>
                <a:gd name="T15" fmla="*/ 49 h 81"/>
                <a:gd name="T16" fmla="*/ 0 w 82"/>
                <a:gd name="T17" fmla="*/ 40 h 81"/>
                <a:gd name="T18" fmla="*/ 1 w 82"/>
                <a:gd name="T19" fmla="*/ 32 h 81"/>
                <a:gd name="T20" fmla="*/ 4 w 82"/>
                <a:gd name="T21" fmla="*/ 26 h 81"/>
                <a:gd name="T22" fmla="*/ 7 w 82"/>
                <a:gd name="T23" fmla="*/ 19 h 81"/>
                <a:gd name="T24" fmla="*/ 12 w 82"/>
                <a:gd name="T25" fmla="*/ 12 h 81"/>
                <a:gd name="T26" fmla="*/ 19 w 82"/>
                <a:gd name="T27" fmla="*/ 7 h 81"/>
                <a:gd name="T28" fmla="*/ 26 w 82"/>
                <a:gd name="T29" fmla="*/ 4 h 81"/>
                <a:gd name="T30" fmla="*/ 33 w 82"/>
                <a:gd name="T31" fmla="*/ 1 h 81"/>
                <a:gd name="T32" fmla="*/ 41 w 82"/>
                <a:gd name="T33" fmla="*/ 0 h 81"/>
                <a:gd name="T34" fmla="*/ 49 w 82"/>
                <a:gd name="T35" fmla="*/ 1 h 81"/>
                <a:gd name="T36" fmla="*/ 57 w 82"/>
                <a:gd name="T37" fmla="*/ 4 h 81"/>
                <a:gd name="T38" fmla="*/ 64 w 82"/>
                <a:gd name="T39" fmla="*/ 7 h 81"/>
                <a:gd name="T40" fmla="*/ 71 w 82"/>
                <a:gd name="T41" fmla="*/ 12 h 81"/>
                <a:gd name="T42" fmla="*/ 75 w 82"/>
                <a:gd name="T43" fmla="*/ 19 h 81"/>
                <a:gd name="T44" fmla="*/ 79 w 82"/>
                <a:gd name="T45" fmla="*/ 26 h 81"/>
                <a:gd name="T46" fmla="*/ 81 w 82"/>
                <a:gd name="T47" fmla="*/ 32 h 81"/>
                <a:gd name="T48" fmla="*/ 82 w 82"/>
                <a:gd name="T49" fmla="*/ 40 h 81"/>
                <a:gd name="T50" fmla="*/ 81 w 82"/>
                <a:gd name="T51" fmla="*/ 49 h 81"/>
                <a:gd name="T52" fmla="*/ 79 w 82"/>
                <a:gd name="T53" fmla="*/ 55 h 81"/>
                <a:gd name="T54" fmla="*/ 75 w 82"/>
                <a:gd name="T55" fmla="*/ 62 h 81"/>
                <a:gd name="T56" fmla="*/ 71 w 82"/>
                <a:gd name="T57" fmla="*/ 69 h 81"/>
                <a:gd name="T58" fmla="*/ 64 w 82"/>
                <a:gd name="T59" fmla="*/ 74 h 81"/>
                <a:gd name="T60" fmla="*/ 57 w 82"/>
                <a:gd name="T61" fmla="*/ 77 h 81"/>
                <a:gd name="T62" fmla="*/ 49 w 82"/>
                <a:gd name="T63" fmla="*/ 80 h 81"/>
                <a:gd name="T64" fmla="*/ 41 w 82"/>
                <a:gd name="T65" fmla="*/ 81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1"/>
                <a:gd name="T101" fmla="*/ 82 w 82"/>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1">
                  <a:moveTo>
                    <a:pt x="41" y="81"/>
                  </a:moveTo>
                  <a:lnTo>
                    <a:pt x="33" y="80"/>
                  </a:lnTo>
                  <a:lnTo>
                    <a:pt x="26" y="77"/>
                  </a:lnTo>
                  <a:lnTo>
                    <a:pt x="19" y="74"/>
                  </a:lnTo>
                  <a:lnTo>
                    <a:pt x="12" y="69"/>
                  </a:lnTo>
                  <a:lnTo>
                    <a:pt x="7" y="62"/>
                  </a:lnTo>
                  <a:lnTo>
                    <a:pt x="4" y="55"/>
                  </a:lnTo>
                  <a:lnTo>
                    <a:pt x="1" y="49"/>
                  </a:lnTo>
                  <a:lnTo>
                    <a:pt x="0" y="40"/>
                  </a:lnTo>
                  <a:lnTo>
                    <a:pt x="1" y="32"/>
                  </a:lnTo>
                  <a:lnTo>
                    <a:pt x="4" y="26"/>
                  </a:lnTo>
                  <a:lnTo>
                    <a:pt x="7" y="19"/>
                  </a:lnTo>
                  <a:lnTo>
                    <a:pt x="12" y="12"/>
                  </a:lnTo>
                  <a:lnTo>
                    <a:pt x="19" y="7"/>
                  </a:lnTo>
                  <a:lnTo>
                    <a:pt x="26" y="4"/>
                  </a:lnTo>
                  <a:lnTo>
                    <a:pt x="33" y="1"/>
                  </a:lnTo>
                  <a:lnTo>
                    <a:pt x="41" y="0"/>
                  </a:lnTo>
                  <a:lnTo>
                    <a:pt x="49" y="1"/>
                  </a:lnTo>
                  <a:lnTo>
                    <a:pt x="57" y="4"/>
                  </a:lnTo>
                  <a:lnTo>
                    <a:pt x="64" y="7"/>
                  </a:lnTo>
                  <a:lnTo>
                    <a:pt x="71" y="12"/>
                  </a:lnTo>
                  <a:lnTo>
                    <a:pt x="75" y="19"/>
                  </a:lnTo>
                  <a:lnTo>
                    <a:pt x="79" y="26"/>
                  </a:lnTo>
                  <a:lnTo>
                    <a:pt x="81" y="32"/>
                  </a:lnTo>
                  <a:lnTo>
                    <a:pt x="82" y="40"/>
                  </a:lnTo>
                  <a:lnTo>
                    <a:pt x="81" y="49"/>
                  </a:lnTo>
                  <a:lnTo>
                    <a:pt x="79" y="55"/>
                  </a:lnTo>
                  <a:lnTo>
                    <a:pt x="75" y="62"/>
                  </a:lnTo>
                  <a:lnTo>
                    <a:pt x="71" y="69"/>
                  </a:lnTo>
                  <a:lnTo>
                    <a:pt x="64" y="74"/>
                  </a:lnTo>
                  <a:lnTo>
                    <a:pt x="57" y="77"/>
                  </a:lnTo>
                  <a:lnTo>
                    <a:pt x="49" y="80"/>
                  </a:lnTo>
                  <a:lnTo>
                    <a:pt x="41" y="81"/>
                  </a:lnTo>
                  <a:close/>
                </a:path>
              </a:pathLst>
            </a:custGeom>
            <a:solidFill>
              <a:schemeClr val="folHlink"/>
            </a:solidFill>
            <a:ln w="9525">
              <a:solidFill>
                <a:schemeClr val="accent1"/>
              </a:solidFill>
              <a:round/>
              <a:headEnd/>
              <a:tailEnd/>
            </a:ln>
          </p:spPr>
          <p:txBody>
            <a:bodyPr/>
            <a:lstStyle/>
            <a:p>
              <a:endParaRPr lang="en-US"/>
            </a:p>
          </p:txBody>
        </p:sp>
        <p:sp>
          <p:nvSpPr>
            <p:cNvPr id="5181" name="Freeform 57"/>
            <p:cNvSpPr>
              <a:spLocks/>
            </p:cNvSpPr>
            <p:nvPr/>
          </p:nvSpPr>
          <p:spPr bwMode="auto">
            <a:xfrm>
              <a:off x="2068" y="2654"/>
              <a:ext cx="40" cy="40"/>
            </a:xfrm>
            <a:custGeom>
              <a:avLst/>
              <a:gdLst>
                <a:gd name="T0" fmla="*/ 41 w 81"/>
                <a:gd name="T1" fmla="*/ 81 h 81"/>
                <a:gd name="T2" fmla="*/ 32 w 81"/>
                <a:gd name="T3" fmla="*/ 80 h 81"/>
                <a:gd name="T4" fmla="*/ 26 w 81"/>
                <a:gd name="T5" fmla="*/ 77 h 81"/>
                <a:gd name="T6" fmla="*/ 19 w 81"/>
                <a:gd name="T7" fmla="*/ 74 h 81"/>
                <a:gd name="T8" fmla="*/ 12 w 81"/>
                <a:gd name="T9" fmla="*/ 69 h 81"/>
                <a:gd name="T10" fmla="*/ 7 w 81"/>
                <a:gd name="T11" fmla="*/ 62 h 81"/>
                <a:gd name="T12" fmla="*/ 4 w 81"/>
                <a:gd name="T13" fmla="*/ 55 h 81"/>
                <a:gd name="T14" fmla="*/ 1 w 81"/>
                <a:gd name="T15" fmla="*/ 49 h 81"/>
                <a:gd name="T16" fmla="*/ 0 w 81"/>
                <a:gd name="T17" fmla="*/ 40 h 81"/>
                <a:gd name="T18" fmla="*/ 1 w 81"/>
                <a:gd name="T19" fmla="*/ 32 h 81"/>
                <a:gd name="T20" fmla="*/ 4 w 81"/>
                <a:gd name="T21" fmla="*/ 26 h 81"/>
                <a:gd name="T22" fmla="*/ 7 w 81"/>
                <a:gd name="T23" fmla="*/ 19 h 81"/>
                <a:gd name="T24" fmla="*/ 12 w 81"/>
                <a:gd name="T25" fmla="*/ 12 h 81"/>
                <a:gd name="T26" fmla="*/ 19 w 81"/>
                <a:gd name="T27" fmla="*/ 7 h 81"/>
                <a:gd name="T28" fmla="*/ 26 w 81"/>
                <a:gd name="T29" fmla="*/ 4 h 81"/>
                <a:gd name="T30" fmla="*/ 32 w 81"/>
                <a:gd name="T31" fmla="*/ 1 h 81"/>
                <a:gd name="T32" fmla="*/ 41 w 81"/>
                <a:gd name="T33" fmla="*/ 0 h 81"/>
                <a:gd name="T34" fmla="*/ 49 w 81"/>
                <a:gd name="T35" fmla="*/ 1 h 81"/>
                <a:gd name="T36" fmla="*/ 57 w 81"/>
                <a:gd name="T37" fmla="*/ 4 h 81"/>
                <a:gd name="T38" fmla="*/ 64 w 81"/>
                <a:gd name="T39" fmla="*/ 7 h 81"/>
                <a:gd name="T40" fmla="*/ 69 w 81"/>
                <a:gd name="T41" fmla="*/ 12 h 81"/>
                <a:gd name="T42" fmla="*/ 74 w 81"/>
                <a:gd name="T43" fmla="*/ 19 h 81"/>
                <a:gd name="T44" fmla="*/ 77 w 81"/>
                <a:gd name="T45" fmla="*/ 26 h 81"/>
                <a:gd name="T46" fmla="*/ 80 w 81"/>
                <a:gd name="T47" fmla="*/ 32 h 81"/>
                <a:gd name="T48" fmla="*/ 81 w 81"/>
                <a:gd name="T49" fmla="*/ 40 h 81"/>
                <a:gd name="T50" fmla="*/ 80 w 81"/>
                <a:gd name="T51" fmla="*/ 49 h 81"/>
                <a:gd name="T52" fmla="*/ 77 w 81"/>
                <a:gd name="T53" fmla="*/ 55 h 81"/>
                <a:gd name="T54" fmla="*/ 74 w 81"/>
                <a:gd name="T55" fmla="*/ 62 h 81"/>
                <a:gd name="T56" fmla="*/ 69 w 81"/>
                <a:gd name="T57" fmla="*/ 69 h 81"/>
                <a:gd name="T58" fmla="*/ 64 w 81"/>
                <a:gd name="T59" fmla="*/ 74 h 81"/>
                <a:gd name="T60" fmla="*/ 57 w 81"/>
                <a:gd name="T61" fmla="*/ 77 h 81"/>
                <a:gd name="T62" fmla="*/ 49 w 81"/>
                <a:gd name="T63" fmla="*/ 80 h 81"/>
                <a:gd name="T64" fmla="*/ 41 w 81"/>
                <a:gd name="T65" fmla="*/ 81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1"/>
                <a:gd name="T101" fmla="*/ 81 w 81"/>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1">
                  <a:moveTo>
                    <a:pt x="41" y="81"/>
                  </a:moveTo>
                  <a:lnTo>
                    <a:pt x="32" y="80"/>
                  </a:lnTo>
                  <a:lnTo>
                    <a:pt x="26" y="77"/>
                  </a:lnTo>
                  <a:lnTo>
                    <a:pt x="19" y="74"/>
                  </a:lnTo>
                  <a:lnTo>
                    <a:pt x="12" y="69"/>
                  </a:lnTo>
                  <a:lnTo>
                    <a:pt x="7" y="62"/>
                  </a:lnTo>
                  <a:lnTo>
                    <a:pt x="4" y="55"/>
                  </a:lnTo>
                  <a:lnTo>
                    <a:pt x="1" y="49"/>
                  </a:lnTo>
                  <a:lnTo>
                    <a:pt x="0" y="40"/>
                  </a:lnTo>
                  <a:lnTo>
                    <a:pt x="1" y="32"/>
                  </a:lnTo>
                  <a:lnTo>
                    <a:pt x="4" y="26"/>
                  </a:lnTo>
                  <a:lnTo>
                    <a:pt x="7" y="19"/>
                  </a:lnTo>
                  <a:lnTo>
                    <a:pt x="12" y="12"/>
                  </a:lnTo>
                  <a:lnTo>
                    <a:pt x="19" y="7"/>
                  </a:lnTo>
                  <a:lnTo>
                    <a:pt x="26" y="4"/>
                  </a:lnTo>
                  <a:lnTo>
                    <a:pt x="32" y="1"/>
                  </a:lnTo>
                  <a:lnTo>
                    <a:pt x="41" y="0"/>
                  </a:lnTo>
                  <a:lnTo>
                    <a:pt x="49" y="1"/>
                  </a:lnTo>
                  <a:lnTo>
                    <a:pt x="57" y="4"/>
                  </a:lnTo>
                  <a:lnTo>
                    <a:pt x="64" y="7"/>
                  </a:lnTo>
                  <a:lnTo>
                    <a:pt x="69" y="12"/>
                  </a:lnTo>
                  <a:lnTo>
                    <a:pt x="74" y="19"/>
                  </a:lnTo>
                  <a:lnTo>
                    <a:pt x="77" y="26"/>
                  </a:lnTo>
                  <a:lnTo>
                    <a:pt x="80" y="32"/>
                  </a:lnTo>
                  <a:lnTo>
                    <a:pt x="81" y="40"/>
                  </a:lnTo>
                  <a:lnTo>
                    <a:pt x="80" y="49"/>
                  </a:lnTo>
                  <a:lnTo>
                    <a:pt x="77" y="55"/>
                  </a:lnTo>
                  <a:lnTo>
                    <a:pt x="74" y="62"/>
                  </a:lnTo>
                  <a:lnTo>
                    <a:pt x="69" y="69"/>
                  </a:lnTo>
                  <a:lnTo>
                    <a:pt x="64" y="74"/>
                  </a:lnTo>
                  <a:lnTo>
                    <a:pt x="57" y="77"/>
                  </a:lnTo>
                  <a:lnTo>
                    <a:pt x="49" y="80"/>
                  </a:lnTo>
                  <a:lnTo>
                    <a:pt x="41" y="81"/>
                  </a:lnTo>
                  <a:close/>
                </a:path>
              </a:pathLst>
            </a:custGeom>
            <a:solidFill>
              <a:schemeClr val="folHlink"/>
            </a:solidFill>
            <a:ln w="9525">
              <a:solidFill>
                <a:schemeClr val="accent1"/>
              </a:solidFill>
              <a:round/>
              <a:headEnd/>
              <a:tailEnd/>
            </a:ln>
          </p:spPr>
          <p:txBody>
            <a:bodyPr/>
            <a:lstStyle/>
            <a:p>
              <a:endParaRPr lang="en-US"/>
            </a:p>
          </p:txBody>
        </p:sp>
        <p:sp>
          <p:nvSpPr>
            <p:cNvPr id="5182" name="Freeform 58"/>
            <p:cNvSpPr>
              <a:spLocks/>
            </p:cNvSpPr>
            <p:nvPr/>
          </p:nvSpPr>
          <p:spPr bwMode="auto">
            <a:xfrm>
              <a:off x="2352" y="2569"/>
              <a:ext cx="113" cy="113"/>
            </a:xfrm>
            <a:custGeom>
              <a:avLst/>
              <a:gdLst>
                <a:gd name="T0" fmla="*/ 113 w 227"/>
                <a:gd name="T1" fmla="*/ 227 h 227"/>
                <a:gd name="T2" fmla="*/ 90 w 227"/>
                <a:gd name="T3" fmla="*/ 224 h 227"/>
                <a:gd name="T4" fmla="*/ 69 w 227"/>
                <a:gd name="T5" fmla="*/ 217 h 227"/>
                <a:gd name="T6" fmla="*/ 50 w 227"/>
                <a:gd name="T7" fmla="*/ 207 h 227"/>
                <a:gd name="T8" fmla="*/ 34 w 227"/>
                <a:gd name="T9" fmla="*/ 193 h 227"/>
                <a:gd name="T10" fmla="*/ 20 w 227"/>
                <a:gd name="T11" fmla="*/ 176 h 227"/>
                <a:gd name="T12" fmla="*/ 9 w 227"/>
                <a:gd name="T13" fmla="*/ 158 h 227"/>
                <a:gd name="T14" fmla="*/ 2 w 227"/>
                <a:gd name="T15" fmla="*/ 136 h 227"/>
                <a:gd name="T16" fmla="*/ 0 w 227"/>
                <a:gd name="T17" fmla="*/ 113 h 227"/>
                <a:gd name="T18" fmla="*/ 2 w 227"/>
                <a:gd name="T19" fmla="*/ 90 h 227"/>
                <a:gd name="T20" fmla="*/ 9 w 227"/>
                <a:gd name="T21" fmla="*/ 69 h 227"/>
                <a:gd name="T22" fmla="*/ 20 w 227"/>
                <a:gd name="T23" fmla="*/ 50 h 227"/>
                <a:gd name="T24" fmla="*/ 34 w 227"/>
                <a:gd name="T25" fmla="*/ 34 h 227"/>
                <a:gd name="T26" fmla="*/ 50 w 227"/>
                <a:gd name="T27" fmla="*/ 20 h 227"/>
                <a:gd name="T28" fmla="*/ 69 w 227"/>
                <a:gd name="T29" fmla="*/ 9 h 227"/>
                <a:gd name="T30" fmla="*/ 90 w 227"/>
                <a:gd name="T31" fmla="*/ 3 h 227"/>
                <a:gd name="T32" fmla="*/ 113 w 227"/>
                <a:gd name="T33" fmla="*/ 0 h 227"/>
                <a:gd name="T34" fmla="*/ 136 w 227"/>
                <a:gd name="T35" fmla="*/ 3 h 227"/>
                <a:gd name="T36" fmla="*/ 158 w 227"/>
                <a:gd name="T37" fmla="*/ 9 h 227"/>
                <a:gd name="T38" fmla="*/ 176 w 227"/>
                <a:gd name="T39" fmla="*/ 20 h 227"/>
                <a:gd name="T40" fmla="*/ 194 w 227"/>
                <a:gd name="T41" fmla="*/ 34 h 227"/>
                <a:gd name="T42" fmla="*/ 207 w 227"/>
                <a:gd name="T43" fmla="*/ 50 h 227"/>
                <a:gd name="T44" fmla="*/ 218 w 227"/>
                <a:gd name="T45" fmla="*/ 69 h 227"/>
                <a:gd name="T46" fmla="*/ 225 w 227"/>
                <a:gd name="T47" fmla="*/ 90 h 227"/>
                <a:gd name="T48" fmla="*/ 227 w 227"/>
                <a:gd name="T49" fmla="*/ 113 h 227"/>
                <a:gd name="T50" fmla="*/ 225 w 227"/>
                <a:gd name="T51" fmla="*/ 136 h 227"/>
                <a:gd name="T52" fmla="*/ 218 w 227"/>
                <a:gd name="T53" fmla="*/ 158 h 227"/>
                <a:gd name="T54" fmla="*/ 207 w 227"/>
                <a:gd name="T55" fmla="*/ 176 h 227"/>
                <a:gd name="T56" fmla="*/ 194 w 227"/>
                <a:gd name="T57" fmla="*/ 193 h 227"/>
                <a:gd name="T58" fmla="*/ 176 w 227"/>
                <a:gd name="T59" fmla="*/ 207 h 227"/>
                <a:gd name="T60" fmla="*/ 158 w 227"/>
                <a:gd name="T61" fmla="*/ 217 h 227"/>
                <a:gd name="T62" fmla="*/ 136 w 227"/>
                <a:gd name="T63" fmla="*/ 224 h 227"/>
                <a:gd name="T64" fmla="*/ 113 w 227"/>
                <a:gd name="T65" fmla="*/ 227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
                <a:gd name="T100" fmla="*/ 0 h 227"/>
                <a:gd name="T101" fmla="*/ 227 w 22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 h="227">
                  <a:moveTo>
                    <a:pt x="113" y="227"/>
                  </a:moveTo>
                  <a:lnTo>
                    <a:pt x="90" y="224"/>
                  </a:lnTo>
                  <a:lnTo>
                    <a:pt x="69" y="217"/>
                  </a:lnTo>
                  <a:lnTo>
                    <a:pt x="50" y="207"/>
                  </a:lnTo>
                  <a:lnTo>
                    <a:pt x="34" y="193"/>
                  </a:lnTo>
                  <a:lnTo>
                    <a:pt x="20" y="176"/>
                  </a:lnTo>
                  <a:lnTo>
                    <a:pt x="9" y="158"/>
                  </a:lnTo>
                  <a:lnTo>
                    <a:pt x="2" y="136"/>
                  </a:lnTo>
                  <a:lnTo>
                    <a:pt x="0" y="113"/>
                  </a:lnTo>
                  <a:lnTo>
                    <a:pt x="2" y="90"/>
                  </a:lnTo>
                  <a:lnTo>
                    <a:pt x="9" y="69"/>
                  </a:lnTo>
                  <a:lnTo>
                    <a:pt x="20" y="50"/>
                  </a:lnTo>
                  <a:lnTo>
                    <a:pt x="34" y="34"/>
                  </a:lnTo>
                  <a:lnTo>
                    <a:pt x="50" y="20"/>
                  </a:lnTo>
                  <a:lnTo>
                    <a:pt x="69" y="9"/>
                  </a:lnTo>
                  <a:lnTo>
                    <a:pt x="90" y="3"/>
                  </a:lnTo>
                  <a:lnTo>
                    <a:pt x="113" y="0"/>
                  </a:lnTo>
                  <a:lnTo>
                    <a:pt x="136" y="3"/>
                  </a:lnTo>
                  <a:lnTo>
                    <a:pt x="158" y="9"/>
                  </a:lnTo>
                  <a:lnTo>
                    <a:pt x="176" y="20"/>
                  </a:lnTo>
                  <a:lnTo>
                    <a:pt x="194" y="34"/>
                  </a:lnTo>
                  <a:lnTo>
                    <a:pt x="207" y="50"/>
                  </a:lnTo>
                  <a:lnTo>
                    <a:pt x="218" y="69"/>
                  </a:lnTo>
                  <a:lnTo>
                    <a:pt x="225" y="90"/>
                  </a:lnTo>
                  <a:lnTo>
                    <a:pt x="227" y="113"/>
                  </a:lnTo>
                  <a:lnTo>
                    <a:pt x="225" y="136"/>
                  </a:lnTo>
                  <a:lnTo>
                    <a:pt x="218" y="158"/>
                  </a:lnTo>
                  <a:lnTo>
                    <a:pt x="207" y="176"/>
                  </a:lnTo>
                  <a:lnTo>
                    <a:pt x="194" y="193"/>
                  </a:lnTo>
                  <a:lnTo>
                    <a:pt x="176" y="207"/>
                  </a:lnTo>
                  <a:lnTo>
                    <a:pt x="158" y="217"/>
                  </a:lnTo>
                  <a:lnTo>
                    <a:pt x="136" y="224"/>
                  </a:lnTo>
                  <a:lnTo>
                    <a:pt x="113" y="227"/>
                  </a:lnTo>
                  <a:close/>
                </a:path>
              </a:pathLst>
            </a:custGeom>
            <a:solidFill>
              <a:schemeClr val="folHlink"/>
            </a:solidFill>
            <a:ln w="9525">
              <a:solidFill>
                <a:schemeClr val="accent1"/>
              </a:solidFill>
              <a:round/>
              <a:headEnd/>
              <a:tailEnd/>
            </a:ln>
          </p:spPr>
          <p:txBody>
            <a:bodyPr/>
            <a:lstStyle/>
            <a:p>
              <a:endParaRPr lang="en-US"/>
            </a:p>
          </p:txBody>
        </p:sp>
        <p:sp>
          <p:nvSpPr>
            <p:cNvPr id="5183" name="Freeform 59"/>
            <p:cNvSpPr>
              <a:spLocks/>
            </p:cNvSpPr>
            <p:nvPr/>
          </p:nvSpPr>
          <p:spPr bwMode="auto">
            <a:xfrm>
              <a:off x="2384" y="2601"/>
              <a:ext cx="48" cy="47"/>
            </a:xfrm>
            <a:custGeom>
              <a:avLst/>
              <a:gdLst>
                <a:gd name="T0" fmla="*/ 48 w 95"/>
                <a:gd name="T1" fmla="*/ 95 h 95"/>
                <a:gd name="T2" fmla="*/ 39 w 95"/>
                <a:gd name="T3" fmla="*/ 94 h 95"/>
                <a:gd name="T4" fmla="*/ 30 w 95"/>
                <a:gd name="T5" fmla="*/ 92 h 95"/>
                <a:gd name="T6" fmla="*/ 21 w 95"/>
                <a:gd name="T7" fmla="*/ 87 h 95"/>
                <a:gd name="T8" fmla="*/ 13 w 95"/>
                <a:gd name="T9" fmla="*/ 81 h 95"/>
                <a:gd name="T10" fmla="*/ 8 w 95"/>
                <a:gd name="T11" fmla="*/ 74 h 95"/>
                <a:gd name="T12" fmla="*/ 3 w 95"/>
                <a:gd name="T13" fmla="*/ 66 h 95"/>
                <a:gd name="T14" fmla="*/ 1 w 95"/>
                <a:gd name="T15" fmla="*/ 57 h 95"/>
                <a:gd name="T16" fmla="*/ 0 w 95"/>
                <a:gd name="T17" fmla="*/ 48 h 95"/>
                <a:gd name="T18" fmla="*/ 1 w 95"/>
                <a:gd name="T19" fmla="*/ 39 h 95"/>
                <a:gd name="T20" fmla="*/ 3 w 95"/>
                <a:gd name="T21" fmla="*/ 29 h 95"/>
                <a:gd name="T22" fmla="*/ 8 w 95"/>
                <a:gd name="T23" fmla="*/ 21 h 95"/>
                <a:gd name="T24" fmla="*/ 13 w 95"/>
                <a:gd name="T25" fmla="*/ 13 h 95"/>
                <a:gd name="T26" fmla="*/ 21 w 95"/>
                <a:gd name="T27" fmla="*/ 8 h 95"/>
                <a:gd name="T28" fmla="*/ 30 w 95"/>
                <a:gd name="T29" fmla="*/ 3 h 95"/>
                <a:gd name="T30" fmla="*/ 39 w 95"/>
                <a:gd name="T31" fmla="*/ 1 h 95"/>
                <a:gd name="T32" fmla="*/ 48 w 95"/>
                <a:gd name="T33" fmla="*/ 0 h 95"/>
                <a:gd name="T34" fmla="*/ 57 w 95"/>
                <a:gd name="T35" fmla="*/ 1 h 95"/>
                <a:gd name="T36" fmla="*/ 66 w 95"/>
                <a:gd name="T37" fmla="*/ 3 h 95"/>
                <a:gd name="T38" fmla="*/ 74 w 95"/>
                <a:gd name="T39" fmla="*/ 8 h 95"/>
                <a:gd name="T40" fmla="*/ 81 w 95"/>
                <a:gd name="T41" fmla="*/ 13 h 95"/>
                <a:gd name="T42" fmla="*/ 87 w 95"/>
                <a:gd name="T43" fmla="*/ 21 h 95"/>
                <a:gd name="T44" fmla="*/ 92 w 95"/>
                <a:gd name="T45" fmla="*/ 29 h 95"/>
                <a:gd name="T46" fmla="*/ 94 w 95"/>
                <a:gd name="T47" fmla="*/ 39 h 95"/>
                <a:gd name="T48" fmla="*/ 95 w 95"/>
                <a:gd name="T49" fmla="*/ 48 h 95"/>
                <a:gd name="T50" fmla="*/ 94 w 95"/>
                <a:gd name="T51" fmla="*/ 57 h 95"/>
                <a:gd name="T52" fmla="*/ 92 w 95"/>
                <a:gd name="T53" fmla="*/ 66 h 95"/>
                <a:gd name="T54" fmla="*/ 87 w 95"/>
                <a:gd name="T55" fmla="*/ 74 h 95"/>
                <a:gd name="T56" fmla="*/ 81 w 95"/>
                <a:gd name="T57" fmla="*/ 81 h 95"/>
                <a:gd name="T58" fmla="*/ 74 w 95"/>
                <a:gd name="T59" fmla="*/ 87 h 95"/>
                <a:gd name="T60" fmla="*/ 66 w 95"/>
                <a:gd name="T61" fmla="*/ 92 h 95"/>
                <a:gd name="T62" fmla="*/ 57 w 95"/>
                <a:gd name="T63" fmla="*/ 94 h 95"/>
                <a:gd name="T64" fmla="*/ 48 w 95"/>
                <a:gd name="T65" fmla="*/ 95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5"/>
                <a:gd name="T101" fmla="*/ 95 w 95"/>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5">
                  <a:moveTo>
                    <a:pt x="48" y="95"/>
                  </a:moveTo>
                  <a:lnTo>
                    <a:pt x="39" y="94"/>
                  </a:lnTo>
                  <a:lnTo>
                    <a:pt x="30" y="92"/>
                  </a:lnTo>
                  <a:lnTo>
                    <a:pt x="21" y="87"/>
                  </a:lnTo>
                  <a:lnTo>
                    <a:pt x="13" y="81"/>
                  </a:lnTo>
                  <a:lnTo>
                    <a:pt x="8" y="74"/>
                  </a:lnTo>
                  <a:lnTo>
                    <a:pt x="3" y="66"/>
                  </a:lnTo>
                  <a:lnTo>
                    <a:pt x="1" y="57"/>
                  </a:lnTo>
                  <a:lnTo>
                    <a:pt x="0" y="48"/>
                  </a:lnTo>
                  <a:lnTo>
                    <a:pt x="1" y="39"/>
                  </a:lnTo>
                  <a:lnTo>
                    <a:pt x="3" y="29"/>
                  </a:lnTo>
                  <a:lnTo>
                    <a:pt x="8" y="21"/>
                  </a:lnTo>
                  <a:lnTo>
                    <a:pt x="13" y="13"/>
                  </a:lnTo>
                  <a:lnTo>
                    <a:pt x="21" y="8"/>
                  </a:lnTo>
                  <a:lnTo>
                    <a:pt x="30" y="3"/>
                  </a:lnTo>
                  <a:lnTo>
                    <a:pt x="39" y="1"/>
                  </a:lnTo>
                  <a:lnTo>
                    <a:pt x="48" y="0"/>
                  </a:lnTo>
                  <a:lnTo>
                    <a:pt x="57" y="1"/>
                  </a:lnTo>
                  <a:lnTo>
                    <a:pt x="66" y="3"/>
                  </a:lnTo>
                  <a:lnTo>
                    <a:pt x="74" y="8"/>
                  </a:lnTo>
                  <a:lnTo>
                    <a:pt x="81" y="13"/>
                  </a:lnTo>
                  <a:lnTo>
                    <a:pt x="87" y="21"/>
                  </a:lnTo>
                  <a:lnTo>
                    <a:pt x="92" y="29"/>
                  </a:lnTo>
                  <a:lnTo>
                    <a:pt x="94" y="39"/>
                  </a:lnTo>
                  <a:lnTo>
                    <a:pt x="95" y="48"/>
                  </a:lnTo>
                  <a:lnTo>
                    <a:pt x="94" y="57"/>
                  </a:lnTo>
                  <a:lnTo>
                    <a:pt x="92" y="66"/>
                  </a:lnTo>
                  <a:lnTo>
                    <a:pt x="87" y="74"/>
                  </a:lnTo>
                  <a:lnTo>
                    <a:pt x="81" y="81"/>
                  </a:lnTo>
                  <a:lnTo>
                    <a:pt x="74" y="87"/>
                  </a:lnTo>
                  <a:lnTo>
                    <a:pt x="66" y="92"/>
                  </a:lnTo>
                  <a:lnTo>
                    <a:pt x="57" y="94"/>
                  </a:lnTo>
                  <a:lnTo>
                    <a:pt x="48" y="95"/>
                  </a:lnTo>
                  <a:close/>
                </a:path>
              </a:pathLst>
            </a:custGeom>
            <a:solidFill>
              <a:schemeClr val="folHlink"/>
            </a:solidFill>
            <a:ln w="9525">
              <a:solidFill>
                <a:schemeClr val="accent1"/>
              </a:solidFill>
              <a:round/>
              <a:headEnd/>
              <a:tailEnd/>
            </a:ln>
          </p:spPr>
          <p:txBody>
            <a:bodyPr/>
            <a:lstStyle/>
            <a:p>
              <a:endParaRPr lang="en-US"/>
            </a:p>
          </p:txBody>
        </p:sp>
        <p:sp>
          <p:nvSpPr>
            <p:cNvPr id="5184" name="Freeform 60"/>
            <p:cNvSpPr>
              <a:spLocks/>
            </p:cNvSpPr>
            <p:nvPr/>
          </p:nvSpPr>
          <p:spPr bwMode="auto">
            <a:xfrm>
              <a:off x="2235" y="2465"/>
              <a:ext cx="68" cy="43"/>
            </a:xfrm>
            <a:custGeom>
              <a:avLst/>
              <a:gdLst>
                <a:gd name="T0" fmla="*/ 4 w 135"/>
                <a:gd name="T1" fmla="*/ 84 h 85"/>
                <a:gd name="T2" fmla="*/ 1 w 135"/>
                <a:gd name="T3" fmla="*/ 74 h 85"/>
                <a:gd name="T4" fmla="*/ 1 w 135"/>
                <a:gd name="T5" fmla="*/ 63 h 85"/>
                <a:gd name="T6" fmla="*/ 12 w 135"/>
                <a:gd name="T7" fmla="*/ 54 h 85"/>
                <a:gd name="T8" fmla="*/ 26 w 135"/>
                <a:gd name="T9" fmla="*/ 51 h 85"/>
                <a:gd name="T10" fmla="*/ 40 w 135"/>
                <a:gd name="T11" fmla="*/ 56 h 85"/>
                <a:gd name="T12" fmla="*/ 51 w 135"/>
                <a:gd name="T13" fmla="*/ 75 h 85"/>
                <a:gd name="T14" fmla="*/ 57 w 135"/>
                <a:gd name="T15" fmla="*/ 83 h 85"/>
                <a:gd name="T16" fmla="*/ 60 w 135"/>
                <a:gd name="T17" fmla="*/ 79 h 85"/>
                <a:gd name="T18" fmla="*/ 67 w 135"/>
                <a:gd name="T19" fmla="*/ 73 h 85"/>
                <a:gd name="T20" fmla="*/ 69 w 135"/>
                <a:gd name="T21" fmla="*/ 72 h 85"/>
                <a:gd name="T22" fmla="*/ 72 w 135"/>
                <a:gd name="T23" fmla="*/ 69 h 85"/>
                <a:gd name="T24" fmla="*/ 60 w 135"/>
                <a:gd name="T25" fmla="*/ 59 h 85"/>
                <a:gd name="T26" fmla="*/ 57 w 135"/>
                <a:gd name="T27" fmla="*/ 31 h 85"/>
                <a:gd name="T28" fmla="*/ 60 w 135"/>
                <a:gd name="T29" fmla="*/ 20 h 85"/>
                <a:gd name="T30" fmla="*/ 66 w 135"/>
                <a:gd name="T31" fmla="*/ 12 h 85"/>
                <a:gd name="T32" fmla="*/ 78 w 135"/>
                <a:gd name="T33" fmla="*/ 6 h 85"/>
                <a:gd name="T34" fmla="*/ 90 w 135"/>
                <a:gd name="T35" fmla="*/ 3 h 85"/>
                <a:gd name="T36" fmla="*/ 107 w 135"/>
                <a:gd name="T37" fmla="*/ 0 h 85"/>
                <a:gd name="T38" fmla="*/ 116 w 135"/>
                <a:gd name="T39" fmla="*/ 7 h 85"/>
                <a:gd name="T40" fmla="*/ 120 w 135"/>
                <a:gd name="T41" fmla="*/ 14 h 85"/>
                <a:gd name="T42" fmla="*/ 124 w 135"/>
                <a:gd name="T43" fmla="*/ 23 h 85"/>
                <a:gd name="T44" fmla="*/ 126 w 135"/>
                <a:gd name="T45" fmla="*/ 28 h 85"/>
                <a:gd name="T46" fmla="*/ 128 w 135"/>
                <a:gd name="T47" fmla="*/ 34 h 85"/>
                <a:gd name="T48" fmla="*/ 127 w 135"/>
                <a:gd name="T49" fmla="*/ 37 h 85"/>
                <a:gd name="T50" fmla="*/ 127 w 135"/>
                <a:gd name="T51" fmla="*/ 40 h 85"/>
                <a:gd name="T52" fmla="*/ 133 w 135"/>
                <a:gd name="T53" fmla="*/ 43 h 85"/>
                <a:gd name="T54" fmla="*/ 135 w 135"/>
                <a:gd name="T55" fmla="*/ 45 h 85"/>
                <a:gd name="T56" fmla="*/ 134 w 135"/>
                <a:gd name="T57" fmla="*/ 50 h 85"/>
                <a:gd name="T58" fmla="*/ 130 w 135"/>
                <a:gd name="T59" fmla="*/ 52 h 85"/>
                <a:gd name="T60" fmla="*/ 130 w 135"/>
                <a:gd name="T61" fmla="*/ 56 h 85"/>
                <a:gd name="T62" fmla="*/ 129 w 135"/>
                <a:gd name="T63" fmla="*/ 59 h 85"/>
                <a:gd name="T64" fmla="*/ 129 w 135"/>
                <a:gd name="T65" fmla="*/ 60 h 85"/>
                <a:gd name="T66" fmla="*/ 132 w 135"/>
                <a:gd name="T67" fmla="*/ 66 h 85"/>
                <a:gd name="T68" fmla="*/ 133 w 135"/>
                <a:gd name="T69" fmla="*/ 72 h 85"/>
                <a:gd name="T70" fmla="*/ 126 w 135"/>
                <a:gd name="T71" fmla="*/ 75 h 85"/>
                <a:gd name="T72" fmla="*/ 119 w 135"/>
                <a:gd name="T73" fmla="*/ 77 h 85"/>
                <a:gd name="T74" fmla="*/ 114 w 135"/>
                <a:gd name="T75" fmla="*/ 82 h 85"/>
                <a:gd name="T76" fmla="*/ 4 w 135"/>
                <a:gd name="T77" fmla="*/ 85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5"/>
                <a:gd name="T118" fmla="*/ 0 h 85"/>
                <a:gd name="T119" fmla="*/ 135 w 135"/>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5" h="85">
                  <a:moveTo>
                    <a:pt x="4" y="85"/>
                  </a:moveTo>
                  <a:lnTo>
                    <a:pt x="4" y="84"/>
                  </a:lnTo>
                  <a:lnTo>
                    <a:pt x="3" y="80"/>
                  </a:lnTo>
                  <a:lnTo>
                    <a:pt x="1" y="74"/>
                  </a:lnTo>
                  <a:lnTo>
                    <a:pt x="0" y="67"/>
                  </a:lnTo>
                  <a:lnTo>
                    <a:pt x="1" y="63"/>
                  </a:lnTo>
                  <a:lnTo>
                    <a:pt x="6" y="59"/>
                  </a:lnTo>
                  <a:lnTo>
                    <a:pt x="12" y="54"/>
                  </a:lnTo>
                  <a:lnTo>
                    <a:pt x="19" y="52"/>
                  </a:lnTo>
                  <a:lnTo>
                    <a:pt x="26" y="51"/>
                  </a:lnTo>
                  <a:lnTo>
                    <a:pt x="34" y="51"/>
                  </a:lnTo>
                  <a:lnTo>
                    <a:pt x="40" y="56"/>
                  </a:lnTo>
                  <a:lnTo>
                    <a:pt x="45" y="63"/>
                  </a:lnTo>
                  <a:lnTo>
                    <a:pt x="51" y="75"/>
                  </a:lnTo>
                  <a:lnTo>
                    <a:pt x="54" y="81"/>
                  </a:lnTo>
                  <a:lnTo>
                    <a:pt x="57" y="83"/>
                  </a:lnTo>
                  <a:lnTo>
                    <a:pt x="60" y="79"/>
                  </a:lnTo>
                  <a:lnTo>
                    <a:pt x="64" y="75"/>
                  </a:lnTo>
                  <a:lnTo>
                    <a:pt x="67" y="73"/>
                  </a:lnTo>
                  <a:lnTo>
                    <a:pt x="69" y="73"/>
                  </a:lnTo>
                  <a:lnTo>
                    <a:pt x="69" y="72"/>
                  </a:lnTo>
                  <a:lnTo>
                    <a:pt x="71" y="71"/>
                  </a:lnTo>
                  <a:lnTo>
                    <a:pt x="72" y="69"/>
                  </a:lnTo>
                  <a:lnTo>
                    <a:pt x="72" y="67"/>
                  </a:lnTo>
                  <a:lnTo>
                    <a:pt x="60" y="59"/>
                  </a:lnTo>
                  <a:lnTo>
                    <a:pt x="57" y="45"/>
                  </a:lnTo>
                  <a:lnTo>
                    <a:pt x="57" y="31"/>
                  </a:lnTo>
                  <a:lnTo>
                    <a:pt x="60" y="25"/>
                  </a:lnTo>
                  <a:lnTo>
                    <a:pt x="60" y="20"/>
                  </a:lnTo>
                  <a:lnTo>
                    <a:pt x="63" y="15"/>
                  </a:lnTo>
                  <a:lnTo>
                    <a:pt x="66" y="12"/>
                  </a:lnTo>
                  <a:lnTo>
                    <a:pt x="72" y="10"/>
                  </a:lnTo>
                  <a:lnTo>
                    <a:pt x="78" y="6"/>
                  </a:lnTo>
                  <a:lnTo>
                    <a:pt x="83" y="5"/>
                  </a:lnTo>
                  <a:lnTo>
                    <a:pt x="90" y="3"/>
                  </a:lnTo>
                  <a:lnTo>
                    <a:pt x="97" y="2"/>
                  </a:lnTo>
                  <a:lnTo>
                    <a:pt x="107" y="0"/>
                  </a:lnTo>
                  <a:lnTo>
                    <a:pt x="113" y="3"/>
                  </a:lnTo>
                  <a:lnTo>
                    <a:pt x="116" y="7"/>
                  </a:lnTo>
                  <a:lnTo>
                    <a:pt x="116" y="12"/>
                  </a:lnTo>
                  <a:lnTo>
                    <a:pt x="120" y="14"/>
                  </a:lnTo>
                  <a:lnTo>
                    <a:pt x="122" y="19"/>
                  </a:lnTo>
                  <a:lnTo>
                    <a:pt x="124" y="23"/>
                  </a:lnTo>
                  <a:lnTo>
                    <a:pt x="124" y="27"/>
                  </a:lnTo>
                  <a:lnTo>
                    <a:pt x="126" y="28"/>
                  </a:lnTo>
                  <a:lnTo>
                    <a:pt x="128" y="31"/>
                  </a:lnTo>
                  <a:lnTo>
                    <a:pt x="128" y="34"/>
                  </a:lnTo>
                  <a:lnTo>
                    <a:pt x="128" y="36"/>
                  </a:lnTo>
                  <a:lnTo>
                    <a:pt x="127" y="37"/>
                  </a:lnTo>
                  <a:lnTo>
                    <a:pt x="126" y="37"/>
                  </a:lnTo>
                  <a:lnTo>
                    <a:pt x="127" y="40"/>
                  </a:lnTo>
                  <a:lnTo>
                    <a:pt x="130" y="42"/>
                  </a:lnTo>
                  <a:lnTo>
                    <a:pt x="133" y="43"/>
                  </a:lnTo>
                  <a:lnTo>
                    <a:pt x="134" y="44"/>
                  </a:lnTo>
                  <a:lnTo>
                    <a:pt x="135" y="45"/>
                  </a:lnTo>
                  <a:lnTo>
                    <a:pt x="135" y="48"/>
                  </a:lnTo>
                  <a:lnTo>
                    <a:pt x="134" y="50"/>
                  </a:lnTo>
                  <a:lnTo>
                    <a:pt x="132" y="51"/>
                  </a:lnTo>
                  <a:lnTo>
                    <a:pt x="130" y="52"/>
                  </a:lnTo>
                  <a:lnTo>
                    <a:pt x="130" y="54"/>
                  </a:lnTo>
                  <a:lnTo>
                    <a:pt x="130" y="56"/>
                  </a:lnTo>
                  <a:lnTo>
                    <a:pt x="130" y="58"/>
                  </a:lnTo>
                  <a:lnTo>
                    <a:pt x="129" y="59"/>
                  </a:lnTo>
                  <a:lnTo>
                    <a:pt x="129" y="60"/>
                  </a:lnTo>
                  <a:lnTo>
                    <a:pt x="130" y="63"/>
                  </a:lnTo>
                  <a:lnTo>
                    <a:pt x="132" y="66"/>
                  </a:lnTo>
                  <a:lnTo>
                    <a:pt x="133" y="69"/>
                  </a:lnTo>
                  <a:lnTo>
                    <a:pt x="133" y="72"/>
                  </a:lnTo>
                  <a:lnTo>
                    <a:pt x="129" y="74"/>
                  </a:lnTo>
                  <a:lnTo>
                    <a:pt x="126" y="75"/>
                  </a:lnTo>
                  <a:lnTo>
                    <a:pt x="122" y="76"/>
                  </a:lnTo>
                  <a:lnTo>
                    <a:pt x="119" y="77"/>
                  </a:lnTo>
                  <a:lnTo>
                    <a:pt x="117" y="80"/>
                  </a:lnTo>
                  <a:lnTo>
                    <a:pt x="114" y="82"/>
                  </a:lnTo>
                  <a:lnTo>
                    <a:pt x="113" y="85"/>
                  </a:lnTo>
                  <a:lnTo>
                    <a:pt x="4" y="85"/>
                  </a:lnTo>
                  <a:close/>
                </a:path>
              </a:pathLst>
            </a:custGeom>
            <a:solidFill>
              <a:schemeClr val="folHlink"/>
            </a:solidFill>
            <a:ln w="9525">
              <a:solidFill>
                <a:schemeClr val="accent1"/>
              </a:solidFill>
              <a:round/>
              <a:headEnd/>
              <a:tailEnd/>
            </a:ln>
          </p:spPr>
          <p:txBody>
            <a:bodyPr/>
            <a:lstStyle/>
            <a:p>
              <a:endParaRPr lang="en-US"/>
            </a:p>
          </p:txBody>
        </p:sp>
        <p:graphicFrame>
          <p:nvGraphicFramePr>
            <p:cNvPr id="5123" name="Object 61"/>
            <p:cNvGraphicFramePr>
              <a:graphicFrameLocks noChangeAspect="1"/>
            </p:cNvGraphicFramePr>
            <p:nvPr/>
          </p:nvGraphicFramePr>
          <p:xfrm>
            <a:off x="2544" y="2688"/>
            <a:ext cx="733" cy="274"/>
          </p:xfrm>
          <a:graphic>
            <a:graphicData uri="http://schemas.openxmlformats.org/presentationml/2006/ole">
              <p:oleObj spid="_x0000_s5146" name="Clip" r:id="rId4" imgW="1164031" imgH="436169" progId="">
                <p:embed/>
              </p:oleObj>
            </a:graphicData>
          </a:graphic>
        </p:graphicFrame>
        <p:sp>
          <p:nvSpPr>
            <p:cNvPr id="5185" name="Freeform 62"/>
            <p:cNvSpPr>
              <a:spLocks/>
            </p:cNvSpPr>
            <p:nvPr/>
          </p:nvSpPr>
          <p:spPr bwMode="auto">
            <a:xfrm>
              <a:off x="3641" y="2571"/>
              <a:ext cx="120" cy="75"/>
            </a:xfrm>
            <a:custGeom>
              <a:avLst/>
              <a:gdLst>
                <a:gd name="T0" fmla="*/ 0 w 238"/>
                <a:gd name="T1" fmla="*/ 146 h 150"/>
                <a:gd name="T2" fmla="*/ 9 w 238"/>
                <a:gd name="T3" fmla="*/ 99 h 150"/>
                <a:gd name="T4" fmla="*/ 23 w 238"/>
                <a:gd name="T5" fmla="*/ 62 h 150"/>
                <a:gd name="T6" fmla="*/ 41 w 238"/>
                <a:gd name="T7" fmla="*/ 37 h 150"/>
                <a:gd name="T8" fmla="*/ 62 w 238"/>
                <a:gd name="T9" fmla="*/ 19 h 150"/>
                <a:gd name="T10" fmla="*/ 83 w 238"/>
                <a:gd name="T11" fmla="*/ 8 h 150"/>
                <a:gd name="T12" fmla="*/ 101 w 238"/>
                <a:gd name="T13" fmla="*/ 3 h 150"/>
                <a:gd name="T14" fmla="*/ 117 w 238"/>
                <a:gd name="T15" fmla="*/ 0 h 150"/>
                <a:gd name="T16" fmla="*/ 128 w 238"/>
                <a:gd name="T17" fmla="*/ 0 h 150"/>
                <a:gd name="T18" fmla="*/ 169 w 238"/>
                <a:gd name="T19" fmla="*/ 7 h 150"/>
                <a:gd name="T20" fmla="*/ 199 w 238"/>
                <a:gd name="T21" fmla="*/ 22 h 150"/>
                <a:gd name="T22" fmla="*/ 220 w 238"/>
                <a:gd name="T23" fmla="*/ 43 h 150"/>
                <a:gd name="T24" fmla="*/ 231 w 238"/>
                <a:gd name="T25" fmla="*/ 67 h 150"/>
                <a:gd name="T26" fmla="*/ 237 w 238"/>
                <a:gd name="T27" fmla="*/ 91 h 150"/>
                <a:gd name="T28" fmla="*/ 238 w 238"/>
                <a:gd name="T29" fmla="*/ 115 h 150"/>
                <a:gd name="T30" fmla="*/ 236 w 238"/>
                <a:gd name="T31" fmla="*/ 135 h 150"/>
                <a:gd name="T32" fmla="*/ 231 w 238"/>
                <a:gd name="T33" fmla="*/ 150 h 150"/>
                <a:gd name="T34" fmla="*/ 223 w 238"/>
                <a:gd name="T35" fmla="*/ 150 h 150"/>
                <a:gd name="T36" fmla="*/ 213 w 238"/>
                <a:gd name="T37" fmla="*/ 150 h 150"/>
                <a:gd name="T38" fmla="*/ 198 w 238"/>
                <a:gd name="T39" fmla="*/ 150 h 150"/>
                <a:gd name="T40" fmla="*/ 182 w 238"/>
                <a:gd name="T41" fmla="*/ 150 h 150"/>
                <a:gd name="T42" fmla="*/ 163 w 238"/>
                <a:gd name="T43" fmla="*/ 150 h 150"/>
                <a:gd name="T44" fmla="*/ 145 w 238"/>
                <a:gd name="T45" fmla="*/ 150 h 150"/>
                <a:gd name="T46" fmla="*/ 124 w 238"/>
                <a:gd name="T47" fmla="*/ 150 h 150"/>
                <a:gd name="T48" fmla="*/ 104 w 238"/>
                <a:gd name="T49" fmla="*/ 150 h 150"/>
                <a:gd name="T50" fmla="*/ 84 w 238"/>
                <a:gd name="T51" fmla="*/ 150 h 150"/>
                <a:gd name="T52" fmla="*/ 64 w 238"/>
                <a:gd name="T53" fmla="*/ 150 h 150"/>
                <a:gd name="T54" fmla="*/ 47 w 238"/>
                <a:gd name="T55" fmla="*/ 150 h 150"/>
                <a:gd name="T56" fmla="*/ 32 w 238"/>
                <a:gd name="T57" fmla="*/ 150 h 150"/>
                <a:gd name="T58" fmla="*/ 18 w 238"/>
                <a:gd name="T59" fmla="*/ 150 h 150"/>
                <a:gd name="T60" fmla="*/ 9 w 238"/>
                <a:gd name="T61" fmla="*/ 150 h 150"/>
                <a:gd name="T62" fmla="*/ 2 w 238"/>
                <a:gd name="T63" fmla="*/ 150 h 150"/>
                <a:gd name="T64" fmla="*/ 0 w 238"/>
                <a:gd name="T65" fmla="*/ 150 h 150"/>
                <a:gd name="T66" fmla="*/ 0 w 238"/>
                <a:gd name="T67" fmla="*/ 146 h 1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8"/>
                <a:gd name="T103" fmla="*/ 0 h 150"/>
                <a:gd name="T104" fmla="*/ 238 w 238"/>
                <a:gd name="T105" fmla="*/ 150 h 1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8" h="150">
                  <a:moveTo>
                    <a:pt x="0" y="146"/>
                  </a:moveTo>
                  <a:lnTo>
                    <a:pt x="9" y="99"/>
                  </a:lnTo>
                  <a:lnTo>
                    <a:pt x="23" y="62"/>
                  </a:lnTo>
                  <a:lnTo>
                    <a:pt x="41" y="37"/>
                  </a:lnTo>
                  <a:lnTo>
                    <a:pt x="62" y="19"/>
                  </a:lnTo>
                  <a:lnTo>
                    <a:pt x="83" y="8"/>
                  </a:lnTo>
                  <a:lnTo>
                    <a:pt x="101" y="3"/>
                  </a:lnTo>
                  <a:lnTo>
                    <a:pt x="117" y="0"/>
                  </a:lnTo>
                  <a:lnTo>
                    <a:pt x="128" y="0"/>
                  </a:lnTo>
                  <a:lnTo>
                    <a:pt x="169" y="7"/>
                  </a:lnTo>
                  <a:lnTo>
                    <a:pt x="199" y="22"/>
                  </a:lnTo>
                  <a:lnTo>
                    <a:pt x="220" y="43"/>
                  </a:lnTo>
                  <a:lnTo>
                    <a:pt x="231" y="67"/>
                  </a:lnTo>
                  <a:lnTo>
                    <a:pt x="237" y="91"/>
                  </a:lnTo>
                  <a:lnTo>
                    <a:pt x="238" y="115"/>
                  </a:lnTo>
                  <a:lnTo>
                    <a:pt x="236" y="135"/>
                  </a:lnTo>
                  <a:lnTo>
                    <a:pt x="231" y="150"/>
                  </a:lnTo>
                  <a:lnTo>
                    <a:pt x="223" y="150"/>
                  </a:lnTo>
                  <a:lnTo>
                    <a:pt x="213" y="150"/>
                  </a:lnTo>
                  <a:lnTo>
                    <a:pt x="198" y="150"/>
                  </a:lnTo>
                  <a:lnTo>
                    <a:pt x="182" y="150"/>
                  </a:lnTo>
                  <a:lnTo>
                    <a:pt x="163" y="150"/>
                  </a:lnTo>
                  <a:lnTo>
                    <a:pt x="145" y="150"/>
                  </a:lnTo>
                  <a:lnTo>
                    <a:pt x="124" y="150"/>
                  </a:lnTo>
                  <a:lnTo>
                    <a:pt x="104" y="150"/>
                  </a:lnTo>
                  <a:lnTo>
                    <a:pt x="84" y="150"/>
                  </a:lnTo>
                  <a:lnTo>
                    <a:pt x="64" y="150"/>
                  </a:lnTo>
                  <a:lnTo>
                    <a:pt x="47" y="150"/>
                  </a:lnTo>
                  <a:lnTo>
                    <a:pt x="32" y="150"/>
                  </a:lnTo>
                  <a:lnTo>
                    <a:pt x="18" y="150"/>
                  </a:lnTo>
                  <a:lnTo>
                    <a:pt x="9" y="150"/>
                  </a:lnTo>
                  <a:lnTo>
                    <a:pt x="2" y="150"/>
                  </a:lnTo>
                  <a:lnTo>
                    <a:pt x="0" y="150"/>
                  </a:lnTo>
                  <a:lnTo>
                    <a:pt x="0" y="146"/>
                  </a:lnTo>
                  <a:close/>
                </a:path>
              </a:pathLst>
            </a:custGeom>
            <a:solidFill>
              <a:schemeClr val="folHlink"/>
            </a:solidFill>
            <a:ln w="9525">
              <a:solidFill>
                <a:schemeClr val="hlink"/>
              </a:solidFill>
              <a:round/>
              <a:headEnd/>
              <a:tailEnd/>
            </a:ln>
          </p:spPr>
          <p:txBody>
            <a:bodyPr/>
            <a:lstStyle/>
            <a:p>
              <a:endParaRPr lang="en-US"/>
            </a:p>
          </p:txBody>
        </p:sp>
        <p:sp>
          <p:nvSpPr>
            <p:cNvPr id="5186" name="Freeform 63"/>
            <p:cNvSpPr>
              <a:spLocks/>
            </p:cNvSpPr>
            <p:nvPr/>
          </p:nvSpPr>
          <p:spPr bwMode="auto">
            <a:xfrm>
              <a:off x="3132" y="2569"/>
              <a:ext cx="120" cy="85"/>
            </a:xfrm>
            <a:custGeom>
              <a:avLst/>
              <a:gdLst>
                <a:gd name="T0" fmla="*/ 0 w 238"/>
                <a:gd name="T1" fmla="*/ 166 h 171"/>
                <a:gd name="T2" fmla="*/ 5 w 238"/>
                <a:gd name="T3" fmla="*/ 111 h 171"/>
                <a:gd name="T4" fmla="*/ 16 w 238"/>
                <a:gd name="T5" fmla="*/ 69 h 171"/>
                <a:gd name="T6" fmla="*/ 33 w 238"/>
                <a:gd name="T7" fmla="*/ 40 h 171"/>
                <a:gd name="T8" fmla="*/ 53 w 238"/>
                <a:gd name="T9" fmla="*/ 19 h 171"/>
                <a:gd name="T10" fmla="*/ 75 w 238"/>
                <a:gd name="T11" fmla="*/ 8 h 171"/>
                <a:gd name="T12" fmla="*/ 94 w 238"/>
                <a:gd name="T13" fmla="*/ 2 h 171"/>
                <a:gd name="T14" fmla="*/ 112 w 238"/>
                <a:gd name="T15" fmla="*/ 0 h 171"/>
                <a:gd name="T16" fmla="*/ 123 w 238"/>
                <a:gd name="T17" fmla="*/ 0 h 171"/>
                <a:gd name="T18" fmla="*/ 140 w 238"/>
                <a:gd name="T19" fmla="*/ 2 h 171"/>
                <a:gd name="T20" fmla="*/ 160 w 238"/>
                <a:gd name="T21" fmla="*/ 8 h 171"/>
                <a:gd name="T22" fmla="*/ 181 w 238"/>
                <a:gd name="T23" fmla="*/ 18 h 171"/>
                <a:gd name="T24" fmla="*/ 200 w 238"/>
                <a:gd name="T25" fmla="*/ 33 h 171"/>
                <a:gd name="T26" fmla="*/ 218 w 238"/>
                <a:gd name="T27" fmla="*/ 56 h 171"/>
                <a:gd name="T28" fmla="*/ 231 w 238"/>
                <a:gd name="T29" fmla="*/ 86 h 171"/>
                <a:gd name="T30" fmla="*/ 238 w 238"/>
                <a:gd name="T31" fmla="*/ 124 h 171"/>
                <a:gd name="T32" fmla="*/ 238 w 238"/>
                <a:gd name="T33" fmla="*/ 171 h 171"/>
                <a:gd name="T34" fmla="*/ 233 w 238"/>
                <a:gd name="T35" fmla="*/ 171 h 171"/>
                <a:gd name="T36" fmla="*/ 222 w 238"/>
                <a:gd name="T37" fmla="*/ 171 h 171"/>
                <a:gd name="T38" fmla="*/ 208 w 238"/>
                <a:gd name="T39" fmla="*/ 171 h 171"/>
                <a:gd name="T40" fmla="*/ 192 w 238"/>
                <a:gd name="T41" fmla="*/ 171 h 171"/>
                <a:gd name="T42" fmla="*/ 174 w 238"/>
                <a:gd name="T43" fmla="*/ 171 h 171"/>
                <a:gd name="T44" fmla="*/ 154 w 238"/>
                <a:gd name="T45" fmla="*/ 171 h 171"/>
                <a:gd name="T46" fmla="*/ 132 w 238"/>
                <a:gd name="T47" fmla="*/ 171 h 171"/>
                <a:gd name="T48" fmla="*/ 112 w 238"/>
                <a:gd name="T49" fmla="*/ 170 h 171"/>
                <a:gd name="T50" fmla="*/ 90 w 238"/>
                <a:gd name="T51" fmla="*/ 170 h 171"/>
                <a:gd name="T52" fmla="*/ 70 w 238"/>
                <a:gd name="T53" fmla="*/ 170 h 171"/>
                <a:gd name="T54" fmla="*/ 51 w 238"/>
                <a:gd name="T55" fmla="*/ 170 h 171"/>
                <a:gd name="T56" fmla="*/ 34 w 238"/>
                <a:gd name="T57" fmla="*/ 170 h 171"/>
                <a:gd name="T58" fmla="*/ 21 w 238"/>
                <a:gd name="T59" fmla="*/ 170 h 171"/>
                <a:gd name="T60" fmla="*/ 9 w 238"/>
                <a:gd name="T61" fmla="*/ 170 h 171"/>
                <a:gd name="T62" fmla="*/ 2 w 238"/>
                <a:gd name="T63" fmla="*/ 170 h 171"/>
                <a:gd name="T64" fmla="*/ 0 w 238"/>
                <a:gd name="T65" fmla="*/ 170 h 171"/>
                <a:gd name="T66" fmla="*/ 0 w 238"/>
                <a:gd name="T67" fmla="*/ 166 h 1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8"/>
                <a:gd name="T103" fmla="*/ 0 h 171"/>
                <a:gd name="T104" fmla="*/ 238 w 238"/>
                <a:gd name="T105" fmla="*/ 171 h 1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8" h="171">
                  <a:moveTo>
                    <a:pt x="0" y="166"/>
                  </a:moveTo>
                  <a:lnTo>
                    <a:pt x="5" y="111"/>
                  </a:lnTo>
                  <a:lnTo>
                    <a:pt x="16" y="69"/>
                  </a:lnTo>
                  <a:lnTo>
                    <a:pt x="33" y="40"/>
                  </a:lnTo>
                  <a:lnTo>
                    <a:pt x="53" y="19"/>
                  </a:lnTo>
                  <a:lnTo>
                    <a:pt x="75" y="8"/>
                  </a:lnTo>
                  <a:lnTo>
                    <a:pt x="94" y="2"/>
                  </a:lnTo>
                  <a:lnTo>
                    <a:pt x="112" y="0"/>
                  </a:lnTo>
                  <a:lnTo>
                    <a:pt x="123" y="0"/>
                  </a:lnTo>
                  <a:lnTo>
                    <a:pt x="140" y="2"/>
                  </a:lnTo>
                  <a:lnTo>
                    <a:pt x="160" y="8"/>
                  </a:lnTo>
                  <a:lnTo>
                    <a:pt x="181" y="18"/>
                  </a:lnTo>
                  <a:lnTo>
                    <a:pt x="200" y="33"/>
                  </a:lnTo>
                  <a:lnTo>
                    <a:pt x="218" y="56"/>
                  </a:lnTo>
                  <a:lnTo>
                    <a:pt x="231" y="86"/>
                  </a:lnTo>
                  <a:lnTo>
                    <a:pt x="238" y="124"/>
                  </a:lnTo>
                  <a:lnTo>
                    <a:pt x="238" y="171"/>
                  </a:lnTo>
                  <a:lnTo>
                    <a:pt x="233" y="171"/>
                  </a:lnTo>
                  <a:lnTo>
                    <a:pt x="222" y="171"/>
                  </a:lnTo>
                  <a:lnTo>
                    <a:pt x="208" y="171"/>
                  </a:lnTo>
                  <a:lnTo>
                    <a:pt x="192" y="171"/>
                  </a:lnTo>
                  <a:lnTo>
                    <a:pt x="174" y="171"/>
                  </a:lnTo>
                  <a:lnTo>
                    <a:pt x="154" y="171"/>
                  </a:lnTo>
                  <a:lnTo>
                    <a:pt x="132" y="171"/>
                  </a:lnTo>
                  <a:lnTo>
                    <a:pt x="112" y="170"/>
                  </a:lnTo>
                  <a:lnTo>
                    <a:pt x="90" y="170"/>
                  </a:lnTo>
                  <a:lnTo>
                    <a:pt x="70" y="170"/>
                  </a:lnTo>
                  <a:lnTo>
                    <a:pt x="51" y="170"/>
                  </a:lnTo>
                  <a:lnTo>
                    <a:pt x="34" y="170"/>
                  </a:lnTo>
                  <a:lnTo>
                    <a:pt x="21" y="170"/>
                  </a:lnTo>
                  <a:lnTo>
                    <a:pt x="9" y="170"/>
                  </a:lnTo>
                  <a:lnTo>
                    <a:pt x="2" y="170"/>
                  </a:lnTo>
                  <a:lnTo>
                    <a:pt x="0" y="170"/>
                  </a:lnTo>
                  <a:lnTo>
                    <a:pt x="0" y="166"/>
                  </a:lnTo>
                  <a:close/>
                </a:path>
              </a:pathLst>
            </a:custGeom>
            <a:solidFill>
              <a:schemeClr val="folHlink"/>
            </a:solidFill>
            <a:ln w="9525">
              <a:solidFill>
                <a:schemeClr val="hlink"/>
              </a:solidFill>
              <a:round/>
              <a:headEnd/>
              <a:tailEnd/>
            </a:ln>
          </p:spPr>
          <p:txBody>
            <a:bodyPr/>
            <a:lstStyle/>
            <a:p>
              <a:endParaRPr lang="en-US"/>
            </a:p>
          </p:txBody>
        </p:sp>
        <p:sp>
          <p:nvSpPr>
            <p:cNvPr id="5187" name="Freeform 64"/>
            <p:cNvSpPr>
              <a:spLocks/>
            </p:cNvSpPr>
            <p:nvPr/>
          </p:nvSpPr>
          <p:spPr bwMode="auto">
            <a:xfrm>
              <a:off x="3657" y="2578"/>
              <a:ext cx="97" cy="96"/>
            </a:xfrm>
            <a:custGeom>
              <a:avLst/>
              <a:gdLst>
                <a:gd name="T0" fmla="*/ 97 w 194"/>
                <a:gd name="T1" fmla="*/ 192 h 192"/>
                <a:gd name="T2" fmla="*/ 77 w 194"/>
                <a:gd name="T3" fmla="*/ 190 h 192"/>
                <a:gd name="T4" fmla="*/ 59 w 194"/>
                <a:gd name="T5" fmla="*/ 184 h 192"/>
                <a:gd name="T6" fmla="*/ 43 w 194"/>
                <a:gd name="T7" fmla="*/ 176 h 192"/>
                <a:gd name="T8" fmla="*/ 29 w 194"/>
                <a:gd name="T9" fmla="*/ 164 h 192"/>
                <a:gd name="T10" fmla="*/ 16 w 194"/>
                <a:gd name="T11" fmla="*/ 149 h 192"/>
                <a:gd name="T12" fmla="*/ 8 w 194"/>
                <a:gd name="T13" fmla="*/ 133 h 192"/>
                <a:gd name="T14" fmla="*/ 2 w 194"/>
                <a:gd name="T15" fmla="*/ 116 h 192"/>
                <a:gd name="T16" fmla="*/ 0 w 194"/>
                <a:gd name="T17" fmla="*/ 97 h 192"/>
                <a:gd name="T18" fmla="*/ 2 w 194"/>
                <a:gd name="T19" fmla="*/ 77 h 192"/>
                <a:gd name="T20" fmla="*/ 8 w 194"/>
                <a:gd name="T21" fmla="*/ 59 h 192"/>
                <a:gd name="T22" fmla="*/ 16 w 194"/>
                <a:gd name="T23" fmla="*/ 43 h 192"/>
                <a:gd name="T24" fmla="*/ 29 w 194"/>
                <a:gd name="T25" fmla="*/ 28 h 192"/>
                <a:gd name="T26" fmla="*/ 43 w 194"/>
                <a:gd name="T27" fmla="*/ 16 h 192"/>
                <a:gd name="T28" fmla="*/ 59 w 194"/>
                <a:gd name="T29" fmla="*/ 8 h 192"/>
                <a:gd name="T30" fmla="*/ 77 w 194"/>
                <a:gd name="T31" fmla="*/ 2 h 192"/>
                <a:gd name="T32" fmla="*/ 97 w 194"/>
                <a:gd name="T33" fmla="*/ 0 h 192"/>
                <a:gd name="T34" fmla="*/ 116 w 194"/>
                <a:gd name="T35" fmla="*/ 2 h 192"/>
                <a:gd name="T36" fmla="*/ 135 w 194"/>
                <a:gd name="T37" fmla="*/ 8 h 192"/>
                <a:gd name="T38" fmla="*/ 151 w 194"/>
                <a:gd name="T39" fmla="*/ 16 h 192"/>
                <a:gd name="T40" fmla="*/ 165 w 194"/>
                <a:gd name="T41" fmla="*/ 28 h 192"/>
                <a:gd name="T42" fmla="*/ 177 w 194"/>
                <a:gd name="T43" fmla="*/ 43 h 192"/>
                <a:gd name="T44" fmla="*/ 185 w 194"/>
                <a:gd name="T45" fmla="*/ 59 h 192"/>
                <a:gd name="T46" fmla="*/ 191 w 194"/>
                <a:gd name="T47" fmla="*/ 77 h 192"/>
                <a:gd name="T48" fmla="*/ 194 w 194"/>
                <a:gd name="T49" fmla="*/ 97 h 192"/>
                <a:gd name="T50" fmla="*/ 191 w 194"/>
                <a:gd name="T51" fmla="*/ 116 h 192"/>
                <a:gd name="T52" fmla="*/ 185 w 194"/>
                <a:gd name="T53" fmla="*/ 133 h 192"/>
                <a:gd name="T54" fmla="*/ 177 w 194"/>
                <a:gd name="T55" fmla="*/ 149 h 192"/>
                <a:gd name="T56" fmla="*/ 165 w 194"/>
                <a:gd name="T57" fmla="*/ 164 h 192"/>
                <a:gd name="T58" fmla="*/ 151 w 194"/>
                <a:gd name="T59" fmla="*/ 176 h 192"/>
                <a:gd name="T60" fmla="*/ 135 w 194"/>
                <a:gd name="T61" fmla="*/ 184 h 192"/>
                <a:gd name="T62" fmla="*/ 116 w 194"/>
                <a:gd name="T63" fmla="*/ 190 h 192"/>
                <a:gd name="T64" fmla="*/ 97 w 194"/>
                <a:gd name="T65" fmla="*/ 192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4"/>
                <a:gd name="T100" fmla="*/ 0 h 192"/>
                <a:gd name="T101" fmla="*/ 194 w 194"/>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4" h="192">
                  <a:moveTo>
                    <a:pt x="97" y="192"/>
                  </a:moveTo>
                  <a:lnTo>
                    <a:pt x="77" y="190"/>
                  </a:lnTo>
                  <a:lnTo>
                    <a:pt x="59" y="184"/>
                  </a:lnTo>
                  <a:lnTo>
                    <a:pt x="43" y="176"/>
                  </a:lnTo>
                  <a:lnTo>
                    <a:pt x="29" y="164"/>
                  </a:lnTo>
                  <a:lnTo>
                    <a:pt x="16" y="149"/>
                  </a:lnTo>
                  <a:lnTo>
                    <a:pt x="8" y="133"/>
                  </a:lnTo>
                  <a:lnTo>
                    <a:pt x="2" y="116"/>
                  </a:lnTo>
                  <a:lnTo>
                    <a:pt x="0" y="97"/>
                  </a:lnTo>
                  <a:lnTo>
                    <a:pt x="2" y="77"/>
                  </a:lnTo>
                  <a:lnTo>
                    <a:pt x="8" y="59"/>
                  </a:lnTo>
                  <a:lnTo>
                    <a:pt x="16" y="43"/>
                  </a:lnTo>
                  <a:lnTo>
                    <a:pt x="29" y="28"/>
                  </a:lnTo>
                  <a:lnTo>
                    <a:pt x="43" y="16"/>
                  </a:lnTo>
                  <a:lnTo>
                    <a:pt x="59" y="8"/>
                  </a:lnTo>
                  <a:lnTo>
                    <a:pt x="77" y="2"/>
                  </a:lnTo>
                  <a:lnTo>
                    <a:pt x="97" y="0"/>
                  </a:lnTo>
                  <a:lnTo>
                    <a:pt x="116" y="2"/>
                  </a:lnTo>
                  <a:lnTo>
                    <a:pt x="135" y="8"/>
                  </a:lnTo>
                  <a:lnTo>
                    <a:pt x="151" y="16"/>
                  </a:lnTo>
                  <a:lnTo>
                    <a:pt x="165" y="28"/>
                  </a:lnTo>
                  <a:lnTo>
                    <a:pt x="177" y="43"/>
                  </a:lnTo>
                  <a:lnTo>
                    <a:pt x="185" y="59"/>
                  </a:lnTo>
                  <a:lnTo>
                    <a:pt x="191" y="77"/>
                  </a:lnTo>
                  <a:lnTo>
                    <a:pt x="194" y="97"/>
                  </a:lnTo>
                  <a:lnTo>
                    <a:pt x="191" y="116"/>
                  </a:lnTo>
                  <a:lnTo>
                    <a:pt x="185" y="133"/>
                  </a:lnTo>
                  <a:lnTo>
                    <a:pt x="177" y="149"/>
                  </a:lnTo>
                  <a:lnTo>
                    <a:pt x="165" y="164"/>
                  </a:lnTo>
                  <a:lnTo>
                    <a:pt x="151" y="176"/>
                  </a:lnTo>
                  <a:lnTo>
                    <a:pt x="135" y="184"/>
                  </a:lnTo>
                  <a:lnTo>
                    <a:pt x="116" y="190"/>
                  </a:lnTo>
                  <a:lnTo>
                    <a:pt x="97" y="192"/>
                  </a:lnTo>
                  <a:close/>
                </a:path>
              </a:pathLst>
            </a:custGeom>
            <a:solidFill>
              <a:schemeClr val="folHlink"/>
            </a:solidFill>
            <a:ln w="9525">
              <a:solidFill>
                <a:schemeClr val="hlink"/>
              </a:solidFill>
              <a:round/>
              <a:headEnd/>
              <a:tailEnd/>
            </a:ln>
          </p:spPr>
          <p:txBody>
            <a:bodyPr/>
            <a:lstStyle/>
            <a:p>
              <a:endParaRPr lang="en-US"/>
            </a:p>
          </p:txBody>
        </p:sp>
        <p:sp>
          <p:nvSpPr>
            <p:cNvPr id="5188" name="Freeform 65"/>
            <p:cNvSpPr>
              <a:spLocks/>
            </p:cNvSpPr>
            <p:nvPr/>
          </p:nvSpPr>
          <p:spPr bwMode="auto">
            <a:xfrm>
              <a:off x="3144" y="2578"/>
              <a:ext cx="96" cy="96"/>
            </a:xfrm>
            <a:custGeom>
              <a:avLst/>
              <a:gdLst>
                <a:gd name="T0" fmla="*/ 97 w 192"/>
                <a:gd name="T1" fmla="*/ 192 h 192"/>
                <a:gd name="T2" fmla="*/ 77 w 192"/>
                <a:gd name="T3" fmla="*/ 190 h 192"/>
                <a:gd name="T4" fmla="*/ 59 w 192"/>
                <a:gd name="T5" fmla="*/ 184 h 192"/>
                <a:gd name="T6" fmla="*/ 43 w 192"/>
                <a:gd name="T7" fmla="*/ 176 h 192"/>
                <a:gd name="T8" fmla="*/ 28 w 192"/>
                <a:gd name="T9" fmla="*/ 164 h 192"/>
                <a:gd name="T10" fmla="*/ 16 w 192"/>
                <a:gd name="T11" fmla="*/ 149 h 192"/>
                <a:gd name="T12" fmla="*/ 8 w 192"/>
                <a:gd name="T13" fmla="*/ 133 h 192"/>
                <a:gd name="T14" fmla="*/ 2 w 192"/>
                <a:gd name="T15" fmla="*/ 116 h 192"/>
                <a:gd name="T16" fmla="*/ 0 w 192"/>
                <a:gd name="T17" fmla="*/ 97 h 192"/>
                <a:gd name="T18" fmla="*/ 2 w 192"/>
                <a:gd name="T19" fmla="*/ 77 h 192"/>
                <a:gd name="T20" fmla="*/ 8 w 192"/>
                <a:gd name="T21" fmla="*/ 59 h 192"/>
                <a:gd name="T22" fmla="*/ 16 w 192"/>
                <a:gd name="T23" fmla="*/ 43 h 192"/>
                <a:gd name="T24" fmla="*/ 28 w 192"/>
                <a:gd name="T25" fmla="*/ 28 h 192"/>
                <a:gd name="T26" fmla="*/ 43 w 192"/>
                <a:gd name="T27" fmla="*/ 16 h 192"/>
                <a:gd name="T28" fmla="*/ 59 w 192"/>
                <a:gd name="T29" fmla="*/ 8 h 192"/>
                <a:gd name="T30" fmla="*/ 77 w 192"/>
                <a:gd name="T31" fmla="*/ 2 h 192"/>
                <a:gd name="T32" fmla="*/ 97 w 192"/>
                <a:gd name="T33" fmla="*/ 0 h 192"/>
                <a:gd name="T34" fmla="*/ 116 w 192"/>
                <a:gd name="T35" fmla="*/ 2 h 192"/>
                <a:gd name="T36" fmla="*/ 134 w 192"/>
                <a:gd name="T37" fmla="*/ 8 h 192"/>
                <a:gd name="T38" fmla="*/ 150 w 192"/>
                <a:gd name="T39" fmla="*/ 16 h 192"/>
                <a:gd name="T40" fmla="*/ 165 w 192"/>
                <a:gd name="T41" fmla="*/ 28 h 192"/>
                <a:gd name="T42" fmla="*/ 176 w 192"/>
                <a:gd name="T43" fmla="*/ 43 h 192"/>
                <a:gd name="T44" fmla="*/ 185 w 192"/>
                <a:gd name="T45" fmla="*/ 59 h 192"/>
                <a:gd name="T46" fmla="*/ 190 w 192"/>
                <a:gd name="T47" fmla="*/ 77 h 192"/>
                <a:gd name="T48" fmla="*/ 192 w 192"/>
                <a:gd name="T49" fmla="*/ 97 h 192"/>
                <a:gd name="T50" fmla="*/ 190 w 192"/>
                <a:gd name="T51" fmla="*/ 116 h 192"/>
                <a:gd name="T52" fmla="*/ 185 w 192"/>
                <a:gd name="T53" fmla="*/ 133 h 192"/>
                <a:gd name="T54" fmla="*/ 176 w 192"/>
                <a:gd name="T55" fmla="*/ 149 h 192"/>
                <a:gd name="T56" fmla="*/ 165 w 192"/>
                <a:gd name="T57" fmla="*/ 164 h 192"/>
                <a:gd name="T58" fmla="*/ 150 w 192"/>
                <a:gd name="T59" fmla="*/ 176 h 192"/>
                <a:gd name="T60" fmla="*/ 134 w 192"/>
                <a:gd name="T61" fmla="*/ 184 h 192"/>
                <a:gd name="T62" fmla="*/ 116 w 192"/>
                <a:gd name="T63" fmla="*/ 190 h 192"/>
                <a:gd name="T64" fmla="*/ 97 w 192"/>
                <a:gd name="T65" fmla="*/ 192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2"/>
                <a:gd name="T100" fmla="*/ 0 h 192"/>
                <a:gd name="T101" fmla="*/ 192 w 192"/>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2" h="192">
                  <a:moveTo>
                    <a:pt x="97" y="192"/>
                  </a:moveTo>
                  <a:lnTo>
                    <a:pt x="77" y="190"/>
                  </a:lnTo>
                  <a:lnTo>
                    <a:pt x="59" y="184"/>
                  </a:lnTo>
                  <a:lnTo>
                    <a:pt x="43" y="176"/>
                  </a:lnTo>
                  <a:lnTo>
                    <a:pt x="28" y="164"/>
                  </a:lnTo>
                  <a:lnTo>
                    <a:pt x="16" y="149"/>
                  </a:lnTo>
                  <a:lnTo>
                    <a:pt x="8" y="133"/>
                  </a:lnTo>
                  <a:lnTo>
                    <a:pt x="2" y="116"/>
                  </a:lnTo>
                  <a:lnTo>
                    <a:pt x="0" y="97"/>
                  </a:lnTo>
                  <a:lnTo>
                    <a:pt x="2" y="77"/>
                  </a:lnTo>
                  <a:lnTo>
                    <a:pt x="8" y="59"/>
                  </a:lnTo>
                  <a:lnTo>
                    <a:pt x="16" y="43"/>
                  </a:lnTo>
                  <a:lnTo>
                    <a:pt x="28" y="28"/>
                  </a:lnTo>
                  <a:lnTo>
                    <a:pt x="43" y="16"/>
                  </a:lnTo>
                  <a:lnTo>
                    <a:pt x="59" y="8"/>
                  </a:lnTo>
                  <a:lnTo>
                    <a:pt x="77" y="2"/>
                  </a:lnTo>
                  <a:lnTo>
                    <a:pt x="97" y="0"/>
                  </a:lnTo>
                  <a:lnTo>
                    <a:pt x="116" y="2"/>
                  </a:lnTo>
                  <a:lnTo>
                    <a:pt x="134" y="8"/>
                  </a:lnTo>
                  <a:lnTo>
                    <a:pt x="150" y="16"/>
                  </a:lnTo>
                  <a:lnTo>
                    <a:pt x="165" y="28"/>
                  </a:lnTo>
                  <a:lnTo>
                    <a:pt x="176" y="43"/>
                  </a:lnTo>
                  <a:lnTo>
                    <a:pt x="185" y="59"/>
                  </a:lnTo>
                  <a:lnTo>
                    <a:pt x="190" y="77"/>
                  </a:lnTo>
                  <a:lnTo>
                    <a:pt x="192" y="97"/>
                  </a:lnTo>
                  <a:lnTo>
                    <a:pt x="190" y="116"/>
                  </a:lnTo>
                  <a:lnTo>
                    <a:pt x="185" y="133"/>
                  </a:lnTo>
                  <a:lnTo>
                    <a:pt x="176" y="149"/>
                  </a:lnTo>
                  <a:lnTo>
                    <a:pt x="165" y="164"/>
                  </a:lnTo>
                  <a:lnTo>
                    <a:pt x="150" y="176"/>
                  </a:lnTo>
                  <a:lnTo>
                    <a:pt x="134" y="184"/>
                  </a:lnTo>
                  <a:lnTo>
                    <a:pt x="116" y="190"/>
                  </a:lnTo>
                  <a:lnTo>
                    <a:pt x="97" y="192"/>
                  </a:lnTo>
                  <a:close/>
                </a:path>
              </a:pathLst>
            </a:custGeom>
            <a:solidFill>
              <a:schemeClr val="folHlink"/>
            </a:solidFill>
            <a:ln w="9525">
              <a:solidFill>
                <a:schemeClr val="hlink"/>
              </a:solidFill>
              <a:round/>
              <a:headEnd/>
              <a:tailEnd/>
            </a:ln>
          </p:spPr>
          <p:txBody>
            <a:bodyPr/>
            <a:lstStyle/>
            <a:p>
              <a:endParaRPr lang="en-US"/>
            </a:p>
          </p:txBody>
        </p:sp>
        <p:sp>
          <p:nvSpPr>
            <p:cNvPr id="5189" name="Freeform 66"/>
            <p:cNvSpPr>
              <a:spLocks/>
            </p:cNvSpPr>
            <p:nvPr/>
          </p:nvSpPr>
          <p:spPr bwMode="auto">
            <a:xfrm>
              <a:off x="3124" y="2400"/>
              <a:ext cx="391" cy="226"/>
            </a:xfrm>
            <a:custGeom>
              <a:avLst/>
              <a:gdLst>
                <a:gd name="T0" fmla="*/ 781 w 781"/>
                <a:gd name="T1" fmla="*/ 119 h 453"/>
                <a:gd name="T2" fmla="*/ 227 w 781"/>
                <a:gd name="T3" fmla="*/ 91 h 453"/>
                <a:gd name="T4" fmla="*/ 249 w 781"/>
                <a:gd name="T5" fmla="*/ 54 h 453"/>
                <a:gd name="T6" fmla="*/ 278 w 781"/>
                <a:gd name="T7" fmla="*/ 37 h 453"/>
                <a:gd name="T8" fmla="*/ 308 w 781"/>
                <a:gd name="T9" fmla="*/ 31 h 453"/>
                <a:gd name="T10" fmla="*/ 329 w 781"/>
                <a:gd name="T11" fmla="*/ 31 h 453"/>
                <a:gd name="T12" fmla="*/ 369 w 781"/>
                <a:gd name="T13" fmla="*/ 31 h 453"/>
                <a:gd name="T14" fmla="*/ 429 w 781"/>
                <a:gd name="T15" fmla="*/ 31 h 453"/>
                <a:gd name="T16" fmla="*/ 502 w 781"/>
                <a:gd name="T17" fmla="*/ 31 h 453"/>
                <a:gd name="T18" fmla="*/ 579 w 781"/>
                <a:gd name="T19" fmla="*/ 31 h 453"/>
                <a:gd name="T20" fmla="*/ 653 w 781"/>
                <a:gd name="T21" fmla="*/ 31 h 453"/>
                <a:gd name="T22" fmla="*/ 713 w 781"/>
                <a:gd name="T23" fmla="*/ 31 h 453"/>
                <a:gd name="T24" fmla="*/ 753 w 781"/>
                <a:gd name="T25" fmla="*/ 31 h 453"/>
                <a:gd name="T26" fmla="*/ 759 w 781"/>
                <a:gd name="T27" fmla="*/ 22 h 453"/>
                <a:gd name="T28" fmla="*/ 745 w 781"/>
                <a:gd name="T29" fmla="*/ 3 h 453"/>
                <a:gd name="T30" fmla="*/ 724 w 781"/>
                <a:gd name="T31" fmla="*/ 0 h 453"/>
                <a:gd name="T32" fmla="*/ 680 w 781"/>
                <a:gd name="T33" fmla="*/ 0 h 453"/>
                <a:gd name="T34" fmla="*/ 609 w 781"/>
                <a:gd name="T35" fmla="*/ 0 h 453"/>
                <a:gd name="T36" fmla="*/ 521 w 781"/>
                <a:gd name="T37" fmla="*/ 0 h 453"/>
                <a:gd name="T38" fmla="*/ 427 w 781"/>
                <a:gd name="T39" fmla="*/ 0 h 453"/>
                <a:gd name="T40" fmla="*/ 336 w 781"/>
                <a:gd name="T41" fmla="*/ 0 h 453"/>
                <a:gd name="T42" fmla="*/ 259 w 781"/>
                <a:gd name="T43" fmla="*/ 0 h 453"/>
                <a:gd name="T44" fmla="*/ 206 w 781"/>
                <a:gd name="T45" fmla="*/ 0 h 453"/>
                <a:gd name="T46" fmla="*/ 173 w 781"/>
                <a:gd name="T47" fmla="*/ 5 h 453"/>
                <a:gd name="T48" fmla="*/ 143 w 781"/>
                <a:gd name="T49" fmla="*/ 33 h 453"/>
                <a:gd name="T50" fmla="*/ 122 w 781"/>
                <a:gd name="T51" fmla="*/ 78 h 453"/>
                <a:gd name="T52" fmla="*/ 110 w 781"/>
                <a:gd name="T53" fmla="*/ 122 h 453"/>
                <a:gd name="T54" fmla="*/ 95 w 781"/>
                <a:gd name="T55" fmla="*/ 145 h 453"/>
                <a:gd name="T56" fmla="*/ 62 w 781"/>
                <a:gd name="T57" fmla="*/ 172 h 453"/>
                <a:gd name="T58" fmla="*/ 26 w 781"/>
                <a:gd name="T59" fmla="*/ 216 h 453"/>
                <a:gd name="T60" fmla="*/ 3 w 781"/>
                <a:gd name="T61" fmla="*/ 262 h 453"/>
                <a:gd name="T62" fmla="*/ 9 w 781"/>
                <a:gd name="T63" fmla="*/ 271 h 453"/>
                <a:gd name="T64" fmla="*/ 30 w 781"/>
                <a:gd name="T65" fmla="*/ 255 h 453"/>
                <a:gd name="T66" fmla="*/ 59 w 781"/>
                <a:gd name="T67" fmla="*/ 244 h 453"/>
                <a:gd name="T68" fmla="*/ 102 w 781"/>
                <a:gd name="T69" fmla="*/ 238 h 453"/>
                <a:gd name="T70" fmla="*/ 160 w 781"/>
                <a:gd name="T71" fmla="*/ 240 h 453"/>
                <a:gd name="T72" fmla="*/ 208 w 781"/>
                <a:gd name="T73" fmla="*/ 254 h 453"/>
                <a:gd name="T74" fmla="*/ 247 w 781"/>
                <a:gd name="T75" fmla="*/ 277 h 453"/>
                <a:gd name="T76" fmla="*/ 277 w 781"/>
                <a:gd name="T77" fmla="*/ 307 h 453"/>
                <a:gd name="T78" fmla="*/ 299 w 781"/>
                <a:gd name="T79" fmla="*/ 340 h 453"/>
                <a:gd name="T80" fmla="*/ 315 w 781"/>
                <a:gd name="T81" fmla="*/ 376 h 453"/>
                <a:gd name="T82" fmla="*/ 325 w 781"/>
                <a:gd name="T83" fmla="*/ 410 h 453"/>
                <a:gd name="T84" fmla="*/ 329 w 781"/>
                <a:gd name="T85" fmla="*/ 440 h 453"/>
                <a:gd name="T86" fmla="*/ 690 w 781"/>
                <a:gd name="T87" fmla="*/ 453 h 453"/>
                <a:gd name="T88" fmla="*/ 671 w 781"/>
                <a:gd name="T89" fmla="*/ 429 h 453"/>
                <a:gd name="T90" fmla="*/ 654 w 781"/>
                <a:gd name="T91" fmla="*/ 395 h 453"/>
                <a:gd name="T92" fmla="*/ 646 w 781"/>
                <a:gd name="T93" fmla="*/ 355 h 453"/>
                <a:gd name="T94" fmla="*/ 655 w 781"/>
                <a:gd name="T95" fmla="*/ 308 h 453"/>
                <a:gd name="T96" fmla="*/ 682 w 781"/>
                <a:gd name="T97" fmla="*/ 265 h 453"/>
                <a:gd name="T98" fmla="*/ 716 w 781"/>
                <a:gd name="T99" fmla="*/ 239 h 453"/>
                <a:gd name="T100" fmla="*/ 751 w 781"/>
                <a:gd name="T101" fmla="*/ 225 h 453"/>
                <a:gd name="T102" fmla="*/ 781 w 781"/>
                <a:gd name="T103" fmla="*/ 224 h 4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81"/>
                <a:gd name="T157" fmla="*/ 0 h 453"/>
                <a:gd name="T158" fmla="*/ 781 w 781"/>
                <a:gd name="T159" fmla="*/ 453 h 4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81" h="453">
                  <a:moveTo>
                    <a:pt x="781" y="224"/>
                  </a:moveTo>
                  <a:lnTo>
                    <a:pt x="781" y="119"/>
                  </a:lnTo>
                  <a:lnTo>
                    <a:pt x="222" y="119"/>
                  </a:lnTo>
                  <a:lnTo>
                    <a:pt x="227" y="91"/>
                  </a:lnTo>
                  <a:lnTo>
                    <a:pt x="236" y="69"/>
                  </a:lnTo>
                  <a:lnTo>
                    <a:pt x="249" y="54"/>
                  </a:lnTo>
                  <a:lnTo>
                    <a:pt x="264" y="43"/>
                  </a:lnTo>
                  <a:lnTo>
                    <a:pt x="278" y="37"/>
                  </a:lnTo>
                  <a:lnTo>
                    <a:pt x="295" y="32"/>
                  </a:lnTo>
                  <a:lnTo>
                    <a:pt x="308" y="31"/>
                  </a:lnTo>
                  <a:lnTo>
                    <a:pt x="320" y="31"/>
                  </a:lnTo>
                  <a:lnTo>
                    <a:pt x="329" y="31"/>
                  </a:lnTo>
                  <a:lnTo>
                    <a:pt x="346" y="31"/>
                  </a:lnTo>
                  <a:lnTo>
                    <a:pt x="369" y="31"/>
                  </a:lnTo>
                  <a:lnTo>
                    <a:pt x="397" y="31"/>
                  </a:lnTo>
                  <a:lnTo>
                    <a:pt x="429" y="31"/>
                  </a:lnTo>
                  <a:lnTo>
                    <a:pt x="465" y="31"/>
                  </a:lnTo>
                  <a:lnTo>
                    <a:pt x="502" y="31"/>
                  </a:lnTo>
                  <a:lnTo>
                    <a:pt x="541" y="31"/>
                  </a:lnTo>
                  <a:lnTo>
                    <a:pt x="579" y="31"/>
                  </a:lnTo>
                  <a:lnTo>
                    <a:pt x="617" y="31"/>
                  </a:lnTo>
                  <a:lnTo>
                    <a:pt x="653" y="31"/>
                  </a:lnTo>
                  <a:lnTo>
                    <a:pt x="685" y="31"/>
                  </a:lnTo>
                  <a:lnTo>
                    <a:pt x="713" y="31"/>
                  </a:lnTo>
                  <a:lnTo>
                    <a:pt x="736" y="31"/>
                  </a:lnTo>
                  <a:lnTo>
                    <a:pt x="753" y="31"/>
                  </a:lnTo>
                  <a:lnTo>
                    <a:pt x="763" y="31"/>
                  </a:lnTo>
                  <a:lnTo>
                    <a:pt x="759" y="22"/>
                  </a:lnTo>
                  <a:lnTo>
                    <a:pt x="753" y="11"/>
                  </a:lnTo>
                  <a:lnTo>
                    <a:pt x="745" y="3"/>
                  </a:lnTo>
                  <a:lnTo>
                    <a:pt x="732" y="0"/>
                  </a:lnTo>
                  <a:lnTo>
                    <a:pt x="724" y="0"/>
                  </a:lnTo>
                  <a:lnTo>
                    <a:pt x="706" y="0"/>
                  </a:lnTo>
                  <a:lnTo>
                    <a:pt x="680" y="0"/>
                  </a:lnTo>
                  <a:lnTo>
                    <a:pt x="647" y="0"/>
                  </a:lnTo>
                  <a:lnTo>
                    <a:pt x="609" y="0"/>
                  </a:lnTo>
                  <a:lnTo>
                    <a:pt x="566" y="0"/>
                  </a:lnTo>
                  <a:lnTo>
                    <a:pt x="521" y="0"/>
                  </a:lnTo>
                  <a:lnTo>
                    <a:pt x="474" y="0"/>
                  </a:lnTo>
                  <a:lnTo>
                    <a:pt x="427" y="0"/>
                  </a:lnTo>
                  <a:lnTo>
                    <a:pt x="380" y="0"/>
                  </a:lnTo>
                  <a:lnTo>
                    <a:pt x="336" y="0"/>
                  </a:lnTo>
                  <a:lnTo>
                    <a:pt x="295" y="0"/>
                  </a:lnTo>
                  <a:lnTo>
                    <a:pt x="259" y="0"/>
                  </a:lnTo>
                  <a:lnTo>
                    <a:pt x="228" y="0"/>
                  </a:lnTo>
                  <a:lnTo>
                    <a:pt x="206" y="0"/>
                  </a:lnTo>
                  <a:lnTo>
                    <a:pt x="191" y="0"/>
                  </a:lnTo>
                  <a:lnTo>
                    <a:pt x="173" y="5"/>
                  </a:lnTo>
                  <a:lnTo>
                    <a:pt x="156" y="16"/>
                  </a:lnTo>
                  <a:lnTo>
                    <a:pt x="143" y="33"/>
                  </a:lnTo>
                  <a:lnTo>
                    <a:pt x="131" y="54"/>
                  </a:lnTo>
                  <a:lnTo>
                    <a:pt x="122" y="78"/>
                  </a:lnTo>
                  <a:lnTo>
                    <a:pt x="115" y="101"/>
                  </a:lnTo>
                  <a:lnTo>
                    <a:pt x="110" y="122"/>
                  </a:lnTo>
                  <a:lnTo>
                    <a:pt x="109" y="140"/>
                  </a:lnTo>
                  <a:lnTo>
                    <a:pt x="95" y="145"/>
                  </a:lnTo>
                  <a:lnTo>
                    <a:pt x="79" y="156"/>
                  </a:lnTo>
                  <a:lnTo>
                    <a:pt x="62" y="172"/>
                  </a:lnTo>
                  <a:lnTo>
                    <a:pt x="44" y="193"/>
                  </a:lnTo>
                  <a:lnTo>
                    <a:pt x="26" y="216"/>
                  </a:lnTo>
                  <a:lnTo>
                    <a:pt x="12" y="239"/>
                  </a:lnTo>
                  <a:lnTo>
                    <a:pt x="3" y="262"/>
                  </a:lnTo>
                  <a:lnTo>
                    <a:pt x="0" y="280"/>
                  </a:lnTo>
                  <a:lnTo>
                    <a:pt x="9" y="271"/>
                  </a:lnTo>
                  <a:lnTo>
                    <a:pt x="18" y="263"/>
                  </a:lnTo>
                  <a:lnTo>
                    <a:pt x="30" y="255"/>
                  </a:lnTo>
                  <a:lnTo>
                    <a:pt x="42" y="248"/>
                  </a:lnTo>
                  <a:lnTo>
                    <a:pt x="59" y="244"/>
                  </a:lnTo>
                  <a:lnTo>
                    <a:pt x="78" y="240"/>
                  </a:lnTo>
                  <a:lnTo>
                    <a:pt x="102" y="238"/>
                  </a:lnTo>
                  <a:lnTo>
                    <a:pt x="131" y="238"/>
                  </a:lnTo>
                  <a:lnTo>
                    <a:pt x="160" y="240"/>
                  </a:lnTo>
                  <a:lnTo>
                    <a:pt x="185" y="246"/>
                  </a:lnTo>
                  <a:lnTo>
                    <a:pt x="208" y="254"/>
                  </a:lnTo>
                  <a:lnTo>
                    <a:pt x="229" y="264"/>
                  </a:lnTo>
                  <a:lnTo>
                    <a:pt x="247" y="277"/>
                  </a:lnTo>
                  <a:lnTo>
                    <a:pt x="264" y="291"/>
                  </a:lnTo>
                  <a:lnTo>
                    <a:pt x="277" y="307"/>
                  </a:lnTo>
                  <a:lnTo>
                    <a:pt x="289" y="323"/>
                  </a:lnTo>
                  <a:lnTo>
                    <a:pt x="299" y="340"/>
                  </a:lnTo>
                  <a:lnTo>
                    <a:pt x="308" y="358"/>
                  </a:lnTo>
                  <a:lnTo>
                    <a:pt x="315" y="376"/>
                  </a:lnTo>
                  <a:lnTo>
                    <a:pt x="320" y="393"/>
                  </a:lnTo>
                  <a:lnTo>
                    <a:pt x="325" y="410"/>
                  </a:lnTo>
                  <a:lnTo>
                    <a:pt x="327" y="425"/>
                  </a:lnTo>
                  <a:lnTo>
                    <a:pt x="329" y="440"/>
                  </a:lnTo>
                  <a:lnTo>
                    <a:pt x="329" y="453"/>
                  </a:lnTo>
                  <a:lnTo>
                    <a:pt x="690" y="453"/>
                  </a:lnTo>
                  <a:lnTo>
                    <a:pt x="680" y="441"/>
                  </a:lnTo>
                  <a:lnTo>
                    <a:pt x="671" y="429"/>
                  </a:lnTo>
                  <a:lnTo>
                    <a:pt x="662" y="412"/>
                  </a:lnTo>
                  <a:lnTo>
                    <a:pt x="654" y="395"/>
                  </a:lnTo>
                  <a:lnTo>
                    <a:pt x="648" y="376"/>
                  </a:lnTo>
                  <a:lnTo>
                    <a:pt x="646" y="355"/>
                  </a:lnTo>
                  <a:lnTo>
                    <a:pt x="648" y="332"/>
                  </a:lnTo>
                  <a:lnTo>
                    <a:pt x="655" y="308"/>
                  </a:lnTo>
                  <a:lnTo>
                    <a:pt x="667" y="285"/>
                  </a:lnTo>
                  <a:lnTo>
                    <a:pt x="682" y="265"/>
                  </a:lnTo>
                  <a:lnTo>
                    <a:pt x="698" y="250"/>
                  </a:lnTo>
                  <a:lnTo>
                    <a:pt x="716" y="239"/>
                  </a:lnTo>
                  <a:lnTo>
                    <a:pt x="733" y="231"/>
                  </a:lnTo>
                  <a:lnTo>
                    <a:pt x="751" y="225"/>
                  </a:lnTo>
                  <a:lnTo>
                    <a:pt x="767" y="223"/>
                  </a:lnTo>
                  <a:lnTo>
                    <a:pt x="781" y="224"/>
                  </a:lnTo>
                  <a:close/>
                </a:path>
              </a:pathLst>
            </a:custGeom>
            <a:solidFill>
              <a:schemeClr val="folHlink"/>
            </a:solidFill>
            <a:ln w="9525">
              <a:solidFill>
                <a:schemeClr val="hlink"/>
              </a:solidFill>
              <a:round/>
              <a:headEnd/>
              <a:tailEnd/>
            </a:ln>
          </p:spPr>
          <p:txBody>
            <a:bodyPr/>
            <a:lstStyle/>
            <a:p>
              <a:endParaRPr lang="en-US"/>
            </a:p>
          </p:txBody>
        </p:sp>
        <p:sp>
          <p:nvSpPr>
            <p:cNvPr id="5190" name="Freeform 67"/>
            <p:cNvSpPr>
              <a:spLocks/>
            </p:cNvSpPr>
            <p:nvPr/>
          </p:nvSpPr>
          <p:spPr bwMode="auto">
            <a:xfrm>
              <a:off x="3451" y="2416"/>
              <a:ext cx="33" cy="44"/>
            </a:xfrm>
            <a:custGeom>
              <a:avLst/>
              <a:gdLst>
                <a:gd name="T0" fmla="*/ 47 w 67"/>
                <a:gd name="T1" fmla="*/ 88 h 88"/>
                <a:gd name="T2" fmla="*/ 0 w 67"/>
                <a:gd name="T3" fmla="*/ 0 h 88"/>
                <a:gd name="T4" fmla="*/ 19 w 67"/>
                <a:gd name="T5" fmla="*/ 0 h 88"/>
                <a:gd name="T6" fmla="*/ 67 w 67"/>
                <a:gd name="T7" fmla="*/ 88 h 88"/>
                <a:gd name="T8" fmla="*/ 47 w 67"/>
                <a:gd name="T9" fmla="*/ 88 h 88"/>
                <a:gd name="T10" fmla="*/ 0 60000 65536"/>
                <a:gd name="T11" fmla="*/ 0 60000 65536"/>
                <a:gd name="T12" fmla="*/ 0 60000 65536"/>
                <a:gd name="T13" fmla="*/ 0 60000 65536"/>
                <a:gd name="T14" fmla="*/ 0 60000 65536"/>
                <a:gd name="T15" fmla="*/ 0 w 67"/>
                <a:gd name="T16" fmla="*/ 0 h 88"/>
                <a:gd name="T17" fmla="*/ 67 w 67"/>
                <a:gd name="T18" fmla="*/ 88 h 88"/>
              </a:gdLst>
              <a:ahLst/>
              <a:cxnLst>
                <a:cxn ang="T10">
                  <a:pos x="T0" y="T1"/>
                </a:cxn>
                <a:cxn ang="T11">
                  <a:pos x="T2" y="T3"/>
                </a:cxn>
                <a:cxn ang="T12">
                  <a:pos x="T4" y="T5"/>
                </a:cxn>
                <a:cxn ang="T13">
                  <a:pos x="T6" y="T7"/>
                </a:cxn>
                <a:cxn ang="T14">
                  <a:pos x="T8" y="T9"/>
                </a:cxn>
              </a:cxnLst>
              <a:rect l="T15" t="T16" r="T17" b="T18"/>
              <a:pathLst>
                <a:path w="67" h="88">
                  <a:moveTo>
                    <a:pt x="47" y="88"/>
                  </a:moveTo>
                  <a:lnTo>
                    <a:pt x="0" y="0"/>
                  </a:lnTo>
                  <a:lnTo>
                    <a:pt x="19" y="0"/>
                  </a:lnTo>
                  <a:lnTo>
                    <a:pt x="67" y="88"/>
                  </a:lnTo>
                  <a:lnTo>
                    <a:pt x="47" y="88"/>
                  </a:lnTo>
                  <a:close/>
                </a:path>
              </a:pathLst>
            </a:custGeom>
            <a:solidFill>
              <a:schemeClr val="folHlink"/>
            </a:solidFill>
            <a:ln w="9525">
              <a:solidFill>
                <a:schemeClr val="hlink"/>
              </a:solidFill>
              <a:round/>
              <a:headEnd/>
              <a:tailEnd/>
            </a:ln>
          </p:spPr>
          <p:txBody>
            <a:bodyPr/>
            <a:lstStyle/>
            <a:p>
              <a:endParaRPr lang="en-US"/>
            </a:p>
          </p:txBody>
        </p:sp>
        <p:sp>
          <p:nvSpPr>
            <p:cNvPr id="5191" name="Freeform 68"/>
            <p:cNvSpPr>
              <a:spLocks/>
            </p:cNvSpPr>
            <p:nvPr/>
          </p:nvSpPr>
          <p:spPr bwMode="auto">
            <a:xfrm>
              <a:off x="3498" y="2416"/>
              <a:ext cx="32" cy="45"/>
            </a:xfrm>
            <a:custGeom>
              <a:avLst/>
              <a:gdLst>
                <a:gd name="T0" fmla="*/ 49 w 65"/>
                <a:gd name="T1" fmla="*/ 91 h 91"/>
                <a:gd name="T2" fmla="*/ 0 w 65"/>
                <a:gd name="T3" fmla="*/ 0 h 91"/>
                <a:gd name="T4" fmla="*/ 15 w 65"/>
                <a:gd name="T5" fmla="*/ 0 h 91"/>
                <a:gd name="T6" fmla="*/ 65 w 65"/>
                <a:gd name="T7" fmla="*/ 91 h 91"/>
                <a:gd name="T8" fmla="*/ 49 w 65"/>
                <a:gd name="T9" fmla="*/ 91 h 91"/>
                <a:gd name="T10" fmla="*/ 0 60000 65536"/>
                <a:gd name="T11" fmla="*/ 0 60000 65536"/>
                <a:gd name="T12" fmla="*/ 0 60000 65536"/>
                <a:gd name="T13" fmla="*/ 0 60000 65536"/>
                <a:gd name="T14" fmla="*/ 0 60000 65536"/>
                <a:gd name="T15" fmla="*/ 0 w 65"/>
                <a:gd name="T16" fmla="*/ 0 h 91"/>
                <a:gd name="T17" fmla="*/ 65 w 65"/>
                <a:gd name="T18" fmla="*/ 91 h 91"/>
              </a:gdLst>
              <a:ahLst/>
              <a:cxnLst>
                <a:cxn ang="T10">
                  <a:pos x="T0" y="T1"/>
                </a:cxn>
                <a:cxn ang="T11">
                  <a:pos x="T2" y="T3"/>
                </a:cxn>
                <a:cxn ang="T12">
                  <a:pos x="T4" y="T5"/>
                </a:cxn>
                <a:cxn ang="T13">
                  <a:pos x="T6" y="T7"/>
                </a:cxn>
                <a:cxn ang="T14">
                  <a:pos x="T8" y="T9"/>
                </a:cxn>
              </a:cxnLst>
              <a:rect l="T15" t="T16" r="T17" b="T18"/>
              <a:pathLst>
                <a:path w="65" h="91">
                  <a:moveTo>
                    <a:pt x="49" y="91"/>
                  </a:moveTo>
                  <a:lnTo>
                    <a:pt x="0" y="0"/>
                  </a:lnTo>
                  <a:lnTo>
                    <a:pt x="15" y="0"/>
                  </a:lnTo>
                  <a:lnTo>
                    <a:pt x="65" y="91"/>
                  </a:lnTo>
                  <a:lnTo>
                    <a:pt x="49" y="91"/>
                  </a:lnTo>
                  <a:close/>
                </a:path>
              </a:pathLst>
            </a:custGeom>
            <a:solidFill>
              <a:schemeClr val="folHlink"/>
            </a:solidFill>
            <a:ln w="9525">
              <a:solidFill>
                <a:schemeClr val="hlink"/>
              </a:solidFill>
              <a:round/>
              <a:headEnd/>
              <a:tailEnd/>
            </a:ln>
          </p:spPr>
          <p:txBody>
            <a:bodyPr/>
            <a:lstStyle/>
            <a:p>
              <a:endParaRPr lang="en-US"/>
            </a:p>
          </p:txBody>
        </p:sp>
        <p:sp>
          <p:nvSpPr>
            <p:cNvPr id="5192" name="Freeform 69"/>
            <p:cNvSpPr>
              <a:spLocks/>
            </p:cNvSpPr>
            <p:nvPr/>
          </p:nvSpPr>
          <p:spPr bwMode="auto">
            <a:xfrm>
              <a:off x="3292" y="2416"/>
              <a:ext cx="37" cy="44"/>
            </a:xfrm>
            <a:custGeom>
              <a:avLst/>
              <a:gdLst>
                <a:gd name="T0" fmla="*/ 48 w 74"/>
                <a:gd name="T1" fmla="*/ 88 h 88"/>
                <a:gd name="T2" fmla="*/ 0 w 74"/>
                <a:gd name="T3" fmla="*/ 0 h 88"/>
                <a:gd name="T4" fmla="*/ 25 w 74"/>
                <a:gd name="T5" fmla="*/ 0 h 88"/>
                <a:gd name="T6" fmla="*/ 74 w 74"/>
                <a:gd name="T7" fmla="*/ 88 h 88"/>
                <a:gd name="T8" fmla="*/ 48 w 74"/>
                <a:gd name="T9" fmla="*/ 88 h 88"/>
                <a:gd name="T10" fmla="*/ 0 60000 65536"/>
                <a:gd name="T11" fmla="*/ 0 60000 65536"/>
                <a:gd name="T12" fmla="*/ 0 60000 65536"/>
                <a:gd name="T13" fmla="*/ 0 60000 65536"/>
                <a:gd name="T14" fmla="*/ 0 60000 65536"/>
                <a:gd name="T15" fmla="*/ 0 w 74"/>
                <a:gd name="T16" fmla="*/ 0 h 88"/>
                <a:gd name="T17" fmla="*/ 74 w 74"/>
                <a:gd name="T18" fmla="*/ 88 h 88"/>
              </a:gdLst>
              <a:ahLst/>
              <a:cxnLst>
                <a:cxn ang="T10">
                  <a:pos x="T0" y="T1"/>
                </a:cxn>
                <a:cxn ang="T11">
                  <a:pos x="T2" y="T3"/>
                </a:cxn>
                <a:cxn ang="T12">
                  <a:pos x="T4" y="T5"/>
                </a:cxn>
                <a:cxn ang="T13">
                  <a:pos x="T6" y="T7"/>
                </a:cxn>
                <a:cxn ang="T14">
                  <a:pos x="T8" y="T9"/>
                </a:cxn>
              </a:cxnLst>
              <a:rect l="T15" t="T16" r="T17" b="T18"/>
              <a:pathLst>
                <a:path w="74" h="88">
                  <a:moveTo>
                    <a:pt x="48" y="88"/>
                  </a:moveTo>
                  <a:lnTo>
                    <a:pt x="0" y="0"/>
                  </a:lnTo>
                  <a:lnTo>
                    <a:pt x="25" y="0"/>
                  </a:lnTo>
                  <a:lnTo>
                    <a:pt x="74" y="88"/>
                  </a:lnTo>
                  <a:lnTo>
                    <a:pt x="48" y="88"/>
                  </a:lnTo>
                  <a:close/>
                </a:path>
              </a:pathLst>
            </a:custGeom>
            <a:solidFill>
              <a:schemeClr val="folHlink"/>
            </a:solidFill>
            <a:ln w="9525">
              <a:solidFill>
                <a:schemeClr val="hlink"/>
              </a:solidFill>
              <a:round/>
              <a:headEnd/>
              <a:tailEnd/>
            </a:ln>
          </p:spPr>
          <p:txBody>
            <a:bodyPr/>
            <a:lstStyle/>
            <a:p>
              <a:endParaRPr lang="en-US"/>
            </a:p>
          </p:txBody>
        </p:sp>
        <p:sp>
          <p:nvSpPr>
            <p:cNvPr id="5193" name="Freeform 70"/>
            <p:cNvSpPr>
              <a:spLocks/>
            </p:cNvSpPr>
            <p:nvPr/>
          </p:nvSpPr>
          <p:spPr bwMode="auto">
            <a:xfrm>
              <a:off x="3077" y="2528"/>
              <a:ext cx="727" cy="130"/>
            </a:xfrm>
            <a:custGeom>
              <a:avLst/>
              <a:gdLst>
                <a:gd name="T0" fmla="*/ 1408 w 1454"/>
                <a:gd name="T1" fmla="*/ 231 h 261"/>
                <a:gd name="T2" fmla="*/ 1400 w 1454"/>
                <a:gd name="T3" fmla="*/ 237 h 261"/>
                <a:gd name="T4" fmla="*/ 1379 w 1454"/>
                <a:gd name="T5" fmla="*/ 236 h 261"/>
                <a:gd name="T6" fmla="*/ 1362 w 1454"/>
                <a:gd name="T7" fmla="*/ 236 h 261"/>
                <a:gd name="T8" fmla="*/ 1367 w 1454"/>
                <a:gd name="T9" fmla="*/ 201 h 261"/>
                <a:gd name="T10" fmla="*/ 1349 w 1454"/>
                <a:gd name="T11" fmla="*/ 129 h 261"/>
                <a:gd name="T12" fmla="*/ 1257 w 1454"/>
                <a:gd name="T13" fmla="*/ 86 h 261"/>
                <a:gd name="T14" fmla="*/ 1210 w 1454"/>
                <a:gd name="T15" fmla="*/ 96 h 261"/>
                <a:gd name="T16" fmla="*/ 1149 w 1454"/>
                <a:gd name="T17" fmla="*/ 156 h 261"/>
                <a:gd name="T18" fmla="*/ 1116 w 1454"/>
                <a:gd name="T19" fmla="*/ 251 h 261"/>
                <a:gd name="T20" fmla="*/ 1067 w 1454"/>
                <a:gd name="T21" fmla="*/ 251 h 261"/>
                <a:gd name="T22" fmla="*/ 994 w 1454"/>
                <a:gd name="T23" fmla="*/ 251 h 261"/>
                <a:gd name="T24" fmla="*/ 906 w 1454"/>
                <a:gd name="T25" fmla="*/ 251 h 261"/>
                <a:gd name="T26" fmla="*/ 806 w 1454"/>
                <a:gd name="T27" fmla="*/ 252 h 261"/>
                <a:gd name="T28" fmla="*/ 703 w 1454"/>
                <a:gd name="T29" fmla="*/ 252 h 261"/>
                <a:gd name="T30" fmla="*/ 603 w 1454"/>
                <a:gd name="T31" fmla="*/ 252 h 261"/>
                <a:gd name="T32" fmla="*/ 511 w 1454"/>
                <a:gd name="T33" fmla="*/ 253 h 261"/>
                <a:gd name="T34" fmla="*/ 435 w 1454"/>
                <a:gd name="T35" fmla="*/ 253 h 261"/>
                <a:gd name="T36" fmla="*/ 379 w 1454"/>
                <a:gd name="T37" fmla="*/ 253 h 261"/>
                <a:gd name="T38" fmla="*/ 352 w 1454"/>
                <a:gd name="T39" fmla="*/ 253 h 261"/>
                <a:gd name="T40" fmla="*/ 342 w 1454"/>
                <a:gd name="T41" fmla="*/ 168 h 261"/>
                <a:gd name="T42" fmla="*/ 292 w 1454"/>
                <a:gd name="T43" fmla="*/ 100 h 261"/>
                <a:gd name="T44" fmla="*/ 234 w 1454"/>
                <a:gd name="T45" fmla="*/ 82 h 261"/>
                <a:gd name="T46" fmla="*/ 183 w 1454"/>
                <a:gd name="T47" fmla="*/ 91 h 261"/>
                <a:gd name="T48" fmla="*/ 126 w 1454"/>
                <a:gd name="T49" fmla="*/ 156 h 261"/>
                <a:gd name="T50" fmla="*/ 95 w 1454"/>
                <a:gd name="T51" fmla="*/ 261 h 261"/>
                <a:gd name="T52" fmla="*/ 57 w 1454"/>
                <a:gd name="T53" fmla="*/ 261 h 261"/>
                <a:gd name="T54" fmla="*/ 31 w 1454"/>
                <a:gd name="T55" fmla="*/ 261 h 261"/>
                <a:gd name="T56" fmla="*/ 6 w 1454"/>
                <a:gd name="T57" fmla="*/ 249 h 261"/>
                <a:gd name="T58" fmla="*/ 2 w 1454"/>
                <a:gd name="T59" fmla="*/ 210 h 261"/>
                <a:gd name="T60" fmla="*/ 26 w 1454"/>
                <a:gd name="T61" fmla="*/ 187 h 261"/>
                <a:gd name="T62" fmla="*/ 29 w 1454"/>
                <a:gd name="T63" fmla="*/ 161 h 261"/>
                <a:gd name="T64" fmla="*/ 41 w 1454"/>
                <a:gd name="T65" fmla="*/ 117 h 261"/>
                <a:gd name="T66" fmla="*/ 68 w 1454"/>
                <a:gd name="T67" fmla="*/ 68 h 261"/>
                <a:gd name="T68" fmla="*/ 114 w 1454"/>
                <a:gd name="T69" fmla="*/ 24 h 261"/>
                <a:gd name="T70" fmla="*/ 187 w 1454"/>
                <a:gd name="T71" fmla="*/ 1 h 261"/>
                <a:gd name="T72" fmla="*/ 274 w 1454"/>
                <a:gd name="T73" fmla="*/ 8 h 261"/>
                <a:gd name="T74" fmla="*/ 338 w 1454"/>
                <a:gd name="T75" fmla="*/ 42 h 261"/>
                <a:gd name="T76" fmla="*/ 377 w 1454"/>
                <a:gd name="T77" fmla="*/ 89 h 261"/>
                <a:gd name="T78" fmla="*/ 398 w 1454"/>
                <a:gd name="T79" fmla="*/ 142 h 261"/>
                <a:gd name="T80" fmla="*/ 406 w 1454"/>
                <a:gd name="T81" fmla="*/ 189 h 261"/>
                <a:gd name="T82" fmla="*/ 420 w 1454"/>
                <a:gd name="T83" fmla="*/ 212 h 261"/>
                <a:gd name="T84" fmla="*/ 490 w 1454"/>
                <a:gd name="T85" fmla="*/ 212 h 261"/>
                <a:gd name="T86" fmla="*/ 589 w 1454"/>
                <a:gd name="T87" fmla="*/ 212 h 261"/>
                <a:gd name="T88" fmla="*/ 692 w 1454"/>
                <a:gd name="T89" fmla="*/ 210 h 261"/>
                <a:gd name="T90" fmla="*/ 774 w 1454"/>
                <a:gd name="T91" fmla="*/ 210 h 261"/>
                <a:gd name="T92" fmla="*/ 808 w 1454"/>
                <a:gd name="T93" fmla="*/ 210 h 261"/>
                <a:gd name="T94" fmla="*/ 824 w 1454"/>
                <a:gd name="T95" fmla="*/ 218 h 261"/>
                <a:gd name="T96" fmla="*/ 848 w 1454"/>
                <a:gd name="T97" fmla="*/ 225 h 261"/>
                <a:gd name="T98" fmla="*/ 882 w 1454"/>
                <a:gd name="T99" fmla="*/ 228 h 261"/>
                <a:gd name="T100" fmla="*/ 930 w 1454"/>
                <a:gd name="T101" fmla="*/ 214 h 261"/>
                <a:gd name="T102" fmla="*/ 1006 w 1454"/>
                <a:gd name="T103" fmla="*/ 170 h 261"/>
                <a:gd name="T104" fmla="*/ 1074 w 1454"/>
                <a:gd name="T105" fmla="*/ 119 h 261"/>
                <a:gd name="T106" fmla="*/ 1119 w 1454"/>
                <a:gd name="T107" fmla="*/ 83 h 261"/>
                <a:gd name="T108" fmla="*/ 1160 w 1454"/>
                <a:gd name="T109" fmla="*/ 55 h 261"/>
                <a:gd name="T110" fmla="*/ 1199 w 1454"/>
                <a:gd name="T111" fmla="*/ 36 h 261"/>
                <a:gd name="T112" fmla="*/ 1238 w 1454"/>
                <a:gd name="T113" fmla="*/ 24 h 261"/>
                <a:gd name="T114" fmla="*/ 1287 w 1454"/>
                <a:gd name="T115" fmla="*/ 24 h 261"/>
                <a:gd name="T116" fmla="*/ 1355 w 1454"/>
                <a:gd name="T117" fmla="*/ 50 h 261"/>
                <a:gd name="T118" fmla="*/ 1406 w 1454"/>
                <a:gd name="T119" fmla="*/ 108 h 261"/>
                <a:gd name="T120" fmla="*/ 1454 w 1454"/>
                <a:gd name="T121" fmla="*/ 154 h 261"/>
                <a:gd name="T122" fmla="*/ 1443 w 1454"/>
                <a:gd name="T123" fmla="*/ 224 h 26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54"/>
                <a:gd name="T187" fmla="*/ 0 h 261"/>
                <a:gd name="T188" fmla="*/ 1454 w 1454"/>
                <a:gd name="T189" fmla="*/ 261 h 26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54" h="261">
                  <a:moveTo>
                    <a:pt x="1410" y="224"/>
                  </a:moveTo>
                  <a:lnTo>
                    <a:pt x="1409" y="228"/>
                  </a:lnTo>
                  <a:lnTo>
                    <a:pt x="1408" y="231"/>
                  </a:lnTo>
                  <a:lnTo>
                    <a:pt x="1406" y="235"/>
                  </a:lnTo>
                  <a:lnTo>
                    <a:pt x="1405" y="237"/>
                  </a:lnTo>
                  <a:lnTo>
                    <a:pt x="1400" y="237"/>
                  </a:lnTo>
                  <a:lnTo>
                    <a:pt x="1394" y="237"/>
                  </a:lnTo>
                  <a:lnTo>
                    <a:pt x="1386" y="237"/>
                  </a:lnTo>
                  <a:lnTo>
                    <a:pt x="1379" y="236"/>
                  </a:lnTo>
                  <a:lnTo>
                    <a:pt x="1372" y="236"/>
                  </a:lnTo>
                  <a:lnTo>
                    <a:pt x="1366" y="236"/>
                  </a:lnTo>
                  <a:lnTo>
                    <a:pt x="1362" y="236"/>
                  </a:lnTo>
                  <a:lnTo>
                    <a:pt x="1360" y="236"/>
                  </a:lnTo>
                  <a:lnTo>
                    <a:pt x="1365" y="221"/>
                  </a:lnTo>
                  <a:lnTo>
                    <a:pt x="1367" y="201"/>
                  </a:lnTo>
                  <a:lnTo>
                    <a:pt x="1366" y="177"/>
                  </a:lnTo>
                  <a:lnTo>
                    <a:pt x="1360" y="153"/>
                  </a:lnTo>
                  <a:lnTo>
                    <a:pt x="1349" y="129"/>
                  </a:lnTo>
                  <a:lnTo>
                    <a:pt x="1328" y="108"/>
                  </a:lnTo>
                  <a:lnTo>
                    <a:pt x="1298" y="93"/>
                  </a:lnTo>
                  <a:lnTo>
                    <a:pt x="1257" y="86"/>
                  </a:lnTo>
                  <a:lnTo>
                    <a:pt x="1246" y="86"/>
                  </a:lnTo>
                  <a:lnTo>
                    <a:pt x="1229" y="89"/>
                  </a:lnTo>
                  <a:lnTo>
                    <a:pt x="1210" y="96"/>
                  </a:lnTo>
                  <a:lnTo>
                    <a:pt x="1188" y="108"/>
                  </a:lnTo>
                  <a:lnTo>
                    <a:pt x="1167" y="128"/>
                  </a:lnTo>
                  <a:lnTo>
                    <a:pt x="1149" y="156"/>
                  </a:lnTo>
                  <a:lnTo>
                    <a:pt x="1134" y="198"/>
                  </a:lnTo>
                  <a:lnTo>
                    <a:pt x="1127" y="251"/>
                  </a:lnTo>
                  <a:lnTo>
                    <a:pt x="1116" y="251"/>
                  </a:lnTo>
                  <a:lnTo>
                    <a:pt x="1102" y="251"/>
                  </a:lnTo>
                  <a:lnTo>
                    <a:pt x="1086" y="251"/>
                  </a:lnTo>
                  <a:lnTo>
                    <a:pt x="1067" y="251"/>
                  </a:lnTo>
                  <a:lnTo>
                    <a:pt x="1045" y="251"/>
                  </a:lnTo>
                  <a:lnTo>
                    <a:pt x="1021" y="251"/>
                  </a:lnTo>
                  <a:lnTo>
                    <a:pt x="994" y="251"/>
                  </a:lnTo>
                  <a:lnTo>
                    <a:pt x="965" y="251"/>
                  </a:lnTo>
                  <a:lnTo>
                    <a:pt x="937" y="251"/>
                  </a:lnTo>
                  <a:lnTo>
                    <a:pt x="906" y="251"/>
                  </a:lnTo>
                  <a:lnTo>
                    <a:pt x="873" y="252"/>
                  </a:lnTo>
                  <a:lnTo>
                    <a:pt x="840" y="252"/>
                  </a:lnTo>
                  <a:lnTo>
                    <a:pt x="806" y="252"/>
                  </a:lnTo>
                  <a:lnTo>
                    <a:pt x="772" y="252"/>
                  </a:lnTo>
                  <a:lnTo>
                    <a:pt x="737" y="252"/>
                  </a:lnTo>
                  <a:lnTo>
                    <a:pt x="703" y="252"/>
                  </a:lnTo>
                  <a:lnTo>
                    <a:pt x="669" y="252"/>
                  </a:lnTo>
                  <a:lnTo>
                    <a:pt x="635" y="252"/>
                  </a:lnTo>
                  <a:lnTo>
                    <a:pt x="603" y="252"/>
                  </a:lnTo>
                  <a:lnTo>
                    <a:pt x="570" y="252"/>
                  </a:lnTo>
                  <a:lnTo>
                    <a:pt x="540" y="252"/>
                  </a:lnTo>
                  <a:lnTo>
                    <a:pt x="511" y="253"/>
                  </a:lnTo>
                  <a:lnTo>
                    <a:pt x="483" y="253"/>
                  </a:lnTo>
                  <a:lnTo>
                    <a:pt x="458" y="253"/>
                  </a:lnTo>
                  <a:lnTo>
                    <a:pt x="435" y="253"/>
                  </a:lnTo>
                  <a:lnTo>
                    <a:pt x="413" y="253"/>
                  </a:lnTo>
                  <a:lnTo>
                    <a:pt x="394" y="253"/>
                  </a:lnTo>
                  <a:lnTo>
                    <a:pt x="379" y="253"/>
                  </a:lnTo>
                  <a:lnTo>
                    <a:pt x="367" y="253"/>
                  </a:lnTo>
                  <a:lnTo>
                    <a:pt x="357" y="253"/>
                  </a:lnTo>
                  <a:lnTo>
                    <a:pt x="352" y="253"/>
                  </a:lnTo>
                  <a:lnTo>
                    <a:pt x="349" y="253"/>
                  </a:lnTo>
                  <a:lnTo>
                    <a:pt x="349" y="206"/>
                  </a:lnTo>
                  <a:lnTo>
                    <a:pt x="342" y="168"/>
                  </a:lnTo>
                  <a:lnTo>
                    <a:pt x="329" y="138"/>
                  </a:lnTo>
                  <a:lnTo>
                    <a:pt x="311" y="115"/>
                  </a:lnTo>
                  <a:lnTo>
                    <a:pt x="292" y="100"/>
                  </a:lnTo>
                  <a:lnTo>
                    <a:pt x="271" y="90"/>
                  </a:lnTo>
                  <a:lnTo>
                    <a:pt x="251" y="84"/>
                  </a:lnTo>
                  <a:lnTo>
                    <a:pt x="234" y="82"/>
                  </a:lnTo>
                  <a:lnTo>
                    <a:pt x="221" y="82"/>
                  </a:lnTo>
                  <a:lnTo>
                    <a:pt x="204" y="84"/>
                  </a:lnTo>
                  <a:lnTo>
                    <a:pt x="183" y="91"/>
                  </a:lnTo>
                  <a:lnTo>
                    <a:pt x="163" y="104"/>
                  </a:lnTo>
                  <a:lnTo>
                    <a:pt x="142" y="124"/>
                  </a:lnTo>
                  <a:lnTo>
                    <a:pt x="126" y="156"/>
                  </a:lnTo>
                  <a:lnTo>
                    <a:pt x="114" y="201"/>
                  </a:lnTo>
                  <a:lnTo>
                    <a:pt x="111" y="261"/>
                  </a:lnTo>
                  <a:lnTo>
                    <a:pt x="95" y="261"/>
                  </a:lnTo>
                  <a:lnTo>
                    <a:pt x="80" y="261"/>
                  </a:lnTo>
                  <a:lnTo>
                    <a:pt x="67" y="261"/>
                  </a:lnTo>
                  <a:lnTo>
                    <a:pt x="57" y="261"/>
                  </a:lnTo>
                  <a:lnTo>
                    <a:pt x="48" y="261"/>
                  </a:lnTo>
                  <a:lnTo>
                    <a:pt x="38" y="261"/>
                  </a:lnTo>
                  <a:lnTo>
                    <a:pt x="31" y="261"/>
                  </a:lnTo>
                  <a:lnTo>
                    <a:pt x="26" y="261"/>
                  </a:lnTo>
                  <a:lnTo>
                    <a:pt x="14" y="258"/>
                  </a:lnTo>
                  <a:lnTo>
                    <a:pt x="6" y="249"/>
                  </a:lnTo>
                  <a:lnTo>
                    <a:pt x="2" y="238"/>
                  </a:lnTo>
                  <a:lnTo>
                    <a:pt x="0" y="224"/>
                  </a:lnTo>
                  <a:lnTo>
                    <a:pt x="2" y="210"/>
                  </a:lnTo>
                  <a:lnTo>
                    <a:pt x="6" y="199"/>
                  </a:lnTo>
                  <a:lnTo>
                    <a:pt x="14" y="191"/>
                  </a:lnTo>
                  <a:lnTo>
                    <a:pt x="26" y="187"/>
                  </a:lnTo>
                  <a:lnTo>
                    <a:pt x="26" y="182"/>
                  </a:lnTo>
                  <a:lnTo>
                    <a:pt x="27" y="173"/>
                  </a:lnTo>
                  <a:lnTo>
                    <a:pt x="29" y="161"/>
                  </a:lnTo>
                  <a:lnTo>
                    <a:pt x="31" y="148"/>
                  </a:lnTo>
                  <a:lnTo>
                    <a:pt x="35" y="133"/>
                  </a:lnTo>
                  <a:lnTo>
                    <a:pt x="41" y="117"/>
                  </a:lnTo>
                  <a:lnTo>
                    <a:pt x="48" y="100"/>
                  </a:lnTo>
                  <a:lnTo>
                    <a:pt x="57" y="84"/>
                  </a:lnTo>
                  <a:lnTo>
                    <a:pt x="68" y="68"/>
                  </a:lnTo>
                  <a:lnTo>
                    <a:pt x="81" y="52"/>
                  </a:lnTo>
                  <a:lnTo>
                    <a:pt x="96" y="37"/>
                  </a:lnTo>
                  <a:lnTo>
                    <a:pt x="114" y="24"/>
                  </a:lnTo>
                  <a:lnTo>
                    <a:pt x="135" y="14"/>
                  </a:lnTo>
                  <a:lnTo>
                    <a:pt x="159" y="6"/>
                  </a:lnTo>
                  <a:lnTo>
                    <a:pt x="187" y="1"/>
                  </a:lnTo>
                  <a:lnTo>
                    <a:pt x="217" y="0"/>
                  </a:lnTo>
                  <a:lnTo>
                    <a:pt x="248" y="2"/>
                  </a:lnTo>
                  <a:lnTo>
                    <a:pt x="274" y="8"/>
                  </a:lnTo>
                  <a:lnTo>
                    <a:pt x="299" y="16"/>
                  </a:lnTo>
                  <a:lnTo>
                    <a:pt x="319" y="28"/>
                  </a:lnTo>
                  <a:lnTo>
                    <a:pt x="338" y="42"/>
                  </a:lnTo>
                  <a:lnTo>
                    <a:pt x="353" y="55"/>
                  </a:lnTo>
                  <a:lnTo>
                    <a:pt x="365" y="73"/>
                  </a:lnTo>
                  <a:lnTo>
                    <a:pt x="377" y="89"/>
                  </a:lnTo>
                  <a:lnTo>
                    <a:pt x="385" y="107"/>
                  </a:lnTo>
                  <a:lnTo>
                    <a:pt x="392" y="124"/>
                  </a:lnTo>
                  <a:lnTo>
                    <a:pt x="398" y="142"/>
                  </a:lnTo>
                  <a:lnTo>
                    <a:pt x="401" y="159"/>
                  </a:lnTo>
                  <a:lnTo>
                    <a:pt x="405" y="175"/>
                  </a:lnTo>
                  <a:lnTo>
                    <a:pt x="406" y="189"/>
                  </a:lnTo>
                  <a:lnTo>
                    <a:pt x="407" y="201"/>
                  </a:lnTo>
                  <a:lnTo>
                    <a:pt x="408" y="212"/>
                  </a:lnTo>
                  <a:lnTo>
                    <a:pt x="420" y="212"/>
                  </a:lnTo>
                  <a:lnTo>
                    <a:pt x="438" y="212"/>
                  </a:lnTo>
                  <a:lnTo>
                    <a:pt x="462" y="212"/>
                  </a:lnTo>
                  <a:lnTo>
                    <a:pt x="490" y="212"/>
                  </a:lnTo>
                  <a:lnTo>
                    <a:pt x="521" y="212"/>
                  </a:lnTo>
                  <a:lnTo>
                    <a:pt x="554" y="212"/>
                  </a:lnTo>
                  <a:lnTo>
                    <a:pt x="589" y="212"/>
                  </a:lnTo>
                  <a:lnTo>
                    <a:pt x="625" y="210"/>
                  </a:lnTo>
                  <a:lnTo>
                    <a:pt x="659" y="210"/>
                  </a:lnTo>
                  <a:lnTo>
                    <a:pt x="692" y="210"/>
                  </a:lnTo>
                  <a:lnTo>
                    <a:pt x="724" y="210"/>
                  </a:lnTo>
                  <a:lnTo>
                    <a:pt x="751" y="210"/>
                  </a:lnTo>
                  <a:lnTo>
                    <a:pt x="774" y="210"/>
                  </a:lnTo>
                  <a:lnTo>
                    <a:pt x="793" y="210"/>
                  </a:lnTo>
                  <a:lnTo>
                    <a:pt x="804" y="210"/>
                  </a:lnTo>
                  <a:lnTo>
                    <a:pt x="808" y="210"/>
                  </a:lnTo>
                  <a:lnTo>
                    <a:pt x="812" y="213"/>
                  </a:lnTo>
                  <a:lnTo>
                    <a:pt x="817" y="215"/>
                  </a:lnTo>
                  <a:lnTo>
                    <a:pt x="824" y="218"/>
                  </a:lnTo>
                  <a:lnTo>
                    <a:pt x="831" y="221"/>
                  </a:lnTo>
                  <a:lnTo>
                    <a:pt x="839" y="224"/>
                  </a:lnTo>
                  <a:lnTo>
                    <a:pt x="848" y="225"/>
                  </a:lnTo>
                  <a:lnTo>
                    <a:pt x="858" y="228"/>
                  </a:lnTo>
                  <a:lnTo>
                    <a:pt x="871" y="228"/>
                  </a:lnTo>
                  <a:lnTo>
                    <a:pt x="882" y="228"/>
                  </a:lnTo>
                  <a:lnTo>
                    <a:pt x="895" y="225"/>
                  </a:lnTo>
                  <a:lnTo>
                    <a:pt x="911" y="221"/>
                  </a:lnTo>
                  <a:lnTo>
                    <a:pt x="930" y="214"/>
                  </a:lnTo>
                  <a:lnTo>
                    <a:pt x="952" y="204"/>
                  </a:lnTo>
                  <a:lnTo>
                    <a:pt x="977" y="190"/>
                  </a:lnTo>
                  <a:lnTo>
                    <a:pt x="1006" y="170"/>
                  </a:lnTo>
                  <a:lnTo>
                    <a:pt x="1039" y="145"/>
                  </a:lnTo>
                  <a:lnTo>
                    <a:pt x="1056" y="131"/>
                  </a:lnTo>
                  <a:lnTo>
                    <a:pt x="1074" y="119"/>
                  </a:lnTo>
                  <a:lnTo>
                    <a:pt x="1089" y="106"/>
                  </a:lnTo>
                  <a:lnTo>
                    <a:pt x="1105" y="94"/>
                  </a:lnTo>
                  <a:lnTo>
                    <a:pt x="1119" y="83"/>
                  </a:lnTo>
                  <a:lnTo>
                    <a:pt x="1134" y="74"/>
                  </a:lnTo>
                  <a:lnTo>
                    <a:pt x="1147" y="63"/>
                  </a:lnTo>
                  <a:lnTo>
                    <a:pt x="1160" y="55"/>
                  </a:lnTo>
                  <a:lnTo>
                    <a:pt x="1174" y="48"/>
                  </a:lnTo>
                  <a:lnTo>
                    <a:pt x="1187" y="42"/>
                  </a:lnTo>
                  <a:lnTo>
                    <a:pt x="1199" y="36"/>
                  </a:lnTo>
                  <a:lnTo>
                    <a:pt x="1212" y="31"/>
                  </a:lnTo>
                  <a:lnTo>
                    <a:pt x="1226" y="27"/>
                  </a:lnTo>
                  <a:lnTo>
                    <a:pt x="1238" y="24"/>
                  </a:lnTo>
                  <a:lnTo>
                    <a:pt x="1252" y="22"/>
                  </a:lnTo>
                  <a:lnTo>
                    <a:pt x="1266" y="22"/>
                  </a:lnTo>
                  <a:lnTo>
                    <a:pt x="1287" y="24"/>
                  </a:lnTo>
                  <a:lnTo>
                    <a:pt x="1310" y="29"/>
                  </a:lnTo>
                  <a:lnTo>
                    <a:pt x="1333" y="38"/>
                  </a:lnTo>
                  <a:lnTo>
                    <a:pt x="1355" y="50"/>
                  </a:lnTo>
                  <a:lnTo>
                    <a:pt x="1375" y="66"/>
                  </a:lnTo>
                  <a:lnTo>
                    <a:pt x="1393" y="85"/>
                  </a:lnTo>
                  <a:lnTo>
                    <a:pt x="1406" y="108"/>
                  </a:lnTo>
                  <a:lnTo>
                    <a:pt x="1416" y="135"/>
                  </a:lnTo>
                  <a:lnTo>
                    <a:pt x="1450" y="135"/>
                  </a:lnTo>
                  <a:lnTo>
                    <a:pt x="1454" y="154"/>
                  </a:lnTo>
                  <a:lnTo>
                    <a:pt x="1454" y="176"/>
                  </a:lnTo>
                  <a:lnTo>
                    <a:pt x="1450" y="199"/>
                  </a:lnTo>
                  <a:lnTo>
                    <a:pt x="1443" y="224"/>
                  </a:lnTo>
                  <a:lnTo>
                    <a:pt x="1410" y="224"/>
                  </a:lnTo>
                  <a:close/>
                </a:path>
              </a:pathLst>
            </a:custGeom>
            <a:solidFill>
              <a:schemeClr val="folHlink"/>
            </a:solidFill>
            <a:ln w="9525">
              <a:solidFill>
                <a:schemeClr val="hlink"/>
              </a:solidFill>
              <a:round/>
              <a:headEnd/>
              <a:tailEnd/>
            </a:ln>
          </p:spPr>
          <p:txBody>
            <a:bodyPr/>
            <a:lstStyle/>
            <a:p>
              <a:endParaRPr lang="en-US"/>
            </a:p>
          </p:txBody>
        </p:sp>
        <p:sp>
          <p:nvSpPr>
            <p:cNvPr id="5194" name="Freeform 71"/>
            <p:cNvSpPr>
              <a:spLocks/>
            </p:cNvSpPr>
            <p:nvPr/>
          </p:nvSpPr>
          <p:spPr bwMode="auto">
            <a:xfrm>
              <a:off x="3727" y="2494"/>
              <a:ext cx="42" cy="56"/>
            </a:xfrm>
            <a:custGeom>
              <a:avLst/>
              <a:gdLst>
                <a:gd name="T0" fmla="*/ 86 w 86"/>
                <a:gd name="T1" fmla="*/ 2 h 113"/>
                <a:gd name="T2" fmla="*/ 86 w 86"/>
                <a:gd name="T3" fmla="*/ 107 h 113"/>
                <a:gd name="T4" fmla="*/ 73 w 86"/>
                <a:gd name="T5" fmla="*/ 111 h 113"/>
                <a:gd name="T6" fmla="*/ 59 w 86"/>
                <a:gd name="T7" fmla="*/ 113 h 113"/>
                <a:gd name="T8" fmla="*/ 45 w 86"/>
                <a:gd name="T9" fmla="*/ 112 h 113"/>
                <a:gd name="T10" fmla="*/ 31 w 86"/>
                <a:gd name="T11" fmla="*/ 108 h 113"/>
                <a:gd name="T12" fmla="*/ 19 w 86"/>
                <a:gd name="T13" fmla="*/ 100 h 113"/>
                <a:gd name="T14" fmla="*/ 8 w 86"/>
                <a:gd name="T15" fmla="*/ 89 h 113"/>
                <a:gd name="T16" fmla="*/ 3 w 86"/>
                <a:gd name="T17" fmla="*/ 73 h 113"/>
                <a:gd name="T18" fmla="*/ 0 w 86"/>
                <a:gd name="T19" fmla="*/ 51 h 113"/>
                <a:gd name="T20" fmla="*/ 4 w 86"/>
                <a:gd name="T21" fmla="*/ 34 h 113"/>
                <a:gd name="T22" fmla="*/ 11 w 86"/>
                <a:gd name="T23" fmla="*/ 21 h 113"/>
                <a:gd name="T24" fmla="*/ 21 w 86"/>
                <a:gd name="T25" fmla="*/ 12 h 113"/>
                <a:gd name="T26" fmla="*/ 35 w 86"/>
                <a:gd name="T27" fmla="*/ 6 h 113"/>
                <a:gd name="T28" fmla="*/ 49 w 86"/>
                <a:gd name="T29" fmla="*/ 3 h 113"/>
                <a:gd name="T30" fmla="*/ 63 w 86"/>
                <a:gd name="T31" fmla="*/ 0 h 113"/>
                <a:gd name="T32" fmla="*/ 75 w 86"/>
                <a:gd name="T33" fmla="*/ 0 h 113"/>
                <a:gd name="T34" fmla="*/ 86 w 86"/>
                <a:gd name="T35" fmla="*/ 2 h 1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13"/>
                <a:gd name="T56" fmla="*/ 86 w 86"/>
                <a:gd name="T57" fmla="*/ 113 h 1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13">
                  <a:moveTo>
                    <a:pt x="86" y="2"/>
                  </a:moveTo>
                  <a:lnTo>
                    <a:pt x="86" y="107"/>
                  </a:lnTo>
                  <a:lnTo>
                    <a:pt x="73" y="111"/>
                  </a:lnTo>
                  <a:lnTo>
                    <a:pt x="59" y="113"/>
                  </a:lnTo>
                  <a:lnTo>
                    <a:pt x="45" y="112"/>
                  </a:lnTo>
                  <a:lnTo>
                    <a:pt x="31" y="108"/>
                  </a:lnTo>
                  <a:lnTo>
                    <a:pt x="19" y="100"/>
                  </a:lnTo>
                  <a:lnTo>
                    <a:pt x="8" y="89"/>
                  </a:lnTo>
                  <a:lnTo>
                    <a:pt x="3" y="73"/>
                  </a:lnTo>
                  <a:lnTo>
                    <a:pt x="0" y="51"/>
                  </a:lnTo>
                  <a:lnTo>
                    <a:pt x="4" y="34"/>
                  </a:lnTo>
                  <a:lnTo>
                    <a:pt x="11" y="21"/>
                  </a:lnTo>
                  <a:lnTo>
                    <a:pt x="21" y="12"/>
                  </a:lnTo>
                  <a:lnTo>
                    <a:pt x="35" y="6"/>
                  </a:lnTo>
                  <a:lnTo>
                    <a:pt x="49" y="3"/>
                  </a:lnTo>
                  <a:lnTo>
                    <a:pt x="63" y="0"/>
                  </a:lnTo>
                  <a:lnTo>
                    <a:pt x="75" y="0"/>
                  </a:lnTo>
                  <a:lnTo>
                    <a:pt x="86" y="2"/>
                  </a:lnTo>
                  <a:close/>
                </a:path>
              </a:pathLst>
            </a:custGeom>
            <a:solidFill>
              <a:schemeClr val="folHlink"/>
            </a:solidFill>
            <a:ln w="9525">
              <a:solidFill>
                <a:schemeClr val="hlink"/>
              </a:solidFill>
              <a:round/>
              <a:headEnd/>
              <a:tailEnd/>
            </a:ln>
          </p:spPr>
          <p:txBody>
            <a:bodyPr/>
            <a:lstStyle/>
            <a:p>
              <a:endParaRPr lang="en-US"/>
            </a:p>
          </p:txBody>
        </p:sp>
        <p:sp>
          <p:nvSpPr>
            <p:cNvPr id="5195" name="Freeform 72"/>
            <p:cNvSpPr>
              <a:spLocks/>
            </p:cNvSpPr>
            <p:nvPr/>
          </p:nvSpPr>
          <p:spPr bwMode="auto">
            <a:xfrm>
              <a:off x="3523" y="2461"/>
              <a:ext cx="197" cy="153"/>
            </a:xfrm>
            <a:custGeom>
              <a:avLst/>
              <a:gdLst>
                <a:gd name="T0" fmla="*/ 86 w 395"/>
                <a:gd name="T1" fmla="*/ 305 h 305"/>
                <a:gd name="T2" fmla="*/ 93 w 395"/>
                <a:gd name="T3" fmla="*/ 301 h 305"/>
                <a:gd name="T4" fmla="*/ 100 w 395"/>
                <a:gd name="T5" fmla="*/ 296 h 305"/>
                <a:gd name="T6" fmla="*/ 108 w 395"/>
                <a:gd name="T7" fmla="*/ 290 h 305"/>
                <a:gd name="T8" fmla="*/ 116 w 395"/>
                <a:gd name="T9" fmla="*/ 286 h 305"/>
                <a:gd name="T10" fmla="*/ 124 w 395"/>
                <a:gd name="T11" fmla="*/ 279 h 305"/>
                <a:gd name="T12" fmla="*/ 132 w 395"/>
                <a:gd name="T13" fmla="*/ 273 h 305"/>
                <a:gd name="T14" fmla="*/ 140 w 395"/>
                <a:gd name="T15" fmla="*/ 266 h 305"/>
                <a:gd name="T16" fmla="*/ 149 w 395"/>
                <a:gd name="T17" fmla="*/ 259 h 305"/>
                <a:gd name="T18" fmla="*/ 167 w 395"/>
                <a:gd name="T19" fmla="*/ 246 h 305"/>
                <a:gd name="T20" fmla="*/ 184 w 395"/>
                <a:gd name="T21" fmla="*/ 233 h 305"/>
                <a:gd name="T22" fmla="*/ 200 w 395"/>
                <a:gd name="T23" fmla="*/ 220 h 305"/>
                <a:gd name="T24" fmla="*/ 215 w 395"/>
                <a:gd name="T25" fmla="*/ 209 h 305"/>
                <a:gd name="T26" fmla="*/ 230 w 395"/>
                <a:gd name="T27" fmla="*/ 199 h 305"/>
                <a:gd name="T28" fmla="*/ 245 w 395"/>
                <a:gd name="T29" fmla="*/ 188 h 305"/>
                <a:gd name="T30" fmla="*/ 260 w 395"/>
                <a:gd name="T31" fmla="*/ 179 h 305"/>
                <a:gd name="T32" fmla="*/ 274 w 395"/>
                <a:gd name="T33" fmla="*/ 171 h 305"/>
                <a:gd name="T34" fmla="*/ 288 w 395"/>
                <a:gd name="T35" fmla="*/ 163 h 305"/>
                <a:gd name="T36" fmla="*/ 303 w 395"/>
                <a:gd name="T37" fmla="*/ 156 h 305"/>
                <a:gd name="T38" fmla="*/ 316 w 395"/>
                <a:gd name="T39" fmla="*/ 150 h 305"/>
                <a:gd name="T40" fmla="*/ 331 w 395"/>
                <a:gd name="T41" fmla="*/ 146 h 305"/>
                <a:gd name="T42" fmla="*/ 346 w 395"/>
                <a:gd name="T43" fmla="*/ 142 h 305"/>
                <a:gd name="T44" fmla="*/ 362 w 395"/>
                <a:gd name="T45" fmla="*/ 140 h 305"/>
                <a:gd name="T46" fmla="*/ 379 w 395"/>
                <a:gd name="T47" fmla="*/ 138 h 305"/>
                <a:gd name="T48" fmla="*/ 395 w 395"/>
                <a:gd name="T49" fmla="*/ 138 h 305"/>
                <a:gd name="T50" fmla="*/ 395 w 395"/>
                <a:gd name="T51" fmla="*/ 108 h 305"/>
                <a:gd name="T52" fmla="*/ 395 w 395"/>
                <a:gd name="T53" fmla="*/ 62 h 305"/>
                <a:gd name="T54" fmla="*/ 395 w 395"/>
                <a:gd name="T55" fmla="*/ 18 h 305"/>
                <a:gd name="T56" fmla="*/ 395 w 395"/>
                <a:gd name="T57" fmla="*/ 0 h 305"/>
                <a:gd name="T58" fmla="*/ 0 w 395"/>
                <a:gd name="T59" fmla="*/ 0 h 305"/>
                <a:gd name="T60" fmla="*/ 0 w 395"/>
                <a:gd name="T61" fmla="*/ 49 h 305"/>
                <a:gd name="T62" fmla="*/ 342 w 395"/>
                <a:gd name="T63" fmla="*/ 49 h 305"/>
                <a:gd name="T64" fmla="*/ 342 w 395"/>
                <a:gd name="T65" fmla="*/ 66 h 305"/>
                <a:gd name="T66" fmla="*/ 0 w 395"/>
                <a:gd name="T67" fmla="*/ 66 h 305"/>
                <a:gd name="T68" fmla="*/ 0 w 395"/>
                <a:gd name="T69" fmla="*/ 102 h 305"/>
                <a:gd name="T70" fmla="*/ 16 w 395"/>
                <a:gd name="T71" fmla="*/ 107 h 305"/>
                <a:gd name="T72" fmla="*/ 31 w 395"/>
                <a:gd name="T73" fmla="*/ 114 h 305"/>
                <a:gd name="T74" fmla="*/ 45 w 395"/>
                <a:gd name="T75" fmla="*/ 120 h 305"/>
                <a:gd name="T76" fmla="*/ 58 w 395"/>
                <a:gd name="T77" fmla="*/ 130 h 305"/>
                <a:gd name="T78" fmla="*/ 71 w 395"/>
                <a:gd name="T79" fmla="*/ 140 h 305"/>
                <a:gd name="T80" fmla="*/ 81 w 395"/>
                <a:gd name="T81" fmla="*/ 151 h 305"/>
                <a:gd name="T82" fmla="*/ 91 w 395"/>
                <a:gd name="T83" fmla="*/ 164 h 305"/>
                <a:gd name="T84" fmla="*/ 98 w 395"/>
                <a:gd name="T85" fmla="*/ 178 h 305"/>
                <a:gd name="T86" fmla="*/ 107 w 395"/>
                <a:gd name="T87" fmla="*/ 209 h 305"/>
                <a:gd name="T88" fmla="*/ 108 w 395"/>
                <a:gd name="T89" fmla="*/ 242 h 305"/>
                <a:gd name="T90" fmla="*/ 101 w 395"/>
                <a:gd name="T91" fmla="*/ 276 h 305"/>
                <a:gd name="T92" fmla="*/ 86 w 395"/>
                <a:gd name="T93" fmla="*/ 305 h 3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95"/>
                <a:gd name="T142" fmla="*/ 0 h 305"/>
                <a:gd name="T143" fmla="*/ 395 w 395"/>
                <a:gd name="T144" fmla="*/ 305 h 30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95" h="305">
                  <a:moveTo>
                    <a:pt x="86" y="305"/>
                  </a:moveTo>
                  <a:lnTo>
                    <a:pt x="93" y="301"/>
                  </a:lnTo>
                  <a:lnTo>
                    <a:pt x="100" y="296"/>
                  </a:lnTo>
                  <a:lnTo>
                    <a:pt x="108" y="290"/>
                  </a:lnTo>
                  <a:lnTo>
                    <a:pt x="116" y="286"/>
                  </a:lnTo>
                  <a:lnTo>
                    <a:pt x="124" y="279"/>
                  </a:lnTo>
                  <a:lnTo>
                    <a:pt x="132" y="273"/>
                  </a:lnTo>
                  <a:lnTo>
                    <a:pt x="140" y="266"/>
                  </a:lnTo>
                  <a:lnTo>
                    <a:pt x="149" y="259"/>
                  </a:lnTo>
                  <a:lnTo>
                    <a:pt x="167" y="246"/>
                  </a:lnTo>
                  <a:lnTo>
                    <a:pt x="184" y="233"/>
                  </a:lnTo>
                  <a:lnTo>
                    <a:pt x="200" y="220"/>
                  </a:lnTo>
                  <a:lnTo>
                    <a:pt x="215" y="209"/>
                  </a:lnTo>
                  <a:lnTo>
                    <a:pt x="230" y="199"/>
                  </a:lnTo>
                  <a:lnTo>
                    <a:pt x="245" y="188"/>
                  </a:lnTo>
                  <a:lnTo>
                    <a:pt x="260" y="179"/>
                  </a:lnTo>
                  <a:lnTo>
                    <a:pt x="274" y="171"/>
                  </a:lnTo>
                  <a:lnTo>
                    <a:pt x="288" y="163"/>
                  </a:lnTo>
                  <a:lnTo>
                    <a:pt x="303" y="156"/>
                  </a:lnTo>
                  <a:lnTo>
                    <a:pt x="316" y="150"/>
                  </a:lnTo>
                  <a:lnTo>
                    <a:pt x="331" y="146"/>
                  </a:lnTo>
                  <a:lnTo>
                    <a:pt x="346" y="142"/>
                  </a:lnTo>
                  <a:lnTo>
                    <a:pt x="362" y="140"/>
                  </a:lnTo>
                  <a:lnTo>
                    <a:pt x="379" y="138"/>
                  </a:lnTo>
                  <a:lnTo>
                    <a:pt x="395" y="138"/>
                  </a:lnTo>
                  <a:lnTo>
                    <a:pt x="395" y="108"/>
                  </a:lnTo>
                  <a:lnTo>
                    <a:pt x="395" y="62"/>
                  </a:lnTo>
                  <a:lnTo>
                    <a:pt x="395" y="18"/>
                  </a:lnTo>
                  <a:lnTo>
                    <a:pt x="395" y="0"/>
                  </a:lnTo>
                  <a:lnTo>
                    <a:pt x="0" y="0"/>
                  </a:lnTo>
                  <a:lnTo>
                    <a:pt x="0" y="49"/>
                  </a:lnTo>
                  <a:lnTo>
                    <a:pt x="342" y="49"/>
                  </a:lnTo>
                  <a:lnTo>
                    <a:pt x="342" y="66"/>
                  </a:lnTo>
                  <a:lnTo>
                    <a:pt x="0" y="66"/>
                  </a:lnTo>
                  <a:lnTo>
                    <a:pt x="0" y="102"/>
                  </a:lnTo>
                  <a:lnTo>
                    <a:pt x="16" y="107"/>
                  </a:lnTo>
                  <a:lnTo>
                    <a:pt x="31" y="114"/>
                  </a:lnTo>
                  <a:lnTo>
                    <a:pt x="45" y="120"/>
                  </a:lnTo>
                  <a:lnTo>
                    <a:pt x="58" y="130"/>
                  </a:lnTo>
                  <a:lnTo>
                    <a:pt x="71" y="140"/>
                  </a:lnTo>
                  <a:lnTo>
                    <a:pt x="81" y="151"/>
                  </a:lnTo>
                  <a:lnTo>
                    <a:pt x="91" y="164"/>
                  </a:lnTo>
                  <a:lnTo>
                    <a:pt x="98" y="178"/>
                  </a:lnTo>
                  <a:lnTo>
                    <a:pt x="107" y="209"/>
                  </a:lnTo>
                  <a:lnTo>
                    <a:pt x="108" y="242"/>
                  </a:lnTo>
                  <a:lnTo>
                    <a:pt x="101" y="276"/>
                  </a:lnTo>
                  <a:lnTo>
                    <a:pt x="86" y="305"/>
                  </a:lnTo>
                  <a:close/>
                </a:path>
              </a:pathLst>
            </a:custGeom>
            <a:solidFill>
              <a:schemeClr val="folHlink"/>
            </a:solidFill>
            <a:ln w="9525">
              <a:solidFill>
                <a:schemeClr val="hlink"/>
              </a:solidFill>
              <a:round/>
              <a:headEnd/>
              <a:tailEnd/>
            </a:ln>
          </p:spPr>
          <p:txBody>
            <a:bodyPr/>
            <a:lstStyle/>
            <a:p>
              <a:endParaRPr lang="en-US"/>
            </a:p>
          </p:txBody>
        </p:sp>
        <p:sp>
          <p:nvSpPr>
            <p:cNvPr id="5196" name="Freeform 73"/>
            <p:cNvSpPr>
              <a:spLocks/>
            </p:cNvSpPr>
            <p:nvPr/>
          </p:nvSpPr>
          <p:spPr bwMode="auto">
            <a:xfrm>
              <a:off x="3675" y="2596"/>
              <a:ext cx="61" cy="60"/>
            </a:xfrm>
            <a:custGeom>
              <a:avLst/>
              <a:gdLst>
                <a:gd name="T0" fmla="*/ 60 w 121"/>
                <a:gd name="T1" fmla="*/ 120 h 120"/>
                <a:gd name="T2" fmla="*/ 47 w 121"/>
                <a:gd name="T3" fmla="*/ 119 h 120"/>
                <a:gd name="T4" fmla="*/ 37 w 121"/>
                <a:gd name="T5" fmla="*/ 116 h 120"/>
                <a:gd name="T6" fmla="*/ 26 w 121"/>
                <a:gd name="T7" fmla="*/ 110 h 120"/>
                <a:gd name="T8" fmla="*/ 17 w 121"/>
                <a:gd name="T9" fmla="*/ 103 h 120"/>
                <a:gd name="T10" fmla="*/ 10 w 121"/>
                <a:gd name="T11" fmla="*/ 94 h 120"/>
                <a:gd name="T12" fmla="*/ 4 w 121"/>
                <a:gd name="T13" fmla="*/ 84 h 120"/>
                <a:gd name="T14" fmla="*/ 1 w 121"/>
                <a:gd name="T15" fmla="*/ 73 h 120"/>
                <a:gd name="T16" fmla="*/ 0 w 121"/>
                <a:gd name="T17" fmla="*/ 61 h 120"/>
                <a:gd name="T18" fmla="*/ 1 w 121"/>
                <a:gd name="T19" fmla="*/ 48 h 120"/>
                <a:gd name="T20" fmla="*/ 4 w 121"/>
                <a:gd name="T21" fmla="*/ 37 h 120"/>
                <a:gd name="T22" fmla="*/ 10 w 121"/>
                <a:gd name="T23" fmla="*/ 26 h 120"/>
                <a:gd name="T24" fmla="*/ 17 w 121"/>
                <a:gd name="T25" fmla="*/ 18 h 120"/>
                <a:gd name="T26" fmla="*/ 26 w 121"/>
                <a:gd name="T27" fmla="*/ 10 h 120"/>
                <a:gd name="T28" fmla="*/ 37 w 121"/>
                <a:gd name="T29" fmla="*/ 4 h 120"/>
                <a:gd name="T30" fmla="*/ 47 w 121"/>
                <a:gd name="T31" fmla="*/ 1 h 120"/>
                <a:gd name="T32" fmla="*/ 60 w 121"/>
                <a:gd name="T33" fmla="*/ 0 h 120"/>
                <a:gd name="T34" fmla="*/ 72 w 121"/>
                <a:gd name="T35" fmla="*/ 1 h 120"/>
                <a:gd name="T36" fmla="*/ 84 w 121"/>
                <a:gd name="T37" fmla="*/ 4 h 120"/>
                <a:gd name="T38" fmla="*/ 94 w 121"/>
                <a:gd name="T39" fmla="*/ 10 h 120"/>
                <a:gd name="T40" fmla="*/ 102 w 121"/>
                <a:gd name="T41" fmla="*/ 18 h 120"/>
                <a:gd name="T42" fmla="*/ 110 w 121"/>
                <a:gd name="T43" fmla="*/ 26 h 120"/>
                <a:gd name="T44" fmla="*/ 116 w 121"/>
                <a:gd name="T45" fmla="*/ 37 h 120"/>
                <a:gd name="T46" fmla="*/ 120 w 121"/>
                <a:gd name="T47" fmla="*/ 48 h 120"/>
                <a:gd name="T48" fmla="*/ 121 w 121"/>
                <a:gd name="T49" fmla="*/ 61 h 120"/>
                <a:gd name="T50" fmla="*/ 120 w 121"/>
                <a:gd name="T51" fmla="*/ 73 h 120"/>
                <a:gd name="T52" fmla="*/ 116 w 121"/>
                <a:gd name="T53" fmla="*/ 84 h 120"/>
                <a:gd name="T54" fmla="*/ 110 w 121"/>
                <a:gd name="T55" fmla="*/ 94 h 120"/>
                <a:gd name="T56" fmla="*/ 102 w 121"/>
                <a:gd name="T57" fmla="*/ 103 h 120"/>
                <a:gd name="T58" fmla="*/ 94 w 121"/>
                <a:gd name="T59" fmla="*/ 110 h 120"/>
                <a:gd name="T60" fmla="*/ 84 w 121"/>
                <a:gd name="T61" fmla="*/ 116 h 120"/>
                <a:gd name="T62" fmla="*/ 72 w 121"/>
                <a:gd name="T63" fmla="*/ 119 h 120"/>
                <a:gd name="T64" fmla="*/ 60 w 121"/>
                <a:gd name="T65" fmla="*/ 12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47" y="119"/>
                  </a:lnTo>
                  <a:lnTo>
                    <a:pt x="37" y="116"/>
                  </a:lnTo>
                  <a:lnTo>
                    <a:pt x="26" y="110"/>
                  </a:lnTo>
                  <a:lnTo>
                    <a:pt x="17" y="103"/>
                  </a:lnTo>
                  <a:lnTo>
                    <a:pt x="10" y="94"/>
                  </a:lnTo>
                  <a:lnTo>
                    <a:pt x="4" y="84"/>
                  </a:lnTo>
                  <a:lnTo>
                    <a:pt x="1" y="73"/>
                  </a:lnTo>
                  <a:lnTo>
                    <a:pt x="0" y="61"/>
                  </a:lnTo>
                  <a:lnTo>
                    <a:pt x="1" y="48"/>
                  </a:lnTo>
                  <a:lnTo>
                    <a:pt x="4" y="37"/>
                  </a:lnTo>
                  <a:lnTo>
                    <a:pt x="10" y="26"/>
                  </a:lnTo>
                  <a:lnTo>
                    <a:pt x="17" y="18"/>
                  </a:lnTo>
                  <a:lnTo>
                    <a:pt x="26" y="10"/>
                  </a:lnTo>
                  <a:lnTo>
                    <a:pt x="37" y="4"/>
                  </a:lnTo>
                  <a:lnTo>
                    <a:pt x="47" y="1"/>
                  </a:lnTo>
                  <a:lnTo>
                    <a:pt x="60" y="0"/>
                  </a:lnTo>
                  <a:lnTo>
                    <a:pt x="72" y="1"/>
                  </a:lnTo>
                  <a:lnTo>
                    <a:pt x="84" y="4"/>
                  </a:lnTo>
                  <a:lnTo>
                    <a:pt x="94" y="10"/>
                  </a:lnTo>
                  <a:lnTo>
                    <a:pt x="102" y="18"/>
                  </a:lnTo>
                  <a:lnTo>
                    <a:pt x="110" y="26"/>
                  </a:lnTo>
                  <a:lnTo>
                    <a:pt x="116" y="37"/>
                  </a:lnTo>
                  <a:lnTo>
                    <a:pt x="120" y="48"/>
                  </a:lnTo>
                  <a:lnTo>
                    <a:pt x="121" y="61"/>
                  </a:lnTo>
                  <a:lnTo>
                    <a:pt x="120" y="73"/>
                  </a:lnTo>
                  <a:lnTo>
                    <a:pt x="116" y="84"/>
                  </a:lnTo>
                  <a:lnTo>
                    <a:pt x="110" y="94"/>
                  </a:lnTo>
                  <a:lnTo>
                    <a:pt x="102" y="103"/>
                  </a:lnTo>
                  <a:lnTo>
                    <a:pt x="94" y="110"/>
                  </a:lnTo>
                  <a:lnTo>
                    <a:pt x="84" y="116"/>
                  </a:lnTo>
                  <a:lnTo>
                    <a:pt x="72" y="119"/>
                  </a:lnTo>
                  <a:lnTo>
                    <a:pt x="60" y="120"/>
                  </a:lnTo>
                  <a:close/>
                </a:path>
              </a:pathLst>
            </a:custGeom>
            <a:solidFill>
              <a:schemeClr val="folHlink"/>
            </a:solidFill>
            <a:ln w="9525">
              <a:solidFill>
                <a:schemeClr val="hlink"/>
              </a:solidFill>
              <a:round/>
              <a:headEnd/>
              <a:tailEnd/>
            </a:ln>
          </p:spPr>
          <p:txBody>
            <a:bodyPr/>
            <a:lstStyle/>
            <a:p>
              <a:endParaRPr lang="en-US"/>
            </a:p>
          </p:txBody>
        </p:sp>
        <p:sp>
          <p:nvSpPr>
            <p:cNvPr id="5197" name="Freeform 74"/>
            <p:cNvSpPr>
              <a:spLocks/>
            </p:cNvSpPr>
            <p:nvPr/>
          </p:nvSpPr>
          <p:spPr bwMode="auto">
            <a:xfrm>
              <a:off x="3162" y="2596"/>
              <a:ext cx="60" cy="60"/>
            </a:xfrm>
            <a:custGeom>
              <a:avLst/>
              <a:gdLst>
                <a:gd name="T0" fmla="*/ 61 w 121"/>
                <a:gd name="T1" fmla="*/ 120 h 120"/>
                <a:gd name="T2" fmla="*/ 48 w 121"/>
                <a:gd name="T3" fmla="*/ 119 h 120"/>
                <a:gd name="T4" fmla="*/ 37 w 121"/>
                <a:gd name="T5" fmla="*/ 116 h 120"/>
                <a:gd name="T6" fmla="*/ 26 w 121"/>
                <a:gd name="T7" fmla="*/ 110 h 120"/>
                <a:gd name="T8" fmla="*/ 18 w 121"/>
                <a:gd name="T9" fmla="*/ 103 h 120"/>
                <a:gd name="T10" fmla="*/ 10 w 121"/>
                <a:gd name="T11" fmla="*/ 94 h 120"/>
                <a:gd name="T12" fmla="*/ 4 w 121"/>
                <a:gd name="T13" fmla="*/ 84 h 120"/>
                <a:gd name="T14" fmla="*/ 1 w 121"/>
                <a:gd name="T15" fmla="*/ 73 h 120"/>
                <a:gd name="T16" fmla="*/ 0 w 121"/>
                <a:gd name="T17" fmla="*/ 61 h 120"/>
                <a:gd name="T18" fmla="*/ 1 w 121"/>
                <a:gd name="T19" fmla="*/ 48 h 120"/>
                <a:gd name="T20" fmla="*/ 4 w 121"/>
                <a:gd name="T21" fmla="*/ 37 h 120"/>
                <a:gd name="T22" fmla="*/ 10 w 121"/>
                <a:gd name="T23" fmla="*/ 26 h 120"/>
                <a:gd name="T24" fmla="*/ 18 w 121"/>
                <a:gd name="T25" fmla="*/ 18 h 120"/>
                <a:gd name="T26" fmla="*/ 26 w 121"/>
                <a:gd name="T27" fmla="*/ 10 h 120"/>
                <a:gd name="T28" fmla="*/ 37 w 121"/>
                <a:gd name="T29" fmla="*/ 4 h 120"/>
                <a:gd name="T30" fmla="*/ 48 w 121"/>
                <a:gd name="T31" fmla="*/ 1 h 120"/>
                <a:gd name="T32" fmla="*/ 61 w 121"/>
                <a:gd name="T33" fmla="*/ 0 h 120"/>
                <a:gd name="T34" fmla="*/ 73 w 121"/>
                <a:gd name="T35" fmla="*/ 1 h 120"/>
                <a:gd name="T36" fmla="*/ 84 w 121"/>
                <a:gd name="T37" fmla="*/ 4 h 120"/>
                <a:gd name="T38" fmla="*/ 94 w 121"/>
                <a:gd name="T39" fmla="*/ 10 h 120"/>
                <a:gd name="T40" fmla="*/ 103 w 121"/>
                <a:gd name="T41" fmla="*/ 18 h 120"/>
                <a:gd name="T42" fmla="*/ 110 w 121"/>
                <a:gd name="T43" fmla="*/ 26 h 120"/>
                <a:gd name="T44" fmla="*/ 116 w 121"/>
                <a:gd name="T45" fmla="*/ 37 h 120"/>
                <a:gd name="T46" fmla="*/ 119 w 121"/>
                <a:gd name="T47" fmla="*/ 48 h 120"/>
                <a:gd name="T48" fmla="*/ 121 w 121"/>
                <a:gd name="T49" fmla="*/ 61 h 120"/>
                <a:gd name="T50" fmla="*/ 119 w 121"/>
                <a:gd name="T51" fmla="*/ 73 h 120"/>
                <a:gd name="T52" fmla="*/ 116 w 121"/>
                <a:gd name="T53" fmla="*/ 84 h 120"/>
                <a:gd name="T54" fmla="*/ 110 w 121"/>
                <a:gd name="T55" fmla="*/ 94 h 120"/>
                <a:gd name="T56" fmla="*/ 103 w 121"/>
                <a:gd name="T57" fmla="*/ 103 h 120"/>
                <a:gd name="T58" fmla="*/ 94 w 121"/>
                <a:gd name="T59" fmla="*/ 110 h 120"/>
                <a:gd name="T60" fmla="*/ 84 w 121"/>
                <a:gd name="T61" fmla="*/ 116 h 120"/>
                <a:gd name="T62" fmla="*/ 73 w 121"/>
                <a:gd name="T63" fmla="*/ 119 h 120"/>
                <a:gd name="T64" fmla="*/ 61 w 121"/>
                <a:gd name="T65" fmla="*/ 12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48" y="119"/>
                  </a:lnTo>
                  <a:lnTo>
                    <a:pt x="37" y="116"/>
                  </a:lnTo>
                  <a:lnTo>
                    <a:pt x="26" y="110"/>
                  </a:lnTo>
                  <a:lnTo>
                    <a:pt x="18" y="103"/>
                  </a:lnTo>
                  <a:lnTo>
                    <a:pt x="10" y="94"/>
                  </a:lnTo>
                  <a:lnTo>
                    <a:pt x="4" y="84"/>
                  </a:lnTo>
                  <a:lnTo>
                    <a:pt x="1" y="73"/>
                  </a:lnTo>
                  <a:lnTo>
                    <a:pt x="0" y="61"/>
                  </a:lnTo>
                  <a:lnTo>
                    <a:pt x="1" y="48"/>
                  </a:lnTo>
                  <a:lnTo>
                    <a:pt x="4" y="37"/>
                  </a:lnTo>
                  <a:lnTo>
                    <a:pt x="10" y="26"/>
                  </a:lnTo>
                  <a:lnTo>
                    <a:pt x="18" y="18"/>
                  </a:lnTo>
                  <a:lnTo>
                    <a:pt x="26" y="10"/>
                  </a:lnTo>
                  <a:lnTo>
                    <a:pt x="37" y="4"/>
                  </a:lnTo>
                  <a:lnTo>
                    <a:pt x="48" y="1"/>
                  </a:lnTo>
                  <a:lnTo>
                    <a:pt x="61" y="0"/>
                  </a:lnTo>
                  <a:lnTo>
                    <a:pt x="73" y="1"/>
                  </a:lnTo>
                  <a:lnTo>
                    <a:pt x="84" y="4"/>
                  </a:lnTo>
                  <a:lnTo>
                    <a:pt x="94" y="10"/>
                  </a:lnTo>
                  <a:lnTo>
                    <a:pt x="103" y="18"/>
                  </a:lnTo>
                  <a:lnTo>
                    <a:pt x="110" y="26"/>
                  </a:lnTo>
                  <a:lnTo>
                    <a:pt x="116" y="37"/>
                  </a:lnTo>
                  <a:lnTo>
                    <a:pt x="119" y="48"/>
                  </a:lnTo>
                  <a:lnTo>
                    <a:pt x="121" y="61"/>
                  </a:lnTo>
                  <a:lnTo>
                    <a:pt x="119" y="73"/>
                  </a:lnTo>
                  <a:lnTo>
                    <a:pt x="116" y="84"/>
                  </a:lnTo>
                  <a:lnTo>
                    <a:pt x="110" y="94"/>
                  </a:lnTo>
                  <a:lnTo>
                    <a:pt x="103" y="103"/>
                  </a:lnTo>
                  <a:lnTo>
                    <a:pt x="94" y="110"/>
                  </a:lnTo>
                  <a:lnTo>
                    <a:pt x="84" y="116"/>
                  </a:lnTo>
                  <a:lnTo>
                    <a:pt x="73" y="119"/>
                  </a:lnTo>
                  <a:lnTo>
                    <a:pt x="61" y="120"/>
                  </a:lnTo>
                  <a:close/>
                </a:path>
              </a:pathLst>
            </a:custGeom>
            <a:solidFill>
              <a:schemeClr val="folHlink"/>
            </a:solidFill>
            <a:ln w="9525">
              <a:solidFill>
                <a:schemeClr val="hlink"/>
              </a:solidFill>
              <a:round/>
              <a:headEnd/>
              <a:tailEnd/>
            </a:ln>
          </p:spPr>
          <p:txBody>
            <a:bodyPr/>
            <a:lstStyle/>
            <a:p>
              <a:endParaRPr lang="en-US"/>
            </a:p>
          </p:txBody>
        </p:sp>
        <p:sp>
          <p:nvSpPr>
            <p:cNvPr id="5198" name="Freeform 75"/>
            <p:cNvSpPr>
              <a:spLocks/>
            </p:cNvSpPr>
            <p:nvPr/>
          </p:nvSpPr>
          <p:spPr bwMode="auto">
            <a:xfrm>
              <a:off x="3124" y="2460"/>
              <a:ext cx="598" cy="182"/>
            </a:xfrm>
            <a:custGeom>
              <a:avLst/>
              <a:gdLst>
                <a:gd name="T0" fmla="*/ 1159 w 1194"/>
                <a:gd name="T1" fmla="*/ 143 h 365"/>
                <a:gd name="T2" fmla="*/ 1113 w 1194"/>
                <a:gd name="T3" fmla="*/ 153 h 365"/>
                <a:gd name="T4" fmla="*/ 1071 w 1194"/>
                <a:gd name="T5" fmla="*/ 174 h 365"/>
                <a:gd name="T6" fmla="*/ 1027 w 1194"/>
                <a:gd name="T7" fmla="*/ 202 h 365"/>
                <a:gd name="T8" fmla="*/ 981 w 1194"/>
                <a:gd name="T9" fmla="*/ 236 h 365"/>
                <a:gd name="T10" fmla="*/ 937 w 1194"/>
                <a:gd name="T11" fmla="*/ 269 h 365"/>
                <a:gd name="T12" fmla="*/ 913 w 1194"/>
                <a:gd name="T13" fmla="*/ 289 h 365"/>
                <a:gd name="T14" fmla="*/ 890 w 1194"/>
                <a:gd name="T15" fmla="*/ 304 h 365"/>
                <a:gd name="T16" fmla="*/ 905 w 1194"/>
                <a:gd name="T17" fmla="*/ 245 h 365"/>
                <a:gd name="T18" fmla="*/ 888 w 1194"/>
                <a:gd name="T19" fmla="*/ 167 h 365"/>
                <a:gd name="T20" fmla="*/ 855 w 1194"/>
                <a:gd name="T21" fmla="*/ 133 h 365"/>
                <a:gd name="T22" fmla="*/ 813 w 1194"/>
                <a:gd name="T23" fmla="*/ 110 h 365"/>
                <a:gd name="T24" fmla="*/ 1139 w 1194"/>
                <a:gd name="T25" fmla="*/ 69 h 365"/>
                <a:gd name="T26" fmla="*/ 797 w 1194"/>
                <a:gd name="T27" fmla="*/ 3 h 365"/>
                <a:gd name="T28" fmla="*/ 767 w 1194"/>
                <a:gd name="T29" fmla="*/ 104 h 365"/>
                <a:gd name="T30" fmla="*/ 716 w 1194"/>
                <a:gd name="T31" fmla="*/ 120 h 365"/>
                <a:gd name="T32" fmla="*/ 667 w 1194"/>
                <a:gd name="T33" fmla="*/ 166 h 365"/>
                <a:gd name="T34" fmla="*/ 646 w 1194"/>
                <a:gd name="T35" fmla="*/ 236 h 365"/>
                <a:gd name="T36" fmla="*/ 662 w 1194"/>
                <a:gd name="T37" fmla="*/ 293 h 365"/>
                <a:gd name="T38" fmla="*/ 690 w 1194"/>
                <a:gd name="T39" fmla="*/ 334 h 365"/>
                <a:gd name="T40" fmla="*/ 327 w 1194"/>
                <a:gd name="T41" fmla="*/ 306 h 365"/>
                <a:gd name="T42" fmla="*/ 315 w 1194"/>
                <a:gd name="T43" fmla="*/ 257 h 365"/>
                <a:gd name="T44" fmla="*/ 289 w 1194"/>
                <a:gd name="T45" fmla="*/ 204 h 365"/>
                <a:gd name="T46" fmla="*/ 247 w 1194"/>
                <a:gd name="T47" fmla="*/ 158 h 365"/>
                <a:gd name="T48" fmla="*/ 185 w 1194"/>
                <a:gd name="T49" fmla="*/ 127 h 365"/>
                <a:gd name="T50" fmla="*/ 102 w 1194"/>
                <a:gd name="T51" fmla="*/ 119 h 365"/>
                <a:gd name="T52" fmla="*/ 42 w 1194"/>
                <a:gd name="T53" fmla="*/ 129 h 365"/>
                <a:gd name="T54" fmla="*/ 9 w 1194"/>
                <a:gd name="T55" fmla="*/ 152 h 365"/>
                <a:gd name="T56" fmla="*/ 12 w 1194"/>
                <a:gd name="T57" fmla="*/ 166 h 365"/>
                <a:gd name="T58" fmla="*/ 53 w 1194"/>
                <a:gd name="T59" fmla="*/ 146 h 365"/>
                <a:gd name="T60" fmla="*/ 102 w 1194"/>
                <a:gd name="T61" fmla="*/ 137 h 365"/>
                <a:gd name="T62" fmla="*/ 179 w 1194"/>
                <a:gd name="T63" fmla="*/ 145 h 365"/>
                <a:gd name="T64" fmla="*/ 243 w 1194"/>
                <a:gd name="T65" fmla="*/ 179 h 365"/>
                <a:gd name="T66" fmla="*/ 282 w 1194"/>
                <a:gd name="T67" fmla="*/ 226 h 365"/>
                <a:gd name="T68" fmla="*/ 303 w 1194"/>
                <a:gd name="T69" fmla="*/ 279 h 365"/>
                <a:gd name="T70" fmla="*/ 311 w 1194"/>
                <a:gd name="T71" fmla="*/ 326 h 365"/>
                <a:gd name="T72" fmla="*/ 325 w 1194"/>
                <a:gd name="T73" fmla="*/ 349 h 365"/>
                <a:gd name="T74" fmla="*/ 395 w 1194"/>
                <a:gd name="T75" fmla="*/ 349 h 365"/>
                <a:gd name="T76" fmla="*/ 494 w 1194"/>
                <a:gd name="T77" fmla="*/ 349 h 365"/>
                <a:gd name="T78" fmla="*/ 597 w 1194"/>
                <a:gd name="T79" fmla="*/ 347 h 365"/>
                <a:gd name="T80" fmla="*/ 679 w 1194"/>
                <a:gd name="T81" fmla="*/ 347 h 365"/>
                <a:gd name="T82" fmla="*/ 713 w 1194"/>
                <a:gd name="T83" fmla="*/ 347 h 365"/>
                <a:gd name="T84" fmla="*/ 729 w 1194"/>
                <a:gd name="T85" fmla="*/ 355 h 365"/>
                <a:gd name="T86" fmla="*/ 753 w 1194"/>
                <a:gd name="T87" fmla="*/ 362 h 365"/>
                <a:gd name="T88" fmla="*/ 787 w 1194"/>
                <a:gd name="T89" fmla="*/ 365 h 365"/>
                <a:gd name="T90" fmla="*/ 835 w 1194"/>
                <a:gd name="T91" fmla="*/ 351 h 365"/>
                <a:gd name="T92" fmla="*/ 911 w 1194"/>
                <a:gd name="T93" fmla="*/ 307 h 365"/>
                <a:gd name="T94" fmla="*/ 979 w 1194"/>
                <a:gd name="T95" fmla="*/ 256 h 365"/>
                <a:gd name="T96" fmla="*/ 1024 w 1194"/>
                <a:gd name="T97" fmla="*/ 220 h 365"/>
                <a:gd name="T98" fmla="*/ 1065 w 1194"/>
                <a:gd name="T99" fmla="*/ 192 h 365"/>
                <a:gd name="T100" fmla="*/ 1104 w 1194"/>
                <a:gd name="T101" fmla="*/ 173 h 365"/>
                <a:gd name="T102" fmla="*/ 1143 w 1194"/>
                <a:gd name="T103" fmla="*/ 161 h 365"/>
                <a:gd name="T104" fmla="*/ 1177 w 1194"/>
                <a:gd name="T105" fmla="*/ 159 h 365"/>
                <a:gd name="T106" fmla="*/ 1194 w 1194"/>
                <a:gd name="T107" fmla="*/ 161 h 36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94"/>
                <a:gd name="T163" fmla="*/ 0 h 365"/>
                <a:gd name="T164" fmla="*/ 1194 w 1194"/>
                <a:gd name="T165" fmla="*/ 365 h 3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94" h="365">
                  <a:moveTo>
                    <a:pt x="1192" y="141"/>
                  </a:moveTo>
                  <a:lnTo>
                    <a:pt x="1176" y="141"/>
                  </a:lnTo>
                  <a:lnTo>
                    <a:pt x="1159" y="143"/>
                  </a:lnTo>
                  <a:lnTo>
                    <a:pt x="1143" y="145"/>
                  </a:lnTo>
                  <a:lnTo>
                    <a:pt x="1128" y="149"/>
                  </a:lnTo>
                  <a:lnTo>
                    <a:pt x="1113" y="153"/>
                  </a:lnTo>
                  <a:lnTo>
                    <a:pt x="1100" y="159"/>
                  </a:lnTo>
                  <a:lnTo>
                    <a:pt x="1085" y="166"/>
                  </a:lnTo>
                  <a:lnTo>
                    <a:pt x="1071" y="174"/>
                  </a:lnTo>
                  <a:lnTo>
                    <a:pt x="1057" y="182"/>
                  </a:lnTo>
                  <a:lnTo>
                    <a:pt x="1042" y="191"/>
                  </a:lnTo>
                  <a:lnTo>
                    <a:pt x="1027" y="202"/>
                  </a:lnTo>
                  <a:lnTo>
                    <a:pt x="1012" y="212"/>
                  </a:lnTo>
                  <a:lnTo>
                    <a:pt x="997" y="223"/>
                  </a:lnTo>
                  <a:lnTo>
                    <a:pt x="981" y="236"/>
                  </a:lnTo>
                  <a:lnTo>
                    <a:pt x="964" y="249"/>
                  </a:lnTo>
                  <a:lnTo>
                    <a:pt x="946" y="262"/>
                  </a:lnTo>
                  <a:lnTo>
                    <a:pt x="937" y="269"/>
                  </a:lnTo>
                  <a:lnTo>
                    <a:pt x="929" y="276"/>
                  </a:lnTo>
                  <a:lnTo>
                    <a:pt x="921" y="282"/>
                  </a:lnTo>
                  <a:lnTo>
                    <a:pt x="913" y="289"/>
                  </a:lnTo>
                  <a:lnTo>
                    <a:pt x="905" y="293"/>
                  </a:lnTo>
                  <a:lnTo>
                    <a:pt x="897" y="299"/>
                  </a:lnTo>
                  <a:lnTo>
                    <a:pt x="890" y="304"/>
                  </a:lnTo>
                  <a:lnTo>
                    <a:pt x="883" y="308"/>
                  </a:lnTo>
                  <a:lnTo>
                    <a:pt x="898" y="279"/>
                  </a:lnTo>
                  <a:lnTo>
                    <a:pt x="905" y="245"/>
                  </a:lnTo>
                  <a:lnTo>
                    <a:pt x="904" y="212"/>
                  </a:lnTo>
                  <a:lnTo>
                    <a:pt x="895" y="181"/>
                  </a:lnTo>
                  <a:lnTo>
                    <a:pt x="888" y="167"/>
                  </a:lnTo>
                  <a:lnTo>
                    <a:pt x="878" y="154"/>
                  </a:lnTo>
                  <a:lnTo>
                    <a:pt x="868" y="143"/>
                  </a:lnTo>
                  <a:lnTo>
                    <a:pt x="855" y="133"/>
                  </a:lnTo>
                  <a:lnTo>
                    <a:pt x="842" y="123"/>
                  </a:lnTo>
                  <a:lnTo>
                    <a:pt x="828" y="117"/>
                  </a:lnTo>
                  <a:lnTo>
                    <a:pt x="813" y="110"/>
                  </a:lnTo>
                  <a:lnTo>
                    <a:pt x="797" y="105"/>
                  </a:lnTo>
                  <a:lnTo>
                    <a:pt x="797" y="69"/>
                  </a:lnTo>
                  <a:lnTo>
                    <a:pt x="1139" y="69"/>
                  </a:lnTo>
                  <a:lnTo>
                    <a:pt x="1139" y="52"/>
                  </a:lnTo>
                  <a:lnTo>
                    <a:pt x="797" y="52"/>
                  </a:lnTo>
                  <a:lnTo>
                    <a:pt x="797" y="3"/>
                  </a:lnTo>
                  <a:lnTo>
                    <a:pt x="781" y="0"/>
                  </a:lnTo>
                  <a:lnTo>
                    <a:pt x="781" y="105"/>
                  </a:lnTo>
                  <a:lnTo>
                    <a:pt x="767" y="104"/>
                  </a:lnTo>
                  <a:lnTo>
                    <a:pt x="751" y="106"/>
                  </a:lnTo>
                  <a:lnTo>
                    <a:pt x="733" y="112"/>
                  </a:lnTo>
                  <a:lnTo>
                    <a:pt x="716" y="120"/>
                  </a:lnTo>
                  <a:lnTo>
                    <a:pt x="698" y="131"/>
                  </a:lnTo>
                  <a:lnTo>
                    <a:pt x="682" y="146"/>
                  </a:lnTo>
                  <a:lnTo>
                    <a:pt x="667" y="166"/>
                  </a:lnTo>
                  <a:lnTo>
                    <a:pt x="655" y="189"/>
                  </a:lnTo>
                  <a:lnTo>
                    <a:pt x="648" y="213"/>
                  </a:lnTo>
                  <a:lnTo>
                    <a:pt x="646" y="236"/>
                  </a:lnTo>
                  <a:lnTo>
                    <a:pt x="648" y="257"/>
                  </a:lnTo>
                  <a:lnTo>
                    <a:pt x="654" y="276"/>
                  </a:lnTo>
                  <a:lnTo>
                    <a:pt x="662" y="293"/>
                  </a:lnTo>
                  <a:lnTo>
                    <a:pt x="671" y="310"/>
                  </a:lnTo>
                  <a:lnTo>
                    <a:pt x="680" y="322"/>
                  </a:lnTo>
                  <a:lnTo>
                    <a:pt x="690" y="334"/>
                  </a:lnTo>
                  <a:lnTo>
                    <a:pt x="329" y="334"/>
                  </a:lnTo>
                  <a:lnTo>
                    <a:pt x="329" y="321"/>
                  </a:lnTo>
                  <a:lnTo>
                    <a:pt x="327" y="306"/>
                  </a:lnTo>
                  <a:lnTo>
                    <a:pt x="325" y="291"/>
                  </a:lnTo>
                  <a:lnTo>
                    <a:pt x="320" y="274"/>
                  </a:lnTo>
                  <a:lnTo>
                    <a:pt x="315" y="257"/>
                  </a:lnTo>
                  <a:lnTo>
                    <a:pt x="308" y="239"/>
                  </a:lnTo>
                  <a:lnTo>
                    <a:pt x="299" y="221"/>
                  </a:lnTo>
                  <a:lnTo>
                    <a:pt x="289" y="204"/>
                  </a:lnTo>
                  <a:lnTo>
                    <a:pt x="277" y="188"/>
                  </a:lnTo>
                  <a:lnTo>
                    <a:pt x="264" y="172"/>
                  </a:lnTo>
                  <a:lnTo>
                    <a:pt x="247" y="158"/>
                  </a:lnTo>
                  <a:lnTo>
                    <a:pt x="229" y="145"/>
                  </a:lnTo>
                  <a:lnTo>
                    <a:pt x="208" y="135"/>
                  </a:lnTo>
                  <a:lnTo>
                    <a:pt x="185" y="127"/>
                  </a:lnTo>
                  <a:lnTo>
                    <a:pt x="160" y="121"/>
                  </a:lnTo>
                  <a:lnTo>
                    <a:pt x="131" y="119"/>
                  </a:lnTo>
                  <a:lnTo>
                    <a:pt x="102" y="119"/>
                  </a:lnTo>
                  <a:lnTo>
                    <a:pt x="78" y="121"/>
                  </a:lnTo>
                  <a:lnTo>
                    <a:pt x="59" y="125"/>
                  </a:lnTo>
                  <a:lnTo>
                    <a:pt x="42" y="129"/>
                  </a:lnTo>
                  <a:lnTo>
                    <a:pt x="30" y="136"/>
                  </a:lnTo>
                  <a:lnTo>
                    <a:pt x="18" y="144"/>
                  </a:lnTo>
                  <a:lnTo>
                    <a:pt x="9" y="152"/>
                  </a:lnTo>
                  <a:lnTo>
                    <a:pt x="0" y="161"/>
                  </a:lnTo>
                  <a:lnTo>
                    <a:pt x="2" y="174"/>
                  </a:lnTo>
                  <a:lnTo>
                    <a:pt x="12" y="166"/>
                  </a:lnTo>
                  <a:lnTo>
                    <a:pt x="25" y="158"/>
                  </a:lnTo>
                  <a:lnTo>
                    <a:pt x="38" y="152"/>
                  </a:lnTo>
                  <a:lnTo>
                    <a:pt x="53" y="146"/>
                  </a:lnTo>
                  <a:lnTo>
                    <a:pt x="68" y="142"/>
                  </a:lnTo>
                  <a:lnTo>
                    <a:pt x="85" y="139"/>
                  </a:lnTo>
                  <a:lnTo>
                    <a:pt x="102" y="137"/>
                  </a:lnTo>
                  <a:lnTo>
                    <a:pt x="122" y="137"/>
                  </a:lnTo>
                  <a:lnTo>
                    <a:pt x="153" y="139"/>
                  </a:lnTo>
                  <a:lnTo>
                    <a:pt x="179" y="145"/>
                  </a:lnTo>
                  <a:lnTo>
                    <a:pt x="204" y="153"/>
                  </a:lnTo>
                  <a:lnTo>
                    <a:pt x="224" y="165"/>
                  </a:lnTo>
                  <a:lnTo>
                    <a:pt x="243" y="179"/>
                  </a:lnTo>
                  <a:lnTo>
                    <a:pt x="258" y="192"/>
                  </a:lnTo>
                  <a:lnTo>
                    <a:pt x="270" y="210"/>
                  </a:lnTo>
                  <a:lnTo>
                    <a:pt x="282" y="226"/>
                  </a:lnTo>
                  <a:lnTo>
                    <a:pt x="290" y="244"/>
                  </a:lnTo>
                  <a:lnTo>
                    <a:pt x="297" y="261"/>
                  </a:lnTo>
                  <a:lnTo>
                    <a:pt x="303" y="279"/>
                  </a:lnTo>
                  <a:lnTo>
                    <a:pt x="306" y="296"/>
                  </a:lnTo>
                  <a:lnTo>
                    <a:pt x="310" y="312"/>
                  </a:lnTo>
                  <a:lnTo>
                    <a:pt x="311" y="326"/>
                  </a:lnTo>
                  <a:lnTo>
                    <a:pt x="312" y="338"/>
                  </a:lnTo>
                  <a:lnTo>
                    <a:pt x="313" y="349"/>
                  </a:lnTo>
                  <a:lnTo>
                    <a:pt x="325" y="349"/>
                  </a:lnTo>
                  <a:lnTo>
                    <a:pt x="343" y="349"/>
                  </a:lnTo>
                  <a:lnTo>
                    <a:pt x="367" y="349"/>
                  </a:lnTo>
                  <a:lnTo>
                    <a:pt x="395" y="349"/>
                  </a:lnTo>
                  <a:lnTo>
                    <a:pt x="426" y="349"/>
                  </a:lnTo>
                  <a:lnTo>
                    <a:pt x="459" y="349"/>
                  </a:lnTo>
                  <a:lnTo>
                    <a:pt x="494" y="349"/>
                  </a:lnTo>
                  <a:lnTo>
                    <a:pt x="530" y="347"/>
                  </a:lnTo>
                  <a:lnTo>
                    <a:pt x="564" y="347"/>
                  </a:lnTo>
                  <a:lnTo>
                    <a:pt x="597" y="347"/>
                  </a:lnTo>
                  <a:lnTo>
                    <a:pt x="629" y="347"/>
                  </a:lnTo>
                  <a:lnTo>
                    <a:pt x="656" y="347"/>
                  </a:lnTo>
                  <a:lnTo>
                    <a:pt x="679" y="347"/>
                  </a:lnTo>
                  <a:lnTo>
                    <a:pt x="698" y="347"/>
                  </a:lnTo>
                  <a:lnTo>
                    <a:pt x="709" y="347"/>
                  </a:lnTo>
                  <a:lnTo>
                    <a:pt x="713" y="347"/>
                  </a:lnTo>
                  <a:lnTo>
                    <a:pt x="717" y="350"/>
                  </a:lnTo>
                  <a:lnTo>
                    <a:pt x="722" y="352"/>
                  </a:lnTo>
                  <a:lnTo>
                    <a:pt x="729" y="355"/>
                  </a:lnTo>
                  <a:lnTo>
                    <a:pt x="736" y="358"/>
                  </a:lnTo>
                  <a:lnTo>
                    <a:pt x="744" y="361"/>
                  </a:lnTo>
                  <a:lnTo>
                    <a:pt x="753" y="362"/>
                  </a:lnTo>
                  <a:lnTo>
                    <a:pt x="763" y="365"/>
                  </a:lnTo>
                  <a:lnTo>
                    <a:pt x="776" y="365"/>
                  </a:lnTo>
                  <a:lnTo>
                    <a:pt x="787" y="365"/>
                  </a:lnTo>
                  <a:lnTo>
                    <a:pt x="800" y="362"/>
                  </a:lnTo>
                  <a:lnTo>
                    <a:pt x="816" y="358"/>
                  </a:lnTo>
                  <a:lnTo>
                    <a:pt x="835" y="351"/>
                  </a:lnTo>
                  <a:lnTo>
                    <a:pt x="857" y="341"/>
                  </a:lnTo>
                  <a:lnTo>
                    <a:pt x="882" y="327"/>
                  </a:lnTo>
                  <a:lnTo>
                    <a:pt x="911" y="307"/>
                  </a:lnTo>
                  <a:lnTo>
                    <a:pt x="944" y="282"/>
                  </a:lnTo>
                  <a:lnTo>
                    <a:pt x="961" y="268"/>
                  </a:lnTo>
                  <a:lnTo>
                    <a:pt x="979" y="256"/>
                  </a:lnTo>
                  <a:lnTo>
                    <a:pt x="994" y="243"/>
                  </a:lnTo>
                  <a:lnTo>
                    <a:pt x="1010" y="231"/>
                  </a:lnTo>
                  <a:lnTo>
                    <a:pt x="1024" y="220"/>
                  </a:lnTo>
                  <a:lnTo>
                    <a:pt x="1039" y="211"/>
                  </a:lnTo>
                  <a:lnTo>
                    <a:pt x="1052" y="200"/>
                  </a:lnTo>
                  <a:lnTo>
                    <a:pt x="1065" y="192"/>
                  </a:lnTo>
                  <a:lnTo>
                    <a:pt x="1079" y="185"/>
                  </a:lnTo>
                  <a:lnTo>
                    <a:pt x="1092" y="179"/>
                  </a:lnTo>
                  <a:lnTo>
                    <a:pt x="1104" y="173"/>
                  </a:lnTo>
                  <a:lnTo>
                    <a:pt x="1117" y="168"/>
                  </a:lnTo>
                  <a:lnTo>
                    <a:pt x="1131" y="164"/>
                  </a:lnTo>
                  <a:lnTo>
                    <a:pt x="1143" y="161"/>
                  </a:lnTo>
                  <a:lnTo>
                    <a:pt x="1157" y="159"/>
                  </a:lnTo>
                  <a:lnTo>
                    <a:pt x="1171" y="159"/>
                  </a:lnTo>
                  <a:lnTo>
                    <a:pt x="1177" y="159"/>
                  </a:lnTo>
                  <a:lnTo>
                    <a:pt x="1183" y="159"/>
                  </a:lnTo>
                  <a:lnTo>
                    <a:pt x="1188" y="160"/>
                  </a:lnTo>
                  <a:lnTo>
                    <a:pt x="1194" y="161"/>
                  </a:lnTo>
                  <a:lnTo>
                    <a:pt x="1192" y="141"/>
                  </a:lnTo>
                  <a:close/>
                </a:path>
              </a:pathLst>
            </a:custGeom>
            <a:solidFill>
              <a:schemeClr val="folHlink"/>
            </a:solidFill>
            <a:ln w="9525">
              <a:solidFill>
                <a:schemeClr val="hlink"/>
              </a:solidFill>
              <a:round/>
              <a:headEnd/>
              <a:tailEnd/>
            </a:ln>
          </p:spPr>
          <p:txBody>
            <a:bodyPr/>
            <a:lstStyle/>
            <a:p>
              <a:endParaRPr lang="en-US"/>
            </a:p>
          </p:txBody>
        </p:sp>
        <p:sp>
          <p:nvSpPr>
            <p:cNvPr id="5199" name="Rectangle 76"/>
            <p:cNvSpPr>
              <a:spLocks noChangeArrowheads="1"/>
            </p:cNvSpPr>
            <p:nvPr/>
          </p:nvSpPr>
          <p:spPr bwMode="auto">
            <a:xfrm>
              <a:off x="3316" y="2490"/>
              <a:ext cx="51" cy="12"/>
            </a:xfrm>
            <a:prstGeom prst="rect">
              <a:avLst/>
            </a:prstGeom>
            <a:solidFill>
              <a:schemeClr val="folHlink"/>
            </a:solidFill>
            <a:ln w="9525">
              <a:solidFill>
                <a:schemeClr val="hlink"/>
              </a:solidFill>
              <a:miter lim="800000"/>
              <a:headEnd/>
              <a:tailEnd/>
            </a:ln>
          </p:spPr>
          <p:txBody>
            <a:bodyPr/>
            <a:lstStyle/>
            <a:p>
              <a:endParaRPr lang="en-US"/>
            </a:p>
          </p:txBody>
        </p:sp>
        <p:sp>
          <p:nvSpPr>
            <p:cNvPr id="5200" name="Rectangle 77"/>
            <p:cNvSpPr>
              <a:spLocks noChangeArrowheads="1"/>
            </p:cNvSpPr>
            <p:nvPr/>
          </p:nvSpPr>
          <p:spPr bwMode="auto">
            <a:xfrm>
              <a:off x="3702" y="2467"/>
              <a:ext cx="13" cy="57"/>
            </a:xfrm>
            <a:prstGeom prst="rect">
              <a:avLst/>
            </a:prstGeom>
            <a:solidFill>
              <a:schemeClr val="folHlink"/>
            </a:solidFill>
            <a:ln w="9525">
              <a:solidFill>
                <a:schemeClr val="hlink"/>
              </a:solidFill>
              <a:miter lim="800000"/>
              <a:headEnd/>
              <a:tailEnd/>
            </a:ln>
          </p:spPr>
          <p:txBody>
            <a:bodyPr/>
            <a:lstStyle/>
            <a:p>
              <a:endParaRPr lang="en-US"/>
            </a:p>
          </p:txBody>
        </p:sp>
        <p:sp>
          <p:nvSpPr>
            <p:cNvPr id="5201" name="Freeform 78"/>
            <p:cNvSpPr>
              <a:spLocks/>
            </p:cNvSpPr>
            <p:nvPr/>
          </p:nvSpPr>
          <p:spPr bwMode="auto">
            <a:xfrm>
              <a:off x="3647" y="2508"/>
              <a:ext cx="10" cy="47"/>
            </a:xfrm>
            <a:custGeom>
              <a:avLst/>
              <a:gdLst>
                <a:gd name="T0" fmla="*/ 0 w 20"/>
                <a:gd name="T1" fmla="*/ 93 h 93"/>
                <a:gd name="T2" fmla="*/ 0 w 20"/>
                <a:gd name="T3" fmla="*/ 0 h 93"/>
                <a:gd name="T4" fmla="*/ 20 w 20"/>
                <a:gd name="T5" fmla="*/ 0 h 93"/>
                <a:gd name="T6" fmla="*/ 20 w 20"/>
                <a:gd name="T7" fmla="*/ 82 h 93"/>
                <a:gd name="T8" fmla="*/ 0 w 20"/>
                <a:gd name="T9" fmla="*/ 93 h 93"/>
                <a:gd name="T10" fmla="*/ 0 60000 65536"/>
                <a:gd name="T11" fmla="*/ 0 60000 65536"/>
                <a:gd name="T12" fmla="*/ 0 60000 65536"/>
                <a:gd name="T13" fmla="*/ 0 60000 65536"/>
                <a:gd name="T14" fmla="*/ 0 60000 65536"/>
                <a:gd name="T15" fmla="*/ 0 w 20"/>
                <a:gd name="T16" fmla="*/ 0 h 93"/>
                <a:gd name="T17" fmla="*/ 20 w 20"/>
                <a:gd name="T18" fmla="*/ 93 h 93"/>
              </a:gdLst>
              <a:ahLst/>
              <a:cxnLst>
                <a:cxn ang="T10">
                  <a:pos x="T0" y="T1"/>
                </a:cxn>
                <a:cxn ang="T11">
                  <a:pos x="T2" y="T3"/>
                </a:cxn>
                <a:cxn ang="T12">
                  <a:pos x="T4" y="T5"/>
                </a:cxn>
                <a:cxn ang="T13">
                  <a:pos x="T6" y="T7"/>
                </a:cxn>
                <a:cxn ang="T14">
                  <a:pos x="T8" y="T9"/>
                </a:cxn>
              </a:cxnLst>
              <a:rect l="T15" t="T16" r="T17" b="T18"/>
              <a:pathLst>
                <a:path w="20" h="93">
                  <a:moveTo>
                    <a:pt x="0" y="93"/>
                  </a:moveTo>
                  <a:lnTo>
                    <a:pt x="0" y="0"/>
                  </a:lnTo>
                  <a:lnTo>
                    <a:pt x="20" y="0"/>
                  </a:lnTo>
                  <a:lnTo>
                    <a:pt x="20" y="82"/>
                  </a:lnTo>
                  <a:lnTo>
                    <a:pt x="0" y="93"/>
                  </a:lnTo>
                  <a:close/>
                </a:path>
              </a:pathLst>
            </a:custGeom>
            <a:solidFill>
              <a:schemeClr val="folHlink"/>
            </a:solidFill>
            <a:ln w="9525">
              <a:solidFill>
                <a:schemeClr val="hlink"/>
              </a:solidFill>
              <a:round/>
              <a:headEnd/>
              <a:tailEnd/>
            </a:ln>
          </p:spPr>
          <p:txBody>
            <a:bodyPr/>
            <a:lstStyle/>
            <a:p>
              <a:endParaRPr lang="en-US"/>
            </a:p>
          </p:txBody>
        </p:sp>
        <p:sp>
          <p:nvSpPr>
            <p:cNvPr id="5202" name="Rectangle 79"/>
            <p:cNvSpPr>
              <a:spLocks noChangeArrowheads="1"/>
            </p:cNvSpPr>
            <p:nvPr/>
          </p:nvSpPr>
          <p:spPr bwMode="auto">
            <a:xfrm>
              <a:off x="3626" y="2508"/>
              <a:ext cx="10" cy="50"/>
            </a:xfrm>
            <a:prstGeom prst="rect">
              <a:avLst/>
            </a:prstGeom>
            <a:solidFill>
              <a:schemeClr val="folHlink"/>
            </a:solidFill>
            <a:ln w="9525">
              <a:solidFill>
                <a:schemeClr val="hlink"/>
              </a:solidFill>
              <a:miter lim="800000"/>
              <a:headEnd/>
              <a:tailEnd/>
            </a:ln>
          </p:spPr>
          <p:txBody>
            <a:bodyPr/>
            <a:lstStyle/>
            <a:p>
              <a:endParaRPr lang="en-US"/>
            </a:p>
          </p:txBody>
        </p:sp>
        <p:sp>
          <p:nvSpPr>
            <p:cNvPr id="5203" name="Rectangle 80"/>
            <p:cNvSpPr>
              <a:spLocks noChangeArrowheads="1"/>
            </p:cNvSpPr>
            <p:nvPr/>
          </p:nvSpPr>
          <p:spPr bwMode="auto">
            <a:xfrm>
              <a:off x="3605" y="2508"/>
              <a:ext cx="10" cy="50"/>
            </a:xfrm>
            <a:prstGeom prst="rect">
              <a:avLst/>
            </a:prstGeom>
            <a:solidFill>
              <a:schemeClr val="folHlink"/>
            </a:solidFill>
            <a:ln w="9525">
              <a:solidFill>
                <a:schemeClr val="hlink"/>
              </a:solidFill>
              <a:miter lim="800000"/>
              <a:headEnd/>
              <a:tailEnd/>
            </a:ln>
          </p:spPr>
          <p:txBody>
            <a:bodyPr/>
            <a:lstStyle/>
            <a:p>
              <a:endParaRPr lang="en-US"/>
            </a:p>
          </p:txBody>
        </p:sp>
        <p:sp>
          <p:nvSpPr>
            <p:cNvPr id="5204" name="Rectangle 81"/>
            <p:cNvSpPr>
              <a:spLocks noChangeArrowheads="1"/>
            </p:cNvSpPr>
            <p:nvPr/>
          </p:nvSpPr>
          <p:spPr bwMode="auto">
            <a:xfrm>
              <a:off x="3584" y="2508"/>
              <a:ext cx="10" cy="50"/>
            </a:xfrm>
            <a:prstGeom prst="rect">
              <a:avLst/>
            </a:prstGeom>
            <a:solidFill>
              <a:schemeClr val="folHlink"/>
            </a:solidFill>
            <a:ln w="9525">
              <a:solidFill>
                <a:schemeClr val="hlink"/>
              </a:solidFill>
              <a:miter lim="800000"/>
              <a:headEnd/>
              <a:tailEnd/>
            </a:ln>
          </p:spPr>
          <p:txBody>
            <a:bodyPr/>
            <a:lstStyle/>
            <a:p>
              <a:endParaRPr lang="en-US"/>
            </a:p>
          </p:txBody>
        </p:sp>
        <p:sp>
          <p:nvSpPr>
            <p:cNvPr id="5205" name="Freeform 82"/>
            <p:cNvSpPr>
              <a:spLocks/>
            </p:cNvSpPr>
            <p:nvPr/>
          </p:nvSpPr>
          <p:spPr bwMode="auto">
            <a:xfrm>
              <a:off x="3773" y="2603"/>
              <a:ext cx="23" cy="30"/>
            </a:xfrm>
            <a:custGeom>
              <a:avLst/>
              <a:gdLst>
                <a:gd name="T0" fmla="*/ 42 w 46"/>
                <a:gd name="T1" fmla="*/ 0 h 59"/>
                <a:gd name="T2" fmla="*/ 46 w 46"/>
                <a:gd name="T3" fmla="*/ 12 h 59"/>
                <a:gd name="T4" fmla="*/ 46 w 46"/>
                <a:gd name="T5" fmla="*/ 29 h 59"/>
                <a:gd name="T6" fmla="*/ 43 w 46"/>
                <a:gd name="T7" fmla="*/ 45 h 59"/>
                <a:gd name="T8" fmla="*/ 38 w 46"/>
                <a:gd name="T9" fmla="*/ 59 h 59"/>
                <a:gd name="T10" fmla="*/ 32 w 46"/>
                <a:gd name="T11" fmla="*/ 59 h 59"/>
                <a:gd name="T12" fmla="*/ 23 w 46"/>
                <a:gd name="T13" fmla="*/ 58 h 59"/>
                <a:gd name="T14" fmla="*/ 13 w 46"/>
                <a:gd name="T15" fmla="*/ 58 h 59"/>
                <a:gd name="T16" fmla="*/ 10 w 46"/>
                <a:gd name="T17" fmla="*/ 58 h 59"/>
                <a:gd name="T18" fmla="*/ 3 w 46"/>
                <a:gd name="T19" fmla="*/ 47 h 59"/>
                <a:gd name="T20" fmla="*/ 0 w 46"/>
                <a:gd name="T21" fmla="*/ 28 h 59"/>
                <a:gd name="T22" fmla="*/ 2 w 46"/>
                <a:gd name="T23" fmla="*/ 11 h 59"/>
                <a:gd name="T24" fmla="*/ 13 w 46"/>
                <a:gd name="T25" fmla="*/ 0 h 59"/>
                <a:gd name="T26" fmla="*/ 20 w 46"/>
                <a:gd name="T27" fmla="*/ 0 h 59"/>
                <a:gd name="T28" fmla="*/ 30 w 46"/>
                <a:gd name="T29" fmla="*/ 0 h 59"/>
                <a:gd name="T30" fmla="*/ 39 w 46"/>
                <a:gd name="T31" fmla="*/ 0 h 59"/>
                <a:gd name="T32" fmla="*/ 42 w 46"/>
                <a:gd name="T33" fmla="*/ 0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59"/>
                <a:gd name="T53" fmla="*/ 46 w 46"/>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59">
                  <a:moveTo>
                    <a:pt x="42" y="0"/>
                  </a:moveTo>
                  <a:lnTo>
                    <a:pt x="46" y="12"/>
                  </a:lnTo>
                  <a:lnTo>
                    <a:pt x="46" y="29"/>
                  </a:lnTo>
                  <a:lnTo>
                    <a:pt x="43" y="45"/>
                  </a:lnTo>
                  <a:lnTo>
                    <a:pt x="38" y="59"/>
                  </a:lnTo>
                  <a:lnTo>
                    <a:pt x="32" y="59"/>
                  </a:lnTo>
                  <a:lnTo>
                    <a:pt x="23" y="58"/>
                  </a:lnTo>
                  <a:lnTo>
                    <a:pt x="13" y="58"/>
                  </a:lnTo>
                  <a:lnTo>
                    <a:pt x="10" y="58"/>
                  </a:lnTo>
                  <a:lnTo>
                    <a:pt x="3" y="47"/>
                  </a:lnTo>
                  <a:lnTo>
                    <a:pt x="0" y="28"/>
                  </a:lnTo>
                  <a:lnTo>
                    <a:pt x="2" y="11"/>
                  </a:lnTo>
                  <a:lnTo>
                    <a:pt x="13" y="0"/>
                  </a:lnTo>
                  <a:lnTo>
                    <a:pt x="20" y="0"/>
                  </a:lnTo>
                  <a:lnTo>
                    <a:pt x="30" y="0"/>
                  </a:lnTo>
                  <a:lnTo>
                    <a:pt x="39" y="0"/>
                  </a:lnTo>
                  <a:lnTo>
                    <a:pt x="42" y="0"/>
                  </a:lnTo>
                  <a:close/>
                </a:path>
              </a:pathLst>
            </a:custGeom>
            <a:solidFill>
              <a:schemeClr val="folHlink"/>
            </a:solidFill>
            <a:ln w="9525">
              <a:solidFill>
                <a:schemeClr val="hlink"/>
              </a:solidFill>
              <a:round/>
              <a:headEnd/>
              <a:tailEnd/>
            </a:ln>
          </p:spPr>
          <p:txBody>
            <a:bodyPr/>
            <a:lstStyle/>
            <a:p>
              <a:endParaRPr lang="en-US"/>
            </a:p>
          </p:txBody>
        </p:sp>
        <p:sp>
          <p:nvSpPr>
            <p:cNvPr id="5206" name="Freeform 83"/>
            <p:cNvSpPr>
              <a:spLocks/>
            </p:cNvSpPr>
            <p:nvPr/>
          </p:nvSpPr>
          <p:spPr bwMode="auto">
            <a:xfrm>
              <a:off x="3734" y="2501"/>
              <a:ext cx="27" cy="42"/>
            </a:xfrm>
            <a:custGeom>
              <a:avLst/>
              <a:gdLst>
                <a:gd name="T0" fmla="*/ 54 w 54"/>
                <a:gd name="T1" fmla="*/ 1 h 84"/>
                <a:gd name="T2" fmla="*/ 54 w 54"/>
                <a:gd name="T3" fmla="*/ 81 h 84"/>
                <a:gd name="T4" fmla="*/ 47 w 54"/>
                <a:gd name="T5" fmla="*/ 83 h 84"/>
                <a:gd name="T6" fmla="*/ 39 w 54"/>
                <a:gd name="T7" fmla="*/ 84 h 84"/>
                <a:gd name="T8" fmla="*/ 30 w 54"/>
                <a:gd name="T9" fmla="*/ 83 h 84"/>
                <a:gd name="T10" fmla="*/ 21 w 54"/>
                <a:gd name="T11" fmla="*/ 81 h 84"/>
                <a:gd name="T12" fmla="*/ 13 w 54"/>
                <a:gd name="T13" fmla="*/ 75 h 84"/>
                <a:gd name="T14" fmla="*/ 6 w 54"/>
                <a:gd name="T15" fmla="*/ 66 h 84"/>
                <a:gd name="T16" fmla="*/ 1 w 54"/>
                <a:gd name="T17" fmla="*/ 54 h 84"/>
                <a:gd name="T18" fmla="*/ 0 w 54"/>
                <a:gd name="T19" fmla="*/ 39 h 84"/>
                <a:gd name="T20" fmla="*/ 3 w 54"/>
                <a:gd name="T21" fmla="*/ 27 h 84"/>
                <a:gd name="T22" fmla="*/ 7 w 54"/>
                <a:gd name="T23" fmla="*/ 16 h 84"/>
                <a:gd name="T24" fmla="*/ 14 w 54"/>
                <a:gd name="T25" fmla="*/ 9 h 84"/>
                <a:gd name="T26" fmla="*/ 22 w 54"/>
                <a:gd name="T27" fmla="*/ 5 h 84"/>
                <a:gd name="T28" fmla="*/ 31 w 54"/>
                <a:gd name="T29" fmla="*/ 1 h 84"/>
                <a:gd name="T30" fmla="*/ 39 w 54"/>
                <a:gd name="T31" fmla="*/ 0 h 84"/>
                <a:gd name="T32" fmla="*/ 47 w 54"/>
                <a:gd name="T33" fmla="*/ 0 h 84"/>
                <a:gd name="T34" fmla="*/ 54 w 54"/>
                <a:gd name="T35" fmla="*/ 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84"/>
                <a:gd name="T56" fmla="*/ 54 w 54"/>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84">
                  <a:moveTo>
                    <a:pt x="54" y="1"/>
                  </a:moveTo>
                  <a:lnTo>
                    <a:pt x="54" y="81"/>
                  </a:lnTo>
                  <a:lnTo>
                    <a:pt x="47" y="83"/>
                  </a:lnTo>
                  <a:lnTo>
                    <a:pt x="39" y="84"/>
                  </a:lnTo>
                  <a:lnTo>
                    <a:pt x="30" y="83"/>
                  </a:lnTo>
                  <a:lnTo>
                    <a:pt x="21" y="81"/>
                  </a:lnTo>
                  <a:lnTo>
                    <a:pt x="13" y="75"/>
                  </a:lnTo>
                  <a:lnTo>
                    <a:pt x="6" y="66"/>
                  </a:lnTo>
                  <a:lnTo>
                    <a:pt x="1" y="54"/>
                  </a:lnTo>
                  <a:lnTo>
                    <a:pt x="0" y="39"/>
                  </a:lnTo>
                  <a:lnTo>
                    <a:pt x="3" y="27"/>
                  </a:lnTo>
                  <a:lnTo>
                    <a:pt x="7" y="16"/>
                  </a:lnTo>
                  <a:lnTo>
                    <a:pt x="14" y="9"/>
                  </a:lnTo>
                  <a:lnTo>
                    <a:pt x="22" y="5"/>
                  </a:lnTo>
                  <a:lnTo>
                    <a:pt x="31" y="1"/>
                  </a:lnTo>
                  <a:lnTo>
                    <a:pt x="39" y="0"/>
                  </a:lnTo>
                  <a:lnTo>
                    <a:pt x="47" y="0"/>
                  </a:lnTo>
                  <a:lnTo>
                    <a:pt x="54" y="1"/>
                  </a:lnTo>
                  <a:close/>
                </a:path>
              </a:pathLst>
            </a:custGeom>
            <a:solidFill>
              <a:schemeClr val="folHlink"/>
            </a:solidFill>
            <a:ln w="9525">
              <a:solidFill>
                <a:schemeClr val="hlink"/>
              </a:solidFill>
              <a:round/>
              <a:headEnd/>
              <a:tailEnd/>
            </a:ln>
          </p:spPr>
          <p:txBody>
            <a:bodyPr/>
            <a:lstStyle/>
            <a:p>
              <a:endParaRPr lang="en-US"/>
            </a:p>
          </p:txBody>
        </p:sp>
        <p:sp>
          <p:nvSpPr>
            <p:cNvPr id="5207" name="Freeform 84"/>
            <p:cNvSpPr>
              <a:spLocks/>
            </p:cNvSpPr>
            <p:nvPr/>
          </p:nvSpPr>
          <p:spPr bwMode="auto">
            <a:xfrm>
              <a:off x="3084" y="2625"/>
              <a:ext cx="42" cy="29"/>
            </a:xfrm>
            <a:custGeom>
              <a:avLst/>
              <a:gdLst>
                <a:gd name="T0" fmla="*/ 85 w 85"/>
                <a:gd name="T1" fmla="*/ 0 h 59"/>
                <a:gd name="T2" fmla="*/ 70 w 85"/>
                <a:gd name="T3" fmla="*/ 0 h 59"/>
                <a:gd name="T4" fmla="*/ 55 w 85"/>
                <a:gd name="T5" fmla="*/ 0 h 59"/>
                <a:gd name="T6" fmla="*/ 40 w 85"/>
                <a:gd name="T7" fmla="*/ 0 h 59"/>
                <a:gd name="T8" fmla="*/ 28 w 85"/>
                <a:gd name="T9" fmla="*/ 3 h 59"/>
                <a:gd name="T10" fmla="*/ 15 w 85"/>
                <a:gd name="T11" fmla="*/ 6 h 59"/>
                <a:gd name="T12" fmla="*/ 7 w 85"/>
                <a:gd name="T13" fmla="*/ 12 h 59"/>
                <a:gd name="T14" fmla="*/ 1 w 85"/>
                <a:gd name="T15" fmla="*/ 20 h 59"/>
                <a:gd name="T16" fmla="*/ 0 w 85"/>
                <a:gd name="T17" fmla="*/ 30 h 59"/>
                <a:gd name="T18" fmla="*/ 1 w 85"/>
                <a:gd name="T19" fmla="*/ 37 h 59"/>
                <a:gd name="T20" fmla="*/ 1 w 85"/>
                <a:gd name="T21" fmla="*/ 44 h 59"/>
                <a:gd name="T22" fmla="*/ 3 w 85"/>
                <a:gd name="T23" fmla="*/ 50 h 59"/>
                <a:gd name="T24" fmla="*/ 9 w 85"/>
                <a:gd name="T25" fmla="*/ 53 h 59"/>
                <a:gd name="T26" fmla="*/ 18 w 85"/>
                <a:gd name="T27" fmla="*/ 57 h 59"/>
                <a:gd name="T28" fmla="*/ 32 w 85"/>
                <a:gd name="T29" fmla="*/ 58 h 59"/>
                <a:gd name="T30" fmla="*/ 52 w 85"/>
                <a:gd name="T31" fmla="*/ 59 h 59"/>
                <a:gd name="T32" fmla="*/ 79 w 85"/>
                <a:gd name="T33" fmla="*/ 58 h 59"/>
                <a:gd name="T34" fmla="*/ 81 w 85"/>
                <a:gd name="T35" fmla="*/ 46 h 59"/>
                <a:gd name="T36" fmla="*/ 83 w 85"/>
                <a:gd name="T37" fmla="*/ 27 h 59"/>
                <a:gd name="T38" fmla="*/ 84 w 85"/>
                <a:gd name="T39" fmla="*/ 8 h 59"/>
                <a:gd name="T40" fmla="*/ 85 w 85"/>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9"/>
                <a:gd name="T65" fmla="*/ 85 w 85"/>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9">
                  <a:moveTo>
                    <a:pt x="85" y="0"/>
                  </a:moveTo>
                  <a:lnTo>
                    <a:pt x="70" y="0"/>
                  </a:lnTo>
                  <a:lnTo>
                    <a:pt x="55" y="0"/>
                  </a:lnTo>
                  <a:lnTo>
                    <a:pt x="40" y="0"/>
                  </a:lnTo>
                  <a:lnTo>
                    <a:pt x="28" y="3"/>
                  </a:lnTo>
                  <a:lnTo>
                    <a:pt x="15" y="6"/>
                  </a:lnTo>
                  <a:lnTo>
                    <a:pt x="7" y="12"/>
                  </a:lnTo>
                  <a:lnTo>
                    <a:pt x="1" y="20"/>
                  </a:lnTo>
                  <a:lnTo>
                    <a:pt x="0" y="30"/>
                  </a:lnTo>
                  <a:lnTo>
                    <a:pt x="1" y="37"/>
                  </a:lnTo>
                  <a:lnTo>
                    <a:pt x="1" y="44"/>
                  </a:lnTo>
                  <a:lnTo>
                    <a:pt x="3" y="50"/>
                  </a:lnTo>
                  <a:lnTo>
                    <a:pt x="9" y="53"/>
                  </a:lnTo>
                  <a:lnTo>
                    <a:pt x="18" y="57"/>
                  </a:lnTo>
                  <a:lnTo>
                    <a:pt x="32" y="58"/>
                  </a:lnTo>
                  <a:lnTo>
                    <a:pt x="52" y="59"/>
                  </a:lnTo>
                  <a:lnTo>
                    <a:pt x="79" y="58"/>
                  </a:lnTo>
                  <a:lnTo>
                    <a:pt x="81" y="46"/>
                  </a:lnTo>
                  <a:lnTo>
                    <a:pt x="83" y="27"/>
                  </a:lnTo>
                  <a:lnTo>
                    <a:pt x="84" y="8"/>
                  </a:lnTo>
                  <a:lnTo>
                    <a:pt x="85" y="0"/>
                  </a:lnTo>
                  <a:close/>
                </a:path>
              </a:pathLst>
            </a:custGeom>
            <a:solidFill>
              <a:schemeClr val="folHlink"/>
            </a:solidFill>
            <a:ln w="9525">
              <a:solidFill>
                <a:schemeClr val="hlink"/>
              </a:solidFill>
              <a:round/>
              <a:headEnd/>
              <a:tailEnd/>
            </a:ln>
          </p:spPr>
          <p:txBody>
            <a:bodyPr/>
            <a:lstStyle/>
            <a:p>
              <a:endParaRPr lang="en-US"/>
            </a:p>
          </p:txBody>
        </p:sp>
        <p:sp>
          <p:nvSpPr>
            <p:cNvPr id="5208" name="Freeform 85"/>
            <p:cNvSpPr>
              <a:spLocks/>
            </p:cNvSpPr>
            <p:nvPr/>
          </p:nvSpPr>
          <p:spPr bwMode="auto">
            <a:xfrm>
              <a:off x="3685" y="2606"/>
              <a:ext cx="41" cy="40"/>
            </a:xfrm>
            <a:custGeom>
              <a:avLst/>
              <a:gdLst>
                <a:gd name="T0" fmla="*/ 41 w 82"/>
                <a:gd name="T1" fmla="*/ 81 h 81"/>
                <a:gd name="T2" fmla="*/ 33 w 82"/>
                <a:gd name="T3" fmla="*/ 80 h 81"/>
                <a:gd name="T4" fmla="*/ 26 w 82"/>
                <a:gd name="T5" fmla="*/ 77 h 81"/>
                <a:gd name="T6" fmla="*/ 19 w 82"/>
                <a:gd name="T7" fmla="*/ 74 h 81"/>
                <a:gd name="T8" fmla="*/ 12 w 82"/>
                <a:gd name="T9" fmla="*/ 69 h 81"/>
                <a:gd name="T10" fmla="*/ 7 w 82"/>
                <a:gd name="T11" fmla="*/ 62 h 81"/>
                <a:gd name="T12" fmla="*/ 4 w 82"/>
                <a:gd name="T13" fmla="*/ 55 h 81"/>
                <a:gd name="T14" fmla="*/ 1 w 82"/>
                <a:gd name="T15" fmla="*/ 49 h 81"/>
                <a:gd name="T16" fmla="*/ 0 w 82"/>
                <a:gd name="T17" fmla="*/ 40 h 81"/>
                <a:gd name="T18" fmla="*/ 1 w 82"/>
                <a:gd name="T19" fmla="*/ 32 h 81"/>
                <a:gd name="T20" fmla="*/ 4 w 82"/>
                <a:gd name="T21" fmla="*/ 26 h 81"/>
                <a:gd name="T22" fmla="*/ 7 w 82"/>
                <a:gd name="T23" fmla="*/ 19 h 81"/>
                <a:gd name="T24" fmla="*/ 12 w 82"/>
                <a:gd name="T25" fmla="*/ 12 h 81"/>
                <a:gd name="T26" fmla="*/ 19 w 82"/>
                <a:gd name="T27" fmla="*/ 7 h 81"/>
                <a:gd name="T28" fmla="*/ 26 w 82"/>
                <a:gd name="T29" fmla="*/ 4 h 81"/>
                <a:gd name="T30" fmla="*/ 33 w 82"/>
                <a:gd name="T31" fmla="*/ 1 h 81"/>
                <a:gd name="T32" fmla="*/ 41 w 82"/>
                <a:gd name="T33" fmla="*/ 0 h 81"/>
                <a:gd name="T34" fmla="*/ 49 w 82"/>
                <a:gd name="T35" fmla="*/ 1 h 81"/>
                <a:gd name="T36" fmla="*/ 57 w 82"/>
                <a:gd name="T37" fmla="*/ 4 h 81"/>
                <a:gd name="T38" fmla="*/ 64 w 82"/>
                <a:gd name="T39" fmla="*/ 7 h 81"/>
                <a:gd name="T40" fmla="*/ 71 w 82"/>
                <a:gd name="T41" fmla="*/ 12 h 81"/>
                <a:gd name="T42" fmla="*/ 75 w 82"/>
                <a:gd name="T43" fmla="*/ 19 h 81"/>
                <a:gd name="T44" fmla="*/ 79 w 82"/>
                <a:gd name="T45" fmla="*/ 26 h 81"/>
                <a:gd name="T46" fmla="*/ 81 w 82"/>
                <a:gd name="T47" fmla="*/ 32 h 81"/>
                <a:gd name="T48" fmla="*/ 82 w 82"/>
                <a:gd name="T49" fmla="*/ 40 h 81"/>
                <a:gd name="T50" fmla="*/ 81 w 82"/>
                <a:gd name="T51" fmla="*/ 49 h 81"/>
                <a:gd name="T52" fmla="*/ 79 w 82"/>
                <a:gd name="T53" fmla="*/ 55 h 81"/>
                <a:gd name="T54" fmla="*/ 75 w 82"/>
                <a:gd name="T55" fmla="*/ 62 h 81"/>
                <a:gd name="T56" fmla="*/ 71 w 82"/>
                <a:gd name="T57" fmla="*/ 69 h 81"/>
                <a:gd name="T58" fmla="*/ 64 w 82"/>
                <a:gd name="T59" fmla="*/ 74 h 81"/>
                <a:gd name="T60" fmla="*/ 57 w 82"/>
                <a:gd name="T61" fmla="*/ 77 h 81"/>
                <a:gd name="T62" fmla="*/ 49 w 82"/>
                <a:gd name="T63" fmla="*/ 80 h 81"/>
                <a:gd name="T64" fmla="*/ 41 w 82"/>
                <a:gd name="T65" fmla="*/ 81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1"/>
                <a:gd name="T101" fmla="*/ 82 w 82"/>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1">
                  <a:moveTo>
                    <a:pt x="41" y="81"/>
                  </a:moveTo>
                  <a:lnTo>
                    <a:pt x="33" y="80"/>
                  </a:lnTo>
                  <a:lnTo>
                    <a:pt x="26" y="77"/>
                  </a:lnTo>
                  <a:lnTo>
                    <a:pt x="19" y="74"/>
                  </a:lnTo>
                  <a:lnTo>
                    <a:pt x="12" y="69"/>
                  </a:lnTo>
                  <a:lnTo>
                    <a:pt x="7" y="62"/>
                  </a:lnTo>
                  <a:lnTo>
                    <a:pt x="4" y="55"/>
                  </a:lnTo>
                  <a:lnTo>
                    <a:pt x="1" y="49"/>
                  </a:lnTo>
                  <a:lnTo>
                    <a:pt x="0" y="40"/>
                  </a:lnTo>
                  <a:lnTo>
                    <a:pt x="1" y="32"/>
                  </a:lnTo>
                  <a:lnTo>
                    <a:pt x="4" y="26"/>
                  </a:lnTo>
                  <a:lnTo>
                    <a:pt x="7" y="19"/>
                  </a:lnTo>
                  <a:lnTo>
                    <a:pt x="12" y="12"/>
                  </a:lnTo>
                  <a:lnTo>
                    <a:pt x="19" y="7"/>
                  </a:lnTo>
                  <a:lnTo>
                    <a:pt x="26" y="4"/>
                  </a:lnTo>
                  <a:lnTo>
                    <a:pt x="33" y="1"/>
                  </a:lnTo>
                  <a:lnTo>
                    <a:pt x="41" y="0"/>
                  </a:lnTo>
                  <a:lnTo>
                    <a:pt x="49" y="1"/>
                  </a:lnTo>
                  <a:lnTo>
                    <a:pt x="57" y="4"/>
                  </a:lnTo>
                  <a:lnTo>
                    <a:pt x="64" y="7"/>
                  </a:lnTo>
                  <a:lnTo>
                    <a:pt x="71" y="12"/>
                  </a:lnTo>
                  <a:lnTo>
                    <a:pt x="75" y="19"/>
                  </a:lnTo>
                  <a:lnTo>
                    <a:pt x="79" y="26"/>
                  </a:lnTo>
                  <a:lnTo>
                    <a:pt x="81" y="32"/>
                  </a:lnTo>
                  <a:lnTo>
                    <a:pt x="82" y="40"/>
                  </a:lnTo>
                  <a:lnTo>
                    <a:pt x="81" y="49"/>
                  </a:lnTo>
                  <a:lnTo>
                    <a:pt x="79" y="55"/>
                  </a:lnTo>
                  <a:lnTo>
                    <a:pt x="75" y="62"/>
                  </a:lnTo>
                  <a:lnTo>
                    <a:pt x="71" y="69"/>
                  </a:lnTo>
                  <a:lnTo>
                    <a:pt x="64" y="74"/>
                  </a:lnTo>
                  <a:lnTo>
                    <a:pt x="57" y="77"/>
                  </a:lnTo>
                  <a:lnTo>
                    <a:pt x="49" y="80"/>
                  </a:lnTo>
                  <a:lnTo>
                    <a:pt x="41" y="81"/>
                  </a:lnTo>
                  <a:close/>
                </a:path>
              </a:pathLst>
            </a:custGeom>
            <a:solidFill>
              <a:schemeClr val="folHlink"/>
            </a:solidFill>
            <a:ln w="9525">
              <a:solidFill>
                <a:schemeClr val="hlink"/>
              </a:solidFill>
              <a:round/>
              <a:headEnd/>
              <a:tailEnd/>
            </a:ln>
          </p:spPr>
          <p:txBody>
            <a:bodyPr/>
            <a:lstStyle/>
            <a:p>
              <a:endParaRPr lang="en-US"/>
            </a:p>
          </p:txBody>
        </p:sp>
        <p:sp>
          <p:nvSpPr>
            <p:cNvPr id="5209" name="Freeform 86"/>
            <p:cNvSpPr>
              <a:spLocks/>
            </p:cNvSpPr>
            <p:nvPr/>
          </p:nvSpPr>
          <p:spPr bwMode="auto">
            <a:xfrm>
              <a:off x="3172" y="2606"/>
              <a:ext cx="40" cy="40"/>
            </a:xfrm>
            <a:custGeom>
              <a:avLst/>
              <a:gdLst>
                <a:gd name="T0" fmla="*/ 41 w 81"/>
                <a:gd name="T1" fmla="*/ 81 h 81"/>
                <a:gd name="T2" fmla="*/ 32 w 81"/>
                <a:gd name="T3" fmla="*/ 80 h 81"/>
                <a:gd name="T4" fmla="*/ 26 w 81"/>
                <a:gd name="T5" fmla="*/ 77 h 81"/>
                <a:gd name="T6" fmla="*/ 19 w 81"/>
                <a:gd name="T7" fmla="*/ 74 h 81"/>
                <a:gd name="T8" fmla="*/ 12 w 81"/>
                <a:gd name="T9" fmla="*/ 69 h 81"/>
                <a:gd name="T10" fmla="*/ 7 w 81"/>
                <a:gd name="T11" fmla="*/ 62 h 81"/>
                <a:gd name="T12" fmla="*/ 4 w 81"/>
                <a:gd name="T13" fmla="*/ 55 h 81"/>
                <a:gd name="T14" fmla="*/ 1 w 81"/>
                <a:gd name="T15" fmla="*/ 49 h 81"/>
                <a:gd name="T16" fmla="*/ 0 w 81"/>
                <a:gd name="T17" fmla="*/ 40 h 81"/>
                <a:gd name="T18" fmla="*/ 1 w 81"/>
                <a:gd name="T19" fmla="*/ 32 h 81"/>
                <a:gd name="T20" fmla="*/ 4 w 81"/>
                <a:gd name="T21" fmla="*/ 26 h 81"/>
                <a:gd name="T22" fmla="*/ 7 w 81"/>
                <a:gd name="T23" fmla="*/ 19 h 81"/>
                <a:gd name="T24" fmla="*/ 12 w 81"/>
                <a:gd name="T25" fmla="*/ 12 h 81"/>
                <a:gd name="T26" fmla="*/ 19 w 81"/>
                <a:gd name="T27" fmla="*/ 7 h 81"/>
                <a:gd name="T28" fmla="*/ 26 w 81"/>
                <a:gd name="T29" fmla="*/ 4 h 81"/>
                <a:gd name="T30" fmla="*/ 32 w 81"/>
                <a:gd name="T31" fmla="*/ 1 h 81"/>
                <a:gd name="T32" fmla="*/ 41 w 81"/>
                <a:gd name="T33" fmla="*/ 0 h 81"/>
                <a:gd name="T34" fmla="*/ 49 w 81"/>
                <a:gd name="T35" fmla="*/ 1 h 81"/>
                <a:gd name="T36" fmla="*/ 57 w 81"/>
                <a:gd name="T37" fmla="*/ 4 h 81"/>
                <a:gd name="T38" fmla="*/ 64 w 81"/>
                <a:gd name="T39" fmla="*/ 7 h 81"/>
                <a:gd name="T40" fmla="*/ 69 w 81"/>
                <a:gd name="T41" fmla="*/ 12 h 81"/>
                <a:gd name="T42" fmla="*/ 74 w 81"/>
                <a:gd name="T43" fmla="*/ 19 h 81"/>
                <a:gd name="T44" fmla="*/ 77 w 81"/>
                <a:gd name="T45" fmla="*/ 26 h 81"/>
                <a:gd name="T46" fmla="*/ 80 w 81"/>
                <a:gd name="T47" fmla="*/ 32 h 81"/>
                <a:gd name="T48" fmla="*/ 81 w 81"/>
                <a:gd name="T49" fmla="*/ 40 h 81"/>
                <a:gd name="T50" fmla="*/ 80 w 81"/>
                <a:gd name="T51" fmla="*/ 49 h 81"/>
                <a:gd name="T52" fmla="*/ 77 w 81"/>
                <a:gd name="T53" fmla="*/ 55 h 81"/>
                <a:gd name="T54" fmla="*/ 74 w 81"/>
                <a:gd name="T55" fmla="*/ 62 h 81"/>
                <a:gd name="T56" fmla="*/ 69 w 81"/>
                <a:gd name="T57" fmla="*/ 69 h 81"/>
                <a:gd name="T58" fmla="*/ 64 w 81"/>
                <a:gd name="T59" fmla="*/ 74 h 81"/>
                <a:gd name="T60" fmla="*/ 57 w 81"/>
                <a:gd name="T61" fmla="*/ 77 h 81"/>
                <a:gd name="T62" fmla="*/ 49 w 81"/>
                <a:gd name="T63" fmla="*/ 80 h 81"/>
                <a:gd name="T64" fmla="*/ 41 w 81"/>
                <a:gd name="T65" fmla="*/ 81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1"/>
                <a:gd name="T101" fmla="*/ 81 w 81"/>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1">
                  <a:moveTo>
                    <a:pt x="41" y="81"/>
                  </a:moveTo>
                  <a:lnTo>
                    <a:pt x="32" y="80"/>
                  </a:lnTo>
                  <a:lnTo>
                    <a:pt x="26" y="77"/>
                  </a:lnTo>
                  <a:lnTo>
                    <a:pt x="19" y="74"/>
                  </a:lnTo>
                  <a:lnTo>
                    <a:pt x="12" y="69"/>
                  </a:lnTo>
                  <a:lnTo>
                    <a:pt x="7" y="62"/>
                  </a:lnTo>
                  <a:lnTo>
                    <a:pt x="4" y="55"/>
                  </a:lnTo>
                  <a:lnTo>
                    <a:pt x="1" y="49"/>
                  </a:lnTo>
                  <a:lnTo>
                    <a:pt x="0" y="40"/>
                  </a:lnTo>
                  <a:lnTo>
                    <a:pt x="1" y="32"/>
                  </a:lnTo>
                  <a:lnTo>
                    <a:pt x="4" y="26"/>
                  </a:lnTo>
                  <a:lnTo>
                    <a:pt x="7" y="19"/>
                  </a:lnTo>
                  <a:lnTo>
                    <a:pt x="12" y="12"/>
                  </a:lnTo>
                  <a:lnTo>
                    <a:pt x="19" y="7"/>
                  </a:lnTo>
                  <a:lnTo>
                    <a:pt x="26" y="4"/>
                  </a:lnTo>
                  <a:lnTo>
                    <a:pt x="32" y="1"/>
                  </a:lnTo>
                  <a:lnTo>
                    <a:pt x="41" y="0"/>
                  </a:lnTo>
                  <a:lnTo>
                    <a:pt x="49" y="1"/>
                  </a:lnTo>
                  <a:lnTo>
                    <a:pt x="57" y="4"/>
                  </a:lnTo>
                  <a:lnTo>
                    <a:pt x="64" y="7"/>
                  </a:lnTo>
                  <a:lnTo>
                    <a:pt x="69" y="12"/>
                  </a:lnTo>
                  <a:lnTo>
                    <a:pt x="74" y="19"/>
                  </a:lnTo>
                  <a:lnTo>
                    <a:pt x="77" y="26"/>
                  </a:lnTo>
                  <a:lnTo>
                    <a:pt x="80" y="32"/>
                  </a:lnTo>
                  <a:lnTo>
                    <a:pt x="81" y="40"/>
                  </a:lnTo>
                  <a:lnTo>
                    <a:pt x="80" y="49"/>
                  </a:lnTo>
                  <a:lnTo>
                    <a:pt x="77" y="55"/>
                  </a:lnTo>
                  <a:lnTo>
                    <a:pt x="74" y="62"/>
                  </a:lnTo>
                  <a:lnTo>
                    <a:pt x="69" y="69"/>
                  </a:lnTo>
                  <a:lnTo>
                    <a:pt x="64" y="74"/>
                  </a:lnTo>
                  <a:lnTo>
                    <a:pt x="57" y="77"/>
                  </a:lnTo>
                  <a:lnTo>
                    <a:pt x="49" y="80"/>
                  </a:lnTo>
                  <a:lnTo>
                    <a:pt x="41" y="81"/>
                  </a:lnTo>
                  <a:close/>
                </a:path>
              </a:pathLst>
            </a:custGeom>
            <a:solidFill>
              <a:schemeClr val="folHlink"/>
            </a:solidFill>
            <a:ln w="9525">
              <a:solidFill>
                <a:schemeClr val="hlink"/>
              </a:solidFill>
              <a:round/>
              <a:headEnd/>
              <a:tailEnd/>
            </a:ln>
          </p:spPr>
          <p:txBody>
            <a:bodyPr/>
            <a:lstStyle/>
            <a:p>
              <a:endParaRPr lang="en-US"/>
            </a:p>
          </p:txBody>
        </p:sp>
        <p:sp>
          <p:nvSpPr>
            <p:cNvPr id="5210" name="Freeform 87"/>
            <p:cNvSpPr>
              <a:spLocks/>
            </p:cNvSpPr>
            <p:nvPr/>
          </p:nvSpPr>
          <p:spPr bwMode="auto">
            <a:xfrm>
              <a:off x="3456" y="2521"/>
              <a:ext cx="113" cy="113"/>
            </a:xfrm>
            <a:custGeom>
              <a:avLst/>
              <a:gdLst>
                <a:gd name="T0" fmla="*/ 113 w 227"/>
                <a:gd name="T1" fmla="*/ 227 h 227"/>
                <a:gd name="T2" fmla="*/ 90 w 227"/>
                <a:gd name="T3" fmla="*/ 224 h 227"/>
                <a:gd name="T4" fmla="*/ 69 w 227"/>
                <a:gd name="T5" fmla="*/ 217 h 227"/>
                <a:gd name="T6" fmla="*/ 50 w 227"/>
                <a:gd name="T7" fmla="*/ 207 h 227"/>
                <a:gd name="T8" fmla="*/ 34 w 227"/>
                <a:gd name="T9" fmla="*/ 193 h 227"/>
                <a:gd name="T10" fmla="*/ 20 w 227"/>
                <a:gd name="T11" fmla="*/ 176 h 227"/>
                <a:gd name="T12" fmla="*/ 9 w 227"/>
                <a:gd name="T13" fmla="*/ 158 h 227"/>
                <a:gd name="T14" fmla="*/ 2 w 227"/>
                <a:gd name="T15" fmla="*/ 136 h 227"/>
                <a:gd name="T16" fmla="*/ 0 w 227"/>
                <a:gd name="T17" fmla="*/ 113 h 227"/>
                <a:gd name="T18" fmla="*/ 2 w 227"/>
                <a:gd name="T19" fmla="*/ 90 h 227"/>
                <a:gd name="T20" fmla="*/ 9 w 227"/>
                <a:gd name="T21" fmla="*/ 69 h 227"/>
                <a:gd name="T22" fmla="*/ 20 w 227"/>
                <a:gd name="T23" fmla="*/ 50 h 227"/>
                <a:gd name="T24" fmla="*/ 34 w 227"/>
                <a:gd name="T25" fmla="*/ 34 h 227"/>
                <a:gd name="T26" fmla="*/ 50 w 227"/>
                <a:gd name="T27" fmla="*/ 20 h 227"/>
                <a:gd name="T28" fmla="*/ 69 w 227"/>
                <a:gd name="T29" fmla="*/ 9 h 227"/>
                <a:gd name="T30" fmla="*/ 90 w 227"/>
                <a:gd name="T31" fmla="*/ 3 h 227"/>
                <a:gd name="T32" fmla="*/ 113 w 227"/>
                <a:gd name="T33" fmla="*/ 0 h 227"/>
                <a:gd name="T34" fmla="*/ 136 w 227"/>
                <a:gd name="T35" fmla="*/ 3 h 227"/>
                <a:gd name="T36" fmla="*/ 158 w 227"/>
                <a:gd name="T37" fmla="*/ 9 h 227"/>
                <a:gd name="T38" fmla="*/ 176 w 227"/>
                <a:gd name="T39" fmla="*/ 20 h 227"/>
                <a:gd name="T40" fmla="*/ 194 w 227"/>
                <a:gd name="T41" fmla="*/ 34 h 227"/>
                <a:gd name="T42" fmla="*/ 207 w 227"/>
                <a:gd name="T43" fmla="*/ 50 h 227"/>
                <a:gd name="T44" fmla="*/ 218 w 227"/>
                <a:gd name="T45" fmla="*/ 69 h 227"/>
                <a:gd name="T46" fmla="*/ 225 w 227"/>
                <a:gd name="T47" fmla="*/ 90 h 227"/>
                <a:gd name="T48" fmla="*/ 227 w 227"/>
                <a:gd name="T49" fmla="*/ 113 h 227"/>
                <a:gd name="T50" fmla="*/ 225 w 227"/>
                <a:gd name="T51" fmla="*/ 136 h 227"/>
                <a:gd name="T52" fmla="*/ 218 w 227"/>
                <a:gd name="T53" fmla="*/ 158 h 227"/>
                <a:gd name="T54" fmla="*/ 207 w 227"/>
                <a:gd name="T55" fmla="*/ 176 h 227"/>
                <a:gd name="T56" fmla="*/ 194 w 227"/>
                <a:gd name="T57" fmla="*/ 193 h 227"/>
                <a:gd name="T58" fmla="*/ 176 w 227"/>
                <a:gd name="T59" fmla="*/ 207 h 227"/>
                <a:gd name="T60" fmla="*/ 158 w 227"/>
                <a:gd name="T61" fmla="*/ 217 h 227"/>
                <a:gd name="T62" fmla="*/ 136 w 227"/>
                <a:gd name="T63" fmla="*/ 224 h 227"/>
                <a:gd name="T64" fmla="*/ 113 w 227"/>
                <a:gd name="T65" fmla="*/ 227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
                <a:gd name="T100" fmla="*/ 0 h 227"/>
                <a:gd name="T101" fmla="*/ 227 w 22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 h="227">
                  <a:moveTo>
                    <a:pt x="113" y="227"/>
                  </a:moveTo>
                  <a:lnTo>
                    <a:pt x="90" y="224"/>
                  </a:lnTo>
                  <a:lnTo>
                    <a:pt x="69" y="217"/>
                  </a:lnTo>
                  <a:lnTo>
                    <a:pt x="50" y="207"/>
                  </a:lnTo>
                  <a:lnTo>
                    <a:pt x="34" y="193"/>
                  </a:lnTo>
                  <a:lnTo>
                    <a:pt x="20" y="176"/>
                  </a:lnTo>
                  <a:lnTo>
                    <a:pt x="9" y="158"/>
                  </a:lnTo>
                  <a:lnTo>
                    <a:pt x="2" y="136"/>
                  </a:lnTo>
                  <a:lnTo>
                    <a:pt x="0" y="113"/>
                  </a:lnTo>
                  <a:lnTo>
                    <a:pt x="2" y="90"/>
                  </a:lnTo>
                  <a:lnTo>
                    <a:pt x="9" y="69"/>
                  </a:lnTo>
                  <a:lnTo>
                    <a:pt x="20" y="50"/>
                  </a:lnTo>
                  <a:lnTo>
                    <a:pt x="34" y="34"/>
                  </a:lnTo>
                  <a:lnTo>
                    <a:pt x="50" y="20"/>
                  </a:lnTo>
                  <a:lnTo>
                    <a:pt x="69" y="9"/>
                  </a:lnTo>
                  <a:lnTo>
                    <a:pt x="90" y="3"/>
                  </a:lnTo>
                  <a:lnTo>
                    <a:pt x="113" y="0"/>
                  </a:lnTo>
                  <a:lnTo>
                    <a:pt x="136" y="3"/>
                  </a:lnTo>
                  <a:lnTo>
                    <a:pt x="158" y="9"/>
                  </a:lnTo>
                  <a:lnTo>
                    <a:pt x="176" y="20"/>
                  </a:lnTo>
                  <a:lnTo>
                    <a:pt x="194" y="34"/>
                  </a:lnTo>
                  <a:lnTo>
                    <a:pt x="207" y="50"/>
                  </a:lnTo>
                  <a:lnTo>
                    <a:pt x="218" y="69"/>
                  </a:lnTo>
                  <a:lnTo>
                    <a:pt x="225" y="90"/>
                  </a:lnTo>
                  <a:lnTo>
                    <a:pt x="227" y="113"/>
                  </a:lnTo>
                  <a:lnTo>
                    <a:pt x="225" y="136"/>
                  </a:lnTo>
                  <a:lnTo>
                    <a:pt x="218" y="158"/>
                  </a:lnTo>
                  <a:lnTo>
                    <a:pt x="207" y="176"/>
                  </a:lnTo>
                  <a:lnTo>
                    <a:pt x="194" y="193"/>
                  </a:lnTo>
                  <a:lnTo>
                    <a:pt x="176" y="207"/>
                  </a:lnTo>
                  <a:lnTo>
                    <a:pt x="158" y="217"/>
                  </a:lnTo>
                  <a:lnTo>
                    <a:pt x="136" y="224"/>
                  </a:lnTo>
                  <a:lnTo>
                    <a:pt x="113" y="227"/>
                  </a:lnTo>
                  <a:close/>
                </a:path>
              </a:pathLst>
            </a:custGeom>
            <a:solidFill>
              <a:schemeClr val="folHlink"/>
            </a:solidFill>
            <a:ln w="9525">
              <a:solidFill>
                <a:schemeClr val="hlink"/>
              </a:solidFill>
              <a:round/>
              <a:headEnd/>
              <a:tailEnd/>
            </a:ln>
          </p:spPr>
          <p:txBody>
            <a:bodyPr/>
            <a:lstStyle/>
            <a:p>
              <a:endParaRPr lang="en-US"/>
            </a:p>
          </p:txBody>
        </p:sp>
        <p:sp>
          <p:nvSpPr>
            <p:cNvPr id="5211" name="Freeform 88"/>
            <p:cNvSpPr>
              <a:spLocks/>
            </p:cNvSpPr>
            <p:nvPr/>
          </p:nvSpPr>
          <p:spPr bwMode="auto">
            <a:xfrm>
              <a:off x="3488" y="2553"/>
              <a:ext cx="48" cy="47"/>
            </a:xfrm>
            <a:custGeom>
              <a:avLst/>
              <a:gdLst>
                <a:gd name="T0" fmla="*/ 48 w 95"/>
                <a:gd name="T1" fmla="*/ 95 h 95"/>
                <a:gd name="T2" fmla="*/ 39 w 95"/>
                <a:gd name="T3" fmla="*/ 94 h 95"/>
                <a:gd name="T4" fmla="*/ 30 w 95"/>
                <a:gd name="T5" fmla="*/ 92 h 95"/>
                <a:gd name="T6" fmla="*/ 21 w 95"/>
                <a:gd name="T7" fmla="*/ 87 h 95"/>
                <a:gd name="T8" fmla="*/ 13 w 95"/>
                <a:gd name="T9" fmla="*/ 81 h 95"/>
                <a:gd name="T10" fmla="*/ 8 w 95"/>
                <a:gd name="T11" fmla="*/ 74 h 95"/>
                <a:gd name="T12" fmla="*/ 3 w 95"/>
                <a:gd name="T13" fmla="*/ 66 h 95"/>
                <a:gd name="T14" fmla="*/ 1 w 95"/>
                <a:gd name="T15" fmla="*/ 57 h 95"/>
                <a:gd name="T16" fmla="*/ 0 w 95"/>
                <a:gd name="T17" fmla="*/ 48 h 95"/>
                <a:gd name="T18" fmla="*/ 1 w 95"/>
                <a:gd name="T19" fmla="*/ 39 h 95"/>
                <a:gd name="T20" fmla="*/ 3 w 95"/>
                <a:gd name="T21" fmla="*/ 29 h 95"/>
                <a:gd name="T22" fmla="*/ 8 w 95"/>
                <a:gd name="T23" fmla="*/ 21 h 95"/>
                <a:gd name="T24" fmla="*/ 13 w 95"/>
                <a:gd name="T25" fmla="*/ 13 h 95"/>
                <a:gd name="T26" fmla="*/ 21 w 95"/>
                <a:gd name="T27" fmla="*/ 8 h 95"/>
                <a:gd name="T28" fmla="*/ 30 w 95"/>
                <a:gd name="T29" fmla="*/ 3 h 95"/>
                <a:gd name="T30" fmla="*/ 39 w 95"/>
                <a:gd name="T31" fmla="*/ 1 h 95"/>
                <a:gd name="T32" fmla="*/ 48 w 95"/>
                <a:gd name="T33" fmla="*/ 0 h 95"/>
                <a:gd name="T34" fmla="*/ 57 w 95"/>
                <a:gd name="T35" fmla="*/ 1 h 95"/>
                <a:gd name="T36" fmla="*/ 66 w 95"/>
                <a:gd name="T37" fmla="*/ 3 h 95"/>
                <a:gd name="T38" fmla="*/ 74 w 95"/>
                <a:gd name="T39" fmla="*/ 8 h 95"/>
                <a:gd name="T40" fmla="*/ 81 w 95"/>
                <a:gd name="T41" fmla="*/ 13 h 95"/>
                <a:gd name="T42" fmla="*/ 87 w 95"/>
                <a:gd name="T43" fmla="*/ 21 h 95"/>
                <a:gd name="T44" fmla="*/ 92 w 95"/>
                <a:gd name="T45" fmla="*/ 29 h 95"/>
                <a:gd name="T46" fmla="*/ 94 w 95"/>
                <a:gd name="T47" fmla="*/ 39 h 95"/>
                <a:gd name="T48" fmla="*/ 95 w 95"/>
                <a:gd name="T49" fmla="*/ 48 h 95"/>
                <a:gd name="T50" fmla="*/ 94 w 95"/>
                <a:gd name="T51" fmla="*/ 57 h 95"/>
                <a:gd name="T52" fmla="*/ 92 w 95"/>
                <a:gd name="T53" fmla="*/ 66 h 95"/>
                <a:gd name="T54" fmla="*/ 87 w 95"/>
                <a:gd name="T55" fmla="*/ 74 h 95"/>
                <a:gd name="T56" fmla="*/ 81 w 95"/>
                <a:gd name="T57" fmla="*/ 81 h 95"/>
                <a:gd name="T58" fmla="*/ 74 w 95"/>
                <a:gd name="T59" fmla="*/ 87 h 95"/>
                <a:gd name="T60" fmla="*/ 66 w 95"/>
                <a:gd name="T61" fmla="*/ 92 h 95"/>
                <a:gd name="T62" fmla="*/ 57 w 95"/>
                <a:gd name="T63" fmla="*/ 94 h 95"/>
                <a:gd name="T64" fmla="*/ 48 w 95"/>
                <a:gd name="T65" fmla="*/ 95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5"/>
                <a:gd name="T101" fmla="*/ 95 w 95"/>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5">
                  <a:moveTo>
                    <a:pt x="48" y="95"/>
                  </a:moveTo>
                  <a:lnTo>
                    <a:pt x="39" y="94"/>
                  </a:lnTo>
                  <a:lnTo>
                    <a:pt x="30" y="92"/>
                  </a:lnTo>
                  <a:lnTo>
                    <a:pt x="21" y="87"/>
                  </a:lnTo>
                  <a:lnTo>
                    <a:pt x="13" y="81"/>
                  </a:lnTo>
                  <a:lnTo>
                    <a:pt x="8" y="74"/>
                  </a:lnTo>
                  <a:lnTo>
                    <a:pt x="3" y="66"/>
                  </a:lnTo>
                  <a:lnTo>
                    <a:pt x="1" y="57"/>
                  </a:lnTo>
                  <a:lnTo>
                    <a:pt x="0" y="48"/>
                  </a:lnTo>
                  <a:lnTo>
                    <a:pt x="1" y="39"/>
                  </a:lnTo>
                  <a:lnTo>
                    <a:pt x="3" y="29"/>
                  </a:lnTo>
                  <a:lnTo>
                    <a:pt x="8" y="21"/>
                  </a:lnTo>
                  <a:lnTo>
                    <a:pt x="13" y="13"/>
                  </a:lnTo>
                  <a:lnTo>
                    <a:pt x="21" y="8"/>
                  </a:lnTo>
                  <a:lnTo>
                    <a:pt x="30" y="3"/>
                  </a:lnTo>
                  <a:lnTo>
                    <a:pt x="39" y="1"/>
                  </a:lnTo>
                  <a:lnTo>
                    <a:pt x="48" y="0"/>
                  </a:lnTo>
                  <a:lnTo>
                    <a:pt x="57" y="1"/>
                  </a:lnTo>
                  <a:lnTo>
                    <a:pt x="66" y="3"/>
                  </a:lnTo>
                  <a:lnTo>
                    <a:pt x="74" y="8"/>
                  </a:lnTo>
                  <a:lnTo>
                    <a:pt x="81" y="13"/>
                  </a:lnTo>
                  <a:lnTo>
                    <a:pt x="87" y="21"/>
                  </a:lnTo>
                  <a:lnTo>
                    <a:pt x="92" y="29"/>
                  </a:lnTo>
                  <a:lnTo>
                    <a:pt x="94" y="39"/>
                  </a:lnTo>
                  <a:lnTo>
                    <a:pt x="95" y="48"/>
                  </a:lnTo>
                  <a:lnTo>
                    <a:pt x="94" y="57"/>
                  </a:lnTo>
                  <a:lnTo>
                    <a:pt x="92" y="66"/>
                  </a:lnTo>
                  <a:lnTo>
                    <a:pt x="87" y="74"/>
                  </a:lnTo>
                  <a:lnTo>
                    <a:pt x="81" y="81"/>
                  </a:lnTo>
                  <a:lnTo>
                    <a:pt x="74" y="87"/>
                  </a:lnTo>
                  <a:lnTo>
                    <a:pt x="66" y="92"/>
                  </a:lnTo>
                  <a:lnTo>
                    <a:pt x="57" y="94"/>
                  </a:lnTo>
                  <a:lnTo>
                    <a:pt x="48" y="95"/>
                  </a:lnTo>
                  <a:close/>
                </a:path>
              </a:pathLst>
            </a:custGeom>
            <a:solidFill>
              <a:schemeClr val="folHlink"/>
            </a:solidFill>
            <a:ln w="9525">
              <a:solidFill>
                <a:schemeClr val="hlink"/>
              </a:solidFill>
              <a:round/>
              <a:headEnd/>
              <a:tailEnd/>
            </a:ln>
          </p:spPr>
          <p:txBody>
            <a:bodyPr/>
            <a:lstStyle/>
            <a:p>
              <a:endParaRPr lang="en-US"/>
            </a:p>
          </p:txBody>
        </p:sp>
        <p:sp>
          <p:nvSpPr>
            <p:cNvPr id="5212" name="Freeform 89"/>
            <p:cNvSpPr>
              <a:spLocks/>
            </p:cNvSpPr>
            <p:nvPr/>
          </p:nvSpPr>
          <p:spPr bwMode="auto">
            <a:xfrm>
              <a:off x="3339" y="2417"/>
              <a:ext cx="68" cy="43"/>
            </a:xfrm>
            <a:custGeom>
              <a:avLst/>
              <a:gdLst>
                <a:gd name="T0" fmla="*/ 4 w 135"/>
                <a:gd name="T1" fmla="*/ 84 h 85"/>
                <a:gd name="T2" fmla="*/ 1 w 135"/>
                <a:gd name="T3" fmla="*/ 74 h 85"/>
                <a:gd name="T4" fmla="*/ 1 w 135"/>
                <a:gd name="T5" fmla="*/ 63 h 85"/>
                <a:gd name="T6" fmla="*/ 12 w 135"/>
                <a:gd name="T7" fmla="*/ 54 h 85"/>
                <a:gd name="T8" fmla="*/ 26 w 135"/>
                <a:gd name="T9" fmla="*/ 51 h 85"/>
                <a:gd name="T10" fmla="*/ 40 w 135"/>
                <a:gd name="T11" fmla="*/ 56 h 85"/>
                <a:gd name="T12" fmla="*/ 51 w 135"/>
                <a:gd name="T13" fmla="*/ 75 h 85"/>
                <a:gd name="T14" fmla="*/ 57 w 135"/>
                <a:gd name="T15" fmla="*/ 83 h 85"/>
                <a:gd name="T16" fmla="*/ 60 w 135"/>
                <a:gd name="T17" fmla="*/ 79 h 85"/>
                <a:gd name="T18" fmla="*/ 67 w 135"/>
                <a:gd name="T19" fmla="*/ 73 h 85"/>
                <a:gd name="T20" fmla="*/ 69 w 135"/>
                <a:gd name="T21" fmla="*/ 72 h 85"/>
                <a:gd name="T22" fmla="*/ 72 w 135"/>
                <a:gd name="T23" fmla="*/ 69 h 85"/>
                <a:gd name="T24" fmla="*/ 60 w 135"/>
                <a:gd name="T25" fmla="*/ 59 h 85"/>
                <a:gd name="T26" fmla="*/ 57 w 135"/>
                <a:gd name="T27" fmla="*/ 31 h 85"/>
                <a:gd name="T28" fmla="*/ 60 w 135"/>
                <a:gd name="T29" fmla="*/ 20 h 85"/>
                <a:gd name="T30" fmla="*/ 66 w 135"/>
                <a:gd name="T31" fmla="*/ 12 h 85"/>
                <a:gd name="T32" fmla="*/ 78 w 135"/>
                <a:gd name="T33" fmla="*/ 6 h 85"/>
                <a:gd name="T34" fmla="*/ 90 w 135"/>
                <a:gd name="T35" fmla="*/ 3 h 85"/>
                <a:gd name="T36" fmla="*/ 107 w 135"/>
                <a:gd name="T37" fmla="*/ 0 h 85"/>
                <a:gd name="T38" fmla="*/ 116 w 135"/>
                <a:gd name="T39" fmla="*/ 7 h 85"/>
                <a:gd name="T40" fmla="*/ 120 w 135"/>
                <a:gd name="T41" fmla="*/ 14 h 85"/>
                <a:gd name="T42" fmla="*/ 124 w 135"/>
                <a:gd name="T43" fmla="*/ 23 h 85"/>
                <a:gd name="T44" fmla="*/ 126 w 135"/>
                <a:gd name="T45" fmla="*/ 28 h 85"/>
                <a:gd name="T46" fmla="*/ 128 w 135"/>
                <a:gd name="T47" fmla="*/ 34 h 85"/>
                <a:gd name="T48" fmla="*/ 127 w 135"/>
                <a:gd name="T49" fmla="*/ 37 h 85"/>
                <a:gd name="T50" fmla="*/ 127 w 135"/>
                <a:gd name="T51" fmla="*/ 40 h 85"/>
                <a:gd name="T52" fmla="*/ 133 w 135"/>
                <a:gd name="T53" fmla="*/ 43 h 85"/>
                <a:gd name="T54" fmla="*/ 135 w 135"/>
                <a:gd name="T55" fmla="*/ 45 h 85"/>
                <a:gd name="T56" fmla="*/ 134 w 135"/>
                <a:gd name="T57" fmla="*/ 50 h 85"/>
                <a:gd name="T58" fmla="*/ 130 w 135"/>
                <a:gd name="T59" fmla="*/ 52 h 85"/>
                <a:gd name="T60" fmla="*/ 130 w 135"/>
                <a:gd name="T61" fmla="*/ 56 h 85"/>
                <a:gd name="T62" fmla="*/ 129 w 135"/>
                <a:gd name="T63" fmla="*/ 59 h 85"/>
                <a:gd name="T64" fmla="*/ 129 w 135"/>
                <a:gd name="T65" fmla="*/ 60 h 85"/>
                <a:gd name="T66" fmla="*/ 132 w 135"/>
                <a:gd name="T67" fmla="*/ 66 h 85"/>
                <a:gd name="T68" fmla="*/ 133 w 135"/>
                <a:gd name="T69" fmla="*/ 72 h 85"/>
                <a:gd name="T70" fmla="*/ 126 w 135"/>
                <a:gd name="T71" fmla="*/ 75 h 85"/>
                <a:gd name="T72" fmla="*/ 119 w 135"/>
                <a:gd name="T73" fmla="*/ 77 h 85"/>
                <a:gd name="T74" fmla="*/ 114 w 135"/>
                <a:gd name="T75" fmla="*/ 82 h 85"/>
                <a:gd name="T76" fmla="*/ 4 w 135"/>
                <a:gd name="T77" fmla="*/ 85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5"/>
                <a:gd name="T118" fmla="*/ 0 h 85"/>
                <a:gd name="T119" fmla="*/ 135 w 135"/>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5" h="85">
                  <a:moveTo>
                    <a:pt x="4" y="85"/>
                  </a:moveTo>
                  <a:lnTo>
                    <a:pt x="4" y="84"/>
                  </a:lnTo>
                  <a:lnTo>
                    <a:pt x="3" y="80"/>
                  </a:lnTo>
                  <a:lnTo>
                    <a:pt x="1" y="74"/>
                  </a:lnTo>
                  <a:lnTo>
                    <a:pt x="0" y="67"/>
                  </a:lnTo>
                  <a:lnTo>
                    <a:pt x="1" y="63"/>
                  </a:lnTo>
                  <a:lnTo>
                    <a:pt x="6" y="59"/>
                  </a:lnTo>
                  <a:lnTo>
                    <a:pt x="12" y="54"/>
                  </a:lnTo>
                  <a:lnTo>
                    <a:pt x="19" y="52"/>
                  </a:lnTo>
                  <a:lnTo>
                    <a:pt x="26" y="51"/>
                  </a:lnTo>
                  <a:lnTo>
                    <a:pt x="34" y="51"/>
                  </a:lnTo>
                  <a:lnTo>
                    <a:pt x="40" y="56"/>
                  </a:lnTo>
                  <a:lnTo>
                    <a:pt x="45" y="63"/>
                  </a:lnTo>
                  <a:lnTo>
                    <a:pt x="51" y="75"/>
                  </a:lnTo>
                  <a:lnTo>
                    <a:pt x="54" y="81"/>
                  </a:lnTo>
                  <a:lnTo>
                    <a:pt x="57" y="83"/>
                  </a:lnTo>
                  <a:lnTo>
                    <a:pt x="60" y="79"/>
                  </a:lnTo>
                  <a:lnTo>
                    <a:pt x="64" y="75"/>
                  </a:lnTo>
                  <a:lnTo>
                    <a:pt x="67" y="73"/>
                  </a:lnTo>
                  <a:lnTo>
                    <a:pt x="69" y="73"/>
                  </a:lnTo>
                  <a:lnTo>
                    <a:pt x="69" y="72"/>
                  </a:lnTo>
                  <a:lnTo>
                    <a:pt x="71" y="71"/>
                  </a:lnTo>
                  <a:lnTo>
                    <a:pt x="72" y="69"/>
                  </a:lnTo>
                  <a:lnTo>
                    <a:pt x="72" y="67"/>
                  </a:lnTo>
                  <a:lnTo>
                    <a:pt x="60" y="59"/>
                  </a:lnTo>
                  <a:lnTo>
                    <a:pt x="57" y="45"/>
                  </a:lnTo>
                  <a:lnTo>
                    <a:pt x="57" y="31"/>
                  </a:lnTo>
                  <a:lnTo>
                    <a:pt x="60" y="25"/>
                  </a:lnTo>
                  <a:lnTo>
                    <a:pt x="60" y="20"/>
                  </a:lnTo>
                  <a:lnTo>
                    <a:pt x="63" y="15"/>
                  </a:lnTo>
                  <a:lnTo>
                    <a:pt x="66" y="12"/>
                  </a:lnTo>
                  <a:lnTo>
                    <a:pt x="72" y="10"/>
                  </a:lnTo>
                  <a:lnTo>
                    <a:pt x="78" y="6"/>
                  </a:lnTo>
                  <a:lnTo>
                    <a:pt x="83" y="5"/>
                  </a:lnTo>
                  <a:lnTo>
                    <a:pt x="90" y="3"/>
                  </a:lnTo>
                  <a:lnTo>
                    <a:pt x="97" y="2"/>
                  </a:lnTo>
                  <a:lnTo>
                    <a:pt x="107" y="0"/>
                  </a:lnTo>
                  <a:lnTo>
                    <a:pt x="113" y="3"/>
                  </a:lnTo>
                  <a:lnTo>
                    <a:pt x="116" y="7"/>
                  </a:lnTo>
                  <a:lnTo>
                    <a:pt x="116" y="12"/>
                  </a:lnTo>
                  <a:lnTo>
                    <a:pt x="120" y="14"/>
                  </a:lnTo>
                  <a:lnTo>
                    <a:pt x="122" y="19"/>
                  </a:lnTo>
                  <a:lnTo>
                    <a:pt x="124" y="23"/>
                  </a:lnTo>
                  <a:lnTo>
                    <a:pt x="124" y="27"/>
                  </a:lnTo>
                  <a:lnTo>
                    <a:pt x="126" y="28"/>
                  </a:lnTo>
                  <a:lnTo>
                    <a:pt x="128" y="31"/>
                  </a:lnTo>
                  <a:lnTo>
                    <a:pt x="128" y="34"/>
                  </a:lnTo>
                  <a:lnTo>
                    <a:pt x="128" y="36"/>
                  </a:lnTo>
                  <a:lnTo>
                    <a:pt x="127" y="37"/>
                  </a:lnTo>
                  <a:lnTo>
                    <a:pt x="126" y="37"/>
                  </a:lnTo>
                  <a:lnTo>
                    <a:pt x="127" y="40"/>
                  </a:lnTo>
                  <a:lnTo>
                    <a:pt x="130" y="42"/>
                  </a:lnTo>
                  <a:lnTo>
                    <a:pt x="133" y="43"/>
                  </a:lnTo>
                  <a:lnTo>
                    <a:pt x="134" y="44"/>
                  </a:lnTo>
                  <a:lnTo>
                    <a:pt x="135" y="45"/>
                  </a:lnTo>
                  <a:lnTo>
                    <a:pt x="135" y="48"/>
                  </a:lnTo>
                  <a:lnTo>
                    <a:pt x="134" y="50"/>
                  </a:lnTo>
                  <a:lnTo>
                    <a:pt x="132" y="51"/>
                  </a:lnTo>
                  <a:lnTo>
                    <a:pt x="130" y="52"/>
                  </a:lnTo>
                  <a:lnTo>
                    <a:pt x="130" y="54"/>
                  </a:lnTo>
                  <a:lnTo>
                    <a:pt x="130" y="56"/>
                  </a:lnTo>
                  <a:lnTo>
                    <a:pt x="130" y="58"/>
                  </a:lnTo>
                  <a:lnTo>
                    <a:pt x="129" y="59"/>
                  </a:lnTo>
                  <a:lnTo>
                    <a:pt x="129" y="60"/>
                  </a:lnTo>
                  <a:lnTo>
                    <a:pt x="130" y="63"/>
                  </a:lnTo>
                  <a:lnTo>
                    <a:pt x="132" y="66"/>
                  </a:lnTo>
                  <a:lnTo>
                    <a:pt x="133" y="69"/>
                  </a:lnTo>
                  <a:lnTo>
                    <a:pt x="133" y="72"/>
                  </a:lnTo>
                  <a:lnTo>
                    <a:pt x="129" y="74"/>
                  </a:lnTo>
                  <a:lnTo>
                    <a:pt x="126" y="75"/>
                  </a:lnTo>
                  <a:lnTo>
                    <a:pt x="122" y="76"/>
                  </a:lnTo>
                  <a:lnTo>
                    <a:pt x="119" y="77"/>
                  </a:lnTo>
                  <a:lnTo>
                    <a:pt x="117" y="80"/>
                  </a:lnTo>
                  <a:lnTo>
                    <a:pt x="114" y="82"/>
                  </a:lnTo>
                  <a:lnTo>
                    <a:pt x="113" y="85"/>
                  </a:lnTo>
                  <a:lnTo>
                    <a:pt x="4" y="85"/>
                  </a:lnTo>
                  <a:close/>
                </a:path>
              </a:pathLst>
            </a:custGeom>
            <a:solidFill>
              <a:schemeClr val="folHlink"/>
            </a:solidFill>
            <a:ln w="9525">
              <a:solidFill>
                <a:schemeClr val="hlink"/>
              </a:solidFill>
              <a:round/>
              <a:headEnd/>
              <a:tailEnd/>
            </a:ln>
          </p:spPr>
          <p:txBody>
            <a:bodyPr/>
            <a:lstStyle/>
            <a:p>
              <a:endParaRPr lang="en-US"/>
            </a:p>
          </p:txBody>
        </p:sp>
      </p:grpSp>
      <p:graphicFrame>
        <p:nvGraphicFramePr>
          <p:cNvPr id="5122" name="Rectangle 90"/>
          <p:cNvGraphicFramePr>
            <a:graphicFrameLocks/>
          </p:cNvGraphicFramePr>
          <p:nvPr/>
        </p:nvGraphicFramePr>
        <p:xfrm>
          <a:off x="1524000" y="1397000"/>
          <a:ext cx="6096000" cy="4064000"/>
        </p:xfrm>
        <a:graphic>
          <a:graphicData uri="http://schemas.openxmlformats.org/presentationml/2006/ole">
            <p:oleObj spid="_x0000_s5147" name="Clip" r:id="rId5" imgW="0" imgH="0" progId="">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3"/>
          <p:cNvSpPr>
            <a:spLocks noGrp="1"/>
          </p:cNvSpPr>
          <p:nvPr>
            <p:ph type="ftr" sz="quarter" idx="10"/>
          </p:nvPr>
        </p:nvSpPr>
        <p:spPr>
          <a:noFill/>
        </p:spPr>
        <p:txBody>
          <a:bodyPr/>
          <a:lstStyle/>
          <a:p>
            <a:r>
              <a:rPr lang="en-US"/>
              <a:t>Intelligent Information Retrieval</a:t>
            </a:r>
            <a:endParaRPr lang="en-US" sz="1400"/>
          </a:p>
        </p:txBody>
      </p:sp>
      <p:sp>
        <p:nvSpPr>
          <p:cNvPr id="6148" name="Slide Number Placeholder 4"/>
          <p:cNvSpPr>
            <a:spLocks noGrp="1"/>
          </p:cNvSpPr>
          <p:nvPr>
            <p:ph type="sldNum" sz="quarter" idx="11"/>
          </p:nvPr>
        </p:nvSpPr>
        <p:spPr>
          <a:noFill/>
        </p:spPr>
        <p:txBody>
          <a:bodyPr/>
          <a:lstStyle/>
          <a:p>
            <a:fld id="{9B9894DD-BE12-472F-BBED-444980DC53F9}" type="slidenum">
              <a:rPr lang="en-US"/>
              <a:pPr/>
              <a:t>58</a:t>
            </a:fld>
            <a:endParaRPr lang="en-US"/>
          </a:p>
        </p:txBody>
      </p:sp>
      <p:sp>
        <p:nvSpPr>
          <p:cNvPr id="6149" name="Rectangle 2"/>
          <p:cNvSpPr>
            <a:spLocks noGrp="1" noChangeArrowheads="1"/>
          </p:cNvSpPr>
          <p:nvPr>
            <p:ph type="title"/>
          </p:nvPr>
        </p:nvSpPr>
        <p:spPr>
          <a:xfrm>
            <a:off x="609600" y="304800"/>
            <a:ext cx="7772400" cy="838200"/>
          </a:xfrm>
        </p:spPr>
        <p:txBody>
          <a:bodyPr/>
          <a:lstStyle/>
          <a:p>
            <a:r>
              <a:rPr lang="en-US" smtClean="0"/>
              <a:t>Probability of Co-Occurrence</a:t>
            </a:r>
          </a:p>
        </p:txBody>
      </p:sp>
      <p:sp>
        <p:nvSpPr>
          <p:cNvPr id="6150" name="Rectangle 3"/>
          <p:cNvSpPr>
            <a:spLocks noGrp="1" noChangeArrowheads="1"/>
          </p:cNvSpPr>
          <p:nvPr>
            <p:ph type="body" idx="1"/>
          </p:nvPr>
        </p:nvSpPr>
        <p:spPr>
          <a:xfrm>
            <a:off x="609600" y="1219200"/>
            <a:ext cx="7772400" cy="4114800"/>
          </a:xfrm>
        </p:spPr>
        <p:txBody>
          <a:bodyPr/>
          <a:lstStyle/>
          <a:p>
            <a:r>
              <a:rPr lang="en-US" smtClean="0"/>
              <a:t>Compute for a window of words</a:t>
            </a:r>
          </a:p>
        </p:txBody>
      </p:sp>
      <p:graphicFrame>
        <p:nvGraphicFramePr>
          <p:cNvPr id="6146" name="Object 4"/>
          <p:cNvGraphicFramePr>
            <a:graphicFrameLocks noChangeAspect="1"/>
          </p:cNvGraphicFramePr>
          <p:nvPr/>
        </p:nvGraphicFramePr>
        <p:xfrm>
          <a:off x="609600" y="1828800"/>
          <a:ext cx="5889625" cy="4443413"/>
        </p:xfrm>
        <a:graphic>
          <a:graphicData uri="http://schemas.openxmlformats.org/presentationml/2006/ole">
            <p:oleObj spid="_x0000_s6158" name="Equation" r:id="rId4" imgW="2997200" imgH="2260600" progId="">
              <p:embed/>
            </p:oleObj>
          </a:graphicData>
        </a:graphic>
      </p:graphicFrame>
      <p:sp>
        <p:nvSpPr>
          <p:cNvPr id="6151" name="Line 5"/>
          <p:cNvSpPr>
            <a:spLocks noChangeShapeType="1"/>
          </p:cNvSpPr>
          <p:nvPr/>
        </p:nvSpPr>
        <p:spPr bwMode="auto">
          <a:xfrm>
            <a:off x="5562600" y="2743200"/>
            <a:ext cx="1447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2" name="Line 6"/>
          <p:cNvSpPr>
            <a:spLocks noChangeShapeType="1"/>
          </p:cNvSpPr>
          <p:nvPr/>
        </p:nvSpPr>
        <p:spPr bwMode="auto">
          <a:xfrm>
            <a:off x="6172200" y="2895600"/>
            <a:ext cx="1447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3" name="Line 7"/>
          <p:cNvSpPr>
            <a:spLocks noChangeShapeType="1"/>
          </p:cNvSpPr>
          <p:nvPr/>
        </p:nvSpPr>
        <p:spPr bwMode="auto">
          <a:xfrm>
            <a:off x="6858000" y="3048000"/>
            <a:ext cx="13716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4" name="Text Box 8"/>
          <p:cNvSpPr txBox="1">
            <a:spLocks noChangeArrowheads="1"/>
          </p:cNvSpPr>
          <p:nvPr/>
        </p:nvSpPr>
        <p:spPr bwMode="auto">
          <a:xfrm>
            <a:off x="5638800" y="2895600"/>
            <a:ext cx="450850" cy="366713"/>
          </a:xfrm>
          <a:prstGeom prst="rect">
            <a:avLst/>
          </a:prstGeom>
          <a:noFill/>
          <a:ln w="12700">
            <a:noFill/>
            <a:miter lim="800000"/>
            <a:headEnd type="none" w="sm" len="sm"/>
            <a:tailEnd type="none" w="sm" len="sm"/>
          </a:ln>
        </p:spPr>
        <p:txBody>
          <a:bodyPr wrap="none">
            <a:spAutoFit/>
          </a:bodyPr>
          <a:lstStyle/>
          <a:p>
            <a:r>
              <a:rPr lang="en-US" sz="1800" i="1"/>
              <a:t>w1</a:t>
            </a:r>
            <a:endParaRPr lang="en-US" sz="2800"/>
          </a:p>
        </p:txBody>
      </p:sp>
      <p:sp>
        <p:nvSpPr>
          <p:cNvPr id="6155" name="Text Box 9"/>
          <p:cNvSpPr txBox="1">
            <a:spLocks noChangeArrowheads="1"/>
          </p:cNvSpPr>
          <p:nvPr/>
        </p:nvSpPr>
        <p:spPr bwMode="auto">
          <a:xfrm>
            <a:off x="6324600" y="2895600"/>
            <a:ext cx="565150" cy="366713"/>
          </a:xfrm>
          <a:prstGeom prst="rect">
            <a:avLst/>
          </a:prstGeom>
          <a:noFill/>
          <a:ln w="12700">
            <a:noFill/>
            <a:miter lim="800000"/>
            <a:headEnd type="none" w="sm" len="sm"/>
            <a:tailEnd type="none" w="sm" len="sm"/>
          </a:ln>
        </p:spPr>
        <p:txBody>
          <a:bodyPr>
            <a:spAutoFit/>
          </a:bodyPr>
          <a:lstStyle/>
          <a:p>
            <a:r>
              <a:rPr lang="en-US" sz="1800" i="1"/>
              <a:t>w11</a:t>
            </a:r>
            <a:endParaRPr lang="en-US" sz="2800"/>
          </a:p>
        </p:txBody>
      </p:sp>
      <p:sp>
        <p:nvSpPr>
          <p:cNvPr id="6156" name="Text Box 10"/>
          <p:cNvSpPr txBox="1">
            <a:spLocks noChangeArrowheads="1"/>
          </p:cNvSpPr>
          <p:nvPr/>
        </p:nvSpPr>
        <p:spPr bwMode="auto">
          <a:xfrm>
            <a:off x="7391400" y="3124200"/>
            <a:ext cx="565150" cy="366713"/>
          </a:xfrm>
          <a:prstGeom prst="rect">
            <a:avLst/>
          </a:prstGeom>
          <a:noFill/>
          <a:ln w="12700">
            <a:noFill/>
            <a:miter lim="800000"/>
            <a:headEnd type="none" w="sm" len="sm"/>
            <a:tailEnd type="none" w="sm" len="sm"/>
          </a:ln>
        </p:spPr>
        <p:txBody>
          <a:bodyPr wrap="none">
            <a:spAutoFit/>
          </a:bodyPr>
          <a:lstStyle/>
          <a:p>
            <a:r>
              <a:rPr lang="en-US" sz="1800" i="1"/>
              <a:t>w21</a:t>
            </a:r>
            <a:endParaRPr lang="en-US" sz="2800"/>
          </a:p>
        </p:txBody>
      </p:sp>
      <p:sp>
        <p:nvSpPr>
          <p:cNvPr id="6157" name="Text Box 11"/>
          <p:cNvSpPr txBox="1">
            <a:spLocks noChangeArrowheads="1"/>
          </p:cNvSpPr>
          <p:nvPr/>
        </p:nvSpPr>
        <p:spPr bwMode="auto">
          <a:xfrm>
            <a:off x="5470525" y="2124075"/>
            <a:ext cx="2736850" cy="519113"/>
          </a:xfrm>
          <a:prstGeom prst="rect">
            <a:avLst/>
          </a:prstGeom>
          <a:noFill/>
          <a:ln w="12700">
            <a:noFill/>
            <a:miter lim="800000"/>
            <a:headEnd type="none" w="sm" len="sm"/>
            <a:tailEnd type="none" w="sm" len="sm"/>
          </a:ln>
        </p:spPr>
        <p:txBody>
          <a:bodyPr wrap="none">
            <a:spAutoFit/>
          </a:bodyPr>
          <a:lstStyle/>
          <a:p>
            <a:r>
              <a:rPr lang="en-US" sz="1800"/>
              <a:t>a b c d e f g h i j</a:t>
            </a:r>
            <a:r>
              <a:rPr lang="en-US" sz="2800"/>
              <a:t> </a:t>
            </a:r>
            <a:r>
              <a:rPr lang="en-US" sz="1800"/>
              <a:t>k l m n o p</a:t>
            </a:r>
            <a:endParaRPr lang="en-US" sz="2800"/>
          </a:p>
        </p:txBody>
      </p:sp>
      <p:sp>
        <p:nvSpPr>
          <p:cNvPr id="6158" name="Rectangle 12"/>
          <p:cNvSpPr>
            <a:spLocks noChangeArrowheads="1"/>
          </p:cNvSpPr>
          <p:nvPr/>
        </p:nvSpPr>
        <p:spPr bwMode="auto">
          <a:xfrm>
            <a:off x="5486400" y="2209800"/>
            <a:ext cx="2895600" cy="12954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3"/>
          <p:cNvSpPr>
            <a:spLocks noGrp="1"/>
          </p:cNvSpPr>
          <p:nvPr>
            <p:ph type="ftr" sz="quarter" idx="10"/>
          </p:nvPr>
        </p:nvSpPr>
        <p:spPr>
          <a:noFill/>
        </p:spPr>
        <p:txBody>
          <a:bodyPr/>
          <a:lstStyle/>
          <a:p>
            <a:r>
              <a:rPr lang="en-US"/>
              <a:t>Intelligent Information Retrieval</a:t>
            </a:r>
            <a:endParaRPr lang="en-US" sz="1400"/>
          </a:p>
        </p:txBody>
      </p:sp>
      <p:sp>
        <p:nvSpPr>
          <p:cNvPr id="7172" name="Slide Number Placeholder 4"/>
          <p:cNvSpPr>
            <a:spLocks noGrp="1"/>
          </p:cNvSpPr>
          <p:nvPr>
            <p:ph type="sldNum" sz="quarter" idx="11"/>
          </p:nvPr>
        </p:nvSpPr>
        <p:spPr>
          <a:noFill/>
        </p:spPr>
        <p:txBody>
          <a:bodyPr/>
          <a:lstStyle/>
          <a:p>
            <a:fld id="{45ADB102-3F01-44D7-BF93-5359216EF328}" type="slidenum">
              <a:rPr lang="en-US"/>
              <a:pPr/>
              <a:t>59</a:t>
            </a:fld>
            <a:endParaRPr lang="en-US"/>
          </a:p>
        </p:txBody>
      </p:sp>
      <p:sp>
        <p:nvSpPr>
          <p:cNvPr id="7173" name="Rectangle 2"/>
          <p:cNvSpPr>
            <a:spLocks noGrp="1" noChangeArrowheads="1"/>
          </p:cNvSpPr>
          <p:nvPr>
            <p:ph type="title"/>
          </p:nvPr>
        </p:nvSpPr>
        <p:spPr>
          <a:xfrm>
            <a:off x="685800" y="381000"/>
            <a:ext cx="7772400" cy="762000"/>
          </a:xfrm>
        </p:spPr>
        <p:txBody>
          <a:bodyPr/>
          <a:lstStyle/>
          <a:p>
            <a:r>
              <a:rPr lang="en-US" smtClean="0"/>
              <a:t>Lexical Associations</a:t>
            </a:r>
          </a:p>
        </p:txBody>
      </p:sp>
      <p:sp>
        <p:nvSpPr>
          <p:cNvPr id="7174" name="Rectangle 3"/>
          <p:cNvSpPr>
            <a:spLocks noGrp="1" noChangeArrowheads="1"/>
          </p:cNvSpPr>
          <p:nvPr>
            <p:ph type="body" idx="1"/>
          </p:nvPr>
        </p:nvSpPr>
        <p:spPr>
          <a:xfrm>
            <a:off x="609600" y="1447800"/>
            <a:ext cx="7772400" cy="3841750"/>
          </a:xfrm>
        </p:spPr>
        <p:txBody>
          <a:bodyPr/>
          <a:lstStyle/>
          <a:p>
            <a:pPr>
              <a:lnSpc>
                <a:spcPct val="80000"/>
              </a:lnSpc>
            </a:pPr>
            <a:r>
              <a:rPr lang="en-US" smtClean="0"/>
              <a:t>Subjects write first word that comes to mind</a:t>
            </a:r>
          </a:p>
          <a:p>
            <a:pPr lvl="1">
              <a:lnSpc>
                <a:spcPct val="80000"/>
              </a:lnSpc>
            </a:pPr>
            <a:r>
              <a:rPr lang="en-US" smtClean="0"/>
              <a:t>doctor/nurse; black/white  (Palermo &amp; Jenkins 64)</a:t>
            </a:r>
            <a:endParaRPr lang="en-US" sz="1800" smtClean="0"/>
          </a:p>
          <a:p>
            <a:pPr>
              <a:lnSpc>
                <a:spcPct val="80000"/>
              </a:lnSpc>
            </a:pPr>
            <a:r>
              <a:rPr lang="en-US" smtClean="0"/>
              <a:t>Text Corpora yield similar associations</a:t>
            </a:r>
          </a:p>
          <a:p>
            <a:pPr>
              <a:lnSpc>
                <a:spcPct val="80000"/>
              </a:lnSpc>
            </a:pPr>
            <a:r>
              <a:rPr lang="en-US" smtClean="0"/>
              <a:t>One measure: Mutual Information </a:t>
            </a:r>
            <a:r>
              <a:rPr lang="en-US" sz="2000" b="1" smtClean="0"/>
              <a:t>(Church and Hanks 89)</a:t>
            </a:r>
          </a:p>
          <a:p>
            <a:pPr>
              <a:lnSpc>
                <a:spcPct val="80000"/>
              </a:lnSpc>
            </a:pPr>
            <a:endParaRPr lang="en-US" sz="2000" b="1" smtClean="0"/>
          </a:p>
          <a:p>
            <a:pPr>
              <a:lnSpc>
                <a:spcPct val="80000"/>
              </a:lnSpc>
            </a:pPr>
            <a:endParaRPr lang="en-US" sz="2000" b="1" smtClean="0"/>
          </a:p>
          <a:p>
            <a:pPr>
              <a:lnSpc>
                <a:spcPct val="80000"/>
              </a:lnSpc>
            </a:pPr>
            <a:endParaRPr lang="en-US" sz="2000" b="1" smtClean="0"/>
          </a:p>
          <a:p>
            <a:pPr>
              <a:lnSpc>
                <a:spcPct val="80000"/>
              </a:lnSpc>
            </a:pPr>
            <a:endParaRPr lang="en-US" b="1" smtClean="0"/>
          </a:p>
          <a:p>
            <a:pPr>
              <a:lnSpc>
                <a:spcPct val="80000"/>
              </a:lnSpc>
            </a:pPr>
            <a:endParaRPr lang="en-US" b="1" smtClean="0"/>
          </a:p>
          <a:p>
            <a:pPr>
              <a:lnSpc>
                <a:spcPct val="80000"/>
              </a:lnSpc>
            </a:pPr>
            <a:r>
              <a:rPr lang="en-US" smtClean="0"/>
              <a:t>If word occurrences were independent, the numerator and denominator would be equal (if measured across a large collection)</a:t>
            </a:r>
          </a:p>
          <a:p>
            <a:pPr lvl="2">
              <a:lnSpc>
                <a:spcPct val="80000"/>
              </a:lnSpc>
            </a:pPr>
            <a:endParaRPr lang="en-US" sz="1600" smtClean="0"/>
          </a:p>
          <a:p>
            <a:pPr lvl="1">
              <a:lnSpc>
                <a:spcPct val="80000"/>
              </a:lnSpc>
            </a:pPr>
            <a:endParaRPr lang="en-US" smtClean="0"/>
          </a:p>
        </p:txBody>
      </p:sp>
      <p:graphicFrame>
        <p:nvGraphicFramePr>
          <p:cNvPr id="7170" name="Object 4"/>
          <p:cNvGraphicFramePr>
            <a:graphicFrameLocks noChangeAspect="1"/>
          </p:cNvGraphicFramePr>
          <p:nvPr/>
        </p:nvGraphicFramePr>
        <p:xfrm>
          <a:off x="2322513" y="3108325"/>
          <a:ext cx="4240212" cy="1131888"/>
        </p:xfrm>
        <a:graphic>
          <a:graphicData uri="http://schemas.openxmlformats.org/presentationml/2006/ole">
            <p:oleObj spid="_x0000_s7182" name="Equation" r:id="rId4" imgW="2235200" imgH="596900" progId="">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746125" y="2743200"/>
            <a:ext cx="8285163" cy="1143000"/>
            <a:chOff x="470" y="1728"/>
            <a:chExt cx="5219" cy="720"/>
          </a:xfrm>
        </p:grpSpPr>
        <p:sp>
          <p:nvSpPr>
            <p:cNvPr id="4144" name="AutoShape 13"/>
            <p:cNvSpPr>
              <a:spLocks noChangeArrowheads="1"/>
            </p:cNvSpPr>
            <p:nvPr/>
          </p:nvSpPr>
          <p:spPr bwMode="auto">
            <a:xfrm>
              <a:off x="2031" y="1728"/>
              <a:ext cx="1075"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ltLang="en-US"/>
                <a:t>Tokenizer</a:t>
              </a:r>
            </a:p>
          </p:txBody>
        </p:sp>
        <p:sp>
          <p:nvSpPr>
            <p:cNvPr id="4145" name="AutoShape 17"/>
            <p:cNvSpPr>
              <a:spLocks noChangeArrowheads="1"/>
            </p:cNvSpPr>
            <p:nvPr/>
          </p:nvSpPr>
          <p:spPr bwMode="auto">
            <a:xfrm>
              <a:off x="2496" y="2064"/>
              <a:ext cx="192" cy="384"/>
            </a:xfrm>
            <a:prstGeom prst="downArrow">
              <a:avLst>
                <a:gd name="adj1" fmla="val 50000"/>
                <a:gd name="adj2" fmla="val 50000"/>
              </a:avLst>
            </a:prstGeom>
            <a:solidFill>
              <a:schemeClr val="accent1"/>
            </a:solidFill>
            <a:ln w="9525">
              <a:solidFill>
                <a:schemeClr val="tx1"/>
              </a:solidFill>
              <a:miter lim="800000"/>
              <a:headEnd/>
              <a:tailEnd/>
            </a:ln>
          </p:spPr>
          <p:txBody>
            <a:bodyPr anchor="ctr">
              <a:spAutoFit/>
            </a:bodyPr>
            <a:lstStyle/>
            <a:p>
              <a:endParaRPr lang="en-US" altLang="en-US"/>
            </a:p>
          </p:txBody>
        </p:sp>
        <p:sp>
          <p:nvSpPr>
            <p:cNvPr id="4146" name="Text Box 20"/>
            <p:cNvSpPr txBox="1">
              <a:spLocks noChangeArrowheads="1"/>
            </p:cNvSpPr>
            <p:nvPr/>
          </p:nvSpPr>
          <p:spPr bwMode="auto">
            <a:xfrm>
              <a:off x="470" y="2119"/>
              <a:ext cx="1193" cy="252"/>
            </a:xfrm>
            <a:prstGeom prst="rect">
              <a:avLst/>
            </a:prstGeom>
            <a:noFill/>
            <a:ln w="9525">
              <a:noFill/>
              <a:miter lim="800000"/>
              <a:headEnd/>
              <a:tailEnd/>
            </a:ln>
          </p:spPr>
          <p:txBody>
            <a:bodyPr wrap="none">
              <a:spAutoFit/>
            </a:bodyPr>
            <a:lstStyle/>
            <a:p>
              <a:r>
                <a:rPr lang="en-US" altLang="en-US" sz="2000">
                  <a:latin typeface="Lucida Sans" pitchFamily="34" charset="0"/>
                  <a:ea typeface="ＭＳ Ｐゴシック" pitchFamily="34" charset="-128"/>
                  <a:cs typeface="Arial Unicode MS" pitchFamily="34" charset="-128"/>
                </a:rPr>
                <a:t>Token stream</a:t>
              </a:r>
            </a:p>
          </p:txBody>
        </p:sp>
        <p:sp>
          <p:nvSpPr>
            <p:cNvPr id="4147" name="Rectangle 26"/>
            <p:cNvSpPr>
              <a:spLocks noChangeArrowheads="1"/>
            </p:cNvSpPr>
            <p:nvPr/>
          </p:nvSpPr>
          <p:spPr bwMode="auto">
            <a:xfrm>
              <a:off x="3009" y="2100"/>
              <a:ext cx="69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en-US">
                  <a:latin typeface="Times New Roman" pitchFamily="18" charset="0"/>
                </a:rPr>
                <a:t>Friends</a:t>
              </a:r>
            </a:p>
          </p:txBody>
        </p:sp>
        <p:sp>
          <p:nvSpPr>
            <p:cNvPr id="4148" name="Rectangle 27"/>
            <p:cNvSpPr>
              <a:spLocks noChangeArrowheads="1"/>
            </p:cNvSpPr>
            <p:nvPr/>
          </p:nvSpPr>
          <p:spPr bwMode="auto">
            <a:xfrm>
              <a:off x="3761" y="2106"/>
              <a:ext cx="75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en-US">
                  <a:latin typeface="Times New Roman" pitchFamily="18" charset="0"/>
                </a:rPr>
                <a:t>Romans</a:t>
              </a:r>
            </a:p>
          </p:txBody>
        </p:sp>
        <p:sp>
          <p:nvSpPr>
            <p:cNvPr id="4149" name="Rectangle 28"/>
            <p:cNvSpPr>
              <a:spLocks noChangeArrowheads="1"/>
            </p:cNvSpPr>
            <p:nvPr/>
          </p:nvSpPr>
          <p:spPr bwMode="auto">
            <a:xfrm>
              <a:off x="4608" y="2106"/>
              <a:ext cx="108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en-US">
                  <a:latin typeface="Times New Roman" pitchFamily="18" charset="0"/>
                </a:rPr>
                <a:t>Countrymen</a:t>
              </a:r>
            </a:p>
          </p:txBody>
        </p:sp>
      </p:grpSp>
      <p:sp>
        <p:nvSpPr>
          <p:cNvPr id="4099" name="Rectangle 2"/>
          <p:cNvSpPr>
            <a:spLocks noGrp="1" noChangeArrowheads="1"/>
          </p:cNvSpPr>
          <p:nvPr>
            <p:ph type="title"/>
          </p:nvPr>
        </p:nvSpPr>
        <p:spPr/>
        <p:txBody>
          <a:bodyPr/>
          <a:lstStyle/>
          <a:p>
            <a:pPr eaLnBrk="1" hangingPunct="1"/>
            <a:r>
              <a:rPr lang="en-US" altLang="en-US" dirty="0" smtClean="0">
                <a:ea typeface="ＭＳ Ｐゴシック" pitchFamily="34" charset="-128"/>
              </a:rPr>
              <a:t>Inverted </a:t>
            </a:r>
            <a:r>
              <a:rPr lang="en-US" altLang="en-US" dirty="0" smtClean="0">
                <a:ea typeface="ＭＳ Ｐゴシック" pitchFamily="34" charset="-128"/>
              </a:rPr>
              <a:t>Index Construction</a:t>
            </a:r>
            <a:endParaRPr lang="en-US" altLang="en-US" dirty="0" smtClean="0">
              <a:ea typeface="ＭＳ Ｐゴシック" pitchFamily="34" charset="-128"/>
            </a:endParaRPr>
          </a:p>
        </p:txBody>
      </p:sp>
      <p:grpSp>
        <p:nvGrpSpPr>
          <p:cNvPr id="3" name="Group 70"/>
          <p:cNvGrpSpPr>
            <a:grpSpLocks/>
          </p:cNvGrpSpPr>
          <p:nvPr/>
        </p:nvGrpSpPr>
        <p:grpSpPr bwMode="auto">
          <a:xfrm>
            <a:off x="762000" y="3800475"/>
            <a:ext cx="8272463" cy="1381125"/>
            <a:chOff x="480" y="2394"/>
            <a:chExt cx="5211" cy="870"/>
          </a:xfrm>
        </p:grpSpPr>
        <p:sp>
          <p:nvSpPr>
            <p:cNvPr id="4138" name="AutoShape 14"/>
            <p:cNvSpPr>
              <a:spLocks noChangeArrowheads="1"/>
            </p:cNvSpPr>
            <p:nvPr/>
          </p:nvSpPr>
          <p:spPr bwMode="auto">
            <a:xfrm>
              <a:off x="1680" y="2394"/>
              <a:ext cx="1824" cy="562"/>
            </a:xfrm>
            <a:prstGeom prst="flowChartAlternateProcess">
              <a:avLst/>
            </a:prstGeom>
            <a:solidFill>
              <a:srgbClr val="FF9966"/>
            </a:solidFill>
            <a:ln w="9525">
              <a:solidFill>
                <a:schemeClr val="tx1"/>
              </a:solidFill>
              <a:miter lim="800000"/>
              <a:headEnd/>
              <a:tailEnd/>
            </a:ln>
          </p:spPr>
          <p:txBody>
            <a:bodyPr anchor="ctr">
              <a:spAutoFit/>
            </a:bodyPr>
            <a:lstStyle/>
            <a:p>
              <a:pPr algn="ctr"/>
              <a:r>
                <a:rPr lang="en-US" altLang="en-US"/>
                <a:t>Linguistic modules</a:t>
              </a:r>
            </a:p>
          </p:txBody>
        </p:sp>
        <p:sp>
          <p:nvSpPr>
            <p:cNvPr id="4139" name="AutoShape 18"/>
            <p:cNvSpPr>
              <a:spLocks noChangeArrowheads="1"/>
            </p:cNvSpPr>
            <p:nvPr/>
          </p:nvSpPr>
          <p:spPr bwMode="auto">
            <a:xfrm>
              <a:off x="2496" y="2928"/>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endParaRPr lang="en-US" altLang="en-US"/>
            </a:p>
          </p:txBody>
        </p:sp>
        <p:sp>
          <p:nvSpPr>
            <p:cNvPr id="4140" name="Text Box 21"/>
            <p:cNvSpPr txBox="1">
              <a:spLocks noChangeArrowheads="1"/>
            </p:cNvSpPr>
            <p:nvPr/>
          </p:nvSpPr>
          <p:spPr bwMode="auto">
            <a:xfrm>
              <a:off x="480" y="2935"/>
              <a:ext cx="1418" cy="250"/>
            </a:xfrm>
            <a:prstGeom prst="rect">
              <a:avLst/>
            </a:prstGeom>
            <a:noFill/>
            <a:ln w="9525">
              <a:noFill/>
              <a:miter lim="800000"/>
              <a:headEnd/>
              <a:tailEnd/>
            </a:ln>
          </p:spPr>
          <p:txBody>
            <a:bodyPr wrap="none">
              <a:spAutoFit/>
            </a:bodyPr>
            <a:lstStyle/>
            <a:p>
              <a:r>
                <a:rPr lang="en-US" altLang="en-US" sz="2000">
                  <a:latin typeface="Lucida Sans" pitchFamily="34" charset="0"/>
                  <a:ea typeface="ＭＳ Ｐゴシック" pitchFamily="34" charset="-128"/>
                  <a:cs typeface="Arial Unicode MS" pitchFamily="34" charset="-128"/>
                </a:rPr>
                <a:t>Modified tokens</a:t>
              </a:r>
            </a:p>
          </p:txBody>
        </p:sp>
        <p:sp>
          <p:nvSpPr>
            <p:cNvPr id="4141" name="Rectangle 29"/>
            <p:cNvSpPr>
              <a:spLocks noChangeArrowheads="1"/>
            </p:cNvSpPr>
            <p:nvPr/>
          </p:nvSpPr>
          <p:spPr bwMode="auto">
            <a:xfrm>
              <a:off x="3092" y="2868"/>
              <a:ext cx="580"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en-US">
                  <a:latin typeface="Times New Roman" pitchFamily="18" charset="0"/>
                </a:rPr>
                <a:t>friend</a:t>
              </a:r>
            </a:p>
          </p:txBody>
        </p:sp>
        <p:sp>
          <p:nvSpPr>
            <p:cNvPr id="4142" name="Rectangle 30"/>
            <p:cNvSpPr>
              <a:spLocks noChangeArrowheads="1"/>
            </p:cNvSpPr>
            <p:nvPr/>
          </p:nvSpPr>
          <p:spPr bwMode="auto">
            <a:xfrm>
              <a:off x="3854" y="2874"/>
              <a:ext cx="612"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en-US">
                  <a:latin typeface="Times New Roman" pitchFamily="18" charset="0"/>
                </a:rPr>
                <a:t>roman</a:t>
              </a:r>
            </a:p>
          </p:txBody>
        </p:sp>
        <p:sp>
          <p:nvSpPr>
            <p:cNvPr id="4143" name="Rectangle 31"/>
            <p:cNvSpPr>
              <a:spLocks noChangeArrowheads="1"/>
            </p:cNvSpPr>
            <p:nvPr/>
          </p:nvSpPr>
          <p:spPr bwMode="auto">
            <a:xfrm>
              <a:off x="4653" y="2874"/>
              <a:ext cx="103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en-US">
                  <a:latin typeface="Times New Roman" pitchFamily="18" charset="0"/>
                </a:rPr>
                <a:t>countryman</a:t>
              </a:r>
            </a:p>
          </p:txBody>
        </p:sp>
      </p:grpSp>
      <p:grpSp>
        <p:nvGrpSpPr>
          <p:cNvPr id="4" name="Group 72"/>
          <p:cNvGrpSpPr>
            <a:grpSpLocks/>
          </p:cNvGrpSpPr>
          <p:nvPr/>
        </p:nvGrpSpPr>
        <p:grpSpPr bwMode="auto">
          <a:xfrm>
            <a:off x="762000" y="5172075"/>
            <a:ext cx="8350250" cy="1604963"/>
            <a:chOff x="480" y="3258"/>
            <a:chExt cx="5260" cy="1011"/>
          </a:xfrm>
        </p:grpSpPr>
        <p:sp>
          <p:nvSpPr>
            <p:cNvPr id="4116" name="AutoShape 15"/>
            <p:cNvSpPr>
              <a:spLocks noChangeArrowheads="1"/>
            </p:cNvSpPr>
            <p:nvPr/>
          </p:nvSpPr>
          <p:spPr bwMode="auto">
            <a:xfrm>
              <a:off x="2155" y="3258"/>
              <a:ext cx="850"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ltLang="en-US"/>
                <a:t>Indexer</a:t>
              </a:r>
            </a:p>
          </p:txBody>
        </p:sp>
        <p:sp>
          <p:nvSpPr>
            <p:cNvPr id="4117" name="AutoShape 22"/>
            <p:cNvSpPr>
              <a:spLocks noChangeArrowheads="1"/>
            </p:cNvSpPr>
            <p:nvPr/>
          </p:nvSpPr>
          <p:spPr bwMode="auto">
            <a:xfrm>
              <a:off x="2496" y="3594"/>
              <a:ext cx="192" cy="288"/>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spAutoFit/>
            </a:bodyPr>
            <a:lstStyle/>
            <a:p>
              <a:endParaRPr lang="en-US" altLang="en-US"/>
            </a:p>
          </p:txBody>
        </p:sp>
        <p:sp>
          <p:nvSpPr>
            <p:cNvPr id="4118" name="Text Box 23"/>
            <p:cNvSpPr txBox="1">
              <a:spLocks noChangeArrowheads="1"/>
            </p:cNvSpPr>
            <p:nvPr/>
          </p:nvSpPr>
          <p:spPr bwMode="auto">
            <a:xfrm>
              <a:off x="480" y="3728"/>
              <a:ext cx="1283" cy="250"/>
            </a:xfrm>
            <a:prstGeom prst="rect">
              <a:avLst/>
            </a:prstGeom>
            <a:noFill/>
            <a:ln w="9525">
              <a:noFill/>
              <a:miter lim="800000"/>
              <a:headEnd/>
              <a:tailEnd/>
            </a:ln>
          </p:spPr>
          <p:txBody>
            <a:bodyPr wrap="none">
              <a:spAutoFit/>
            </a:bodyPr>
            <a:lstStyle/>
            <a:p>
              <a:r>
                <a:rPr lang="en-US" altLang="en-US" sz="2000">
                  <a:latin typeface="Lucida Sans" pitchFamily="34" charset="0"/>
                  <a:ea typeface="ＭＳ Ｐゴシック" pitchFamily="34" charset="-128"/>
                  <a:cs typeface="Arial Unicode MS" pitchFamily="34" charset="-128"/>
                </a:rPr>
                <a:t>Inverted index</a:t>
              </a:r>
            </a:p>
          </p:txBody>
        </p:sp>
        <p:grpSp>
          <p:nvGrpSpPr>
            <p:cNvPr id="5" name="Group 71"/>
            <p:cNvGrpSpPr>
              <a:grpSpLocks/>
            </p:cNvGrpSpPr>
            <p:nvPr/>
          </p:nvGrpSpPr>
          <p:grpSpPr bwMode="auto">
            <a:xfrm>
              <a:off x="3024" y="3258"/>
              <a:ext cx="2716" cy="1011"/>
              <a:chOff x="3024" y="3258"/>
              <a:chExt cx="2716" cy="1011"/>
            </a:xfrm>
          </p:grpSpPr>
          <p:grpSp>
            <p:nvGrpSpPr>
              <p:cNvPr id="6" name="Group 32"/>
              <p:cNvGrpSpPr>
                <a:grpSpLocks/>
              </p:cNvGrpSpPr>
              <p:nvPr/>
            </p:nvGrpSpPr>
            <p:grpSpPr bwMode="auto">
              <a:xfrm>
                <a:off x="3024" y="3306"/>
                <a:ext cx="1776" cy="963"/>
                <a:chOff x="528" y="2634"/>
                <a:chExt cx="1776" cy="963"/>
              </a:xfrm>
            </p:grpSpPr>
            <p:sp>
              <p:nvSpPr>
                <p:cNvPr id="4132" name="Text Box 33"/>
                <p:cNvSpPr txBox="1">
                  <a:spLocks noChangeArrowheads="1"/>
                </p:cNvSpPr>
                <p:nvPr/>
              </p:nvSpPr>
              <p:spPr bwMode="auto">
                <a:xfrm>
                  <a:off x="528" y="2634"/>
                  <a:ext cx="647" cy="291"/>
                </a:xfrm>
                <a:prstGeom prst="rect">
                  <a:avLst/>
                </a:prstGeom>
                <a:noFill/>
                <a:ln w="9525">
                  <a:solidFill>
                    <a:schemeClr val="tx1"/>
                  </a:solidFill>
                  <a:miter lim="800000"/>
                  <a:headEnd/>
                  <a:tailEnd/>
                </a:ln>
              </p:spPr>
              <p:txBody>
                <a:bodyPr wrap="none">
                  <a:spAutoFit/>
                </a:bodyPr>
                <a:lstStyle/>
                <a:p>
                  <a:r>
                    <a:rPr lang="en-US" altLang="en-US" b="1" i="1">
                      <a:ea typeface="Arial Unicode MS" pitchFamily="34" charset="-128"/>
                      <a:cs typeface="Arial Unicode MS" pitchFamily="34" charset="-128"/>
                    </a:rPr>
                    <a:t>friend</a:t>
                  </a:r>
                </a:p>
              </p:txBody>
            </p:sp>
            <p:sp>
              <p:nvSpPr>
                <p:cNvPr id="4133" name="Text Box 34"/>
                <p:cNvSpPr txBox="1">
                  <a:spLocks noChangeArrowheads="1"/>
                </p:cNvSpPr>
                <p:nvPr/>
              </p:nvSpPr>
              <p:spPr bwMode="auto">
                <a:xfrm>
                  <a:off x="528" y="2970"/>
                  <a:ext cx="694" cy="291"/>
                </a:xfrm>
                <a:prstGeom prst="rect">
                  <a:avLst/>
                </a:prstGeom>
                <a:noFill/>
                <a:ln w="9525">
                  <a:solidFill>
                    <a:schemeClr val="tx1"/>
                  </a:solidFill>
                  <a:miter lim="800000"/>
                  <a:headEnd/>
                  <a:tailEnd/>
                </a:ln>
              </p:spPr>
              <p:txBody>
                <a:bodyPr wrap="none">
                  <a:spAutoFit/>
                </a:bodyPr>
                <a:lstStyle/>
                <a:p>
                  <a:r>
                    <a:rPr lang="en-US" altLang="en-US" b="1" i="1">
                      <a:ea typeface="Arial Unicode MS" pitchFamily="34" charset="-128"/>
                      <a:cs typeface="Arial Unicode MS" pitchFamily="34" charset="-128"/>
                    </a:rPr>
                    <a:t>roman</a:t>
                  </a:r>
                </a:p>
              </p:txBody>
            </p:sp>
            <p:sp>
              <p:nvSpPr>
                <p:cNvPr id="4134" name="Text Box 35"/>
                <p:cNvSpPr txBox="1">
                  <a:spLocks noChangeArrowheads="1"/>
                </p:cNvSpPr>
                <p:nvPr/>
              </p:nvSpPr>
              <p:spPr bwMode="auto">
                <a:xfrm>
                  <a:off x="528" y="3306"/>
                  <a:ext cx="1134" cy="291"/>
                </a:xfrm>
                <a:prstGeom prst="rect">
                  <a:avLst/>
                </a:prstGeom>
                <a:noFill/>
                <a:ln w="9525">
                  <a:solidFill>
                    <a:schemeClr val="tx1"/>
                  </a:solidFill>
                  <a:miter lim="800000"/>
                  <a:headEnd/>
                  <a:tailEnd/>
                </a:ln>
              </p:spPr>
              <p:txBody>
                <a:bodyPr wrap="none">
                  <a:spAutoFit/>
                </a:bodyPr>
                <a:lstStyle/>
                <a:p>
                  <a:r>
                    <a:rPr lang="en-US" altLang="en-US" b="1" i="1">
                      <a:ea typeface="Arial Unicode MS" pitchFamily="34" charset="-128"/>
                      <a:cs typeface="Arial Unicode MS" pitchFamily="34" charset="-128"/>
                    </a:rPr>
                    <a:t>countryman</a:t>
                  </a:r>
                </a:p>
              </p:txBody>
            </p:sp>
            <p:sp>
              <p:nvSpPr>
                <p:cNvPr id="4135" name="AutoShape 36"/>
                <p:cNvSpPr>
                  <a:spLocks noChangeArrowheads="1"/>
                </p:cNvSpPr>
                <p:nvPr/>
              </p:nvSpPr>
              <p:spPr bwMode="auto">
                <a:xfrm>
                  <a:off x="1584" y="2682"/>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p:spPr>
              <p:txBody>
                <a:bodyPr wrap="none" anchor="ctr">
                  <a:spAutoFit/>
                </a:bodyPr>
                <a:lstStyle/>
                <a:p>
                  <a:endParaRPr lang="en-US"/>
                </a:p>
              </p:txBody>
            </p:sp>
            <p:sp>
              <p:nvSpPr>
                <p:cNvPr id="4136" name="AutoShape 37"/>
                <p:cNvSpPr>
                  <a:spLocks noChangeArrowheads="1"/>
                </p:cNvSpPr>
                <p:nvPr/>
              </p:nvSpPr>
              <p:spPr bwMode="auto">
                <a:xfrm>
                  <a:off x="1584" y="3018"/>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p:spPr>
              <p:txBody>
                <a:bodyPr wrap="none" anchor="ctr">
                  <a:spAutoFit/>
                </a:bodyPr>
                <a:lstStyle/>
                <a:p>
                  <a:endParaRPr lang="en-US"/>
                </a:p>
              </p:txBody>
            </p:sp>
            <p:sp>
              <p:nvSpPr>
                <p:cNvPr id="4137" name="AutoShape 38"/>
                <p:cNvSpPr>
                  <a:spLocks noChangeArrowheads="1"/>
                </p:cNvSpPr>
                <p:nvPr/>
              </p:nvSpPr>
              <p:spPr bwMode="auto">
                <a:xfrm>
                  <a:off x="1584" y="3354"/>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p:spPr>
              <p:txBody>
                <a:bodyPr wrap="none" anchor="ctr">
                  <a:spAutoFit/>
                </a:bodyPr>
                <a:lstStyle/>
                <a:p>
                  <a:endParaRPr lang="en-US"/>
                </a:p>
              </p:txBody>
            </p:sp>
          </p:grpSp>
          <p:sp>
            <p:nvSpPr>
              <p:cNvPr id="4121" name="Text Box 39"/>
              <p:cNvSpPr txBox="1">
                <a:spLocks noChangeArrowheads="1"/>
              </p:cNvSpPr>
              <p:nvPr/>
            </p:nvSpPr>
            <p:spPr bwMode="auto">
              <a:xfrm>
                <a:off x="4883" y="3258"/>
                <a:ext cx="243" cy="294"/>
              </a:xfrm>
              <a:prstGeom prst="rect">
                <a:avLst/>
              </a:prstGeom>
              <a:noFill/>
              <a:ln w="9525">
                <a:solidFill>
                  <a:schemeClr val="tx1"/>
                </a:solidFill>
                <a:miter lim="800000"/>
                <a:headEnd/>
                <a:tailEnd/>
              </a:ln>
            </p:spPr>
            <p:txBody>
              <a:bodyPr wrap="none">
                <a:spAutoFit/>
              </a:bodyPr>
              <a:lstStyle/>
              <a:p>
                <a:r>
                  <a:rPr lang="en-US" altLang="en-US" sz="2400">
                    <a:latin typeface="Lucida Sans" pitchFamily="34" charset="0"/>
                    <a:ea typeface="ＭＳ Ｐゴシック" pitchFamily="34" charset="-128"/>
                    <a:cs typeface="Arial Unicode MS" pitchFamily="34" charset="-128"/>
                  </a:rPr>
                  <a:t>2</a:t>
                </a:r>
              </a:p>
            </p:txBody>
          </p:sp>
          <p:sp>
            <p:nvSpPr>
              <p:cNvPr id="4122" name="Text Box 40"/>
              <p:cNvSpPr txBox="1">
                <a:spLocks noChangeArrowheads="1"/>
              </p:cNvSpPr>
              <p:nvPr/>
            </p:nvSpPr>
            <p:spPr bwMode="auto">
              <a:xfrm>
                <a:off x="5291" y="3258"/>
                <a:ext cx="243" cy="294"/>
              </a:xfrm>
              <a:prstGeom prst="rect">
                <a:avLst/>
              </a:prstGeom>
              <a:noFill/>
              <a:ln w="9525">
                <a:solidFill>
                  <a:schemeClr val="tx1"/>
                </a:solidFill>
                <a:miter lim="800000"/>
                <a:headEnd/>
                <a:tailEnd/>
              </a:ln>
            </p:spPr>
            <p:txBody>
              <a:bodyPr wrap="none">
                <a:spAutoFit/>
              </a:bodyPr>
              <a:lstStyle/>
              <a:p>
                <a:r>
                  <a:rPr lang="en-US" altLang="en-US" sz="2400">
                    <a:latin typeface="Lucida Sans" pitchFamily="34" charset="0"/>
                    <a:ea typeface="ＭＳ Ｐゴシック" pitchFamily="34" charset="-128"/>
                    <a:cs typeface="Arial Unicode MS" pitchFamily="34" charset="-128"/>
                  </a:rPr>
                  <a:t>4</a:t>
                </a:r>
              </a:p>
            </p:txBody>
          </p:sp>
          <p:sp>
            <p:nvSpPr>
              <p:cNvPr id="4123" name="Text Box 41"/>
              <p:cNvSpPr txBox="1">
                <a:spLocks noChangeArrowheads="1"/>
              </p:cNvSpPr>
              <p:nvPr/>
            </p:nvSpPr>
            <p:spPr bwMode="auto">
              <a:xfrm>
                <a:off x="5304" y="3594"/>
                <a:ext cx="243" cy="294"/>
              </a:xfrm>
              <a:prstGeom prst="rect">
                <a:avLst/>
              </a:prstGeom>
              <a:noFill/>
              <a:ln w="9525">
                <a:solidFill>
                  <a:schemeClr val="tx1"/>
                </a:solidFill>
                <a:miter lim="800000"/>
                <a:headEnd/>
                <a:tailEnd/>
              </a:ln>
            </p:spPr>
            <p:txBody>
              <a:bodyPr wrap="none">
                <a:spAutoFit/>
              </a:bodyPr>
              <a:lstStyle/>
              <a:p>
                <a:r>
                  <a:rPr lang="en-US" altLang="en-US" sz="2400">
                    <a:latin typeface="Lucida Sans" pitchFamily="34" charset="0"/>
                    <a:ea typeface="ＭＳ Ｐゴシック" pitchFamily="34" charset="-128"/>
                    <a:cs typeface="Arial Unicode MS" pitchFamily="34" charset="-128"/>
                  </a:rPr>
                  <a:t>2</a:t>
                </a:r>
              </a:p>
            </p:txBody>
          </p:sp>
          <p:sp>
            <p:nvSpPr>
              <p:cNvPr id="4124" name="Text Box 42"/>
              <p:cNvSpPr txBox="1">
                <a:spLocks noChangeArrowheads="1"/>
              </p:cNvSpPr>
              <p:nvPr/>
            </p:nvSpPr>
            <p:spPr bwMode="auto">
              <a:xfrm>
                <a:off x="4848" y="3936"/>
                <a:ext cx="384" cy="294"/>
              </a:xfrm>
              <a:prstGeom prst="rect">
                <a:avLst/>
              </a:prstGeom>
              <a:noFill/>
              <a:ln w="9525">
                <a:solidFill>
                  <a:schemeClr val="tx1"/>
                </a:solidFill>
                <a:miter lim="800000"/>
                <a:headEnd/>
                <a:tailEnd/>
              </a:ln>
            </p:spPr>
            <p:txBody>
              <a:bodyPr>
                <a:spAutoFit/>
              </a:bodyPr>
              <a:lstStyle/>
              <a:p>
                <a:r>
                  <a:rPr lang="en-US" altLang="en-US" sz="2400">
                    <a:latin typeface="Lucida Sans" pitchFamily="34" charset="0"/>
                    <a:ea typeface="ＭＳ Ｐゴシック" pitchFamily="34" charset="-128"/>
                    <a:cs typeface="Arial Unicode MS" pitchFamily="34" charset="-128"/>
                  </a:rPr>
                  <a:t>13</a:t>
                </a:r>
              </a:p>
            </p:txBody>
          </p:sp>
          <p:sp>
            <p:nvSpPr>
              <p:cNvPr id="4125" name="Text Box 43"/>
              <p:cNvSpPr txBox="1">
                <a:spLocks noChangeArrowheads="1"/>
              </p:cNvSpPr>
              <p:nvPr/>
            </p:nvSpPr>
            <p:spPr bwMode="auto">
              <a:xfrm>
                <a:off x="5376" y="3930"/>
                <a:ext cx="364" cy="294"/>
              </a:xfrm>
              <a:prstGeom prst="rect">
                <a:avLst/>
              </a:prstGeom>
              <a:noFill/>
              <a:ln w="9525">
                <a:solidFill>
                  <a:schemeClr val="tx1"/>
                </a:solidFill>
                <a:miter lim="800000"/>
                <a:headEnd/>
                <a:tailEnd/>
              </a:ln>
            </p:spPr>
            <p:txBody>
              <a:bodyPr wrap="none">
                <a:spAutoFit/>
              </a:bodyPr>
              <a:lstStyle/>
              <a:p>
                <a:r>
                  <a:rPr lang="en-US" altLang="en-US" sz="2400">
                    <a:latin typeface="Lucida Sans" pitchFamily="34" charset="0"/>
                    <a:ea typeface="ＭＳ Ｐゴシック" pitchFamily="34" charset="-128"/>
                    <a:cs typeface="Arial Unicode MS" pitchFamily="34" charset="-128"/>
                  </a:rPr>
                  <a:t>16</a:t>
                </a:r>
              </a:p>
            </p:txBody>
          </p:sp>
          <p:cxnSp>
            <p:nvCxnSpPr>
              <p:cNvPr id="4126" name="AutoShape 44"/>
              <p:cNvCxnSpPr>
                <a:cxnSpLocks noChangeShapeType="1"/>
                <a:stCxn id="4121" idx="3"/>
                <a:endCxn id="4122" idx="1"/>
              </p:cNvCxnSpPr>
              <p:nvPr/>
            </p:nvCxnSpPr>
            <p:spPr bwMode="auto">
              <a:xfrm>
                <a:off x="5112" y="3405"/>
                <a:ext cx="179" cy="0"/>
              </a:xfrm>
              <a:prstGeom prst="straightConnector1">
                <a:avLst/>
              </a:prstGeom>
              <a:noFill/>
              <a:ln w="9525">
                <a:solidFill>
                  <a:schemeClr val="tx1"/>
                </a:solidFill>
                <a:miter lim="800000"/>
                <a:headEnd/>
                <a:tailEnd type="triangle" w="med" len="med"/>
              </a:ln>
            </p:spPr>
          </p:cxnSp>
          <p:cxnSp>
            <p:nvCxnSpPr>
              <p:cNvPr id="4127" name="AutoShape 45"/>
              <p:cNvCxnSpPr>
                <a:cxnSpLocks noChangeShapeType="1"/>
                <a:stCxn id="4122" idx="3"/>
              </p:cNvCxnSpPr>
              <p:nvPr/>
            </p:nvCxnSpPr>
            <p:spPr bwMode="auto">
              <a:xfrm>
                <a:off x="5534" y="3405"/>
                <a:ext cx="192" cy="0"/>
              </a:xfrm>
              <a:prstGeom prst="straightConnector1">
                <a:avLst/>
              </a:prstGeom>
              <a:noFill/>
              <a:ln w="9525">
                <a:solidFill>
                  <a:schemeClr val="tx1"/>
                </a:solidFill>
                <a:miter lim="800000"/>
                <a:headEnd/>
                <a:tailEnd type="triangle" w="med" len="med"/>
              </a:ln>
            </p:spPr>
          </p:cxnSp>
          <p:sp>
            <p:nvSpPr>
              <p:cNvPr id="4128" name="Text Box 46"/>
              <p:cNvSpPr txBox="1">
                <a:spLocks noChangeArrowheads="1"/>
              </p:cNvSpPr>
              <p:nvPr/>
            </p:nvSpPr>
            <p:spPr bwMode="auto">
              <a:xfrm>
                <a:off x="4896" y="3594"/>
                <a:ext cx="243" cy="294"/>
              </a:xfrm>
              <a:prstGeom prst="rect">
                <a:avLst/>
              </a:prstGeom>
              <a:noFill/>
              <a:ln w="9525">
                <a:solidFill>
                  <a:schemeClr val="tx1"/>
                </a:solidFill>
                <a:miter lim="800000"/>
                <a:headEnd/>
                <a:tailEnd/>
              </a:ln>
            </p:spPr>
            <p:txBody>
              <a:bodyPr wrap="none">
                <a:spAutoFit/>
              </a:bodyPr>
              <a:lstStyle/>
              <a:p>
                <a:r>
                  <a:rPr lang="en-US" altLang="en-US" sz="2400">
                    <a:latin typeface="Lucida Sans" pitchFamily="34" charset="0"/>
                    <a:ea typeface="ＭＳ Ｐゴシック" pitchFamily="34" charset="-128"/>
                    <a:cs typeface="Arial Unicode MS" pitchFamily="34" charset="-128"/>
                  </a:rPr>
                  <a:t>1</a:t>
                </a:r>
              </a:p>
            </p:txBody>
          </p:sp>
          <p:cxnSp>
            <p:nvCxnSpPr>
              <p:cNvPr id="4129" name="AutoShape 47"/>
              <p:cNvCxnSpPr>
                <a:cxnSpLocks noChangeShapeType="1"/>
                <a:stCxn id="4128" idx="3"/>
                <a:endCxn id="4123" idx="1"/>
              </p:cNvCxnSpPr>
              <p:nvPr/>
            </p:nvCxnSpPr>
            <p:spPr bwMode="auto">
              <a:xfrm>
                <a:off x="5125" y="3741"/>
                <a:ext cx="179" cy="0"/>
              </a:xfrm>
              <a:prstGeom prst="straightConnector1">
                <a:avLst/>
              </a:prstGeom>
              <a:noFill/>
              <a:ln w="9525">
                <a:solidFill>
                  <a:schemeClr val="tx1"/>
                </a:solidFill>
                <a:miter lim="800000"/>
                <a:headEnd/>
                <a:tailEnd type="triangle" w="med" len="med"/>
              </a:ln>
            </p:spPr>
          </p:cxnSp>
          <p:cxnSp>
            <p:nvCxnSpPr>
              <p:cNvPr id="4130" name="AutoShape 48"/>
              <p:cNvCxnSpPr>
                <a:cxnSpLocks noChangeShapeType="1"/>
                <a:stCxn id="4123" idx="3"/>
              </p:cNvCxnSpPr>
              <p:nvPr/>
            </p:nvCxnSpPr>
            <p:spPr bwMode="auto">
              <a:xfrm>
                <a:off x="5547" y="3741"/>
                <a:ext cx="179" cy="0"/>
              </a:xfrm>
              <a:prstGeom prst="straightConnector1">
                <a:avLst/>
              </a:prstGeom>
              <a:noFill/>
              <a:ln w="9525">
                <a:solidFill>
                  <a:schemeClr val="tx1"/>
                </a:solidFill>
                <a:miter lim="800000"/>
                <a:headEnd/>
                <a:tailEnd type="triangle" w="med" len="med"/>
              </a:ln>
            </p:spPr>
          </p:cxnSp>
          <p:cxnSp>
            <p:nvCxnSpPr>
              <p:cNvPr id="4131" name="AutoShape 49"/>
              <p:cNvCxnSpPr>
                <a:cxnSpLocks noChangeShapeType="1"/>
                <a:stCxn id="4124" idx="3"/>
                <a:endCxn id="4125" idx="1"/>
              </p:cNvCxnSpPr>
              <p:nvPr/>
            </p:nvCxnSpPr>
            <p:spPr bwMode="auto">
              <a:xfrm flipV="1">
                <a:off x="5232" y="4077"/>
                <a:ext cx="144" cy="6"/>
              </a:xfrm>
              <a:prstGeom prst="straightConnector1">
                <a:avLst/>
              </a:prstGeom>
              <a:noFill/>
              <a:ln w="9525">
                <a:solidFill>
                  <a:schemeClr val="tx1"/>
                </a:solidFill>
                <a:miter lim="800000"/>
                <a:headEnd/>
                <a:tailEnd type="triangle" w="med" len="med"/>
              </a:ln>
            </p:spPr>
          </p:cxnSp>
        </p:grpSp>
      </p:grpSp>
      <p:sp>
        <p:nvSpPr>
          <p:cNvPr id="4102" name="AutoShape 16"/>
          <p:cNvSpPr>
            <a:spLocks noChangeArrowheads="1"/>
          </p:cNvSpPr>
          <p:nvPr/>
        </p:nvSpPr>
        <p:spPr bwMode="auto">
          <a:xfrm>
            <a:off x="3962400" y="22098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endParaRPr lang="en-US" altLang="en-US"/>
          </a:p>
        </p:txBody>
      </p:sp>
      <p:sp>
        <p:nvSpPr>
          <p:cNvPr id="4103" name="Text Box 19"/>
          <p:cNvSpPr txBox="1">
            <a:spLocks noChangeArrowheads="1"/>
          </p:cNvSpPr>
          <p:nvPr/>
        </p:nvSpPr>
        <p:spPr bwMode="auto">
          <a:xfrm>
            <a:off x="746125" y="1687513"/>
            <a:ext cx="1909763" cy="701675"/>
          </a:xfrm>
          <a:prstGeom prst="rect">
            <a:avLst/>
          </a:prstGeom>
          <a:noFill/>
          <a:ln w="9525">
            <a:noFill/>
            <a:miter lim="800000"/>
            <a:headEnd/>
            <a:tailEnd/>
          </a:ln>
        </p:spPr>
        <p:txBody>
          <a:bodyPr wrap="none">
            <a:spAutoFit/>
          </a:bodyPr>
          <a:lstStyle/>
          <a:p>
            <a:r>
              <a:rPr lang="en-US" altLang="en-US" sz="2000">
                <a:latin typeface="Lucida Sans" pitchFamily="34" charset="0"/>
                <a:ea typeface="ＭＳ Ｐゴシック" pitchFamily="34" charset="-128"/>
                <a:cs typeface="Arial Unicode MS" pitchFamily="34" charset="-128"/>
              </a:rPr>
              <a:t>Documents to</a:t>
            </a:r>
          </a:p>
          <a:p>
            <a:r>
              <a:rPr lang="en-US" altLang="en-US" sz="2000">
                <a:latin typeface="Lucida Sans" pitchFamily="34" charset="0"/>
                <a:ea typeface="ＭＳ Ｐゴシック" pitchFamily="34" charset="-128"/>
                <a:cs typeface="Arial Unicode MS" pitchFamily="34" charset="-128"/>
              </a:rPr>
              <a:t>be indexed</a:t>
            </a:r>
          </a:p>
        </p:txBody>
      </p:sp>
      <p:sp>
        <p:nvSpPr>
          <p:cNvPr id="4104" name="Rectangle 24"/>
          <p:cNvSpPr>
            <a:spLocks noChangeArrowheads="1"/>
          </p:cNvSpPr>
          <p:nvPr/>
        </p:nvSpPr>
        <p:spPr bwMode="auto">
          <a:xfrm>
            <a:off x="4940300" y="1747838"/>
            <a:ext cx="3941763" cy="466725"/>
          </a:xfrm>
          <a:prstGeom prst="rect">
            <a:avLst/>
          </a:prstGeom>
          <a:solidFill>
            <a:schemeClr val="bg1"/>
          </a:solidFill>
          <a:ln w="9525">
            <a:solidFill>
              <a:schemeClr val="tx1"/>
            </a:solidFill>
            <a:miter lim="800000"/>
            <a:headEnd/>
            <a:tailEnd/>
          </a:ln>
        </p:spPr>
        <p:txBody>
          <a:bodyPr wrap="none" anchor="ctr">
            <a:spAutoFit/>
          </a:bodyPr>
          <a:lstStyle/>
          <a:p>
            <a:pPr algn="ctr"/>
            <a:r>
              <a:rPr lang="en-US" altLang="en-US">
                <a:latin typeface="Times New Roman" pitchFamily="18" charset="0"/>
              </a:rPr>
              <a:t>Friends, Romans, countrymen.</a:t>
            </a:r>
          </a:p>
        </p:txBody>
      </p:sp>
      <p:sp>
        <p:nvSpPr>
          <p:cNvPr id="4105" name="Oval 62"/>
          <p:cNvSpPr>
            <a:spLocks noChangeArrowheads="1"/>
          </p:cNvSpPr>
          <p:nvPr/>
        </p:nvSpPr>
        <p:spPr bwMode="auto">
          <a:xfrm>
            <a:off x="6858000" y="22860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ltLang="en-US"/>
          </a:p>
        </p:txBody>
      </p:sp>
      <p:sp>
        <p:nvSpPr>
          <p:cNvPr id="4106" name="Oval 63"/>
          <p:cNvSpPr>
            <a:spLocks noChangeArrowheads="1"/>
          </p:cNvSpPr>
          <p:nvPr/>
        </p:nvSpPr>
        <p:spPr bwMode="auto">
          <a:xfrm>
            <a:off x="6858000" y="24384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ltLang="en-US"/>
          </a:p>
        </p:txBody>
      </p:sp>
      <p:sp>
        <p:nvSpPr>
          <p:cNvPr id="4107" name="Oval 64"/>
          <p:cNvSpPr>
            <a:spLocks noChangeArrowheads="1"/>
          </p:cNvSpPr>
          <p:nvPr/>
        </p:nvSpPr>
        <p:spPr bwMode="auto">
          <a:xfrm>
            <a:off x="6858000" y="25908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ltLang="en-US"/>
          </a:p>
        </p:txBody>
      </p:sp>
      <p:sp>
        <p:nvSpPr>
          <p:cNvPr id="4108" name="TextBox 56"/>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altLang="en-US" sz="1600">
                <a:solidFill>
                  <a:srgbClr val="FBFCFF"/>
                </a:solidFill>
                <a:latin typeface="Lucida Sans" pitchFamily="34" charset="0"/>
                <a:ea typeface="ＭＳ Ｐゴシック" pitchFamily="34" charset="-128"/>
                <a:cs typeface="Arial Unicode MS" pitchFamily="34" charset="-128"/>
              </a:rPr>
              <a:t>Sec. 1.2</a:t>
            </a:r>
          </a:p>
        </p:txBody>
      </p:sp>
      <p:grpSp>
        <p:nvGrpSpPr>
          <p:cNvPr id="7" name="Group 6"/>
          <p:cNvGrpSpPr>
            <a:grpSpLocks/>
          </p:cNvGrpSpPr>
          <p:nvPr/>
        </p:nvGrpSpPr>
        <p:grpSpPr bwMode="auto">
          <a:xfrm>
            <a:off x="3200400" y="1600200"/>
            <a:ext cx="1524000" cy="685800"/>
            <a:chOff x="3200400" y="1600200"/>
            <a:chExt cx="1524000" cy="685800"/>
          </a:xfrm>
        </p:grpSpPr>
        <p:pic>
          <p:nvPicPr>
            <p:cNvPr id="4110" name="Picture 5"/>
            <p:cNvPicPr>
              <a:picLocks noChangeAspect="1"/>
            </p:cNvPicPr>
            <p:nvPr/>
          </p:nvPicPr>
          <p:blipFill>
            <a:blip r:embed="rId3" cstate="print"/>
            <a:srcRect/>
            <a:stretch>
              <a:fillRect/>
            </a:stretch>
          </p:blipFill>
          <p:spPr bwMode="auto">
            <a:xfrm>
              <a:off x="3200400" y="1674446"/>
              <a:ext cx="381000" cy="459154"/>
            </a:xfrm>
            <a:prstGeom prst="rect">
              <a:avLst/>
            </a:prstGeom>
            <a:noFill/>
            <a:ln w="9525">
              <a:noFill/>
              <a:miter lim="800000"/>
              <a:headEnd/>
              <a:tailEnd/>
            </a:ln>
          </p:spPr>
        </p:pic>
        <p:pic>
          <p:nvPicPr>
            <p:cNvPr id="4111" name="Picture 59"/>
            <p:cNvPicPr>
              <a:picLocks noChangeAspect="1"/>
            </p:cNvPicPr>
            <p:nvPr/>
          </p:nvPicPr>
          <p:blipFill>
            <a:blip r:embed="rId3" cstate="print"/>
            <a:srcRect/>
            <a:stretch>
              <a:fillRect/>
            </a:stretch>
          </p:blipFill>
          <p:spPr bwMode="auto">
            <a:xfrm>
              <a:off x="3352800" y="1826846"/>
              <a:ext cx="381000" cy="459154"/>
            </a:xfrm>
            <a:prstGeom prst="rect">
              <a:avLst/>
            </a:prstGeom>
            <a:noFill/>
            <a:ln w="9525">
              <a:noFill/>
              <a:miter lim="800000"/>
              <a:headEnd/>
              <a:tailEnd/>
            </a:ln>
          </p:spPr>
        </p:pic>
        <p:pic>
          <p:nvPicPr>
            <p:cNvPr id="4112" name="Picture 60"/>
            <p:cNvPicPr>
              <a:picLocks noChangeAspect="1"/>
            </p:cNvPicPr>
            <p:nvPr/>
          </p:nvPicPr>
          <p:blipFill>
            <a:blip r:embed="rId3" cstate="print"/>
            <a:srcRect/>
            <a:stretch>
              <a:fillRect/>
            </a:stretch>
          </p:blipFill>
          <p:spPr bwMode="auto">
            <a:xfrm>
              <a:off x="3810000" y="1752600"/>
              <a:ext cx="381000" cy="459154"/>
            </a:xfrm>
            <a:prstGeom prst="rect">
              <a:avLst/>
            </a:prstGeom>
            <a:noFill/>
            <a:ln w="9525">
              <a:noFill/>
              <a:miter lim="800000"/>
              <a:headEnd/>
              <a:tailEnd/>
            </a:ln>
          </p:spPr>
        </p:pic>
        <p:pic>
          <p:nvPicPr>
            <p:cNvPr id="4113" name="Picture 61"/>
            <p:cNvPicPr>
              <a:picLocks noChangeAspect="1"/>
            </p:cNvPicPr>
            <p:nvPr/>
          </p:nvPicPr>
          <p:blipFill>
            <a:blip r:embed="rId3" cstate="print"/>
            <a:srcRect/>
            <a:stretch>
              <a:fillRect/>
            </a:stretch>
          </p:blipFill>
          <p:spPr bwMode="auto">
            <a:xfrm>
              <a:off x="4114800" y="1600200"/>
              <a:ext cx="381000" cy="459154"/>
            </a:xfrm>
            <a:prstGeom prst="rect">
              <a:avLst/>
            </a:prstGeom>
            <a:noFill/>
            <a:ln w="9525">
              <a:noFill/>
              <a:miter lim="800000"/>
              <a:headEnd/>
              <a:tailEnd/>
            </a:ln>
          </p:spPr>
        </p:pic>
        <p:pic>
          <p:nvPicPr>
            <p:cNvPr id="4114" name="Picture 62"/>
            <p:cNvPicPr>
              <a:picLocks noChangeAspect="1"/>
            </p:cNvPicPr>
            <p:nvPr/>
          </p:nvPicPr>
          <p:blipFill>
            <a:blip r:embed="rId3" cstate="print"/>
            <a:srcRect/>
            <a:stretch>
              <a:fillRect/>
            </a:stretch>
          </p:blipFill>
          <p:spPr bwMode="auto">
            <a:xfrm>
              <a:off x="4343400" y="1752600"/>
              <a:ext cx="381000" cy="459154"/>
            </a:xfrm>
            <a:prstGeom prst="rect">
              <a:avLst/>
            </a:prstGeom>
            <a:noFill/>
            <a:ln w="9525">
              <a:noFill/>
              <a:miter lim="800000"/>
              <a:headEnd/>
              <a:tailEnd/>
            </a:ln>
          </p:spPr>
        </p:pic>
        <p:pic>
          <p:nvPicPr>
            <p:cNvPr id="4115" name="Picture 63"/>
            <p:cNvPicPr>
              <a:picLocks noChangeAspect="1"/>
            </p:cNvPicPr>
            <p:nvPr/>
          </p:nvPicPr>
          <p:blipFill>
            <a:blip r:embed="rId3" cstate="print"/>
            <a:srcRect/>
            <a:stretch>
              <a:fillRect/>
            </a:stretch>
          </p:blipFill>
          <p:spPr bwMode="auto">
            <a:xfrm>
              <a:off x="3657600" y="1600200"/>
              <a:ext cx="381000" cy="45915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p:spPr>
        <p:txBody>
          <a:bodyPr/>
          <a:lstStyle/>
          <a:p>
            <a:r>
              <a:rPr lang="en-US"/>
              <a:t>Intelligent Information Retrieval</a:t>
            </a:r>
            <a:endParaRPr lang="en-US" sz="1400"/>
          </a:p>
        </p:txBody>
      </p:sp>
      <p:sp>
        <p:nvSpPr>
          <p:cNvPr id="8196" name="Slide Number Placeholder 4"/>
          <p:cNvSpPr>
            <a:spLocks noGrp="1"/>
          </p:cNvSpPr>
          <p:nvPr>
            <p:ph type="sldNum" sz="quarter" idx="11"/>
          </p:nvPr>
        </p:nvSpPr>
        <p:spPr>
          <a:noFill/>
        </p:spPr>
        <p:txBody>
          <a:bodyPr/>
          <a:lstStyle/>
          <a:p>
            <a:fld id="{8A001B9A-C261-412C-9548-04B4C52BF35C}" type="slidenum">
              <a:rPr lang="en-US"/>
              <a:pPr/>
              <a:t>60</a:t>
            </a:fld>
            <a:endParaRPr lang="en-US"/>
          </a:p>
        </p:txBody>
      </p:sp>
      <p:sp>
        <p:nvSpPr>
          <p:cNvPr id="8197" name="Rectangle 2"/>
          <p:cNvSpPr>
            <a:spLocks noGrp="1" noChangeArrowheads="1"/>
          </p:cNvSpPr>
          <p:nvPr>
            <p:ph type="title"/>
          </p:nvPr>
        </p:nvSpPr>
        <p:spPr>
          <a:xfrm>
            <a:off x="685800" y="533400"/>
            <a:ext cx="7772400" cy="914400"/>
          </a:xfrm>
        </p:spPr>
        <p:txBody>
          <a:bodyPr/>
          <a:lstStyle/>
          <a:p>
            <a:r>
              <a:rPr lang="en-US" smtClean="0"/>
              <a:t>Interesting Associations with “Doctor” </a:t>
            </a:r>
            <a:br>
              <a:rPr lang="en-US" smtClean="0"/>
            </a:br>
            <a:r>
              <a:rPr lang="en-US" sz="2800" smtClean="0"/>
              <a:t>(AP Corpus, N=15 million, Church &amp; Hanks 89)</a:t>
            </a:r>
            <a:endParaRPr lang="en-US" smtClean="0"/>
          </a:p>
        </p:txBody>
      </p:sp>
      <p:graphicFrame>
        <p:nvGraphicFramePr>
          <p:cNvPr id="8194" name="Object 3"/>
          <p:cNvGraphicFramePr>
            <a:graphicFrameLocks noGrp="1" noChangeAspect="1"/>
          </p:cNvGraphicFramePr>
          <p:nvPr>
            <p:ph type="tbl" idx="1"/>
          </p:nvPr>
        </p:nvGraphicFramePr>
        <p:xfrm>
          <a:off x="533400" y="2057400"/>
          <a:ext cx="8061325" cy="3922713"/>
        </p:xfrm>
        <a:graphic>
          <a:graphicData uri="http://schemas.openxmlformats.org/presentationml/2006/ole">
            <p:oleObj spid="_x0000_s8206" name="Document" r:id="rId4" imgW="8065008" imgH="3928872" progId="Word.Document.8">
              <p:embed/>
            </p:oleObj>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p:spPr>
        <p:txBody>
          <a:bodyPr/>
          <a:lstStyle/>
          <a:p>
            <a:r>
              <a:rPr lang="en-US"/>
              <a:t>Intelligent Information Retrieval</a:t>
            </a:r>
            <a:endParaRPr lang="en-US" sz="1400"/>
          </a:p>
        </p:txBody>
      </p:sp>
      <p:sp>
        <p:nvSpPr>
          <p:cNvPr id="9220" name="Slide Number Placeholder 4"/>
          <p:cNvSpPr>
            <a:spLocks noGrp="1"/>
          </p:cNvSpPr>
          <p:nvPr>
            <p:ph type="sldNum" sz="quarter" idx="11"/>
          </p:nvPr>
        </p:nvSpPr>
        <p:spPr>
          <a:noFill/>
        </p:spPr>
        <p:txBody>
          <a:bodyPr/>
          <a:lstStyle/>
          <a:p>
            <a:fld id="{72FE0564-81FD-437E-9ABB-A3A4D382C274}" type="slidenum">
              <a:rPr lang="en-US"/>
              <a:pPr/>
              <a:t>61</a:t>
            </a:fld>
            <a:endParaRPr lang="en-US"/>
          </a:p>
        </p:txBody>
      </p:sp>
      <p:graphicFrame>
        <p:nvGraphicFramePr>
          <p:cNvPr id="9218" name="Object 2"/>
          <p:cNvGraphicFramePr>
            <a:graphicFrameLocks noChangeAspect="1"/>
          </p:cNvGraphicFramePr>
          <p:nvPr/>
        </p:nvGraphicFramePr>
        <p:xfrm>
          <a:off x="533400" y="2438400"/>
          <a:ext cx="8061325" cy="3922713"/>
        </p:xfrm>
        <a:graphic>
          <a:graphicData uri="http://schemas.openxmlformats.org/presentationml/2006/ole">
            <p:oleObj spid="_x0000_s9230" name="Document" r:id="rId4" imgW="8065008" imgH="3931920" progId="Word.Document.8">
              <p:embed/>
            </p:oleObj>
          </a:graphicData>
        </a:graphic>
      </p:graphicFrame>
      <p:sp>
        <p:nvSpPr>
          <p:cNvPr id="9221" name="Rectangle 3"/>
          <p:cNvSpPr>
            <a:spLocks noChangeArrowheads="1"/>
          </p:cNvSpPr>
          <p:nvPr/>
        </p:nvSpPr>
        <p:spPr bwMode="auto">
          <a:xfrm>
            <a:off x="533400" y="762000"/>
            <a:ext cx="7772400" cy="1143000"/>
          </a:xfrm>
          <a:prstGeom prst="rect">
            <a:avLst/>
          </a:prstGeom>
          <a:noFill/>
          <a:ln w="9525">
            <a:noFill/>
            <a:miter lim="800000"/>
            <a:headEnd/>
            <a:tailEnd/>
          </a:ln>
        </p:spPr>
        <p:txBody>
          <a:bodyPr lIns="92075" tIns="46038" rIns="92075" bIns="46038" anchor="ctr"/>
          <a:lstStyle/>
          <a:p>
            <a:pPr algn="ctr"/>
            <a:r>
              <a:rPr lang="en-US" sz="4000">
                <a:solidFill>
                  <a:srgbClr val="FF3300"/>
                </a:solidFill>
              </a:rPr>
              <a:t>Un</a:t>
            </a:r>
            <a:r>
              <a:rPr lang="en-US" sz="4000">
                <a:solidFill>
                  <a:schemeClr val="hlink"/>
                </a:solidFill>
              </a:rPr>
              <a:t>-</a:t>
            </a:r>
            <a:r>
              <a:rPr lang="en-US" sz="4000">
                <a:solidFill>
                  <a:schemeClr val="accent2"/>
                </a:solidFill>
              </a:rPr>
              <a:t>Interesting Associations with “Doctor” </a:t>
            </a:r>
            <a:br>
              <a:rPr lang="en-US" sz="4000">
                <a:solidFill>
                  <a:schemeClr val="accent2"/>
                </a:solidFill>
              </a:rPr>
            </a:br>
            <a:r>
              <a:rPr lang="en-US" sz="2800">
                <a:solidFill>
                  <a:schemeClr val="accent2"/>
                </a:solidFill>
              </a:rPr>
              <a:t>(AP Corpus, N=15 million, Church &amp; Hanks 89)</a:t>
            </a:r>
            <a:endParaRPr lang="en-US" sz="4000">
              <a:solidFill>
                <a:schemeClr val="accent2"/>
              </a:solidFill>
            </a:endParaRPr>
          </a:p>
        </p:txBody>
      </p:sp>
      <p:sp>
        <p:nvSpPr>
          <p:cNvPr id="9222" name="Text Box 4"/>
          <p:cNvSpPr txBox="1">
            <a:spLocks noChangeArrowheads="1"/>
          </p:cNvSpPr>
          <p:nvPr/>
        </p:nvSpPr>
        <p:spPr bwMode="auto">
          <a:xfrm>
            <a:off x="593725" y="4613275"/>
            <a:ext cx="7864475" cy="1249363"/>
          </a:xfrm>
          <a:prstGeom prst="rect">
            <a:avLst/>
          </a:prstGeom>
          <a:noFill/>
          <a:ln w="12700">
            <a:noFill/>
            <a:miter lim="800000"/>
            <a:headEnd type="none" w="sm" len="sm"/>
            <a:tailEnd type="none" w="sm" len="sm"/>
          </a:ln>
        </p:spPr>
        <p:txBody>
          <a:bodyPr>
            <a:spAutoFit/>
          </a:bodyPr>
          <a:lstStyle/>
          <a:p>
            <a:r>
              <a:rPr lang="en-US" b="1"/>
              <a:t>These associations were likely to happen because  the non-doctor words shown here are very common and therefore likely to co-occur with any noun</a:t>
            </a:r>
            <a:r>
              <a:rPr lang="en-US" sz="280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title"/>
          </p:nvPr>
        </p:nvSpPr>
        <p:spPr/>
        <p:txBody>
          <a:bodyPr/>
          <a:lstStyle/>
          <a:p>
            <a:pPr eaLnBrk="1" hangingPunct="1"/>
            <a:r>
              <a:rPr lang="en-US" altLang="en-US" smtClean="0">
                <a:ea typeface="ＭＳ Ｐゴシック" pitchFamily="34" charset="-128"/>
              </a:rPr>
              <a:t>Indexer steps: Token sequence</a:t>
            </a:r>
          </a:p>
        </p:txBody>
      </p:sp>
      <p:sp>
        <p:nvSpPr>
          <p:cNvPr id="5123" name="Rectangle 2"/>
          <p:cNvSpPr>
            <a:spLocks noGrp="1" noChangeArrowheads="1"/>
          </p:cNvSpPr>
          <p:nvPr>
            <p:ph idx="1"/>
          </p:nvPr>
        </p:nvSpPr>
        <p:spPr>
          <a:xfrm>
            <a:off x="457200" y="1752600"/>
            <a:ext cx="6781800" cy="914400"/>
          </a:xfrm>
        </p:spPr>
        <p:txBody>
          <a:bodyPr/>
          <a:lstStyle/>
          <a:p>
            <a:pPr eaLnBrk="1" hangingPunct="1">
              <a:lnSpc>
                <a:spcPct val="90000"/>
              </a:lnSpc>
            </a:pPr>
            <a:r>
              <a:rPr lang="en-US" altLang="en-US" sz="2200" smtClean="0">
                <a:ea typeface="ＭＳ Ｐゴシック" pitchFamily="34" charset="-128"/>
              </a:rPr>
              <a:t>Sequence of (Modified token, Document ID) pairs.</a:t>
            </a:r>
          </a:p>
        </p:txBody>
      </p:sp>
      <p:sp>
        <p:nvSpPr>
          <p:cNvPr id="5124" name="Rectangle 3"/>
          <p:cNvSpPr>
            <a:spLocks noChangeArrowheads="1"/>
          </p:cNvSpPr>
          <p:nvPr/>
        </p:nvSpPr>
        <p:spPr bwMode="auto">
          <a:xfrm>
            <a:off x="104775" y="4324350"/>
            <a:ext cx="2838450" cy="1562100"/>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a:r>
              <a:rPr lang="en-US" altLang="en-US">
                <a:latin typeface="Arial" charset="0"/>
              </a:rPr>
              <a:t>I did enact Julius</a:t>
            </a:r>
          </a:p>
          <a:p>
            <a:pPr algn="ctr"/>
            <a:r>
              <a:rPr lang="en-US" altLang="en-US">
                <a:latin typeface="Arial" charset="0"/>
              </a:rPr>
              <a:t>Caesar I was killed </a:t>
            </a:r>
          </a:p>
          <a:p>
            <a:pPr algn="ctr"/>
            <a:r>
              <a:rPr lang="en-US" altLang="en-US">
                <a:latin typeface="Arial" charset="0"/>
              </a:rPr>
              <a:t>i’ the Capitol; </a:t>
            </a:r>
          </a:p>
          <a:p>
            <a:pPr algn="ctr"/>
            <a:r>
              <a:rPr lang="en-US" altLang="en-US">
                <a:latin typeface="Arial" charset="0"/>
              </a:rPr>
              <a:t>Brutus killed me.</a:t>
            </a:r>
          </a:p>
        </p:txBody>
      </p:sp>
      <p:sp>
        <p:nvSpPr>
          <p:cNvPr id="5125" name="Text Box 4"/>
          <p:cNvSpPr txBox="1">
            <a:spLocks noChangeArrowheads="1"/>
          </p:cNvSpPr>
          <p:nvPr/>
        </p:nvSpPr>
        <p:spPr bwMode="auto">
          <a:xfrm>
            <a:off x="1295400" y="3581400"/>
            <a:ext cx="920750" cy="457200"/>
          </a:xfrm>
          <a:prstGeom prst="rect">
            <a:avLst/>
          </a:prstGeom>
          <a:noFill/>
          <a:ln w="9525">
            <a:noFill/>
            <a:miter lim="800000"/>
            <a:headEnd/>
            <a:tailEnd/>
          </a:ln>
        </p:spPr>
        <p:txBody>
          <a:bodyPr wrap="none">
            <a:spAutoFit/>
          </a:bodyPr>
          <a:lstStyle/>
          <a:p>
            <a:r>
              <a:rPr lang="en-US" altLang="en-US" sz="2400">
                <a:latin typeface="Arial" charset="0"/>
                <a:ea typeface="ＭＳ Ｐゴシック" pitchFamily="34" charset="-128"/>
                <a:cs typeface="Arial Unicode MS" pitchFamily="34" charset="-128"/>
              </a:rPr>
              <a:t>Doc 1</a:t>
            </a:r>
          </a:p>
        </p:txBody>
      </p:sp>
      <p:sp>
        <p:nvSpPr>
          <p:cNvPr id="5126" name="Rectangle 5"/>
          <p:cNvSpPr>
            <a:spLocks noChangeArrowheads="1"/>
          </p:cNvSpPr>
          <p:nvPr/>
        </p:nvSpPr>
        <p:spPr bwMode="auto">
          <a:xfrm>
            <a:off x="3165475" y="4400550"/>
            <a:ext cx="3195638" cy="1562100"/>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a:r>
              <a:rPr lang="en-US" altLang="en-US">
                <a:latin typeface="Arial" charset="0"/>
              </a:rPr>
              <a:t>So let it be with</a:t>
            </a:r>
          </a:p>
          <a:p>
            <a:pPr algn="ctr"/>
            <a:r>
              <a:rPr lang="en-US" altLang="en-US">
                <a:latin typeface="Arial" charset="0"/>
              </a:rPr>
              <a:t>Caesar. The noble</a:t>
            </a:r>
          </a:p>
          <a:p>
            <a:pPr algn="ctr"/>
            <a:r>
              <a:rPr lang="en-US" altLang="en-US">
                <a:latin typeface="Arial" charset="0"/>
              </a:rPr>
              <a:t>Brutus hath told you</a:t>
            </a:r>
          </a:p>
          <a:p>
            <a:pPr algn="ctr"/>
            <a:r>
              <a:rPr lang="en-US" altLang="en-US">
                <a:latin typeface="Arial" charset="0"/>
              </a:rPr>
              <a:t>Caesar was ambitious</a:t>
            </a:r>
          </a:p>
        </p:txBody>
      </p:sp>
      <p:sp>
        <p:nvSpPr>
          <p:cNvPr id="5127" name="Text Box 6"/>
          <p:cNvSpPr txBox="1">
            <a:spLocks noChangeArrowheads="1"/>
          </p:cNvSpPr>
          <p:nvPr/>
        </p:nvSpPr>
        <p:spPr bwMode="auto">
          <a:xfrm>
            <a:off x="3886200" y="3581400"/>
            <a:ext cx="920750" cy="457200"/>
          </a:xfrm>
          <a:prstGeom prst="rect">
            <a:avLst/>
          </a:prstGeom>
          <a:noFill/>
          <a:ln w="9525">
            <a:noFill/>
            <a:miter lim="800000"/>
            <a:headEnd/>
            <a:tailEnd/>
          </a:ln>
        </p:spPr>
        <p:txBody>
          <a:bodyPr wrap="none">
            <a:spAutoFit/>
          </a:bodyPr>
          <a:lstStyle/>
          <a:p>
            <a:r>
              <a:rPr lang="en-US" altLang="en-US" sz="2400">
                <a:latin typeface="Arial" charset="0"/>
                <a:ea typeface="ＭＳ Ｐゴシック" pitchFamily="34" charset="-128"/>
                <a:cs typeface="Arial Unicode MS" pitchFamily="34" charset="-128"/>
              </a:rPr>
              <a:t>Doc 2</a:t>
            </a:r>
          </a:p>
        </p:txBody>
      </p:sp>
      <p:graphicFrame>
        <p:nvGraphicFramePr>
          <p:cNvPr id="5128" name="Object 4"/>
          <p:cNvGraphicFramePr>
            <a:graphicFrameLocks noChangeAspect="1"/>
          </p:cNvGraphicFramePr>
          <p:nvPr/>
        </p:nvGraphicFramePr>
        <p:xfrm>
          <a:off x="7327900" y="1782763"/>
          <a:ext cx="1319213" cy="4929187"/>
        </p:xfrm>
        <a:graphic>
          <a:graphicData uri="http://schemas.openxmlformats.org/presentationml/2006/ole">
            <p:oleObj spid="_x0000_s114690" name="Worksheet" r:id="rId3" imgW="2717460" imgH="10158730" progId="Excel.Sheet.8">
              <p:embed/>
            </p:oleObj>
          </a:graphicData>
        </a:graphic>
      </p:graphicFrame>
      <p:sp>
        <p:nvSpPr>
          <p:cNvPr id="5129" name="Line 8"/>
          <p:cNvSpPr>
            <a:spLocks noChangeShapeType="1"/>
          </p:cNvSpPr>
          <p:nvPr/>
        </p:nvSpPr>
        <p:spPr bwMode="auto">
          <a:xfrm>
            <a:off x="5867400" y="3886200"/>
            <a:ext cx="1371600" cy="0"/>
          </a:xfrm>
          <a:prstGeom prst="line">
            <a:avLst/>
          </a:prstGeom>
          <a:noFill/>
          <a:ln w="762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130" name="TextBox 9"/>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altLang="en-US" sz="1600">
                <a:solidFill>
                  <a:srgbClr val="FBFCFF"/>
                </a:solidFill>
                <a:latin typeface="Lucida Sans" pitchFamily="34" charset="0"/>
                <a:ea typeface="ＭＳ Ｐゴシック" pitchFamily="34" charset="-128"/>
                <a:cs typeface="Arial Unicode MS" pitchFamily="34" charset="-128"/>
              </a:rPr>
              <a:t>Sec. 1.2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p:txBody>
          <a:bodyPr/>
          <a:lstStyle/>
          <a:p>
            <a:pPr eaLnBrk="1" hangingPunct="1"/>
            <a:r>
              <a:rPr lang="en-US" altLang="en-US" smtClean="0">
                <a:ea typeface="ＭＳ Ｐゴシック" pitchFamily="34" charset="-128"/>
              </a:rPr>
              <a:t>Indexer steps: Sort</a:t>
            </a:r>
          </a:p>
        </p:txBody>
      </p:sp>
      <p:sp>
        <p:nvSpPr>
          <p:cNvPr id="38917" name="Rectangle 2"/>
          <p:cNvSpPr>
            <a:spLocks noGrp="1" noChangeArrowheads="1"/>
          </p:cNvSpPr>
          <p:nvPr>
            <p:ph idx="1"/>
          </p:nvPr>
        </p:nvSpPr>
        <p:spPr>
          <a:xfrm>
            <a:off x="457200" y="1676400"/>
            <a:ext cx="4572000" cy="609600"/>
          </a:xfrm>
        </p:spPr>
        <p:txBody>
          <a:bodyPr rtlCol="0">
            <a:normAutofit fontScale="70000" lnSpcReduction="20000"/>
          </a:bodyPr>
          <a:lstStyle/>
          <a:p>
            <a:pPr eaLnBrk="1" fontAlgn="auto" hangingPunct="1">
              <a:spcAft>
                <a:spcPts val="0"/>
              </a:spcAft>
              <a:buFont typeface="Arial"/>
              <a:buChar char="•"/>
              <a:defRPr/>
            </a:pPr>
            <a:r>
              <a:rPr lang="en-US" sz="3400">
                <a:ea typeface="ＭＳ Ｐゴシック" charset="0"/>
                <a:cs typeface="ＭＳ Ｐゴシック" charset="0"/>
              </a:rPr>
              <a:t>Sort by terms</a:t>
            </a:r>
          </a:p>
          <a:p>
            <a:pPr lvl="1" eaLnBrk="1" fontAlgn="auto" hangingPunct="1">
              <a:spcAft>
                <a:spcPts val="0"/>
              </a:spcAft>
              <a:buFont typeface="Arial"/>
              <a:buChar char="–"/>
              <a:defRPr/>
            </a:pPr>
            <a:r>
              <a:rPr lang="en-US" sz="1800">
                <a:ea typeface="ＭＳ Ｐゴシック" charset="0"/>
                <a:cs typeface="ＭＳ Ｐゴシック" charset="0"/>
              </a:rPr>
              <a:t>And then docID </a:t>
            </a:r>
          </a:p>
        </p:txBody>
      </p:sp>
      <p:graphicFrame>
        <p:nvGraphicFramePr>
          <p:cNvPr id="6148" name="Object 2"/>
          <p:cNvGraphicFramePr>
            <a:graphicFrameLocks noChangeAspect="1"/>
          </p:cNvGraphicFramePr>
          <p:nvPr/>
        </p:nvGraphicFramePr>
        <p:xfrm>
          <a:off x="7562850" y="1782763"/>
          <a:ext cx="1217613" cy="4922837"/>
        </p:xfrm>
        <a:graphic>
          <a:graphicData uri="http://schemas.openxmlformats.org/presentationml/2006/ole">
            <p:oleObj spid="_x0000_s115714" name="Worksheet" r:id="rId3" imgW="2717460" imgH="10844444" progId="Excel.Sheet.8">
              <p:embed/>
            </p:oleObj>
          </a:graphicData>
        </a:graphic>
      </p:graphicFrame>
      <p:sp>
        <p:nvSpPr>
          <p:cNvPr id="6149" name="Line 4"/>
          <p:cNvSpPr>
            <a:spLocks noChangeShapeType="1"/>
          </p:cNvSpPr>
          <p:nvPr/>
        </p:nvSpPr>
        <p:spPr bwMode="auto">
          <a:xfrm>
            <a:off x="7162800" y="3886200"/>
            <a:ext cx="381000" cy="0"/>
          </a:xfrm>
          <a:prstGeom prst="line">
            <a:avLst/>
          </a:prstGeom>
          <a:noFill/>
          <a:ln w="76200">
            <a:solidFill>
              <a:schemeClr val="tx1"/>
            </a:solidFill>
            <a:round/>
            <a:headEnd/>
            <a:tailEnd type="triangle" w="med" len="med"/>
          </a:ln>
        </p:spPr>
        <p:txBody>
          <a:bodyPr wrap="none" anchor="ctr"/>
          <a:lstStyle/>
          <a:p>
            <a:endParaRPr lang="en-US"/>
          </a:p>
        </p:txBody>
      </p:sp>
      <p:graphicFrame>
        <p:nvGraphicFramePr>
          <p:cNvPr id="6150" name="Object 3"/>
          <p:cNvGraphicFramePr>
            <a:graphicFrameLocks noChangeAspect="1"/>
          </p:cNvGraphicFramePr>
          <p:nvPr/>
        </p:nvGraphicFramePr>
        <p:xfrm>
          <a:off x="5880100" y="1733550"/>
          <a:ext cx="1352550" cy="5045075"/>
        </p:xfrm>
        <a:graphic>
          <a:graphicData uri="http://schemas.openxmlformats.org/presentationml/2006/ole">
            <p:oleObj spid="_x0000_s115715" name="Worksheet" r:id="rId4" imgW="2717460" imgH="10082540" progId="Excel.Sheet.8">
              <p:embed/>
            </p:oleObj>
          </a:graphicData>
        </a:graphic>
      </p:graphicFrame>
      <p:sp>
        <p:nvSpPr>
          <p:cNvPr id="6151" name="AutoShape 7"/>
          <p:cNvSpPr>
            <a:spLocks noChangeArrowheads="1"/>
          </p:cNvSpPr>
          <p:nvPr/>
        </p:nvSpPr>
        <p:spPr bwMode="auto">
          <a:xfrm>
            <a:off x="914400" y="3124200"/>
            <a:ext cx="2932113" cy="781050"/>
          </a:xfrm>
          <a:prstGeom prst="upArrowCallout">
            <a:avLst>
              <a:gd name="adj1" fmla="val 105218"/>
              <a:gd name="adj2" fmla="val 105235"/>
              <a:gd name="adj3" fmla="val 16667"/>
              <a:gd name="adj4" fmla="val 66667"/>
            </a:avLst>
          </a:prstGeom>
          <a:solidFill>
            <a:srgbClr val="83ADC1"/>
          </a:solidFill>
          <a:ln w="9525">
            <a:solidFill>
              <a:schemeClr val="tx1"/>
            </a:solidFill>
            <a:miter lim="800000"/>
            <a:headEnd/>
            <a:tailEnd/>
          </a:ln>
        </p:spPr>
        <p:txBody>
          <a:bodyPr wrap="none" anchor="ctr">
            <a:spAutoFit/>
          </a:bodyPr>
          <a:lstStyle/>
          <a:p>
            <a:pPr algn="ctr"/>
            <a:r>
              <a:rPr lang="en-US" altLang="en-US" sz="2800" b="1"/>
              <a:t>Core indexing step</a:t>
            </a:r>
          </a:p>
        </p:txBody>
      </p:sp>
      <p:sp>
        <p:nvSpPr>
          <p:cNvPr id="6152" name="TextBox 7"/>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altLang="en-US" sz="1600">
                <a:solidFill>
                  <a:srgbClr val="FBFCFF"/>
                </a:solidFill>
                <a:latin typeface="Lucida Sans" pitchFamily="34" charset="0"/>
                <a:ea typeface="ＭＳ Ｐゴシック" pitchFamily="34" charset="-128"/>
                <a:cs typeface="Arial Unicode MS" pitchFamily="34" charset="-128"/>
              </a:rPr>
              <a:t>Sec. 1.2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ChangeArrowheads="1"/>
          </p:cNvSpPr>
          <p:nvPr>
            <p:ph type="title"/>
          </p:nvPr>
        </p:nvSpPr>
        <p:spPr>
          <a:xfrm>
            <a:off x="381000" y="304800"/>
            <a:ext cx="8229600" cy="1143000"/>
          </a:xfrm>
        </p:spPr>
        <p:txBody>
          <a:bodyPr rtlCol="0">
            <a:normAutofit/>
          </a:bodyPr>
          <a:lstStyle/>
          <a:p>
            <a:pPr eaLnBrk="1" fontAlgn="auto" hangingPunct="1">
              <a:spcAft>
                <a:spcPts val="0"/>
              </a:spcAft>
              <a:defRPr/>
            </a:pPr>
            <a:r>
              <a:rPr lang="en-US">
                <a:ea typeface="ＭＳ Ｐゴシック" charset="0"/>
                <a:cs typeface="ＭＳ Ｐゴシック" charset="0"/>
              </a:rPr>
              <a:t>Indexer steps: Dictionary &amp; Postings</a:t>
            </a:r>
          </a:p>
        </p:txBody>
      </p:sp>
      <p:sp>
        <p:nvSpPr>
          <p:cNvPr id="39940" name="Rectangle 2"/>
          <p:cNvSpPr>
            <a:spLocks noGrp="1" noChangeArrowheads="1"/>
          </p:cNvSpPr>
          <p:nvPr>
            <p:ph idx="1"/>
          </p:nvPr>
        </p:nvSpPr>
        <p:spPr>
          <a:xfrm>
            <a:off x="228600" y="1676400"/>
            <a:ext cx="3429000" cy="2590800"/>
          </a:xfrm>
        </p:spPr>
        <p:txBody>
          <a:bodyPr rtlCol="0">
            <a:normAutofit/>
          </a:bodyPr>
          <a:lstStyle/>
          <a:p>
            <a:pPr eaLnBrk="1" fontAlgn="auto" hangingPunct="1">
              <a:lnSpc>
                <a:spcPct val="90000"/>
              </a:lnSpc>
              <a:spcAft>
                <a:spcPts val="0"/>
              </a:spcAft>
              <a:buFont typeface="Arial"/>
              <a:buChar char="•"/>
              <a:defRPr/>
            </a:pPr>
            <a:r>
              <a:rPr lang="en-US">
                <a:ea typeface="ＭＳ Ｐゴシック" charset="0"/>
                <a:cs typeface="ＭＳ Ｐゴシック" charset="0"/>
              </a:rPr>
              <a:t>Multiple term entries in a single document are merged.</a:t>
            </a:r>
          </a:p>
          <a:p>
            <a:pPr eaLnBrk="1" fontAlgn="auto" hangingPunct="1">
              <a:lnSpc>
                <a:spcPct val="90000"/>
              </a:lnSpc>
              <a:spcAft>
                <a:spcPts val="0"/>
              </a:spcAft>
              <a:buFont typeface="Arial"/>
              <a:buChar char="•"/>
              <a:defRPr/>
            </a:pPr>
            <a:r>
              <a:rPr lang="en-US">
                <a:ea typeface="ＭＳ Ｐゴシック" charset="0"/>
                <a:cs typeface="ＭＳ Ｐゴシック" charset="0"/>
              </a:rPr>
              <a:t>Split into Dictionary and Postings</a:t>
            </a:r>
          </a:p>
          <a:p>
            <a:pPr eaLnBrk="1" fontAlgn="auto" hangingPunct="1">
              <a:lnSpc>
                <a:spcPct val="90000"/>
              </a:lnSpc>
              <a:spcAft>
                <a:spcPts val="0"/>
              </a:spcAft>
              <a:buFont typeface="Arial"/>
              <a:buChar char="•"/>
              <a:defRPr/>
            </a:pPr>
            <a:r>
              <a:rPr lang="en-US">
                <a:ea typeface="ＭＳ Ｐゴシック" charset="0"/>
                <a:cs typeface="ＭＳ Ｐゴシック" charset="0"/>
              </a:rPr>
              <a:t>Doc. frequency information is added.</a:t>
            </a:r>
          </a:p>
        </p:txBody>
      </p:sp>
      <p:sp>
        <p:nvSpPr>
          <p:cNvPr id="7172" name="Line 4"/>
          <p:cNvSpPr>
            <a:spLocks noChangeShapeType="1"/>
          </p:cNvSpPr>
          <p:nvPr/>
        </p:nvSpPr>
        <p:spPr bwMode="auto">
          <a:xfrm>
            <a:off x="5334000" y="3657600"/>
            <a:ext cx="685800" cy="0"/>
          </a:xfrm>
          <a:prstGeom prst="line">
            <a:avLst/>
          </a:prstGeom>
          <a:noFill/>
          <a:ln w="76200">
            <a:solidFill>
              <a:schemeClr val="tx1"/>
            </a:solidFill>
            <a:round/>
            <a:headEnd/>
            <a:tailEnd type="triangle" w="med" len="med"/>
          </a:ln>
        </p:spPr>
        <p:txBody>
          <a:bodyPr wrap="none" anchor="ctr"/>
          <a:lstStyle/>
          <a:p>
            <a:endParaRPr lang="en-US"/>
          </a:p>
        </p:txBody>
      </p:sp>
      <p:graphicFrame>
        <p:nvGraphicFramePr>
          <p:cNvPr id="7173" name="Object 35"/>
          <p:cNvGraphicFramePr>
            <a:graphicFrameLocks noChangeAspect="1"/>
          </p:cNvGraphicFramePr>
          <p:nvPr/>
        </p:nvGraphicFramePr>
        <p:xfrm>
          <a:off x="3962400" y="1827213"/>
          <a:ext cx="1217613" cy="4921250"/>
        </p:xfrm>
        <a:graphic>
          <a:graphicData uri="http://schemas.openxmlformats.org/presentationml/2006/ole">
            <p:oleObj spid="_x0000_s116738" name="Worksheet" r:id="rId3" imgW="2717460" imgH="10844444" progId="Excel.Sheet.8">
              <p:embed/>
            </p:oleObj>
          </a:graphicData>
        </a:graphic>
      </p:graphicFrame>
      <p:sp>
        <p:nvSpPr>
          <p:cNvPr id="113671" name="AutoShape 7"/>
          <p:cNvSpPr>
            <a:spLocks noChangeArrowheads="1"/>
          </p:cNvSpPr>
          <p:nvPr/>
        </p:nvSpPr>
        <p:spPr bwMode="auto">
          <a:xfrm>
            <a:off x="685800" y="4648200"/>
            <a:ext cx="2317750" cy="1241425"/>
          </a:xfrm>
          <a:prstGeom prst="upArrowCallout">
            <a:avLst>
              <a:gd name="adj1" fmla="val 57860"/>
              <a:gd name="adj2" fmla="val 57860"/>
              <a:gd name="adj3" fmla="val 16667"/>
              <a:gd name="adj4" fmla="val 66667"/>
            </a:avLst>
          </a:prstGeom>
          <a:solidFill>
            <a:srgbClr val="83ADC1"/>
          </a:solidFill>
          <a:ln w="9525">
            <a:solidFill>
              <a:schemeClr val="tx1"/>
            </a:solidFill>
            <a:miter lim="800000"/>
            <a:headEnd/>
            <a:tailEnd/>
          </a:ln>
        </p:spPr>
        <p:txBody>
          <a:bodyPr wrap="none" anchor="ctr">
            <a:spAutoFit/>
          </a:bodyPr>
          <a:lstStyle/>
          <a:p>
            <a:pPr algn="ctr"/>
            <a:r>
              <a:rPr lang="en-US" altLang="en-US">
                <a:ea typeface="Arial Unicode MS" pitchFamily="34" charset="-128"/>
                <a:cs typeface="Arial Unicode MS" pitchFamily="34" charset="-128"/>
              </a:rPr>
              <a:t>Why frequency?</a:t>
            </a:r>
          </a:p>
          <a:p>
            <a:pPr algn="ctr"/>
            <a:r>
              <a:rPr lang="en-US" altLang="en-US">
                <a:ea typeface="Arial Unicode MS" pitchFamily="34" charset="-128"/>
                <a:cs typeface="Arial Unicode MS" pitchFamily="34" charset="-128"/>
              </a:rPr>
              <a:t>Will discuss later.</a:t>
            </a:r>
          </a:p>
        </p:txBody>
      </p:sp>
      <p:sp>
        <p:nvSpPr>
          <p:cNvPr id="7175" name="TextBox 7"/>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altLang="en-US" sz="1600">
                <a:solidFill>
                  <a:srgbClr val="FBFCFF"/>
                </a:solidFill>
                <a:latin typeface="Lucida Sans" pitchFamily="34" charset="0"/>
                <a:ea typeface="ＭＳ Ｐゴシック" pitchFamily="34" charset="-128"/>
                <a:cs typeface="Arial Unicode MS" pitchFamily="34" charset="-128"/>
              </a:rPr>
              <a:t>Sec. 1.2</a:t>
            </a:r>
          </a:p>
        </p:txBody>
      </p:sp>
      <p:pic>
        <p:nvPicPr>
          <p:cNvPr id="7176" name="Picture 8"/>
          <p:cNvPicPr>
            <a:picLocks noChangeAspect="1"/>
          </p:cNvPicPr>
          <p:nvPr/>
        </p:nvPicPr>
        <p:blipFill>
          <a:blip r:embed="rId4" cstate="print"/>
          <a:srcRect/>
          <a:stretch>
            <a:fillRect/>
          </a:stretch>
        </p:blipFill>
        <p:spPr bwMode="auto">
          <a:xfrm>
            <a:off x="6172200" y="1600200"/>
            <a:ext cx="2801938" cy="5105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autoUpdateAnimBg="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FF"/>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FF"/>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3921</TotalTime>
  <Words>4175</Words>
  <Application>Microsoft Office PowerPoint</Application>
  <PresentationFormat>On-screen Show (4:3)</PresentationFormat>
  <Paragraphs>894</Paragraphs>
  <Slides>61</Slides>
  <Notes>44</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61</vt:i4>
      </vt:variant>
    </vt:vector>
  </HeadingPairs>
  <TitlesOfParts>
    <vt:vector size="66" baseType="lpstr">
      <vt:lpstr>Blank Presentation</vt:lpstr>
      <vt:lpstr>Worksheet</vt:lpstr>
      <vt:lpstr>Equation</vt:lpstr>
      <vt:lpstr>Clip</vt:lpstr>
      <vt:lpstr>Document</vt:lpstr>
      <vt:lpstr>Indexing and Document Analysis</vt:lpstr>
      <vt:lpstr>Indexing</vt:lpstr>
      <vt:lpstr>What should the index contain?</vt:lpstr>
      <vt:lpstr>Index Terms or “Features”</vt:lpstr>
      <vt:lpstr>Indexing Languages</vt:lpstr>
      <vt:lpstr>Inverted Index Construction</vt:lpstr>
      <vt:lpstr>Indexer steps: Token sequence</vt:lpstr>
      <vt:lpstr>Indexer steps: Sort</vt:lpstr>
      <vt:lpstr>Indexer steps: Dictionary &amp; Postings</vt:lpstr>
      <vt:lpstr>Where do we pay in storage?</vt:lpstr>
      <vt:lpstr>Query processing: AND</vt:lpstr>
      <vt:lpstr>Intersecting two postings lists (a “merge” algorithm)</vt:lpstr>
      <vt:lpstr>Boolean Queries</vt:lpstr>
      <vt:lpstr>Basic Automatic Indexing</vt:lpstr>
      <vt:lpstr>Basic Automatic Indexing</vt:lpstr>
      <vt:lpstr>Tokenization: Lexical Analysis</vt:lpstr>
      <vt:lpstr>Slide 17</vt:lpstr>
      <vt:lpstr>Lexical Analysis (lex Example)</vt:lpstr>
      <vt:lpstr>Lexical Analysis (Python Example)</vt:lpstr>
      <vt:lpstr>Finite State Automata</vt:lpstr>
      <vt:lpstr>Finite State Automata (Example)</vt:lpstr>
      <vt:lpstr>Finite State Automata (Exercise)</vt:lpstr>
      <vt:lpstr>Finite State Automata (Exercise)</vt:lpstr>
      <vt:lpstr>Issues with Tokenization</vt:lpstr>
      <vt:lpstr>Tokenization: Numbers</vt:lpstr>
      <vt:lpstr>Tokenization: Normalization</vt:lpstr>
      <vt:lpstr>Stop words</vt:lpstr>
      <vt:lpstr>Thesauri and soundex</vt:lpstr>
      <vt:lpstr>Soundex</vt:lpstr>
      <vt:lpstr>Stemming and Morphological Analysis</vt:lpstr>
      <vt:lpstr>Porter’s Stemming Algorithm</vt:lpstr>
      <vt:lpstr>Porter’s Stemming Algorithm</vt:lpstr>
      <vt:lpstr>Porter’s Stemming Algorithm</vt:lpstr>
      <vt:lpstr>Porter’s Stemming Algorithm</vt:lpstr>
      <vt:lpstr>Stemming Example</vt:lpstr>
      <vt:lpstr>Problems with Stemming</vt:lpstr>
      <vt:lpstr>Other stemmers</vt:lpstr>
      <vt:lpstr>N-grams and Stemming</vt:lpstr>
      <vt:lpstr>N-grams and Stemming (Example)</vt:lpstr>
      <vt:lpstr>N-gram indexes</vt:lpstr>
      <vt:lpstr>Bigram index example</vt:lpstr>
      <vt:lpstr>Using N-gram Indexes</vt:lpstr>
      <vt:lpstr>Content Analysis</vt:lpstr>
      <vt:lpstr>Techniques for Content Analysis</vt:lpstr>
      <vt:lpstr>Statistical Properties of Text</vt:lpstr>
      <vt:lpstr>Statistical Properties of Text</vt:lpstr>
      <vt:lpstr>Zipf Distribution</vt:lpstr>
      <vt:lpstr>Word Distribution</vt:lpstr>
      <vt:lpstr>Example of Frequent Words</vt:lpstr>
      <vt:lpstr>A More Standard Collection</vt:lpstr>
      <vt:lpstr>Zipf’s Law and Indexing</vt:lpstr>
      <vt:lpstr>Resolving Power</vt:lpstr>
      <vt:lpstr>Vocabulary vs. Collection Size</vt:lpstr>
      <vt:lpstr>Heap’s Law</vt:lpstr>
      <vt:lpstr>Heap’s Law Fit to Reuters RCV1</vt:lpstr>
      <vt:lpstr>Collocation (Co-Occurrence)</vt:lpstr>
      <vt:lpstr>Statistical Independence vs. Dependence</vt:lpstr>
      <vt:lpstr>Probability of Co-Occurrence</vt:lpstr>
      <vt:lpstr>Lexical Associations</vt:lpstr>
      <vt:lpstr>Interesting Associations with “Doctor”  (AP Corpus, N=15 million, Church &amp; Hanks 89)</vt:lpstr>
      <vt:lpstr>Slide 61</vt:lpstr>
    </vt:vector>
  </TitlesOfParts>
  <Company>DePaul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Retrieval</dc:title>
  <dc:creator>Bamshad Mobasher</dc:creator>
  <cp:lastModifiedBy>Bamshad Mobasher</cp:lastModifiedBy>
  <cp:revision>114</cp:revision>
  <cp:lastPrinted>1998-08-27T16:16:36Z</cp:lastPrinted>
  <dcterms:created xsi:type="dcterms:W3CDTF">1997-08-26T12:27:33Z</dcterms:created>
  <dcterms:modified xsi:type="dcterms:W3CDTF">2016-01-11T22:17:00Z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mobasher@cs.depaul.edu</vt:lpwstr>
  </property>
  <property fmtid="{D5CDD505-2E9C-101B-9397-08002B2CF9AE}" pid="8" name="HomePage">
    <vt:lpwstr>http://maya.cs.depaul.edu/~mobasher/classes/ds575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C:\Bamshad\CLASS\DS575\Lectures</vt:lpwstr>
  </property>
</Properties>
</file>