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2"/>
  </p:notesMasterIdLst>
  <p:handoutMasterIdLst>
    <p:handoutMasterId r:id="rId63"/>
  </p:handoutMasterIdLst>
  <p:sldIdLst>
    <p:sldId id="557" r:id="rId2"/>
    <p:sldId id="589" r:id="rId3"/>
    <p:sldId id="609" r:id="rId4"/>
    <p:sldId id="665" r:id="rId5"/>
    <p:sldId id="502" r:id="rId6"/>
    <p:sldId id="505" r:id="rId7"/>
    <p:sldId id="633" r:id="rId8"/>
    <p:sldId id="562" r:id="rId9"/>
    <p:sldId id="563" r:id="rId10"/>
    <p:sldId id="564" r:id="rId11"/>
    <p:sldId id="624" r:id="rId12"/>
    <p:sldId id="567" r:id="rId13"/>
    <p:sldId id="615" r:id="rId14"/>
    <p:sldId id="616" r:id="rId15"/>
    <p:sldId id="617" r:id="rId16"/>
    <p:sldId id="625" r:id="rId17"/>
    <p:sldId id="626" r:id="rId18"/>
    <p:sldId id="618" r:id="rId19"/>
    <p:sldId id="619" r:id="rId20"/>
    <p:sldId id="623" r:id="rId21"/>
    <p:sldId id="620" r:id="rId22"/>
    <p:sldId id="622" r:id="rId23"/>
    <p:sldId id="627" r:id="rId24"/>
    <p:sldId id="629" r:id="rId25"/>
    <p:sldId id="632" r:id="rId26"/>
    <p:sldId id="630" r:id="rId27"/>
    <p:sldId id="631" r:id="rId28"/>
    <p:sldId id="634" r:id="rId29"/>
    <p:sldId id="635" r:id="rId30"/>
    <p:sldId id="636" r:id="rId31"/>
    <p:sldId id="637" r:id="rId32"/>
    <p:sldId id="638" r:id="rId33"/>
    <p:sldId id="639" r:id="rId34"/>
    <p:sldId id="666" r:id="rId35"/>
    <p:sldId id="641" r:id="rId36"/>
    <p:sldId id="642" r:id="rId37"/>
    <p:sldId id="643" r:id="rId38"/>
    <p:sldId id="644" r:id="rId39"/>
    <p:sldId id="645" r:id="rId40"/>
    <p:sldId id="646" r:id="rId41"/>
    <p:sldId id="663" r:id="rId42"/>
    <p:sldId id="667" r:id="rId43"/>
    <p:sldId id="647" r:id="rId44"/>
    <p:sldId id="648" r:id="rId45"/>
    <p:sldId id="649" r:id="rId46"/>
    <p:sldId id="650" r:id="rId47"/>
    <p:sldId id="651" r:id="rId48"/>
    <p:sldId id="652" r:id="rId49"/>
    <p:sldId id="653" r:id="rId50"/>
    <p:sldId id="654" r:id="rId51"/>
    <p:sldId id="655" r:id="rId52"/>
    <p:sldId id="657" r:id="rId53"/>
    <p:sldId id="658" r:id="rId54"/>
    <p:sldId id="659" r:id="rId55"/>
    <p:sldId id="668" r:id="rId56"/>
    <p:sldId id="669" r:id="rId57"/>
    <p:sldId id="670" r:id="rId58"/>
    <p:sldId id="672" r:id="rId59"/>
    <p:sldId id="660" r:id="rId60"/>
    <p:sldId id="662" r:id="rId61"/>
  </p:sldIdLst>
  <p:sldSz cx="9144000" cy="6858000" type="screen4x3"/>
  <p:notesSz cx="6858000" cy="9144000"/>
  <p:defaultTextStyle>
    <a:defPPr>
      <a:defRPr lang="en-US"/>
    </a:defPPr>
    <a:lvl1pPr algn="r" rtl="0" eaLnBrk="0" fontAlgn="base" hangingPunct="0">
      <a:spcBef>
        <a:spcPct val="0"/>
      </a:spcBef>
      <a:spcAft>
        <a:spcPct val="0"/>
      </a:spcAft>
      <a:defRPr sz="1400" kern="1200">
        <a:solidFill>
          <a:schemeClr val="tx1"/>
        </a:solidFill>
        <a:latin typeface="Times New Roman" charset="0"/>
        <a:ea typeface="+mn-ea"/>
        <a:cs typeface="+mn-cs"/>
      </a:defRPr>
    </a:lvl1pPr>
    <a:lvl2pPr marL="457200" algn="r" rtl="0" eaLnBrk="0" fontAlgn="base" hangingPunct="0">
      <a:spcBef>
        <a:spcPct val="0"/>
      </a:spcBef>
      <a:spcAft>
        <a:spcPct val="0"/>
      </a:spcAft>
      <a:defRPr sz="1400" kern="1200">
        <a:solidFill>
          <a:schemeClr val="tx1"/>
        </a:solidFill>
        <a:latin typeface="Times New Roman" charset="0"/>
        <a:ea typeface="+mn-ea"/>
        <a:cs typeface="+mn-cs"/>
      </a:defRPr>
    </a:lvl2pPr>
    <a:lvl3pPr marL="914400" algn="r" rtl="0" eaLnBrk="0" fontAlgn="base" hangingPunct="0">
      <a:spcBef>
        <a:spcPct val="0"/>
      </a:spcBef>
      <a:spcAft>
        <a:spcPct val="0"/>
      </a:spcAft>
      <a:defRPr sz="1400" kern="1200">
        <a:solidFill>
          <a:schemeClr val="tx1"/>
        </a:solidFill>
        <a:latin typeface="Times New Roman" charset="0"/>
        <a:ea typeface="+mn-ea"/>
        <a:cs typeface="+mn-cs"/>
      </a:defRPr>
    </a:lvl3pPr>
    <a:lvl4pPr marL="1371600" algn="r" rtl="0" eaLnBrk="0" fontAlgn="base" hangingPunct="0">
      <a:spcBef>
        <a:spcPct val="0"/>
      </a:spcBef>
      <a:spcAft>
        <a:spcPct val="0"/>
      </a:spcAft>
      <a:defRPr sz="1400" kern="1200">
        <a:solidFill>
          <a:schemeClr val="tx1"/>
        </a:solidFill>
        <a:latin typeface="Times New Roman" charset="0"/>
        <a:ea typeface="+mn-ea"/>
        <a:cs typeface="+mn-cs"/>
      </a:defRPr>
    </a:lvl4pPr>
    <a:lvl5pPr marL="1828800" algn="r" rtl="0" eaLnBrk="0" fontAlgn="base" hangingPunct="0">
      <a:spcBef>
        <a:spcPct val="0"/>
      </a:spcBef>
      <a:spcAft>
        <a:spcPct val="0"/>
      </a:spcAft>
      <a:defRPr sz="1400" kern="1200">
        <a:solidFill>
          <a:schemeClr val="tx1"/>
        </a:solidFill>
        <a:latin typeface="Times New Roman" charset="0"/>
        <a:ea typeface="+mn-ea"/>
        <a:cs typeface="+mn-cs"/>
      </a:defRPr>
    </a:lvl5pPr>
    <a:lvl6pPr marL="2286000" algn="l" defTabSz="914400" rtl="0" eaLnBrk="1" latinLnBrk="0" hangingPunct="1">
      <a:defRPr sz="1400" kern="1200">
        <a:solidFill>
          <a:schemeClr val="tx1"/>
        </a:solidFill>
        <a:latin typeface="Times New Roman" charset="0"/>
        <a:ea typeface="+mn-ea"/>
        <a:cs typeface="+mn-cs"/>
      </a:defRPr>
    </a:lvl6pPr>
    <a:lvl7pPr marL="2743200" algn="l" defTabSz="914400" rtl="0" eaLnBrk="1" latinLnBrk="0" hangingPunct="1">
      <a:defRPr sz="1400" kern="1200">
        <a:solidFill>
          <a:schemeClr val="tx1"/>
        </a:solidFill>
        <a:latin typeface="Times New Roman" charset="0"/>
        <a:ea typeface="+mn-ea"/>
        <a:cs typeface="+mn-cs"/>
      </a:defRPr>
    </a:lvl7pPr>
    <a:lvl8pPr marL="3200400" algn="l" defTabSz="914400" rtl="0" eaLnBrk="1" latinLnBrk="0" hangingPunct="1">
      <a:defRPr sz="1400" kern="1200">
        <a:solidFill>
          <a:schemeClr val="tx1"/>
        </a:solidFill>
        <a:latin typeface="Times New Roman" charset="0"/>
        <a:ea typeface="+mn-ea"/>
        <a:cs typeface="+mn-cs"/>
      </a:defRPr>
    </a:lvl8pPr>
    <a:lvl9pPr marL="3657600" algn="l" defTabSz="914400" rtl="0" eaLnBrk="1" latinLnBrk="0" hangingPunct="1">
      <a:defRPr sz="1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CCFF"/>
    <a:srgbClr val="FFCCCC"/>
    <a:srgbClr val="CCECFF"/>
    <a:srgbClr val="CCCCFF"/>
    <a:srgbClr val="FF66CC"/>
    <a:srgbClr val="FF99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45" autoAdjust="0"/>
  </p:normalViewPr>
  <p:slideViewPr>
    <p:cSldViewPr snapToGrid="0">
      <p:cViewPr varScale="1">
        <p:scale>
          <a:sx n="102" d="100"/>
          <a:sy n="102" d="100"/>
        </p:scale>
        <p:origin x="-75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27.wmf"/><Relationship Id="rId5" Type="http://schemas.openxmlformats.org/officeDocument/2006/relationships/image" Target="../media/image28.wmf"/><Relationship Id="rId4" Type="http://schemas.openxmlformats.org/officeDocument/2006/relationships/image" Target="../media/image3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29.wmf"/><Relationship Id="rId4"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42.wmf"/><Relationship Id="rId5" Type="http://schemas.openxmlformats.org/officeDocument/2006/relationships/image" Target="../media/image44.emf"/><Relationship Id="rId4" Type="http://schemas.openxmlformats.org/officeDocument/2006/relationships/image" Target="../media/image4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emf"/><Relationship Id="rId4"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6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6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6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fld id="{B75F0025-B58B-45D8-9C79-6F568776BAC6}" type="slidenum">
              <a:rPr lang="en-US"/>
              <a:pPr>
                <a:defRPr/>
              </a:pPr>
              <a:t>‹#›</a:t>
            </a:fld>
            <a:endParaRPr lang="en-US"/>
          </a:p>
        </p:txBody>
      </p:sp>
    </p:spTree>
    <p:extLst>
      <p:ext uri="{BB962C8B-B14F-4D97-AF65-F5344CB8AC3E}">
        <p14:creationId xmlns:p14="http://schemas.microsoft.com/office/powerpoint/2010/main" val="2797624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4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p>
        </p:txBody>
      </p:sp>
      <p:sp>
        <p:nvSpPr>
          <p:cNvPr id="3747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47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47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3747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fld id="{7B456A06-723D-4002-9FA5-3B177FA02564}" type="slidenum">
              <a:rPr lang="en-US"/>
              <a:pPr>
                <a:defRPr/>
              </a:pPr>
              <a:t>‹#›</a:t>
            </a:fld>
            <a:endParaRPr lang="en-US"/>
          </a:p>
        </p:txBody>
      </p:sp>
    </p:spTree>
    <p:extLst>
      <p:ext uri="{BB962C8B-B14F-4D97-AF65-F5344CB8AC3E}">
        <p14:creationId xmlns:p14="http://schemas.microsoft.com/office/powerpoint/2010/main" val="30777770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99A332B-E342-4B1E-9A5C-27394F48245F}" type="slidenum">
              <a:rPr lang="en-US" smtClean="0">
                <a:latin typeface="Times New Roman" charset="0"/>
              </a:rPr>
              <a:pPr/>
              <a:t>1</a:t>
            </a:fld>
            <a:endParaRPr lang="en-US" smtClean="0">
              <a:latin typeface="Times New Roman"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626B872-62D0-45D9-B356-A35300F119BE}" type="slidenum">
              <a:rPr lang="en-US" smtClean="0">
                <a:latin typeface="Times New Roman" charset="0"/>
              </a:rPr>
              <a:pPr/>
              <a:t>11</a:t>
            </a:fld>
            <a:endParaRPr lang="en-US" smtClean="0">
              <a:latin typeface="Times New Roman"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BC22266-A417-4822-AE64-BD86AC576C43}" type="slidenum">
              <a:rPr lang="en-US" smtClean="0">
                <a:latin typeface="Times New Roman" charset="0"/>
              </a:rPr>
              <a:pPr/>
              <a:t>12</a:t>
            </a:fld>
            <a:endParaRPr lang="en-US" smtClean="0">
              <a:latin typeface="Times New Roman"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CC3FBA2-EBFC-405C-B660-4F68C234176D}" type="slidenum">
              <a:rPr lang="en-US" smtClean="0">
                <a:latin typeface="Times New Roman" charset="0"/>
              </a:rPr>
              <a:pPr/>
              <a:t>13</a:t>
            </a:fld>
            <a:endParaRPr lang="en-US" smtClean="0">
              <a:latin typeface="Times New Roman"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9D1EAED9-05BA-4682-85A9-B20B0AED5952}" type="slidenum">
              <a:rPr lang="en-US" smtClean="0">
                <a:latin typeface="Times New Roman" charset="0"/>
              </a:rPr>
              <a:pPr/>
              <a:t>14</a:t>
            </a:fld>
            <a:endParaRPr lang="en-US" smtClean="0">
              <a:latin typeface="Times New Roman"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ED1EDC0D-7282-422A-91EE-CA2282949FE0}" type="slidenum">
              <a:rPr lang="en-US" smtClean="0">
                <a:latin typeface="Times New Roman" charset="0"/>
              </a:rPr>
              <a:pPr/>
              <a:t>15</a:t>
            </a:fld>
            <a:endParaRPr lang="en-US" smtClean="0">
              <a:latin typeface="Times New Roman"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5F5B4FD7-97BF-44A4-B47E-4DEBDD7E32EF}" type="slidenum">
              <a:rPr lang="en-US" smtClean="0">
                <a:latin typeface="Times New Roman" charset="0"/>
              </a:rPr>
              <a:pPr/>
              <a:t>18</a:t>
            </a:fld>
            <a:endParaRPr lang="en-US" smtClean="0">
              <a:latin typeface="Times New Roman"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58DDE3B-A41A-4041-BE35-DCA4C80DCF7D}" type="slidenum">
              <a:rPr lang="en-US" smtClean="0">
                <a:latin typeface="Times New Roman" charset="0"/>
              </a:rPr>
              <a:pPr/>
              <a:t>19</a:t>
            </a:fld>
            <a:endParaRPr lang="en-US" smtClean="0">
              <a:latin typeface="Times New Roman"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A25B36CF-9185-4146-A1BB-2174F1FE75F3}" type="slidenum">
              <a:rPr lang="en-US" smtClean="0">
                <a:latin typeface="Times New Roman" charset="0"/>
              </a:rPr>
              <a:pPr/>
              <a:t>20</a:t>
            </a:fld>
            <a:endParaRPr lang="en-US" smtClean="0">
              <a:latin typeface="Times New Roman" charset="0"/>
            </a:endParaRPr>
          </a:p>
        </p:txBody>
      </p:sp>
      <p:sp>
        <p:nvSpPr>
          <p:cNvPr id="115715" name="Rectangle 2"/>
          <p:cNvSpPr>
            <a:spLocks noGrp="1" noRot="1" noChangeAspect="1" noChangeArrowheads="1" noTextEdit="1"/>
          </p:cNvSpPr>
          <p:nvPr>
            <p:ph type="sldImg"/>
          </p:nvPr>
        </p:nvSpPr>
        <p:spPr>
          <a:xfrm>
            <a:off x="1144588" y="685800"/>
            <a:ext cx="4572000" cy="3429000"/>
          </a:xfrm>
          <a:ln/>
        </p:spPr>
      </p:sp>
      <p:sp>
        <p:nvSpPr>
          <p:cNvPr id="115716"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F6F992B-A376-40A5-B211-D431BA9D1A07}" type="slidenum">
              <a:rPr lang="en-US" smtClean="0">
                <a:latin typeface="Times New Roman" charset="0"/>
              </a:rPr>
              <a:pPr/>
              <a:t>21</a:t>
            </a:fld>
            <a:endParaRPr lang="en-US" smtClean="0">
              <a:latin typeface="Times New Roman"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5CE10B9-C07E-447E-8BED-128C3A1CD629}" type="slidenum">
              <a:rPr lang="en-US" smtClean="0">
                <a:latin typeface="Times New Roman" charset="0"/>
              </a:rPr>
              <a:pPr/>
              <a:t>22</a:t>
            </a:fld>
            <a:endParaRPr lang="en-US" smtClean="0">
              <a:latin typeface="Times New Roman"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8178FA9-12C1-4744-B716-032CDF3CEC6A}" type="slidenum">
              <a:rPr lang="en-US" smtClean="0">
                <a:latin typeface="Times New Roman" charset="0"/>
              </a:rPr>
              <a:pPr/>
              <a:t>2</a:t>
            </a:fld>
            <a:endParaRPr lang="en-US" smtClean="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2E40B753-E17D-4467-8B8D-B51EF5681E24}" type="slidenum">
              <a:rPr lang="en-US" smtClean="0">
                <a:latin typeface="Times New Roman" charset="0"/>
              </a:rPr>
              <a:pPr/>
              <a:t>23</a:t>
            </a:fld>
            <a:endParaRPr lang="en-US" smtClean="0">
              <a:latin typeface="Times New Roman"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94F0954A-8EA9-4F15-9C76-68B085EFD5BF}" type="slidenum">
              <a:rPr lang="en-US" altLang="en-US" sz="1200"/>
              <a:pPr/>
              <a:t>28</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E8924B26-72DF-4BAB-9201-FA11C54EF6E3}" type="slidenum">
              <a:rPr lang="en-US" altLang="en-US" sz="1200"/>
              <a:pPr/>
              <a:t>29</a:t>
            </a:fld>
            <a:endParaRPr lang="en-US"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AFA758AE-CC97-49A9-BD33-833C42188B8C}" type="slidenum">
              <a:rPr lang="en-US" altLang="en-US" sz="1200"/>
              <a:pPr/>
              <a:t>30</a:t>
            </a:fld>
            <a:endParaRPr lang="en-US"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EAE896BF-404B-47EB-9DFD-20946BA940E7}" type="slidenum">
              <a:rPr lang="en-US" altLang="en-US" sz="1200"/>
              <a:pPr/>
              <a:t>31</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144A8D4B-42FA-4B0C-B558-D52CA94FAA97}" type="slidenum">
              <a:rPr lang="en-US" altLang="en-US" sz="1200"/>
              <a:pPr/>
              <a:t>32</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83F1DBA0-10EA-4C13-A74E-2C9E44171E61}" type="slidenum">
              <a:rPr lang="en-US" altLang="en-US" sz="1200"/>
              <a:pPr/>
              <a:t>33</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732029D8-8FB9-49A6-952F-ACA3AE823CF4}" type="slidenum">
              <a:rPr lang="en-US" altLang="en-US" sz="1200"/>
              <a:pPr/>
              <a:t>35</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C263159B-7FF4-4EE8-8BC9-2A04A23D8D3E}" type="slidenum">
              <a:rPr lang="en-US" altLang="en-US" sz="1200"/>
              <a:pPr/>
              <a:t>36</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901E8CF4-924A-4C7A-9B27-D391B58F22DA}" type="slidenum">
              <a:rPr lang="en-US" altLang="en-US" sz="1200"/>
              <a:pPr/>
              <a:t>37</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6CD3185-D7DF-4994-A200-4283860F5B0A}" type="slidenum">
              <a:rPr lang="en-US" smtClean="0">
                <a:latin typeface="Times New Roman" charset="0"/>
              </a:rPr>
              <a:pPr/>
              <a:t>3</a:t>
            </a:fld>
            <a:endParaRPr lang="en-US" smtClean="0">
              <a:latin typeface="Times New Roman"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83C4F193-F3C2-44ED-A805-9E834AE9C0FB}" type="slidenum">
              <a:rPr lang="en-US" altLang="en-US" sz="1200"/>
              <a:pPr/>
              <a:t>38</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90310294-8E82-43CA-A14D-18647AE95A16}" type="slidenum">
              <a:rPr lang="en-US" altLang="en-US" sz="1200"/>
              <a:pPr/>
              <a:t>39</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C3D213FA-C14A-46F9-B9CF-8FA8C157A884}" type="slidenum">
              <a:rPr lang="en-US" altLang="en-US" sz="1200"/>
              <a:pPr/>
              <a:t>40</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BE1888E2-68CD-4702-AB90-4D381B82B7DC}" type="slidenum">
              <a:rPr lang="en-US" altLang="en-US" sz="1200"/>
              <a:pPr/>
              <a:t>43</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B11DCDD8-3F66-4292-ADAE-46ACAA04F90B}" type="slidenum">
              <a:rPr lang="en-US" altLang="en-US" sz="1200"/>
              <a:pPr/>
              <a:t>44</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29E22D7C-5BA4-4EC1-A4FC-F8CC285891AA}" type="slidenum">
              <a:rPr lang="en-US" altLang="en-US" sz="1200"/>
              <a:pPr/>
              <a:t>45</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8EBBA4E8-393F-43C0-A758-9C464366E783}" type="slidenum">
              <a:rPr lang="en-US" altLang="en-US" sz="1200"/>
              <a:pPr/>
              <a:t>46</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1B11EDE5-8A8E-4E2F-8B92-E53A756A478D}" type="slidenum">
              <a:rPr lang="en-US" altLang="en-US" sz="1200"/>
              <a:pPr/>
              <a:t>47</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E9B00481-8979-49FA-8A46-BAA2A537F2FC}" type="slidenum">
              <a:rPr lang="en-US" altLang="en-US" sz="1200"/>
              <a:pPr/>
              <a:t>48</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DF4ECC8F-F7BE-44D6-B521-B5E76FA3142B}" type="slidenum">
              <a:rPr lang="en-US" altLang="en-US" sz="1200"/>
              <a:pPr/>
              <a:t>49</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B675586-E13B-4A19-B229-4411BA6AEE45}" type="slidenum">
              <a:rPr lang="en-US" smtClean="0">
                <a:latin typeface="Times New Roman" charset="0"/>
              </a:rPr>
              <a:pPr/>
              <a:t>5</a:t>
            </a:fld>
            <a:endParaRPr lang="en-US" smtClean="0">
              <a:latin typeface="Times New Roman"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910BD24B-E39F-4BCA-BAB9-127105B34CF9}" type="slidenum">
              <a:rPr lang="en-US" altLang="en-US" sz="1200"/>
              <a:pPr/>
              <a:t>50</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CCAD6CC8-C02D-42F9-A127-AE092709D667}" type="slidenum">
              <a:rPr lang="en-US" altLang="en-US" sz="1200"/>
              <a:pPr/>
              <a:t>51</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ED2D579C-F096-4AE4-B408-E7B43828BA2C}" type="slidenum">
              <a:rPr lang="en-US" altLang="en-US" sz="1200"/>
              <a:pPr/>
              <a:t>52</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5349ADD1-C231-46E6-8A78-08027BA8C9CF}" type="slidenum">
              <a:rPr lang="en-US" altLang="en-US" sz="1200"/>
              <a:pPr/>
              <a:t>53</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766ED8B1-F4E7-4869-BA68-8B309A5C5FBD}" type="slidenum">
              <a:rPr lang="en-US" altLang="en-US" sz="1200"/>
              <a:pPr/>
              <a:t>54</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00FD445F-EE88-413D-B75D-B9323CA3DF00}" type="slidenum">
              <a:rPr lang="en-US" altLang="en-US" sz="1200"/>
              <a:pPr/>
              <a:t>59</a:t>
            </a:fld>
            <a:endParaRPr lang="en-US"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FD34C0A3-59E8-4984-83DF-E61BE6213840}" type="slidenum">
              <a:rPr lang="en-US" altLang="en-US" sz="1200"/>
              <a:pPr/>
              <a:t>60</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352F1F6-DFFD-4FAD-B52C-21E20729D37A}" type="slidenum">
              <a:rPr lang="en-US" smtClean="0">
                <a:latin typeface="Times New Roman" charset="0"/>
              </a:rPr>
              <a:pPr/>
              <a:t>6</a:t>
            </a:fld>
            <a:endParaRPr lang="en-US" smtClean="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CE288C88-6045-48B5-8153-571810A04C1D}" type="slidenum">
              <a:rPr lang="en-US" altLang="en-US" sz="1200"/>
              <a:pPr/>
              <a:t>7</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D5D7FA0-903B-49F1-BAB0-05373ED40B37}" type="slidenum">
              <a:rPr lang="en-US" smtClean="0">
                <a:latin typeface="Times New Roman" charset="0"/>
              </a:rPr>
              <a:pPr/>
              <a:t>8</a:t>
            </a:fld>
            <a:endParaRPr lang="en-US" smtClean="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B20E5718-7D3C-4290-829E-1C17806D28C3}" type="slidenum">
              <a:rPr lang="en-US" smtClean="0">
                <a:latin typeface="Times New Roman" charset="0"/>
              </a:rPr>
              <a:pPr/>
              <a:t>9</a:t>
            </a:fld>
            <a:endParaRPr lang="en-US" smtClean="0">
              <a:latin typeface="Times New Roman"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31B655B4-15FA-4C54-815C-3F56ACE26780}" type="slidenum">
              <a:rPr lang="en-US" smtClean="0">
                <a:latin typeface="Times New Roman" charset="0"/>
              </a:rPr>
              <a:pPr/>
              <a:t>10</a:t>
            </a:fld>
            <a:endParaRPr lang="en-US" smtClean="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a:lvl1pPr>
          </a:lstStyle>
          <a:p>
            <a:pPr>
              <a:defRPr/>
            </a:pPr>
            <a:fld id="{CAF5992D-6A28-4849-92AF-060A7A58E34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a:lvl1pPr>
          </a:lstStyle>
          <a:p>
            <a:pPr>
              <a:defRPr/>
            </a:pPr>
            <a:fld id="{A26085B5-3F87-4645-99B2-83ADBDA67B1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a:lvl1pPr>
          </a:lstStyle>
          <a:p>
            <a:pPr>
              <a:defRPr/>
            </a:pPr>
            <a:fld id="{B0B73637-FD8F-4552-820E-48EE20BDB06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a:lvl1pPr>
          </a:lstStyle>
          <a:p>
            <a:pPr>
              <a:defRPr/>
            </a:pPr>
            <a:fld id="{E518674B-2781-4705-91DF-BF8A9945B8A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a:lvl1pPr>
          </a:lstStyle>
          <a:p>
            <a:pPr>
              <a:defRPr/>
            </a:pPr>
            <a:fld id="{6BA03768-2C08-4233-90E5-81AF316A73D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a:t>Intelligent Information Retrieval</a:t>
            </a:r>
            <a:endParaRPr lang="en-US" sz="1400"/>
          </a:p>
        </p:txBody>
      </p:sp>
      <p:sp>
        <p:nvSpPr>
          <p:cNvPr id="6" name="Slide Number Placeholder 5"/>
          <p:cNvSpPr>
            <a:spLocks noGrp="1"/>
          </p:cNvSpPr>
          <p:nvPr>
            <p:ph type="sldNum" sz="quarter" idx="11"/>
          </p:nvPr>
        </p:nvSpPr>
        <p:spPr/>
        <p:txBody>
          <a:bodyPr/>
          <a:lstStyle>
            <a:lvl1pPr>
              <a:defRPr/>
            </a:lvl1pPr>
          </a:lstStyle>
          <a:p>
            <a:pPr>
              <a:defRPr/>
            </a:pPr>
            <a:fld id="{96B16CE6-B2B3-4B7D-9C1B-7E3A642203F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r>
              <a:rPr lang="en-US"/>
              <a:t>Intelligent Information Retrieval</a:t>
            </a:r>
            <a:endParaRPr lang="en-US" sz="1400"/>
          </a:p>
        </p:txBody>
      </p:sp>
      <p:sp>
        <p:nvSpPr>
          <p:cNvPr id="8" name="Slide Number Placeholder 7"/>
          <p:cNvSpPr>
            <a:spLocks noGrp="1"/>
          </p:cNvSpPr>
          <p:nvPr>
            <p:ph type="sldNum" sz="quarter" idx="11"/>
          </p:nvPr>
        </p:nvSpPr>
        <p:spPr/>
        <p:txBody>
          <a:bodyPr/>
          <a:lstStyle>
            <a:lvl1pPr>
              <a:defRPr/>
            </a:lvl1pPr>
          </a:lstStyle>
          <a:p>
            <a:pPr>
              <a:defRPr/>
            </a:pPr>
            <a:fld id="{AB5FA2DC-3741-40BF-B916-E996748CDFE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a:t>Intelligent Information Retrieval</a:t>
            </a:r>
            <a:endParaRPr lang="en-US" sz="1400"/>
          </a:p>
        </p:txBody>
      </p:sp>
      <p:sp>
        <p:nvSpPr>
          <p:cNvPr id="4" name="Slide Number Placeholder 3"/>
          <p:cNvSpPr>
            <a:spLocks noGrp="1"/>
          </p:cNvSpPr>
          <p:nvPr>
            <p:ph type="sldNum" sz="quarter" idx="11"/>
          </p:nvPr>
        </p:nvSpPr>
        <p:spPr/>
        <p:txBody>
          <a:bodyPr/>
          <a:lstStyle>
            <a:lvl1pPr>
              <a:defRPr/>
            </a:lvl1pPr>
          </a:lstStyle>
          <a:p>
            <a:pPr>
              <a:defRPr/>
            </a:pPr>
            <a:fld id="{2D64FD05-8DE5-4423-A816-80DEB0BAE4A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Intelligent Information Retrieval</a:t>
            </a:r>
            <a:endParaRPr lang="en-US" sz="1400"/>
          </a:p>
        </p:txBody>
      </p:sp>
      <p:sp>
        <p:nvSpPr>
          <p:cNvPr id="3" name="Slide Number Placeholder 2"/>
          <p:cNvSpPr>
            <a:spLocks noGrp="1"/>
          </p:cNvSpPr>
          <p:nvPr>
            <p:ph type="sldNum" sz="quarter" idx="11"/>
          </p:nvPr>
        </p:nvSpPr>
        <p:spPr/>
        <p:txBody>
          <a:bodyPr/>
          <a:lstStyle>
            <a:lvl1pPr>
              <a:defRPr/>
            </a:lvl1pPr>
          </a:lstStyle>
          <a:p>
            <a:pPr>
              <a:defRPr/>
            </a:pPr>
            <a:fld id="{941E72D9-DE04-4B4B-A12A-B0D40FFA117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Intelligent Information Retrieval</a:t>
            </a:r>
            <a:endParaRPr lang="en-US" sz="1400"/>
          </a:p>
        </p:txBody>
      </p:sp>
      <p:sp>
        <p:nvSpPr>
          <p:cNvPr id="6" name="Slide Number Placeholder 5"/>
          <p:cNvSpPr>
            <a:spLocks noGrp="1"/>
          </p:cNvSpPr>
          <p:nvPr>
            <p:ph type="sldNum" sz="quarter" idx="11"/>
          </p:nvPr>
        </p:nvSpPr>
        <p:spPr/>
        <p:txBody>
          <a:bodyPr/>
          <a:lstStyle>
            <a:lvl1pPr>
              <a:defRPr/>
            </a:lvl1pPr>
          </a:lstStyle>
          <a:p>
            <a:pPr>
              <a:defRPr/>
            </a:pPr>
            <a:fld id="{5BFB88C7-FC23-4752-9198-68D45B5364D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Intelligent Information Retrieval</a:t>
            </a:r>
            <a:endParaRPr lang="en-US" sz="1400"/>
          </a:p>
        </p:txBody>
      </p:sp>
      <p:sp>
        <p:nvSpPr>
          <p:cNvPr id="6" name="Slide Number Placeholder 5"/>
          <p:cNvSpPr>
            <a:spLocks noGrp="1"/>
          </p:cNvSpPr>
          <p:nvPr>
            <p:ph type="sldNum" sz="quarter" idx="11"/>
          </p:nvPr>
        </p:nvSpPr>
        <p:spPr/>
        <p:txBody>
          <a:bodyPr/>
          <a:lstStyle>
            <a:lvl1pPr>
              <a:defRPr/>
            </a:lvl1pPr>
          </a:lstStyle>
          <a:p>
            <a:pPr>
              <a:defRPr/>
            </a:pPr>
            <a:fld id="{CD1D6FC5-7EB5-458F-A7BA-223BCAE0B14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3048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685800" y="12954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9" name="Rectangle 5"/>
          <p:cNvSpPr>
            <a:spLocks noGrp="1" noChangeArrowheads="1"/>
          </p:cNvSpPr>
          <p:nvPr>
            <p:ph type="ftr" sz="quarter" idx="3"/>
          </p:nvPr>
        </p:nvSpPr>
        <p:spPr bwMode="auto">
          <a:xfrm>
            <a:off x="444500" y="6413500"/>
            <a:ext cx="3429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latin typeface="Times New Roman" pitchFamily="18" charset="0"/>
              </a:defRPr>
            </a:lvl1pPr>
          </a:lstStyle>
          <a:p>
            <a:pPr>
              <a:defRPr/>
            </a:pPr>
            <a:r>
              <a:rPr lang="en-US"/>
              <a:t>Intelligent Information Retrieval</a:t>
            </a:r>
          </a:p>
        </p:txBody>
      </p:sp>
      <p:sp>
        <p:nvSpPr>
          <p:cNvPr id="1032" name="Rectangle 8"/>
          <p:cNvSpPr>
            <a:spLocks noGrp="1" noChangeArrowheads="1"/>
          </p:cNvSpPr>
          <p:nvPr>
            <p:ph type="sldNum" sz="quarter" idx="4"/>
          </p:nvPr>
        </p:nvSpPr>
        <p:spPr bwMode="auto">
          <a:xfrm>
            <a:off x="6794500" y="64262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Times New Roman" pitchFamily="18" charset="0"/>
              </a:defRPr>
            </a:lvl1pPr>
          </a:lstStyle>
          <a:p>
            <a:pPr>
              <a:defRPr/>
            </a:pPr>
            <a:fld id="{BF862BC3-A905-4A18-9D98-9873A25340A9}" type="slidenum">
              <a:rPr lang="en-US"/>
              <a:pPr>
                <a:defRPr/>
              </a:pPr>
              <a:t>‹#›</a:t>
            </a:fld>
            <a:endParaRPr lang="en-US"/>
          </a:p>
        </p:txBody>
      </p:sp>
      <p:sp>
        <p:nvSpPr>
          <p:cNvPr id="1033" name="Line 9"/>
          <p:cNvSpPr>
            <a:spLocks noChangeShapeType="1"/>
          </p:cNvSpPr>
          <p:nvPr/>
        </p:nvSpPr>
        <p:spPr bwMode="auto">
          <a:xfrm>
            <a:off x="444500" y="6388100"/>
            <a:ext cx="8229600" cy="0"/>
          </a:xfrm>
          <a:prstGeom prst="line">
            <a:avLst/>
          </a:prstGeom>
          <a:noFill/>
          <a:ln w="12700">
            <a:solidFill>
              <a:srgbClr val="FF3300"/>
            </a:solidFill>
            <a:round/>
            <a:headEnd/>
            <a:tailEnd/>
          </a:ln>
          <a:effectLst/>
        </p:spPr>
        <p:txBody>
          <a:bodyPr wrap="none" anchor="ctr"/>
          <a:lstStyle/>
          <a:p>
            <a:pPr>
              <a:defRPr/>
            </a:pPr>
            <a:endParaRPr lang="en-US">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ctr" rtl="0" eaLnBrk="0" fontAlgn="base" hangingPunct="0">
        <a:spcBef>
          <a:spcPct val="0"/>
        </a:spcBef>
        <a:spcAft>
          <a:spcPct val="0"/>
        </a:spcAft>
        <a:defRPr sz="3600" b="1">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Times New Roman" pitchFamily="18" charset="0"/>
        </a:defRPr>
      </a:lvl2pPr>
      <a:lvl3pPr algn="ctr" rtl="0" eaLnBrk="0" fontAlgn="base" hangingPunct="0">
        <a:spcBef>
          <a:spcPct val="0"/>
        </a:spcBef>
        <a:spcAft>
          <a:spcPct val="0"/>
        </a:spcAft>
        <a:defRPr sz="3600" b="1">
          <a:solidFill>
            <a:schemeClr val="accent2"/>
          </a:solidFill>
          <a:latin typeface="Times New Roman" pitchFamily="18" charset="0"/>
        </a:defRPr>
      </a:lvl3pPr>
      <a:lvl4pPr algn="ctr" rtl="0" eaLnBrk="0" fontAlgn="base" hangingPunct="0">
        <a:spcBef>
          <a:spcPct val="0"/>
        </a:spcBef>
        <a:spcAft>
          <a:spcPct val="0"/>
        </a:spcAft>
        <a:defRPr sz="3600" b="1">
          <a:solidFill>
            <a:schemeClr val="accent2"/>
          </a:solidFill>
          <a:latin typeface="Times New Roman" pitchFamily="18" charset="0"/>
        </a:defRPr>
      </a:lvl4pPr>
      <a:lvl5pPr algn="ctr" rtl="0" eaLnBrk="0" fontAlgn="base" hangingPunct="0">
        <a:spcBef>
          <a:spcPct val="0"/>
        </a:spcBef>
        <a:spcAft>
          <a:spcPct val="0"/>
        </a:spcAft>
        <a:defRPr sz="3600" b="1">
          <a:solidFill>
            <a:schemeClr val="accent2"/>
          </a:solidFill>
          <a:latin typeface="Times New Roman" pitchFamily="18" charset="0"/>
        </a:defRPr>
      </a:lvl5pPr>
      <a:lvl6pPr marL="457200" algn="ctr" rtl="0" eaLnBrk="0" fontAlgn="base" hangingPunct="0">
        <a:spcBef>
          <a:spcPct val="0"/>
        </a:spcBef>
        <a:spcAft>
          <a:spcPct val="0"/>
        </a:spcAft>
        <a:defRPr sz="3600" b="1">
          <a:solidFill>
            <a:schemeClr val="accent2"/>
          </a:solidFill>
          <a:latin typeface="Times New Roman" pitchFamily="18" charset="0"/>
        </a:defRPr>
      </a:lvl6pPr>
      <a:lvl7pPr marL="914400" algn="ctr" rtl="0" eaLnBrk="0" fontAlgn="base" hangingPunct="0">
        <a:spcBef>
          <a:spcPct val="0"/>
        </a:spcBef>
        <a:spcAft>
          <a:spcPct val="0"/>
        </a:spcAft>
        <a:defRPr sz="3600" b="1">
          <a:solidFill>
            <a:schemeClr val="accent2"/>
          </a:solidFill>
          <a:latin typeface="Times New Roman" pitchFamily="18" charset="0"/>
        </a:defRPr>
      </a:lvl7pPr>
      <a:lvl8pPr marL="1371600" algn="ctr" rtl="0" eaLnBrk="0" fontAlgn="base" hangingPunct="0">
        <a:spcBef>
          <a:spcPct val="0"/>
        </a:spcBef>
        <a:spcAft>
          <a:spcPct val="0"/>
        </a:spcAft>
        <a:defRPr sz="3600" b="1">
          <a:solidFill>
            <a:schemeClr val="accent2"/>
          </a:solidFill>
          <a:latin typeface="Times New Roman" pitchFamily="18" charset="0"/>
        </a:defRPr>
      </a:lvl8pPr>
      <a:lvl9pPr marL="1828800" algn="ctr" rtl="0" eaLnBrk="0" fontAlgn="base" hangingPunct="0">
        <a:spcBef>
          <a:spcPct val="0"/>
        </a:spcBef>
        <a:spcAft>
          <a:spcPct val="0"/>
        </a:spcAft>
        <a:defRPr sz="3600" b="1">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Font typeface="Marlett" pitchFamily="2" charset="2"/>
        <a:buChar char="i"/>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Marlett" pitchFamily="2" charset="2"/>
        <a:buChar char="4"/>
        <a:defRPr sz="2000">
          <a:solidFill>
            <a:schemeClr val="tx1"/>
          </a:solidFill>
          <a:latin typeface="+mn-lt"/>
        </a:defRPr>
      </a:lvl2pPr>
      <a:lvl3pPr marL="1143000" indent="-228600" algn="l" rtl="0" eaLnBrk="0" fontAlgn="base" hangingPunct="0">
        <a:spcBef>
          <a:spcPct val="20000"/>
        </a:spcBef>
        <a:spcAft>
          <a:spcPct val="0"/>
        </a:spcAft>
        <a:buClr>
          <a:schemeClr val="accent1"/>
        </a:buClr>
        <a:buFont typeface="Marlett" pitchFamily="2" charset="2"/>
        <a:buChar char="i"/>
        <a:defRPr>
          <a:solidFill>
            <a:schemeClr val="tx1"/>
          </a:solidFill>
          <a:latin typeface="+mn-lt"/>
        </a:defRPr>
      </a:lvl3pPr>
      <a:lvl4pPr marL="1600200" indent="-228600" algn="l" rtl="0" eaLnBrk="0" fontAlgn="base" hangingPunct="0">
        <a:spcBef>
          <a:spcPct val="20000"/>
        </a:spcBef>
        <a:spcAft>
          <a:spcPct val="0"/>
        </a:spcAft>
        <a:buClr>
          <a:srgbClr val="FF9900"/>
        </a:buClr>
        <a:buFont typeface="Marlett" pitchFamily="2" charset="2"/>
        <a:buChar char="4"/>
        <a:defRPr sz="16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sz="16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sz="16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sz="16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Microsoft_Excel_97-2003_Worksheet5.xls"/><Relationship Id="rId5" Type="http://schemas.openxmlformats.org/officeDocument/2006/relationships/image" Target="../media/image6.emf"/><Relationship Id="rId4" Type="http://schemas.openxmlformats.org/officeDocument/2006/relationships/oleObject" Target="../embeddings/Microsoft_Excel_97-2003_Worksheet4.xls"/></Relationships>
</file>

<file path=ppt/slides/_rels/slide11.xml.rels><?xml version="1.0" encoding="UTF-8" standalone="yes"?>
<Relationships xmlns="http://schemas.openxmlformats.org/package/2006/relationships"><Relationship Id="rId8" Type="http://schemas.openxmlformats.org/officeDocument/2006/relationships/oleObject" Target="../embeddings/Microsoft_Excel_97-2003_Worksheet8.xls"/><Relationship Id="rId3" Type="http://schemas.openxmlformats.org/officeDocument/2006/relationships/notesSlide" Target="../notesSlides/notesSlide10.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Microsoft_Excel_97-2003_Worksheet7.xls"/><Relationship Id="rId5" Type="http://schemas.openxmlformats.org/officeDocument/2006/relationships/image" Target="../media/image8.emf"/><Relationship Id="rId4" Type="http://schemas.openxmlformats.org/officeDocument/2006/relationships/oleObject" Target="../embeddings/Microsoft_Excel_97-2003_Worksheet6.xls"/><Relationship Id="rId9"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5.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6.bin"/><Relationship Id="rId11" Type="http://schemas.openxmlformats.org/officeDocument/2006/relationships/image" Target="../media/image16.wmf"/><Relationship Id="rId5" Type="http://schemas.openxmlformats.org/officeDocument/2006/relationships/image" Target="../media/image13.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5.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7.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4.wmf"/><Relationship Id="rId4" Type="http://schemas.openxmlformats.org/officeDocument/2006/relationships/oleObject" Target="../embeddings/oleObject10.bin"/><Relationship Id="rId9" Type="http://schemas.openxmlformats.org/officeDocument/2006/relationships/image" Target="../media/image19.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20.e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34.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 Id="rId9" Type="http://schemas.openxmlformats.org/officeDocument/2006/relationships/image" Target="../media/image28.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2.bin"/><Relationship Id="rId5" Type="http://schemas.openxmlformats.org/officeDocument/2006/relationships/image" Target="../media/image29.wmf"/><Relationship Id="rId4" Type="http://schemas.openxmlformats.org/officeDocument/2006/relationships/oleObject" Target="../embeddings/oleObject21.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8.wmf"/><Relationship Id="rId3" Type="http://schemas.openxmlformats.org/officeDocument/2006/relationships/notesSlide" Target="../notesSlides/notesSlide36.xml"/><Relationship Id="rId7" Type="http://schemas.openxmlformats.org/officeDocument/2006/relationships/image" Target="../media/image31.emf"/><Relationship Id="rId12"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4.bin"/><Relationship Id="rId11" Type="http://schemas.openxmlformats.org/officeDocument/2006/relationships/image" Target="../media/image33.emf"/><Relationship Id="rId5" Type="http://schemas.openxmlformats.org/officeDocument/2006/relationships/image" Target="../media/image27.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2.e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37.xml"/><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9.bin"/><Relationship Id="rId11"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5.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39.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36.wmf"/><Relationship Id="rId4" Type="http://schemas.openxmlformats.org/officeDocument/2006/relationships/oleObject" Target="../embeddings/oleObject32.bin"/><Relationship Id="rId9" Type="http://schemas.openxmlformats.org/officeDocument/2006/relationships/image" Target="../media/image3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40.xml"/><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5.bin"/><Relationship Id="rId5" Type="http://schemas.openxmlformats.org/officeDocument/2006/relationships/image" Target="../media/image40.emf"/><Relationship Id="rId4" Type="http://schemas.openxmlformats.org/officeDocument/2006/relationships/oleObject" Target="../embeddings/oleObject34.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4.emf"/><Relationship Id="rId3" Type="http://schemas.openxmlformats.org/officeDocument/2006/relationships/notesSlide" Target="../notesSlides/notesSlide41.xml"/><Relationship Id="rId7" Type="http://schemas.openxmlformats.org/officeDocument/2006/relationships/image" Target="../media/image36.wmf"/><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7.bin"/><Relationship Id="rId11" Type="http://schemas.openxmlformats.org/officeDocument/2006/relationships/image" Target="../media/image43.emf"/><Relationship Id="rId5" Type="http://schemas.openxmlformats.org/officeDocument/2006/relationships/image" Target="../media/image42.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7.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5.wmf"/><Relationship Id="rId4" Type="http://schemas.openxmlformats.org/officeDocument/2006/relationships/oleObject" Target="../embeddings/oleObject41.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3.bin"/><Relationship Id="rId5" Type="http://schemas.openxmlformats.org/officeDocument/2006/relationships/image" Target="../media/image46.wmf"/><Relationship Id="rId4" Type="http://schemas.openxmlformats.org/officeDocument/2006/relationships/oleObject" Target="../embeddings/oleObject42.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Excel_97-2003_Worksheet1.xls"/></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Microsoft_Excel_97-2003_Worksheet3.xls"/><Relationship Id="rId5" Type="http://schemas.openxmlformats.org/officeDocument/2006/relationships/image" Target="../media/image5.emf"/><Relationship Id="rId4" Type="http://schemas.openxmlformats.org/officeDocument/2006/relationships/oleObject" Target="../embeddings/Microsoft_Excel_97-2003_Worksheet2.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ctrTitle"/>
          </p:nvPr>
        </p:nvSpPr>
        <p:spPr>
          <a:xfrm>
            <a:off x="685800" y="914400"/>
            <a:ext cx="7772400" cy="1143000"/>
          </a:xfrm>
          <a:noFill/>
        </p:spPr>
        <p:txBody>
          <a:bodyPr/>
          <a:lstStyle/>
          <a:p>
            <a:r>
              <a:rPr lang="en-US" dirty="0" smtClean="0"/>
              <a:t>Indexing Implementation</a:t>
            </a:r>
            <a:r>
              <a:rPr lang="en-US" dirty="0"/>
              <a:t> </a:t>
            </a:r>
            <a:r>
              <a:rPr lang="en-US" dirty="0" smtClean="0"/>
              <a:t>and Indexing Models</a:t>
            </a:r>
          </a:p>
        </p:txBody>
      </p:sp>
      <p:sp>
        <p:nvSpPr>
          <p:cNvPr id="20483" name="Text Box 5"/>
          <p:cNvSpPr txBox="1">
            <a:spLocks noChangeArrowheads="1"/>
          </p:cNvSpPr>
          <p:nvPr/>
        </p:nvSpPr>
        <p:spPr bwMode="auto">
          <a:xfrm>
            <a:off x="1765300" y="3251200"/>
            <a:ext cx="5638800" cy="1014413"/>
          </a:xfrm>
          <a:prstGeom prst="rect">
            <a:avLst/>
          </a:prstGeom>
          <a:solidFill>
            <a:srgbClr val="99CCFF"/>
          </a:solidFill>
          <a:ln w="9525">
            <a:solidFill>
              <a:srgbClr val="FF0000"/>
            </a:solidFill>
            <a:miter lim="800000"/>
            <a:headEnd/>
            <a:tailEnd/>
          </a:ln>
        </p:spPr>
        <p:txBody>
          <a:bodyPr>
            <a:spAutoFit/>
          </a:bodyPr>
          <a:lstStyle/>
          <a:p>
            <a:pPr algn="ctr">
              <a:spcBef>
                <a:spcPct val="50000"/>
              </a:spcBef>
            </a:pPr>
            <a:r>
              <a:rPr lang="en-US" sz="2400"/>
              <a:t>CSC 575</a:t>
            </a:r>
          </a:p>
          <a:p>
            <a:pPr algn="ctr">
              <a:spcBef>
                <a:spcPct val="50000"/>
              </a:spcBef>
            </a:pPr>
            <a:r>
              <a:rPr lang="en-US" sz="2400"/>
              <a:t>Intelligent Information Retrieval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4101" name="Slide Number Placeholder 4"/>
          <p:cNvSpPr>
            <a:spLocks noGrp="1"/>
          </p:cNvSpPr>
          <p:nvPr>
            <p:ph type="sldNum" sz="quarter" idx="11"/>
          </p:nvPr>
        </p:nvSpPr>
        <p:spPr>
          <a:noFill/>
        </p:spPr>
        <p:txBody>
          <a:bodyPr/>
          <a:lstStyle/>
          <a:p>
            <a:fld id="{5785C9D0-059C-4158-A800-B71ACFFE9077}" type="slidenum">
              <a:rPr lang="en-US" smtClean="0">
                <a:latin typeface="Times New Roman" charset="0"/>
              </a:rPr>
              <a:pPr/>
              <a:t>10</a:t>
            </a:fld>
            <a:endParaRPr lang="en-US" smtClean="0">
              <a:latin typeface="Times New Roman" charset="0"/>
            </a:endParaRPr>
          </a:p>
        </p:txBody>
      </p:sp>
      <p:sp>
        <p:nvSpPr>
          <p:cNvPr id="4102" name="Rectangle 2"/>
          <p:cNvSpPr>
            <a:spLocks noGrp="1" noChangeArrowheads="1"/>
          </p:cNvSpPr>
          <p:nvPr>
            <p:ph type="title"/>
          </p:nvPr>
        </p:nvSpPr>
        <p:spPr>
          <a:xfrm>
            <a:off x="685800" y="152400"/>
            <a:ext cx="7772400" cy="787400"/>
          </a:xfrm>
        </p:spPr>
        <p:txBody>
          <a:bodyPr/>
          <a:lstStyle/>
          <a:p>
            <a:r>
              <a:rPr lang="en-US" smtClean="0"/>
              <a:t>How Inverted Files are Created</a:t>
            </a:r>
          </a:p>
        </p:txBody>
      </p:sp>
      <p:sp>
        <p:nvSpPr>
          <p:cNvPr id="4103" name="Rectangle 3"/>
          <p:cNvSpPr>
            <a:spLocks noGrp="1" noChangeArrowheads="1"/>
          </p:cNvSpPr>
          <p:nvPr>
            <p:ph type="body" idx="1"/>
          </p:nvPr>
        </p:nvSpPr>
        <p:spPr>
          <a:xfrm>
            <a:off x="685800" y="1295400"/>
            <a:ext cx="3886200" cy="4876800"/>
          </a:xfrm>
        </p:spPr>
        <p:txBody>
          <a:bodyPr/>
          <a:lstStyle/>
          <a:p>
            <a:r>
              <a:rPr lang="en-US" sz="2000" smtClean="0"/>
              <a:t>Multiple term entries for a single document are merged</a:t>
            </a:r>
          </a:p>
          <a:p>
            <a:r>
              <a:rPr lang="en-US" sz="2000" smtClean="0"/>
              <a:t>Within-document term frequency information is compiled</a:t>
            </a:r>
          </a:p>
          <a:p>
            <a:r>
              <a:rPr lang="en-US" sz="2000" smtClean="0"/>
              <a:t>If proximity operators are needed, then the location of each occurrence of the term must also be stored.</a:t>
            </a:r>
          </a:p>
          <a:p>
            <a:r>
              <a:rPr lang="en-US" sz="2000" smtClean="0"/>
              <a:t>Terms are usually represented by unique integers to fix and minimize storage space.</a:t>
            </a:r>
            <a:endParaRPr lang="en-US" smtClean="0"/>
          </a:p>
        </p:txBody>
      </p:sp>
      <p:graphicFrame>
        <p:nvGraphicFramePr>
          <p:cNvPr id="4098" name="Object 4"/>
          <p:cNvGraphicFramePr>
            <a:graphicFrameLocks noChangeAspect="1"/>
          </p:cNvGraphicFramePr>
          <p:nvPr/>
        </p:nvGraphicFramePr>
        <p:xfrm>
          <a:off x="7010400" y="1295400"/>
          <a:ext cx="1843088" cy="4700588"/>
        </p:xfrm>
        <a:graphic>
          <a:graphicData uri="http://schemas.openxmlformats.org/presentationml/2006/ole">
            <mc:AlternateContent xmlns:mc="http://schemas.openxmlformats.org/markup-compatibility/2006">
              <mc:Choice xmlns:v="urn:schemas-microsoft-com:vml" Requires="v">
                <p:oleObj spid="_x0000_s4158" name="Worksheet" r:id="rId4" imgW="2171160" imgH="5557680" progId="Excel.Sheet.8">
                  <p:embed/>
                </p:oleObj>
              </mc:Choice>
              <mc:Fallback>
                <p:oleObj name="Worksheet" r:id="rId4" imgW="2171160" imgH="555768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1295400"/>
                        <a:ext cx="1843088" cy="470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5"/>
          <p:cNvGraphicFramePr>
            <a:graphicFrameLocks noChangeAspect="1"/>
          </p:cNvGraphicFramePr>
          <p:nvPr/>
        </p:nvGraphicFramePr>
        <p:xfrm>
          <a:off x="4724400" y="965200"/>
          <a:ext cx="1223963" cy="5356225"/>
        </p:xfrm>
        <a:graphic>
          <a:graphicData uri="http://schemas.openxmlformats.org/presentationml/2006/ole">
            <mc:AlternateContent xmlns:mc="http://schemas.openxmlformats.org/markup-compatibility/2006">
              <mc:Choice xmlns:v="urn:schemas-microsoft-com:vml" Requires="v">
                <p:oleObj spid="_x0000_s4159" name="Worksheet" r:id="rId6" imgW="1451160" imgH="6322680" progId="Excel.Sheet.8">
                  <p:embed/>
                </p:oleObj>
              </mc:Choice>
              <mc:Fallback>
                <p:oleObj name="Worksheet" r:id="rId6" imgW="1451160" imgH="6322680" progId="Excel.Shee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965200"/>
                        <a:ext cx="1223963"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4" name="Line 6"/>
          <p:cNvSpPr>
            <a:spLocks noChangeShapeType="1"/>
          </p:cNvSpPr>
          <p:nvPr/>
        </p:nvSpPr>
        <p:spPr bwMode="auto">
          <a:xfrm>
            <a:off x="6172200" y="3657600"/>
            <a:ext cx="685800" cy="0"/>
          </a:xfrm>
          <a:prstGeom prst="line">
            <a:avLst/>
          </a:prstGeom>
          <a:noFill/>
          <a:ln w="76200">
            <a:solidFill>
              <a:schemeClr val="tx1"/>
            </a:solidFill>
            <a:round/>
            <a:headEnd/>
            <a:tailEnd type="triangle" w="med" len="med"/>
          </a:ln>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5126" name="Slide Number Placeholder 4"/>
          <p:cNvSpPr>
            <a:spLocks noGrp="1"/>
          </p:cNvSpPr>
          <p:nvPr>
            <p:ph type="sldNum" sz="quarter" idx="11"/>
          </p:nvPr>
        </p:nvSpPr>
        <p:spPr>
          <a:noFill/>
        </p:spPr>
        <p:txBody>
          <a:bodyPr/>
          <a:lstStyle/>
          <a:p>
            <a:fld id="{9C22289D-FEF2-40BC-BDDC-99C40250BF39}" type="slidenum">
              <a:rPr lang="en-US" smtClean="0">
                <a:latin typeface="Times New Roman" charset="0"/>
              </a:rPr>
              <a:pPr/>
              <a:t>11</a:t>
            </a:fld>
            <a:endParaRPr lang="en-US" smtClean="0">
              <a:latin typeface="Times New Roman" charset="0"/>
            </a:endParaRPr>
          </a:p>
        </p:txBody>
      </p:sp>
      <p:sp>
        <p:nvSpPr>
          <p:cNvPr id="5127" name="Rectangle 2"/>
          <p:cNvSpPr>
            <a:spLocks noGrp="1" noChangeArrowheads="1"/>
          </p:cNvSpPr>
          <p:nvPr>
            <p:ph type="title"/>
          </p:nvPr>
        </p:nvSpPr>
        <p:spPr>
          <a:xfrm>
            <a:off x="685800" y="0"/>
            <a:ext cx="7772400" cy="889000"/>
          </a:xfrm>
        </p:spPr>
        <p:txBody>
          <a:bodyPr/>
          <a:lstStyle/>
          <a:p>
            <a:r>
              <a:rPr lang="en-US" smtClean="0"/>
              <a:t>How Inverted Files are Created</a:t>
            </a:r>
          </a:p>
        </p:txBody>
      </p:sp>
      <p:sp>
        <p:nvSpPr>
          <p:cNvPr id="5128" name="Rectangle 3"/>
          <p:cNvSpPr>
            <a:spLocks noGrp="1" noChangeArrowheads="1"/>
          </p:cNvSpPr>
          <p:nvPr>
            <p:ph type="body" idx="1"/>
          </p:nvPr>
        </p:nvSpPr>
        <p:spPr>
          <a:xfrm>
            <a:off x="1041400" y="774700"/>
            <a:ext cx="6934200" cy="457200"/>
          </a:xfrm>
        </p:spPr>
        <p:txBody>
          <a:bodyPr/>
          <a:lstStyle/>
          <a:p>
            <a:pPr>
              <a:buFont typeface="Marlett" pitchFamily="2" charset="2"/>
              <a:buNone/>
            </a:pPr>
            <a:r>
              <a:rPr lang="en-US" sz="2000" smtClean="0"/>
              <a:t>Then the file can be split into a </a:t>
            </a:r>
            <a:r>
              <a:rPr lang="en-US" sz="2000" i="1" smtClean="0">
                <a:solidFill>
                  <a:srgbClr val="FF3300"/>
                </a:solidFill>
              </a:rPr>
              <a:t>Dictionary</a:t>
            </a:r>
            <a:r>
              <a:rPr lang="en-US" sz="2000" smtClean="0"/>
              <a:t> and a </a:t>
            </a:r>
            <a:r>
              <a:rPr lang="en-US" sz="2000" i="1" smtClean="0">
                <a:solidFill>
                  <a:srgbClr val="FF3300"/>
                </a:solidFill>
              </a:rPr>
              <a:t>Postings</a:t>
            </a:r>
            <a:r>
              <a:rPr lang="en-US" sz="2000" smtClean="0">
                <a:solidFill>
                  <a:schemeClr val="accent1"/>
                </a:solidFill>
              </a:rPr>
              <a:t> </a:t>
            </a:r>
            <a:r>
              <a:rPr lang="en-US" sz="2000" smtClean="0"/>
              <a:t>file</a:t>
            </a:r>
          </a:p>
        </p:txBody>
      </p:sp>
      <p:graphicFrame>
        <p:nvGraphicFramePr>
          <p:cNvPr id="5123" name="Object 3"/>
          <p:cNvGraphicFramePr>
            <a:graphicFrameLocks noChangeAspect="1"/>
          </p:cNvGraphicFramePr>
          <p:nvPr>
            <p:extLst>
              <p:ext uri="{D42A27DB-BD31-4B8C-83A1-F6EECF244321}">
                <p14:modId xmlns:p14="http://schemas.microsoft.com/office/powerpoint/2010/main" val="3393637014"/>
              </p:ext>
            </p:extLst>
          </p:nvPr>
        </p:nvGraphicFramePr>
        <p:xfrm>
          <a:off x="4379913" y="1326261"/>
          <a:ext cx="1225550" cy="4217988"/>
        </p:xfrm>
        <a:graphic>
          <a:graphicData uri="http://schemas.openxmlformats.org/presentationml/2006/ole">
            <mc:AlternateContent xmlns:mc="http://schemas.openxmlformats.org/markup-compatibility/2006">
              <mc:Choice xmlns:v="urn:schemas-microsoft-com:vml" Requires="v">
                <p:oleObj spid="_x0000_s5223" name="Worksheet" r:id="rId4" imgW="1228782" imgH="4219507" progId="Excel.Sheet.8">
                  <p:embed/>
                </p:oleObj>
              </mc:Choice>
              <mc:Fallback>
                <p:oleObj name="Worksheet" r:id="rId4" imgW="1228782" imgH="4219507" progId="Excel.Sheet.8">
                  <p:embed/>
                  <p:pic>
                    <p:nvPicPr>
                      <p:cNvPr id="0" name="Object 3"/>
                      <p:cNvPicPr>
                        <a:picLocks noChangeAspect="1" noChangeArrowheads="1"/>
                      </p:cNvPicPr>
                      <p:nvPr/>
                    </p:nvPicPr>
                    <p:blipFill>
                      <a:blip r:embed="rId5"/>
                      <a:srcRect/>
                      <a:stretch>
                        <a:fillRect/>
                      </a:stretch>
                    </p:blipFill>
                    <p:spPr bwMode="auto">
                      <a:xfrm>
                        <a:off x="4379913" y="1326261"/>
                        <a:ext cx="1225550" cy="4217988"/>
                      </a:xfrm>
                      <a:prstGeom prst="rect">
                        <a:avLst/>
                      </a:prstGeom>
                      <a:noFill/>
                      <a:extLst/>
                    </p:spPr>
                  </p:pic>
                </p:oleObj>
              </mc:Fallback>
            </mc:AlternateContent>
          </a:graphicData>
        </a:graphic>
      </p:graphicFrame>
      <p:graphicFrame>
        <p:nvGraphicFramePr>
          <p:cNvPr id="5124" name="Object 4"/>
          <p:cNvGraphicFramePr>
            <a:graphicFrameLocks noChangeAspect="1"/>
          </p:cNvGraphicFramePr>
          <p:nvPr>
            <p:extLst>
              <p:ext uri="{D42A27DB-BD31-4B8C-83A1-F6EECF244321}">
                <p14:modId xmlns:p14="http://schemas.microsoft.com/office/powerpoint/2010/main" val="288555644"/>
              </p:ext>
            </p:extLst>
          </p:nvPr>
        </p:nvGraphicFramePr>
        <p:xfrm>
          <a:off x="1083510" y="1330942"/>
          <a:ext cx="2011464" cy="4251469"/>
        </p:xfrm>
        <a:graphic>
          <a:graphicData uri="http://schemas.openxmlformats.org/presentationml/2006/ole">
            <mc:AlternateContent xmlns:mc="http://schemas.openxmlformats.org/markup-compatibility/2006">
              <mc:Choice xmlns:v="urn:schemas-microsoft-com:vml" Requires="v">
                <p:oleObj spid="_x0000_s5224" name="Worksheet" r:id="rId6" imgW="2009845" imgH="4219507" progId="Excel.Sheet.8">
                  <p:embed/>
                </p:oleObj>
              </mc:Choice>
              <mc:Fallback>
                <p:oleObj name="Worksheet" r:id="rId6" imgW="2009845" imgH="4219507" progId="Excel.Sheet.8">
                  <p:embed/>
                  <p:pic>
                    <p:nvPicPr>
                      <p:cNvPr id="0" name="Object 4"/>
                      <p:cNvPicPr>
                        <a:picLocks noChangeAspect="1" noChangeArrowheads="1"/>
                      </p:cNvPicPr>
                      <p:nvPr/>
                    </p:nvPicPr>
                    <p:blipFill>
                      <a:blip r:embed="rId7"/>
                      <a:srcRect/>
                      <a:stretch>
                        <a:fillRect/>
                      </a:stretch>
                    </p:blipFill>
                    <p:spPr bwMode="auto">
                      <a:xfrm>
                        <a:off x="1083510" y="1330942"/>
                        <a:ext cx="2011464" cy="4251469"/>
                      </a:xfrm>
                      <a:prstGeom prst="rect">
                        <a:avLst/>
                      </a:prstGeom>
                      <a:noFill/>
                      <a:extLst/>
                    </p:spPr>
                  </p:pic>
                </p:oleObj>
              </mc:Fallback>
            </mc:AlternateContent>
          </a:graphicData>
        </a:graphic>
      </p:graphicFrame>
      <p:sp>
        <p:nvSpPr>
          <p:cNvPr id="5129" name="Line 7"/>
          <p:cNvSpPr>
            <a:spLocks noChangeShapeType="1"/>
          </p:cNvSpPr>
          <p:nvPr/>
        </p:nvSpPr>
        <p:spPr bwMode="auto">
          <a:xfrm flipV="1">
            <a:off x="3084576" y="1572196"/>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130" name="Line 8"/>
          <p:cNvSpPr>
            <a:spLocks noChangeShapeType="1"/>
          </p:cNvSpPr>
          <p:nvPr/>
        </p:nvSpPr>
        <p:spPr bwMode="auto">
          <a:xfrm flipV="1">
            <a:off x="3084576" y="1733740"/>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131" name="Line 9"/>
          <p:cNvSpPr>
            <a:spLocks noChangeShapeType="1"/>
          </p:cNvSpPr>
          <p:nvPr/>
        </p:nvSpPr>
        <p:spPr bwMode="auto">
          <a:xfrm flipV="1">
            <a:off x="3084576" y="1904428"/>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132" name="Line 10"/>
          <p:cNvSpPr>
            <a:spLocks noChangeShapeType="1"/>
          </p:cNvSpPr>
          <p:nvPr/>
        </p:nvSpPr>
        <p:spPr bwMode="auto">
          <a:xfrm flipV="1">
            <a:off x="3084576" y="2065972"/>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133" name="Line 11"/>
          <p:cNvSpPr>
            <a:spLocks noChangeShapeType="1"/>
          </p:cNvSpPr>
          <p:nvPr/>
        </p:nvSpPr>
        <p:spPr bwMode="auto">
          <a:xfrm flipV="1">
            <a:off x="3084576" y="2218372"/>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134" name="Line 12"/>
          <p:cNvSpPr>
            <a:spLocks noChangeShapeType="1"/>
          </p:cNvSpPr>
          <p:nvPr/>
        </p:nvSpPr>
        <p:spPr bwMode="auto">
          <a:xfrm>
            <a:off x="3084576" y="2544508"/>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154" name="Line 32"/>
          <p:cNvSpPr>
            <a:spLocks noChangeShapeType="1"/>
          </p:cNvSpPr>
          <p:nvPr/>
        </p:nvSpPr>
        <p:spPr bwMode="auto">
          <a:xfrm flipV="1">
            <a:off x="3084576" y="2382964"/>
            <a:ext cx="1295400" cy="0"/>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045684381"/>
              </p:ext>
            </p:extLst>
          </p:nvPr>
        </p:nvGraphicFramePr>
        <p:xfrm>
          <a:off x="6115050" y="1335659"/>
          <a:ext cx="1219200" cy="4035425"/>
        </p:xfrm>
        <a:graphic>
          <a:graphicData uri="http://schemas.openxmlformats.org/presentationml/2006/ole">
            <mc:AlternateContent xmlns:mc="http://schemas.openxmlformats.org/markup-compatibility/2006">
              <mc:Choice xmlns:v="urn:schemas-microsoft-com:vml" Requires="v">
                <p:oleObj spid="_x0000_s5225" name="Worksheet" r:id="rId8" imgW="1228782" imgH="4057548" progId="Excel.Sheet.8">
                  <p:embed/>
                </p:oleObj>
              </mc:Choice>
              <mc:Fallback>
                <p:oleObj name="Worksheet" r:id="rId8" imgW="1228782" imgH="4057548" progId="Excel.Sheet.8">
                  <p:embed/>
                  <p:pic>
                    <p:nvPicPr>
                      <p:cNvPr id="0" name="Object 3"/>
                      <p:cNvPicPr>
                        <a:picLocks noChangeAspect="1" noChangeArrowheads="1"/>
                      </p:cNvPicPr>
                      <p:nvPr/>
                    </p:nvPicPr>
                    <p:blipFill>
                      <a:blip r:embed="rId9"/>
                      <a:srcRect/>
                      <a:stretch>
                        <a:fillRect/>
                      </a:stretch>
                    </p:blipFill>
                    <p:spPr bwMode="auto">
                      <a:xfrm>
                        <a:off x="6115050" y="1335659"/>
                        <a:ext cx="1219200" cy="4035425"/>
                      </a:xfrm>
                      <a:prstGeom prst="rect">
                        <a:avLst/>
                      </a:prstGeom>
                      <a:noFill/>
                      <a:ln>
                        <a:noFill/>
                      </a:ln>
                    </p:spPr>
                  </p:pic>
                </p:oleObj>
              </mc:Fallback>
            </mc:AlternateContent>
          </a:graphicData>
        </a:graphic>
      </p:graphicFrame>
      <p:sp>
        <p:nvSpPr>
          <p:cNvPr id="41" name="Line 7"/>
          <p:cNvSpPr>
            <a:spLocks noChangeShapeType="1"/>
          </p:cNvSpPr>
          <p:nvPr/>
        </p:nvSpPr>
        <p:spPr bwMode="auto">
          <a:xfrm flipV="1">
            <a:off x="3084576" y="2703004"/>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42" name="Line 8"/>
          <p:cNvSpPr>
            <a:spLocks noChangeShapeType="1"/>
          </p:cNvSpPr>
          <p:nvPr/>
        </p:nvSpPr>
        <p:spPr bwMode="auto">
          <a:xfrm flipV="1">
            <a:off x="3084576" y="2864548"/>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43" name="Line 9"/>
          <p:cNvSpPr>
            <a:spLocks noChangeShapeType="1"/>
          </p:cNvSpPr>
          <p:nvPr/>
        </p:nvSpPr>
        <p:spPr bwMode="auto">
          <a:xfrm flipV="1">
            <a:off x="3084576" y="3035236"/>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44" name="Line 10"/>
          <p:cNvSpPr>
            <a:spLocks noChangeShapeType="1"/>
          </p:cNvSpPr>
          <p:nvPr/>
        </p:nvSpPr>
        <p:spPr bwMode="auto">
          <a:xfrm flipV="1">
            <a:off x="3084576" y="3196780"/>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45" name="Line 11"/>
          <p:cNvSpPr>
            <a:spLocks noChangeShapeType="1"/>
          </p:cNvSpPr>
          <p:nvPr/>
        </p:nvSpPr>
        <p:spPr bwMode="auto">
          <a:xfrm flipV="1">
            <a:off x="3084576" y="3349180"/>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46" name="Line 12"/>
          <p:cNvSpPr>
            <a:spLocks noChangeShapeType="1"/>
          </p:cNvSpPr>
          <p:nvPr/>
        </p:nvSpPr>
        <p:spPr bwMode="auto">
          <a:xfrm>
            <a:off x="3084576" y="3675316"/>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47" name="Line 32"/>
          <p:cNvSpPr>
            <a:spLocks noChangeShapeType="1"/>
          </p:cNvSpPr>
          <p:nvPr/>
        </p:nvSpPr>
        <p:spPr bwMode="auto">
          <a:xfrm flipV="1">
            <a:off x="3084576" y="3513772"/>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48" name="Line 7"/>
          <p:cNvSpPr>
            <a:spLocks noChangeShapeType="1"/>
          </p:cNvSpPr>
          <p:nvPr/>
        </p:nvSpPr>
        <p:spPr bwMode="auto">
          <a:xfrm flipV="1">
            <a:off x="3084576" y="3827716"/>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49" name="Line 8"/>
          <p:cNvSpPr>
            <a:spLocks noChangeShapeType="1"/>
          </p:cNvSpPr>
          <p:nvPr/>
        </p:nvSpPr>
        <p:spPr bwMode="auto">
          <a:xfrm flipV="1">
            <a:off x="3084576" y="3989260"/>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0" name="Line 9"/>
          <p:cNvSpPr>
            <a:spLocks noChangeShapeType="1"/>
          </p:cNvSpPr>
          <p:nvPr/>
        </p:nvSpPr>
        <p:spPr bwMode="auto">
          <a:xfrm flipV="1">
            <a:off x="3084576" y="4159948"/>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1" name="Line 10"/>
          <p:cNvSpPr>
            <a:spLocks noChangeShapeType="1"/>
          </p:cNvSpPr>
          <p:nvPr/>
        </p:nvSpPr>
        <p:spPr bwMode="auto">
          <a:xfrm flipV="1">
            <a:off x="3084576" y="4321492"/>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2" name="Line 11"/>
          <p:cNvSpPr>
            <a:spLocks noChangeShapeType="1"/>
          </p:cNvSpPr>
          <p:nvPr/>
        </p:nvSpPr>
        <p:spPr bwMode="auto">
          <a:xfrm flipV="1">
            <a:off x="3084576" y="4473892"/>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3" name="Line 12"/>
          <p:cNvSpPr>
            <a:spLocks noChangeShapeType="1"/>
          </p:cNvSpPr>
          <p:nvPr/>
        </p:nvSpPr>
        <p:spPr bwMode="auto">
          <a:xfrm>
            <a:off x="3084576" y="4800028"/>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4" name="Line 32"/>
          <p:cNvSpPr>
            <a:spLocks noChangeShapeType="1"/>
          </p:cNvSpPr>
          <p:nvPr/>
        </p:nvSpPr>
        <p:spPr bwMode="auto">
          <a:xfrm flipV="1">
            <a:off x="3084576" y="4638484"/>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5" name="Line 7"/>
          <p:cNvSpPr>
            <a:spLocks noChangeShapeType="1"/>
          </p:cNvSpPr>
          <p:nvPr/>
        </p:nvSpPr>
        <p:spPr bwMode="auto">
          <a:xfrm flipV="1">
            <a:off x="3084576" y="4952428"/>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6" name="Line 8"/>
          <p:cNvSpPr>
            <a:spLocks noChangeShapeType="1"/>
          </p:cNvSpPr>
          <p:nvPr/>
        </p:nvSpPr>
        <p:spPr bwMode="auto">
          <a:xfrm flipV="1">
            <a:off x="3084576" y="5113972"/>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7" name="Line 9"/>
          <p:cNvSpPr>
            <a:spLocks noChangeShapeType="1"/>
          </p:cNvSpPr>
          <p:nvPr/>
        </p:nvSpPr>
        <p:spPr bwMode="auto">
          <a:xfrm flipV="1">
            <a:off x="3084576" y="5284660"/>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58" name="Line 10"/>
          <p:cNvSpPr>
            <a:spLocks noChangeShapeType="1"/>
          </p:cNvSpPr>
          <p:nvPr/>
        </p:nvSpPr>
        <p:spPr bwMode="auto">
          <a:xfrm flipV="1">
            <a:off x="3084576" y="5446204"/>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62" name="Line 7"/>
          <p:cNvSpPr>
            <a:spLocks noChangeShapeType="1"/>
          </p:cNvSpPr>
          <p:nvPr/>
        </p:nvSpPr>
        <p:spPr bwMode="auto">
          <a:xfrm flipV="1">
            <a:off x="5586984" y="2382964"/>
            <a:ext cx="493776" cy="0"/>
          </a:xfrm>
          <a:prstGeom prst="line">
            <a:avLst/>
          </a:prstGeom>
          <a:noFill/>
          <a:ln w="9525">
            <a:solidFill>
              <a:schemeClr val="tx1"/>
            </a:solidFill>
            <a:round/>
            <a:headEnd/>
            <a:tailEnd type="triangle" w="med" len="med"/>
          </a:ln>
        </p:spPr>
        <p:txBody>
          <a:bodyPr wrap="none" anchor="ctr"/>
          <a:lstStyle/>
          <a:p>
            <a:endParaRPr lang="en-US"/>
          </a:p>
        </p:txBody>
      </p:sp>
      <p:sp>
        <p:nvSpPr>
          <p:cNvPr id="63" name="Line 7"/>
          <p:cNvSpPr>
            <a:spLocks noChangeShapeType="1"/>
          </p:cNvSpPr>
          <p:nvPr/>
        </p:nvSpPr>
        <p:spPr bwMode="auto">
          <a:xfrm flipV="1">
            <a:off x="5586984" y="4800028"/>
            <a:ext cx="493776" cy="0"/>
          </a:xfrm>
          <a:prstGeom prst="line">
            <a:avLst/>
          </a:prstGeom>
          <a:noFill/>
          <a:ln w="9525">
            <a:solidFill>
              <a:schemeClr val="tx1"/>
            </a:solidFill>
            <a:round/>
            <a:headEnd/>
            <a:tailEnd type="triangle" w="med" len="med"/>
          </a:ln>
        </p:spPr>
        <p:txBody>
          <a:bodyPr wrap="none" anchor="ctr"/>
          <a:lstStyle/>
          <a:p>
            <a:endParaRPr lang="en-US"/>
          </a:p>
        </p:txBody>
      </p:sp>
      <p:sp>
        <p:nvSpPr>
          <p:cNvPr id="64" name="Line 7"/>
          <p:cNvSpPr>
            <a:spLocks noChangeShapeType="1"/>
          </p:cNvSpPr>
          <p:nvPr/>
        </p:nvSpPr>
        <p:spPr bwMode="auto">
          <a:xfrm flipV="1">
            <a:off x="5586984" y="5284660"/>
            <a:ext cx="493776" cy="0"/>
          </a:xfrm>
          <a:prstGeom prst="line">
            <a:avLst/>
          </a:prstGeom>
          <a:noFill/>
          <a:ln w="9525">
            <a:solidFill>
              <a:schemeClr val="tx1"/>
            </a:solidFill>
            <a:round/>
            <a:headEnd/>
            <a:tailEnd type="triangle" w="med" len="med"/>
          </a:ln>
        </p:spPr>
        <p:txBody>
          <a:bodyPr wrap="none" anchor="ctr"/>
          <a:lstStyle/>
          <a:p>
            <a:endParaRPr lang="en-US"/>
          </a:p>
        </p:txBody>
      </p:sp>
      <p:sp>
        <p:nvSpPr>
          <p:cNvPr id="4" name="Left Brace 3"/>
          <p:cNvSpPr/>
          <p:nvPr/>
        </p:nvSpPr>
        <p:spPr bwMode="auto">
          <a:xfrm rot="16200000">
            <a:off x="1872996" y="4794504"/>
            <a:ext cx="420624" cy="1996440"/>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endParaRPr>
          </a:p>
        </p:txBody>
      </p:sp>
      <p:sp>
        <p:nvSpPr>
          <p:cNvPr id="66" name="Left Brace 65"/>
          <p:cNvSpPr/>
          <p:nvPr/>
        </p:nvSpPr>
        <p:spPr bwMode="auto">
          <a:xfrm rot="16200000">
            <a:off x="5673852" y="4288536"/>
            <a:ext cx="420624" cy="3008376"/>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1517942" y="6000023"/>
            <a:ext cx="1059906" cy="307777"/>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Dictionary</a:t>
            </a:r>
            <a:endParaRPr lang="en-US" b="1" dirty="0">
              <a:latin typeface="Arial" panose="020B0604020202020204" pitchFamily="34" charset="0"/>
              <a:cs typeface="Arial" panose="020B0604020202020204" pitchFamily="34" charset="0"/>
            </a:endParaRPr>
          </a:p>
        </p:txBody>
      </p:sp>
      <p:sp>
        <p:nvSpPr>
          <p:cNvPr id="68" name="TextBox 67"/>
          <p:cNvSpPr txBox="1"/>
          <p:nvPr/>
        </p:nvSpPr>
        <p:spPr>
          <a:xfrm>
            <a:off x="5474436" y="6006189"/>
            <a:ext cx="939681" cy="307777"/>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Postings</a:t>
            </a:r>
            <a:endParaRPr lang="en-US" b="1"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48131" name="Slide Number Placeholder 4"/>
          <p:cNvSpPr>
            <a:spLocks noGrp="1"/>
          </p:cNvSpPr>
          <p:nvPr>
            <p:ph type="sldNum" sz="quarter" idx="11"/>
          </p:nvPr>
        </p:nvSpPr>
        <p:spPr>
          <a:noFill/>
        </p:spPr>
        <p:txBody>
          <a:bodyPr/>
          <a:lstStyle/>
          <a:p>
            <a:fld id="{BB95B31A-03D1-4DCE-84B7-4E227616D61B}" type="slidenum">
              <a:rPr lang="en-US" smtClean="0">
                <a:latin typeface="Times New Roman" charset="0"/>
              </a:rPr>
              <a:pPr/>
              <a:t>12</a:t>
            </a:fld>
            <a:endParaRPr lang="en-US" smtClean="0">
              <a:latin typeface="Times New Roman" charset="0"/>
            </a:endParaRPr>
          </a:p>
        </p:txBody>
      </p:sp>
      <p:sp>
        <p:nvSpPr>
          <p:cNvPr id="48132" name="Rectangle 4"/>
          <p:cNvSpPr>
            <a:spLocks noGrp="1" noChangeArrowheads="1"/>
          </p:cNvSpPr>
          <p:nvPr>
            <p:ph type="title"/>
          </p:nvPr>
        </p:nvSpPr>
        <p:spPr>
          <a:xfrm>
            <a:off x="673100" y="177800"/>
            <a:ext cx="7772400" cy="685800"/>
          </a:xfrm>
        </p:spPr>
        <p:txBody>
          <a:bodyPr/>
          <a:lstStyle/>
          <a:p>
            <a:r>
              <a:rPr lang="en-US" smtClean="0"/>
              <a:t>Inverted Indexes and Queries</a:t>
            </a:r>
          </a:p>
        </p:txBody>
      </p:sp>
      <p:sp>
        <p:nvSpPr>
          <p:cNvPr id="48133" name="Rectangle 5"/>
          <p:cNvSpPr>
            <a:spLocks noGrp="1" noChangeArrowheads="1"/>
          </p:cNvSpPr>
          <p:nvPr>
            <p:ph type="body" idx="1"/>
          </p:nvPr>
        </p:nvSpPr>
        <p:spPr>
          <a:xfrm>
            <a:off x="381000" y="914400"/>
            <a:ext cx="8432800" cy="5257800"/>
          </a:xfrm>
        </p:spPr>
        <p:txBody>
          <a:bodyPr/>
          <a:lstStyle/>
          <a:p>
            <a:r>
              <a:rPr lang="en-US" sz="2200" dirty="0" smtClean="0"/>
              <a:t>Permit fast search for individual terms</a:t>
            </a:r>
          </a:p>
          <a:p>
            <a:r>
              <a:rPr lang="en-US" sz="2200" dirty="0" smtClean="0"/>
              <a:t>For each term, you get a hit list consisting of:</a:t>
            </a:r>
          </a:p>
          <a:p>
            <a:pPr lvl="1"/>
            <a:r>
              <a:rPr lang="en-US" sz="1800" dirty="0" smtClean="0"/>
              <a:t>document ID </a:t>
            </a:r>
          </a:p>
          <a:p>
            <a:pPr lvl="1"/>
            <a:r>
              <a:rPr lang="en-US" sz="1800" dirty="0" smtClean="0"/>
              <a:t>frequency of term in doc </a:t>
            </a:r>
            <a:endParaRPr lang="en-US" sz="1800" dirty="0" smtClean="0"/>
          </a:p>
          <a:p>
            <a:pPr lvl="1"/>
            <a:r>
              <a:rPr lang="en-US" sz="1800" dirty="0" smtClean="0"/>
              <a:t>position </a:t>
            </a:r>
            <a:r>
              <a:rPr lang="en-US" sz="1800" dirty="0" smtClean="0"/>
              <a:t>of term in doc    (optional)</a:t>
            </a:r>
            <a:endParaRPr lang="en-US" dirty="0" smtClean="0"/>
          </a:p>
          <a:p>
            <a:r>
              <a:rPr lang="en-US" sz="2200" dirty="0" smtClean="0"/>
              <a:t>These lists can be used to solve quickly Boolean queries:</a:t>
            </a:r>
          </a:p>
          <a:p>
            <a:pPr lvl="2"/>
            <a:r>
              <a:rPr lang="en-US" dirty="0" smtClean="0"/>
              <a:t>country ==&gt; {d1, d2}</a:t>
            </a:r>
          </a:p>
          <a:p>
            <a:pPr lvl="2"/>
            <a:r>
              <a:rPr lang="en-US" dirty="0" smtClean="0"/>
              <a:t>manor ==&gt; {d2}</a:t>
            </a:r>
          </a:p>
          <a:p>
            <a:pPr lvl="2"/>
            <a:r>
              <a:rPr lang="en-US" dirty="0" smtClean="0"/>
              <a:t>country AND manor ==&gt; {d2}</a:t>
            </a:r>
          </a:p>
          <a:p>
            <a:r>
              <a:rPr lang="en-US" sz="2200" dirty="0" smtClean="0"/>
              <a:t>Full advantage of this structure can taken by statistical ranking algorithms such as the vector space model</a:t>
            </a:r>
          </a:p>
          <a:p>
            <a:pPr lvl="1"/>
            <a:r>
              <a:rPr lang="en-US" sz="1800" dirty="0" smtClean="0"/>
              <a:t>in case of Boolean queries, term or document frequency information is not used (just set operations performed on hit lists)</a:t>
            </a:r>
          </a:p>
          <a:p>
            <a:r>
              <a:rPr lang="en-US" sz="2200" dirty="0" smtClean="0"/>
              <a:t>We will look at the vector model later; for now let’s examine Boolean queries more closely</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52227" name="Slide Number Placeholder 4"/>
          <p:cNvSpPr>
            <a:spLocks noGrp="1"/>
          </p:cNvSpPr>
          <p:nvPr>
            <p:ph type="sldNum" sz="quarter" idx="11"/>
          </p:nvPr>
        </p:nvSpPr>
        <p:spPr>
          <a:noFill/>
        </p:spPr>
        <p:txBody>
          <a:bodyPr/>
          <a:lstStyle/>
          <a:p>
            <a:fld id="{164E2949-DE89-43F6-B4ED-209932E8156A}" type="slidenum">
              <a:rPr lang="en-US" smtClean="0">
                <a:latin typeface="Times New Roman" charset="0"/>
              </a:rPr>
              <a:pPr/>
              <a:t>13</a:t>
            </a:fld>
            <a:endParaRPr lang="en-US" smtClean="0">
              <a:latin typeface="Times New Roman" charset="0"/>
            </a:endParaRPr>
          </a:p>
        </p:txBody>
      </p:sp>
      <p:sp>
        <p:nvSpPr>
          <p:cNvPr id="52228" name="Rectangle 2"/>
          <p:cNvSpPr>
            <a:spLocks noGrp="1" noChangeArrowheads="1"/>
          </p:cNvSpPr>
          <p:nvPr>
            <p:ph type="title"/>
          </p:nvPr>
        </p:nvSpPr>
        <p:spPr/>
        <p:txBody>
          <a:bodyPr/>
          <a:lstStyle/>
          <a:p>
            <a:r>
              <a:rPr lang="en-US" altLang="zh-CN" dirty="0" smtClean="0">
                <a:ea typeface="宋体" pitchFamily="2" charset="-122"/>
              </a:rPr>
              <a:t>Scalability Issues: Number of Postings</a:t>
            </a:r>
          </a:p>
        </p:txBody>
      </p:sp>
      <p:sp>
        <p:nvSpPr>
          <p:cNvPr id="52229" name="Rectangle 3"/>
          <p:cNvSpPr>
            <a:spLocks noGrp="1" noChangeArrowheads="1"/>
          </p:cNvSpPr>
          <p:nvPr>
            <p:ph type="body" idx="1"/>
          </p:nvPr>
        </p:nvSpPr>
        <p:spPr/>
        <p:txBody>
          <a:bodyPr/>
          <a:lstStyle/>
          <a:p>
            <a:pPr>
              <a:buNone/>
            </a:pPr>
            <a:r>
              <a:rPr lang="en-US" altLang="zh-CN" dirty="0" smtClean="0">
                <a:ea typeface="宋体" pitchFamily="2" charset="-122"/>
              </a:rPr>
              <a:t>An Example</a:t>
            </a:r>
            <a:r>
              <a:rPr lang="en-US" altLang="zh-CN" dirty="0" smtClean="0">
                <a:ea typeface="宋体" pitchFamily="2" charset="-122"/>
              </a:rPr>
              <a:t>: </a:t>
            </a:r>
            <a:r>
              <a:rPr lang="en-US" altLang="en-US" dirty="0">
                <a:ea typeface="ＭＳ Ｐゴシック" pitchFamily="34" charset="-128"/>
              </a:rPr>
              <a:t>Reuters RCV1 </a:t>
            </a:r>
            <a:r>
              <a:rPr lang="en-US" altLang="en-US" dirty="0" smtClean="0">
                <a:ea typeface="ＭＳ Ｐゴシック" pitchFamily="34" charset="-128"/>
              </a:rPr>
              <a:t>Collection</a:t>
            </a:r>
            <a:endParaRPr lang="en-US" altLang="zh-CN" dirty="0" smtClean="0">
              <a:ea typeface="宋体" pitchFamily="2" charset="-122"/>
            </a:endParaRPr>
          </a:p>
          <a:p>
            <a:endParaRPr lang="en-US" altLang="zh-CN" dirty="0" smtClean="0">
              <a:ea typeface="宋体" pitchFamily="2" charset="-122"/>
            </a:endParaRPr>
          </a:p>
          <a:p>
            <a:r>
              <a:rPr lang="en-US" altLang="zh-CN" dirty="0" smtClean="0">
                <a:ea typeface="宋体" pitchFamily="2" charset="-122"/>
              </a:rPr>
              <a:t>Number of docs = </a:t>
            </a:r>
            <a:r>
              <a:rPr lang="en-US" altLang="zh-CN" i="1" dirty="0" smtClean="0">
                <a:ea typeface="宋体" pitchFamily="2" charset="-122"/>
              </a:rPr>
              <a:t>m</a:t>
            </a:r>
            <a:r>
              <a:rPr lang="en-US" altLang="zh-CN" dirty="0" smtClean="0">
                <a:ea typeface="宋体" pitchFamily="2" charset="-122"/>
              </a:rPr>
              <a:t> = </a:t>
            </a:r>
            <a:r>
              <a:rPr lang="en-US" altLang="zh-CN" dirty="0" smtClean="0">
                <a:ea typeface="宋体" pitchFamily="2" charset="-122"/>
              </a:rPr>
              <a:t>800,000</a:t>
            </a:r>
            <a:endParaRPr lang="en-US" altLang="zh-CN" dirty="0" smtClean="0">
              <a:ea typeface="宋体" pitchFamily="2" charset="-122"/>
            </a:endParaRPr>
          </a:p>
          <a:p>
            <a:pPr lvl="1"/>
            <a:r>
              <a:rPr lang="en-US" altLang="zh-CN" dirty="0" smtClean="0">
                <a:ea typeface="宋体" pitchFamily="2" charset="-122"/>
              </a:rPr>
              <a:t>Average token per doc: 200</a:t>
            </a:r>
          </a:p>
          <a:p>
            <a:pPr lvl="1"/>
            <a:endParaRPr lang="en-US" altLang="zh-CN" dirty="0" smtClean="0">
              <a:ea typeface="宋体" pitchFamily="2" charset="-122"/>
            </a:endParaRPr>
          </a:p>
          <a:p>
            <a:r>
              <a:rPr lang="en-US" altLang="zh-CN" dirty="0" smtClean="0">
                <a:ea typeface="宋体" pitchFamily="2" charset="-122"/>
              </a:rPr>
              <a:t>Number of distinct terms = </a:t>
            </a:r>
            <a:r>
              <a:rPr lang="en-US" altLang="zh-CN" i="1" dirty="0" smtClean="0">
                <a:ea typeface="宋体" pitchFamily="2" charset="-122"/>
              </a:rPr>
              <a:t>n</a:t>
            </a:r>
            <a:r>
              <a:rPr lang="en-US" altLang="zh-CN" dirty="0" smtClean="0">
                <a:ea typeface="宋体" pitchFamily="2" charset="-122"/>
              </a:rPr>
              <a:t> = </a:t>
            </a:r>
            <a:r>
              <a:rPr lang="en-US" altLang="zh-CN" dirty="0" smtClean="0">
                <a:ea typeface="宋体" pitchFamily="2" charset="-122"/>
              </a:rPr>
              <a:t>400K</a:t>
            </a:r>
            <a:endParaRPr lang="en-US" altLang="zh-CN" dirty="0" smtClean="0">
              <a:ea typeface="宋体" pitchFamily="2" charset="-122"/>
            </a:endParaRPr>
          </a:p>
          <a:p>
            <a:endParaRPr lang="en-US" altLang="zh-CN" dirty="0" smtClean="0">
              <a:ea typeface="宋体" pitchFamily="2" charset="-122"/>
            </a:endParaRPr>
          </a:p>
          <a:p>
            <a:r>
              <a:rPr lang="en-US" altLang="zh-CN" dirty="0">
                <a:ea typeface="宋体" pitchFamily="2" charset="-122"/>
              </a:rPr>
              <a:t>1</a:t>
            </a:r>
            <a:r>
              <a:rPr lang="en-US" altLang="zh-CN" dirty="0" smtClean="0">
                <a:ea typeface="宋体" pitchFamily="2" charset="-122"/>
              </a:rPr>
              <a:t>00 </a:t>
            </a:r>
            <a:r>
              <a:rPr lang="en-US" altLang="zh-CN" dirty="0" smtClean="0">
                <a:ea typeface="宋体" pitchFamily="2" charset="-122"/>
              </a:rPr>
              <a:t>million </a:t>
            </a:r>
            <a:r>
              <a:rPr lang="en-US" altLang="zh-CN" dirty="0" smtClean="0">
                <a:ea typeface="宋体" pitchFamily="2" charset="-122"/>
              </a:rPr>
              <a:t>(non-positional) postings in the inverted index</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53251" name="Slide Number Placeholder 4"/>
          <p:cNvSpPr>
            <a:spLocks noGrp="1"/>
          </p:cNvSpPr>
          <p:nvPr>
            <p:ph type="sldNum" sz="quarter" idx="11"/>
          </p:nvPr>
        </p:nvSpPr>
        <p:spPr>
          <a:noFill/>
        </p:spPr>
        <p:txBody>
          <a:bodyPr/>
          <a:lstStyle/>
          <a:p>
            <a:fld id="{4985E5F4-2824-482F-94E3-00D619213AA1}" type="slidenum">
              <a:rPr lang="en-US" smtClean="0">
                <a:latin typeface="Times New Roman" charset="0"/>
              </a:rPr>
              <a:pPr/>
              <a:t>14</a:t>
            </a:fld>
            <a:endParaRPr lang="en-US" smtClean="0">
              <a:latin typeface="Times New Roman" charset="0"/>
            </a:endParaRPr>
          </a:p>
        </p:txBody>
      </p:sp>
      <p:sp>
        <p:nvSpPr>
          <p:cNvPr id="53252" name="Rectangle 2"/>
          <p:cNvSpPr>
            <a:spLocks noGrp="1" noChangeArrowheads="1"/>
          </p:cNvSpPr>
          <p:nvPr>
            <p:ph type="title"/>
          </p:nvPr>
        </p:nvSpPr>
        <p:spPr/>
        <p:txBody>
          <a:bodyPr/>
          <a:lstStyle/>
          <a:p>
            <a:r>
              <a:rPr lang="en-US" altLang="zh-CN" smtClean="0">
                <a:ea typeface="宋体" pitchFamily="2" charset="-122"/>
              </a:rPr>
              <a:t>Bottleneck</a:t>
            </a:r>
          </a:p>
        </p:txBody>
      </p:sp>
      <p:sp>
        <p:nvSpPr>
          <p:cNvPr id="53253" name="Rectangle 3"/>
          <p:cNvSpPr>
            <a:spLocks noGrp="1" noChangeArrowheads="1"/>
          </p:cNvSpPr>
          <p:nvPr>
            <p:ph type="body" idx="1"/>
          </p:nvPr>
        </p:nvSpPr>
        <p:spPr/>
        <p:txBody>
          <a:bodyPr/>
          <a:lstStyle/>
          <a:p>
            <a:r>
              <a:rPr lang="en-US" altLang="zh-CN" dirty="0" smtClean="0">
                <a:ea typeface="宋体" pitchFamily="2" charset="-122"/>
              </a:rPr>
              <a:t>Parse and build postings entries one doc at a time</a:t>
            </a:r>
          </a:p>
          <a:p>
            <a:r>
              <a:rPr lang="en-US" altLang="zh-CN" dirty="0" smtClean="0">
                <a:ea typeface="宋体" pitchFamily="2" charset="-122"/>
              </a:rPr>
              <a:t>Sort postings entries by term (then by doc within each term)</a:t>
            </a:r>
          </a:p>
          <a:p>
            <a:r>
              <a:rPr lang="en-US" altLang="zh-CN" dirty="0" smtClean="0">
                <a:ea typeface="宋体" pitchFamily="2" charset="-122"/>
              </a:rPr>
              <a:t>Doing this with random disk seeks would be too slow </a:t>
            </a:r>
            <a:r>
              <a:rPr lang="en-US" altLang="zh-CN" dirty="0" smtClean="0">
                <a:latin typeface="Arial" charset="0"/>
                <a:ea typeface="宋体" pitchFamily="2" charset="-122"/>
              </a:rPr>
              <a:t>–</a:t>
            </a:r>
            <a:r>
              <a:rPr lang="en-US" altLang="zh-CN" dirty="0" smtClean="0">
                <a:ea typeface="宋体" pitchFamily="2" charset="-122"/>
              </a:rPr>
              <a:t> must sort </a:t>
            </a:r>
            <a:r>
              <a:rPr lang="en-US" altLang="zh-CN" i="1" dirty="0" smtClean="0">
                <a:ea typeface="宋体" pitchFamily="2" charset="-122"/>
              </a:rPr>
              <a:t>N</a:t>
            </a:r>
            <a:r>
              <a:rPr lang="en-US" altLang="zh-CN" dirty="0" smtClean="0">
                <a:ea typeface="宋体" pitchFamily="2" charset="-122"/>
              </a:rPr>
              <a:t>=100M </a:t>
            </a:r>
            <a:r>
              <a:rPr lang="en-US" altLang="zh-CN" dirty="0" smtClean="0">
                <a:ea typeface="宋体" pitchFamily="2" charset="-122"/>
              </a:rPr>
              <a:t>records</a:t>
            </a:r>
          </a:p>
        </p:txBody>
      </p:sp>
      <p:sp>
        <p:nvSpPr>
          <p:cNvPr id="53254" name="AutoShape 4"/>
          <p:cNvSpPr>
            <a:spLocks noChangeArrowheads="1"/>
          </p:cNvSpPr>
          <p:nvPr/>
        </p:nvSpPr>
        <p:spPr bwMode="auto">
          <a:xfrm>
            <a:off x="698500" y="3797300"/>
            <a:ext cx="7848600" cy="1752600"/>
          </a:xfrm>
          <a:prstGeom prst="upArrowCallout">
            <a:avLst>
              <a:gd name="adj1" fmla="val 111957"/>
              <a:gd name="adj2" fmla="val 111957"/>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p>
            <a:pPr algn="l" eaLnBrk="1" hangingPunct="1"/>
            <a:r>
              <a:rPr lang="en-US" altLang="zh-CN" sz="2400">
                <a:latin typeface="Arial" charset="0"/>
                <a:ea typeface="宋体" pitchFamily="2" charset="-122"/>
              </a:rPr>
              <a:t>If every comparison took 2 disk seeks (</a:t>
            </a:r>
            <a:r>
              <a:rPr lang="en-US" altLang="zh-CN" sz="2400">
                <a:latin typeface="Lucida Sans" charset="0"/>
                <a:ea typeface="宋体" pitchFamily="2" charset="-122"/>
              </a:rPr>
              <a:t>10 milliseconds </a:t>
            </a:r>
          </a:p>
          <a:p>
            <a:pPr algn="l" eaLnBrk="1" hangingPunct="1"/>
            <a:r>
              <a:rPr lang="en-US" altLang="zh-CN" sz="2400">
                <a:latin typeface="Lucida Sans" charset="0"/>
                <a:ea typeface="宋体" pitchFamily="2" charset="-122"/>
              </a:rPr>
              <a:t>each)</a:t>
            </a:r>
            <a:r>
              <a:rPr lang="en-US" altLang="zh-CN" sz="2400">
                <a:latin typeface="Arial" charset="0"/>
                <a:ea typeface="宋体" pitchFamily="2" charset="-122"/>
              </a:rPr>
              <a:t>, and</a:t>
            </a:r>
            <a:r>
              <a:rPr lang="en-US" altLang="zh-CN" sz="2400" i="1">
                <a:latin typeface="Arial" charset="0"/>
                <a:ea typeface="宋体" pitchFamily="2" charset="-122"/>
              </a:rPr>
              <a:t> N </a:t>
            </a:r>
            <a:r>
              <a:rPr lang="en-US" altLang="zh-CN" sz="2400">
                <a:latin typeface="Arial" charset="0"/>
                <a:ea typeface="宋体" pitchFamily="2" charset="-122"/>
              </a:rPr>
              <a:t>items could be sorted with</a:t>
            </a:r>
            <a:r>
              <a:rPr lang="en-US" altLang="zh-CN" sz="2400" i="1">
                <a:latin typeface="Arial" charset="0"/>
                <a:ea typeface="宋体" pitchFamily="2" charset="-122"/>
              </a:rPr>
              <a:t> N </a:t>
            </a:r>
            <a:r>
              <a:rPr lang="en-US" altLang="zh-CN" sz="2400">
                <a:latin typeface="Arial" charset="0"/>
                <a:ea typeface="宋体" pitchFamily="2" charset="-122"/>
              </a:rPr>
              <a:t>log</a:t>
            </a:r>
            <a:r>
              <a:rPr lang="en-US" altLang="zh-CN" sz="2400" baseline="-25000">
                <a:latin typeface="Arial" charset="0"/>
                <a:ea typeface="宋体" pitchFamily="2" charset="-122"/>
              </a:rPr>
              <a:t>2</a:t>
            </a:r>
            <a:r>
              <a:rPr lang="en-US" altLang="zh-CN" sz="2400" i="1">
                <a:latin typeface="Arial" charset="0"/>
                <a:ea typeface="宋体" pitchFamily="2" charset="-122"/>
              </a:rPr>
              <a:t>N </a:t>
            </a:r>
          </a:p>
          <a:p>
            <a:pPr algn="l" eaLnBrk="1" hangingPunct="1"/>
            <a:r>
              <a:rPr lang="en-US" altLang="zh-CN" sz="2400">
                <a:latin typeface="Arial" charset="0"/>
                <a:ea typeface="宋体" pitchFamily="2" charset="-122"/>
              </a:rPr>
              <a:t>comparisons, how long would this take?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54275" name="Slide Number Placeholder 4"/>
          <p:cNvSpPr>
            <a:spLocks noGrp="1"/>
          </p:cNvSpPr>
          <p:nvPr>
            <p:ph type="sldNum" sz="quarter" idx="11"/>
          </p:nvPr>
        </p:nvSpPr>
        <p:spPr>
          <a:noFill/>
        </p:spPr>
        <p:txBody>
          <a:bodyPr/>
          <a:lstStyle/>
          <a:p>
            <a:fld id="{D8A6D753-847B-4FCB-BAC4-04917C1A0295}" type="slidenum">
              <a:rPr lang="en-US" smtClean="0">
                <a:latin typeface="Times New Roman" charset="0"/>
              </a:rPr>
              <a:pPr/>
              <a:t>15</a:t>
            </a:fld>
            <a:endParaRPr lang="en-US" smtClean="0">
              <a:latin typeface="Times New Roman" charset="0"/>
            </a:endParaRPr>
          </a:p>
        </p:txBody>
      </p:sp>
      <p:sp>
        <p:nvSpPr>
          <p:cNvPr id="54276" name="Rectangle 2"/>
          <p:cNvSpPr>
            <a:spLocks noGrp="1" noChangeArrowheads="1"/>
          </p:cNvSpPr>
          <p:nvPr>
            <p:ph type="title"/>
          </p:nvPr>
        </p:nvSpPr>
        <p:spPr/>
        <p:txBody>
          <a:bodyPr/>
          <a:lstStyle/>
          <a:p>
            <a:r>
              <a:rPr lang="en-US" altLang="zh-CN" smtClean="0">
                <a:ea typeface="宋体" pitchFamily="2" charset="-122"/>
              </a:rPr>
              <a:t>Sorting with fewer disk seeks</a:t>
            </a:r>
          </a:p>
        </p:txBody>
      </p:sp>
      <p:sp>
        <p:nvSpPr>
          <p:cNvPr id="54277" name="Rectangle 3"/>
          <p:cNvSpPr>
            <a:spLocks noGrp="1" noChangeArrowheads="1"/>
          </p:cNvSpPr>
          <p:nvPr>
            <p:ph type="body" idx="1"/>
          </p:nvPr>
        </p:nvSpPr>
        <p:spPr/>
        <p:txBody>
          <a:bodyPr/>
          <a:lstStyle/>
          <a:p>
            <a:r>
              <a:rPr lang="en-US" altLang="zh-CN" sz="2800" dirty="0" smtClean="0">
                <a:ea typeface="宋体" pitchFamily="2" charset="-122"/>
              </a:rPr>
              <a:t>12-byte (4+4+4) records </a:t>
            </a:r>
            <a:r>
              <a:rPr lang="en-US" altLang="zh-CN" sz="2800" i="1" dirty="0" smtClean="0">
                <a:ea typeface="宋体" pitchFamily="2" charset="-122"/>
              </a:rPr>
              <a:t>(term, doc, </a:t>
            </a:r>
            <a:r>
              <a:rPr lang="en-US" altLang="zh-CN" sz="2800" i="1" dirty="0" err="1" smtClean="0">
                <a:ea typeface="宋体" pitchFamily="2" charset="-122"/>
              </a:rPr>
              <a:t>freq</a:t>
            </a:r>
            <a:r>
              <a:rPr lang="en-US" altLang="zh-CN" sz="2800" i="1" dirty="0" smtClean="0">
                <a:ea typeface="宋体" pitchFamily="2" charset="-122"/>
              </a:rPr>
              <a:t>)</a:t>
            </a:r>
          </a:p>
          <a:p>
            <a:r>
              <a:rPr lang="en-US" altLang="zh-CN" sz="2800" dirty="0" smtClean="0">
                <a:ea typeface="宋体" pitchFamily="2" charset="-122"/>
              </a:rPr>
              <a:t>These are generated as we parse docs</a:t>
            </a:r>
          </a:p>
          <a:p>
            <a:r>
              <a:rPr lang="en-US" altLang="zh-CN" sz="2800" dirty="0" smtClean="0">
                <a:ea typeface="宋体" pitchFamily="2" charset="-122"/>
              </a:rPr>
              <a:t>Must now sort 600M such 12-byte records by </a:t>
            </a:r>
            <a:r>
              <a:rPr lang="en-US" altLang="zh-CN" sz="2800" i="1" dirty="0" smtClean="0">
                <a:ea typeface="宋体" pitchFamily="2" charset="-122"/>
              </a:rPr>
              <a:t>term</a:t>
            </a:r>
            <a:endParaRPr lang="en-US" altLang="zh-CN" sz="2800" dirty="0" smtClean="0">
              <a:ea typeface="宋体" pitchFamily="2" charset="-122"/>
            </a:endParaRPr>
          </a:p>
          <a:p>
            <a:r>
              <a:rPr lang="en-US" altLang="zh-CN" sz="2800" dirty="0" smtClean="0">
                <a:ea typeface="宋体" pitchFamily="2" charset="-122"/>
              </a:rPr>
              <a:t>Define a </a:t>
            </a:r>
            <a:r>
              <a:rPr lang="en-US" altLang="zh-CN" sz="2800" u="sng" dirty="0" smtClean="0">
                <a:ea typeface="宋体" pitchFamily="2" charset="-122"/>
              </a:rPr>
              <a:t>Block</a:t>
            </a:r>
            <a:r>
              <a:rPr lang="en-US" altLang="zh-CN" sz="2800" dirty="0" smtClean="0">
                <a:ea typeface="宋体" pitchFamily="2" charset="-122"/>
              </a:rPr>
              <a:t> (e.g., ~ 10M) records</a:t>
            </a:r>
          </a:p>
          <a:p>
            <a:r>
              <a:rPr lang="en-US" altLang="zh-CN" sz="2800" dirty="0" smtClean="0">
                <a:ea typeface="宋体" pitchFamily="2" charset="-122"/>
              </a:rPr>
              <a:t>Sort within blocks </a:t>
            </a:r>
            <a:r>
              <a:rPr lang="en-US" altLang="zh-CN" sz="2800" dirty="0" smtClean="0">
                <a:ea typeface="宋体" pitchFamily="2" charset="-122"/>
              </a:rPr>
              <a:t>first and write to disk, </a:t>
            </a:r>
            <a:r>
              <a:rPr lang="en-US" altLang="zh-CN" sz="2800" dirty="0" smtClean="0">
                <a:ea typeface="宋体" pitchFamily="2" charset="-122"/>
              </a:rPr>
              <a:t>then merge the blocks into one long sorted order.</a:t>
            </a:r>
          </a:p>
          <a:p>
            <a:r>
              <a:rPr lang="en-US" altLang="zh-CN" sz="2800" dirty="0" smtClean="0">
                <a:ea typeface="宋体" pitchFamily="2" charset="-122"/>
              </a:rPr>
              <a:t>Blocked Sort-Based Indexing (BSBI)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smtClean="0">
                <a:ea typeface="ＭＳ Ｐゴシック" pitchFamily="-112" charset="-128"/>
              </a:rPr>
              <a:t>Problem with sort-based algorithm</a:t>
            </a:r>
          </a:p>
        </p:txBody>
      </p:sp>
      <p:sp>
        <p:nvSpPr>
          <p:cNvPr id="55299" name="Content Placeholder 2"/>
          <p:cNvSpPr>
            <a:spLocks noGrp="1"/>
          </p:cNvSpPr>
          <p:nvPr>
            <p:ph idx="1"/>
          </p:nvPr>
        </p:nvSpPr>
        <p:spPr/>
        <p:txBody>
          <a:bodyPr/>
          <a:lstStyle/>
          <a:p>
            <a:pPr eaLnBrk="1" hangingPunct="1"/>
            <a:r>
              <a:rPr lang="en-US" dirty="0" smtClean="0">
                <a:ea typeface="ＭＳ Ｐゴシック" pitchFamily="-112" charset="-128"/>
              </a:rPr>
              <a:t>Assumption: we can keep the dictionary in memory.</a:t>
            </a:r>
          </a:p>
          <a:p>
            <a:pPr eaLnBrk="1" hangingPunct="1"/>
            <a:r>
              <a:rPr lang="en-US" dirty="0" smtClean="0">
                <a:ea typeface="ＭＳ Ｐゴシック" pitchFamily="-112" charset="-128"/>
              </a:rPr>
              <a:t>We need the dictionary (which grows dynamically) in order to implement a term to </a:t>
            </a:r>
            <a:r>
              <a:rPr lang="en-US" dirty="0" err="1" smtClean="0">
                <a:ea typeface="ＭＳ Ｐゴシック" pitchFamily="-112" charset="-128"/>
              </a:rPr>
              <a:t>termID</a:t>
            </a:r>
            <a:r>
              <a:rPr lang="en-US" dirty="0" smtClean="0">
                <a:ea typeface="ＭＳ Ｐゴシック" pitchFamily="-112" charset="-128"/>
              </a:rPr>
              <a:t> mapping.</a:t>
            </a:r>
          </a:p>
          <a:p>
            <a:pPr eaLnBrk="1" hangingPunct="1"/>
            <a:r>
              <a:rPr lang="en-US" dirty="0" smtClean="0">
                <a:ea typeface="ＭＳ Ｐゴシック" pitchFamily="-112" charset="-128"/>
              </a:rPr>
              <a:t>Actually, we could work with term</a:t>
            </a:r>
            <a:r>
              <a:rPr lang="en-US" dirty="0" smtClean="0">
                <a:ea typeface="ＭＳ Ｐゴシック" pitchFamily="-112" charset="-128"/>
              </a:rPr>
              <a:t>, </a:t>
            </a:r>
            <a:r>
              <a:rPr lang="en-US" dirty="0" err="1" smtClean="0">
                <a:ea typeface="ＭＳ Ｐゴシック" pitchFamily="-112" charset="-128"/>
              </a:rPr>
              <a:t>docID</a:t>
            </a:r>
            <a:r>
              <a:rPr lang="en-US" dirty="0" smtClean="0">
                <a:ea typeface="ＭＳ Ｐゴシック" pitchFamily="-112" charset="-128"/>
              </a:rPr>
              <a:t> </a:t>
            </a:r>
            <a:r>
              <a:rPr lang="en-US" dirty="0" smtClean="0">
                <a:ea typeface="ＭＳ Ｐゴシック" pitchFamily="-112" charset="-128"/>
              </a:rPr>
              <a:t>postings instead of </a:t>
            </a:r>
            <a:r>
              <a:rPr lang="en-US" dirty="0" err="1" smtClean="0">
                <a:ea typeface="ＭＳ Ｐゴシック" pitchFamily="-112" charset="-128"/>
              </a:rPr>
              <a:t>termID</a:t>
            </a:r>
            <a:r>
              <a:rPr lang="en-US" dirty="0" smtClean="0">
                <a:ea typeface="ＭＳ Ｐゴシック" pitchFamily="-112" charset="-128"/>
              </a:rPr>
              <a:t>, </a:t>
            </a:r>
            <a:r>
              <a:rPr lang="en-US" dirty="0" err="1" smtClean="0">
                <a:ea typeface="ＭＳ Ｐゴシック" pitchFamily="-112" charset="-128"/>
              </a:rPr>
              <a:t>docID</a:t>
            </a:r>
            <a:r>
              <a:rPr lang="en-US" dirty="0" smtClean="0">
                <a:ea typeface="ＭＳ Ｐゴシック" pitchFamily="-112" charset="-128"/>
              </a:rPr>
              <a:t> </a:t>
            </a:r>
            <a:r>
              <a:rPr lang="en-US" dirty="0" smtClean="0">
                <a:ea typeface="ＭＳ Ｐゴシック" pitchFamily="-112" charset="-128"/>
              </a:rPr>
              <a:t>postings . . .</a:t>
            </a:r>
          </a:p>
          <a:p>
            <a:pPr eaLnBrk="1" hangingPunct="1"/>
            <a:r>
              <a:rPr lang="en-US" dirty="0" smtClean="0">
                <a:ea typeface="ＭＳ Ｐゴシック" pitchFamily="-112" charset="-128"/>
              </a:rPr>
              <a:t>. . . but then intermediate files become very large. (We would end up with a scalable, but very slow index construction method.)</a:t>
            </a:r>
          </a:p>
          <a:p>
            <a:pPr eaLnBrk="1" hangingPunct="1"/>
            <a:endParaRPr lang="en-US" dirty="0" smtClean="0">
              <a:ea typeface="ＭＳ Ｐゴシック" pitchFamily="-112" charset="-128"/>
            </a:endParaRPr>
          </a:p>
        </p:txBody>
      </p:sp>
      <p:sp>
        <p:nvSpPr>
          <p:cNvPr id="55300" name="TextBox 4"/>
          <p:cNvSpPr txBox="1">
            <a:spLocks noChangeArrowheads="1"/>
          </p:cNvSpPr>
          <p:nvPr/>
        </p:nvSpPr>
        <p:spPr bwMode="auto">
          <a:xfrm>
            <a:off x="7620000" y="-33338"/>
            <a:ext cx="971550" cy="338138"/>
          </a:xfrm>
          <a:prstGeom prst="rect">
            <a:avLst/>
          </a:prstGeom>
          <a:noFill/>
          <a:ln w="9525">
            <a:noFill/>
            <a:miter lim="800000"/>
            <a:headEnd/>
            <a:tailEnd/>
          </a:ln>
        </p:spPr>
        <p:txBody>
          <a:bodyPr wrap="none" anchor="ctr">
            <a:spAutoFit/>
          </a:bodyPr>
          <a:lstStyle/>
          <a:p>
            <a:r>
              <a:rPr lang="en-US" sz="1600">
                <a:solidFill>
                  <a:srgbClr val="FBFCFF"/>
                </a:solidFill>
              </a:rPr>
              <a:t>Sec. 4.3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85800" y="304800"/>
            <a:ext cx="7797800" cy="1054100"/>
          </a:xfrm>
        </p:spPr>
        <p:txBody>
          <a:bodyPr/>
          <a:lstStyle/>
          <a:p>
            <a:pPr eaLnBrk="1" hangingPunct="1"/>
            <a:r>
              <a:rPr lang="en-US" smtClean="0">
                <a:ea typeface="ＭＳ Ｐゴシック" pitchFamily="-112" charset="-128"/>
              </a:rPr>
              <a:t>SPIMI: </a:t>
            </a:r>
            <a:br>
              <a:rPr lang="en-US" smtClean="0">
                <a:ea typeface="ＭＳ Ｐゴシック" pitchFamily="-112" charset="-128"/>
              </a:rPr>
            </a:br>
            <a:r>
              <a:rPr lang="en-US" smtClean="0">
                <a:ea typeface="ＭＳ Ｐゴシック" pitchFamily="-112" charset="-128"/>
              </a:rPr>
              <a:t>Single-pass in-memory indexing</a:t>
            </a:r>
          </a:p>
        </p:txBody>
      </p:sp>
      <p:sp>
        <p:nvSpPr>
          <p:cNvPr id="56323" name="Content Placeholder 2"/>
          <p:cNvSpPr>
            <a:spLocks noGrp="1"/>
          </p:cNvSpPr>
          <p:nvPr>
            <p:ph idx="1"/>
          </p:nvPr>
        </p:nvSpPr>
        <p:spPr>
          <a:xfrm>
            <a:off x="685800" y="1676400"/>
            <a:ext cx="7772400" cy="4495800"/>
          </a:xfrm>
        </p:spPr>
        <p:txBody>
          <a:bodyPr/>
          <a:lstStyle/>
          <a:p>
            <a:pPr eaLnBrk="1" hangingPunct="1"/>
            <a:r>
              <a:rPr lang="en-US" smtClean="0">
                <a:ea typeface="ＭＳ Ｐゴシック" pitchFamily="-112" charset="-128"/>
              </a:rPr>
              <a:t>Key idea 1: Generate separate dictionaries for each block – no need to maintain term-termID mapping across blocks.</a:t>
            </a:r>
          </a:p>
          <a:p>
            <a:pPr eaLnBrk="1" hangingPunct="1"/>
            <a:r>
              <a:rPr lang="en-US" smtClean="0">
                <a:ea typeface="ＭＳ Ｐゴシック" pitchFamily="-112" charset="-128"/>
              </a:rPr>
              <a:t>Key idea 2: Don’t sort. Accumulate postings in postings lists as they occur.</a:t>
            </a:r>
          </a:p>
          <a:p>
            <a:pPr eaLnBrk="1" hangingPunct="1"/>
            <a:r>
              <a:rPr lang="en-US" smtClean="0">
                <a:ea typeface="ＭＳ Ｐゴシック" pitchFamily="-112" charset="-128"/>
              </a:rPr>
              <a:t>With these two ideas we can generate a complete inverted index for each block.</a:t>
            </a:r>
          </a:p>
          <a:p>
            <a:pPr eaLnBrk="1" hangingPunct="1"/>
            <a:r>
              <a:rPr lang="en-US" smtClean="0">
                <a:ea typeface="ＭＳ Ｐゴシック" pitchFamily="-112" charset="-128"/>
              </a:rPr>
              <a:t>These separate indexes can then be merged into one big index.</a:t>
            </a:r>
          </a:p>
        </p:txBody>
      </p:sp>
      <p:sp>
        <p:nvSpPr>
          <p:cNvPr id="56324" name="TextBox 4"/>
          <p:cNvSpPr txBox="1">
            <a:spLocks noChangeArrowheads="1"/>
          </p:cNvSpPr>
          <p:nvPr/>
        </p:nvSpPr>
        <p:spPr bwMode="auto">
          <a:xfrm>
            <a:off x="7620000" y="-33338"/>
            <a:ext cx="971550" cy="338138"/>
          </a:xfrm>
          <a:prstGeom prst="rect">
            <a:avLst/>
          </a:prstGeom>
          <a:noFill/>
          <a:ln w="9525">
            <a:noFill/>
            <a:miter lim="800000"/>
            <a:headEnd/>
            <a:tailEnd/>
          </a:ln>
        </p:spPr>
        <p:txBody>
          <a:bodyPr wrap="none" anchor="ctr">
            <a:spAutoFit/>
          </a:bodyPr>
          <a:lstStyle/>
          <a:p>
            <a:r>
              <a:rPr lang="en-US" sz="1600">
                <a:solidFill>
                  <a:srgbClr val="FBFCFF"/>
                </a:solidFill>
              </a:rPr>
              <a:t>Sec. 4.3</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57347" name="Slide Number Placeholder 4"/>
          <p:cNvSpPr>
            <a:spLocks noGrp="1"/>
          </p:cNvSpPr>
          <p:nvPr>
            <p:ph type="sldNum" sz="quarter" idx="11"/>
          </p:nvPr>
        </p:nvSpPr>
        <p:spPr>
          <a:noFill/>
        </p:spPr>
        <p:txBody>
          <a:bodyPr/>
          <a:lstStyle/>
          <a:p>
            <a:fld id="{D5BABF57-69DE-41E4-AE73-AE9E3FB567DA}" type="slidenum">
              <a:rPr lang="en-US" smtClean="0">
                <a:latin typeface="Times New Roman" charset="0"/>
              </a:rPr>
              <a:pPr/>
              <a:t>18</a:t>
            </a:fld>
            <a:endParaRPr lang="en-US" smtClean="0">
              <a:latin typeface="Times New Roman" charset="0"/>
            </a:endParaRPr>
          </a:p>
        </p:txBody>
      </p:sp>
      <p:sp>
        <p:nvSpPr>
          <p:cNvPr id="57348" name="Rectangle 2"/>
          <p:cNvSpPr>
            <a:spLocks noGrp="1" noChangeArrowheads="1"/>
          </p:cNvSpPr>
          <p:nvPr>
            <p:ph type="title"/>
          </p:nvPr>
        </p:nvSpPr>
        <p:spPr/>
        <p:txBody>
          <a:bodyPr/>
          <a:lstStyle/>
          <a:p>
            <a:r>
              <a:rPr lang="en-US" altLang="zh-CN" smtClean="0">
                <a:ea typeface="宋体" pitchFamily="2" charset="-122"/>
              </a:rPr>
              <a:t>Distributed indexing</a:t>
            </a:r>
          </a:p>
        </p:txBody>
      </p:sp>
      <p:sp>
        <p:nvSpPr>
          <p:cNvPr id="57349" name="Rectangle 3"/>
          <p:cNvSpPr>
            <a:spLocks noGrp="1" noChangeArrowheads="1"/>
          </p:cNvSpPr>
          <p:nvPr>
            <p:ph type="body" idx="1"/>
          </p:nvPr>
        </p:nvSpPr>
        <p:spPr/>
        <p:txBody>
          <a:bodyPr/>
          <a:lstStyle/>
          <a:p>
            <a:r>
              <a:rPr lang="en-US" altLang="zh-CN" dirty="0" smtClean="0">
                <a:ea typeface="宋体" pitchFamily="2" charset="-122"/>
              </a:rPr>
              <a:t>For web-scale indexing </a:t>
            </a:r>
          </a:p>
          <a:p>
            <a:pPr lvl="1"/>
            <a:r>
              <a:rPr lang="en-US" altLang="zh-CN" sz="2400" dirty="0" smtClean="0">
                <a:ea typeface="宋体" pitchFamily="2" charset="-122"/>
              </a:rPr>
              <a:t>must use a distributed computing cluster</a:t>
            </a:r>
          </a:p>
          <a:p>
            <a:r>
              <a:rPr lang="en-US" altLang="zh-CN" dirty="0" smtClean="0">
                <a:ea typeface="宋体" pitchFamily="2" charset="-122"/>
              </a:rPr>
              <a:t>Individual machines are fault-prone</a:t>
            </a:r>
          </a:p>
          <a:p>
            <a:pPr lvl="1"/>
            <a:r>
              <a:rPr lang="en-US" altLang="zh-CN" sz="2400" dirty="0" smtClean="0">
                <a:ea typeface="宋体" pitchFamily="2" charset="-122"/>
              </a:rPr>
              <a:t>Can unpredictably slow down or fail</a:t>
            </a:r>
          </a:p>
          <a:p>
            <a:r>
              <a:rPr lang="en-US" altLang="zh-CN" dirty="0" smtClean="0">
                <a:ea typeface="宋体" pitchFamily="2" charset="-122"/>
              </a:rPr>
              <a:t>How do we exploit such a pool of machines?</a:t>
            </a:r>
          </a:p>
          <a:p>
            <a:pPr lvl="1"/>
            <a:r>
              <a:rPr lang="en-US" altLang="zh-CN" sz="2400" dirty="0" smtClean="0">
                <a:ea typeface="宋体" pitchFamily="2" charset="-122"/>
              </a:rPr>
              <a:t>Maintain a </a:t>
            </a:r>
            <a:r>
              <a:rPr lang="en-US" altLang="zh-CN" sz="2400" i="1" dirty="0" smtClean="0">
                <a:ea typeface="宋体" pitchFamily="2" charset="-122"/>
              </a:rPr>
              <a:t>master</a:t>
            </a:r>
            <a:r>
              <a:rPr lang="en-US" altLang="zh-CN" sz="2400" dirty="0" smtClean="0">
                <a:ea typeface="宋体" pitchFamily="2" charset="-122"/>
              </a:rPr>
              <a:t> machine directing the indexing job </a:t>
            </a:r>
            <a:r>
              <a:rPr lang="en-US" altLang="zh-CN" sz="2400" dirty="0" smtClean="0">
                <a:latin typeface="Arial" charset="0"/>
                <a:ea typeface="宋体" pitchFamily="2" charset="-122"/>
              </a:rPr>
              <a:t>–</a:t>
            </a:r>
            <a:r>
              <a:rPr lang="en-US" altLang="zh-CN" sz="2400" dirty="0" smtClean="0">
                <a:ea typeface="宋体" pitchFamily="2" charset="-122"/>
              </a:rPr>
              <a:t> considered </a:t>
            </a:r>
            <a:r>
              <a:rPr lang="en-US" altLang="zh-CN" sz="2400" dirty="0" smtClean="0">
                <a:latin typeface="Arial" charset="0"/>
                <a:ea typeface="宋体" pitchFamily="2" charset="-122"/>
              </a:rPr>
              <a:t>“</a:t>
            </a:r>
            <a:r>
              <a:rPr lang="en-US" altLang="zh-CN" sz="2400" dirty="0" smtClean="0">
                <a:ea typeface="宋体" pitchFamily="2" charset="-122"/>
              </a:rPr>
              <a:t>safe</a:t>
            </a:r>
            <a:r>
              <a:rPr lang="en-US" altLang="zh-CN" sz="2400" dirty="0" smtClean="0">
                <a:latin typeface="Arial" charset="0"/>
                <a:ea typeface="宋体" pitchFamily="2" charset="-122"/>
              </a:rPr>
              <a:t>”</a:t>
            </a:r>
            <a:r>
              <a:rPr lang="en-US" altLang="zh-CN" sz="2400" dirty="0" smtClean="0">
                <a:ea typeface="宋体" pitchFamily="2" charset="-122"/>
              </a:rPr>
              <a:t>.</a:t>
            </a:r>
          </a:p>
          <a:p>
            <a:pPr lvl="1"/>
            <a:r>
              <a:rPr lang="en-US" altLang="zh-CN" sz="2400" dirty="0" smtClean="0">
                <a:ea typeface="宋体" pitchFamily="2" charset="-122"/>
              </a:rPr>
              <a:t>Break up indexing into sets of (parallel) tasks.</a:t>
            </a:r>
          </a:p>
          <a:p>
            <a:pPr lvl="1"/>
            <a:r>
              <a:rPr lang="en-US" altLang="zh-CN" sz="2400" dirty="0" smtClean="0">
                <a:ea typeface="宋体" pitchFamily="2" charset="-122"/>
              </a:rPr>
              <a:t>Master machine assigns each task to an idle machine from a pool.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58371" name="Slide Number Placeholder 4"/>
          <p:cNvSpPr>
            <a:spLocks noGrp="1"/>
          </p:cNvSpPr>
          <p:nvPr>
            <p:ph type="sldNum" sz="quarter" idx="11"/>
          </p:nvPr>
        </p:nvSpPr>
        <p:spPr>
          <a:noFill/>
        </p:spPr>
        <p:txBody>
          <a:bodyPr/>
          <a:lstStyle/>
          <a:p>
            <a:fld id="{7171A880-9BC9-4DF1-A79E-AA2453882768}" type="slidenum">
              <a:rPr lang="en-US" smtClean="0">
                <a:latin typeface="Times New Roman" charset="0"/>
              </a:rPr>
              <a:pPr/>
              <a:t>19</a:t>
            </a:fld>
            <a:endParaRPr lang="en-US" smtClean="0">
              <a:latin typeface="Times New Roman" charset="0"/>
            </a:endParaRPr>
          </a:p>
        </p:txBody>
      </p:sp>
      <p:sp>
        <p:nvSpPr>
          <p:cNvPr id="58372" name="Rectangle 2"/>
          <p:cNvSpPr>
            <a:spLocks noGrp="1" noChangeArrowheads="1"/>
          </p:cNvSpPr>
          <p:nvPr>
            <p:ph type="title"/>
          </p:nvPr>
        </p:nvSpPr>
        <p:spPr/>
        <p:txBody>
          <a:bodyPr/>
          <a:lstStyle/>
          <a:p>
            <a:r>
              <a:rPr lang="en-US" altLang="zh-CN" smtClean="0">
                <a:ea typeface="宋体" pitchFamily="2" charset="-122"/>
              </a:rPr>
              <a:t>Parallel tasks</a:t>
            </a:r>
          </a:p>
        </p:txBody>
      </p:sp>
      <p:sp>
        <p:nvSpPr>
          <p:cNvPr id="58373" name="Rectangle 3"/>
          <p:cNvSpPr>
            <a:spLocks noGrp="1" noChangeArrowheads="1"/>
          </p:cNvSpPr>
          <p:nvPr>
            <p:ph type="body" idx="1"/>
          </p:nvPr>
        </p:nvSpPr>
        <p:spPr>
          <a:xfrm>
            <a:off x="685800" y="1181100"/>
            <a:ext cx="7772400" cy="4991100"/>
          </a:xfrm>
        </p:spPr>
        <p:txBody>
          <a:bodyPr/>
          <a:lstStyle/>
          <a:p>
            <a:r>
              <a:rPr lang="en-US" altLang="zh-CN" sz="2200" smtClean="0">
                <a:ea typeface="宋体" pitchFamily="2" charset="-122"/>
              </a:rPr>
              <a:t>Use two sets of parallel tasks</a:t>
            </a:r>
          </a:p>
          <a:p>
            <a:pPr lvl="1"/>
            <a:r>
              <a:rPr lang="en-US" altLang="zh-CN" sz="1800" smtClean="0">
                <a:ea typeface="宋体" pitchFamily="2" charset="-122"/>
              </a:rPr>
              <a:t>Parsers</a:t>
            </a:r>
          </a:p>
          <a:p>
            <a:pPr lvl="1"/>
            <a:r>
              <a:rPr lang="en-US" altLang="zh-CN" sz="1800" smtClean="0">
                <a:ea typeface="宋体" pitchFamily="2" charset="-122"/>
              </a:rPr>
              <a:t>Inverters</a:t>
            </a:r>
          </a:p>
          <a:p>
            <a:r>
              <a:rPr lang="en-US" altLang="zh-CN" sz="2200" smtClean="0">
                <a:ea typeface="宋体" pitchFamily="2" charset="-122"/>
              </a:rPr>
              <a:t>Break the input document corpus into </a:t>
            </a:r>
            <a:r>
              <a:rPr lang="en-US" altLang="zh-CN" sz="2200" i="1" smtClean="0">
                <a:ea typeface="宋体" pitchFamily="2" charset="-122"/>
              </a:rPr>
              <a:t>splits</a:t>
            </a:r>
          </a:p>
          <a:p>
            <a:pPr lvl="1"/>
            <a:r>
              <a:rPr lang="en-US" altLang="zh-CN" sz="1800" smtClean="0">
                <a:ea typeface="宋体" pitchFamily="2" charset="-122"/>
              </a:rPr>
              <a:t>Each split is a subset of documents</a:t>
            </a:r>
          </a:p>
          <a:p>
            <a:pPr lvl="1"/>
            <a:r>
              <a:rPr lang="en-US" sz="1800" smtClean="0"/>
              <a:t>E.g., corresponding to blocks in BSBI</a:t>
            </a:r>
            <a:endParaRPr lang="en-US" altLang="zh-CN" sz="1800" smtClean="0">
              <a:ea typeface="宋体" pitchFamily="2" charset="-122"/>
            </a:endParaRPr>
          </a:p>
          <a:p>
            <a:r>
              <a:rPr lang="en-US" altLang="zh-CN" sz="2200" smtClean="0">
                <a:ea typeface="宋体" pitchFamily="2" charset="-122"/>
              </a:rPr>
              <a:t>Master assigns a split to an idle parser machine</a:t>
            </a:r>
          </a:p>
          <a:p>
            <a:r>
              <a:rPr lang="en-US" altLang="zh-CN" sz="2200" smtClean="0">
                <a:ea typeface="宋体" pitchFamily="2" charset="-122"/>
              </a:rPr>
              <a:t>Parser reads a document at a time and emits (term, doc) pairs</a:t>
            </a:r>
          </a:p>
          <a:p>
            <a:pPr lvl="1" eaLnBrk="1" hangingPunct="1"/>
            <a:r>
              <a:rPr lang="en-US" sz="1800" smtClean="0"/>
              <a:t>writes pairs into </a:t>
            </a:r>
            <a:r>
              <a:rPr lang="en-US" sz="1800" i="1" smtClean="0"/>
              <a:t>j</a:t>
            </a:r>
            <a:r>
              <a:rPr lang="en-US" sz="1800" smtClean="0"/>
              <a:t> partitions</a:t>
            </a:r>
          </a:p>
          <a:p>
            <a:pPr lvl="1" eaLnBrk="1" hangingPunct="1"/>
            <a:r>
              <a:rPr lang="en-US" sz="1800" smtClean="0"/>
              <a:t>Each partition is for a range of terms’ first letters (e.g., </a:t>
            </a:r>
            <a:r>
              <a:rPr lang="en-US" sz="1800" b="1" i="1" smtClean="0"/>
              <a:t>a-f, g-p, q-z</a:t>
            </a:r>
            <a:r>
              <a:rPr lang="en-US" sz="1800" smtClean="0"/>
              <a:t>) – here </a:t>
            </a:r>
            <a:r>
              <a:rPr lang="en-US" sz="1800" i="1" smtClean="0"/>
              <a:t>j </a:t>
            </a:r>
            <a:r>
              <a:rPr lang="en-US" sz="1800" smtClean="0"/>
              <a:t>= 3.</a:t>
            </a:r>
            <a:endParaRPr lang="en-US" altLang="zh-CN" sz="1800" smtClean="0">
              <a:ea typeface="宋体" pitchFamily="2" charset="-122"/>
            </a:endParaRPr>
          </a:p>
          <a:p>
            <a:r>
              <a:rPr lang="en-US" altLang="zh-CN" sz="2200" smtClean="0">
                <a:ea typeface="宋体" pitchFamily="2" charset="-122"/>
              </a:rPr>
              <a:t>Inverter collects all (term, doc) pairs for a partition; sorts and writes to postings list</a:t>
            </a:r>
          </a:p>
          <a:p>
            <a:endParaRPr lang="zh-CN" altLang="en-US" sz="2200" smtClean="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AutoShape 2"/>
          <p:cNvSpPr>
            <a:spLocks noChangeArrowheads="1"/>
          </p:cNvSpPr>
          <p:nvPr/>
        </p:nvSpPr>
        <p:spPr bwMode="auto">
          <a:xfrm>
            <a:off x="165100" y="736600"/>
            <a:ext cx="2286000" cy="1143000"/>
          </a:xfrm>
          <a:prstGeom prst="star16">
            <a:avLst>
              <a:gd name="adj" fmla="val 37500"/>
            </a:avLst>
          </a:prstGeom>
          <a:solidFill>
            <a:srgbClr val="FFCCFF"/>
          </a:solidFill>
          <a:ln w="50800">
            <a:solidFill>
              <a:schemeClr val="folHlink"/>
            </a:solidFill>
            <a:miter lim="800000"/>
            <a:headEnd/>
            <a:tailEnd/>
          </a:ln>
        </p:spPr>
        <p:txBody>
          <a:bodyPr wrap="none" anchor="ctr"/>
          <a:lstStyle/>
          <a:p>
            <a:endParaRPr lang="en-US"/>
          </a:p>
        </p:txBody>
      </p:sp>
      <p:sp>
        <p:nvSpPr>
          <p:cNvPr id="43011" name="Rectangle 3"/>
          <p:cNvSpPr>
            <a:spLocks noChangeArrowheads="1"/>
          </p:cNvSpPr>
          <p:nvPr/>
        </p:nvSpPr>
        <p:spPr bwMode="auto">
          <a:xfrm>
            <a:off x="541338" y="1031875"/>
            <a:ext cx="1441450" cy="587375"/>
          </a:xfrm>
          <a:prstGeom prst="rect">
            <a:avLst/>
          </a:prstGeom>
          <a:noFill/>
          <a:ln w="9525">
            <a:noFill/>
            <a:miter lim="800000"/>
            <a:headEnd/>
            <a:tailEnd/>
          </a:ln>
        </p:spPr>
        <p:txBody>
          <a:bodyPr wrap="none" lIns="92075" tIns="46038" rIns="92075" bIns="46038">
            <a:spAutoFit/>
          </a:bodyPr>
          <a:lstStyle/>
          <a:p>
            <a:pPr algn="ctr">
              <a:lnSpc>
                <a:spcPct val="90000"/>
              </a:lnSpc>
            </a:pPr>
            <a:r>
              <a:rPr lang="en-US" sz="1800" b="1">
                <a:solidFill>
                  <a:schemeClr val="tx2"/>
                </a:solidFill>
                <a:latin typeface="Arial" charset="0"/>
              </a:rPr>
              <a:t>Information</a:t>
            </a:r>
          </a:p>
          <a:p>
            <a:pPr algn="ctr">
              <a:lnSpc>
                <a:spcPct val="90000"/>
              </a:lnSpc>
            </a:pPr>
            <a:r>
              <a:rPr lang="en-US" sz="1800" b="1">
                <a:solidFill>
                  <a:schemeClr val="tx2"/>
                </a:solidFill>
                <a:latin typeface="Arial" charset="0"/>
              </a:rPr>
              <a:t>need</a:t>
            </a:r>
          </a:p>
        </p:txBody>
      </p:sp>
      <p:sp>
        <p:nvSpPr>
          <p:cNvPr id="43012" name="AutoShape 4"/>
          <p:cNvSpPr>
            <a:spLocks noChangeArrowheads="1"/>
          </p:cNvSpPr>
          <p:nvPr/>
        </p:nvSpPr>
        <p:spPr bwMode="auto">
          <a:xfrm>
            <a:off x="5499100" y="2946400"/>
            <a:ext cx="1382713" cy="598488"/>
          </a:xfrm>
          <a:prstGeom prst="cube">
            <a:avLst>
              <a:gd name="adj" fmla="val 24995"/>
            </a:avLst>
          </a:prstGeom>
          <a:noFill/>
          <a:ln w="50800">
            <a:solidFill>
              <a:schemeClr val="accent2"/>
            </a:solidFill>
            <a:miter lim="800000"/>
            <a:headEnd/>
            <a:tailEnd/>
          </a:ln>
        </p:spPr>
        <p:txBody>
          <a:bodyPr wrap="none" anchor="ctr"/>
          <a:lstStyle/>
          <a:p>
            <a:endParaRPr lang="en-US"/>
          </a:p>
        </p:txBody>
      </p:sp>
      <p:sp>
        <p:nvSpPr>
          <p:cNvPr id="43013" name="Rectangle 5"/>
          <p:cNvSpPr>
            <a:spLocks noChangeArrowheads="1"/>
          </p:cNvSpPr>
          <p:nvPr/>
        </p:nvSpPr>
        <p:spPr bwMode="auto">
          <a:xfrm>
            <a:off x="5681663" y="3149600"/>
            <a:ext cx="847725" cy="366713"/>
          </a:xfrm>
          <a:prstGeom prst="rect">
            <a:avLst/>
          </a:prstGeom>
          <a:noFill/>
          <a:ln w="9525">
            <a:noFill/>
            <a:miter lim="800000"/>
            <a:headEnd/>
            <a:tailEnd/>
          </a:ln>
        </p:spPr>
        <p:txBody>
          <a:bodyPr wrap="none" lIns="92075" tIns="46038" rIns="92075" bIns="46038">
            <a:spAutoFit/>
          </a:bodyPr>
          <a:lstStyle/>
          <a:p>
            <a:pPr algn="l">
              <a:lnSpc>
                <a:spcPct val="90000"/>
              </a:lnSpc>
            </a:pPr>
            <a:r>
              <a:rPr lang="en-US" sz="2000" b="1">
                <a:solidFill>
                  <a:schemeClr val="tx2"/>
                </a:solidFill>
                <a:latin typeface="Arial" charset="0"/>
              </a:rPr>
              <a:t>Index</a:t>
            </a:r>
          </a:p>
        </p:txBody>
      </p:sp>
      <p:sp>
        <p:nvSpPr>
          <p:cNvPr id="43014" name="AutoShape 6"/>
          <p:cNvSpPr>
            <a:spLocks noChangeArrowheads="1"/>
          </p:cNvSpPr>
          <p:nvPr/>
        </p:nvSpPr>
        <p:spPr bwMode="auto">
          <a:xfrm>
            <a:off x="5346700" y="1879600"/>
            <a:ext cx="1752600" cy="444500"/>
          </a:xfrm>
          <a:prstGeom prst="roundRect">
            <a:avLst>
              <a:gd name="adj" fmla="val 12495"/>
            </a:avLst>
          </a:prstGeom>
          <a:noFill/>
          <a:ln w="50800">
            <a:solidFill>
              <a:schemeClr val="accent2"/>
            </a:solidFill>
            <a:round/>
            <a:headEnd/>
            <a:tailEnd/>
          </a:ln>
        </p:spPr>
        <p:txBody>
          <a:bodyPr wrap="none" anchor="ctr"/>
          <a:lstStyle/>
          <a:p>
            <a:pPr algn="ctr"/>
            <a:endParaRPr lang="en-US">
              <a:solidFill>
                <a:schemeClr val="accent2"/>
              </a:solidFill>
            </a:endParaRPr>
          </a:p>
        </p:txBody>
      </p:sp>
      <p:sp>
        <p:nvSpPr>
          <p:cNvPr id="43015" name="Rectangle 7"/>
          <p:cNvSpPr>
            <a:spLocks noChangeArrowheads="1"/>
          </p:cNvSpPr>
          <p:nvPr/>
        </p:nvSpPr>
        <p:spPr bwMode="auto">
          <a:xfrm>
            <a:off x="5402263" y="1909763"/>
            <a:ext cx="1652587" cy="366712"/>
          </a:xfrm>
          <a:prstGeom prst="rect">
            <a:avLst/>
          </a:prstGeom>
          <a:noFill/>
          <a:ln w="9525">
            <a:noFill/>
            <a:miter lim="800000"/>
            <a:headEnd/>
            <a:tailEnd/>
          </a:ln>
        </p:spPr>
        <p:txBody>
          <a:bodyPr wrap="none" lIns="92075" tIns="46038" rIns="92075" bIns="46038">
            <a:spAutoFit/>
          </a:bodyPr>
          <a:lstStyle/>
          <a:p>
            <a:pPr algn="l">
              <a:lnSpc>
                <a:spcPct val="90000"/>
              </a:lnSpc>
            </a:pPr>
            <a:r>
              <a:rPr lang="en-US" sz="2000" b="1">
                <a:solidFill>
                  <a:schemeClr val="tx2"/>
                </a:solidFill>
                <a:latin typeface="Arial" charset="0"/>
              </a:rPr>
              <a:t>Pre-process</a:t>
            </a:r>
          </a:p>
        </p:txBody>
      </p:sp>
      <p:sp>
        <p:nvSpPr>
          <p:cNvPr id="43016" name="AutoShape 8"/>
          <p:cNvSpPr>
            <a:spLocks noChangeArrowheads="1"/>
          </p:cNvSpPr>
          <p:nvPr/>
        </p:nvSpPr>
        <p:spPr bwMode="auto">
          <a:xfrm>
            <a:off x="609600" y="3124200"/>
            <a:ext cx="1473200" cy="419100"/>
          </a:xfrm>
          <a:prstGeom prst="roundRect">
            <a:avLst>
              <a:gd name="adj" fmla="val 12495"/>
            </a:avLst>
          </a:prstGeom>
          <a:noFill/>
          <a:ln w="50800">
            <a:solidFill>
              <a:srgbClr val="FF9900"/>
            </a:solidFill>
            <a:round/>
            <a:headEnd/>
            <a:tailEnd/>
          </a:ln>
        </p:spPr>
        <p:txBody>
          <a:bodyPr wrap="none" anchor="ctr"/>
          <a:lstStyle/>
          <a:p>
            <a:endParaRPr lang="en-US"/>
          </a:p>
        </p:txBody>
      </p:sp>
      <p:sp>
        <p:nvSpPr>
          <p:cNvPr id="43017" name="Rectangle 9"/>
          <p:cNvSpPr>
            <a:spLocks noChangeArrowheads="1"/>
          </p:cNvSpPr>
          <p:nvPr/>
        </p:nvSpPr>
        <p:spPr bwMode="auto">
          <a:xfrm>
            <a:off x="896938" y="3146425"/>
            <a:ext cx="1117600" cy="366713"/>
          </a:xfrm>
          <a:prstGeom prst="rect">
            <a:avLst/>
          </a:prstGeom>
          <a:noFill/>
          <a:ln w="9525">
            <a:noFill/>
            <a:miter lim="800000"/>
            <a:headEnd/>
            <a:tailEnd/>
          </a:ln>
        </p:spPr>
        <p:txBody>
          <a:bodyPr lIns="92075" tIns="46038" rIns="92075" bIns="46038">
            <a:spAutoFit/>
          </a:bodyPr>
          <a:lstStyle/>
          <a:p>
            <a:pPr algn="l">
              <a:lnSpc>
                <a:spcPct val="90000"/>
              </a:lnSpc>
            </a:pPr>
            <a:r>
              <a:rPr lang="en-US" sz="2000" b="1">
                <a:solidFill>
                  <a:schemeClr val="tx2"/>
                </a:solidFill>
                <a:latin typeface="Arial" charset="0"/>
              </a:rPr>
              <a:t>Parse</a:t>
            </a:r>
          </a:p>
        </p:txBody>
      </p:sp>
      <p:sp>
        <p:nvSpPr>
          <p:cNvPr id="43018" name="Line 10"/>
          <p:cNvSpPr>
            <a:spLocks noChangeShapeType="1"/>
          </p:cNvSpPr>
          <p:nvPr/>
        </p:nvSpPr>
        <p:spPr bwMode="auto">
          <a:xfrm rot="-4432679">
            <a:off x="6180137" y="1350963"/>
            <a:ext cx="695325" cy="2286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43019" name="Line 11"/>
          <p:cNvSpPr>
            <a:spLocks noChangeShapeType="1"/>
          </p:cNvSpPr>
          <p:nvPr/>
        </p:nvSpPr>
        <p:spPr bwMode="auto">
          <a:xfrm rot="-1785862" flipH="1" flipV="1">
            <a:off x="2374900" y="3146425"/>
            <a:ext cx="655638" cy="360363"/>
          </a:xfrm>
          <a:prstGeom prst="line">
            <a:avLst/>
          </a:prstGeom>
          <a:noFill/>
          <a:ln w="50800">
            <a:solidFill>
              <a:srgbClr val="FF66CC"/>
            </a:solidFill>
            <a:round/>
            <a:headEnd type="stealth" w="med" len="lg"/>
            <a:tailEnd type="none" w="sm" len="sm"/>
          </a:ln>
        </p:spPr>
        <p:txBody>
          <a:bodyPr wrap="none" anchor="ctr"/>
          <a:lstStyle/>
          <a:p>
            <a:endParaRPr lang="en-US"/>
          </a:p>
        </p:txBody>
      </p:sp>
      <p:grpSp>
        <p:nvGrpSpPr>
          <p:cNvPr id="43020" name="Group 12"/>
          <p:cNvGrpSpPr>
            <a:grpSpLocks/>
          </p:cNvGrpSpPr>
          <p:nvPr/>
        </p:nvGrpSpPr>
        <p:grpSpPr bwMode="auto">
          <a:xfrm>
            <a:off x="4279900" y="5308600"/>
            <a:ext cx="1279525" cy="1054100"/>
            <a:chOff x="2555" y="1622"/>
            <a:chExt cx="806" cy="664"/>
          </a:xfrm>
        </p:grpSpPr>
        <p:grpSp>
          <p:nvGrpSpPr>
            <p:cNvPr id="43043" name="Group 13"/>
            <p:cNvGrpSpPr>
              <a:grpSpLocks/>
            </p:cNvGrpSpPr>
            <p:nvPr/>
          </p:nvGrpSpPr>
          <p:grpSpPr bwMode="auto">
            <a:xfrm>
              <a:off x="2555" y="1622"/>
              <a:ext cx="806" cy="664"/>
              <a:chOff x="2555" y="1622"/>
              <a:chExt cx="806" cy="664"/>
            </a:xfrm>
          </p:grpSpPr>
          <p:grpSp>
            <p:nvGrpSpPr>
              <p:cNvPr id="43050" name="Group 14"/>
              <p:cNvGrpSpPr>
                <a:grpSpLocks/>
              </p:cNvGrpSpPr>
              <p:nvPr/>
            </p:nvGrpSpPr>
            <p:grpSpPr bwMode="auto">
              <a:xfrm>
                <a:off x="2619" y="1622"/>
                <a:ext cx="742" cy="586"/>
                <a:chOff x="2619" y="1622"/>
                <a:chExt cx="742" cy="586"/>
              </a:xfrm>
            </p:grpSpPr>
            <p:sp>
              <p:nvSpPr>
                <p:cNvPr id="43052" name="Freeform 15"/>
                <p:cNvSpPr>
                  <a:spLocks/>
                </p:cNvSpPr>
                <p:nvPr/>
              </p:nvSpPr>
              <p:spPr bwMode="auto">
                <a:xfrm>
                  <a:off x="2619" y="1622"/>
                  <a:ext cx="742" cy="586"/>
                </a:xfrm>
                <a:custGeom>
                  <a:avLst/>
                  <a:gdLst>
                    <a:gd name="T0" fmla="*/ 0 w 742"/>
                    <a:gd name="T1" fmla="*/ 0 h 586"/>
                    <a:gd name="T2" fmla="*/ 741 w 742"/>
                    <a:gd name="T3" fmla="*/ 0 h 586"/>
                    <a:gd name="T4" fmla="*/ 741 w 742"/>
                    <a:gd name="T5" fmla="*/ 585 h 586"/>
                    <a:gd name="T6" fmla="*/ 0 w 742"/>
                    <a:gd name="T7" fmla="*/ 585 h 586"/>
                    <a:gd name="T8" fmla="*/ 0 w 742"/>
                    <a:gd name="T9" fmla="*/ 0 h 586"/>
                    <a:gd name="T10" fmla="*/ 0 60000 65536"/>
                    <a:gd name="T11" fmla="*/ 0 60000 65536"/>
                    <a:gd name="T12" fmla="*/ 0 60000 65536"/>
                    <a:gd name="T13" fmla="*/ 0 60000 65536"/>
                    <a:gd name="T14" fmla="*/ 0 60000 65536"/>
                    <a:gd name="T15" fmla="*/ 0 w 742"/>
                    <a:gd name="T16" fmla="*/ 0 h 586"/>
                    <a:gd name="T17" fmla="*/ 742 w 742"/>
                    <a:gd name="T18" fmla="*/ 586 h 586"/>
                  </a:gdLst>
                  <a:ahLst/>
                  <a:cxnLst>
                    <a:cxn ang="T10">
                      <a:pos x="T0" y="T1"/>
                    </a:cxn>
                    <a:cxn ang="T11">
                      <a:pos x="T2" y="T3"/>
                    </a:cxn>
                    <a:cxn ang="T12">
                      <a:pos x="T4" y="T5"/>
                    </a:cxn>
                    <a:cxn ang="T13">
                      <a:pos x="T6" y="T7"/>
                    </a:cxn>
                    <a:cxn ang="T14">
                      <a:pos x="T8" y="T9"/>
                    </a:cxn>
                  </a:cxnLst>
                  <a:rect l="T15" t="T16" r="T17" b="T18"/>
                  <a:pathLst>
                    <a:path w="742" h="586">
                      <a:moveTo>
                        <a:pt x="0" y="0"/>
                      </a:moveTo>
                      <a:lnTo>
                        <a:pt x="741" y="0"/>
                      </a:lnTo>
                      <a:lnTo>
                        <a:pt x="741" y="585"/>
                      </a:lnTo>
                      <a:lnTo>
                        <a:pt x="0" y="585"/>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grpSp>
              <p:nvGrpSpPr>
                <p:cNvPr id="43053" name="Group 16"/>
                <p:cNvGrpSpPr>
                  <a:grpSpLocks/>
                </p:cNvGrpSpPr>
                <p:nvPr/>
              </p:nvGrpSpPr>
              <p:grpSpPr bwMode="auto">
                <a:xfrm>
                  <a:off x="2619" y="1675"/>
                  <a:ext cx="742" cy="475"/>
                  <a:chOff x="2619" y="1675"/>
                  <a:chExt cx="742" cy="475"/>
                </a:xfrm>
              </p:grpSpPr>
              <p:sp>
                <p:nvSpPr>
                  <p:cNvPr id="43054" name="Freeform 17"/>
                  <p:cNvSpPr>
                    <a:spLocks/>
                  </p:cNvSpPr>
                  <p:nvPr/>
                </p:nvSpPr>
                <p:spPr bwMode="auto">
                  <a:xfrm>
                    <a:off x="2619" y="1675"/>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sp>
                <p:nvSpPr>
                  <p:cNvPr id="43055" name="Freeform 18"/>
                  <p:cNvSpPr>
                    <a:spLocks/>
                  </p:cNvSpPr>
                  <p:nvPr/>
                </p:nvSpPr>
                <p:spPr bwMode="auto">
                  <a:xfrm>
                    <a:off x="2619" y="1780"/>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sp>
                <p:nvSpPr>
                  <p:cNvPr id="43056" name="Freeform 19"/>
                  <p:cNvSpPr>
                    <a:spLocks/>
                  </p:cNvSpPr>
                  <p:nvPr/>
                </p:nvSpPr>
                <p:spPr bwMode="auto">
                  <a:xfrm>
                    <a:off x="2619" y="1885"/>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sp>
                <p:nvSpPr>
                  <p:cNvPr id="43057" name="Freeform 20"/>
                  <p:cNvSpPr>
                    <a:spLocks/>
                  </p:cNvSpPr>
                  <p:nvPr/>
                </p:nvSpPr>
                <p:spPr bwMode="auto">
                  <a:xfrm>
                    <a:off x="2619" y="1992"/>
                    <a:ext cx="742" cy="52"/>
                  </a:xfrm>
                  <a:custGeom>
                    <a:avLst/>
                    <a:gdLst>
                      <a:gd name="T0" fmla="*/ 0 w 742"/>
                      <a:gd name="T1" fmla="*/ 0 h 52"/>
                      <a:gd name="T2" fmla="*/ 741 w 742"/>
                      <a:gd name="T3" fmla="*/ 0 h 52"/>
                      <a:gd name="T4" fmla="*/ 741 w 742"/>
                      <a:gd name="T5" fmla="*/ 51 h 52"/>
                      <a:gd name="T6" fmla="*/ 0 w 742"/>
                      <a:gd name="T7" fmla="*/ 51 h 52"/>
                      <a:gd name="T8" fmla="*/ 0 w 742"/>
                      <a:gd name="T9" fmla="*/ 0 h 52"/>
                      <a:gd name="T10" fmla="*/ 0 60000 65536"/>
                      <a:gd name="T11" fmla="*/ 0 60000 65536"/>
                      <a:gd name="T12" fmla="*/ 0 60000 65536"/>
                      <a:gd name="T13" fmla="*/ 0 60000 65536"/>
                      <a:gd name="T14" fmla="*/ 0 60000 65536"/>
                      <a:gd name="T15" fmla="*/ 0 w 742"/>
                      <a:gd name="T16" fmla="*/ 0 h 52"/>
                      <a:gd name="T17" fmla="*/ 742 w 742"/>
                      <a:gd name="T18" fmla="*/ 52 h 52"/>
                    </a:gdLst>
                    <a:ahLst/>
                    <a:cxnLst>
                      <a:cxn ang="T10">
                        <a:pos x="T0" y="T1"/>
                      </a:cxn>
                      <a:cxn ang="T11">
                        <a:pos x="T2" y="T3"/>
                      </a:cxn>
                      <a:cxn ang="T12">
                        <a:pos x="T4" y="T5"/>
                      </a:cxn>
                      <a:cxn ang="T13">
                        <a:pos x="T6" y="T7"/>
                      </a:cxn>
                      <a:cxn ang="T14">
                        <a:pos x="T8" y="T9"/>
                      </a:cxn>
                    </a:cxnLst>
                    <a:rect l="T15" t="T16" r="T17" b="T18"/>
                    <a:pathLst>
                      <a:path w="742" h="52">
                        <a:moveTo>
                          <a:pt x="0" y="0"/>
                        </a:moveTo>
                        <a:lnTo>
                          <a:pt x="741" y="0"/>
                        </a:lnTo>
                        <a:lnTo>
                          <a:pt x="741" y="51"/>
                        </a:lnTo>
                        <a:lnTo>
                          <a:pt x="0" y="51"/>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sp>
                <p:nvSpPr>
                  <p:cNvPr id="43058" name="Freeform 21"/>
                  <p:cNvSpPr>
                    <a:spLocks/>
                  </p:cNvSpPr>
                  <p:nvPr/>
                </p:nvSpPr>
                <p:spPr bwMode="auto">
                  <a:xfrm>
                    <a:off x="2619" y="2096"/>
                    <a:ext cx="742" cy="54"/>
                  </a:xfrm>
                  <a:custGeom>
                    <a:avLst/>
                    <a:gdLst>
                      <a:gd name="T0" fmla="*/ 0 w 742"/>
                      <a:gd name="T1" fmla="*/ 0 h 54"/>
                      <a:gd name="T2" fmla="*/ 741 w 742"/>
                      <a:gd name="T3" fmla="*/ 0 h 54"/>
                      <a:gd name="T4" fmla="*/ 741 w 742"/>
                      <a:gd name="T5" fmla="*/ 53 h 54"/>
                      <a:gd name="T6" fmla="*/ 0 w 742"/>
                      <a:gd name="T7" fmla="*/ 53 h 54"/>
                      <a:gd name="T8" fmla="*/ 0 w 742"/>
                      <a:gd name="T9" fmla="*/ 0 h 54"/>
                      <a:gd name="T10" fmla="*/ 0 60000 65536"/>
                      <a:gd name="T11" fmla="*/ 0 60000 65536"/>
                      <a:gd name="T12" fmla="*/ 0 60000 65536"/>
                      <a:gd name="T13" fmla="*/ 0 60000 65536"/>
                      <a:gd name="T14" fmla="*/ 0 60000 65536"/>
                      <a:gd name="T15" fmla="*/ 0 w 742"/>
                      <a:gd name="T16" fmla="*/ 0 h 54"/>
                      <a:gd name="T17" fmla="*/ 742 w 742"/>
                      <a:gd name="T18" fmla="*/ 54 h 54"/>
                    </a:gdLst>
                    <a:ahLst/>
                    <a:cxnLst>
                      <a:cxn ang="T10">
                        <a:pos x="T0" y="T1"/>
                      </a:cxn>
                      <a:cxn ang="T11">
                        <a:pos x="T2" y="T3"/>
                      </a:cxn>
                      <a:cxn ang="T12">
                        <a:pos x="T4" y="T5"/>
                      </a:cxn>
                      <a:cxn ang="T13">
                        <a:pos x="T6" y="T7"/>
                      </a:cxn>
                      <a:cxn ang="T14">
                        <a:pos x="T8" y="T9"/>
                      </a:cxn>
                    </a:cxnLst>
                    <a:rect l="T15" t="T16" r="T17" b="T18"/>
                    <a:pathLst>
                      <a:path w="742" h="54">
                        <a:moveTo>
                          <a:pt x="0" y="0"/>
                        </a:moveTo>
                        <a:lnTo>
                          <a:pt x="741" y="0"/>
                        </a:lnTo>
                        <a:lnTo>
                          <a:pt x="741" y="53"/>
                        </a:lnTo>
                        <a:lnTo>
                          <a:pt x="0" y="53"/>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grpSp>
          </p:grpSp>
          <p:sp>
            <p:nvSpPr>
              <p:cNvPr id="43051" name="Freeform 22"/>
              <p:cNvSpPr>
                <a:spLocks/>
              </p:cNvSpPr>
              <p:nvPr/>
            </p:nvSpPr>
            <p:spPr bwMode="auto">
              <a:xfrm>
                <a:off x="2555" y="1661"/>
                <a:ext cx="742" cy="625"/>
              </a:xfrm>
              <a:custGeom>
                <a:avLst/>
                <a:gdLst>
                  <a:gd name="T0" fmla="*/ 0 w 742"/>
                  <a:gd name="T1" fmla="*/ 0 h 625"/>
                  <a:gd name="T2" fmla="*/ 741 w 742"/>
                  <a:gd name="T3" fmla="*/ 0 h 625"/>
                  <a:gd name="T4" fmla="*/ 741 w 742"/>
                  <a:gd name="T5" fmla="*/ 624 h 625"/>
                  <a:gd name="T6" fmla="*/ 0 w 742"/>
                  <a:gd name="T7" fmla="*/ 624 h 625"/>
                  <a:gd name="T8" fmla="*/ 0 w 742"/>
                  <a:gd name="T9" fmla="*/ 0 h 625"/>
                  <a:gd name="T10" fmla="*/ 0 60000 65536"/>
                  <a:gd name="T11" fmla="*/ 0 60000 65536"/>
                  <a:gd name="T12" fmla="*/ 0 60000 65536"/>
                  <a:gd name="T13" fmla="*/ 0 60000 65536"/>
                  <a:gd name="T14" fmla="*/ 0 60000 65536"/>
                  <a:gd name="T15" fmla="*/ 0 w 742"/>
                  <a:gd name="T16" fmla="*/ 0 h 625"/>
                  <a:gd name="T17" fmla="*/ 742 w 742"/>
                  <a:gd name="T18" fmla="*/ 625 h 625"/>
                </a:gdLst>
                <a:ahLst/>
                <a:cxnLst>
                  <a:cxn ang="T10">
                    <a:pos x="T0" y="T1"/>
                  </a:cxn>
                  <a:cxn ang="T11">
                    <a:pos x="T2" y="T3"/>
                  </a:cxn>
                  <a:cxn ang="T12">
                    <a:pos x="T4" y="T5"/>
                  </a:cxn>
                  <a:cxn ang="T13">
                    <a:pos x="T6" y="T7"/>
                  </a:cxn>
                  <a:cxn ang="T14">
                    <a:pos x="T8" y="T9"/>
                  </a:cxn>
                </a:cxnLst>
                <a:rect l="T15" t="T16" r="T17" b="T18"/>
                <a:pathLst>
                  <a:path w="742" h="625">
                    <a:moveTo>
                      <a:pt x="0" y="0"/>
                    </a:moveTo>
                    <a:lnTo>
                      <a:pt x="741" y="0"/>
                    </a:lnTo>
                    <a:lnTo>
                      <a:pt x="741" y="624"/>
                    </a:lnTo>
                    <a:lnTo>
                      <a:pt x="0" y="624"/>
                    </a:lnTo>
                    <a:lnTo>
                      <a:pt x="0" y="0"/>
                    </a:lnTo>
                  </a:path>
                </a:pathLst>
              </a:custGeom>
              <a:solidFill>
                <a:srgbClr val="FFCCFF"/>
              </a:solidFill>
              <a:ln w="12700" cap="rnd" cmpd="sng">
                <a:solidFill>
                  <a:schemeClr val="accent2"/>
                </a:solidFill>
                <a:prstDash val="solid"/>
                <a:round/>
                <a:headEnd/>
                <a:tailEnd/>
              </a:ln>
            </p:spPr>
            <p:txBody>
              <a:bodyPr/>
              <a:lstStyle/>
              <a:p>
                <a:endParaRPr lang="en-US"/>
              </a:p>
            </p:txBody>
          </p:sp>
        </p:grpSp>
        <p:sp>
          <p:nvSpPr>
            <p:cNvPr id="43044" name="Line 23"/>
            <p:cNvSpPr>
              <a:spLocks noChangeShapeType="1"/>
            </p:cNvSpPr>
            <p:nvPr/>
          </p:nvSpPr>
          <p:spPr bwMode="auto">
            <a:xfrm>
              <a:off x="2784" y="1778"/>
              <a:ext cx="320" cy="0"/>
            </a:xfrm>
            <a:prstGeom prst="line">
              <a:avLst/>
            </a:prstGeom>
            <a:noFill/>
            <a:ln w="25400">
              <a:solidFill>
                <a:schemeClr val="accent2"/>
              </a:solidFill>
              <a:round/>
              <a:headEnd type="none" w="sm" len="sm"/>
              <a:tailEnd type="none" w="sm" len="sm"/>
            </a:ln>
          </p:spPr>
          <p:txBody>
            <a:bodyPr wrap="none" anchor="ctr"/>
            <a:lstStyle/>
            <a:p>
              <a:endParaRPr lang="en-US"/>
            </a:p>
          </p:txBody>
        </p:sp>
        <p:sp>
          <p:nvSpPr>
            <p:cNvPr id="43045" name="Line 24"/>
            <p:cNvSpPr>
              <a:spLocks noChangeShapeType="1"/>
            </p:cNvSpPr>
            <p:nvPr/>
          </p:nvSpPr>
          <p:spPr bwMode="auto">
            <a:xfrm>
              <a:off x="2784" y="1857"/>
              <a:ext cx="320" cy="0"/>
            </a:xfrm>
            <a:prstGeom prst="line">
              <a:avLst/>
            </a:prstGeom>
            <a:noFill/>
            <a:ln w="25400">
              <a:solidFill>
                <a:schemeClr val="accent2"/>
              </a:solidFill>
              <a:round/>
              <a:headEnd type="none" w="sm" len="sm"/>
              <a:tailEnd type="none" w="sm" len="sm"/>
            </a:ln>
          </p:spPr>
          <p:txBody>
            <a:bodyPr wrap="none" anchor="ctr"/>
            <a:lstStyle/>
            <a:p>
              <a:endParaRPr lang="en-US"/>
            </a:p>
          </p:txBody>
        </p:sp>
        <p:sp>
          <p:nvSpPr>
            <p:cNvPr id="43046" name="Line 25"/>
            <p:cNvSpPr>
              <a:spLocks noChangeShapeType="1"/>
            </p:cNvSpPr>
            <p:nvPr/>
          </p:nvSpPr>
          <p:spPr bwMode="auto">
            <a:xfrm>
              <a:off x="2784" y="1935"/>
              <a:ext cx="320" cy="0"/>
            </a:xfrm>
            <a:prstGeom prst="line">
              <a:avLst/>
            </a:prstGeom>
            <a:noFill/>
            <a:ln w="25400">
              <a:solidFill>
                <a:schemeClr val="accent2"/>
              </a:solidFill>
              <a:round/>
              <a:headEnd type="none" w="sm" len="sm"/>
              <a:tailEnd type="none" w="sm" len="sm"/>
            </a:ln>
          </p:spPr>
          <p:txBody>
            <a:bodyPr wrap="none" anchor="ctr"/>
            <a:lstStyle/>
            <a:p>
              <a:endParaRPr lang="en-US"/>
            </a:p>
          </p:txBody>
        </p:sp>
        <p:sp>
          <p:nvSpPr>
            <p:cNvPr id="43047" name="Line 26"/>
            <p:cNvSpPr>
              <a:spLocks noChangeShapeType="1"/>
            </p:cNvSpPr>
            <p:nvPr/>
          </p:nvSpPr>
          <p:spPr bwMode="auto">
            <a:xfrm>
              <a:off x="2784" y="2013"/>
              <a:ext cx="320" cy="0"/>
            </a:xfrm>
            <a:prstGeom prst="line">
              <a:avLst/>
            </a:prstGeom>
            <a:noFill/>
            <a:ln w="25400">
              <a:solidFill>
                <a:schemeClr val="accent2"/>
              </a:solidFill>
              <a:round/>
              <a:headEnd type="none" w="sm" len="sm"/>
              <a:tailEnd type="none" w="sm" len="sm"/>
            </a:ln>
          </p:spPr>
          <p:txBody>
            <a:bodyPr wrap="none" anchor="ctr"/>
            <a:lstStyle/>
            <a:p>
              <a:endParaRPr lang="en-US"/>
            </a:p>
          </p:txBody>
        </p:sp>
        <p:sp>
          <p:nvSpPr>
            <p:cNvPr id="43048" name="Line 27"/>
            <p:cNvSpPr>
              <a:spLocks noChangeShapeType="1"/>
            </p:cNvSpPr>
            <p:nvPr/>
          </p:nvSpPr>
          <p:spPr bwMode="auto">
            <a:xfrm>
              <a:off x="2784" y="2091"/>
              <a:ext cx="320" cy="0"/>
            </a:xfrm>
            <a:prstGeom prst="line">
              <a:avLst/>
            </a:prstGeom>
            <a:noFill/>
            <a:ln w="25400">
              <a:solidFill>
                <a:schemeClr val="accent2"/>
              </a:solidFill>
              <a:round/>
              <a:headEnd type="none" w="sm" len="sm"/>
              <a:tailEnd type="none" w="sm" len="sm"/>
            </a:ln>
          </p:spPr>
          <p:txBody>
            <a:bodyPr wrap="none" anchor="ctr"/>
            <a:lstStyle/>
            <a:p>
              <a:endParaRPr lang="en-US"/>
            </a:p>
          </p:txBody>
        </p:sp>
        <p:sp>
          <p:nvSpPr>
            <p:cNvPr id="43049" name="Line 28"/>
            <p:cNvSpPr>
              <a:spLocks noChangeShapeType="1"/>
            </p:cNvSpPr>
            <p:nvPr/>
          </p:nvSpPr>
          <p:spPr bwMode="auto">
            <a:xfrm>
              <a:off x="2784" y="2169"/>
              <a:ext cx="320" cy="0"/>
            </a:xfrm>
            <a:prstGeom prst="line">
              <a:avLst/>
            </a:prstGeom>
            <a:noFill/>
            <a:ln w="25400">
              <a:solidFill>
                <a:schemeClr val="accent2"/>
              </a:solidFill>
              <a:round/>
              <a:headEnd type="none" w="sm" len="sm"/>
              <a:tailEnd type="none" w="sm" len="sm"/>
            </a:ln>
          </p:spPr>
          <p:txBody>
            <a:bodyPr wrap="none" anchor="ctr"/>
            <a:lstStyle/>
            <a:p>
              <a:endParaRPr lang="en-US"/>
            </a:p>
          </p:txBody>
        </p:sp>
      </p:grpSp>
      <p:sp>
        <p:nvSpPr>
          <p:cNvPr id="43021" name="AutoShape 29"/>
          <p:cNvSpPr>
            <a:spLocks noChangeArrowheads="1"/>
          </p:cNvSpPr>
          <p:nvPr/>
        </p:nvSpPr>
        <p:spPr bwMode="auto">
          <a:xfrm>
            <a:off x="6870700" y="812800"/>
            <a:ext cx="822325" cy="327025"/>
          </a:xfrm>
          <a:prstGeom prst="cube">
            <a:avLst>
              <a:gd name="adj" fmla="val 24995"/>
            </a:avLst>
          </a:prstGeom>
          <a:solidFill>
            <a:srgbClr val="00FF00"/>
          </a:solidFill>
          <a:ln w="12700">
            <a:solidFill>
              <a:schemeClr val="tx1"/>
            </a:solidFill>
            <a:miter lim="800000"/>
            <a:headEnd/>
            <a:tailEnd/>
          </a:ln>
        </p:spPr>
        <p:txBody>
          <a:bodyPr wrap="none" anchor="ctr"/>
          <a:lstStyle/>
          <a:p>
            <a:endParaRPr lang="en-US"/>
          </a:p>
        </p:txBody>
      </p:sp>
      <p:sp>
        <p:nvSpPr>
          <p:cNvPr id="43022" name="AutoShape 30"/>
          <p:cNvSpPr>
            <a:spLocks noChangeArrowheads="1"/>
          </p:cNvSpPr>
          <p:nvPr/>
        </p:nvSpPr>
        <p:spPr bwMode="auto">
          <a:xfrm>
            <a:off x="7785100" y="622300"/>
            <a:ext cx="631825" cy="590550"/>
          </a:xfrm>
          <a:prstGeom prst="cube">
            <a:avLst>
              <a:gd name="adj" fmla="val 24995"/>
            </a:avLst>
          </a:prstGeom>
          <a:solidFill>
            <a:srgbClr val="FF00FF"/>
          </a:solidFill>
          <a:ln w="12700">
            <a:solidFill>
              <a:schemeClr val="tx1"/>
            </a:solidFill>
            <a:miter lim="800000"/>
            <a:headEnd/>
            <a:tailEnd/>
          </a:ln>
        </p:spPr>
        <p:txBody>
          <a:bodyPr wrap="none" anchor="ctr"/>
          <a:lstStyle/>
          <a:p>
            <a:endParaRPr lang="en-US"/>
          </a:p>
        </p:txBody>
      </p:sp>
      <p:sp>
        <p:nvSpPr>
          <p:cNvPr id="43023" name="Rectangle 31"/>
          <p:cNvSpPr>
            <a:spLocks noChangeArrowheads="1"/>
          </p:cNvSpPr>
          <p:nvPr/>
        </p:nvSpPr>
        <p:spPr bwMode="auto">
          <a:xfrm>
            <a:off x="7023100" y="1308100"/>
            <a:ext cx="1552575" cy="366713"/>
          </a:xfrm>
          <a:prstGeom prst="rect">
            <a:avLst/>
          </a:prstGeom>
          <a:noFill/>
          <a:ln w="9525">
            <a:noFill/>
            <a:miter lim="800000"/>
            <a:headEnd/>
            <a:tailEnd/>
          </a:ln>
        </p:spPr>
        <p:txBody>
          <a:bodyPr wrap="none" lIns="92075" tIns="46038" rIns="92075" bIns="46038">
            <a:spAutoFit/>
          </a:bodyPr>
          <a:lstStyle/>
          <a:p>
            <a:pPr algn="l">
              <a:lnSpc>
                <a:spcPct val="90000"/>
              </a:lnSpc>
            </a:pPr>
            <a:r>
              <a:rPr lang="en-US" sz="2000" b="1">
                <a:latin typeface="Arial" charset="0"/>
              </a:rPr>
              <a:t>Collections</a:t>
            </a:r>
          </a:p>
        </p:txBody>
      </p:sp>
      <p:sp>
        <p:nvSpPr>
          <p:cNvPr id="43024" name="AutoShape 32"/>
          <p:cNvSpPr>
            <a:spLocks noChangeArrowheads="1"/>
          </p:cNvSpPr>
          <p:nvPr/>
        </p:nvSpPr>
        <p:spPr bwMode="auto">
          <a:xfrm>
            <a:off x="4241800" y="4254500"/>
            <a:ext cx="1435100" cy="406400"/>
          </a:xfrm>
          <a:prstGeom prst="roundRect">
            <a:avLst>
              <a:gd name="adj" fmla="val 12495"/>
            </a:avLst>
          </a:prstGeom>
          <a:noFill/>
          <a:ln w="50800">
            <a:solidFill>
              <a:schemeClr val="accent2"/>
            </a:solidFill>
            <a:round/>
            <a:headEnd/>
            <a:tailEnd/>
          </a:ln>
        </p:spPr>
        <p:txBody>
          <a:bodyPr wrap="none" anchor="ctr"/>
          <a:lstStyle/>
          <a:p>
            <a:endParaRPr lang="en-US"/>
          </a:p>
        </p:txBody>
      </p:sp>
      <p:sp>
        <p:nvSpPr>
          <p:cNvPr id="43025" name="Rectangle 33"/>
          <p:cNvSpPr>
            <a:spLocks noChangeArrowheads="1"/>
          </p:cNvSpPr>
          <p:nvPr/>
        </p:nvSpPr>
        <p:spPr bwMode="auto">
          <a:xfrm>
            <a:off x="4538663" y="4292600"/>
            <a:ext cx="806450" cy="366713"/>
          </a:xfrm>
          <a:prstGeom prst="rect">
            <a:avLst/>
          </a:prstGeom>
          <a:noFill/>
          <a:ln w="9525">
            <a:noFill/>
            <a:miter lim="800000"/>
            <a:headEnd/>
            <a:tailEnd/>
          </a:ln>
        </p:spPr>
        <p:txBody>
          <a:bodyPr wrap="none" lIns="92075" tIns="46038" rIns="92075" bIns="46038">
            <a:spAutoFit/>
          </a:bodyPr>
          <a:lstStyle/>
          <a:p>
            <a:pPr algn="l">
              <a:lnSpc>
                <a:spcPct val="90000"/>
              </a:lnSpc>
            </a:pPr>
            <a:r>
              <a:rPr lang="en-US" sz="2000" b="1">
                <a:latin typeface="Arial" charset="0"/>
              </a:rPr>
              <a:t>Rank</a:t>
            </a:r>
          </a:p>
        </p:txBody>
      </p:sp>
      <p:sp>
        <p:nvSpPr>
          <p:cNvPr id="43026" name="Line 34"/>
          <p:cNvSpPr>
            <a:spLocks noChangeShapeType="1"/>
          </p:cNvSpPr>
          <p:nvPr/>
        </p:nvSpPr>
        <p:spPr bwMode="auto">
          <a:xfrm flipV="1">
            <a:off x="6184900" y="2413000"/>
            <a:ext cx="20638" cy="4572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43027" name="AutoShape 35"/>
          <p:cNvSpPr>
            <a:spLocks noChangeArrowheads="1"/>
          </p:cNvSpPr>
          <p:nvPr/>
        </p:nvSpPr>
        <p:spPr bwMode="auto">
          <a:xfrm>
            <a:off x="3213100" y="2984500"/>
            <a:ext cx="1382713" cy="598488"/>
          </a:xfrm>
          <a:prstGeom prst="cube">
            <a:avLst>
              <a:gd name="adj" fmla="val 24995"/>
            </a:avLst>
          </a:prstGeom>
          <a:noFill/>
          <a:ln w="50800">
            <a:solidFill>
              <a:srgbClr val="FF9900"/>
            </a:solidFill>
            <a:miter lim="800000"/>
            <a:headEnd/>
            <a:tailEnd/>
          </a:ln>
        </p:spPr>
        <p:txBody>
          <a:bodyPr wrap="none" anchor="ctr"/>
          <a:lstStyle/>
          <a:p>
            <a:endParaRPr lang="en-US"/>
          </a:p>
        </p:txBody>
      </p:sp>
      <p:sp>
        <p:nvSpPr>
          <p:cNvPr id="43028" name="Rectangle 36"/>
          <p:cNvSpPr>
            <a:spLocks noChangeArrowheads="1"/>
          </p:cNvSpPr>
          <p:nvPr/>
        </p:nvSpPr>
        <p:spPr bwMode="auto">
          <a:xfrm>
            <a:off x="3395663" y="3162300"/>
            <a:ext cx="917575" cy="366713"/>
          </a:xfrm>
          <a:prstGeom prst="rect">
            <a:avLst/>
          </a:prstGeom>
          <a:noFill/>
          <a:ln w="9525">
            <a:noFill/>
            <a:miter lim="800000"/>
            <a:headEnd/>
            <a:tailEnd/>
          </a:ln>
        </p:spPr>
        <p:txBody>
          <a:bodyPr wrap="none" lIns="92075" tIns="46038" rIns="92075" bIns="46038">
            <a:spAutoFit/>
          </a:bodyPr>
          <a:lstStyle/>
          <a:p>
            <a:pPr algn="l">
              <a:lnSpc>
                <a:spcPct val="90000"/>
              </a:lnSpc>
            </a:pPr>
            <a:r>
              <a:rPr lang="en-US" sz="2000" b="1">
                <a:solidFill>
                  <a:schemeClr val="tx2"/>
                </a:solidFill>
                <a:latin typeface="Arial" charset="0"/>
              </a:rPr>
              <a:t>Query</a:t>
            </a:r>
          </a:p>
        </p:txBody>
      </p:sp>
      <p:sp>
        <p:nvSpPr>
          <p:cNvPr id="43029" name="Line 37"/>
          <p:cNvSpPr>
            <a:spLocks noChangeShapeType="1"/>
          </p:cNvSpPr>
          <p:nvPr/>
        </p:nvSpPr>
        <p:spPr bwMode="auto">
          <a:xfrm rot="28197" flipH="1" flipV="1">
            <a:off x="3975100" y="3708400"/>
            <a:ext cx="695325" cy="3683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43030" name="Line 38"/>
          <p:cNvSpPr>
            <a:spLocks noChangeShapeType="1"/>
          </p:cNvSpPr>
          <p:nvPr/>
        </p:nvSpPr>
        <p:spPr bwMode="auto">
          <a:xfrm rot="6986949" flipH="1" flipV="1">
            <a:off x="5187950" y="3716338"/>
            <a:ext cx="695325" cy="3810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43031" name="Line 39"/>
          <p:cNvSpPr>
            <a:spLocks noChangeShapeType="1"/>
          </p:cNvSpPr>
          <p:nvPr/>
        </p:nvSpPr>
        <p:spPr bwMode="auto">
          <a:xfrm flipH="1" flipV="1">
            <a:off x="4910138" y="4762500"/>
            <a:ext cx="4762" cy="5334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43032" name="Line 40"/>
          <p:cNvSpPr>
            <a:spLocks noChangeShapeType="1"/>
          </p:cNvSpPr>
          <p:nvPr/>
        </p:nvSpPr>
        <p:spPr bwMode="auto">
          <a:xfrm flipV="1">
            <a:off x="1308100" y="1955800"/>
            <a:ext cx="0" cy="1143000"/>
          </a:xfrm>
          <a:prstGeom prst="line">
            <a:avLst/>
          </a:prstGeom>
          <a:noFill/>
          <a:ln w="50800">
            <a:solidFill>
              <a:srgbClr val="FF66CC"/>
            </a:solidFill>
            <a:round/>
            <a:headEnd type="stealth" w="med" len="lg"/>
            <a:tailEnd type="none" w="sm" len="sm"/>
          </a:ln>
        </p:spPr>
        <p:txBody>
          <a:bodyPr wrap="none" anchor="ctr"/>
          <a:lstStyle/>
          <a:p>
            <a:endParaRPr lang="en-US"/>
          </a:p>
        </p:txBody>
      </p:sp>
      <p:sp>
        <p:nvSpPr>
          <p:cNvPr id="43033" name="Oval 41"/>
          <p:cNvSpPr>
            <a:spLocks noChangeArrowheads="1"/>
          </p:cNvSpPr>
          <p:nvPr/>
        </p:nvSpPr>
        <p:spPr bwMode="auto">
          <a:xfrm>
            <a:off x="622300" y="2108200"/>
            <a:ext cx="1524000" cy="609600"/>
          </a:xfrm>
          <a:prstGeom prst="ellipse">
            <a:avLst/>
          </a:prstGeom>
          <a:noFill/>
          <a:ln w="12700">
            <a:solidFill>
              <a:srgbClr val="FF3300"/>
            </a:solidFill>
            <a:round/>
            <a:headEnd type="none" w="sm" len="sm"/>
            <a:tailEnd type="none" w="sm" len="sm"/>
          </a:ln>
        </p:spPr>
        <p:txBody>
          <a:bodyPr wrap="none" anchor="ctr"/>
          <a:lstStyle/>
          <a:p>
            <a:pPr algn="ctr"/>
            <a:r>
              <a:rPr lang="en-US" sz="2000">
                <a:solidFill>
                  <a:schemeClr val="tx2"/>
                </a:solidFill>
                <a:latin typeface="Arial" charset="0"/>
              </a:rPr>
              <a:t>text input</a:t>
            </a:r>
            <a:endParaRPr lang="en-US" sz="2400">
              <a:solidFill>
                <a:schemeClr val="tx2"/>
              </a:solidFill>
              <a:latin typeface="Arial" charset="0"/>
            </a:endParaRPr>
          </a:p>
        </p:txBody>
      </p:sp>
      <p:sp>
        <p:nvSpPr>
          <p:cNvPr id="43034" name="Text Box 42"/>
          <p:cNvSpPr txBox="1">
            <a:spLocks noChangeArrowheads="1"/>
          </p:cNvSpPr>
          <p:nvPr/>
        </p:nvSpPr>
        <p:spPr bwMode="auto">
          <a:xfrm>
            <a:off x="2984500" y="431800"/>
            <a:ext cx="1930400" cy="1187450"/>
          </a:xfrm>
          <a:prstGeom prst="rect">
            <a:avLst/>
          </a:prstGeom>
          <a:noFill/>
          <a:ln w="12700">
            <a:noFill/>
            <a:miter lim="800000"/>
            <a:headEnd type="none" w="sm" len="sm"/>
            <a:tailEnd type="none" w="sm" len="sm"/>
          </a:ln>
        </p:spPr>
        <p:txBody>
          <a:bodyPr>
            <a:spAutoFit/>
          </a:bodyPr>
          <a:lstStyle/>
          <a:p>
            <a:pPr algn="ctr"/>
            <a:r>
              <a:rPr lang="en-US" sz="2400">
                <a:solidFill>
                  <a:srgbClr val="008000"/>
                </a:solidFill>
                <a:latin typeface="Arial" charset="0"/>
              </a:rPr>
              <a:t>Lexical analysis and stop words</a:t>
            </a:r>
            <a:endParaRPr lang="en-US" sz="2400">
              <a:latin typeface="Arial" charset="0"/>
            </a:endParaRPr>
          </a:p>
        </p:txBody>
      </p:sp>
      <p:sp>
        <p:nvSpPr>
          <p:cNvPr id="43035" name="Oval 43"/>
          <p:cNvSpPr>
            <a:spLocks noChangeArrowheads="1"/>
          </p:cNvSpPr>
          <p:nvPr/>
        </p:nvSpPr>
        <p:spPr bwMode="auto">
          <a:xfrm>
            <a:off x="2832100" y="355600"/>
            <a:ext cx="2133600" cy="1447800"/>
          </a:xfrm>
          <a:prstGeom prst="ellipse">
            <a:avLst/>
          </a:prstGeom>
          <a:noFill/>
          <a:ln w="9525">
            <a:solidFill>
              <a:srgbClr val="FF3300"/>
            </a:solidFill>
            <a:round/>
            <a:headEnd/>
            <a:tailEnd/>
          </a:ln>
        </p:spPr>
        <p:txBody>
          <a:bodyPr wrap="none" anchor="ctr"/>
          <a:lstStyle/>
          <a:p>
            <a:endParaRPr lang="en-US"/>
          </a:p>
        </p:txBody>
      </p:sp>
      <p:cxnSp>
        <p:nvCxnSpPr>
          <p:cNvPr id="43036" name="AutoShape 44"/>
          <p:cNvCxnSpPr>
            <a:cxnSpLocks noChangeShapeType="1"/>
            <a:stCxn id="43035" idx="4"/>
            <a:endCxn id="43017" idx="0"/>
          </p:cNvCxnSpPr>
          <p:nvPr/>
        </p:nvCxnSpPr>
        <p:spPr bwMode="auto">
          <a:xfrm rot="5400000">
            <a:off x="2005806" y="1253332"/>
            <a:ext cx="1343025" cy="2443162"/>
          </a:xfrm>
          <a:prstGeom prst="curvedConnector3">
            <a:avLst>
              <a:gd name="adj1" fmla="val 50000"/>
            </a:avLst>
          </a:prstGeom>
          <a:noFill/>
          <a:ln w="9525">
            <a:solidFill>
              <a:schemeClr val="tx1"/>
            </a:solidFill>
            <a:round/>
            <a:headEnd/>
            <a:tailEnd type="triangle" w="med" len="med"/>
          </a:ln>
        </p:spPr>
      </p:cxnSp>
      <p:cxnSp>
        <p:nvCxnSpPr>
          <p:cNvPr id="43037" name="AutoShape 45"/>
          <p:cNvCxnSpPr>
            <a:cxnSpLocks noChangeShapeType="1"/>
            <a:stCxn id="43035" idx="4"/>
          </p:cNvCxnSpPr>
          <p:nvPr/>
        </p:nvCxnSpPr>
        <p:spPr bwMode="auto">
          <a:xfrm rot="16200000" flipH="1">
            <a:off x="4454525" y="1247775"/>
            <a:ext cx="277813" cy="1389063"/>
          </a:xfrm>
          <a:prstGeom prst="curvedConnector2">
            <a:avLst/>
          </a:prstGeom>
          <a:noFill/>
          <a:ln w="9525">
            <a:solidFill>
              <a:schemeClr val="tx1"/>
            </a:solidFill>
            <a:round/>
            <a:headEnd/>
            <a:tailEnd type="triangle" w="med" len="med"/>
          </a:ln>
        </p:spPr>
      </p:cxnSp>
      <p:sp>
        <p:nvSpPr>
          <p:cNvPr id="43038" name="AutoShape 46"/>
          <p:cNvSpPr>
            <a:spLocks noChangeArrowheads="1"/>
          </p:cNvSpPr>
          <p:nvPr/>
        </p:nvSpPr>
        <p:spPr bwMode="auto">
          <a:xfrm>
            <a:off x="4203700" y="4203700"/>
            <a:ext cx="1524000" cy="508000"/>
          </a:xfrm>
          <a:prstGeom prst="roundRect">
            <a:avLst>
              <a:gd name="adj" fmla="val 12495"/>
            </a:avLst>
          </a:prstGeom>
          <a:noFill/>
          <a:ln w="50800">
            <a:solidFill>
              <a:srgbClr val="FF9900"/>
            </a:solidFill>
            <a:round/>
            <a:headEnd/>
            <a:tailEnd/>
          </a:ln>
        </p:spPr>
        <p:txBody>
          <a:bodyPr wrap="none" anchor="ctr"/>
          <a:lstStyle/>
          <a:p>
            <a:pPr algn="ctr"/>
            <a:endParaRPr lang="en-US"/>
          </a:p>
        </p:txBody>
      </p:sp>
      <p:sp>
        <p:nvSpPr>
          <p:cNvPr id="43039" name="Rectangle 47"/>
          <p:cNvSpPr>
            <a:spLocks noChangeArrowheads="1"/>
          </p:cNvSpPr>
          <p:nvPr/>
        </p:nvSpPr>
        <p:spPr bwMode="auto">
          <a:xfrm>
            <a:off x="5710238" y="5540375"/>
            <a:ext cx="882650" cy="587375"/>
          </a:xfrm>
          <a:prstGeom prst="rect">
            <a:avLst/>
          </a:prstGeom>
          <a:noFill/>
          <a:ln w="9525">
            <a:noFill/>
            <a:miter lim="800000"/>
            <a:headEnd/>
            <a:tailEnd/>
          </a:ln>
        </p:spPr>
        <p:txBody>
          <a:bodyPr wrap="none" lIns="92075" tIns="46038" rIns="92075" bIns="46038">
            <a:spAutoFit/>
          </a:bodyPr>
          <a:lstStyle/>
          <a:p>
            <a:pPr algn="ctr">
              <a:lnSpc>
                <a:spcPct val="90000"/>
              </a:lnSpc>
            </a:pPr>
            <a:r>
              <a:rPr lang="en-US" sz="1800" b="1">
                <a:solidFill>
                  <a:schemeClr val="tx2"/>
                </a:solidFill>
                <a:latin typeface="Arial" charset="0"/>
              </a:rPr>
              <a:t>Result</a:t>
            </a:r>
          </a:p>
          <a:p>
            <a:pPr algn="ctr">
              <a:lnSpc>
                <a:spcPct val="90000"/>
              </a:lnSpc>
            </a:pPr>
            <a:r>
              <a:rPr lang="en-US" sz="1800" b="1">
                <a:solidFill>
                  <a:schemeClr val="tx2"/>
                </a:solidFill>
                <a:latin typeface="Arial" charset="0"/>
              </a:rPr>
              <a:t>Sets</a:t>
            </a:r>
          </a:p>
        </p:txBody>
      </p:sp>
      <p:sp>
        <p:nvSpPr>
          <p:cNvPr id="43040" name="Text Box 48"/>
          <p:cNvSpPr txBox="1">
            <a:spLocks noChangeArrowheads="1"/>
          </p:cNvSpPr>
          <p:nvPr/>
        </p:nvSpPr>
        <p:spPr bwMode="auto">
          <a:xfrm>
            <a:off x="6883400" y="3594100"/>
            <a:ext cx="1981200" cy="1096963"/>
          </a:xfrm>
          <a:prstGeom prst="rect">
            <a:avLst/>
          </a:prstGeom>
          <a:noFill/>
          <a:ln w="12700">
            <a:noFill/>
            <a:miter lim="800000"/>
            <a:headEnd type="none" w="sm" len="sm"/>
            <a:tailEnd type="none" w="sm" len="sm"/>
          </a:ln>
        </p:spPr>
        <p:txBody>
          <a:bodyPr>
            <a:spAutoFit/>
          </a:bodyPr>
          <a:lstStyle/>
          <a:p>
            <a:pPr algn="ctr"/>
            <a:r>
              <a:rPr lang="en-US" sz="2200">
                <a:solidFill>
                  <a:srgbClr val="008000"/>
                </a:solidFill>
                <a:latin typeface="Arial" charset="0"/>
              </a:rPr>
              <a:t>How is</a:t>
            </a:r>
          </a:p>
          <a:p>
            <a:pPr algn="ctr"/>
            <a:r>
              <a:rPr lang="en-US" sz="2200">
                <a:solidFill>
                  <a:srgbClr val="008000"/>
                </a:solidFill>
                <a:latin typeface="Arial" charset="0"/>
              </a:rPr>
              <a:t>the index</a:t>
            </a:r>
          </a:p>
          <a:p>
            <a:pPr algn="ctr"/>
            <a:r>
              <a:rPr lang="en-US" sz="2200">
                <a:solidFill>
                  <a:srgbClr val="008000"/>
                </a:solidFill>
                <a:latin typeface="Arial" charset="0"/>
              </a:rPr>
              <a:t>constructed?</a:t>
            </a:r>
            <a:endParaRPr lang="en-US" sz="2200" b="1">
              <a:solidFill>
                <a:srgbClr val="008000"/>
              </a:solidFill>
              <a:latin typeface="Arial" charset="0"/>
            </a:endParaRPr>
          </a:p>
        </p:txBody>
      </p:sp>
      <p:sp>
        <p:nvSpPr>
          <p:cNvPr id="43041" name="Oval 50"/>
          <p:cNvSpPr>
            <a:spLocks noChangeArrowheads="1"/>
          </p:cNvSpPr>
          <p:nvPr/>
        </p:nvSpPr>
        <p:spPr bwMode="auto">
          <a:xfrm>
            <a:off x="6781800" y="3543300"/>
            <a:ext cx="2133600" cy="1473200"/>
          </a:xfrm>
          <a:prstGeom prst="ellipse">
            <a:avLst/>
          </a:prstGeom>
          <a:noFill/>
          <a:ln w="12700">
            <a:solidFill>
              <a:srgbClr val="FF3300"/>
            </a:solidFill>
            <a:round/>
            <a:headEnd/>
            <a:tailEnd/>
          </a:ln>
        </p:spPr>
        <p:txBody>
          <a:bodyPr wrap="none" anchor="ctr"/>
          <a:lstStyle/>
          <a:p>
            <a:endParaRPr lang="en-US"/>
          </a:p>
        </p:txBody>
      </p:sp>
      <p:cxnSp>
        <p:nvCxnSpPr>
          <p:cNvPr id="43042" name="AutoShape 51"/>
          <p:cNvCxnSpPr>
            <a:cxnSpLocks noChangeShapeType="1"/>
            <a:stCxn id="43041" idx="0"/>
            <a:endCxn id="43012" idx="5"/>
          </p:cNvCxnSpPr>
          <p:nvPr/>
        </p:nvCxnSpPr>
        <p:spPr bwMode="auto">
          <a:xfrm rot="5400000" flipH="1">
            <a:off x="7191376" y="2886075"/>
            <a:ext cx="373062" cy="941387"/>
          </a:xfrm>
          <a:prstGeom prst="curvedConnector2">
            <a:avLst/>
          </a:prstGeom>
          <a:noFill/>
          <a:ln w="9525">
            <a:solidFill>
              <a:schemeClr val="tx1"/>
            </a:solidFill>
            <a:round/>
            <a:headEn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59395" name="Slide Number Placeholder 2"/>
          <p:cNvSpPr>
            <a:spLocks noGrp="1"/>
          </p:cNvSpPr>
          <p:nvPr>
            <p:ph type="sldNum" sz="quarter" idx="11"/>
          </p:nvPr>
        </p:nvSpPr>
        <p:spPr>
          <a:noFill/>
        </p:spPr>
        <p:txBody>
          <a:bodyPr/>
          <a:lstStyle/>
          <a:p>
            <a:fld id="{ACFD08F4-817D-4CF8-A432-B01ECB3676EB}" type="slidenum">
              <a:rPr lang="en-US" smtClean="0">
                <a:latin typeface="Times New Roman" charset="0"/>
              </a:rPr>
              <a:pPr/>
              <a:t>20</a:t>
            </a:fld>
            <a:endParaRPr lang="en-US" smtClean="0">
              <a:latin typeface="Times New Roman" charset="0"/>
            </a:endParaRPr>
          </a:p>
        </p:txBody>
      </p:sp>
      <p:sp>
        <p:nvSpPr>
          <p:cNvPr id="59396" name="Rectangle 4"/>
          <p:cNvSpPr>
            <a:spLocks noGrp="1" noChangeArrowheads="1"/>
          </p:cNvSpPr>
          <p:nvPr>
            <p:ph type="title" idx="4294967295"/>
          </p:nvPr>
        </p:nvSpPr>
        <p:spPr>
          <a:xfrm>
            <a:off x="457200" y="304800"/>
            <a:ext cx="8001000" cy="571500"/>
          </a:xfrm>
        </p:spPr>
        <p:txBody>
          <a:bodyPr anchor="b"/>
          <a:lstStyle/>
          <a:p>
            <a:pPr eaLnBrk="1" hangingPunct="1"/>
            <a:r>
              <a:rPr lang="en-US" sz="3200" smtClean="0"/>
              <a:t>Data flow</a:t>
            </a:r>
          </a:p>
        </p:txBody>
      </p:sp>
      <p:sp>
        <p:nvSpPr>
          <p:cNvPr id="59397" name="Rectangle 5"/>
          <p:cNvSpPr>
            <a:spLocks noChangeArrowheads="1"/>
          </p:cNvSpPr>
          <p:nvPr/>
        </p:nvSpPr>
        <p:spPr bwMode="auto">
          <a:xfrm>
            <a:off x="469900" y="1887538"/>
            <a:ext cx="193675" cy="466725"/>
          </a:xfrm>
          <a:prstGeom prst="rect">
            <a:avLst/>
          </a:prstGeom>
          <a:no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398" name="Rectangle 6"/>
          <p:cNvSpPr>
            <a:spLocks noChangeArrowheads="1"/>
          </p:cNvSpPr>
          <p:nvPr/>
        </p:nvSpPr>
        <p:spPr bwMode="auto">
          <a:xfrm>
            <a:off x="469900" y="2497138"/>
            <a:ext cx="193675" cy="466725"/>
          </a:xfrm>
          <a:prstGeom prst="rect">
            <a:avLst/>
          </a:prstGeom>
          <a:no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399" name="Rectangle 7"/>
          <p:cNvSpPr>
            <a:spLocks noChangeArrowheads="1"/>
          </p:cNvSpPr>
          <p:nvPr/>
        </p:nvSpPr>
        <p:spPr bwMode="auto">
          <a:xfrm>
            <a:off x="469900" y="3106738"/>
            <a:ext cx="193675" cy="466725"/>
          </a:xfrm>
          <a:prstGeom prst="rect">
            <a:avLst/>
          </a:prstGeom>
          <a:no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00" name="Rectangle 8"/>
          <p:cNvSpPr>
            <a:spLocks noChangeArrowheads="1"/>
          </p:cNvSpPr>
          <p:nvPr/>
        </p:nvSpPr>
        <p:spPr bwMode="auto">
          <a:xfrm>
            <a:off x="469900" y="4859338"/>
            <a:ext cx="193675" cy="466725"/>
          </a:xfrm>
          <a:prstGeom prst="rect">
            <a:avLst/>
          </a:prstGeom>
          <a:no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01" name="Oval 9"/>
          <p:cNvSpPr>
            <a:spLocks noChangeArrowheads="1"/>
          </p:cNvSpPr>
          <p:nvPr/>
        </p:nvSpPr>
        <p:spPr bwMode="auto">
          <a:xfrm>
            <a:off x="868363" y="35258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02" name="Oval 10"/>
          <p:cNvSpPr>
            <a:spLocks noChangeArrowheads="1"/>
          </p:cNvSpPr>
          <p:nvPr/>
        </p:nvSpPr>
        <p:spPr bwMode="auto">
          <a:xfrm>
            <a:off x="868363" y="36782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03" name="Oval 11"/>
          <p:cNvSpPr>
            <a:spLocks noChangeArrowheads="1"/>
          </p:cNvSpPr>
          <p:nvPr/>
        </p:nvSpPr>
        <p:spPr bwMode="auto">
          <a:xfrm>
            <a:off x="868363" y="38306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04" name="Text Box 12"/>
          <p:cNvSpPr txBox="1">
            <a:spLocks noChangeArrowheads="1"/>
          </p:cNvSpPr>
          <p:nvPr/>
        </p:nvSpPr>
        <p:spPr bwMode="auto">
          <a:xfrm>
            <a:off x="530225" y="4102100"/>
            <a:ext cx="979488" cy="457200"/>
          </a:xfrm>
          <a:prstGeom prst="rect">
            <a:avLst/>
          </a:prstGeom>
          <a:noFill/>
          <a:ln w="9525">
            <a:noFill/>
            <a:miter lim="800000"/>
            <a:headEnd/>
            <a:tailEnd/>
          </a:ln>
        </p:spPr>
        <p:txBody>
          <a:bodyPr wrap="none">
            <a:spAutoFit/>
          </a:bodyPr>
          <a:lstStyle/>
          <a:p>
            <a:pPr algn="l" eaLnBrk="1" hangingPunct="1"/>
            <a:r>
              <a:rPr lang="en-US" sz="2400">
                <a:latin typeface="Lucida Sans" charset="0"/>
                <a:cs typeface="Arial Unicode MS" charset="0"/>
              </a:rPr>
              <a:t>splits</a:t>
            </a:r>
          </a:p>
        </p:txBody>
      </p:sp>
      <p:sp>
        <p:nvSpPr>
          <p:cNvPr id="59405" name="Oval 13"/>
          <p:cNvSpPr>
            <a:spLocks noChangeArrowheads="1"/>
          </p:cNvSpPr>
          <p:nvPr/>
        </p:nvSpPr>
        <p:spPr bwMode="auto">
          <a:xfrm>
            <a:off x="868363" y="42878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06" name="Oval 15"/>
          <p:cNvSpPr>
            <a:spLocks noChangeArrowheads="1"/>
          </p:cNvSpPr>
          <p:nvPr/>
        </p:nvSpPr>
        <p:spPr bwMode="auto">
          <a:xfrm>
            <a:off x="1978025" y="2230438"/>
            <a:ext cx="1484313" cy="617537"/>
          </a:xfrm>
          <a:prstGeom prst="ellipse">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Parser</a:t>
            </a:r>
          </a:p>
        </p:txBody>
      </p:sp>
      <p:sp>
        <p:nvSpPr>
          <p:cNvPr id="59407" name="Oval 17"/>
          <p:cNvSpPr>
            <a:spLocks noChangeArrowheads="1"/>
          </p:cNvSpPr>
          <p:nvPr/>
        </p:nvSpPr>
        <p:spPr bwMode="auto">
          <a:xfrm>
            <a:off x="1984375" y="3027363"/>
            <a:ext cx="1484313" cy="617537"/>
          </a:xfrm>
          <a:prstGeom prst="ellipse">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Parser</a:t>
            </a:r>
          </a:p>
        </p:txBody>
      </p:sp>
      <p:sp>
        <p:nvSpPr>
          <p:cNvPr id="59408" name="Oval 18"/>
          <p:cNvSpPr>
            <a:spLocks noChangeArrowheads="1"/>
          </p:cNvSpPr>
          <p:nvPr/>
        </p:nvSpPr>
        <p:spPr bwMode="auto">
          <a:xfrm>
            <a:off x="1968500" y="4322763"/>
            <a:ext cx="1484313" cy="617537"/>
          </a:xfrm>
          <a:prstGeom prst="ellipse">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Parser</a:t>
            </a:r>
          </a:p>
        </p:txBody>
      </p:sp>
      <p:sp>
        <p:nvSpPr>
          <p:cNvPr id="59409" name="Oval 19"/>
          <p:cNvSpPr>
            <a:spLocks noChangeArrowheads="1"/>
          </p:cNvSpPr>
          <p:nvPr/>
        </p:nvSpPr>
        <p:spPr bwMode="auto">
          <a:xfrm>
            <a:off x="2620963" y="35258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10" name="Oval 20"/>
          <p:cNvSpPr>
            <a:spLocks noChangeArrowheads="1"/>
          </p:cNvSpPr>
          <p:nvPr/>
        </p:nvSpPr>
        <p:spPr bwMode="auto">
          <a:xfrm>
            <a:off x="2620963" y="36782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11" name="Oval 21"/>
          <p:cNvSpPr>
            <a:spLocks noChangeArrowheads="1"/>
          </p:cNvSpPr>
          <p:nvPr/>
        </p:nvSpPr>
        <p:spPr bwMode="auto">
          <a:xfrm>
            <a:off x="2620963" y="38306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cxnSp>
        <p:nvCxnSpPr>
          <p:cNvPr id="59412" name="AutoShape 22"/>
          <p:cNvCxnSpPr>
            <a:cxnSpLocks noChangeShapeType="1"/>
            <a:stCxn id="59397" idx="3"/>
            <a:endCxn id="59406" idx="2"/>
          </p:cNvCxnSpPr>
          <p:nvPr/>
        </p:nvCxnSpPr>
        <p:spPr bwMode="auto">
          <a:xfrm>
            <a:off x="663575" y="2120900"/>
            <a:ext cx="1314450" cy="419100"/>
          </a:xfrm>
          <a:prstGeom prst="straightConnector1">
            <a:avLst/>
          </a:prstGeom>
          <a:noFill/>
          <a:ln w="9525">
            <a:solidFill>
              <a:schemeClr val="tx1"/>
            </a:solidFill>
            <a:miter lim="800000"/>
            <a:headEnd/>
            <a:tailEnd type="triangle" w="med" len="med"/>
          </a:ln>
        </p:spPr>
      </p:cxnSp>
      <p:cxnSp>
        <p:nvCxnSpPr>
          <p:cNvPr id="59413" name="AutoShape 23"/>
          <p:cNvCxnSpPr>
            <a:cxnSpLocks noChangeShapeType="1"/>
            <a:stCxn id="59398" idx="3"/>
            <a:endCxn id="59408" idx="1"/>
          </p:cNvCxnSpPr>
          <p:nvPr/>
        </p:nvCxnSpPr>
        <p:spPr bwMode="auto">
          <a:xfrm>
            <a:off x="663575" y="2730500"/>
            <a:ext cx="1522413" cy="1682750"/>
          </a:xfrm>
          <a:prstGeom prst="straightConnector1">
            <a:avLst/>
          </a:prstGeom>
          <a:noFill/>
          <a:ln w="9525">
            <a:solidFill>
              <a:schemeClr val="tx1"/>
            </a:solidFill>
            <a:miter lim="800000"/>
            <a:headEnd/>
            <a:tailEnd type="triangle" w="med" len="med"/>
          </a:ln>
        </p:spPr>
      </p:cxnSp>
      <p:cxnSp>
        <p:nvCxnSpPr>
          <p:cNvPr id="59414" name="AutoShape 24"/>
          <p:cNvCxnSpPr>
            <a:cxnSpLocks noChangeShapeType="1"/>
            <a:stCxn id="59400" idx="3"/>
            <a:endCxn id="59407" idx="3"/>
          </p:cNvCxnSpPr>
          <p:nvPr/>
        </p:nvCxnSpPr>
        <p:spPr bwMode="auto">
          <a:xfrm flipV="1">
            <a:off x="663575" y="3554413"/>
            <a:ext cx="1538288" cy="1538287"/>
          </a:xfrm>
          <a:prstGeom prst="straightConnector1">
            <a:avLst/>
          </a:prstGeom>
          <a:noFill/>
          <a:ln w="9525">
            <a:solidFill>
              <a:schemeClr val="tx1"/>
            </a:solidFill>
            <a:miter lim="800000"/>
            <a:headEnd/>
            <a:tailEnd type="triangle" w="med" len="med"/>
          </a:ln>
        </p:spPr>
      </p:cxnSp>
      <p:sp>
        <p:nvSpPr>
          <p:cNvPr id="59415" name="AutoShape 25"/>
          <p:cNvSpPr>
            <a:spLocks noChangeArrowheads="1"/>
          </p:cNvSpPr>
          <p:nvPr/>
        </p:nvSpPr>
        <p:spPr bwMode="auto">
          <a:xfrm>
            <a:off x="3676650" y="1206500"/>
            <a:ext cx="1244600" cy="522288"/>
          </a:xfrm>
          <a:prstGeom prst="roundRect">
            <a:avLst>
              <a:gd name="adj" fmla="val 16667"/>
            </a:avLst>
          </a:prstGeom>
          <a:noFill/>
          <a:ln w="25400">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Master</a:t>
            </a:r>
          </a:p>
        </p:txBody>
      </p:sp>
      <p:sp>
        <p:nvSpPr>
          <p:cNvPr id="59416" name="Rectangle 26"/>
          <p:cNvSpPr>
            <a:spLocks noChangeArrowheads="1"/>
          </p:cNvSpPr>
          <p:nvPr/>
        </p:nvSpPr>
        <p:spPr bwMode="auto">
          <a:xfrm>
            <a:off x="4057650" y="2273300"/>
            <a:ext cx="573088" cy="466725"/>
          </a:xfrm>
          <a:prstGeom prst="rect">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a-f</a:t>
            </a:r>
          </a:p>
        </p:txBody>
      </p:sp>
      <p:sp>
        <p:nvSpPr>
          <p:cNvPr id="59417" name="Rectangle 27"/>
          <p:cNvSpPr>
            <a:spLocks noChangeArrowheads="1"/>
          </p:cNvSpPr>
          <p:nvPr/>
        </p:nvSpPr>
        <p:spPr bwMode="auto">
          <a:xfrm>
            <a:off x="4600575" y="2273300"/>
            <a:ext cx="674688" cy="466725"/>
          </a:xfrm>
          <a:prstGeom prst="rect">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g-p</a:t>
            </a:r>
          </a:p>
        </p:txBody>
      </p:sp>
      <p:sp>
        <p:nvSpPr>
          <p:cNvPr id="59418" name="Rectangle 28"/>
          <p:cNvSpPr>
            <a:spLocks noChangeArrowheads="1"/>
          </p:cNvSpPr>
          <p:nvPr/>
        </p:nvSpPr>
        <p:spPr bwMode="auto">
          <a:xfrm>
            <a:off x="5241925" y="2273300"/>
            <a:ext cx="658813" cy="466725"/>
          </a:xfrm>
          <a:prstGeom prst="rect">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q-z</a:t>
            </a:r>
          </a:p>
        </p:txBody>
      </p:sp>
      <p:sp>
        <p:nvSpPr>
          <p:cNvPr id="59419" name="Rectangle 29"/>
          <p:cNvSpPr>
            <a:spLocks noChangeArrowheads="1"/>
          </p:cNvSpPr>
          <p:nvPr/>
        </p:nvSpPr>
        <p:spPr bwMode="auto">
          <a:xfrm>
            <a:off x="4073525" y="3101975"/>
            <a:ext cx="573088" cy="466725"/>
          </a:xfrm>
          <a:prstGeom prst="rect">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a-f</a:t>
            </a:r>
          </a:p>
        </p:txBody>
      </p:sp>
      <p:sp>
        <p:nvSpPr>
          <p:cNvPr id="59420" name="Rectangle 30"/>
          <p:cNvSpPr>
            <a:spLocks noChangeArrowheads="1"/>
          </p:cNvSpPr>
          <p:nvPr/>
        </p:nvSpPr>
        <p:spPr bwMode="auto">
          <a:xfrm>
            <a:off x="4616450" y="3101975"/>
            <a:ext cx="674688" cy="466725"/>
          </a:xfrm>
          <a:prstGeom prst="rect">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g-p</a:t>
            </a:r>
          </a:p>
        </p:txBody>
      </p:sp>
      <p:sp>
        <p:nvSpPr>
          <p:cNvPr id="59421" name="Rectangle 31"/>
          <p:cNvSpPr>
            <a:spLocks noChangeArrowheads="1"/>
          </p:cNvSpPr>
          <p:nvPr/>
        </p:nvSpPr>
        <p:spPr bwMode="auto">
          <a:xfrm>
            <a:off x="5241925" y="3101975"/>
            <a:ext cx="658813" cy="466725"/>
          </a:xfrm>
          <a:prstGeom prst="rect">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q-z</a:t>
            </a:r>
          </a:p>
        </p:txBody>
      </p:sp>
      <p:sp>
        <p:nvSpPr>
          <p:cNvPr id="59422" name="Rectangle 32"/>
          <p:cNvSpPr>
            <a:spLocks noChangeArrowheads="1"/>
          </p:cNvSpPr>
          <p:nvPr/>
        </p:nvSpPr>
        <p:spPr bwMode="auto">
          <a:xfrm>
            <a:off x="4073525" y="4397375"/>
            <a:ext cx="573088" cy="466725"/>
          </a:xfrm>
          <a:prstGeom prst="rect">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a-f</a:t>
            </a:r>
          </a:p>
        </p:txBody>
      </p:sp>
      <p:sp>
        <p:nvSpPr>
          <p:cNvPr id="59423" name="Rectangle 33"/>
          <p:cNvSpPr>
            <a:spLocks noChangeArrowheads="1"/>
          </p:cNvSpPr>
          <p:nvPr/>
        </p:nvSpPr>
        <p:spPr bwMode="auto">
          <a:xfrm>
            <a:off x="4616450" y="4397375"/>
            <a:ext cx="674688" cy="466725"/>
          </a:xfrm>
          <a:prstGeom prst="rect">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g-p</a:t>
            </a:r>
          </a:p>
        </p:txBody>
      </p:sp>
      <p:sp>
        <p:nvSpPr>
          <p:cNvPr id="59424" name="Rectangle 34"/>
          <p:cNvSpPr>
            <a:spLocks noChangeArrowheads="1"/>
          </p:cNvSpPr>
          <p:nvPr/>
        </p:nvSpPr>
        <p:spPr bwMode="auto">
          <a:xfrm>
            <a:off x="5241925" y="4397375"/>
            <a:ext cx="658813" cy="466725"/>
          </a:xfrm>
          <a:prstGeom prst="rect">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q-z</a:t>
            </a:r>
          </a:p>
        </p:txBody>
      </p:sp>
      <p:sp>
        <p:nvSpPr>
          <p:cNvPr id="59425" name="Oval 35"/>
          <p:cNvSpPr>
            <a:spLocks noChangeArrowheads="1"/>
          </p:cNvSpPr>
          <p:nvPr/>
        </p:nvSpPr>
        <p:spPr bwMode="auto">
          <a:xfrm>
            <a:off x="4830763" y="35258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26" name="Oval 36"/>
          <p:cNvSpPr>
            <a:spLocks noChangeArrowheads="1"/>
          </p:cNvSpPr>
          <p:nvPr/>
        </p:nvSpPr>
        <p:spPr bwMode="auto">
          <a:xfrm>
            <a:off x="4830763" y="36782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27" name="Oval 37"/>
          <p:cNvSpPr>
            <a:spLocks noChangeArrowheads="1"/>
          </p:cNvSpPr>
          <p:nvPr/>
        </p:nvSpPr>
        <p:spPr bwMode="auto">
          <a:xfrm>
            <a:off x="4830763" y="38306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cxnSp>
        <p:nvCxnSpPr>
          <p:cNvPr id="59428" name="AutoShape 38"/>
          <p:cNvCxnSpPr>
            <a:cxnSpLocks noChangeShapeType="1"/>
            <a:stCxn id="59406" idx="6"/>
            <a:endCxn id="59416" idx="1"/>
          </p:cNvCxnSpPr>
          <p:nvPr/>
        </p:nvCxnSpPr>
        <p:spPr bwMode="auto">
          <a:xfrm flipV="1">
            <a:off x="3462338" y="2506663"/>
            <a:ext cx="595312" cy="33337"/>
          </a:xfrm>
          <a:prstGeom prst="straightConnector1">
            <a:avLst/>
          </a:prstGeom>
          <a:noFill/>
          <a:ln w="9525">
            <a:solidFill>
              <a:schemeClr val="tx1"/>
            </a:solidFill>
            <a:miter lim="800000"/>
            <a:headEnd/>
            <a:tailEnd type="triangle" w="med" len="med"/>
          </a:ln>
        </p:spPr>
      </p:cxnSp>
      <p:cxnSp>
        <p:nvCxnSpPr>
          <p:cNvPr id="59429" name="AutoShape 39"/>
          <p:cNvCxnSpPr>
            <a:cxnSpLocks noChangeShapeType="1"/>
            <a:stCxn id="59407" idx="6"/>
            <a:endCxn id="59419" idx="1"/>
          </p:cNvCxnSpPr>
          <p:nvPr/>
        </p:nvCxnSpPr>
        <p:spPr bwMode="auto">
          <a:xfrm flipV="1">
            <a:off x="3468688" y="3335338"/>
            <a:ext cx="604837" cy="1587"/>
          </a:xfrm>
          <a:prstGeom prst="straightConnector1">
            <a:avLst/>
          </a:prstGeom>
          <a:noFill/>
          <a:ln w="9525">
            <a:solidFill>
              <a:schemeClr val="tx1"/>
            </a:solidFill>
            <a:miter lim="800000"/>
            <a:headEnd/>
            <a:tailEnd type="triangle" w="med" len="med"/>
          </a:ln>
        </p:spPr>
      </p:cxnSp>
      <p:cxnSp>
        <p:nvCxnSpPr>
          <p:cNvPr id="59430" name="AutoShape 40"/>
          <p:cNvCxnSpPr>
            <a:cxnSpLocks noChangeShapeType="1"/>
            <a:stCxn id="59408" idx="6"/>
            <a:endCxn id="59422" idx="1"/>
          </p:cNvCxnSpPr>
          <p:nvPr/>
        </p:nvCxnSpPr>
        <p:spPr bwMode="auto">
          <a:xfrm flipV="1">
            <a:off x="3452813" y="4630738"/>
            <a:ext cx="620712" cy="1587"/>
          </a:xfrm>
          <a:prstGeom prst="straightConnector1">
            <a:avLst/>
          </a:prstGeom>
          <a:noFill/>
          <a:ln w="9525">
            <a:solidFill>
              <a:schemeClr val="tx1"/>
            </a:solidFill>
            <a:miter lim="800000"/>
            <a:headEnd/>
            <a:tailEnd type="triangle" w="med" len="med"/>
          </a:ln>
        </p:spPr>
      </p:cxnSp>
      <p:sp>
        <p:nvSpPr>
          <p:cNvPr id="59431" name="Oval 41"/>
          <p:cNvSpPr>
            <a:spLocks noChangeArrowheads="1"/>
          </p:cNvSpPr>
          <p:nvPr/>
        </p:nvSpPr>
        <p:spPr bwMode="auto">
          <a:xfrm>
            <a:off x="6238875" y="2230438"/>
            <a:ext cx="1803400" cy="617537"/>
          </a:xfrm>
          <a:prstGeom prst="ellipse">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Inverter</a:t>
            </a:r>
          </a:p>
        </p:txBody>
      </p:sp>
      <p:sp>
        <p:nvSpPr>
          <p:cNvPr id="59432" name="Oval 42"/>
          <p:cNvSpPr>
            <a:spLocks noChangeArrowheads="1"/>
          </p:cNvSpPr>
          <p:nvPr/>
        </p:nvSpPr>
        <p:spPr bwMode="auto">
          <a:xfrm>
            <a:off x="6262688" y="3179763"/>
            <a:ext cx="1803400" cy="617537"/>
          </a:xfrm>
          <a:prstGeom prst="ellipse">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Inverter</a:t>
            </a:r>
          </a:p>
        </p:txBody>
      </p:sp>
      <p:sp>
        <p:nvSpPr>
          <p:cNvPr id="59433" name="Oval 43"/>
          <p:cNvSpPr>
            <a:spLocks noChangeArrowheads="1"/>
          </p:cNvSpPr>
          <p:nvPr/>
        </p:nvSpPr>
        <p:spPr bwMode="auto">
          <a:xfrm>
            <a:off x="6262688" y="4094163"/>
            <a:ext cx="1803400" cy="617537"/>
          </a:xfrm>
          <a:prstGeom prst="ellipse">
            <a:avLst/>
          </a:prstGeom>
          <a:noFill/>
          <a:ln w="9525">
            <a:solidFill>
              <a:schemeClr val="tx1"/>
            </a:solidFill>
            <a:miter lim="800000"/>
            <a:headEnd/>
            <a:tailEnd/>
          </a:ln>
        </p:spPr>
        <p:txBody>
          <a:bodyPr wrap="none" anchor="ctr">
            <a:spAutoFit/>
          </a:bodyPr>
          <a:lstStyle/>
          <a:p>
            <a:pPr algn="ctr" eaLnBrk="1" hangingPunct="1"/>
            <a:r>
              <a:rPr lang="en-US" sz="2400">
                <a:latin typeface="Lucida Sans" charset="0"/>
                <a:cs typeface="Arial Unicode MS" charset="0"/>
              </a:rPr>
              <a:t>Inverter</a:t>
            </a:r>
          </a:p>
        </p:txBody>
      </p:sp>
      <p:cxnSp>
        <p:nvCxnSpPr>
          <p:cNvPr id="59434" name="AutoShape 46"/>
          <p:cNvCxnSpPr>
            <a:cxnSpLocks noChangeShapeType="1"/>
            <a:stCxn id="59416" idx="0"/>
            <a:endCxn id="59431" idx="1"/>
          </p:cNvCxnSpPr>
          <p:nvPr/>
        </p:nvCxnSpPr>
        <p:spPr bwMode="auto">
          <a:xfrm rot="5400000" flipV="1">
            <a:off x="5399881" y="1218407"/>
            <a:ext cx="47625" cy="2157412"/>
          </a:xfrm>
          <a:prstGeom prst="bentConnector3">
            <a:avLst>
              <a:gd name="adj1" fmla="val -570000"/>
            </a:avLst>
          </a:prstGeom>
          <a:noFill/>
          <a:ln w="9525">
            <a:solidFill>
              <a:schemeClr val="tx1"/>
            </a:solidFill>
            <a:miter lim="800000"/>
            <a:headEnd/>
            <a:tailEnd type="triangle" w="med" len="med"/>
          </a:ln>
        </p:spPr>
      </p:cxnSp>
      <p:cxnSp>
        <p:nvCxnSpPr>
          <p:cNvPr id="59435" name="AutoShape 47"/>
          <p:cNvCxnSpPr>
            <a:cxnSpLocks noChangeShapeType="1"/>
            <a:stCxn id="59419" idx="0"/>
            <a:endCxn id="59431" idx="3"/>
          </p:cNvCxnSpPr>
          <p:nvPr/>
        </p:nvCxnSpPr>
        <p:spPr bwMode="auto">
          <a:xfrm rot="-5400000">
            <a:off x="5259388" y="1858963"/>
            <a:ext cx="344487" cy="2141537"/>
          </a:xfrm>
          <a:prstGeom prst="bentConnector3">
            <a:avLst>
              <a:gd name="adj1" fmla="val 36866"/>
            </a:avLst>
          </a:prstGeom>
          <a:noFill/>
          <a:ln w="9525">
            <a:solidFill>
              <a:schemeClr val="tx1"/>
            </a:solidFill>
            <a:miter lim="800000"/>
            <a:headEnd/>
            <a:tailEnd type="triangle" w="med" len="med"/>
          </a:ln>
        </p:spPr>
      </p:cxnSp>
      <p:cxnSp>
        <p:nvCxnSpPr>
          <p:cNvPr id="59436" name="AutoShape 50"/>
          <p:cNvCxnSpPr>
            <a:cxnSpLocks noChangeShapeType="1"/>
            <a:stCxn id="59422" idx="0"/>
            <a:endCxn id="59431" idx="3"/>
          </p:cNvCxnSpPr>
          <p:nvPr/>
        </p:nvCxnSpPr>
        <p:spPr bwMode="auto">
          <a:xfrm rot="-5400000">
            <a:off x="4611688" y="2506663"/>
            <a:ext cx="1639887" cy="2141537"/>
          </a:xfrm>
          <a:prstGeom prst="curvedConnector3">
            <a:avLst>
              <a:gd name="adj1" fmla="val 47241"/>
            </a:avLst>
          </a:prstGeom>
          <a:noFill/>
          <a:ln w="9525">
            <a:solidFill>
              <a:schemeClr val="tx1"/>
            </a:solidFill>
            <a:miter lim="800000"/>
            <a:headEnd/>
            <a:tailEnd type="triangle" w="med" len="med"/>
          </a:ln>
        </p:spPr>
      </p:cxnSp>
      <p:sp>
        <p:nvSpPr>
          <p:cNvPr id="59437" name="AutoShape 51"/>
          <p:cNvSpPr>
            <a:spLocks noChangeArrowheads="1"/>
          </p:cNvSpPr>
          <p:nvPr/>
        </p:nvSpPr>
        <p:spPr bwMode="auto">
          <a:xfrm>
            <a:off x="8242300" y="2163763"/>
            <a:ext cx="193675" cy="685800"/>
          </a:xfrm>
          <a:prstGeom prst="can">
            <a:avLst>
              <a:gd name="adj" fmla="val 88525"/>
            </a:avLst>
          </a:prstGeom>
          <a:no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38" name="AutoShape 52"/>
          <p:cNvSpPr>
            <a:spLocks noChangeArrowheads="1"/>
          </p:cNvSpPr>
          <p:nvPr/>
        </p:nvSpPr>
        <p:spPr bwMode="auto">
          <a:xfrm>
            <a:off x="8242300" y="3154363"/>
            <a:ext cx="193675" cy="685800"/>
          </a:xfrm>
          <a:prstGeom prst="can">
            <a:avLst>
              <a:gd name="adj" fmla="val 88525"/>
            </a:avLst>
          </a:prstGeom>
          <a:no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39" name="AutoShape 53"/>
          <p:cNvSpPr>
            <a:spLocks noChangeArrowheads="1"/>
          </p:cNvSpPr>
          <p:nvPr/>
        </p:nvSpPr>
        <p:spPr bwMode="auto">
          <a:xfrm>
            <a:off x="8242300" y="4068763"/>
            <a:ext cx="193675" cy="685800"/>
          </a:xfrm>
          <a:prstGeom prst="can">
            <a:avLst>
              <a:gd name="adj" fmla="val 88525"/>
            </a:avLst>
          </a:prstGeom>
          <a:no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40" name="Text Box 54"/>
          <p:cNvSpPr txBox="1">
            <a:spLocks noChangeArrowheads="1"/>
          </p:cNvSpPr>
          <p:nvPr/>
        </p:nvSpPr>
        <p:spPr bwMode="auto">
          <a:xfrm>
            <a:off x="7713663" y="1944688"/>
            <a:ext cx="1354137" cy="457200"/>
          </a:xfrm>
          <a:prstGeom prst="rect">
            <a:avLst/>
          </a:prstGeom>
          <a:noFill/>
          <a:ln w="9525">
            <a:noFill/>
            <a:miter lim="800000"/>
            <a:headEnd/>
            <a:tailEnd/>
          </a:ln>
        </p:spPr>
        <p:txBody>
          <a:bodyPr wrap="none">
            <a:spAutoFit/>
          </a:bodyPr>
          <a:lstStyle/>
          <a:p>
            <a:pPr algn="l" eaLnBrk="1" hangingPunct="1"/>
            <a:r>
              <a:rPr lang="en-US" sz="2400">
                <a:latin typeface="Lucida Sans" charset="0"/>
                <a:cs typeface="Arial Unicode MS" charset="0"/>
              </a:rPr>
              <a:t>Postings</a:t>
            </a:r>
          </a:p>
        </p:txBody>
      </p:sp>
      <p:cxnSp>
        <p:nvCxnSpPr>
          <p:cNvPr id="59441" name="AutoShape 55"/>
          <p:cNvCxnSpPr>
            <a:cxnSpLocks noChangeShapeType="1"/>
            <a:stCxn id="59431" idx="6"/>
            <a:endCxn id="59437" idx="2"/>
          </p:cNvCxnSpPr>
          <p:nvPr/>
        </p:nvCxnSpPr>
        <p:spPr bwMode="auto">
          <a:xfrm flipV="1">
            <a:off x="8042275" y="2506663"/>
            <a:ext cx="200025" cy="33337"/>
          </a:xfrm>
          <a:prstGeom prst="straightConnector1">
            <a:avLst/>
          </a:prstGeom>
          <a:noFill/>
          <a:ln w="9525">
            <a:solidFill>
              <a:schemeClr val="tx1"/>
            </a:solidFill>
            <a:miter lim="800000"/>
            <a:headEnd/>
            <a:tailEnd type="triangle" w="med" len="med"/>
          </a:ln>
        </p:spPr>
      </p:cxnSp>
      <p:sp>
        <p:nvSpPr>
          <p:cNvPr id="59442" name="Text Box 56"/>
          <p:cNvSpPr txBox="1">
            <a:spLocks noChangeArrowheads="1"/>
          </p:cNvSpPr>
          <p:nvPr/>
        </p:nvSpPr>
        <p:spPr bwMode="auto">
          <a:xfrm>
            <a:off x="8312150" y="2349500"/>
            <a:ext cx="563563" cy="457200"/>
          </a:xfrm>
          <a:prstGeom prst="rect">
            <a:avLst/>
          </a:prstGeom>
          <a:noFill/>
          <a:ln w="9525">
            <a:noFill/>
            <a:miter lim="800000"/>
            <a:headEnd/>
            <a:tailEnd/>
          </a:ln>
        </p:spPr>
        <p:txBody>
          <a:bodyPr wrap="none">
            <a:spAutoFit/>
          </a:bodyPr>
          <a:lstStyle/>
          <a:p>
            <a:pPr algn="l" eaLnBrk="1" hangingPunct="1"/>
            <a:r>
              <a:rPr lang="en-US" sz="2400">
                <a:latin typeface="Lucida Sans" charset="0"/>
                <a:cs typeface="Arial Unicode MS" charset="0"/>
              </a:rPr>
              <a:t>a-f</a:t>
            </a:r>
          </a:p>
        </p:txBody>
      </p:sp>
      <p:sp>
        <p:nvSpPr>
          <p:cNvPr id="59443" name="Text Box 57"/>
          <p:cNvSpPr txBox="1">
            <a:spLocks noChangeArrowheads="1"/>
          </p:cNvSpPr>
          <p:nvPr/>
        </p:nvSpPr>
        <p:spPr bwMode="auto">
          <a:xfrm>
            <a:off x="8312150" y="3340100"/>
            <a:ext cx="665163" cy="457200"/>
          </a:xfrm>
          <a:prstGeom prst="rect">
            <a:avLst/>
          </a:prstGeom>
          <a:noFill/>
          <a:ln w="9525">
            <a:noFill/>
            <a:miter lim="800000"/>
            <a:headEnd/>
            <a:tailEnd/>
          </a:ln>
        </p:spPr>
        <p:txBody>
          <a:bodyPr wrap="none">
            <a:spAutoFit/>
          </a:bodyPr>
          <a:lstStyle/>
          <a:p>
            <a:pPr algn="l" eaLnBrk="1" hangingPunct="1"/>
            <a:r>
              <a:rPr lang="en-US" sz="2400">
                <a:latin typeface="Lucida Sans" charset="0"/>
                <a:cs typeface="Arial Unicode MS" charset="0"/>
              </a:rPr>
              <a:t>g-p</a:t>
            </a:r>
          </a:p>
        </p:txBody>
      </p:sp>
      <p:sp>
        <p:nvSpPr>
          <p:cNvPr id="59444" name="Text Box 58"/>
          <p:cNvSpPr txBox="1">
            <a:spLocks noChangeArrowheads="1"/>
          </p:cNvSpPr>
          <p:nvPr/>
        </p:nvSpPr>
        <p:spPr bwMode="auto">
          <a:xfrm>
            <a:off x="8302625" y="4178300"/>
            <a:ext cx="649288" cy="457200"/>
          </a:xfrm>
          <a:prstGeom prst="rect">
            <a:avLst/>
          </a:prstGeom>
          <a:noFill/>
          <a:ln w="9525">
            <a:noFill/>
            <a:miter lim="800000"/>
            <a:headEnd/>
            <a:tailEnd/>
          </a:ln>
        </p:spPr>
        <p:txBody>
          <a:bodyPr wrap="none">
            <a:spAutoFit/>
          </a:bodyPr>
          <a:lstStyle/>
          <a:p>
            <a:pPr algn="l" eaLnBrk="1" hangingPunct="1"/>
            <a:r>
              <a:rPr lang="en-US" sz="2400">
                <a:latin typeface="Lucida Sans" charset="0"/>
                <a:cs typeface="Arial Unicode MS" charset="0"/>
              </a:rPr>
              <a:t>q-z</a:t>
            </a:r>
          </a:p>
        </p:txBody>
      </p:sp>
      <p:sp>
        <p:nvSpPr>
          <p:cNvPr id="59445" name="Oval 59"/>
          <p:cNvSpPr>
            <a:spLocks noChangeArrowheads="1"/>
          </p:cNvSpPr>
          <p:nvPr/>
        </p:nvSpPr>
        <p:spPr bwMode="auto">
          <a:xfrm>
            <a:off x="6049963" y="35258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46" name="Oval 60"/>
          <p:cNvSpPr>
            <a:spLocks noChangeArrowheads="1"/>
          </p:cNvSpPr>
          <p:nvPr/>
        </p:nvSpPr>
        <p:spPr bwMode="auto">
          <a:xfrm>
            <a:off x="6049963" y="36782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sp>
        <p:nvSpPr>
          <p:cNvPr id="59447" name="Oval 61"/>
          <p:cNvSpPr>
            <a:spLocks noChangeArrowheads="1"/>
          </p:cNvSpPr>
          <p:nvPr/>
        </p:nvSpPr>
        <p:spPr bwMode="auto">
          <a:xfrm>
            <a:off x="6049963" y="38306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p>
            <a:pPr algn="l" eaLnBrk="1" hangingPunct="1"/>
            <a:endParaRPr lang="en-US" sz="2400">
              <a:latin typeface="Lucida Sans" charset="0"/>
              <a:cs typeface="Arial Unicode MS" charset="0"/>
            </a:endParaRPr>
          </a:p>
        </p:txBody>
      </p:sp>
      <p:cxnSp>
        <p:nvCxnSpPr>
          <p:cNvPr id="59448" name="AutoShape 62"/>
          <p:cNvCxnSpPr>
            <a:cxnSpLocks noChangeShapeType="1"/>
            <a:stCxn id="59432" idx="6"/>
            <a:endCxn id="59438" idx="2"/>
          </p:cNvCxnSpPr>
          <p:nvPr/>
        </p:nvCxnSpPr>
        <p:spPr bwMode="auto">
          <a:xfrm>
            <a:off x="8066088" y="3489325"/>
            <a:ext cx="176212" cy="7938"/>
          </a:xfrm>
          <a:prstGeom prst="straightConnector1">
            <a:avLst/>
          </a:prstGeom>
          <a:noFill/>
          <a:ln w="9525">
            <a:solidFill>
              <a:schemeClr val="tx1"/>
            </a:solidFill>
            <a:miter lim="800000"/>
            <a:headEnd/>
            <a:tailEnd type="triangle" w="med" len="med"/>
          </a:ln>
        </p:spPr>
      </p:cxnSp>
      <p:cxnSp>
        <p:nvCxnSpPr>
          <p:cNvPr id="59449" name="AutoShape 63"/>
          <p:cNvCxnSpPr>
            <a:cxnSpLocks noChangeShapeType="1"/>
            <a:stCxn id="59433" idx="6"/>
            <a:endCxn id="59439" idx="2"/>
          </p:cNvCxnSpPr>
          <p:nvPr/>
        </p:nvCxnSpPr>
        <p:spPr bwMode="auto">
          <a:xfrm>
            <a:off x="8066088" y="4403725"/>
            <a:ext cx="176212" cy="7938"/>
          </a:xfrm>
          <a:prstGeom prst="straightConnector1">
            <a:avLst/>
          </a:prstGeom>
          <a:noFill/>
          <a:ln w="9525">
            <a:solidFill>
              <a:schemeClr val="tx1"/>
            </a:solidFill>
            <a:miter lim="800000"/>
            <a:headEnd/>
            <a:tailEnd type="triangle" w="med" len="med"/>
          </a:ln>
        </p:spPr>
      </p:cxnSp>
      <p:sp>
        <p:nvSpPr>
          <p:cNvPr id="59450" name="Line 67"/>
          <p:cNvSpPr>
            <a:spLocks noChangeShapeType="1"/>
          </p:cNvSpPr>
          <p:nvPr/>
        </p:nvSpPr>
        <p:spPr bwMode="auto">
          <a:xfrm flipH="1">
            <a:off x="2679700" y="1511300"/>
            <a:ext cx="990600" cy="457200"/>
          </a:xfrm>
          <a:prstGeom prst="line">
            <a:avLst/>
          </a:prstGeom>
          <a:noFill/>
          <a:ln w="9525">
            <a:solidFill>
              <a:schemeClr val="tx1"/>
            </a:solidFill>
            <a:prstDash val="dash"/>
            <a:miter lim="800000"/>
            <a:headEnd/>
            <a:tailEnd type="triangle" w="med" len="med"/>
          </a:ln>
        </p:spPr>
        <p:txBody>
          <a:bodyPr wrap="none" anchor="ctr">
            <a:spAutoFit/>
          </a:bodyPr>
          <a:lstStyle/>
          <a:p>
            <a:endParaRPr lang="en-US"/>
          </a:p>
        </p:txBody>
      </p:sp>
      <p:sp>
        <p:nvSpPr>
          <p:cNvPr id="59451" name="Line 68"/>
          <p:cNvSpPr>
            <a:spLocks noChangeShapeType="1"/>
          </p:cNvSpPr>
          <p:nvPr/>
        </p:nvSpPr>
        <p:spPr bwMode="auto">
          <a:xfrm>
            <a:off x="4889500" y="1435100"/>
            <a:ext cx="2133600" cy="533400"/>
          </a:xfrm>
          <a:prstGeom prst="line">
            <a:avLst/>
          </a:prstGeom>
          <a:noFill/>
          <a:ln w="9525">
            <a:solidFill>
              <a:schemeClr val="tx1"/>
            </a:solidFill>
            <a:prstDash val="dash"/>
            <a:miter lim="800000"/>
            <a:headEnd/>
            <a:tailEnd type="triangle" w="med" len="med"/>
          </a:ln>
        </p:spPr>
        <p:txBody>
          <a:bodyPr wrap="none" anchor="ctr">
            <a:spAutoFit/>
          </a:bodyPr>
          <a:lstStyle/>
          <a:p>
            <a:endParaRPr lang="en-US"/>
          </a:p>
        </p:txBody>
      </p:sp>
      <p:sp>
        <p:nvSpPr>
          <p:cNvPr id="59452" name="Text Box 69"/>
          <p:cNvSpPr txBox="1">
            <a:spLocks noChangeArrowheads="1"/>
          </p:cNvSpPr>
          <p:nvPr/>
        </p:nvSpPr>
        <p:spPr bwMode="auto">
          <a:xfrm>
            <a:off x="2374900" y="1282700"/>
            <a:ext cx="1131888" cy="457200"/>
          </a:xfrm>
          <a:prstGeom prst="rect">
            <a:avLst/>
          </a:prstGeom>
          <a:noFill/>
          <a:ln w="9525">
            <a:noFill/>
            <a:miter lim="800000"/>
            <a:headEnd/>
            <a:tailEnd/>
          </a:ln>
        </p:spPr>
        <p:txBody>
          <a:bodyPr wrap="none">
            <a:spAutoFit/>
          </a:bodyPr>
          <a:lstStyle/>
          <a:p>
            <a:pPr algn="l" eaLnBrk="1" hangingPunct="1"/>
            <a:r>
              <a:rPr lang="en-US" sz="2400" i="1">
                <a:latin typeface="Lucida Sans" charset="0"/>
                <a:cs typeface="Arial Unicode MS" charset="0"/>
              </a:rPr>
              <a:t>assign</a:t>
            </a:r>
          </a:p>
        </p:txBody>
      </p:sp>
      <p:sp>
        <p:nvSpPr>
          <p:cNvPr id="59453" name="Text Box 70"/>
          <p:cNvSpPr txBox="1">
            <a:spLocks noChangeArrowheads="1"/>
          </p:cNvSpPr>
          <p:nvPr/>
        </p:nvSpPr>
        <p:spPr bwMode="auto">
          <a:xfrm>
            <a:off x="5651500" y="1282700"/>
            <a:ext cx="1131888" cy="457200"/>
          </a:xfrm>
          <a:prstGeom prst="rect">
            <a:avLst/>
          </a:prstGeom>
          <a:noFill/>
          <a:ln w="9525">
            <a:noFill/>
            <a:miter lim="800000"/>
            <a:headEnd/>
            <a:tailEnd/>
          </a:ln>
        </p:spPr>
        <p:txBody>
          <a:bodyPr wrap="none">
            <a:spAutoFit/>
          </a:bodyPr>
          <a:lstStyle/>
          <a:p>
            <a:pPr algn="l" eaLnBrk="1" hangingPunct="1"/>
            <a:r>
              <a:rPr lang="en-US" sz="2400" i="1">
                <a:latin typeface="Lucida Sans" charset="0"/>
                <a:cs typeface="Arial Unicode MS" charset="0"/>
              </a:rPr>
              <a:t>assign</a:t>
            </a:r>
          </a:p>
        </p:txBody>
      </p:sp>
      <p:sp>
        <p:nvSpPr>
          <p:cNvPr id="59454" name="TextBox 61"/>
          <p:cNvSpPr txBox="1">
            <a:spLocks noChangeArrowheads="1"/>
          </p:cNvSpPr>
          <p:nvPr/>
        </p:nvSpPr>
        <p:spPr bwMode="auto">
          <a:xfrm>
            <a:off x="2146300" y="5321300"/>
            <a:ext cx="1219200" cy="822325"/>
          </a:xfrm>
          <a:prstGeom prst="rect">
            <a:avLst/>
          </a:prstGeom>
          <a:noFill/>
          <a:ln w="9525">
            <a:noFill/>
            <a:miter lim="800000"/>
            <a:headEnd/>
            <a:tailEnd/>
          </a:ln>
        </p:spPr>
        <p:txBody>
          <a:bodyPr>
            <a:spAutoFit/>
          </a:bodyPr>
          <a:lstStyle/>
          <a:p>
            <a:pPr algn="l" eaLnBrk="1" hangingPunct="1"/>
            <a:r>
              <a:rPr lang="en-US" sz="2400" i="1">
                <a:latin typeface="Lucida Sans" charset="0"/>
                <a:cs typeface="Arial Unicode MS" charset="0"/>
              </a:rPr>
              <a:t>Map</a:t>
            </a:r>
          </a:p>
          <a:p>
            <a:pPr algn="l" eaLnBrk="1" hangingPunct="1"/>
            <a:r>
              <a:rPr lang="en-US" sz="2400" i="1">
                <a:latin typeface="Lucida Sans" charset="0"/>
                <a:cs typeface="Arial Unicode MS" charset="0"/>
              </a:rPr>
              <a:t>phase</a:t>
            </a:r>
          </a:p>
        </p:txBody>
      </p:sp>
      <p:sp>
        <p:nvSpPr>
          <p:cNvPr id="59455" name="TextBox 62"/>
          <p:cNvSpPr txBox="1">
            <a:spLocks noChangeArrowheads="1"/>
          </p:cNvSpPr>
          <p:nvPr/>
        </p:nvSpPr>
        <p:spPr bwMode="auto">
          <a:xfrm>
            <a:off x="3822700" y="5473700"/>
            <a:ext cx="2178050" cy="457200"/>
          </a:xfrm>
          <a:prstGeom prst="rect">
            <a:avLst/>
          </a:prstGeom>
          <a:noFill/>
          <a:ln w="9525">
            <a:noFill/>
            <a:miter lim="800000"/>
            <a:headEnd/>
            <a:tailEnd/>
          </a:ln>
        </p:spPr>
        <p:txBody>
          <a:bodyPr wrap="none">
            <a:spAutoFit/>
          </a:bodyPr>
          <a:lstStyle/>
          <a:p>
            <a:pPr algn="l" eaLnBrk="1" hangingPunct="1"/>
            <a:r>
              <a:rPr lang="en-US" sz="2400">
                <a:latin typeface="Lucida Sans" charset="0"/>
                <a:cs typeface="Arial Unicode MS" charset="0"/>
              </a:rPr>
              <a:t>Segment files</a:t>
            </a:r>
          </a:p>
        </p:txBody>
      </p:sp>
      <p:sp>
        <p:nvSpPr>
          <p:cNvPr id="59456" name="TextBox 63"/>
          <p:cNvSpPr txBox="1">
            <a:spLocks noChangeArrowheads="1"/>
          </p:cNvSpPr>
          <p:nvPr/>
        </p:nvSpPr>
        <p:spPr bwMode="auto">
          <a:xfrm>
            <a:off x="6489700" y="5329238"/>
            <a:ext cx="1228725" cy="822325"/>
          </a:xfrm>
          <a:prstGeom prst="rect">
            <a:avLst/>
          </a:prstGeom>
          <a:noFill/>
          <a:ln w="9525">
            <a:noFill/>
            <a:miter lim="800000"/>
            <a:headEnd/>
            <a:tailEnd/>
          </a:ln>
        </p:spPr>
        <p:txBody>
          <a:bodyPr wrap="none">
            <a:spAutoFit/>
          </a:bodyPr>
          <a:lstStyle/>
          <a:p>
            <a:pPr algn="l" eaLnBrk="1" hangingPunct="1"/>
            <a:r>
              <a:rPr lang="en-US" sz="2400" i="1">
                <a:latin typeface="Lucida Sans" charset="0"/>
                <a:cs typeface="Arial Unicode MS" charset="0"/>
              </a:rPr>
              <a:t>Reduce</a:t>
            </a:r>
          </a:p>
          <a:p>
            <a:pPr algn="l" eaLnBrk="1" hangingPunct="1"/>
            <a:r>
              <a:rPr lang="en-US" sz="2400" i="1">
                <a:latin typeface="Lucida Sans" charset="0"/>
                <a:cs typeface="Arial Unicode MS" charset="0"/>
              </a:rPr>
              <a:t>phase</a:t>
            </a:r>
          </a:p>
        </p:txBody>
      </p:sp>
      <p:sp>
        <p:nvSpPr>
          <p:cNvPr id="59457" name="TextBox 4"/>
          <p:cNvSpPr txBox="1">
            <a:spLocks noChangeArrowheads="1"/>
          </p:cNvSpPr>
          <p:nvPr/>
        </p:nvSpPr>
        <p:spPr bwMode="auto">
          <a:xfrm>
            <a:off x="7620000" y="-33338"/>
            <a:ext cx="971550" cy="338138"/>
          </a:xfrm>
          <a:prstGeom prst="rect">
            <a:avLst/>
          </a:prstGeom>
          <a:noFill/>
          <a:ln w="9525">
            <a:noFill/>
            <a:miter lim="800000"/>
            <a:headEnd/>
            <a:tailEnd/>
          </a:ln>
        </p:spPr>
        <p:txBody>
          <a:bodyPr wrap="none" anchor="ctr">
            <a:spAutoFit/>
          </a:bodyPr>
          <a:lstStyle/>
          <a:p>
            <a:pPr algn="l" eaLnBrk="1" hangingPunct="1"/>
            <a:r>
              <a:rPr lang="en-US" sz="1600">
                <a:solidFill>
                  <a:srgbClr val="FBFCFF"/>
                </a:solidFill>
                <a:latin typeface="Lucida Sans" charset="0"/>
                <a:cs typeface="Arial Unicode MS" charset="0"/>
              </a:rPr>
              <a:t>Sec. 4.4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60419" name="Slide Number Placeholder 4"/>
          <p:cNvSpPr>
            <a:spLocks noGrp="1"/>
          </p:cNvSpPr>
          <p:nvPr>
            <p:ph type="sldNum" sz="quarter" idx="11"/>
          </p:nvPr>
        </p:nvSpPr>
        <p:spPr>
          <a:noFill/>
        </p:spPr>
        <p:txBody>
          <a:bodyPr/>
          <a:lstStyle/>
          <a:p>
            <a:fld id="{44B76B67-AC6C-4623-992F-86C2F7BC2F7E}" type="slidenum">
              <a:rPr lang="en-US" smtClean="0">
                <a:latin typeface="Times New Roman" charset="0"/>
              </a:rPr>
              <a:pPr/>
              <a:t>21</a:t>
            </a:fld>
            <a:endParaRPr lang="en-US" smtClean="0">
              <a:latin typeface="Times New Roman" charset="0"/>
            </a:endParaRPr>
          </a:p>
        </p:txBody>
      </p:sp>
      <p:sp>
        <p:nvSpPr>
          <p:cNvPr id="60420" name="Rectangle 2"/>
          <p:cNvSpPr>
            <a:spLocks noGrp="1" noChangeArrowheads="1"/>
          </p:cNvSpPr>
          <p:nvPr>
            <p:ph type="title"/>
          </p:nvPr>
        </p:nvSpPr>
        <p:spPr/>
        <p:txBody>
          <a:bodyPr/>
          <a:lstStyle/>
          <a:p>
            <a:r>
              <a:rPr lang="en-US" altLang="zh-CN" smtClean="0">
                <a:ea typeface="宋体" pitchFamily="2" charset="-122"/>
              </a:rPr>
              <a:t>Dynamic indexing</a:t>
            </a:r>
          </a:p>
        </p:txBody>
      </p:sp>
      <p:sp>
        <p:nvSpPr>
          <p:cNvPr id="60421" name="Rectangle 3"/>
          <p:cNvSpPr>
            <a:spLocks noGrp="1" noChangeArrowheads="1"/>
          </p:cNvSpPr>
          <p:nvPr>
            <p:ph type="body" idx="1"/>
          </p:nvPr>
        </p:nvSpPr>
        <p:spPr>
          <a:xfrm>
            <a:off x="522514" y="1082351"/>
            <a:ext cx="7935686" cy="5089849"/>
          </a:xfrm>
        </p:spPr>
        <p:txBody>
          <a:bodyPr/>
          <a:lstStyle/>
          <a:p>
            <a:r>
              <a:rPr lang="en-US" altLang="zh-CN" sz="2800" dirty="0" smtClean="0">
                <a:ea typeface="宋体" pitchFamily="2" charset="-122"/>
              </a:rPr>
              <a:t>Problem:</a:t>
            </a:r>
          </a:p>
          <a:p>
            <a:pPr lvl="1"/>
            <a:r>
              <a:rPr lang="en-US" altLang="zh-CN" dirty="0" smtClean="0">
                <a:ea typeface="宋体" pitchFamily="2" charset="-122"/>
              </a:rPr>
              <a:t>Docs come in over time</a:t>
            </a:r>
          </a:p>
          <a:p>
            <a:pPr lvl="2"/>
            <a:r>
              <a:rPr lang="en-US" altLang="zh-CN" dirty="0" smtClean="0">
                <a:ea typeface="宋体" pitchFamily="2" charset="-122"/>
              </a:rPr>
              <a:t>postings updates for terms already in dictionary</a:t>
            </a:r>
          </a:p>
          <a:p>
            <a:pPr lvl="2"/>
            <a:r>
              <a:rPr lang="en-US" altLang="zh-CN" dirty="0" smtClean="0">
                <a:ea typeface="宋体" pitchFamily="2" charset="-122"/>
              </a:rPr>
              <a:t>new terms added to dictionary</a:t>
            </a:r>
            <a:endParaRPr lang="en-US" altLang="zh-CN" sz="2000" dirty="0" smtClean="0">
              <a:ea typeface="宋体" pitchFamily="2" charset="-122"/>
            </a:endParaRPr>
          </a:p>
          <a:p>
            <a:pPr lvl="1"/>
            <a:r>
              <a:rPr lang="en-US" altLang="zh-CN" dirty="0" smtClean="0">
                <a:ea typeface="宋体" pitchFamily="2" charset="-122"/>
              </a:rPr>
              <a:t>Docs get deleted</a:t>
            </a:r>
          </a:p>
          <a:p>
            <a:pPr lvl="1"/>
            <a:endParaRPr lang="en-US" altLang="zh-CN" sz="1100" dirty="0" smtClean="0">
              <a:ea typeface="宋体" pitchFamily="2" charset="-122"/>
            </a:endParaRPr>
          </a:p>
          <a:p>
            <a:r>
              <a:rPr lang="en-US" altLang="zh-CN" dirty="0" smtClean="0">
                <a:ea typeface="宋体" pitchFamily="2" charset="-122"/>
              </a:rPr>
              <a:t>Simplest Approach</a:t>
            </a:r>
          </a:p>
          <a:p>
            <a:pPr lvl="1"/>
            <a:r>
              <a:rPr lang="en-US" altLang="zh-CN" dirty="0" smtClean="0">
                <a:ea typeface="宋体" pitchFamily="2" charset="-122"/>
              </a:rPr>
              <a:t>Maintain a </a:t>
            </a:r>
            <a:r>
              <a:rPr lang="en-US" altLang="zh-CN" dirty="0">
                <a:latin typeface="Arial" charset="0"/>
                <a:ea typeface="宋体" pitchFamily="2" charset="-122"/>
              </a:rPr>
              <a:t>“</a:t>
            </a:r>
            <a:r>
              <a:rPr lang="en-US" altLang="zh-CN" dirty="0">
                <a:ea typeface="宋体" pitchFamily="2" charset="-122"/>
              </a:rPr>
              <a:t>big</a:t>
            </a:r>
            <a:r>
              <a:rPr lang="en-US" altLang="zh-CN" dirty="0">
                <a:latin typeface="Arial" charset="0"/>
                <a:ea typeface="宋体" pitchFamily="2" charset="-122"/>
              </a:rPr>
              <a:t>”</a:t>
            </a:r>
            <a:r>
              <a:rPr lang="en-US" altLang="zh-CN" dirty="0">
                <a:ea typeface="宋体" pitchFamily="2" charset="-122"/>
              </a:rPr>
              <a:t> main index</a:t>
            </a:r>
          </a:p>
          <a:p>
            <a:pPr lvl="1"/>
            <a:r>
              <a:rPr lang="en-US" altLang="zh-CN" dirty="0">
                <a:ea typeface="宋体" pitchFamily="2" charset="-122"/>
              </a:rPr>
              <a:t>New docs go into </a:t>
            </a:r>
            <a:r>
              <a:rPr lang="en-US" altLang="zh-CN" dirty="0" smtClean="0">
                <a:ea typeface="宋体" pitchFamily="2" charset="-122"/>
              </a:rPr>
              <a:t>a </a:t>
            </a:r>
            <a:r>
              <a:rPr lang="en-US" altLang="zh-CN" dirty="0" smtClean="0">
                <a:latin typeface="Arial" charset="0"/>
                <a:ea typeface="宋体" pitchFamily="2" charset="-122"/>
              </a:rPr>
              <a:t>“</a:t>
            </a:r>
            <a:r>
              <a:rPr lang="en-US" altLang="zh-CN" dirty="0" smtClean="0">
                <a:ea typeface="宋体" pitchFamily="2" charset="-122"/>
              </a:rPr>
              <a:t>small</a:t>
            </a:r>
            <a:r>
              <a:rPr lang="en-US" altLang="zh-CN" dirty="0">
                <a:latin typeface="Arial" charset="0"/>
                <a:ea typeface="宋体" pitchFamily="2" charset="-122"/>
              </a:rPr>
              <a:t>”</a:t>
            </a:r>
            <a:r>
              <a:rPr lang="en-US" altLang="zh-CN" dirty="0">
                <a:ea typeface="宋体" pitchFamily="2" charset="-122"/>
              </a:rPr>
              <a:t> auxiliary index</a:t>
            </a:r>
          </a:p>
          <a:p>
            <a:pPr lvl="1"/>
            <a:r>
              <a:rPr lang="en-US" altLang="zh-CN" dirty="0">
                <a:ea typeface="宋体" pitchFamily="2" charset="-122"/>
              </a:rPr>
              <a:t>Search across both, merge results</a:t>
            </a:r>
          </a:p>
          <a:p>
            <a:pPr lvl="1"/>
            <a:r>
              <a:rPr lang="en-US" altLang="zh-CN" dirty="0">
                <a:ea typeface="宋体" pitchFamily="2" charset="-122"/>
              </a:rPr>
              <a:t>Deletions</a:t>
            </a:r>
          </a:p>
          <a:p>
            <a:pPr lvl="2"/>
            <a:r>
              <a:rPr lang="en-US" altLang="zh-CN" dirty="0">
                <a:ea typeface="宋体" pitchFamily="2" charset="-122"/>
              </a:rPr>
              <a:t>Invalidation bit-vector for deleted docs</a:t>
            </a:r>
          </a:p>
          <a:p>
            <a:pPr lvl="2"/>
            <a:r>
              <a:rPr lang="en-US" altLang="zh-CN" dirty="0">
                <a:ea typeface="宋体" pitchFamily="2" charset="-122"/>
              </a:rPr>
              <a:t>Filter docs output on a search result by this invalidation bit-vector</a:t>
            </a:r>
          </a:p>
          <a:p>
            <a:pPr lvl="1"/>
            <a:r>
              <a:rPr lang="en-US" altLang="zh-CN" dirty="0">
                <a:ea typeface="宋体" pitchFamily="2" charset="-122"/>
              </a:rPr>
              <a:t>Periodically, re-index into one main index</a:t>
            </a:r>
          </a:p>
          <a:p>
            <a:endParaRPr lang="en-US" altLang="zh-CN" dirty="0" smtClean="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62467" name="Slide Number Placeholder 4"/>
          <p:cNvSpPr>
            <a:spLocks noGrp="1"/>
          </p:cNvSpPr>
          <p:nvPr>
            <p:ph type="sldNum" sz="quarter" idx="11"/>
          </p:nvPr>
        </p:nvSpPr>
        <p:spPr>
          <a:noFill/>
        </p:spPr>
        <p:txBody>
          <a:bodyPr/>
          <a:lstStyle/>
          <a:p>
            <a:fld id="{69267F60-F3A0-495C-92E3-1C8AF4ADED29}" type="slidenum">
              <a:rPr lang="en-US" smtClean="0">
                <a:latin typeface="Times New Roman" charset="0"/>
              </a:rPr>
              <a:pPr/>
              <a:t>22</a:t>
            </a:fld>
            <a:endParaRPr lang="en-US" smtClean="0">
              <a:latin typeface="Times New Roman" charset="0"/>
            </a:endParaRPr>
          </a:p>
        </p:txBody>
      </p:sp>
      <p:sp>
        <p:nvSpPr>
          <p:cNvPr id="62468" name="Rectangle 2"/>
          <p:cNvSpPr>
            <a:spLocks noGrp="1" noChangeArrowheads="1"/>
          </p:cNvSpPr>
          <p:nvPr>
            <p:ph type="title"/>
          </p:nvPr>
        </p:nvSpPr>
        <p:spPr/>
        <p:txBody>
          <a:bodyPr/>
          <a:lstStyle/>
          <a:p>
            <a:r>
              <a:rPr lang="en-US" altLang="zh-CN" smtClean="0">
                <a:ea typeface="宋体" pitchFamily="2" charset="-122"/>
              </a:rPr>
              <a:t>Index on disk vs. memory</a:t>
            </a:r>
          </a:p>
        </p:txBody>
      </p:sp>
      <p:sp>
        <p:nvSpPr>
          <p:cNvPr id="62469" name="Rectangle 3"/>
          <p:cNvSpPr>
            <a:spLocks noGrp="1" noChangeArrowheads="1"/>
          </p:cNvSpPr>
          <p:nvPr>
            <p:ph type="body" idx="1"/>
          </p:nvPr>
        </p:nvSpPr>
        <p:spPr/>
        <p:txBody>
          <a:bodyPr/>
          <a:lstStyle/>
          <a:p>
            <a:pPr>
              <a:spcBef>
                <a:spcPts val="500"/>
              </a:spcBef>
              <a:spcAft>
                <a:spcPts val="500"/>
              </a:spcAft>
            </a:pPr>
            <a:r>
              <a:rPr lang="en-US" altLang="zh-CN" sz="2800" smtClean="0">
                <a:ea typeface="宋体" pitchFamily="2" charset="-122"/>
              </a:rPr>
              <a:t>Most retrieval systems keep the dictionary in memory and the postings on disk</a:t>
            </a:r>
          </a:p>
          <a:p>
            <a:pPr>
              <a:spcBef>
                <a:spcPts val="500"/>
              </a:spcBef>
              <a:spcAft>
                <a:spcPts val="500"/>
              </a:spcAft>
            </a:pPr>
            <a:r>
              <a:rPr lang="en-US" altLang="zh-CN" sz="2800" smtClean="0">
                <a:ea typeface="宋体" pitchFamily="2" charset="-122"/>
              </a:rPr>
              <a:t>Web search engines frequently keep both in memory</a:t>
            </a:r>
          </a:p>
          <a:p>
            <a:pPr lvl="1">
              <a:spcBef>
                <a:spcPts val="500"/>
              </a:spcBef>
              <a:spcAft>
                <a:spcPts val="500"/>
              </a:spcAft>
            </a:pPr>
            <a:r>
              <a:rPr lang="en-US" altLang="zh-CN" sz="2400" smtClean="0">
                <a:ea typeface="宋体" pitchFamily="2" charset="-122"/>
              </a:rPr>
              <a:t>massive memory requirement</a:t>
            </a:r>
          </a:p>
          <a:p>
            <a:pPr lvl="1">
              <a:spcBef>
                <a:spcPts val="500"/>
              </a:spcBef>
              <a:spcAft>
                <a:spcPts val="500"/>
              </a:spcAft>
            </a:pPr>
            <a:r>
              <a:rPr lang="en-US" altLang="zh-CN" sz="2400" smtClean="0">
                <a:ea typeface="宋体" pitchFamily="2" charset="-122"/>
              </a:rPr>
              <a:t>feasible for large web service installations</a:t>
            </a:r>
          </a:p>
          <a:p>
            <a:pPr lvl="1">
              <a:spcBef>
                <a:spcPts val="500"/>
              </a:spcBef>
              <a:spcAft>
                <a:spcPts val="500"/>
              </a:spcAft>
            </a:pPr>
            <a:r>
              <a:rPr lang="en-US" altLang="zh-CN" sz="2400" smtClean="0">
                <a:ea typeface="宋体" pitchFamily="2" charset="-122"/>
              </a:rPr>
              <a:t>less so for commercial usage where query loads are lighter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dirty="0" smtClean="0">
                <a:latin typeface="Times New Roman" charset="0"/>
              </a:rPr>
              <a:t>Intelligent Information Retrieval</a:t>
            </a:r>
            <a:endParaRPr lang="en-US" sz="1400" dirty="0" smtClean="0">
              <a:latin typeface="Times New Roman" charset="0"/>
            </a:endParaRPr>
          </a:p>
        </p:txBody>
      </p:sp>
      <p:sp>
        <p:nvSpPr>
          <p:cNvPr id="63491" name="Slide Number Placeholder 4"/>
          <p:cNvSpPr>
            <a:spLocks noGrp="1"/>
          </p:cNvSpPr>
          <p:nvPr>
            <p:ph type="sldNum" sz="quarter" idx="11"/>
          </p:nvPr>
        </p:nvSpPr>
        <p:spPr>
          <a:noFill/>
        </p:spPr>
        <p:txBody>
          <a:bodyPr/>
          <a:lstStyle/>
          <a:p>
            <a:fld id="{2317E5E9-C6D1-42E0-8980-15A12C088A20}" type="slidenum">
              <a:rPr lang="en-US" smtClean="0">
                <a:latin typeface="Times New Roman" charset="0"/>
              </a:rPr>
              <a:pPr/>
              <a:t>23</a:t>
            </a:fld>
            <a:endParaRPr lang="en-US" smtClean="0">
              <a:latin typeface="Times New Roman" charset="0"/>
            </a:endParaRPr>
          </a:p>
        </p:txBody>
      </p:sp>
      <p:sp>
        <p:nvSpPr>
          <p:cNvPr id="63492" name="Rectangle 2"/>
          <p:cNvSpPr>
            <a:spLocks noGrp="1" noChangeArrowheads="1"/>
          </p:cNvSpPr>
          <p:nvPr>
            <p:ph type="title"/>
          </p:nvPr>
        </p:nvSpPr>
        <p:spPr>
          <a:xfrm>
            <a:off x="685800" y="241300"/>
            <a:ext cx="7772400" cy="508000"/>
          </a:xfrm>
        </p:spPr>
        <p:txBody>
          <a:bodyPr/>
          <a:lstStyle/>
          <a:p>
            <a:r>
              <a:rPr lang="en-US" smtClean="0"/>
              <a:t>Retrieval From Indexes</a:t>
            </a:r>
          </a:p>
        </p:txBody>
      </p:sp>
      <p:sp>
        <p:nvSpPr>
          <p:cNvPr id="63493" name="Rectangle 3"/>
          <p:cNvSpPr>
            <a:spLocks noGrp="1" noChangeArrowheads="1"/>
          </p:cNvSpPr>
          <p:nvPr>
            <p:ph type="body" idx="1"/>
          </p:nvPr>
        </p:nvSpPr>
        <p:spPr>
          <a:xfrm>
            <a:off x="330200" y="914400"/>
            <a:ext cx="8420100" cy="5257800"/>
          </a:xfrm>
        </p:spPr>
        <p:txBody>
          <a:bodyPr/>
          <a:lstStyle/>
          <a:p>
            <a:r>
              <a:rPr lang="en-US" dirty="0" smtClean="0"/>
              <a:t>Given the large indexes in IR applications, searching for keys in the dictionaries becomes a dominant cost</a:t>
            </a:r>
          </a:p>
          <a:p>
            <a:pPr eaLnBrk="1" hangingPunct="1"/>
            <a:r>
              <a:rPr lang="en-US" dirty="0" smtClean="0">
                <a:ea typeface="ＭＳ Ｐゴシック" pitchFamily="-112" charset="-128"/>
              </a:rPr>
              <a:t>Two main choices for dictionary data structures: </a:t>
            </a:r>
            <a:r>
              <a:rPr lang="en-US" dirty="0" err="1" smtClean="0">
                <a:ea typeface="ＭＳ Ｐゴシック" pitchFamily="-112" charset="-128"/>
              </a:rPr>
              <a:t>Hashtables</a:t>
            </a:r>
            <a:r>
              <a:rPr lang="en-US" dirty="0" smtClean="0">
                <a:ea typeface="ＭＳ Ｐゴシック" pitchFamily="-112" charset="-128"/>
              </a:rPr>
              <a:t> or Trees</a:t>
            </a:r>
            <a:endParaRPr lang="en-US" sz="2800" dirty="0" smtClean="0">
              <a:ea typeface="ＭＳ Ｐゴシック" pitchFamily="-112" charset="-128"/>
            </a:endParaRPr>
          </a:p>
          <a:p>
            <a:pPr lvl="1"/>
            <a:r>
              <a:rPr lang="en-US" sz="2400" dirty="0" smtClean="0"/>
              <a:t>Using Hashing</a:t>
            </a:r>
          </a:p>
          <a:p>
            <a:pPr lvl="2"/>
            <a:r>
              <a:rPr lang="en-US" sz="2000" dirty="0" smtClean="0"/>
              <a:t>requires the derivation of a hash function mapping terms to locations</a:t>
            </a:r>
          </a:p>
          <a:p>
            <a:pPr lvl="2"/>
            <a:r>
              <a:rPr lang="en-US" sz="2000" dirty="0" smtClean="0"/>
              <a:t>may require collision detection and resolution for non-unique hash values</a:t>
            </a:r>
          </a:p>
          <a:p>
            <a:pPr lvl="1"/>
            <a:r>
              <a:rPr lang="en-US" sz="2400" dirty="0" smtClean="0"/>
              <a:t>Using Trees</a:t>
            </a:r>
          </a:p>
          <a:p>
            <a:pPr lvl="2"/>
            <a:r>
              <a:rPr lang="en-US" sz="2000" dirty="0" smtClean="0"/>
              <a:t>Binary search trees</a:t>
            </a:r>
          </a:p>
          <a:p>
            <a:pPr lvl="2"/>
            <a:r>
              <a:rPr lang="en-US" sz="2000" dirty="0" smtClean="0"/>
              <a:t>nice properties, easy to implement, and effective</a:t>
            </a:r>
          </a:p>
          <a:p>
            <a:pPr lvl="2"/>
            <a:r>
              <a:rPr lang="en-US" sz="2000" dirty="0" smtClean="0"/>
              <a:t>enhancements such as B+ trees can improve search effectiveness</a:t>
            </a:r>
          </a:p>
          <a:p>
            <a:pPr lvl="2"/>
            <a:r>
              <a:rPr lang="en-US" sz="2000" dirty="0" smtClean="0"/>
              <a:t>but, requires the storage of keys in each internal node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smtClean="0">
                <a:ea typeface="ＭＳ Ｐゴシック" pitchFamily="-112" charset="-128"/>
              </a:rPr>
              <a:t>Hashtables</a:t>
            </a:r>
          </a:p>
        </p:txBody>
      </p:sp>
      <p:sp>
        <p:nvSpPr>
          <p:cNvPr id="64515" name="Content Placeholder 2"/>
          <p:cNvSpPr>
            <a:spLocks noGrp="1"/>
          </p:cNvSpPr>
          <p:nvPr>
            <p:ph idx="1"/>
          </p:nvPr>
        </p:nvSpPr>
        <p:spPr/>
        <p:txBody>
          <a:bodyPr/>
          <a:lstStyle/>
          <a:p>
            <a:pPr eaLnBrk="1" hangingPunct="1"/>
            <a:r>
              <a:rPr lang="en-US" sz="2800" dirty="0" smtClean="0">
                <a:ea typeface="ＭＳ Ｐゴシック" pitchFamily="-112" charset="-128"/>
              </a:rPr>
              <a:t>Each vocabulary term is hashed to an integer</a:t>
            </a:r>
          </a:p>
          <a:p>
            <a:pPr lvl="1" eaLnBrk="1" hangingPunct="1"/>
            <a:r>
              <a:rPr lang="en-US" sz="2400" dirty="0" smtClean="0">
                <a:ea typeface="ＭＳ Ｐゴシック" pitchFamily="-112" charset="-128"/>
              </a:rPr>
              <a:t>(We assume you’ve seen </a:t>
            </a:r>
            <a:r>
              <a:rPr lang="en-US" sz="2400" dirty="0" err="1" smtClean="0">
                <a:ea typeface="ＭＳ Ｐゴシック" pitchFamily="-112" charset="-128"/>
              </a:rPr>
              <a:t>hashtables</a:t>
            </a:r>
            <a:r>
              <a:rPr lang="en-US" sz="2400" dirty="0" smtClean="0">
                <a:ea typeface="ＭＳ Ｐゴシック" pitchFamily="-112" charset="-128"/>
              </a:rPr>
              <a:t> before)</a:t>
            </a:r>
          </a:p>
          <a:p>
            <a:pPr eaLnBrk="1" hangingPunct="1"/>
            <a:r>
              <a:rPr lang="en-US" sz="2800" dirty="0" smtClean="0">
                <a:ea typeface="ＭＳ Ｐゴシック" pitchFamily="-112" charset="-128"/>
              </a:rPr>
              <a:t>Pros:</a:t>
            </a:r>
          </a:p>
          <a:p>
            <a:pPr lvl="1" eaLnBrk="1" hangingPunct="1"/>
            <a:r>
              <a:rPr lang="en-US" sz="2400" dirty="0" smtClean="0">
                <a:ea typeface="ＭＳ Ｐゴシック" pitchFamily="-112" charset="-128"/>
              </a:rPr>
              <a:t>Lookup is faster than for a tree: O(1)</a:t>
            </a:r>
          </a:p>
          <a:p>
            <a:pPr eaLnBrk="1" hangingPunct="1"/>
            <a:r>
              <a:rPr lang="en-US" sz="2800" dirty="0" smtClean="0">
                <a:ea typeface="ＭＳ Ｐゴシック" pitchFamily="-112" charset="-128"/>
              </a:rPr>
              <a:t>Cons:</a:t>
            </a:r>
          </a:p>
          <a:p>
            <a:pPr lvl="1" eaLnBrk="1" hangingPunct="1"/>
            <a:r>
              <a:rPr lang="en-US" sz="2400" dirty="0" smtClean="0">
                <a:ea typeface="ＭＳ Ｐゴシック" pitchFamily="-112" charset="-128"/>
              </a:rPr>
              <a:t>No easy way to find minor variants:</a:t>
            </a:r>
          </a:p>
          <a:p>
            <a:pPr lvl="2" eaLnBrk="1" hangingPunct="1"/>
            <a:r>
              <a:rPr lang="en-US" sz="2000" dirty="0" smtClean="0">
                <a:ea typeface="ＭＳ Ｐゴシック" pitchFamily="-112" charset="-128"/>
              </a:rPr>
              <a:t>judgment/judgement</a:t>
            </a:r>
          </a:p>
          <a:p>
            <a:pPr lvl="1" eaLnBrk="1" hangingPunct="1"/>
            <a:r>
              <a:rPr lang="en-US" sz="2400" dirty="0" smtClean="0">
                <a:ea typeface="ＭＳ Ｐゴシック" pitchFamily="-112" charset="-128"/>
              </a:rPr>
              <a:t>No prefix search		</a:t>
            </a:r>
            <a:r>
              <a:rPr lang="en-US" sz="2400" dirty="0" smtClean="0">
                <a:solidFill>
                  <a:srgbClr val="00A000"/>
                </a:solidFill>
                <a:ea typeface="ＭＳ Ｐゴシック" pitchFamily="-112" charset="-128"/>
              </a:rPr>
              <a:t>[tolerant  retrieval]</a:t>
            </a:r>
          </a:p>
          <a:p>
            <a:pPr lvl="1" eaLnBrk="1" hangingPunct="1"/>
            <a:r>
              <a:rPr lang="en-US" sz="2400" dirty="0" smtClean="0">
                <a:ea typeface="ＭＳ Ｐゴシック" pitchFamily="-112" charset="-128"/>
              </a:rPr>
              <a:t>If vocabulary keeps growing, need to occasionally do the expensive operation of rehashing </a:t>
            </a:r>
            <a:r>
              <a:rPr lang="en-US" sz="2400" i="1" dirty="0" smtClean="0">
                <a:ea typeface="ＭＳ Ｐゴシック" pitchFamily="-112" charset="-128"/>
              </a:rPr>
              <a:t>everything</a:t>
            </a:r>
            <a:endParaRPr lang="en-US" sz="2400" dirty="0" smtClean="0">
              <a:ea typeface="ＭＳ Ｐゴシック" pitchFamily="-112" charset="-128"/>
            </a:endParaRPr>
          </a:p>
        </p:txBody>
      </p:sp>
      <p:sp>
        <p:nvSpPr>
          <p:cNvPr id="64516" name="TextBox 3"/>
          <p:cNvSpPr txBox="1">
            <a:spLocks noChangeArrowheads="1"/>
          </p:cNvSpPr>
          <p:nvPr/>
        </p:nvSpPr>
        <p:spPr bwMode="auto">
          <a:xfrm>
            <a:off x="7620000" y="-33338"/>
            <a:ext cx="971550" cy="338138"/>
          </a:xfrm>
          <a:prstGeom prst="rect">
            <a:avLst/>
          </a:prstGeom>
          <a:noFill/>
          <a:ln w="9525">
            <a:noFill/>
            <a:miter lim="800000"/>
            <a:headEnd/>
            <a:tailEnd/>
          </a:ln>
        </p:spPr>
        <p:txBody>
          <a:bodyPr wrap="none" anchor="ctr">
            <a:spAutoFit/>
          </a:bodyPr>
          <a:lstStyle/>
          <a:p>
            <a:r>
              <a:rPr lang="en-US" sz="1600">
                <a:solidFill>
                  <a:srgbClr val="FBFCFF"/>
                </a:solidFill>
              </a:rPr>
              <a:t>Sec. 3.1</a:t>
            </a:r>
          </a:p>
        </p:txBody>
      </p:sp>
      <p:sp>
        <p:nvSpPr>
          <p:cNvPr id="64517" name="Slide Number Placeholder 4"/>
          <p:cNvSpPr>
            <a:spLocks noGrp="1"/>
          </p:cNvSpPr>
          <p:nvPr>
            <p:ph type="sldNum" sz="quarter" idx="11"/>
          </p:nvPr>
        </p:nvSpPr>
        <p:spPr>
          <a:xfrm>
            <a:off x="6553200" y="6477000"/>
            <a:ext cx="2133600" cy="244475"/>
          </a:xfrm>
          <a:noFill/>
        </p:spPr>
        <p:txBody>
          <a:bodyPr/>
          <a:lstStyle/>
          <a:p>
            <a:fld id="{B106EE93-2DDC-4D1C-B357-C9D20633AAB4}" type="slidenum">
              <a:rPr lang="en-US" smtClean="0">
                <a:latin typeface="Times New Roman" charset="0"/>
              </a:rPr>
              <a:pPr/>
              <a:t>24</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smtClean="0">
                <a:ea typeface="ＭＳ Ｐゴシック" pitchFamily="-112" charset="-128"/>
              </a:rPr>
              <a:t>Trees</a:t>
            </a:r>
          </a:p>
        </p:txBody>
      </p:sp>
      <p:sp>
        <p:nvSpPr>
          <p:cNvPr id="67587" name="Content Placeholder 2"/>
          <p:cNvSpPr>
            <a:spLocks noGrp="1"/>
          </p:cNvSpPr>
          <p:nvPr>
            <p:ph idx="1"/>
          </p:nvPr>
        </p:nvSpPr>
        <p:spPr/>
        <p:txBody>
          <a:bodyPr/>
          <a:lstStyle/>
          <a:p>
            <a:pPr eaLnBrk="1" hangingPunct="1"/>
            <a:r>
              <a:rPr lang="en-US" dirty="0" smtClean="0">
                <a:ea typeface="ＭＳ Ｐゴシック" pitchFamily="-112" charset="-128"/>
              </a:rPr>
              <a:t>Simplest: binary tree</a:t>
            </a:r>
          </a:p>
          <a:p>
            <a:pPr eaLnBrk="1" hangingPunct="1"/>
            <a:r>
              <a:rPr lang="en-US" dirty="0" smtClean="0">
                <a:ea typeface="ＭＳ Ｐゴシック" pitchFamily="-112" charset="-128"/>
              </a:rPr>
              <a:t>More usual: B-trees</a:t>
            </a:r>
          </a:p>
          <a:p>
            <a:pPr eaLnBrk="1" hangingPunct="1"/>
            <a:r>
              <a:rPr lang="en-US" dirty="0" smtClean="0">
                <a:ea typeface="ＭＳ Ｐゴシック" pitchFamily="-112" charset="-128"/>
              </a:rPr>
              <a:t>Trees require a standard ordering of characters and hence strings … but we typically have one</a:t>
            </a:r>
          </a:p>
          <a:p>
            <a:pPr eaLnBrk="1" hangingPunct="1"/>
            <a:r>
              <a:rPr lang="en-US" dirty="0" smtClean="0">
                <a:ea typeface="ＭＳ Ｐゴシック" pitchFamily="-112" charset="-128"/>
              </a:rPr>
              <a:t>Pros:</a:t>
            </a:r>
          </a:p>
          <a:p>
            <a:pPr lvl="1" eaLnBrk="1" hangingPunct="1"/>
            <a:r>
              <a:rPr lang="en-US" dirty="0" smtClean="0">
                <a:ea typeface="ＭＳ Ｐゴシック" pitchFamily="-112" charset="-128"/>
              </a:rPr>
              <a:t>Solves the prefix problem (e.g., terms starting with </a:t>
            </a:r>
            <a:r>
              <a:rPr lang="en-US" i="1" dirty="0" err="1" smtClean="0">
                <a:ea typeface="ＭＳ Ｐゴシック" pitchFamily="-112" charset="-128"/>
              </a:rPr>
              <a:t>hyp</a:t>
            </a:r>
            <a:r>
              <a:rPr lang="en-US" dirty="0" smtClean="0">
                <a:ea typeface="ＭＳ Ｐゴシック" pitchFamily="-112" charset="-128"/>
              </a:rPr>
              <a:t>)</a:t>
            </a:r>
          </a:p>
          <a:p>
            <a:pPr eaLnBrk="1" hangingPunct="1"/>
            <a:r>
              <a:rPr lang="en-US" dirty="0" smtClean="0">
                <a:ea typeface="ＭＳ Ｐゴシック" pitchFamily="-112" charset="-128"/>
              </a:rPr>
              <a:t>Cons:</a:t>
            </a:r>
          </a:p>
          <a:p>
            <a:pPr lvl="1" eaLnBrk="1" hangingPunct="1"/>
            <a:r>
              <a:rPr lang="en-US" dirty="0" smtClean="0">
                <a:ea typeface="ＭＳ Ｐゴシック" pitchFamily="-112" charset="-128"/>
              </a:rPr>
              <a:t>Slower: O(log </a:t>
            </a:r>
            <a:r>
              <a:rPr lang="en-US" i="1" dirty="0" smtClean="0">
                <a:ea typeface="ＭＳ Ｐゴシック" pitchFamily="-112" charset="-128"/>
              </a:rPr>
              <a:t>M</a:t>
            </a:r>
            <a:r>
              <a:rPr lang="en-US" dirty="0" smtClean="0">
                <a:ea typeface="ＭＳ Ｐゴシック" pitchFamily="-112" charset="-128"/>
              </a:rPr>
              <a:t>)  [and this requires </a:t>
            </a:r>
            <a:r>
              <a:rPr lang="en-US" i="1" dirty="0" smtClean="0">
                <a:solidFill>
                  <a:srgbClr val="00A000"/>
                </a:solidFill>
                <a:ea typeface="ＭＳ Ｐゴシック" pitchFamily="-112" charset="-128"/>
              </a:rPr>
              <a:t>balanced</a:t>
            </a:r>
            <a:r>
              <a:rPr lang="en-US" dirty="0" smtClean="0">
                <a:ea typeface="ＭＳ Ｐゴシック" pitchFamily="-112" charset="-128"/>
              </a:rPr>
              <a:t> tree]</a:t>
            </a:r>
          </a:p>
          <a:p>
            <a:pPr lvl="1" eaLnBrk="1" hangingPunct="1"/>
            <a:r>
              <a:rPr lang="en-US" dirty="0" smtClean="0">
                <a:ea typeface="ＭＳ Ｐゴシック" pitchFamily="-112" charset="-128"/>
              </a:rPr>
              <a:t>Rebalancing binary trees is expensive</a:t>
            </a:r>
          </a:p>
          <a:p>
            <a:pPr lvl="2" eaLnBrk="1" hangingPunct="1"/>
            <a:r>
              <a:rPr lang="en-US" dirty="0" smtClean="0">
                <a:ea typeface="ＭＳ Ｐゴシック" pitchFamily="-112" charset="-128"/>
              </a:rPr>
              <a:t>But B-trees mitigate the rebalancing problem</a:t>
            </a:r>
          </a:p>
        </p:txBody>
      </p:sp>
      <p:sp>
        <p:nvSpPr>
          <p:cNvPr id="67588" name="TextBox 3"/>
          <p:cNvSpPr txBox="1">
            <a:spLocks noChangeArrowheads="1"/>
          </p:cNvSpPr>
          <p:nvPr/>
        </p:nvSpPr>
        <p:spPr bwMode="auto">
          <a:xfrm>
            <a:off x="7620000" y="-33338"/>
            <a:ext cx="971550" cy="338138"/>
          </a:xfrm>
          <a:prstGeom prst="rect">
            <a:avLst/>
          </a:prstGeom>
          <a:noFill/>
          <a:ln w="9525">
            <a:noFill/>
            <a:miter lim="800000"/>
            <a:headEnd/>
            <a:tailEnd/>
          </a:ln>
        </p:spPr>
        <p:txBody>
          <a:bodyPr wrap="none" anchor="ctr">
            <a:spAutoFit/>
          </a:bodyPr>
          <a:lstStyle/>
          <a:p>
            <a:r>
              <a:rPr lang="en-US" sz="1600">
                <a:solidFill>
                  <a:srgbClr val="FBFCFF"/>
                </a:solidFill>
              </a:rPr>
              <a:t>Sec. 3.1</a:t>
            </a:r>
          </a:p>
        </p:txBody>
      </p:sp>
      <p:sp>
        <p:nvSpPr>
          <p:cNvPr id="67589" name="Slide Number Placeholder 4"/>
          <p:cNvSpPr>
            <a:spLocks noGrp="1"/>
          </p:cNvSpPr>
          <p:nvPr>
            <p:ph type="sldNum" sz="quarter" idx="11"/>
          </p:nvPr>
        </p:nvSpPr>
        <p:spPr>
          <a:xfrm>
            <a:off x="6553200" y="6477000"/>
            <a:ext cx="2133600" cy="244475"/>
          </a:xfrm>
          <a:noFill/>
        </p:spPr>
        <p:txBody>
          <a:bodyPr/>
          <a:lstStyle/>
          <a:p>
            <a:fld id="{2A004961-619D-4B25-AF5C-0E767BBE5FA0}" type="slidenum">
              <a:rPr lang="en-US" smtClean="0">
                <a:latin typeface="Times New Roman" charset="0"/>
              </a:rPr>
              <a:pPr/>
              <a:t>25</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Oval 2"/>
          <p:cNvSpPr>
            <a:spLocks noChangeArrowheads="1"/>
          </p:cNvSpPr>
          <p:nvPr/>
        </p:nvSpPr>
        <p:spPr bwMode="auto">
          <a:xfrm>
            <a:off x="4191000" y="1179513"/>
            <a:ext cx="457200" cy="457200"/>
          </a:xfrm>
          <a:prstGeom prst="ellipse">
            <a:avLst/>
          </a:prstGeom>
          <a:noFill/>
          <a:ln w="12700">
            <a:solidFill>
              <a:schemeClr val="tx1"/>
            </a:solidFill>
            <a:round/>
            <a:headEnd/>
            <a:tailEnd/>
          </a:ln>
        </p:spPr>
        <p:txBody>
          <a:bodyPr wrap="none" anchor="ctr"/>
          <a:lstStyle/>
          <a:p>
            <a:pPr algn="ctr"/>
            <a:r>
              <a:rPr lang="en-US" sz="1600"/>
              <a:t>Root</a:t>
            </a:r>
          </a:p>
        </p:txBody>
      </p:sp>
      <p:sp>
        <p:nvSpPr>
          <p:cNvPr id="65539" name="Oval 4"/>
          <p:cNvSpPr>
            <a:spLocks noChangeArrowheads="1"/>
          </p:cNvSpPr>
          <p:nvPr/>
        </p:nvSpPr>
        <p:spPr bwMode="auto">
          <a:xfrm>
            <a:off x="6248400" y="2093913"/>
            <a:ext cx="457200" cy="457200"/>
          </a:xfrm>
          <a:prstGeom prst="ellipse">
            <a:avLst/>
          </a:prstGeom>
          <a:noFill/>
          <a:ln w="12700">
            <a:solidFill>
              <a:schemeClr val="tx1"/>
            </a:solidFill>
            <a:round/>
            <a:headEnd/>
            <a:tailEnd/>
          </a:ln>
        </p:spPr>
        <p:txBody>
          <a:bodyPr wrap="none" anchor="ctr"/>
          <a:lstStyle/>
          <a:p>
            <a:endParaRPr lang="en-US"/>
          </a:p>
        </p:txBody>
      </p:sp>
      <p:sp>
        <p:nvSpPr>
          <p:cNvPr id="65540" name="Oval 5"/>
          <p:cNvSpPr>
            <a:spLocks noChangeArrowheads="1"/>
          </p:cNvSpPr>
          <p:nvPr/>
        </p:nvSpPr>
        <p:spPr bwMode="auto">
          <a:xfrm>
            <a:off x="2133600" y="2093913"/>
            <a:ext cx="457200" cy="457200"/>
          </a:xfrm>
          <a:prstGeom prst="ellipse">
            <a:avLst/>
          </a:prstGeom>
          <a:noFill/>
          <a:ln w="12700">
            <a:solidFill>
              <a:schemeClr val="tx1"/>
            </a:solidFill>
            <a:round/>
            <a:headEnd/>
            <a:tailEnd/>
          </a:ln>
        </p:spPr>
        <p:txBody>
          <a:bodyPr wrap="none" anchor="ctr"/>
          <a:lstStyle/>
          <a:p>
            <a:endParaRPr lang="en-US"/>
          </a:p>
        </p:txBody>
      </p:sp>
      <p:sp>
        <p:nvSpPr>
          <p:cNvPr id="65541" name="Oval 6"/>
          <p:cNvSpPr>
            <a:spLocks noChangeArrowheads="1"/>
          </p:cNvSpPr>
          <p:nvPr/>
        </p:nvSpPr>
        <p:spPr bwMode="auto">
          <a:xfrm>
            <a:off x="6934200" y="2932113"/>
            <a:ext cx="457200" cy="457200"/>
          </a:xfrm>
          <a:prstGeom prst="ellipse">
            <a:avLst/>
          </a:prstGeom>
          <a:noFill/>
          <a:ln w="12700">
            <a:solidFill>
              <a:schemeClr val="tx1"/>
            </a:solidFill>
            <a:round/>
            <a:headEnd/>
            <a:tailEnd/>
          </a:ln>
        </p:spPr>
        <p:txBody>
          <a:bodyPr wrap="none" anchor="ctr"/>
          <a:lstStyle/>
          <a:p>
            <a:endParaRPr lang="en-US"/>
          </a:p>
        </p:txBody>
      </p:sp>
      <p:sp>
        <p:nvSpPr>
          <p:cNvPr id="65542" name="Oval 7"/>
          <p:cNvSpPr>
            <a:spLocks noChangeArrowheads="1"/>
          </p:cNvSpPr>
          <p:nvPr/>
        </p:nvSpPr>
        <p:spPr bwMode="auto">
          <a:xfrm>
            <a:off x="2667000" y="3008313"/>
            <a:ext cx="457200" cy="457200"/>
          </a:xfrm>
          <a:prstGeom prst="ellipse">
            <a:avLst/>
          </a:prstGeom>
          <a:noFill/>
          <a:ln w="12700">
            <a:solidFill>
              <a:schemeClr val="tx1"/>
            </a:solidFill>
            <a:round/>
            <a:headEnd/>
            <a:tailEnd/>
          </a:ln>
        </p:spPr>
        <p:txBody>
          <a:bodyPr wrap="none" anchor="ctr"/>
          <a:lstStyle/>
          <a:p>
            <a:endParaRPr lang="en-US"/>
          </a:p>
        </p:txBody>
      </p:sp>
      <p:sp>
        <p:nvSpPr>
          <p:cNvPr id="65543" name="Oval 9"/>
          <p:cNvSpPr>
            <a:spLocks noChangeArrowheads="1"/>
          </p:cNvSpPr>
          <p:nvPr/>
        </p:nvSpPr>
        <p:spPr bwMode="auto">
          <a:xfrm>
            <a:off x="1600200" y="3008313"/>
            <a:ext cx="457200" cy="457200"/>
          </a:xfrm>
          <a:prstGeom prst="ellipse">
            <a:avLst/>
          </a:prstGeom>
          <a:noFill/>
          <a:ln w="12700">
            <a:solidFill>
              <a:schemeClr val="tx1"/>
            </a:solidFill>
            <a:round/>
            <a:headEnd/>
            <a:tailEnd/>
          </a:ln>
        </p:spPr>
        <p:txBody>
          <a:bodyPr wrap="none" anchor="ctr"/>
          <a:lstStyle/>
          <a:p>
            <a:endParaRPr lang="en-US"/>
          </a:p>
        </p:txBody>
      </p:sp>
      <p:sp>
        <p:nvSpPr>
          <p:cNvPr id="65544" name="Oval 10"/>
          <p:cNvSpPr>
            <a:spLocks noChangeArrowheads="1"/>
          </p:cNvSpPr>
          <p:nvPr/>
        </p:nvSpPr>
        <p:spPr bwMode="auto">
          <a:xfrm>
            <a:off x="5638800" y="2932113"/>
            <a:ext cx="457200" cy="457200"/>
          </a:xfrm>
          <a:prstGeom prst="ellipse">
            <a:avLst/>
          </a:prstGeom>
          <a:noFill/>
          <a:ln w="12700">
            <a:solidFill>
              <a:schemeClr val="tx1"/>
            </a:solidFill>
            <a:round/>
            <a:headEnd/>
            <a:tailEnd/>
          </a:ln>
        </p:spPr>
        <p:txBody>
          <a:bodyPr wrap="none" anchor="ctr"/>
          <a:lstStyle/>
          <a:p>
            <a:endParaRPr lang="en-US"/>
          </a:p>
        </p:txBody>
      </p:sp>
      <p:cxnSp>
        <p:nvCxnSpPr>
          <p:cNvPr id="65545" name="AutoShape 12"/>
          <p:cNvCxnSpPr>
            <a:cxnSpLocks noChangeShapeType="1"/>
            <a:stCxn id="65538" idx="3"/>
            <a:endCxn id="65540" idx="0"/>
          </p:cNvCxnSpPr>
          <p:nvPr/>
        </p:nvCxnSpPr>
        <p:spPr bwMode="auto">
          <a:xfrm flipH="1">
            <a:off x="2362200" y="1570038"/>
            <a:ext cx="1895475" cy="523875"/>
          </a:xfrm>
          <a:prstGeom prst="straightConnector1">
            <a:avLst/>
          </a:prstGeom>
          <a:noFill/>
          <a:ln w="9525">
            <a:solidFill>
              <a:schemeClr val="tx1"/>
            </a:solidFill>
            <a:round/>
            <a:headEnd/>
            <a:tailEnd type="triangle" w="med" len="med"/>
          </a:ln>
        </p:spPr>
      </p:cxnSp>
      <p:cxnSp>
        <p:nvCxnSpPr>
          <p:cNvPr id="65546" name="AutoShape 14"/>
          <p:cNvCxnSpPr>
            <a:cxnSpLocks noChangeShapeType="1"/>
            <a:stCxn id="65538" idx="5"/>
            <a:endCxn id="65539" idx="0"/>
          </p:cNvCxnSpPr>
          <p:nvPr/>
        </p:nvCxnSpPr>
        <p:spPr bwMode="auto">
          <a:xfrm>
            <a:off x="4581525" y="1570038"/>
            <a:ext cx="1895475" cy="523875"/>
          </a:xfrm>
          <a:prstGeom prst="straightConnector1">
            <a:avLst/>
          </a:prstGeom>
          <a:noFill/>
          <a:ln w="9525">
            <a:solidFill>
              <a:schemeClr val="tx1"/>
            </a:solidFill>
            <a:round/>
            <a:headEnd/>
            <a:tailEnd type="triangle" w="med" len="med"/>
          </a:ln>
        </p:spPr>
      </p:cxnSp>
      <p:cxnSp>
        <p:nvCxnSpPr>
          <p:cNvPr id="65547" name="AutoShape 15"/>
          <p:cNvCxnSpPr>
            <a:cxnSpLocks noChangeShapeType="1"/>
            <a:stCxn id="65540" idx="3"/>
            <a:endCxn id="65543" idx="0"/>
          </p:cNvCxnSpPr>
          <p:nvPr/>
        </p:nvCxnSpPr>
        <p:spPr bwMode="auto">
          <a:xfrm flipH="1">
            <a:off x="1828800" y="2484438"/>
            <a:ext cx="371475" cy="523875"/>
          </a:xfrm>
          <a:prstGeom prst="straightConnector1">
            <a:avLst/>
          </a:prstGeom>
          <a:noFill/>
          <a:ln w="9525">
            <a:solidFill>
              <a:schemeClr val="tx1"/>
            </a:solidFill>
            <a:round/>
            <a:headEnd/>
            <a:tailEnd type="triangle" w="med" len="med"/>
          </a:ln>
        </p:spPr>
      </p:cxnSp>
      <p:cxnSp>
        <p:nvCxnSpPr>
          <p:cNvPr id="65548" name="AutoShape 16"/>
          <p:cNvCxnSpPr>
            <a:cxnSpLocks noChangeShapeType="1"/>
            <a:stCxn id="65540" idx="5"/>
            <a:endCxn id="65542" idx="0"/>
          </p:cNvCxnSpPr>
          <p:nvPr/>
        </p:nvCxnSpPr>
        <p:spPr bwMode="auto">
          <a:xfrm>
            <a:off x="2524125" y="2484438"/>
            <a:ext cx="371475" cy="523875"/>
          </a:xfrm>
          <a:prstGeom prst="straightConnector1">
            <a:avLst/>
          </a:prstGeom>
          <a:noFill/>
          <a:ln w="9525">
            <a:solidFill>
              <a:schemeClr val="tx1"/>
            </a:solidFill>
            <a:round/>
            <a:headEnd/>
            <a:tailEnd type="triangle" w="med" len="med"/>
          </a:ln>
        </p:spPr>
      </p:cxnSp>
      <p:cxnSp>
        <p:nvCxnSpPr>
          <p:cNvPr id="65549" name="AutoShape 17"/>
          <p:cNvCxnSpPr>
            <a:cxnSpLocks noChangeShapeType="1"/>
            <a:stCxn id="65539" idx="3"/>
            <a:endCxn id="65544" idx="0"/>
          </p:cNvCxnSpPr>
          <p:nvPr/>
        </p:nvCxnSpPr>
        <p:spPr bwMode="auto">
          <a:xfrm flipH="1">
            <a:off x="5867400" y="2484438"/>
            <a:ext cx="447675" cy="447675"/>
          </a:xfrm>
          <a:prstGeom prst="straightConnector1">
            <a:avLst/>
          </a:prstGeom>
          <a:noFill/>
          <a:ln w="9525">
            <a:solidFill>
              <a:schemeClr val="tx1"/>
            </a:solidFill>
            <a:round/>
            <a:headEnd/>
            <a:tailEnd type="triangle" w="med" len="med"/>
          </a:ln>
        </p:spPr>
      </p:cxnSp>
      <p:cxnSp>
        <p:nvCxnSpPr>
          <p:cNvPr id="65550" name="AutoShape 18"/>
          <p:cNvCxnSpPr>
            <a:cxnSpLocks noChangeShapeType="1"/>
            <a:stCxn id="65539" idx="5"/>
            <a:endCxn id="65541" idx="0"/>
          </p:cNvCxnSpPr>
          <p:nvPr/>
        </p:nvCxnSpPr>
        <p:spPr bwMode="auto">
          <a:xfrm>
            <a:off x="6638925" y="2484438"/>
            <a:ext cx="523875" cy="447675"/>
          </a:xfrm>
          <a:prstGeom prst="straightConnector1">
            <a:avLst/>
          </a:prstGeom>
          <a:noFill/>
          <a:ln w="9525">
            <a:solidFill>
              <a:schemeClr val="tx1"/>
            </a:solidFill>
            <a:round/>
            <a:headEnd/>
            <a:tailEnd type="triangle" w="med" len="med"/>
          </a:ln>
        </p:spPr>
      </p:cxnSp>
      <p:sp>
        <p:nvSpPr>
          <p:cNvPr id="65551" name="Oval 21"/>
          <p:cNvSpPr>
            <a:spLocks noChangeArrowheads="1"/>
          </p:cNvSpPr>
          <p:nvPr/>
        </p:nvSpPr>
        <p:spPr bwMode="auto">
          <a:xfrm>
            <a:off x="533400" y="4379913"/>
            <a:ext cx="457200" cy="457200"/>
          </a:xfrm>
          <a:prstGeom prst="ellipse">
            <a:avLst/>
          </a:prstGeom>
          <a:noFill/>
          <a:ln w="12700">
            <a:solidFill>
              <a:schemeClr val="tx1"/>
            </a:solidFill>
            <a:round/>
            <a:headEnd/>
            <a:tailEnd/>
          </a:ln>
        </p:spPr>
        <p:txBody>
          <a:bodyPr wrap="none" anchor="ctr"/>
          <a:lstStyle/>
          <a:p>
            <a:endParaRPr lang="en-US"/>
          </a:p>
        </p:txBody>
      </p:sp>
      <p:sp>
        <p:nvSpPr>
          <p:cNvPr id="65552" name="Oval 22"/>
          <p:cNvSpPr>
            <a:spLocks noChangeArrowheads="1"/>
          </p:cNvSpPr>
          <p:nvPr/>
        </p:nvSpPr>
        <p:spPr bwMode="auto">
          <a:xfrm>
            <a:off x="1066800" y="5294313"/>
            <a:ext cx="457200" cy="457200"/>
          </a:xfrm>
          <a:prstGeom prst="ellipse">
            <a:avLst/>
          </a:prstGeom>
          <a:noFill/>
          <a:ln w="12700">
            <a:solidFill>
              <a:schemeClr val="tx1"/>
            </a:solidFill>
            <a:round/>
            <a:headEnd/>
            <a:tailEnd/>
          </a:ln>
        </p:spPr>
        <p:txBody>
          <a:bodyPr wrap="none" anchor="ctr"/>
          <a:lstStyle/>
          <a:p>
            <a:endParaRPr lang="en-US"/>
          </a:p>
        </p:txBody>
      </p:sp>
      <p:sp>
        <p:nvSpPr>
          <p:cNvPr id="65553" name="Oval 23"/>
          <p:cNvSpPr>
            <a:spLocks noChangeArrowheads="1"/>
          </p:cNvSpPr>
          <p:nvPr/>
        </p:nvSpPr>
        <p:spPr bwMode="auto">
          <a:xfrm>
            <a:off x="0" y="5294313"/>
            <a:ext cx="457200" cy="457200"/>
          </a:xfrm>
          <a:prstGeom prst="ellipse">
            <a:avLst/>
          </a:prstGeom>
          <a:noFill/>
          <a:ln w="12700">
            <a:solidFill>
              <a:schemeClr val="tx1"/>
            </a:solidFill>
            <a:round/>
            <a:headEnd/>
            <a:tailEnd/>
          </a:ln>
        </p:spPr>
        <p:txBody>
          <a:bodyPr wrap="none" anchor="ctr"/>
          <a:lstStyle/>
          <a:p>
            <a:endParaRPr lang="en-US"/>
          </a:p>
        </p:txBody>
      </p:sp>
      <p:cxnSp>
        <p:nvCxnSpPr>
          <p:cNvPr id="65554" name="AutoShape 24"/>
          <p:cNvCxnSpPr>
            <a:cxnSpLocks noChangeShapeType="1"/>
            <a:stCxn id="65551" idx="3"/>
            <a:endCxn id="65553" idx="0"/>
          </p:cNvCxnSpPr>
          <p:nvPr/>
        </p:nvCxnSpPr>
        <p:spPr bwMode="auto">
          <a:xfrm flipH="1">
            <a:off x="228600" y="4770438"/>
            <a:ext cx="371475" cy="523875"/>
          </a:xfrm>
          <a:prstGeom prst="straightConnector1">
            <a:avLst/>
          </a:prstGeom>
          <a:noFill/>
          <a:ln w="9525">
            <a:solidFill>
              <a:schemeClr val="tx1"/>
            </a:solidFill>
            <a:round/>
            <a:headEnd/>
            <a:tailEnd type="triangle" w="med" len="med"/>
          </a:ln>
        </p:spPr>
      </p:cxnSp>
      <p:cxnSp>
        <p:nvCxnSpPr>
          <p:cNvPr id="65555" name="AutoShape 25"/>
          <p:cNvCxnSpPr>
            <a:cxnSpLocks noChangeShapeType="1"/>
            <a:stCxn id="65551" idx="5"/>
            <a:endCxn id="65552" idx="0"/>
          </p:cNvCxnSpPr>
          <p:nvPr/>
        </p:nvCxnSpPr>
        <p:spPr bwMode="auto">
          <a:xfrm>
            <a:off x="923925" y="4770438"/>
            <a:ext cx="371475" cy="523875"/>
          </a:xfrm>
          <a:prstGeom prst="straightConnector1">
            <a:avLst/>
          </a:prstGeom>
          <a:noFill/>
          <a:ln w="9525">
            <a:solidFill>
              <a:schemeClr val="tx1"/>
            </a:solidFill>
            <a:round/>
            <a:headEnd/>
            <a:tailEnd type="triangle" w="med" len="med"/>
          </a:ln>
        </p:spPr>
      </p:cxnSp>
      <p:sp>
        <p:nvSpPr>
          <p:cNvPr id="65556" name="Oval 26"/>
          <p:cNvSpPr>
            <a:spLocks noChangeArrowheads="1"/>
          </p:cNvSpPr>
          <p:nvPr/>
        </p:nvSpPr>
        <p:spPr bwMode="auto">
          <a:xfrm>
            <a:off x="2209800" y="4379913"/>
            <a:ext cx="457200" cy="457200"/>
          </a:xfrm>
          <a:prstGeom prst="ellipse">
            <a:avLst/>
          </a:prstGeom>
          <a:noFill/>
          <a:ln w="12700">
            <a:solidFill>
              <a:schemeClr val="tx1"/>
            </a:solidFill>
            <a:round/>
            <a:headEnd/>
            <a:tailEnd/>
          </a:ln>
        </p:spPr>
        <p:txBody>
          <a:bodyPr wrap="none" anchor="ctr"/>
          <a:lstStyle/>
          <a:p>
            <a:endParaRPr lang="en-US"/>
          </a:p>
        </p:txBody>
      </p:sp>
      <p:sp>
        <p:nvSpPr>
          <p:cNvPr id="65557" name="Oval 27"/>
          <p:cNvSpPr>
            <a:spLocks noChangeArrowheads="1"/>
          </p:cNvSpPr>
          <p:nvPr/>
        </p:nvSpPr>
        <p:spPr bwMode="auto">
          <a:xfrm>
            <a:off x="2743200" y="5294313"/>
            <a:ext cx="457200" cy="457200"/>
          </a:xfrm>
          <a:prstGeom prst="ellipse">
            <a:avLst/>
          </a:prstGeom>
          <a:noFill/>
          <a:ln w="12700">
            <a:solidFill>
              <a:schemeClr val="tx1"/>
            </a:solidFill>
            <a:round/>
            <a:headEnd/>
            <a:tailEnd/>
          </a:ln>
        </p:spPr>
        <p:txBody>
          <a:bodyPr wrap="none" anchor="ctr"/>
          <a:lstStyle/>
          <a:p>
            <a:endParaRPr lang="en-US"/>
          </a:p>
        </p:txBody>
      </p:sp>
      <p:sp>
        <p:nvSpPr>
          <p:cNvPr id="65558" name="Oval 28"/>
          <p:cNvSpPr>
            <a:spLocks noChangeArrowheads="1"/>
          </p:cNvSpPr>
          <p:nvPr/>
        </p:nvSpPr>
        <p:spPr bwMode="auto">
          <a:xfrm>
            <a:off x="1676400" y="5294313"/>
            <a:ext cx="457200" cy="457200"/>
          </a:xfrm>
          <a:prstGeom prst="ellipse">
            <a:avLst/>
          </a:prstGeom>
          <a:noFill/>
          <a:ln w="12700">
            <a:solidFill>
              <a:schemeClr val="tx1"/>
            </a:solidFill>
            <a:round/>
            <a:headEnd/>
            <a:tailEnd/>
          </a:ln>
        </p:spPr>
        <p:txBody>
          <a:bodyPr wrap="none" anchor="ctr"/>
          <a:lstStyle/>
          <a:p>
            <a:endParaRPr lang="en-US"/>
          </a:p>
        </p:txBody>
      </p:sp>
      <p:cxnSp>
        <p:nvCxnSpPr>
          <p:cNvPr id="65559" name="AutoShape 29"/>
          <p:cNvCxnSpPr>
            <a:cxnSpLocks noChangeShapeType="1"/>
            <a:stCxn id="65556" idx="3"/>
            <a:endCxn id="65558" idx="0"/>
          </p:cNvCxnSpPr>
          <p:nvPr/>
        </p:nvCxnSpPr>
        <p:spPr bwMode="auto">
          <a:xfrm flipH="1">
            <a:off x="1905000" y="4770438"/>
            <a:ext cx="371475" cy="523875"/>
          </a:xfrm>
          <a:prstGeom prst="straightConnector1">
            <a:avLst/>
          </a:prstGeom>
          <a:noFill/>
          <a:ln w="9525">
            <a:solidFill>
              <a:schemeClr val="tx1"/>
            </a:solidFill>
            <a:round/>
            <a:headEnd/>
            <a:tailEnd type="triangle" w="med" len="med"/>
          </a:ln>
        </p:spPr>
      </p:cxnSp>
      <p:cxnSp>
        <p:nvCxnSpPr>
          <p:cNvPr id="65560" name="AutoShape 30"/>
          <p:cNvCxnSpPr>
            <a:cxnSpLocks noChangeShapeType="1"/>
            <a:stCxn id="65556" idx="5"/>
            <a:endCxn id="65557" idx="0"/>
          </p:cNvCxnSpPr>
          <p:nvPr/>
        </p:nvCxnSpPr>
        <p:spPr bwMode="auto">
          <a:xfrm>
            <a:off x="2600325" y="4770438"/>
            <a:ext cx="371475" cy="523875"/>
          </a:xfrm>
          <a:prstGeom prst="straightConnector1">
            <a:avLst/>
          </a:prstGeom>
          <a:noFill/>
          <a:ln w="9525">
            <a:solidFill>
              <a:schemeClr val="tx1"/>
            </a:solidFill>
            <a:round/>
            <a:headEnd/>
            <a:tailEnd type="triangle" w="med" len="med"/>
          </a:ln>
        </p:spPr>
      </p:cxnSp>
      <p:sp>
        <p:nvSpPr>
          <p:cNvPr id="65561" name="Oval 31"/>
          <p:cNvSpPr>
            <a:spLocks noChangeArrowheads="1"/>
          </p:cNvSpPr>
          <p:nvPr/>
        </p:nvSpPr>
        <p:spPr bwMode="auto">
          <a:xfrm>
            <a:off x="6324600" y="4379913"/>
            <a:ext cx="457200" cy="457200"/>
          </a:xfrm>
          <a:prstGeom prst="ellipse">
            <a:avLst/>
          </a:prstGeom>
          <a:noFill/>
          <a:ln w="12700">
            <a:solidFill>
              <a:schemeClr val="tx1"/>
            </a:solidFill>
            <a:round/>
            <a:headEnd/>
            <a:tailEnd/>
          </a:ln>
        </p:spPr>
        <p:txBody>
          <a:bodyPr wrap="none" anchor="ctr"/>
          <a:lstStyle/>
          <a:p>
            <a:endParaRPr lang="en-US"/>
          </a:p>
        </p:txBody>
      </p:sp>
      <p:sp>
        <p:nvSpPr>
          <p:cNvPr id="65562" name="Oval 32"/>
          <p:cNvSpPr>
            <a:spLocks noChangeArrowheads="1"/>
          </p:cNvSpPr>
          <p:nvPr/>
        </p:nvSpPr>
        <p:spPr bwMode="auto">
          <a:xfrm>
            <a:off x="6858000" y="5294313"/>
            <a:ext cx="457200" cy="457200"/>
          </a:xfrm>
          <a:prstGeom prst="ellipse">
            <a:avLst/>
          </a:prstGeom>
          <a:noFill/>
          <a:ln w="12700">
            <a:solidFill>
              <a:schemeClr val="tx1"/>
            </a:solidFill>
            <a:round/>
            <a:headEnd/>
            <a:tailEnd/>
          </a:ln>
        </p:spPr>
        <p:txBody>
          <a:bodyPr wrap="none" anchor="ctr"/>
          <a:lstStyle/>
          <a:p>
            <a:endParaRPr lang="en-US"/>
          </a:p>
        </p:txBody>
      </p:sp>
      <p:sp>
        <p:nvSpPr>
          <p:cNvPr id="65563" name="Oval 33"/>
          <p:cNvSpPr>
            <a:spLocks noChangeArrowheads="1"/>
          </p:cNvSpPr>
          <p:nvPr/>
        </p:nvSpPr>
        <p:spPr bwMode="auto">
          <a:xfrm>
            <a:off x="5791200" y="5294313"/>
            <a:ext cx="457200" cy="457200"/>
          </a:xfrm>
          <a:prstGeom prst="ellipse">
            <a:avLst/>
          </a:prstGeom>
          <a:noFill/>
          <a:ln w="12700">
            <a:solidFill>
              <a:schemeClr val="tx1"/>
            </a:solidFill>
            <a:round/>
            <a:headEnd/>
            <a:tailEnd/>
          </a:ln>
        </p:spPr>
        <p:txBody>
          <a:bodyPr wrap="none" anchor="ctr"/>
          <a:lstStyle/>
          <a:p>
            <a:endParaRPr lang="en-US"/>
          </a:p>
        </p:txBody>
      </p:sp>
      <p:cxnSp>
        <p:nvCxnSpPr>
          <p:cNvPr id="65564" name="AutoShape 34"/>
          <p:cNvCxnSpPr>
            <a:cxnSpLocks noChangeShapeType="1"/>
            <a:stCxn id="65561" idx="3"/>
            <a:endCxn id="65563" idx="0"/>
          </p:cNvCxnSpPr>
          <p:nvPr/>
        </p:nvCxnSpPr>
        <p:spPr bwMode="auto">
          <a:xfrm flipH="1">
            <a:off x="6019800" y="4770438"/>
            <a:ext cx="371475" cy="523875"/>
          </a:xfrm>
          <a:prstGeom prst="straightConnector1">
            <a:avLst/>
          </a:prstGeom>
          <a:noFill/>
          <a:ln w="9525">
            <a:solidFill>
              <a:schemeClr val="tx1"/>
            </a:solidFill>
            <a:round/>
            <a:headEnd/>
            <a:tailEnd type="triangle" w="med" len="med"/>
          </a:ln>
        </p:spPr>
      </p:cxnSp>
      <p:cxnSp>
        <p:nvCxnSpPr>
          <p:cNvPr id="65565" name="AutoShape 35"/>
          <p:cNvCxnSpPr>
            <a:cxnSpLocks noChangeShapeType="1"/>
            <a:stCxn id="65561" idx="5"/>
            <a:endCxn id="65562" idx="0"/>
          </p:cNvCxnSpPr>
          <p:nvPr/>
        </p:nvCxnSpPr>
        <p:spPr bwMode="auto">
          <a:xfrm>
            <a:off x="6715125" y="4770438"/>
            <a:ext cx="371475" cy="523875"/>
          </a:xfrm>
          <a:prstGeom prst="straightConnector1">
            <a:avLst/>
          </a:prstGeom>
          <a:noFill/>
          <a:ln w="9525">
            <a:solidFill>
              <a:schemeClr val="tx1"/>
            </a:solidFill>
            <a:round/>
            <a:headEnd/>
            <a:tailEnd type="triangle" w="med" len="med"/>
          </a:ln>
        </p:spPr>
      </p:cxnSp>
      <p:sp>
        <p:nvSpPr>
          <p:cNvPr id="65566" name="Oval 36"/>
          <p:cNvSpPr>
            <a:spLocks noChangeArrowheads="1"/>
          </p:cNvSpPr>
          <p:nvPr/>
        </p:nvSpPr>
        <p:spPr bwMode="auto">
          <a:xfrm>
            <a:off x="8001000" y="4379913"/>
            <a:ext cx="457200" cy="457200"/>
          </a:xfrm>
          <a:prstGeom prst="ellipse">
            <a:avLst/>
          </a:prstGeom>
          <a:noFill/>
          <a:ln w="12700">
            <a:solidFill>
              <a:schemeClr val="tx1"/>
            </a:solidFill>
            <a:round/>
            <a:headEnd/>
            <a:tailEnd/>
          </a:ln>
        </p:spPr>
        <p:txBody>
          <a:bodyPr wrap="none" anchor="ctr"/>
          <a:lstStyle/>
          <a:p>
            <a:endParaRPr lang="en-US"/>
          </a:p>
        </p:txBody>
      </p:sp>
      <p:sp>
        <p:nvSpPr>
          <p:cNvPr id="65567" name="Oval 37"/>
          <p:cNvSpPr>
            <a:spLocks noChangeArrowheads="1"/>
          </p:cNvSpPr>
          <p:nvPr/>
        </p:nvSpPr>
        <p:spPr bwMode="auto">
          <a:xfrm>
            <a:off x="8534400" y="5294313"/>
            <a:ext cx="457200" cy="457200"/>
          </a:xfrm>
          <a:prstGeom prst="ellipse">
            <a:avLst/>
          </a:prstGeom>
          <a:noFill/>
          <a:ln w="12700">
            <a:solidFill>
              <a:schemeClr val="tx1"/>
            </a:solidFill>
            <a:round/>
            <a:headEnd/>
            <a:tailEnd/>
          </a:ln>
        </p:spPr>
        <p:txBody>
          <a:bodyPr wrap="none" anchor="ctr"/>
          <a:lstStyle/>
          <a:p>
            <a:endParaRPr lang="en-US"/>
          </a:p>
        </p:txBody>
      </p:sp>
      <p:sp>
        <p:nvSpPr>
          <p:cNvPr id="65568" name="Oval 38"/>
          <p:cNvSpPr>
            <a:spLocks noChangeArrowheads="1"/>
          </p:cNvSpPr>
          <p:nvPr/>
        </p:nvSpPr>
        <p:spPr bwMode="auto">
          <a:xfrm>
            <a:off x="7467600" y="5294313"/>
            <a:ext cx="457200" cy="457200"/>
          </a:xfrm>
          <a:prstGeom prst="ellipse">
            <a:avLst/>
          </a:prstGeom>
          <a:noFill/>
          <a:ln w="12700">
            <a:solidFill>
              <a:schemeClr val="tx1"/>
            </a:solidFill>
            <a:round/>
            <a:headEnd/>
            <a:tailEnd/>
          </a:ln>
        </p:spPr>
        <p:txBody>
          <a:bodyPr wrap="none" anchor="ctr"/>
          <a:lstStyle/>
          <a:p>
            <a:endParaRPr lang="en-US"/>
          </a:p>
        </p:txBody>
      </p:sp>
      <p:cxnSp>
        <p:nvCxnSpPr>
          <p:cNvPr id="65569" name="AutoShape 39"/>
          <p:cNvCxnSpPr>
            <a:cxnSpLocks noChangeShapeType="1"/>
            <a:stCxn id="65566" idx="3"/>
            <a:endCxn id="65568" idx="0"/>
          </p:cNvCxnSpPr>
          <p:nvPr/>
        </p:nvCxnSpPr>
        <p:spPr bwMode="auto">
          <a:xfrm flipH="1">
            <a:off x="7696200" y="4770438"/>
            <a:ext cx="371475" cy="523875"/>
          </a:xfrm>
          <a:prstGeom prst="straightConnector1">
            <a:avLst/>
          </a:prstGeom>
          <a:noFill/>
          <a:ln w="9525">
            <a:solidFill>
              <a:schemeClr val="tx1"/>
            </a:solidFill>
            <a:round/>
            <a:headEnd/>
            <a:tailEnd type="triangle" w="med" len="med"/>
          </a:ln>
        </p:spPr>
      </p:cxnSp>
      <p:cxnSp>
        <p:nvCxnSpPr>
          <p:cNvPr id="65570" name="AutoShape 40"/>
          <p:cNvCxnSpPr>
            <a:cxnSpLocks noChangeShapeType="1"/>
            <a:stCxn id="65566" idx="5"/>
            <a:endCxn id="65567" idx="0"/>
          </p:cNvCxnSpPr>
          <p:nvPr/>
        </p:nvCxnSpPr>
        <p:spPr bwMode="auto">
          <a:xfrm>
            <a:off x="8391525" y="4770438"/>
            <a:ext cx="371475" cy="523875"/>
          </a:xfrm>
          <a:prstGeom prst="straightConnector1">
            <a:avLst/>
          </a:prstGeom>
          <a:noFill/>
          <a:ln w="9525">
            <a:solidFill>
              <a:schemeClr val="tx1"/>
            </a:solidFill>
            <a:round/>
            <a:headEnd/>
            <a:tailEnd type="triangle" w="med" len="med"/>
          </a:ln>
        </p:spPr>
      </p:cxnSp>
      <p:sp>
        <p:nvSpPr>
          <p:cNvPr id="65571" name="Text Box 41"/>
          <p:cNvSpPr txBox="1">
            <a:spLocks noChangeArrowheads="1"/>
          </p:cNvSpPr>
          <p:nvPr/>
        </p:nvSpPr>
        <p:spPr bwMode="auto">
          <a:xfrm>
            <a:off x="3429000" y="1392238"/>
            <a:ext cx="534988" cy="336550"/>
          </a:xfrm>
          <a:prstGeom prst="rect">
            <a:avLst/>
          </a:prstGeom>
          <a:noFill/>
          <a:ln w="9525">
            <a:noFill/>
            <a:miter lim="800000"/>
            <a:headEnd/>
            <a:tailEnd/>
          </a:ln>
        </p:spPr>
        <p:txBody>
          <a:bodyPr wrap="none">
            <a:spAutoFit/>
          </a:bodyPr>
          <a:lstStyle/>
          <a:p>
            <a:r>
              <a:rPr lang="en-US" sz="1600"/>
              <a:t>a-m</a:t>
            </a:r>
          </a:p>
        </p:txBody>
      </p:sp>
      <p:sp>
        <p:nvSpPr>
          <p:cNvPr id="65572" name="Text Box 42"/>
          <p:cNvSpPr txBox="1">
            <a:spLocks noChangeArrowheads="1"/>
          </p:cNvSpPr>
          <p:nvPr/>
        </p:nvSpPr>
        <p:spPr bwMode="auto">
          <a:xfrm>
            <a:off x="4876800" y="1397000"/>
            <a:ext cx="466725" cy="336550"/>
          </a:xfrm>
          <a:prstGeom prst="rect">
            <a:avLst/>
          </a:prstGeom>
          <a:noFill/>
          <a:ln w="9525">
            <a:noFill/>
            <a:miter lim="800000"/>
            <a:headEnd/>
            <a:tailEnd/>
          </a:ln>
        </p:spPr>
        <p:txBody>
          <a:bodyPr wrap="none">
            <a:spAutoFit/>
          </a:bodyPr>
          <a:lstStyle/>
          <a:p>
            <a:r>
              <a:rPr lang="en-US" sz="1600"/>
              <a:t>n-z</a:t>
            </a:r>
          </a:p>
        </p:txBody>
      </p:sp>
      <p:sp>
        <p:nvSpPr>
          <p:cNvPr id="65573" name="Oval 44"/>
          <p:cNvSpPr>
            <a:spLocks noChangeAspect="1" noChangeArrowheads="1"/>
          </p:cNvSpPr>
          <p:nvPr/>
        </p:nvSpPr>
        <p:spPr bwMode="auto">
          <a:xfrm>
            <a:off x="3962400" y="4075113"/>
            <a:ext cx="55563" cy="55562"/>
          </a:xfrm>
          <a:prstGeom prst="ellipse">
            <a:avLst/>
          </a:prstGeom>
          <a:solidFill>
            <a:schemeClr val="tx2"/>
          </a:solidFill>
          <a:ln w="9525">
            <a:solidFill>
              <a:schemeClr val="tx1"/>
            </a:solidFill>
            <a:round/>
            <a:headEnd/>
            <a:tailEnd/>
          </a:ln>
        </p:spPr>
        <p:txBody>
          <a:bodyPr wrap="none" anchor="ctr"/>
          <a:lstStyle/>
          <a:p>
            <a:endParaRPr lang="en-US"/>
          </a:p>
        </p:txBody>
      </p:sp>
      <p:sp>
        <p:nvSpPr>
          <p:cNvPr id="65574" name="Oval 45"/>
          <p:cNvSpPr>
            <a:spLocks noChangeAspect="1" noChangeArrowheads="1"/>
          </p:cNvSpPr>
          <p:nvPr/>
        </p:nvSpPr>
        <p:spPr bwMode="auto">
          <a:xfrm>
            <a:off x="4191000" y="4075113"/>
            <a:ext cx="55563" cy="55562"/>
          </a:xfrm>
          <a:prstGeom prst="ellipse">
            <a:avLst/>
          </a:prstGeom>
          <a:solidFill>
            <a:schemeClr val="tx2"/>
          </a:solidFill>
          <a:ln w="9525">
            <a:solidFill>
              <a:schemeClr val="tx1"/>
            </a:solidFill>
            <a:round/>
            <a:headEnd/>
            <a:tailEnd/>
          </a:ln>
        </p:spPr>
        <p:txBody>
          <a:bodyPr wrap="none" anchor="ctr"/>
          <a:lstStyle/>
          <a:p>
            <a:endParaRPr lang="en-US"/>
          </a:p>
        </p:txBody>
      </p:sp>
      <p:sp>
        <p:nvSpPr>
          <p:cNvPr id="65575" name="Oval 46"/>
          <p:cNvSpPr>
            <a:spLocks noChangeAspect="1" noChangeArrowheads="1"/>
          </p:cNvSpPr>
          <p:nvPr/>
        </p:nvSpPr>
        <p:spPr bwMode="auto">
          <a:xfrm>
            <a:off x="4419600" y="4075113"/>
            <a:ext cx="55563" cy="55562"/>
          </a:xfrm>
          <a:prstGeom prst="ellipse">
            <a:avLst/>
          </a:prstGeom>
          <a:solidFill>
            <a:schemeClr val="tx2"/>
          </a:solidFill>
          <a:ln w="9525">
            <a:solidFill>
              <a:schemeClr val="tx1"/>
            </a:solidFill>
            <a:round/>
            <a:headEnd/>
            <a:tailEnd/>
          </a:ln>
        </p:spPr>
        <p:txBody>
          <a:bodyPr wrap="none" anchor="ctr"/>
          <a:lstStyle/>
          <a:p>
            <a:endParaRPr lang="en-US"/>
          </a:p>
        </p:txBody>
      </p:sp>
      <p:sp>
        <p:nvSpPr>
          <p:cNvPr id="65576" name="Oval 47"/>
          <p:cNvSpPr>
            <a:spLocks noChangeAspect="1" noChangeArrowheads="1"/>
          </p:cNvSpPr>
          <p:nvPr/>
        </p:nvSpPr>
        <p:spPr bwMode="auto">
          <a:xfrm>
            <a:off x="4648200" y="4075113"/>
            <a:ext cx="55563" cy="55562"/>
          </a:xfrm>
          <a:prstGeom prst="ellipse">
            <a:avLst/>
          </a:prstGeom>
          <a:solidFill>
            <a:schemeClr val="tx2"/>
          </a:solidFill>
          <a:ln w="9525">
            <a:solidFill>
              <a:schemeClr val="tx1"/>
            </a:solidFill>
            <a:round/>
            <a:headEnd/>
            <a:tailEnd/>
          </a:ln>
        </p:spPr>
        <p:txBody>
          <a:bodyPr wrap="none" anchor="ctr"/>
          <a:lstStyle/>
          <a:p>
            <a:endParaRPr lang="en-US"/>
          </a:p>
        </p:txBody>
      </p:sp>
      <p:sp>
        <p:nvSpPr>
          <p:cNvPr id="65577" name="Text Box 53"/>
          <p:cNvSpPr txBox="1">
            <a:spLocks noChangeArrowheads="1"/>
          </p:cNvSpPr>
          <p:nvPr/>
        </p:nvSpPr>
        <p:spPr bwMode="auto">
          <a:xfrm>
            <a:off x="1371600" y="2519363"/>
            <a:ext cx="590550" cy="336550"/>
          </a:xfrm>
          <a:prstGeom prst="rect">
            <a:avLst/>
          </a:prstGeom>
          <a:noFill/>
          <a:ln w="9525">
            <a:noFill/>
            <a:miter lim="800000"/>
            <a:headEnd/>
            <a:tailEnd/>
          </a:ln>
        </p:spPr>
        <p:txBody>
          <a:bodyPr wrap="none">
            <a:spAutoFit/>
          </a:bodyPr>
          <a:lstStyle/>
          <a:p>
            <a:r>
              <a:rPr lang="en-US" sz="1600"/>
              <a:t>a-hu</a:t>
            </a:r>
          </a:p>
        </p:txBody>
      </p:sp>
      <p:sp>
        <p:nvSpPr>
          <p:cNvPr id="65578" name="Text Box 54"/>
          <p:cNvSpPr txBox="1">
            <a:spLocks noChangeArrowheads="1"/>
          </p:cNvSpPr>
          <p:nvPr/>
        </p:nvSpPr>
        <p:spPr bwMode="auto">
          <a:xfrm>
            <a:off x="2686050" y="2519363"/>
            <a:ext cx="636588" cy="336550"/>
          </a:xfrm>
          <a:prstGeom prst="rect">
            <a:avLst/>
          </a:prstGeom>
          <a:noFill/>
          <a:ln w="9525">
            <a:noFill/>
            <a:miter lim="800000"/>
            <a:headEnd/>
            <a:tailEnd/>
          </a:ln>
        </p:spPr>
        <p:txBody>
          <a:bodyPr wrap="none">
            <a:spAutoFit/>
          </a:bodyPr>
          <a:lstStyle/>
          <a:p>
            <a:r>
              <a:rPr lang="en-US" sz="1600"/>
              <a:t>hy-m</a:t>
            </a:r>
          </a:p>
        </p:txBody>
      </p:sp>
      <p:sp>
        <p:nvSpPr>
          <p:cNvPr id="65579" name="Text Box 55"/>
          <p:cNvSpPr txBox="1">
            <a:spLocks noChangeArrowheads="1"/>
          </p:cNvSpPr>
          <p:nvPr/>
        </p:nvSpPr>
        <p:spPr bwMode="auto">
          <a:xfrm>
            <a:off x="5383213" y="2519363"/>
            <a:ext cx="579437" cy="336550"/>
          </a:xfrm>
          <a:prstGeom prst="rect">
            <a:avLst/>
          </a:prstGeom>
          <a:noFill/>
          <a:ln w="9525">
            <a:noFill/>
            <a:miter lim="800000"/>
            <a:headEnd/>
            <a:tailEnd/>
          </a:ln>
        </p:spPr>
        <p:txBody>
          <a:bodyPr wrap="none">
            <a:spAutoFit/>
          </a:bodyPr>
          <a:lstStyle/>
          <a:p>
            <a:r>
              <a:rPr lang="en-US" sz="1600"/>
              <a:t>n-sh</a:t>
            </a:r>
          </a:p>
        </p:txBody>
      </p:sp>
      <p:sp>
        <p:nvSpPr>
          <p:cNvPr id="65580" name="Text Box 56"/>
          <p:cNvSpPr txBox="1">
            <a:spLocks noChangeArrowheads="1"/>
          </p:cNvSpPr>
          <p:nvPr/>
        </p:nvSpPr>
        <p:spPr bwMode="auto">
          <a:xfrm>
            <a:off x="6964363" y="2519363"/>
            <a:ext cx="500062" cy="336550"/>
          </a:xfrm>
          <a:prstGeom prst="rect">
            <a:avLst/>
          </a:prstGeom>
          <a:noFill/>
          <a:ln w="9525">
            <a:noFill/>
            <a:miter lim="800000"/>
            <a:headEnd/>
            <a:tailEnd/>
          </a:ln>
        </p:spPr>
        <p:txBody>
          <a:bodyPr wrap="none">
            <a:spAutoFit/>
          </a:bodyPr>
          <a:lstStyle/>
          <a:p>
            <a:r>
              <a:rPr lang="en-US" sz="1600"/>
              <a:t>si-z</a:t>
            </a:r>
          </a:p>
        </p:txBody>
      </p:sp>
      <p:sp>
        <p:nvSpPr>
          <p:cNvPr id="65581" name="Text Box 57"/>
          <p:cNvSpPr txBox="1">
            <a:spLocks noChangeArrowheads="1"/>
          </p:cNvSpPr>
          <p:nvPr/>
        </p:nvSpPr>
        <p:spPr bwMode="auto">
          <a:xfrm rot="-4200000">
            <a:off x="-196850" y="5976938"/>
            <a:ext cx="1035050" cy="304800"/>
          </a:xfrm>
          <a:prstGeom prst="rect">
            <a:avLst/>
          </a:prstGeom>
          <a:noFill/>
          <a:ln w="9525">
            <a:noFill/>
            <a:miter lim="800000"/>
            <a:headEnd/>
            <a:tailEnd/>
          </a:ln>
        </p:spPr>
        <p:txBody>
          <a:bodyPr wrap="none">
            <a:spAutoFit/>
          </a:bodyPr>
          <a:lstStyle/>
          <a:p>
            <a:r>
              <a:rPr lang="en-US">
                <a:latin typeface="Courier" pitchFamily="-112" charset="0"/>
              </a:rPr>
              <a:t>aardvark</a:t>
            </a:r>
          </a:p>
        </p:txBody>
      </p:sp>
      <p:sp>
        <p:nvSpPr>
          <p:cNvPr id="65582" name="Text Box 58"/>
          <p:cNvSpPr txBox="1">
            <a:spLocks noChangeArrowheads="1"/>
          </p:cNvSpPr>
          <p:nvPr/>
        </p:nvSpPr>
        <p:spPr bwMode="auto">
          <a:xfrm rot="-4200000">
            <a:off x="2412206" y="5987257"/>
            <a:ext cx="928687" cy="304800"/>
          </a:xfrm>
          <a:prstGeom prst="rect">
            <a:avLst/>
          </a:prstGeom>
          <a:noFill/>
          <a:ln w="9525">
            <a:noFill/>
            <a:miter lim="800000"/>
            <a:headEnd/>
            <a:tailEnd/>
          </a:ln>
        </p:spPr>
        <p:txBody>
          <a:bodyPr wrap="none">
            <a:spAutoFit/>
          </a:bodyPr>
          <a:lstStyle/>
          <a:p>
            <a:r>
              <a:rPr lang="en-US">
                <a:latin typeface="Courier" pitchFamily="-112" charset="0"/>
              </a:rPr>
              <a:t>huygens</a:t>
            </a:r>
          </a:p>
        </p:txBody>
      </p:sp>
      <p:sp>
        <p:nvSpPr>
          <p:cNvPr id="65583" name="Line 59"/>
          <p:cNvSpPr>
            <a:spLocks noChangeShapeType="1"/>
          </p:cNvSpPr>
          <p:nvPr/>
        </p:nvSpPr>
        <p:spPr bwMode="auto">
          <a:xfrm flipH="1">
            <a:off x="1295400" y="3389313"/>
            <a:ext cx="381000" cy="457200"/>
          </a:xfrm>
          <a:prstGeom prst="line">
            <a:avLst/>
          </a:prstGeom>
          <a:noFill/>
          <a:ln w="9525">
            <a:solidFill>
              <a:schemeClr val="tx1"/>
            </a:solidFill>
            <a:round/>
            <a:headEnd/>
            <a:tailEnd type="triangle" w="med" len="med"/>
          </a:ln>
        </p:spPr>
        <p:txBody>
          <a:bodyPr/>
          <a:lstStyle/>
          <a:p>
            <a:endParaRPr lang="en-US"/>
          </a:p>
        </p:txBody>
      </p:sp>
      <p:sp>
        <p:nvSpPr>
          <p:cNvPr id="65584" name="Line 60"/>
          <p:cNvSpPr>
            <a:spLocks noChangeShapeType="1"/>
          </p:cNvSpPr>
          <p:nvPr/>
        </p:nvSpPr>
        <p:spPr bwMode="auto">
          <a:xfrm>
            <a:off x="1981200" y="3389313"/>
            <a:ext cx="304800" cy="457200"/>
          </a:xfrm>
          <a:prstGeom prst="line">
            <a:avLst/>
          </a:prstGeom>
          <a:noFill/>
          <a:ln w="9525">
            <a:solidFill>
              <a:schemeClr val="tx1"/>
            </a:solidFill>
            <a:round/>
            <a:headEnd/>
            <a:tailEnd type="triangle" w="med" len="med"/>
          </a:ln>
        </p:spPr>
        <p:txBody>
          <a:bodyPr/>
          <a:lstStyle/>
          <a:p>
            <a:endParaRPr lang="en-US"/>
          </a:p>
        </p:txBody>
      </p:sp>
      <p:sp>
        <p:nvSpPr>
          <p:cNvPr id="65585" name="Text Box 61"/>
          <p:cNvSpPr txBox="1">
            <a:spLocks noChangeArrowheads="1"/>
          </p:cNvSpPr>
          <p:nvPr/>
        </p:nvSpPr>
        <p:spPr bwMode="auto">
          <a:xfrm rot="-4200000">
            <a:off x="5373687" y="5946776"/>
            <a:ext cx="822325" cy="304800"/>
          </a:xfrm>
          <a:prstGeom prst="rect">
            <a:avLst/>
          </a:prstGeom>
          <a:noFill/>
          <a:ln w="9525">
            <a:noFill/>
            <a:miter lim="800000"/>
            <a:headEnd/>
            <a:tailEnd/>
          </a:ln>
        </p:spPr>
        <p:txBody>
          <a:bodyPr wrap="none">
            <a:spAutoFit/>
          </a:bodyPr>
          <a:lstStyle/>
          <a:p>
            <a:r>
              <a:rPr lang="en-US">
                <a:latin typeface="Courier" pitchFamily="-112" charset="0"/>
              </a:rPr>
              <a:t>sickle</a:t>
            </a:r>
          </a:p>
        </p:txBody>
      </p:sp>
      <p:sp>
        <p:nvSpPr>
          <p:cNvPr id="65586" name="Text Box 62"/>
          <p:cNvSpPr txBox="1">
            <a:spLocks noChangeArrowheads="1"/>
          </p:cNvSpPr>
          <p:nvPr/>
        </p:nvSpPr>
        <p:spPr bwMode="auto">
          <a:xfrm rot="-4200000">
            <a:off x="8387557" y="5880894"/>
            <a:ext cx="715962" cy="304800"/>
          </a:xfrm>
          <a:prstGeom prst="rect">
            <a:avLst/>
          </a:prstGeom>
          <a:noFill/>
          <a:ln w="9525">
            <a:noFill/>
            <a:miter lim="800000"/>
            <a:headEnd/>
            <a:tailEnd/>
          </a:ln>
        </p:spPr>
        <p:txBody>
          <a:bodyPr wrap="none">
            <a:spAutoFit/>
          </a:bodyPr>
          <a:lstStyle/>
          <a:p>
            <a:r>
              <a:rPr lang="en-US">
                <a:latin typeface="Courier" pitchFamily="-112" charset="0"/>
              </a:rPr>
              <a:t>zygot</a:t>
            </a:r>
          </a:p>
        </p:txBody>
      </p:sp>
      <p:sp>
        <p:nvSpPr>
          <p:cNvPr id="65587" name="Line 63"/>
          <p:cNvSpPr>
            <a:spLocks noChangeShapeType="1"/>
          </p:cNvSpPr>
          <p:nvPr/>
        </p:nvSpPr>
        <p:spPr bwMode="auto">
          <a:xfrm flipH="1">
            <a:off x="6705600" y="3313113"/>
            <a:ext cx="304800" cy="533400"/>
          </a:xfrm>
          <a:prstGeom prst="line">
            <a:avLst/>
          </a:prstGeom>
          <a:noFill/>
          <a:ln w="9525">
            <a:solidFill>
              <a:schemeClr val="tx1"/>
            </a:solidFill>
            <a:round/>
            <a:headEnd/>
            <a:tailEnd type="triangle" w="med" len="med"/>
          </a:ln>
        </p:spPr>
        <p:txBody>
          <a:bodyPr/>
          <a:lstStyle/>
          <a:p>
            <a:endParaRPr lang="en-US"/>
          </a:p>
        </p:txBody>
      </p:sp>
      <p:sp>
        <p:nvSpPr>
          <p:cNvPr id="65588" name="Line 64"/>
          <p:cNvSpPr>
            <a:spLocks noChangeShapeType="1"/>
          </p:cNvSpPr>
          <p:nvPr/>
        </p:nvSpPr>
        <p:spPr bwMode="auto">
          <a:xfrm>
            <a:off x="7391400" y="3236913"/>
            <a:ext cx="609600" cy="609600"/>
          </a:xfrm>
          <a:prstGeom prst="line">
            <a:avLst/>
          </a:prstGeom>
          <a:noFill/>
          <a:ln w="9525">
            <a:solidFill>
              <a:schemeClr val="tx1"/>
            </a:solidFill>
            <a:round/>
            <a:headEnd/>
            <a:tailEnd type="triangle" w="med" len="med"/>
          </a:ln>
        </p:spPr>
        <p:txBody>
          <a:bodyPr/>
          <a:lstStyle/>
          <a:p>
            <a:endParaRPr lang="en-US"/>
          </a:p>
        </p:txBody>
      </p:sp>
      <p:sp>
        <p:nvSpPr>
          <p:cNvPr id="65589" name="Title 52"/>
          <p:cNvSpPr>
            <a:spLocks noGrp="1"/>
          </p:cNvSpPr>
          <p:nvPr>
            <p:ph type="title"/>
          </p:nvPr>
        </p:nvSpPr>
        <p:spPr/>
        <p:txBody>
          <a:bodyPr/>
          <a:lstStyle/>
          <a:p>
            <a:pPr eaLnBrk="1" hangingPunct="1"/>
            <a:r>
              <a:rPr lang="en-US" smtClean="0">
                <a:ea typeface="ＭＳ Ｐゴシック" pitchFamily="-112" charset="-128"/>
              </a:rPr>
              <a:t>Tree: binary tree</a:t>
            </a:r>
          </a:p>
        </p:txBody>
      </p:sp>
      <p:sp>
        <p:nvSpPr>
          <p:cNvPr id="65590" name="TextBox 53"/>
          <p:cNvSpPr txBox="1">
            <a:spLocks noChangeArrowheads="1"/>
          </p:cNvSpPr>
          <p:nvPr/>
        </p:nvSpPr>
        <p:spPr bwMode="auto">
          <a:xfrm>
            <a:off x="7620000" y="-33338"/>
            <a:ext cx="971550" cy="338138"/>
          </a:xfrm>
          <a:prstGeom prst="rect">
            <a:avLst/>
          </a:prstGeom>
          <a:noFill/>
          <a:ln w="9525">
            <a:noFill/>
            <a:miter lim="800000"/>
            <a:headEnd/>
            <a:tailEnd/>
          </a:ln>
        </p:spPr>
        <p:txBody>
          <a:bodyPr wrap="none" anchor="ctr">
            <a:spAutoFit/>
          </a:bodyPr>
          <a:lstStyle/>
          <a:p>
            <a:r>
              <a:rPr lang="en-US" sz="1600">
                <a:solidFill>
                  <a:srgbClr val="FBFCFF"/>
                </a:solidFill>
              </a:rPr>
              <a:t>Sec. 3.1</a:t>
            </a:r>
          </a:p>
        </p:txBody>
      </p:sp>
      <p:sp>
        <p:nvSpPr>
          <p:cNvPr id="65591" name="Slide Number Placeholder 54"/>
          <p:cNvSpPr>
            <a:spLocks noGrp="1"/>
          </p:cNvSpPr>
          <p:nvPr>
            <p:ph type="sldNum" sz="quarter" idx="11"/>
          </p:nvPr>
        </p:nvSpPr>
        <p:spPr>
          <a:xfrm>
            <a:off x="6756400" y="6438900"/>
            <a:ext cx="2133600" cy="244475"/>
          </a:xfrm>
          <a:noFill/>
        </p:spPr>
        <p:txBody>
          <a:bodyPr/>
          <a:lstStyle/>
          <a:p>
            <a:fld id="{5EEF0D40-1840-47F3-8FB9-264B2103904A}" type="slidenum">
              <a:rPr lang="en-US" smtClean="0">
                <a:latin typeface="Times New Roman" charset="0"/>
              </a:rPr>
              <a:pPr/>
              <a:t>26</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Oval 4"/>
          <p:cNvSpPr>
            <a:spLocks noChangeArrowheads="1"/>
          </p:cNvSpPr>
          <p:nvPr/>
        </p:nvSpPr>
        <p:spPr bwMode="auto">
          <a:xfrm>
            <a:off x="3810000" y="1905000"/>
            <a:ext cx="457200" cy="457200"/>
          </a:xfrm>
          <a:prstGeom prst="ellipse">
            <a:avLst/>
          </a:prstGeom>
          <a:noFill/>
          <a:ln w="12700">
            <a:solidFill>
              <a:schemeClr val="tx1"/>
            </a:solidFill>
            <a:round/>
            <a:headEnd/>
            <a:tailEnd/>
          </a:ln>
        </p:spPr>
        <p:txBody>
          <a:bodyPr wrap="none" anchor="ctr"/>
          <a:lstStyle/>
          <a:p>
            <a:endParaRPr lang="en-US"/>
          </a:p>
        </p:txBody>
      </p:sp>
      <p:sp>
        <p:nvSpPr>
          <p:cNvPr id="66563" name="Oval 5"/>
          <p:cNvSpPr>
            <a:spLocks noChangeArrowheads="1"/>
          </p:cNvSpPr>
          <p:nvPr/>
        </p:nvSpPr>
        <p:spPr bwMode="auto">
          <a:xfrm>
            <a:off x="6324600" y="3657600"/>
            <a:ext cx="457200" cy="457200"/>
          </a:xfrm>
          <a:prstGeom prst="ellipse">
            <a:avLst/>
          </a:prstGeom>
          <a:noFill/>
          <a:ln w="12700">
            <a:solidFill>
              <a:schemeClr val="tx1"/>
            </a:solidFill>
            <a:round/>
            <a:headEnd/>
            <a:tailEnd/>
          </a:ln>
        </p:spPr>
        <p:txBody>
          <a:bodyPr wrap="none" anchor="ctr"/>
          <a:lstStyle/>
          <a:p>
            <a:endParaRPr lang="en-US"/>
          </a:p>
        </p:txBody>
      </p:sp>
      <p:sp>
        <p:nvSpPr>
          <p:cNvPr id="66564" name="Oval 6"/>
          <p:cNvSpPr>
            <a:spLocks noChangeArrowheads="1"/>
          </p:cNvSpPr>
          <p:nvPr/>
        </p:nvSpPr>
        <p:spPr bwMode="auto">
          <a:xfrm>
            <a:off x="4953000" y="2819400"/>
            <a:ext cx="457200" cy="457200"/>
          </a:xfrm>
          <a:prstGeom prst="ellipse">
            <a:avLst/>
          </a:prstGeom>
          <a:noFill/>
          <a:ln w="12700">
            <a:solidFill>
              <a:schemeClr val="tx1"/>
            </a:solidFill>
            <a:round/>
            <a:headEnd/>
            <a:tailEnd/>
          </a:ln>
        </p:spPr>
        <p:txBody>
          <a:bodyPr wrap="none" anchor="ctr"/>
          <a:lstStyle/>
          <a:p>
            <a:endParaRPr lang="en-US"/>
          </a:p>
        </p:txBody>
      </p:sp>
      <p:sp>
        <p:nvSpPr>
          <p:cNvPr id="66565" name="Oval 7"/>
          <p:cNvSpPr>
            <a:spLocks noChangeArrowheads="1"/>
          </p:cNvSpPr>
          <p:nvPr/>
        </p:nvSpPr>
        <p:spPr bwMode="auto">
          <a:xfrm>
            <a:off x="2667000" y="2819400"/>
            <a:ext cx="457200" cy="457200"/>
          </a:xfrm>
          <a:prstGeom prst="ellipse">
            <a:avLst/>
          </a:prstGeom>
          <a:noFill/>
          <a:ln w="12700">
            <a:solidFill>
              <a:schemeClr val="tx1"/>
            </a:solidFill>
            <a:round/>
            <a:headEnd/>
            <a:tailEnd/>
          </a:ln>
        </p:spPr>
        <p:txBody>
          <a:bodyPr wrap="none" anchor="ctr"/>
          <a:lstStyle/>
          <a:p>
            <a:endParaRPr lang="en-US"/>
          </a:p>
        </p:txBody>
      </p:sp>
      <p:sp>
        <p:nvSpPr>
          <p:cNvPr id="66566" name="Oval 8"/>
          <p:cNvSpPr>
            <a:spLocks noChangeArrowheads="1"/>
          </p:cNvSpPr>
          <p:nvPr/>
        </p:nvSpPr>
        <p:spPr bwMode="auto">
          <a:xfrm>
            <a:off x="5410200" y="3657600"/>
            <a:ext cx="457200" cy="457200"/>
          </a:xfrm>
          <a:prstGeom prst="ellipse">
            <a:avLst/>
          </a:prstGeom>
          <a:noFill/>
          <a:ln w="12700">
            <a:solidFill>
              <a:schemeClr val="tx1"/>
            </a:solidFill>
            <a:round/>
            <a:headEnd/>
            <a:tailEnd/>
          </a:ln>
        </p:spPr>
        <p:txBody>
          <a:bodyPr wrap="none" anchor="ctr"/>
          <a:lstStyle/>
          <a:p>
            <a:endParaRPr lang="en-US"/>
          </a:p>
        </p:txBody>
      </p:sp>
      <p:sp>
        <p:nvSpPr>
          <p:cNvPr id="66567" name="Oval 9"/>
          <p:cNvSpPr>
            <a:spLocks noChangeArrowheads="1"/>
          </p:cNvSpPr>
          <p:nvPr/>
        </p:nvSpPr>
        <p:spPr bwMode="auto">
          <a:xfrm>
            <a:off x="3124200" y="3733800"/>
            <a:ext cx="457200" cy="457200"/>
          </a:xfrm>
          <a:prstGeom prst="ellipse">
            <a:avLst/>
          </a:prstGeom>
          <a:noFill/>
          <a:ln w="12700">
            <a:solidFill>
              <a:schemeClr val="tx1"/>
            </a:solidFill>
            <a:round/>
            <a:headEnd/>
            <a:tailEnd/>
          </a:ln>
        </p:spPr>
        <p:txBody>
          <a:bodyPr wrap="none" anchor="ctr"/>
          <a:lstStyle/>
          <a:p>
            <a:endParaRPr lang="en-US"/>
          </a:p>
        </p:txBody>
      </p:sp>
      <p:sp>
        <p:nvSpPr>
          <p:cNvPr id="66568" name="Oval 10"/>
          <p:cNvSpPr>
            <a:spLocks noChangeArrowheads="1"/>
          </p:cNvSpPr>
          <p:nvPr/>
        </p:nvSpPr>
        <p:spPr bwMode="auto">
          <a:xfrm rot="-5400000">
            <a:off x="3810000" y="2819400"/>
            <a:ext cx="457200" cy="457200"/>
          </a:xfrm>
          <a:prstGeom prst="ellipse">
            <a:avLst/>
          </a:prstGeom>
          <a:noFill/>
          <a:ln w="12700">
            <a:solidFill>
              <a:schemeClr val="tx1"/>
            </a:solidFill>
            <a:round/>
            <a:headEnd/>
            <a:tailEnd/>
          </a:ln>
        </p:spPr>
        <p:txBody>
          <a:bodyPr wrap="none" anchor="ctr"/>
          <a:lstStyle/>
          <a:p>
            <a:endParaRPr lang="en-US"/>
          </a:p>
        </p:txBody>
      </p:sp>
      <p:sp>
        <p:nvSpPr>
          <p:cNvPr id="66569" name="Oval 11"/>
          <p:cNvSpPr>
            <a:spLocks noChangeArrowheads="1"/>
          </p:cNvSpPr>
          <p:nvPr/>
        </p:nvSpPr>
        <p:spPr bwMode="auto">
          <a:xfrm>
            <a:off x="2057400" y="3733800"/>
            <a:ext cx="457200" cy="457200"/>
          </a:xfrm>
          <a:prstGeom prst="ellipse">
            <a:avLst/>
          </a:prstGeom>
          <a:noFill/>
          <a:ln w="12700">
            <a:solidFill>
              <a:schemeClr val="tx1"/>
            </a:solidFill>
            <a:round/>
            <a:headEnd/>
            <a:tailEnd/>
          </a:ln>
        </p:spPr>
        <p:txBody>
          <a:bodyPr wrap="none" anchor="ctr"/>
          <a:lstStyle/>
          <a:p>
            <a:endParaRPr lang="en-US"/>
          </a:p>
        </p:txBody>
      </p:sp>
      <p:sp>
        <p:nvSpPr>
          <p:cNvPr id="66570" name="Oval 12"/>
          <p:cNvSpPr>
            <a:spLocks noChangeArrowheads="1"/>
          </p:cNvSpPr>
          <p:nvPr/>
        </p:nvSpPr>
        <p:spPr bwMode="auto">
          <a:xfrm>
            <a:off x="4343400" y="3657600"/>
            <a:ext cx="457200" cy="457200"/>
          </a:xfrm>
          <a:prstGeom prst="ellipse">
            <a:avLst/>
          </a:prstGeom>
          <a:noFill/>
          <a:ln w="12700">
            <a:solidFill>
              <a:schemeClr val="tx1"/>
            </a:solidFill>
            <a:round/>
            <a:headEnd/>
            <a:tailEnd/>
          </a:ln>
        </p:spPr>
        <p:txBody>
          <a:bodyPr wrap="none" anchor="ctr"/>
          <a:lstStyle/>
          <a:p>
            <a:endParaRPr lang="en-US"/>
          </a:p>
        </p:txBody>
      </p:sp>
      <p:sp>
        <p:nvSpPr>
          <p:cNvPr id="66571" name="Oval 13"/>
          <p:cNvSpPr>
            <a:spLocks noChangeArrowheads="1"/>
          </p:cNvSpPr>
          <p:nvPr/>
        </p:nvSpPr>
        <p:spPr bwMode="auto">
          <a:xfrm>
            <a:off x="7239000" y="3657600"/>
            <a:ext cx="457200" cy="457200"/>
          </a:xfrm>
          <a:prstGeom prst="ellipse">
            <a:avLst/>
          </a:prstGeom>
          <a:noFill/>
          <a:ln w="12700">
            <a:solidFill>
              <a:schemeClr val="tx1"/>
            </a:solidFill>
            <a:round/>
            <a:headEnd/>
            <a:tailEnd/>
          </a:ln>
        </p:spPr>
        <p:txBody>
          <a:bodyPr wrap="none" anchor="ctr"/>
          <a:lstStyle/>
          <a:p>
            <a:endParaRPr lang="en-US"/>
          </a:p>
        </p:txBody>
      </p:sp>
      <p:cxnSp>
        <p:nvCxnSpPr>
          <p:cNvPr id="66572" name="AutoShape 14"/>
          <p:cNvCxnSpPr>
            <a:cxnSpLocks noChangeShapeType="1"/>
            <a:stCxn id="66562" idx="3"/>
            <a:endCxn id="66565" idx="0"/>
          </p:cNvCxnSpPr>
          <p:nvPr/>
        </p:nvCxnSpPr>
        <p:spPr bwMode="auto">
          <a:xfrm flipH="1">
            <a:off x="2895600" y="2295525"/>
            <a:ext cx="981075" cy="523875"/>
          </a:xfrm>
          <a:prstGeom prst="straightConnector1">
            <a:avLst/>
          </a:prstGeom>
          <a:noFill/>
          <a:ln w="9525">
            <a:solidFill>
              <a:schemeClr val="tx1"/>
            </a:solidFill>
            <a:round/>
            <a:headEnd/>
            <a:tailEnd type="triangle" w="med" len="med"/>
          </a:ln>
        </p:spPr>
      </p:cxnSp>
      <p:cxnSp>
        <p:nvCxnSpPr>
          <p:cNvPr id="66573" name="AutoShape 15"/>
          <p:cNvCxnSpPr>
            <a:cxnSpLocks noChangeShapeType="1"/>
            <a:stCxn id="66562" idx="4"/>
            <a:endCxn id="66568" idx="6"/>
          </p:cNvCxnSpPr>
          <p:nvPr/>
        </p:nvCxnSpPr>
        <p:spPr bwMode="auto">
          <a:xfrm>
            <a:off x="4038600" y="2362200"/>
            <a:ext cx="0" cy="457200"/>
          </a:xfrm>
          <a:prstGeom prst="straightConnector1">
            <a:avLst/>
          </a:prstGeom>
          <a:noFill/>
          <a:ln w="9525">
            <a:solidFill>
              <a:schemeClr val="tx1"/>
            </a:solidFill>
            <a:round/>
            <a:headEnd/>
            <a:tailEnd type="triangle" w="med" len="med"/>
          </a:ln>
        </p:spPr>
      </p:cxnSp>
      <p:cxnSp>
        <p:nvCxnSpPr>
          <p:cNvPr id="66574" name="AutoShape 16"/>
          <p:cNvCxnSpPr>
            <a:cxnSpLocks noChangeShapeType="1"/>
            <a:stCxn id="66562" idx="5"/>
            <a:endCxn id="66564" idx="0"/>
          </p:cNvCxnSpPr>
          <p:nvPr/>
        </p:nvCxnSpPr>
        <p:spPr bwMode="auto">
          <a:xfrm>
            <a:off x="4200525" y="2295525"/>
            <a:ext cx="981075" cy="523875"/>
          </a:xfrm>
          <a:prstGeom prst="straightConnector1">
            <a:avLst/>
          </a:prstGeom>
          <a:noFill/>
          <a:ln w="9525">
            <a:solidFill>
              <a:schemeClr val="tx1"/>
            </a:solidFill>
            <a:round/>
            <a:headEnd/>
            <a:tailEnd type="triangle" w="med" len="med"/>
          </a:ln>
        </p:spPr>
      </p:cxnSp>
      <p:cxnSp>
        <p:nvCxnSpPr>
          <p:cNvPr id="66575" name="AutoShape 17"/>
          <p:cNvCxnSpPr>
            <a:cxnSpLocks noChangeShapeType="1"/>
            <a:stCxn id="66565" idx="3"/>
            <a:endCxn id="66569" idx="0"/>
          </p:cNvCxnSpPr>
          <p:nvPr/>
        </p:nvCxnSpPr>
        <p:spPr bwMode="auto">
          <a:xfrm flipH="1">
            <a:off x="2286000" y="3209925"/>
            <a:ext cx="447675" cy="523875"/>
          </a:xfrm>
          <a:prstGeom prst="straightConnector1">
            <a:avLst/>
          </a:prstGeom>
          <a:noFill/>
          <a:ln w="9525">
            <a:solidFill>
              <a:schemeClr val="tx1"/>
            </a:solidFill>
            <a:round/>
            <a:headEnd/>
            <a:tailEnd type="triangle" w="med" len="med"/>
          </a:ln>
        </p:spPr>
      </p:cxnSp>
      <p:cxnSp>
        <p:nvCxnSpPr>
          <p:cNvPr id="66576" name="AutoShape 18"/>
          <p:cNvCxnSpPr>
            <a:cxnSpLocks noChangeShapeType="1"/>
            <a:stCxn id="66565" idx="5"/>
            <a:endCxn id="66567" idx="0"/>
          </p:cNvCxnSpPr>
          <p:nvPr/>
        </p:nvCxnSpPr>
        <p:spPr bwMode="auto">
          <a:xfrm>
            <a:off x="3057525" y="3209925"/>
            <a:ext cx="295275" cy="523875"/>
          </a:xfrm>
          <a:prstGeom prst="straightConnector1">
            <a:avLst/>
          </a:prstGeom>
          <a:noFill/>
          <a:ln w="9525">
            <a:solidFill>
              <a:schemeClr val="tx1"/>
            </a:solidFill>
            <a:round/>
            <a:headEnd/>
            <a:tailEnd type="triangle" w="med" len="med"/>
          </a:ln>
        </p:spPr>
      </p:cxnSp>
      <p:cxnSp>
        <p:nvCxnSpPr>
          <p:cNvPr id="66577" name="AutoShape 19"/>
          <p:cNvCxnSpPr>
            <a:cxnSpLocks noChangeShapeType="1"/>
            <a:stCxn id="66564" idx="3"/>
            <a:endCxn id="66570" idx="0"/>
          </p:cNvCxnSpPr>
          <p:nvPr/>
        </p:nvCxnSpPr>
        <p:spPr bwMode="auto">
          <a:xfrm flipH="1">
            <a:off x="4572000" y="3209925"/>
            <a:ext cx="447675" cy="447675"/>
          </a:xfrm>
          <a:prstGeom prst="straightConnector1">
            <a:avLst/>
          </a:prstGeom>
          <a:noFill/>
          <a:ln w="9525">
            <a:solidFill>
              <a:schemeClr val="tx1"/>
            </a:solidFill>
            <a:round/>
            <a:headEnd/>
            <a:tailEnd type="triangle" w="med" len="med"/>
          </a:ln>
        </p:spPr>
      </p:cxnSp>
      <p:cxnSp>
        <p:nvCxnSpPr>
          <p:cNvPr id="66578" name="AutoShape 20"/>
          <p:cNvCxnSpPr>
            <a:cxnSpLocks noChangeShapeType="1"/>
            <a:stCxn id="66564" idx="4"/>
            <a:endCxn id="66566" idx="0"/>
          </p:cNvCxnSpPr>
          <p:nvPr/>
        </p:nvCxnSpPr>
        <p:spPr bwMode="auto">
          <a:xfrm>
            <a:off x="5181600" y="3276600"/>
            <a:ext cx="457200" cy="381000"/>
          </a:xfrm>
          <a:prstGeom prst="straightConnector1">
            <a:avLst/>
          </a:prstGeom>
          <a:noFill/>
          <a:ln w="9525">
            <a:solidFill>
              <a:schemeClr val="tx1"/>
            </a:solidFill>
            <a:round/>
            <a:headEnd/>
            <a:tailEnd type="triangle" w="med" len="med"/>
          </a:ln>
        </p:spPr>
      </p:cxnSp>
      <p:cxnSp>
        <p:nvCxnSpPr>
          <p:cNvPr id="66579" name="AutoShape 21"/>
          <p:cNvCxnSpPr>
            <a:cxnSpLocks noChangeShapeType="1"/>
            <a:stCxn id="66564" idx="5"/>
            <a:endCxn id="66563" idx="0"/>
          </p:cNvCxnSpPr>
          <p:nvPr/>
        </p:nvCxnSpPr>
        <p:spPr bwMode="auto">
          <a:xfrm>
            <a:off x="5343525" y="3209925"/>
            <a:ext cx="1209675" cy="447675"/>
          </a:xfrm>
          <a:prstGeom prst="straightConnector1">
            <a:avLst/>
          </a:prstGeom>
          <a:noFill/>
          <a:ln w="9525">
            <a:solidFill>
              <a:schemeClr val="tx1"/>
            </a:solidFill>
            <a:round/>
            <a:headEnd/>
            <a:tailEnd type="triangle" w="med" len="med"/>
          </a:ln>
        </p:spPr>
      </p:cxnSp>
      <p:cxnSp>
        <p:nvCxnSpPr>
          <p:cNvPr id="66580" name="AutoShape 22"/>
          <p:cNvCxnSpPr>
            <a:cxnSpLocks noChangeShapeType="1"/>
            <a:stCxn id="66564" idx="6"/>
            <a:endCxn id="66571" idx="0"/>
          </p:cNvCxnSpPr>
          <p:nvPr/>
        </p:nvCxnSpPr>
        <p:spPr bwMode="auto">
          <a:xfrm>
            <a:off x="5410200" y="3048000"/>
            <a:ext cx="2057400" cy="609600"/>
          </a:xfrm>
          <a:prstGeom prst="straightConnector1">
            <a:avLst/>
          </a:prstGeom>
          <a:noFill/>
          <a:ln w="9525">
            <a:solidFill>
              <a:schemeClr val="tx1"/>
            </a:solidFill>
            <a:round/>
            <a:headEnd/>
            <a:tailEnd type="triangle" w="med" len="med"/>
          </a:ln>
        </p:spPr>
      </p:cxnSp>
      <p:sp>
        <p:nvSpPr>
          <p:cNvPr id="66581" name="Title 20"/>
          <p:cNvSpPr>
            <a:spLocks noGrp="1"/>
          </p:cNvSpPr>
          <p:nvPr>
            <p:ph type="title"/>
          </p:nvPr>
        </p:nvSpPr>
        <p:spPr/>
        <p:txBody>
          <a:bodyPr/>
          <a:lstStyle/>
          <a:p>
            <a:pPr eaLnBrk="1" hangingPunct="1"/>
            <a:r>
              <a:rPr lang="en-US" smtClean="0">
                <a:ea typeface="ＭＳ Ｐゴシック" pitchFamily="-112" charset="-128"/>
              </a:rPr>
              <a:t>Tree: B-tree</a:t>
            </a:r>
          </a:p>
        </p:txBody>
      </p:sp>
      <p:sp>
        <p:nvSpPr>
          <p:cNvPr id="66582" name="Content Placeholder 21"/>
          <p:cNvSpPr>
            <a:spLocks noGrp="1"/>
          </p:cNvSpPr>
          <p:nvPr>
            <p:ph idx="1"/>
          </p:nvPr>
        </p:nvSpPr>
        <p:spPr>
          <a:xfrm>
            <a:off x="698500" y="4914900"/>
            <a:ext cx="7772400" cy="1371600"/>
          </a:xfrm>
        </p:spPr>
        <p:txBody>
          <a:bodyPr/>
          <a:lstStyle/>
          <a:p>
            <a:pPr marL="342900" lvl="1" indent="-342900" eaLnBrk="1" hangingPunct="1">
              <a:buClr>
                <a:srgbClr val="A50021"/>
              </a:buClr>
              <a:buSzPct val="60000"/>
            </a:pPr>
            <a:r>
              <a:rPr lang="en-US" sz="2400" dirty="0" smtClean="0">
                <a:ea typeface="ＭＳ Ｐゴシック" pitchFamily="-112" charset="-128"/>
              </a:rPr>
              <a:t>Definition: Every internal node has a number of children in the interval [</a:t>
            </a:r>
            <a:r>
              <a:rPr lang="en-US" sz="2400" i="1" dirty="0" err="1" smtClean="0">
                <a:ea typeface="ＭＳ Ｐゴシック" pitchFamily="-112" charset="-128"/>
              </a:rPr>
              <a:t>a</a:t>
            </a:r>
            <a:r>
              <a:rPr lang="en-US" sz="2400" dirty="0" err="1" smtClean="0">
                <a:ea typeface="ＭＳ Ｐゴシック" pitchFamily="-112" charset="-128"/>
              </a:rPr>
              <a:t>,</a:t>
            </a:r>
            <a:r>
              <a:rPr lang="en-US" sz="2400" i="1" dirty="0" err="1" smtClean="0">
                <a:ea typeface="ＭＳ Ｐゴシック" pitchFamily="-112" charset="-128"/>
              </a:rPr>
              <a:t>b</a:t>
            </a:r>
            <a:r>
              <a:rPr lang="en-US" sz="2400" dirty="0" smtClean="0">
                <a:ea typeface="ＭＳ Ｐゴシック" pitchFamily="-112" charset="-128"/>
              </a:rPr>
              <a:t>] where </a:t>
            </a:r>
            <a:r>
              <a:rPr lang="en-US" sz="2400" i="1" dirty="0" smtClean="0">
                <a:ea typeface="ＭＳ Ｐゴシック" pitchFamily="-112" charset="-128"/>
              </a:rPr>
              <a:t>a, b</a:t>
            </a:r>
            <a:r>
              <a:rPr lang="en-US" sz="2400" dirty="0" smtClean="0">
                <a:ea typeface="ＭＳ Ｐゴシック" pitchFamily="-112" charset="-128"/>
              </a:rPr>
              <a:t> are appropriate natural numbers, e.g., [2,4].</a:t>
            </a:r>
          </a:p>
        </p:txBody>
      </p:sp>
      <p:sp>
        <p:nvSpPr>
          <p:cNvPr id="66583" name="Text Box 53"/>
          <p:cNvSpPr txBox="1">
            <a:spLocks noChangeArrowheads="1"/>
          </p:cNvSpPr>
          <p:nvPr/>
        </p:nvSpPr>
        <p:spPr bwMode="auto">
          <a:xfrm>
            <a:off x="2838450" y="2209800"/>
            <a:ext cx="590550" cy="336550"/>
          </a:xfrm>
          <a:prstGeom prst="rect">
            <a:avLst/>
          </a:prstGeom>
          <a:noFill/>
          <a:ln w="9525">
            <a:noFill/>
            <a:miter lim="800000"/>
            <a:headEnd/>
            <a:tailEnd/>
          </a:ln>
        </p:spPr>
        <p:txBody>
          <a:bodyPr wrap="none">
            <a:spAutoFit/>
          </a:bodyPr>
          <a:lstStyle/>
          <a:p>
            <a:r>
              <a:rPr lang="en-US" sz="1600"/>
              <a:t>a-hu</a:t>
            </a:r>
          </a:p>
        </p:txBody>
      </p:sp>
      <p:sp>
        <p:nvSpPr>
          <p:cNvPr id="66584" name="Text Box 54"/>
          <p:cNvSpPr txBox="1">
            <a:spLocks noChangeArrowheads="1"/>
          </p:cNvSpPr>
          <p:nvPr/>
        </p:nvSpPr>
        <p:spPr bwMode="auto">
          <a:xfrm>
            <a:off x="3429000" y="2406650"/>
            <a:ext cx="636588" cy="336550"/>
          </a:xfrm>
          <a:prstGeom prst="rect">
            <a:avLst/>
          </a:prstGeom>
          <a:noFill/>
          <a:ln w="9525">
            <a:noFill/>
            <a:miter lim="800000"/>
            <a:headEnd/>
            <a:tailEnd/>
          </a:ln>
        </p:spPr>
        <p:txBody>
          <a:bodyPr wrap="none">
            <a:spAutoFit/>
          </a:bodyPr>
          <a:lstStyle/>
          <a:p>
            <a:r>
              <a:rPr lang="en-US" sz="1600"/>
              <a:t>hy-m</a:t>
            </a:r>
          </a:p>
        </p:txBody>
      </p:sp>
      <p:sp>
        <p:nvSpPr>
          <p:cNvPr id="66585" name="Text Box 42"/>
          <p:cNvSpPr txBox="1">
            <a:spLocks noChangeArrowheads="1"/>
          </p:cNvSpPr>
          <p:nvPr/>
        </p:nvSpPr>
        <p:spPr bwMode="auto">
          <a:xfrm>
            <a:off x="4495800" y="2178050"/>
            <a:ext cx="466725" cy="336550"/>
          </a:xfrm>
          <a:prstGeom prst="rect">
            <a:avLst/>
          </a:prstGeom>
          <a:noFill/>
          <a:ln w="9525">
            <a:noFill/>
            <a:miter lim="800000"/>
            <a:headEnd/>
            <a:tailEnd/>
          </a:ln>
        </p:spPr>
        <p:txBody>
          <a:bodyPr wrap="none">
            <a:spAutoFit/>
          </a:bodyPr>
          <a:lstStyle/>
          <a:p>
            <a:r>
              <a:rPr lang="en-US" sz="1600"/>
              <a:t>n-z</a:t>
            </a:r>
          </a:p>
        </p:txBody>
      </p:sp>
      <p:sp>
        <p:nvSpPr>
          <p:cNvPr id="66586" name="TextBox 25"/>
          <p:cNvSpPr txBox="1">
            <a:spLocks noChangeArrowheads="1"/>
          </p:cNvSpPr>
          <p:nvPr/>
        </p:nvSpPr>
        <p:spPr bwMode="auto">
          <a:xfrm>
            <a:off x="7620000" y="-33338"/>
            <a:ext cx="971550" cy="338138"/>
          </a:xfrm>
          <a:prstGeom prst="rect">
            <a:avLst/>
          </a:prstGeom>
          <a:noFill/>
          <a:ln w="9525">
            <a:noFill/>
            <a:miter lim="800000"/>
            <a:headEnd/>
            <a:tailEnd/>
          </a:ln>
        </p:spPr>
        <p:txBody>
          <a:bodyPr wrap="none" anchor="ctr">
            <a:spAutoFit/>
          </a:bodyPr>
          <a:lstStyle/>
          <a:p>
            <a:r>
              <a:rPr lang="en-US" sz="1600">
                <a:solidFill>
                  <a:srgbClr val="FBFCFF"/>
                </a:solidFill>
              </a:rPr>
              <a:t>Sec. 3.1</a:t>
            </a:r>
          </a:p>
        </p:txBody>
      </p:sp>
      <p:sp>
        <p:nvSpPr>
          <p:cNvPr id="66587" name="Slide Number Placeholder 26"/>
          <p:cNvSpPr>
            <a:spLocks noGrp="1"/>
          </p:cNvSpPr>
          <p:nvPr>
            <p:ph type="sldNum" sz="quarter" idx="11"/>
          </p:nvPr>
        </p:nvSpPr>
        <p:spPr>
          <a:xfrm>
            <a:off x="6553200" y="6477000"/>
            <a:ext cx="2133600" cy="244475"/>
          </a:xfrm>
          <a:noFill/>
        </p:spPr>
        <p:txBody>
          <a:bodyPr/>
          <a:lstStyle/>
          <a:p>
            <a:fld id="{59F32CF8-708C-4181-B528-267BEBE03399}" type="slidenum">
              <a:rPr lang="en-US" smtClean="0">
                <a:latin typeface="Times New Roman" charset="0"/>
              </a:rPr>
              <a:pPr/>
              <a:t>27</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78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9E221E86-72D2-4DEE-83E1-B8CDFDA7254C}" type="slidenum">
              <a:rPr lang="en-US" altLang="en-US"/>
              <a:pPr/>
              <a:t>28</a:t>
            </a:fld>
            <a:endParaRPr lang="en-US" altLang="en-US"/>
          </a:p>
        </p:txBody>
      </p:sp>
      <p:sp>
        <p:nvSpPr>
          <p:cNvPr id="37892" name="Rectangle 4"/>
          <p:cNvSpPr>
            <a:spLocks noChangeArrowheads="1"/>
          </p:cNvSpPr>
          <p:nvPr/>
        </p:nvSpPr>
        <p:spPr bwMode="auto">
          <a:xfrm>
            <a:off x="1041400" y="3746500"/>
            <a:ext cx="2019300" cy="508000"/>
          </a:xfrm>
          <a:prstGeom prst="rect">
            <a:avLst/>
          </a:prstGeom>
          <a:solidFill>
            <a:srgbClr val="CCECFF"/>
          </a:solidFill>
          <a:ln w="12700">
            <a:solidFill>
              <a:schemeClr val="tx1"/>
            </a:solidFill>
            <a:miter lim="800000"/>
            <a:headEnd/>
            <a:tailEnd/>
          </a:ln>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7893" name="Rectangle 2"/>
          <p:cNvSpPr>
            <a:spLocks noGrp="1" noChangeArrowheads="1"/>
          </p:cNvSpPr>
          <p:nvPr>
            <p:ph type="title"/>
          </p:nvPr>
        </p:nvSpPr>
        <p:spPr/>
        <p:txBody>
          <a:bodyPr/>
          <a:lstStyle/>
          <a:p>
            <a:r>
              <a:rPr lang="en-US" altLang="en-US" sz="3200" smtClean="0"/>
              <a:t>Recall: Steps in Basic Automatic Indexing</a:t>
            </a:r>
          </a:p>
        </p:txBody>
      </p:sp>
      <p:sp>
        <p:nvSpPr>
          <p:cNvPr id="37894" name="Rectangle 3"/>
          <p:cNvSpPr>
            <a:spLocks noGrp="1" noChangeArrowheads="1"/>
          </p:cNvSpPr>
          <p:nvPr>
            <p:ph type="body" idx="1"/>
          </p:nvPr>
        </p:nvSpPr>
        <p:spPr>
          <a:xfrm>
            <a:off x="685800" y="1460500"/>
            <a:ext cx="7772400" cy="4559300"/>
          </a:xfrm>
        </p:spPr>
        <p:txBody>
          <a:bodyPr/>
          <a:lstStyle/>
          <a:p>
            <a:r>
              <a:rPr lang="en-US" altLang="en-US" smtClean="0"/>
              <a:t>Parse documents to recognize structure </a:t>
            </a:r>
          </a:p>
          <a:p>
            <a:pPr lvl="1"/>
            <a:endParaRPr lang="en-US" altLang="en-US" sz="800" smtClean="0"/>
          </a:p>
          <a:p>
            <a:r>
              <a:rPr lang="en-US" altLang="en-US" smtClean="0"/>
              <a:t>Scan for word tokens </a:t>
            </a:r>
          </a:p>
          <a:p>
            <a:pPr lvl="1"/>
            <a:endParaRPr lang="en-US" altLang="en-US" sz="800" smtClean="0"/>
          </a:p>
          <a:p>
            <a:r>
              <a:rPr lang="en-US" altLang="en-US" i="1" smtClean="0"/>
              <a:t>Stopword</a:t>
            </a:r>
            <a:r>
              <a:rPr lang="en-US" altLang="en-US" smtClean="0"/>
              <a:t> removal </a:t>
            </a:r>
          </a:p>
          <a:p>
            <a:endParaRPr lang="en-US" altLang="en-US" sz="800" smtClean="0"/>
          </a:p>
          <a:p>
            <a:r>
              <a:rPr lang="en-US" altLang="en-US" smtClean="0"/>
              <a:t>Stem words</a:t>
            </a:r>
          </a:p>
          <a:p>
            <a:pPr lvl="1"/>
            <a:endParaRPr lang="en-US" altLang="en-US" sz="800" smtClean="0"/>
          </a:p>
          <a:p>
            <a:r>
              <a:rPr lang="en-US" altLang="en-US" smtClean="0"/>
              <a:t>Weight words </a:t>
            </a:r>
          </a:p>
        </p:txBody>
      </p:sp>
    </p:spTree>
    <p:extLst>
      <p:ext uri="{BB962C8B-B14F-4D97-AF65-F5344CB8AC3E}">
        <p14:creationId xmlns:p14="http://schemas.microsoft.com/office/powerpoint/2010/main" val="3849833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ADAD66EB-8204-4496-8D12-F15A0C3D65E5}" type="slidenum">
              <a:rPr lang="en-US" altLang="en-US"/>
              <a:pPr/>
              <a:t>29</a:t>
            </a:fld>
            <a:endParaRPr lang="en-US" altLang="en-US"/>
          </a:p>
        </p:txBody>
      </p:sp>
      <p:sp>
        <p:nvSpPr>
          <p:cNvPr id="39940" name="Rectangle 2"/>
          <p:cNvSpPr>
            <a:spLocks noGrp="1" noChangeArrowheads="1"/>
          </p:cNvSpPr>
          <p:nvPr>
            <p:ph type="title"/>
          </p:nvPr>
        </p:nvSpPr>
        <p:spPr>
          <a:xfrm>
            <a:off x="685800" y="508000"/>
            <a:ext cx="7772400" cy="609600"/>
          </a:xfrm>
        </p:spPr>
        <p:txBody>
          <a:bodyPr/>
          <a:lstStyle/>
          <a:p>
            <a:r>
              <a:rPr lang="en-US" altLang="en-US" sz="3200" smtClean="0"/>
              <a:t>Indexing Models (aka “Term Weighting”)</a:t>
            </a:r>
          </a:p>
        </p:txBody>
      </p:sp>
      <p:sp>
        <p:nvSpPr>
          <p:cNvPr id="39941" name="Rectangle 3"/>
          <p:cNvSpPr>
            <a:spLocks noGrp="1" noChangeArrowheads="1"/>
          </p:cNvSpPr>
          <p:nvPr>
            <p:ph type="body" idx="1"/>
          </p:nvPr>
        </p:nvSpPr>
        <p:spPr>
          <a:xfrm>
            <a:off x="558800" y="1262997"/>
            <a:ext cx="7975600" cy="4787900"/>
          </a:xfrm>
        </p:spPr>
        <p:txBody>
          <a:bodyPr/>
          <a:lstStyle/>
          <a:p>
            <a:r>
              <a:rPr lang="en-US" altLang="en-US" dirty="0" smtClean="0"/>
              <a:t>Basic issue: which terms should be used to index a document, and how much should it count?</a:t>
            </a:r>
          </a:p>
          <a:p>
            <a:r>
              <a:rPr lang="en-US" altLang="en-US" dirty="0" smtClean="0"/>
              <a:t>Some approaches</a:t>
            </a:r>
          </a:p>
          <a:p>
            <a:pPr lvl="1"/>
            <a:r>
              <a:rPr lang="en-US" altLang="en-US" dirty="0" smtClean="0"/>
              <a:t>binary weights</a:t>
            </a:r>
          </a:p>
          <a:p>
            <a:pPr lvl="2"/>
            <a:r>
              <a:rPr lang="en-US" altLang="en-US" sz="1600" dirty="0" smtClean="0"/>
              <a:t>Terms either appear or they don’t; no frequency information used.</a:t>
            </a:r>
          </a:p>
          <a:p>
            <a:pPr lvl="1"/>
            <a:r>
              <a:rPr lang="en-US" altLang="en-US" dirty="0" smtClean="0"/>
              <a:t>term frequency</a:t>
            </a:r>
          </a:p>
          <a:p>
            <a:pPr lvl="2"/>
            <a:r>
              <a:rPr lang="en-US" altLang="en-US" dirty="0" smtClean="0"/>
              <a:t>Either raw term counts or (more often) term counts divided by total frequency of the term across all documents</a:t>
            </a:r>
          </a:p>
          <a:p>
            <a:pPr lvl="1"/>
            <a:r>
              <a:rPr lang="en-US" altLang="en-US" dirty="0" smtClean="0"/>
              <a:t>TF.IDF (inverse document frequency model)</a:t>
            </a:r>
          </a:p>
          <a:p>
            <a:pPr lvl="1"/>
            <a:r>
              <a:rPr lang="en-US" altLang="en-US" dirty="0"/>
              <a:t>T</a:t>
            </a:r>
            <a:r>
              <a:rPr lang="en-US" altLang="en-US" dirty="0" smtClean="0"/>
              <a:t>erm discrimination model</a:t>
            </a:r>
          </a:p>
          <a:p>
            <a:pPr lvl="1"/>
            <a:r>
              <a:rPr lang="en-US" altLang="en-US" dirty="0"/>
              <a:t>S</a:t>
            </a:r>
            <a:r>
              <a:rPr lang="en-US" altLang="en-US" dirty="0" smtClean="0"/>
              <a:t>ignal-to-noise ratio (based on information theory)</a:t>
            </a:r>
          </a:p>
          <a:p>
            <a:pPr lvl="1"/>
            <a:r>
              <a:rPr lang="en-US" altLang="en-US" dirty="0" smtClean="0"/>
              <a:t>Probabilistic term weights</a:t>
            </a:r>
          </a:p>
        </p:txBody>
      </p:sp>
    </p:spTree>
    <p:extLst>
      <p:ext uri="{BB962C8B-B14F-4D97-AF65-F5344CB8AC3E}">
        <p14:creationId xmlns:p14="http://schemas.microsoft.com/office/powerpoint/2010/main" val="269451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45059" name="Slide Number Placeholder 4"/>
          <p:cNvSpPr>
            <a:spLocks noGrp="1"/>
          </p:cNvSpPr>
          <p:nvPr>
            <p:ph type="sldNum" sz="quarter" idx="11"/>
          </p:nvPr>
        </p:nvSpPr>
        <p:spPr>
          <a:noFill/>
        </p:spPr>
        <p:txBody>
          <a:bodyPr/>
          <a:lstStyle/>
          <a:p>
            <a:fld id="{4CB96BFD-41C6-4C48-95C5-38F30EF0F779}" type="slidenum">
              <a:rPr lang="en-US" smtClean="0">
                <a:latin typeface="Times New Roman" charset="0"/>
              </a:rPr>
              <a:pPr/>
              <a:t>3</a:t>
            </a:fld>
            <a:endParaRPr lang="en-US" smtClean="0">
              <a:latin typeface="Times New Roman" charset="0"/>
            </a:endParaRPr>
          </a:p>
        </p:txBody>
      </p:sp>
      <p:sp>
        <p:nvSpPr>
          <p:cNvPr id="45060" name="Rectangle 2"/>
          <p:cNvSpPr>
            <a:spLocks noGrp="1" noChangeArrowheads="1"/>
          </p:cNvSpPr>
          <p:nvPr>
            <p:ph type="title"/>
          </p:nvPr>
        </p:nvSpPr>
        <p:spPr>
          <a:xfrm>
            <a:off x="685800" y="152400"/>
            <a:ext cx="7772400" cy="685800"/>
          </a:xfrm>
        </p:spPr>
        <p:txBody>
          <a:bodyPr/>
          <a:lstStyle/>
          <a:p>
            <a:r>
              <a:rPr lang="en-US" smtClean="0"/>
              <a:t>Indexing Implementation</a:t>
            </a:r>
          </a:p>
        </p:txBody>
      </p:sp>
      <p:sp>
        <p:nvSpPr>
          <p:cNvPr id="45061" name="Rectangle 3"/>
          <p:cNvSpPr>
            <a:spLocks noGrp="1" noChangeArrowheads="1"/>
          </p:cNvSpPr>
          <p:nvPr>
            <p:ph type="body" idx="1"/>
          </p:nvPr>
        </p:nvSpPr>
        <p:spPr>
          <a:xfrm>
            <a:off x="457200" y="838200"/>
            <a:ext cx="8229600" cy="5486400"/>
          </a:xfrm>
        </p:spPr>
        <p:txBody>
          <a:bodyPr/>
          <a:lstStyle/>
          <a:p>
            <a:r>
              <a:rPr lang="en-US" sz="2000" dirty="0" smtClean="0"/>
              <a:t>Inverted files</a:t>
            </a:r>
            <a:r>
              <a:rPr lang="en-US" dirty="0" smtClean="0"/>
              <a:t> </a:t>
            </a:r>
          </a:p>
          <a:p>
            <a:endParaRPr lang="en-US" sz="800" dirty="0" smtClean="0"/>
          </a:p>
          <a:p>
            <a:pPr lvl="1"/>
            <a:r>
              <a:rPr lang="en-US" sz="1800" dirty="0" smtClean="0"/>
              <a:t>Primary data structure for text indexes</a:t>
            </a:r>
          </a:p>
          <a:p>
            <a:pPr lvl="1"/>
            <a:r>
              <a:rPr lang="en-US" sz="1800" dirty="0" smtClean="0"/>
              <a:t>Source file: collection, organized by document</a:t>
            </a:r>
          </a:p>
          <a:p>
            <a:pPr lvl="1"/>
            <a:r>
              <a:rPr lang="en-US" sz="1800" dirty="0" smtClean="0"/>
              <a:t>Inverted file: collection organized by term (one record per term, listing locations where term occurs)</a:t>
            </a:r>
          </a:p>
          <a:p>
            <a:pPr lvl="1"/>
            <a:r>
              <a:rPr lang="en-US" sz="1800" dirty="0" smtClean="0"/>
              <a:t>Query: traverse lists for each query term</a:t>
            </a:r>
          </a:p>
          <a:p>
            <a:pPr lvl="2"/>
            <a:r>
              <a:rPr lang="en-US" b="1" dirty="0" smtClean="0"/>
              <a:t>OR</a:t>
            </a:r>
            <a:r>
              <a:rPr lang="en-US" dirty="0" smtClean="0"/>
              <a:t>: the union of component lists</a:t>
            </a:r>
          </a:p>
          <a:p>
            <a:pPr lvl="2"/>
            <a:r>
              <a:rPr lang="en-US" b="1" dirty="0" smtClean="0"/>
              <a:t>AND</a:t>
            </a:r>
            <a:r>
              <a:rPr lang="en-US" dirty="0" smtClean="0"/>
              <a:t>: an intersection of component lists</a:t>
            </a:r>
          </a:p>
          <a:p>
            <a:pPr lvl="2"/>
            <a:endParaRPr lang="en-US" dirty="0" smtClean="0"/>
          </a:p>
          <a:p>
            <a:pPr lvl="1"/>
            <a:r>
              <a:rPr lang="en-US" dirty="0" smtClean="0"/>
              <a:t>Based on the view of documents as vectors in </a:t>
            </a:r>
            <a:r>
              <a:rPr lang="en-US" i="1" dirty="0" smtClean="0"/>
              <a:t>n</a:t>
            </a:r>
            <a:r>
              <a:rPr lang="en-US" dirty="0" smtClean="0"/>
              <a:t>-dimensional space</a:t>
            </a:r>
          </a:p>
          <a:p>
            <a:pPr lvl="2"/>
            <a:r>
              <a:rPr lang="en-US" i="1" dirty="0" smtClean="0"/>
              <a:t>n</a:t>
            </a:r>
            <a:r>
              <a:rPr lang="en-US" dirty="0" smtClean="0"/>
              <a:t> = number of index terms used for indexing</a:t>
            </a:r>
          </a:p>
          <a:p>
            <a:pPr lvl="2"/>
            <a:r>
              <a:rPr lang="en-US" dirty="0" smtClean="0"/>
              <a:t>Each document is a bag of words (vector) with a direction and a magnitude</a:t>
            </a:r>
          </a:p>
          <a:p>
            <a:pPr lvl="2"/>
            <a:r>
              <a:rPr lang="en-US" dirty="0" smtClean="0"/>
              <a:t>The </a:t>
            </a:r>
            <a:r>
              <a:rPr lang="en-US" b="1" dirty="0" smtClean="0">
                <a:solidFill>
                  <a:srgbClr val="C00000"/>
                </a:solidFill>
              </a:rPr>
              <a:t>Vector-Space</a:t>
            </a:r>
            <a:r>
              <a:rPr lang="en-US" dirty="0" smtClean="0"/>
              <a:t> Model for IR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614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FB0A66A3-B587-4059-9A5F-5F68DC4B1601}" type="slidenum">
              <a:rPr lang="en-US" altLang="en-US"/>
              <a:pPr/>
              <a:t>30</a:t>
            </a:fld>
            <a:endParaRPr lang="en-US" altLang="en-US"/>
          </a:p>
        </p:txBody>
      </p:sp>
      <p:sp>
        <p:nvSpPr>
          <p:cNvPr id="6149" name="Rectangle 2"/>
          <p:cNvSpPr>
            <a:spLocks noGrp="1" noChangeArrowheads="1"/>
          </p:cNvSpPr>
          <p:nvPr>
            <p:ph type="title"/>
          </p:nvPr>
        </p:nvSpPr>
        <p:spPr>
          <a:xfrm>
            <a:off x="685800" y="304800"/>
            <a:ext cx="7772400" cy="698500"/>
          </a:xfrm>
        </p:spPr>
        <p:txBody>
          <a:bodyPr/>
          <a:lstStyle/>
          <a:p>
            <a:r>
              <a:rPr lang="en-US" altLang="en-US" smtClean="0"/>
              <a:t>Binary Weights</a:t>
            </a:r>
          </a:p>
        </p:txBody>
      </p:sp>
      <p:sp>
        <p:nvSpPr>
          <p:cNvPr id="6150" name="Rectangle 3"/>
          <p:cNvSpPr>
            <a:spLocks noGrp="1" noChangeArrowheads="1"/>
          </p:cNvSpPr>
          <p:nvPr>
            <p:ph type="body" idx="1"/>
          </p:nvPr>
        </p:nvSpPr>
        <p:spPr>
          <a:xfrm>
            <a:off x="685800" y="1066800"/>
            <a:ext cx="7772400" cy="825500"/>
          </a:xfrm>
        </p:spPr>
        <p:txBody>
          <a:bodyPr/>
          <a:lstStyle/>
          <a:p>
            <a:r>
              <a:rPr lang="en-US" altLang="en-US" smtClean="0"/>
              <a:t>Only the presence (1) or absence (0) of a term is included in the vector</a:t>
            </a:r>
          </a:p>
          <a:p>
            <a:endParaRPr lang="en-US" altLang="en-US" smtClean="0"/>
          </a:p>
        </p:txBody>
      </p:sp>
      <p:graphicFrame>
        <p:nvGraphicFramePr>
          <p:cNvPr id="6146" name="Object 4"/>
          <p:cNvGraphicFramePr>
            <a:graphicFrameLocks noChangeAspect="1"/>
          </p:cNvGraphicFramePr>
          <p:nvPr/>
        </p:nvGraphicFramePr>
        <p:xfrm>
          <a:off x="4521200" y="2146300"/>
          <a:ext cx="3032125" cy="3835400"/>
        </p:xfrm>
        <a:graphic>
          <a:graphicData uri="http://schemas.openxmlformats.org/presentationml/2006/ole">
            <mc:AlternateContent xmlns:mc="http://schemas.openxmlformats.org/markup-compatibility/2006">
              <mc:Choice xmlns:v="urn:schemas-microsoft-com:vml" Requires="v">
                <p:oleObj spid="_x0000_s7195" name="Worksheet" r:id="rId4" imgW="2448306" imgH="3095955" progId="Excel.Sheet.8">
                  <p:embed/>
                </p:oleObj>
              </mc:Choice>
              <mc:Fallback>
                <p:oleObj name="Worksheet" r:id="rId4" imgW="2448306" imgH="3095955"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200" y="2146300"/>
                        <a:ext cx="3032125" cy="383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Text Box 5"/>
          <p:cNvSpPr txBox="1">
            <a:spLocks noChangeArrowheads="1"/>
          </p:cNvSpPr>
          <p:nvPr/>
        </p:nvSpPr>
        <p:spPr bwMode="auto">
          <a:xfrm>
            <a:off x="939800" y="2387600"/>
            <a:ext cx="2736850" cy="3152775"/>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2000">
                <a:solidFill>
                  <a:schemeClr val="accent2"/>
                </a:solidFill>
                <a:latin typeface="Comic Sans MS" pitchFamily="66" charset="0"/>
              </a:rPr>
              <a:t>This representation can be particularly useful, since the documents (and the query) can be viewed as simple bit strings. This allows for query operations be performed using logical bit operations.</a:t>
            </a:r>
          </a:p>
        </p:txBody>
      </p:sp>
      <p:cxnSp>
        <p:nvCxnSpPr>
          <p:cNvPr id="6152" name="AutoShape 6"/>
          <p:cNvCxnSpPr>
            <a:cxnSpLocks noChangeShapeType="1"/>
            <a:stCxn id="6151" idx="3"/>
          </p:cNvCxnSpPr>
          <p:nvPr/>
        </p:nvCxnSpPr>
        <p:spPr bwMode="auto">
          <a:xfrm>
            <a:off x="3676650" y="3963988"/>
            <a:ext cx="844550" cy="100012"/>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23344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717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176C961A-2E2E-4850-8CE7-46DC0369A533}" type="slidenum">
              <a:rPr lang="en-US" altLang="en-US"/>
              <a:pPr/>
              <a:t>31</a:t>
            </a:fld>
            <a:endParaRPr lang="en-US" altLang="en-US"/>
          </a:p>
        </p:txBody>
      </p:sp>
      <p:sp>
        <p:nvSpPr>
          <p:cNvPr id="7173" name="Rectangle 2"/>
          <p:cNvSpPr>
            <a:spLocks noGrp="1" noChangeArrowheads="1"/>
          </p:cNvSpPr>
          <p:nvPr>
            <p:ph type="title"/>
          </p:nvPr>
        </p:nvSpPr>
        <p:spPr>
          <a:xfrm>
            <a:off x="342900" y="317500"/>
            <a:ext cx="8229600" cy="762000"/>
          </a:xfrm>
        </p:spPr>
        <p:txBody>
          <a:bodyPr/>
          <a:lstStyle/>
          <a:p>
            <a:r>
              <a:rPr lang="en-US" altLang="en-US" smtClean="0"/>
              <a:t>Binary Weights:</a:t>
            </a:r>
            <a:br>
              <a:rPr lang="en-US" altLang="en-US" smtClean="0"/>
            </a:br>
            <a:r>
              <a:rPr lang="en-US" altLang="en-US" sz="2800" smtClean="0"/>
              <a:t>Matching of Documents &amp; Queries</a:t>
            </a:r>
          </a:p>
        </p:txBody>
      </p:sp>
      <p:graphicFrame>
        <p:nvGraphicFramePr>
          <p:cNvPr id="7170" name="Object 3"/>
          <p:cNvGraphicFramePr>
            <a:graphicFrameLocks noChangeAspect="1"/>
          </p:cNvGraphicFramePr>
          <p:nvPr/>
        </p:nvGraphicFramePr>
        <p:xfrm>
          <a:off x="1104900" y="2501900"/>
          <a:ext cx="3651250" cy="3736975"/>
        </p:xfrm>
        <a:graphic>
          <a:graphicData uri="http://schemas.openxmlformats.org/presentationml/2006/ole">
            <mc:AlternateContent xmlns:mc="http://schemas.openxmlformats.org/markup-compatibility/2006">
              <mc:Choice xmlns:v="urn:schemas-microsoft-com:vml" Requires="v">
                <p:oleObj spid="_x0000_s8219" name="Worksheet" r:id="rId4" imgW="3534036" imgH="3610196" progId="Excel.Sheet.8">
                  <p:embed/>
                </p:oleObj>
              </mc:Choice>
              <mc:Fallback>
                <p:oleObj name="Worksheet" r:id="rId4" imgW="3534036" imgH="361019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2501900"/>
                        <a:ext cx="3651250" cy="373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4" name="Group 4"/>
          <p:cNvGrpSpPr>
            <a:grpSpLocks/>
          </p:cNvGrpSpPr>
          <p:nvPr/>
        </p:nvGrpSpPr>
        <p:grpSpPr bwMode="auto">
          <a:xfrm>
            <a:off x="4953000" y="2667000"/>
            <a:ext cx="3670300" cy="3238500"/>
            <a:chOff x="3312" y="1296"/>
            <a:chExt cx="2105" cy="1824"/>
          </a:xfrm>
        </p:grpSpPr>
        <p:sp>
          <p:nvSpPr>
            <p:cNvPr id="7176" name="Oval 5"/>
            <p:cNvSpPr>
              <a:spLocks noChangeArrowheads="1"/>
            </p:cNvSpPr>
            <p:nvPr/>
          </p:nvSpPr>
          <p:spPr bwMode="auto">
            <a:xfrm>
              <a:off x="3552" y="1392"/>
              <a:ext cx="1152" cy="1152"/>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7177" name="Oval 6"/>
            <p:cNvSpPr>
              <a:spLocks noChangeArrowheads="1"/>
            </p:cNvSpPr>
            <p:nvPr/>
          </p:nvSpPr>
          <p:spPr bwMode="auto">
            <a:xfrm>
              <a:off x="3888" y="1968"/>
              <a:ext cx="1152" cy="1152"/>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endParaRPr lang="en-US" altLang="en-US" sz="2400">
                <a:solidFill>
                  <a:schemeClr val="accent1"/>
                </a:solidFill>
              </a:endParaRPr>
            </a:p>
          </p:txBody>
        </p:sp>
        <p:sp>
          <p:nvSpPr>
            <p:cNvPr id="7178" name="Oval 7"/>
            <p:cNvSpPr>
              <a:spLocks noChangeArrowheads="1"/>
            </p:cNvSpPr>
            <p:nvPr/>
          </p:nvSpPr>
          <p:spPr bwMode="auto">
            <a:xfrm>
              <a:off x="4176" y="1344"/>
              <a:ext cx="1152" cy="1152"/>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endParaRPr lang="en-US" altLang="en-US" sz="2400">
                <a:solidFill>
                  <a:schemeClr val="accent2"/>
                </a:solidFill>
              </a:endParaRPr>
            </a:p>
          </p:txBody>
        </p:sp>
        <p:sp>
          <p:nvSpPr>
            <p:cNvPr id="7179" name="Text Box 8"/>
            <p:cNvSpPr txBox="1">
              <a:spLocks noChangeArrowheads="1"/>
            </p:cNvSpPr>
            <p:nvPr/>
          </p:nvSpPr>
          <p:spPr bwMode="auto">
            <a:xfrm>
              <a:off x="4319" y="1632"/>
              <a:ext cx="22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D</a:t>
              </a:r>
              <a:r>
                <a:rPr lang="en-US" altLang="en-US" sz="1600" b="1" baseline="-25000"/>
                <a:t>1</a:t>
              </a:r>
              <a:endParaRPr lang="en-US" altLang="en-US" sz="2400"/>
            </a:p>
          </p:txBody>
        </p:sp>
        <p:sp>
          <p:nvSpPr>
            <p:cNvPr id="7180" name="Text Box 9"/>
            <p:cNvSpPr txBox="1">
              <a:spLocks noChangeArrowheads="1"/>
            </p:cNvSpPr>
            <p:nvPr/>
          </p:nvSpPr>
          <p:spPr bwMode="auto">
            <a:xfrm>
              <a:off x="4800" y="1536"/>
              <a:ext cx="22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D</a:t>
              </a:r>
              <a:r>
                <a:rPr lang="en-US" altLang="en-US" sz="1600" b="1" baseline="-25000"/>
                <a:t>2</a:t>
              </a:r>
              <a:endParaRPr lang="en-US" altLang="en-US" sz="2400"/>
            </a:p>
          </p:txBody>
        </p:sp>
        <p:sp>
          <p:nvSpPr>
            <p:cNvPr id="7181" name="Text Box 10"/>
            <p:cNvSpPr txBox="1">
              <a:spLocks noChangeArrowheads="1"/>
            </p:cNvSpPr>
            <p:nvPr/>
          </p:nvSpPr>
          <p:spPr bwMode="auto">
            <a:xfrm>
              <a:off x="4032" y="2160"/>
              <a:ext cx="23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D</a:t>
              </a:r>
              <a:r>
                <a:rPr lang="en-US" altLang="en-US" sz="1600" b="1" baseline="-25000"/>
                <a:t>3</a:t>
              </a:r>
              <a:endParaRPr lang="en-US" altLang="en-US" sz="2400"/>
            </a:p>
          </p:txBody>
        </p:sp>
        <p:sp>
          <p:nvSpPr>
            <p:cNvPr id="7182" name="Text Box 11"/>
            <p:cNvSpPr txBox="1">
              <a:spLocks noChangeArrowheads="1"/>
            </p:cNvSpPr>
            <p:nvPr/>
          </p:nvSpPr>
          <p:spPr bwMode="auto">
            <a:xfrm>
              <a:off x="4944" y="1824"/>
              <a:ext cx="22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D</a:t>
              </a:r>
              <a:r>
                <a:rPr lang="en-US" altLang="en-US" sz="1600" b="1" baseline="-25000"/>
                <a:t>4</a:t>
              </a:r>
              <a:endParaRPr lang="en-US" altLang="en-US" sz="2400"/>
            </a:p>
          </p:txBody>
        </p:sp>
        <p:sp>
          <p:nvSpPr>
            <p:cNvPr id="7183" name="Text Box 12"/>
            <p:cNvSpPr txBox="1">
              <a:spLocks noChangeArrowheads="1"/>
            </p:cNvSpPr>
            <p:nvPr/>
          </p:nvSpPr>
          <p:spPr bwMode="auto">
            <a:xfrm>
              <a:off x="4319" y="2016"/>
              <a:ext cx="22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D</a:t>
              </a:r>
              <a:r>
                <a:rPr lang="en-US" altLang="en-US" sz="1600" b="1" baseline="-25000"/>
                <a:t>5</a:t>
              </a:r>
              <a:endParaRPr lang="en-US" altLang="en-US" sz="2400"/>
            </a:p>
          </p:txBody>
        </p:sp>
        <p:sp>
          <p:nvSpPr>
            <p:cNvPr id="7184" name="Text Box 13"/>
            <p:cNvSpPr txBox="1">
              <a:spLocks noChangeArrowheads="1"/>
            </p:cNvSpPr>
            <p:nvPr/>
          </p:nvSpPr>
          <p:spPr bwMode="auto">
            <a:xfrm>
              <a:off x="4704" y="2208"/>
              <a:ext cx="2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D</a:t>
              </a:r>
              <a:r>
                <a:rPr lang="en-US" altLang="en-US" sz="1600" b="1" baseline="-25000"/>
                <a:t>6</a:t>
              </a:r>
              <a:endParaRPr lang="en-US" altLang="en-US" sz="2400"/>
            </a:p>
          </p:txBody>
        </p:sp>
        <p:sp>
          <p:nvSpPr>
            <p:cNvPr id="7185" name="Text Box 14"/>
            <p:cNvSpPr txBox="1">
              <a:spLocks noChangeArrowheads="1"/>
            </p:cNvSpPr>
            <p:nvPr/>
          </p:nvSpPr>
          <p:spPr bwMode="auto">
            <a:xfrm>
              <a:off x="4175" y="2736"/>
              <a:ext cx="2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D</a:t>
              </a:r>
              <a:r>
                <a:rPr lang="en-US" altLang="en-US" sz="1600" b="1" baseline="-25000"/>
                <a:t>7</a:t>
              </a:r>
              <a:endParaRPr lang="en-US" altLang="en-US" sz="2400"/>
            </a:p>
          </p:txBody>
        </p:sp>
        <p:sp>
          <p:nvSpPr>
            <p:cNvPr id="7186" name="Text Box 15"/>
            <p:cNvSpPr txBox="1">
              <a:spLocks noChangeArrowheads="1"/>
            </p:cNvSpPr>
            <p:nvPr/>
          </p:nvSpPr>
          <p:spPr bwMode="auto">
            <a:xfrm>
              <a:off x="4560" y="2640"/>
              <a:ext cx="23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D</a:t>
              </a:r>
              <a:r>
                <a:rPr lang="en-US" altLang="en-US" sz="1600" b="1" baseline="-25000"/>
                <a:t>8</a:t>
              </a:r>
              <a:endParaRPr lang="en-US" altLang="en-US" sz="2400"/>
            </a:p>
          </p:txBody>
        </p:sp>
        <p:sp>
          <p:nvSpPr>
            <p:cNvPr id="7187" name="Text Box 16"/>
            <p:cNvSpPr txBox="1">
              <a:spLocks noChangeArrowheads="1"/>
            </p:cNvSpPr>
            <p:nvPr/>
          </p:nvSpPr>
          <p:spPr bwMode="auto">
            <a:xfrm>
              <a:off x="3744" y="1584"/>
              <a:ext cx="22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D</a:t>
              </a:r>
              <a:r>
                <a:rPr lang="en-US" altLang="en-US" sz="1600" b="1" baseline="-25000"/>
                <a:t>9</a:t>
              </a:r>
              <a:endParaRPr lang="en-US" altLang="en-US" sz="2400"/>
            </a:p>
          </p:txBody>
        </p:sp>
        <p:sp>
          <p:nvSpPr>
            <p:cNvPr id="7188" name="Text Box 17"/>
            <p:cNvSpPr txBox="1">
              <a:spLocks noChangeArrowheads="1"/>
            </p:cNvSpPr>
            <p:nvPr/>
          </p:nvSpPr>
          <p:spPr bwMode="auto">
            <a:xfrm>
              <a:off x="3936" y="2304"/>
              <a:ext cx="26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D</a:t>
              </a:r>
              <a:r>
                <a:rPr lang="en-US" altLang="en-US" sz="1600" b="1" baseline="-25000"/>
                <a:t>10</a:t>
              </a:r>
              <a:endParaRPr lang="en-US" altLang="en-US" sz="2400"/>
            </a:p>
          </p:txBody>
        </p:sp>
        <p:sp>
          <p:nvSpPr>
            <p:cNvPr id="7189" name="Text Box 18"/>
            <p:cNvSpPr txBox="1">
              <a:spLocks noChangeArrowheads="1"/>
            </p:cNvSpPr>
            <p:nvPr/>
          </p:nvSpPr>
          <p:spPr bwMode="auto">
            <a:xfrm>
              <a:off x="3696" y="1920"/>
              <a:ext cx="27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D</a:t>
              </a:r>
              <a:r>
                <a:rPr lang="en-US" altLang="en-US" sz="1600" b="1" baseline="-25000"/>
                <a:t>11</a:t>
              </a:r>
              <a:endParaRPr lang="en-US" altLang="en-US" sz="2400"/>
            </a:p>
          </p:txBody>
        </p:sp>
        <p:sp>
          <p:nvSpPr>
            <p:cNvPr id="7190" name="Text Box 19"/>
            <p:cNvSpPr txBox="1">
              <a:spLocks noChangeArrowheads="1"/>
            </p:cNvSpPr>
            <p:nvPr/>
          </p:nvSpPr>
          <p:spPr bwMode="auto">
            <a:xfrm>
              <a:off x="5040" y="2688"/>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solidFill>
                    <a:schemeClr val="accent1"/>
                  </a:solidFill>
                </a:rPr>
                <a:t>t</a:t>
              </a:r>
              <a:r>
                <a:rPr lang="en-US" altLang="en-US" sz="1600" b="1" baseline="-25000">
                  <a:solidFill>
                    <a:schemeClr val="accent1"/>
                  </a:solidFill>
                </a:rPr>
                <a:t>2</a:t>
              </a:r>
              <a:endParaRPr lang="en-US" altLang="en-US" sz="2400"/>
            </a:p>
          </p:txBody>
        </p:sp>
        <p:sp>
          <p:nvSpPr>
            <p:cNvPr id="7191" name="Text Box 20"/>
            <p:cNvSpPr txBox="1">
              <a:spLocks noChangeArrowheads="1"/>
            </p:cNvSpPr>
            <p:nvPr/>
          </p:nvSpPr>
          <p:spPr bwMode="auto">
            <a:xfrm>
              <a:off x="3312" y="1488"/>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solidFill>
                    <a:srgbClr val="FF3300"/>
                  </a:solidFill>
                </a:rPr>
                <a:t>t</a:t>
              </a:r>
              <a:r>
                <a:rPr lang="en-US" altLang="en-US" sz="1600" b="1" baseline="-25000">
                  <a:solidFill>
                    <a:srgbClr val="FF3300"/>
                  </a:solidFill>
                </a:rPr>
                <a:t>3</a:t>
              </a:r>
              <a:endParaRPr lang="en-US" altLang="en-US" sz="2400">
                <a:solidFill>
                  <a:srgbClr val="FF3300"/>
                </a:solidFill>
              </a:endParaRPr>
            </a:p>
          </p:txBody>
        </p:sp>
        <p:sp>
          <p:nvSpPr>
            <p:cNvPr id="7192" name="Text Box 21"/>
            <p:cNvSpPr txBox="1">
              <a:spLocks noChangeArrowheads="1"/>
            </p:cNvSpPr>
            <p:nvPr/>
          </p:nvSpPr>
          <p:spPr bwMode="auto">
            <a:xfrm>
              <a:off x="5232" y="1296"/>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solidFill>
                    <a:schemeClr val="accent2"/>
                  </a:solidFill>
                </a:rPr>
                <a:t>t</a:t>
              </a:r>
              <a:r>
                <a:rPr lang="en-US" altLang="en-US" sz="1600" b="1" baseline="-25000">
                  <a:solidFill>
                    <a:schemeClr val="accent2"/>
                  </a:solidFill>
                </a:rPr>
                <a:t>1</a:t>
              </a:r>
              <a:endParaRPr lang="en-US" altLang="en-US" sz="2400"/>
            </a:p>
          </p:txBody>
        </p:sp>
      </p:grpSp>
      <p:sp>
        <p:nvSpPr>
          <p:cNvPr id="7175" name="Rectangle 22"/>
          <p:cNvSpPr>
            <a:spLocks noChangeArrowheads="1"/>
          </p:cNvSpPr>
          <p:nvPr/>
        </p:nvSpPr>
        <p:spPr bwMode="auto">
          <a:xfrm>
            <a:off x="292100" y="1358900"/>
            <a:ext cx="8458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lvl="1" algn="l">
              <a:spcBef>
                <a:spcPct val="20000"/>
              </a:spcBef>
              <a:buClr>
                <a:srgbClr val="FF3300"/>
              </a:buClr>
              <a:buFont typeface="Marlett" pitchFamily="2" charset="2"/>
              <a:buChar char="4"/>
            </a:pPr>
            <a:r>
              <a:rPr lang="en-US" altLang="en-US" sz="1800"/>
              <a:t>In the case of binary weights, matching between documents and queries can be seen as the size of the intersection of two sets (of terms): </a:t>
            </a:r>
            <a:r>
              <a:rPr lang="en-US" altLang="en-US" sz="1800" b="1"/>
              <a:t>|</a:t>
            </a:r>
            <a:r>
              <a:rPr lang="en-US" altLang="en-US" sz="1800" b="1" i="1"/>
              <a:t>Q</a:t>
            </a:r>
            <a:r>
              <a:rPr lang="en-US" altLang="en-US" sz="1800" b="1"/>
              <a:t> </a:t>
            </a:r>
            <a:r>
              <a:rPr lang="en-US" altLang="en-US" sz="2000" b="1">
                <a:latin typeface="Symbol" pitchFamily="18" charset="2"/>
              </a:rPr>
              <a:t>Ç</a:t>
            </a:r>
            <a:r>
              <a:rPr lang="en-US" altLang="en-US" sz="1800" b="1"/>
              <a:t> </a:t>
            </a:r>
            <a:r>
              <a:rPr lang="en-US" altLang="en-US" sz="1800" b="1" i="1"/>
              <a:t>D|. </a:t>
            </a:r>
            <a:r>
              <a:rPr lang="en-US" altLang="en-US" sz="1800"/>
              <a:t>This in turn can be used to rank the relevance of documents to a query.</a:t>
            </a:r>
          </a:p>
        </p:txBody>
      </p:sp>
    </p:spTree>
    <p:extLst>
      <p:ext uri="{BB962C8B-B14F-4D97-AF65-F5344CB8AC3E}">
        <p14:creationId xmlns:p14="http://schemas.microsoft.com/office/powerpoint/2010/main" val="2916715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81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8AE4C042-A0A8-4B00-9A08-329EDD72F6F7}" type="slidenum">
              <a:rPr lang="en-US" altLang="en-US"/>
              <a:pPr/>
              <a:t>32</a:t>
            </a:fld>
            <a:endParaRPr lang="en-US" altLang="en-US"/>
          </a:p>
        </p:txBody>
      </p:sp>
      <p:sp>
        <p:nvSpPr>
          <p:cNvPr id="8200" name="Rectangle 2"/>
          <p:cNvSpPr>
            <a:spLocks noGrp="1" noChangeArrowheads="1"/>
          </p:cNvSpPr>
          <p:nvPr>
            <p:ph type="title"/>
          </p:nvPr>
        </p:nvSpPr>
        <p:spPr>
          <a:xfrm>
            <a:off x="342900" y="254000"/>
            <a:ext cx="8229600" cy="762000"/>
          </a:xfrm>
        </p:spPr>
        <p:txBody>
          <a:bodyPr/>
          <a:lstStyle/>
          <a:p>
            <a:r>
              <a:rPr lang="en-US" altLang="en-US" smtClean="0"/>
              <a:t>Beyond Binary Weight</a:t>
            </a:r>
          </a:p>
        </p:txBody>
      </p:sp>
      <p:graphicFrame>
        <p:nvGraphicFramePr>
          <p:cNvPr id="8194" name="Object 3"/>
          <p:cNvGraphicFramePr>
            <a:graphicFrameLocks noChangeAspect="1"/>
          </p:cNvGraphicFramePr>
          <p:nvPr/>
        </p:nvGraphicFramePr>
        <p:xfrm>
          <a:off x="812800" y="2476500"/>
          <a:ext cx="3651250" cy="3736975"/>
        </p:xfrm>
        <a:graphic>
          <a:graphicData uri="http://schemas.openxmlformats.org/presentationml/2006/ole">
            <mc:AlternateContent xmlns:mc="http://schemas.openxmlformats.org/markup-compatibility/2006">
              <mc:Choice xmlns:v="urn:schemas-microsoft-com:vml" Requires="v">
                <p:oleObj spid="_x0000_s9314" name="Worksheet" r:id="rId4" imgW="3534036" imgH="3610196" progId="Excel.Sheet.8">
                  <p:embed/>
                </p:oleObj>
              </mc:Choice>
              <mc:Fallback>
                <p:oleObj name="Worksheet" r:id="rId4" imgW="3534036" imgH="361019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800" y="2476500"/>
                        <a:ext cx="3651250" cy="373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23"/>
          <p:cNvGraphicFramePr>
            <a:graphicFrameLocks noChangeAspect="1"/>
          </p:cNvGraphicFramePr>
          <p:nvPr/>
        </p:nvGraphicFramePr>
        <p:xfrm>
          <a:off x="5543550" y="3155950"/>
          <a:ext cx="2033588" cy="392113"/>
        </p:xfrm>
        <a:graphic>
          <a:graphicData uri="http://schemas.openxmlformats.org/presentationml/2006/ole">
            <mc:AlternateContent xmlns:mc="http://schemas.openxmlformats.org/markup-compatibility/2006">
              <mc:Choice xmlns:v="urn:schemas-microsoft-com:vml" Requires="v">
                <p:oleObj spid="_x0000_s9315" name="Equation" r:id="rId6" imgW="1638000" imgH="317160" progId="Equation.DSMT4">
                  <p:embed/>
                </p:oleObj>
              </mc:Choice>
              <mc:Fallback>
                <p:oleObj name="Equation" r:id="rId6" imgW="1638000" imgH="3171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3550" y="3155950"/>
                        <a:ext cx="2033588" cy="392113"/>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24"/>
          <p:cNvGraphicFramePr>
            <a:graphicFrameLocks noChangeAspect="1"/>
          </p:cNvGraphicFramePr>
          <p:nvPr/>
        </p:nvGraphicFramePr>
        <p:xfrm>
          <a:off x="5538788" y="3714750"/>
          <a:ext cx="2017712" cy="392113"/>
        </p:xfrm>
        <a:graphic>
          <a:graphicData uri="http://schemas.openxmlformats.org/presentationml/2006/ole">
            <mc:AlternateContent xmlns:mc="http://schemas.openxmlformats.org/markup-compatibility/2006">
              <mc:Choice xmlns:v="urn:schemas-microsoft-com:vml" Requires="v">
                <p:oleObj spid="_x0000_s9316" name="Equation" r:id="rId8" imgW="1625400" imgH="317160" progId="Equation.DSMT4">
                  <p:embed/>
                </p:oleObj>
              </mc:Choice>
              <mc:Fallback>
                <p:oleObj name="Equation" r:id="rId8" imgW="1625400" imgH="3171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8788" y="3714750"/>
                        <a:ext cx="2017712" cy="392113"/>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Rectangle 28"/>
          <p:cNvSpPr>
            <a:spLocks noChangeArrowheads="1"/>
          </p:cNvSpPr>
          <p:nvPr/>
        </p:nvSpPr>
        <p:spPr bwMode="auto">
          <a:xfrm>
            <a:off x="317500" y="1079500"/>
            <a:ext cx="84582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lvl="1" algn="l">
              <a:spcBef>
                <a:spcPct val="20000"/>
              </a:spcBef>
              <a:buClr>
                <a:srgbClr val="FF3300"/>
              </a:buClr>
              <a:buFont typeface="Marlett" pitchFamily="2" charset="2"/>
              <a:buChar char="4"/>
            </a:pPr>
            <a:r>
              <a:rPr lang="en-US" altLang="en-US" sz="1800"/>
              <a:t>More generally, similarity between the query and the document can be seen as the </a:t>
            </a:r>
            <a:r>
              <a:rPr lang="en-US" altLang="en-US" sz="1800" b="1" i="1">
                <a:solidFill>
                  <a:srgbClr val="CC3300"/>
                </a:solidFill>
              </a:rPr>
              <a:t>dot product</a:t>
            </a:r>
            <a:r>
              <a:rPr lang="en-US" altLang="en-US" sz="1800"/>
              <a:t> of two vectors: </a:t>
            </a:r>
            <a:r>
              <a:rPr lang="en-US" altLang="en-US" sz="1800" b="1" i="1"/>
              <a:t>Q</a:t>
            </a:r>
            <a:r>
              <a:rPr lang="en-US" altLang="en-US" sz="1800" b="1"/>
              <a:t> </a:t>
            </a:r>
            <a:r>
              <a:rPr lang="en-US" altLang="en-US" sz="2000" b="1">
                <a:latin typeface="Symbol" pitchFamily="18" charset="2"/>
              </a:rPr>
              <a:t>·</a:t>
            </a:r>
            <a:r>
              <a:rPr lang="en-US" altLang="en-US" sz="1800" b="1"/>
              <a:t> </a:t>
            </a:r>
            <a:r>
              <a:rPr lang="en-US" altLang="en-US" sz="1800" b="1" i="1"/>
              <a:t>D  </a:t>
            </a:r>
            <a:r>
              <a:rPr lang="en-US" altLang="en-US" sz="1800"/>
              <a:t>(this is also called </a:t>
            </a:r>
            <a:r>
              <a:rPr lang="en-US" altLang="en-US" sz="1800" b="1" i="1">
                <a:solidFill>
                  <a:srgbClr val="CC3300"/>
                </a:solidFill>
              </a:rPr>
              <a:t>simple matching</a:t>
            </a:r>
            <a:r>
              <a:rPr lang="en-US" altLang="en-US" sz="1800"/>
              <a:t>)</a:t>
            </a:r>
            <a:endParaRPr lang="en-US" altLang="en-US" sz="1800" b="1" i="1"/>
          </a:p>
          <a:p>
            <a:pPr lvl="1" algn="l">
              <a:spcBef>
                <a:spcPct val="20000"/>
              </a:spcBef>
              <a:buClr>
                <a:srgbClr val="FF3300"/>
              </a:buClr>
              <a:buFont typeface="Marlett" pitchFamily="2" charset="2"/>
              <a:buChar char="4"/>
            </a:pPr>
            <a:r>
              <a:rPr lang="en-US" altLang="en-US" sz="1800"/>
              <a:t>Note that if both </a:t>
            </a:r>
            <a:r>
              <a:rPr lang="en-US" altLang="en-US" sz="1800" b="1" i="1"/>
              <a:t>Q</a:t>
            </a:r>
            <a:r>
              <a:rPr lang="en-US" altLang="en-US" sz="1800"/>
              <a:t> and </a:t>
            </a:r>
            <a:r>
              <a:rPr lang="en-US" altLang="en-US" sz="1800" b="1" i="1"/>
              <a:t>D</a:t>
            </a:r>
            <a:r>
              <a:rPr lang="en-US" altLang="en-US" sz="1800"/>
              <a:t> are binary this is the same as: </a:t>
            </a:r>
            <a:r>
              <a:rPr lang="en-US" altLang="en-US" sz="1800" b="1" i="1"/>
              <a:t> </a:t>
            </a:r>
            <a:r>
              <a:rPr lang="en-US" altLang="en-US" sz="1800" b="1"/>
              <a:t>|</a:t>
            </a:r>
            <a:r>
              <a:rPr lang="en-US" altLang="en-US" sz="1800" b="1" i="1"/>
              <a:t>Q</a:t>
            </a:r>
            <a:r>
              <a:rPr lang="en-US" altLang="en-US" sz="1800" b="1"/>
              <a:t> </a:t>
            </a:r>
            <a:r>
              <a:rPr lang="en-US" altLang="en-US" sz="2000" b="1">
                <a:latin typeface="Symbol" pitchFamily="18" charset="2"/>
              </a:rPr>
              <a:t>Ç</a:t>
            </a:r>
            <a:r>
              <a:rPr lang="en-US" altLang="en-US" sz="1800" b="1"/>
              <a:t> </a:t>
            </a:r>
            <a:r>
              <a:rPr lang="en-US" altLang="en-US" sz="1800" b="1" i="1"/>
              <a:t>D|</a:t>
            </a:r>
            <a:endParaRPr lang="en-US" altLang="en-US" sz="1800"/>
          </a:p>
          <a:p>
            <a:pPr lvl="1" algn="l">
              <a:spcBef>
                <a:spcPct val="20000"/>
              </a:spcBef>
              <a:buClr>
                <a:srgbClr val="FF3300"/>
              </a:buClr>
              <a:buFont typeface="Marlett" pitchFamily="2" charset="2"/>
              <a:buChar char="4"/>
            </a:pPr>
            <a:endParaRPr lang="en-US" altLang="en-US" sz="1800"/>
          </a:p>
        </p:txBody>
      </p:sp>
      <p:sp>
        <p:nvSpPr>
          <p:cNvPr id="8202" name="Text Box 29"/>
          <p:cNvSpPr txBox="1">
            <a:spLocks noChangeArrowheads="1"/>
          </p:cNvSpPr>
          <p:nvPr/>
        </p:nvSpPr>
        <p:spPr bwMode="auto">
          <a:xfrm>
            <a:off x="5143500" y="2565400"/>
            <a:ext cx="2755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a:solidFill>
                  <a:schemeClr val="accent2"/>
                </a:solidFill>
              </a:rPr>
              <a:t>Given two vectors X and Y:</a:t>
            </a:r>
          </a:p>
        </p:txBody>
      </p:sp>
      <p:sp>
        <p:nvSpPr>
          <p:cNvPr id="8203" name="Text Box 30"/>
          <p:cNvSpPr txBox="1">
            <a:spLocks noChangeArrowheads="1"/>
          </p:cNvSpPr>
          <p:nvPr/>
        </p:nvSpPr>
        <p:spPr bwMode="auto">
          <a:xfrm>
            <a:off x="4775200" y="4318000"/>
            <a:ext cx="39560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a:solidFill>
                  <a:schemeClr val="accent2"/>
                </a:solidFill>
              </a:rPr>
              <a:t>Simple matching measures the similarity between </a:t>
            </a:r>
            <a:r>
              <a:rPr lang="en-US" altLang="en-US" sz="1800" i="1">
                <a:solidFill>
                  <a:schemeClr val="accent2"/>
                </a:solidFill>
              </a:rPr>
              <a:t>X</a:t>
            </a:r>
            <a:r>
              <a:rPr lang="en-US" altLang="en-US" sz="1800">
                <a:solidFill>
                  <a:schemeClr val="accent2"/>
                </a:solidFill>
              </a:rPr>
              <a:t> and </a:t>
            </a:r>
            <a:r>
              <a:rPr lang="en-US" altLang="en-US" sz="1800" i="1">
                <a:solidFill>
                  <a:schemeClr val="accent2"/>
                </a:solidFill>
              </a:rPr>
              <a:t>Y</a:t>
            </a:r>
            <a:r>
              <a:rPr lang="en-US" altLang="en-US" sz="1800">
                <a:solidFill>
                  <a:schemeClr val="accent2"/>
                </a:solidFill>
              </a:rPr>
              <a:t> as the dot product of </a:t>
            </a:r>
            <a:r>
              <a:rPr lang="en-US" altLang="en-US" sz="1800" i="1">
                <a:solidFill>
                  <a:schemeClr val="accent2"/>
                </a:solidFill>
              </a:rPr>
              <a:t>X</a:t>
            </a:r>
            <a:r>
              <a:rPr lang="en-US" altLang="en-US" sz="1800">
                <a:solidFill>
                  <a:schemeClr val="accent2"/>
                </a:solidFill>
              </a:rPr>
              <a:t> and </a:t>
            </a:r>
            <a:r>
              <a:rPr lang="en-US" altLang="en-US" sz="1800" i="1">
                <a:solidFill>
                  <a:schemeClr val="accent2"/>
                </a:solidFill>
              </a:rPr>
              <a:t>Y</a:t>
            </a:r>
            <a:r>
              <a:rPr lang="en-US" altLang="en-US" sz="1800">
                <a:solidFill>
                  <a:schemeClr val="accent2"/>
                </a:solidFill>
              </a:rPr>
              <a:t>:</a:t>
            </a:r>
          </a:p>
        </p:txBody>
      </p:sp>
      <p:graphicFrame>
        <p:nvGraphicFramePr>
          <p:cNvPr id="8197" name="Object 33"/>
          <p:cNvGraphicFramePr>
            <a:graphicFrameLocks noChangeAspect="1"/>
          </p:cNvGraphicFramePr>
          <p:nvPr/>
        </p:nvGraphicFramePr>
        <p:xfrm>
          <a:off x="4959350" y="5416550"/>
          <a:ext cx="3341688" cy="622300"/>
        </p:xfrm>
        <a:graphic>
          <a:graphicData uri="http://schemas.openxmlformats.org/presentationml/2006/ole">
            <mc:AlternateContent xmlns:mc="http://schemas.openxmlformats.org/markup-compatibility/2006">
              <mc:Choice xmlns:v="urn:schemas-microsoft-com:vml" Requires="v">
                <p:oleObj spid="_x0000_s9317" name="Equation" r:id="rId10" imgW="1841400" imgH="342720" progId="Equation.3">
                  <p:embed/>
                </p:oleObj>
              </mc:Choice>
              <mc:Fallback>
                <p:oleObj name="Equation" r:id="rId10" imgW="1841400" imgH="3427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9350" y="5416550"/>
                        <a:ext cx="3341688" cy="6223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6392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922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4A24554F-F933-4836-AC4A-AEE8DFE70C41}" type="slidenum">
              <a:rPr lang="en-US" altLang="en-US"/>
              <a:pPr/>
              <a:t>33</a:t>
            </a:fld>
            <a:endParaRPr lang="en-US" altLang="en-US"/>
          </a:p>
        </p:txBody>
      </p:sp>
      <p:sp>
        <p:nvSpPr>
          <p:cNvPr id="9221" name="Rectangle 2"/>
          <p:cNvSpPr>
            <a:spLocks noGrp="1" noChangeArrowheads="1"/>
          </p:cNvSpPr>
          <p:nvPr>
            <p:ph type="title"/>
          </p:nvPr>
        </p:nvSpPr>
        <p:spPr>
          <a:xfrm>
            <a:off x="685800" y="203200"/>
            <a:ext cx="7772400" cy="762000"/>
          </a:xfrm>
        </p:spPr>
        <p:txBody>
          <a:bodyPr/>
          <a:lstStyle/>
          <a:p>
            <a:r>
              <a:rPr lang="en-US" altLang="en-US" smtClean="0"/>
              <a:t>Raw Term Weights</a:t>
            </a:r>
          </a:p>
        </p:txBody>
      </p:sp>
      <p:sp>
        <p:nvSpPr>
          <p:cNvPr id="9222" name="Rectangle 3"/>
          <p:cNvSpPr>
            <a:spLocks noGrp="1" noChangeArrowheads="1"/>
          </p:cNvSpPr>
          <p:nvPr>
            <p:ph type="body" idx="1"/>
          </p:nvPr>
        </p:nvSpPr>
        <p:spPr>
          <a:xfrm>
            <a:off x="673100" y="1066800"/>
            <a:ext cx="7772400" cy="876300"/>
          </a:xfrm>
        </p:spPr>
        <p:txBody>
          <a:bodyPr/>
          <a:lstStyle/>
          <a:p>
            <a:r>
              <a:rPr lang="en-US" altLang="en-US" smtClean="0"/>
              <a:t>The frequency of occurrence for the term in each document is included in the vector</a:t>
            </a:r>
          </a:p>
        </p:txBody>
      </p:sp>
      <p:graphicFrame>
        <p:nvGraphicFramePr>
          <p:cNvPr id="9218" name="Object 0"/>
          <p:cNvGraphicFramePr>
            <a:graphicFrameLocks noChangeAspect="1"/>
          </p:cNvGraphicFramePr>
          <p:nvPr/>
        </p:nvGraphicFramePr>
        <p:xfrm>
          <a:off x="4940300" y="1993900"/>
          <a:ext cx="3114675" cy="3937000"/>
        </p:xfrm>
        <a:graphic>
          <a:graphicData uri="http://schemas.openxmlformats.org/presentationml/2006/ole">
            <mc:AlternateContent xmlns:mc="http://schemas.openxmlformats.org/markup-compatibility/2006">
              <mc:Choice xmlns:v="urn:schemas-microsoft-com:vml" Requires="v">
                <p:oleObj spid="_x0000_s10266" name="Worksheet" r:id="rId4" imgW="3534036" imgH="3610196" progId="Excel.Sheet.8">
                  <p:embed/>
                </p:oleObj>
              </mc:Choice>
              <mc:Fallback>
                <p:oleObj name="Worksheet" r:id="rId4" imgW="3534036" imgH="361019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0300" y="1993900"/>
                        <a:ext cx="3114675" cy="393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5"/>
          <p:cNvSpPr txBox="1">
            <a:spLocks noChangeArrowheads="1"/>
          </p:cNvSpPr>
          <p:nvPr/>
        </p:nvSpPr>
        <p:spPr bwMode="auto">
          <a:xfrm>
            <a:off x="927100" y="2070100"/>
            <a:ext cx="3041650" cy="2698750"/>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a:solidFill>
                  <a:schemeClr val="accent2"/>
                </a:solidFill>
                <a:latin typeface="Comic Sans MS" pitchFamily="66" charset="0"/>
              </a:rPr>
              <a:t>Now the notion of simple matching (dot product) incorporates the term weights from both the query and the documents.</a:t>
            </a:r>
          </a:p>
          <a:p>
            <a:pPr algn="l"/>
            <a:endParaRPr lang="en-US" altLang="en-US" sz="800">
              <a:solidFill>
                <a:schemeClr val="accent2"/>
              </a:solidFill>
              <a:latin typeface="Comic Sans MS" pitchFamily="66" charset="0"/>
            </a:endParaRPr>
          </a:p>
          <a:p>
            <a:pPr algn="l"/>
            <a:r>
              <a:rPr lang="en-US" altLang="en-US" sz="1800">
                <a:solidFill>
                  <a:schemeClr val="accent2"/>
                </a:solidFill>
                <a:latin typeface="Comic Sans MS" pitchFamily="66" charset="0"/>
              </a:rPr>
              <a:t>Using raw term weights provides the ability to better distinguish among retrieved documents</a:t>
            </a:r>
          </a:p>
        </p:txBody>
      </p:sp>
      <p:cxnSp>
        <p:nvCxnSpPr>
          <p:cNvPr id="9224" name="AutoShape 6"/>
          <p:cNvCxnSpPr>
            <a:cxnSpLocks noChangeShapeType="1"/>
            <a:stCxn id="9223" idx="3"/>
          </p:cNvCxnSpPr>
          <p:nvPr/>
        </p:nvCxnSpPr>
        <p:spPr bwMode="auto">
          <a:xfrm>
            <a:off x="3968750" y="3419475"/>
            <a:ext cx="971550" cy="542925"/>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25" name="Text Box 7"/>
          <p:cNvSpPr txBox="1">
            <a:spLocks noChangeArrowheads="1"/>
          </p:cNvSpPr>
          <p:nvPr/>
        </p:nvSpPr>
        <p:spPr bwMode="auto">
          <a:xfrm>
            <a:off x="503238" y="4976813"/>
            <a:ext cx="4011612" cy="1327150"/>
          </a:xfrm>
          <a:prstGeom prst="rect">
            <a:avLst/>
          </a:prstGeom>
          <a:solidFill>
            <a:srgbClr val="CCECFF"/>
          </a:solidFill>
          <a:ln w="12700">
            <a:solidFill>
              <a:schemeClr val="tx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Note: Although “term frequency” is commonly used to mean raw occurrence count, technically it implies that raw count is divided by the document length (total no. of term occurrences in the document).</a:t>
            </a:r>
          </a:p>
        </p:txBody>
      </p:sp>
    </p:spTree>
    <p:extLst>
      <p:ext uri="{BB962C8B-B14F-4D97-AF65-F5344CB8AC3E}">
        <p14:creationId xmlns:p14="http://schemas.microsoft.com/office/powerpoint/2010/main" val="1925442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Term Weights: TF</a:t>
            </a:r>
          </a:p>
        </p:txBody>
      </p:sp>
      <p:sp>
        <p:nvSpPr>
          <p:cNvPr id="3" name="Content Placeholder 2"/>
          <p:cNvSpPr>
            <a:spLocks noGrp="1"/>
          </p:cNvSpPr>
          <p:nvPr>
            <p:ph idx="1"/>
          </p:nvPr>
        </p:nvSpPr>
        <p:spPr/>
        <p:txBody>
          <a:bodyPr/>
          <a:lstStyle/>
          <a:p>
            <a:r>
              <a:rPr lang="en-US" altLang="zh-TW" dirty="0">
                <a:latin typeface="Times New Roman" charset="0"/>
                <a:ea typeface="新細明體" charset="0"/>
                <a:cs typeface="新細明體" charset="0"/>
              </a:rPr>
              <a:t>More frequent terms in a document are more important, i.e. more indicative of the topic.</a:t>
            </a:r>
          </a:p>
          <a:p>
            <a:pPr lvl="1">
              <a:buNone/>
            </a:pPr>
            <a:r>
              <a:rPr lang="en-US" altLang="zh-TW" i="1" dirty="0">
                <a:latin typeface="Times New Roman" charset="0"/>
                <a:ea typeface="新細明體" charset="0"/>
                <a:cs typeface="新細明體" charset="0"/>
              </a:rPr>
              <a:t>      </a:t>
            </a:r>
            <a:r>
              <a:rPr lang="en-US" altLang="zh-TW" sz="2400" i="1" dirty="0">
                <a:latin typeface="Times New Roman" charset="0"/>
                <a:ea typeface="新細明體" charset="0"/>
                <a:cs typeface="新細明體" charset="0"/>
              </a:rPr>
              <a:t>  </a:t>
            </a:r>
            <a:r>
              <a:rPr lang="en-US" altLang="zh-TW" sz="2400" b="1" i="1" dirty="0" err="1">
                <a:solidFill>
                  <a:srgbClr val="000090"/>
                </a:solidFill>
                <a:latin typeface="Times New Roman" charset="0"/>
                <a:ea typeface="新細明體" charset="0"/>
                <a:cs typeface="新細明體" charset="0"/>
              </a:rPr>
              <a:t>f</a:t>
            </a:r>
            <a:r>
              <a:rPr lang="en-US" altLang="zh-TW" sz="2400" b="1" i="1" baseline="-25000" dirty="0" err="1">
                <a:solidFill>
                  <a:srgbClr val="000090"/>
                </a:solidFill>
                <a:latin typeface="Times New Roman" charset="0"/>
                <a:ea typeface="新細明體" charset="0"/>
                <a:cs typeface="新細明體" charset="0"/>
              </a:rPr>
              <a:t>ij</a:t>
            </a:r>
            <a:r>
              <a:rPr lang="en-US" altLang="zh-TW" sz="2400" i="1" baseline="-25000" dirty="0">
                <a:solidFill>
                  <a:srgbClr val="000090"/>
                </a:solidFill>
                <a:latin typeface="Times New Roman" charset="0"/>
                <a:ea typeface="新細明體" charset="0"/>
                <a:cs typeface="新細明體" charset="0"/>
              </a:rPr>
              <a:t> </a:t>
            </a:r>
            <a:r>
              <a:rPr lang="en-US" altLang="zh-TW" sz="2400" dirty="0">
                <a:solidFill>
                  <a:srgbClr val="000090"/>
                </a:solidFill>
                <a:latin typeface="Times New Roman" charset="0"/>
                <a:ea typeface="新細明體" charset="0"/>
                <a:cs typeface="新細明體" charset="0"/>
              </a:rPr>
              <a:t>= frequency of term </a:t>
            </a:r>
            <a:r>
              <a:rPr lang="en-US" altLang="zh-TW" sz="2400" i="1" dirty="0" err="1">
                <a:solidFill>
                  <a:srgbClr val="000090"/>
                </a:solidFill>
                <a:latin typeface="Times New Roman" charset="0"/>
                <a:ea typeface="新細明體" charset="0"/>
                <a:cs typeface="新細明體" charset="0"/>
              </a:rPr>
              <a:t>i</a:t>
            </a:r>
            <a:r>
              <a:rPr lang="en-US" altLang="zh-TW" sz="2400" dirty="0">
                <a:solidFill>
                  <a:srgbClr val="000090"/>
                </a:solidFill>
                <a:latin typeface="Times New Roman" charset="0"/>
                <a:ea typeface="新細明體" charset="0"/>
                <a:cs typeface="新細明體" charset="0"/>
              </a:rPr>
              <a:t> in document </a:t>
            </a:r>
            <a:r>
              <a:rPr lang="en-US" altLang="zh-TW" sz="2800" i="1" dirty="0">
                <a:solidFill>
                  <a:srgbClr val="000090"/>
                </a:solidFill>
                <a:latin typeface="Times New Roman" charset="0"/>
                <a:ea typeface="新細明體" charset="0"/>
                <a:cs typeface="新細明體" charset="0"/>
              </a:rPr>
              <a:t>j</a:t>
            </a:r>
            <a:r>
              <a:rPr lang="en-US" altLang="zh-TW" dirty="0">
                <a:solidFill>
                  <a:srgbClr val="000090"/>
                </a:solidFill>
                <a:latin typeface="Times New Roman" charset="0"/>
                <a:ea typeface="新細明體" charset="0"/>
                <a:cs typeface="新細明體" charset="0"/>
              </a:rPr>
              <a:t>.</a:t>
            </a:r>
          </a:p>
          <a:p>
            <a:pPr lvl="1">
              <a:buNone/>
            </a:pPr>
            <a:endParaRPr lang="en-US" altLang="zh-TW" sz="1000" dirty="0">
              <a:latin typeface="Times New Roman" charset="0"/>
              <a:ea typeface="新細明體" charset="0"/>
              <a:cs typeface="新細明體" charset="0"/>
            </a:endParaRPr>
          </a:p>
          <a:p>
            <a:r>
              <a:rPr lang="en-US" altLang="zh-TW" dirty="0">
                <a:latin typeface="Times New Roman" charset="0"/>
                <a:ea typeface="新細明體" charset="0"/>
                <a:cs typeface="新細明體" charset="0"/>
              </a:rPr>
              <a:t>May want to normalize </a:t>
            </a:r>
            <a:r>
              <a:rPr lang="en-US" altLang="zh-TW" i="1" dirty="0">
                <a:latin typeface="Times New Roman" charset="0"/>
                <a:ea typeface="新細明體" charset="0"/>
                <a:cs typeface="新細明體" charset="0"/>
              </a:rPr>
              <a:t>term frequency</a:t>
            </a:r>
            <a:r>
              <a:rPr lang="en-US" altLang="zh-TW" dirty="0">
                <a:latin typeface="Times New Roman" charset="0"/>
                <a:ea typeface="新細明體" charset="0"/>
                <a:cs typeface="新細明體" charset="0"/>
              </a:rPr>
              <a:t> (</a:t>
            </a:r>
            <a:r>
              <a:rPr lang="en-US" altLang="zh-TW" i="1" dirty="0" err="1">
                <a:latin typeface="Times New Roman" charset="0"/>
                <a:ea typeface="新細明體" charset="0"/>
                <a:cs typeface="新細明體" charset="0"/>
              </a:rPr>
              <a:t>tf</a:t>
            </a:r>
            <a:r>
              <a:rPr lang="en-US" altLang="zh-TW" dirty="0">
                <a:latin typeface="Times New Roman" charset="0"/>
                <a:ea typeface="新細明體" charset="0"/>
                <a:cs typeface="新細明體" charset="0"/>
              </a:rPr>
              <a:t>)  by dividing by the frequency of the most common term in the document:</a:t>
            </a:r>
          </a:p>
          <a:p>
            <a:pPr marL="0" indent="0">
              <a:buNone/>
            </a:pPr>
            <a:r>
              <a:rPr lang="en-US" altLang="zh-TW" i="1" dirty="0">
                <a:solidFill>
                  <a:srgbClr val="000090"/>
                </a:solidFill>
                <a:latin typeface="Times New Roman" charset="0"/>
                <a:ea typeface="新細明體" charset="0"/>
                <a:cs typeface="新細明體" charset="0"/>
              </a:rPr>
              <a:t>	</a:t>
            </a:r>
            <a:r>
              <a:rPr lang="en-US" altLang="zh-TW" b="1" i="1" dirty="0" err="1">
                <a:solidFill>
                  <a:srgbClr val="000090"/>
                </a:solidFill>
                <a:latin typeface="Times New Roman" charset="0"/>
                <a:ea typeface="新細明體" charset="0"/>
                <a:cs typeface="新細明體" charset="0"/>
              </a:rPr>
              <a:t>tf</a:t>
            </a:r>
            <a:r>
              <a:rPr lang="en-US" altLang="zh-TW" b="1" i="1" baseline="-25000" dirty="0" err="1">
                <a:solidFill>
                  <a:srgbClr val="000090"/>
                </a:solidFill>
                <a:latin typeface="Times New Roman" charset="0"/>
                <a:ea typeface="新細明體" charset="0"/>
                <a:cs typeface="新細明體" charset="0"/>
              </a:rPr>
              <a:t>ij</a:t>
            </a:r>
            <a:r>
              <a:rPr lang="en-US" altLang="zh-TW" i="1" baseline="-25000" dirty="0">
                <a:solidFill>
                  <a:srgbClr val="000090"/>
                </a:solidFill>
                <a:latin typeface="Times New Roman" charset="0"/>
                <a:ea typeface="新細明體" charset="0"/>
                <a:cs typeface="新細明體" charset="0"/>
              </a:rPr>
              <a:t> </a:t>
            </a:r>
            <a:r>
              <a:rPr lang="en-US" altLang="zh-TW" i="1" dirty="0">
                <a:solidFill>
                  <a:srgbClr val="000090"/>
                </a:solidFill>
                <a:latin typeface="Times New Roman" charset="0"/>
                <a:ea typeface="新細明體" charset="0"/>
                <a:cs typeface="新細明體" charset="0"/>
              </a:rPr>
              <a:t>=</a:t>
            </a:r>
            <a:r>
              <a:rPr lang="en-US" altLang="zh-TW" i="1" baseline="-25000" dirty="0">
                <a:solidFill>
                  <a:srgbClr val="000090"/>
                </a:solidFill>
                <a:latin typeface="Times New Roman" charset="0"/>
                <a:ea typeface="新細明體" charset="0"/>
                <a:cs typeface="新細明體" charset="0"/>
              </a:rPr>
              <a:t>  </a:t>
            </a:r>
            <a:r>
              <a:rPr lang="en-US" altLang="zh-TW" i="1" dirty="0" err="1">
                <a:solidFill>
                  <a:srgbClr val="000090"/>
                </a:solidFill>
                <a:latin typeface="Times New Roman" charset="0"/>
                <a:ea typeface="新細明體" charset="0"/>
                <a:cs typeface="新細明體" charset="0"/>
              </a:rPr>
              <a:t>f</a:t>
            </a:r>
            <a:r>
              <a:rPr lang="en-US" altLang="zh-TW" i="1" baseline="-25000" dirty="0" err="1">
                <a:solidFill>
                  <a:srgbClr val="000090"/>
                </a:solidFill>
                <a:latin typeface="Times New Roman" charset="0"/>
                <a:ea typeface="新細明體" charset="0"/>
                <a:cs typeface="新細明體" charset="0"/>
              </a:rPr>
              <a:t>ij</a:t>
            </a:r>
            <a:r>
              <a:rPr lang="en-US" altLang="zh-TW" i="1" baseline="-25000" dirty="0">
                <a:solidFill>
                  <a:srgbClr val="000090"/>
                </a:solidFill>
                <a:latin typeface="Times New Roman" charset="0"/>
                <a:ea typeface="新細明體" charset="0"/>
                <a:cs typeface="新細明體" charset="0"/>
              </a:rPr>
              <a:t>  </a:t>
            </a:r>
            <a:r>
              <a:rPr lang="en-US" altLang="zh-TW" i="1" dirty="0">
                <a:solidFill>
                  <a:srgbClr val="000090"/>
                </a:solidFill>
                <a:latin typeface="Times New Roman" charset="0"/>
                <a:ea typeface="新細明體" charset="0"/>
                <a:cs typeface="新細明體" charset="0"/>
                <a:sym typeface="Symbol" charset="0"/>
              </a:rPr>
              <a:t>/ max</a:t>
            </a:r>
            <a:r>
              <a:rPr lang="en-US" altLang="zh-TW" i="1" baseline="-25000" dirty="0">
                <a:solidFill>
                  <a:srgbClr val="000090"/>
                </a:solidFill>
                <a:latin typeface="Times New Roman" charset="0"/>
                <a:ea typeface="新細明體" charset="0"/>
                <a:cs typeface="新細明體" charset="0"/>
                <a:sym typeface="Symbol" charset="0"/>
              </a:rPr>
              <a:t>i</a:t>
            </a:r>
            <a:r>
              <a:rPr lang="en-US" altLang="zh-TW" dirty="0">
                <a:solidFill>
                  <a:srgbClr val="000090"/>
                </a:solidFill>
                <a:latin typeface="Times New Roman" charset="0"/>
                <a:ea typeface="新細明體" charset="0"/>
                <a:cs typeface="新細明體" charset="0"/>
                <a:sym typeface="Symbol" charset="0"/>
              </a:rPr>
              <a:t>{</a:t>
            </a:r>
            <a:r>
              <a:rPr lang="en-US" altLang="zh-TW" i="1" dirty="0" err="1">
                <a:solidFill>
                  <a:srgbClr val="000090"/>
                </a:solidFill>
                <a:latin typeface="Times New Roman" charset="0"/>
                <a:ea typeface="新細明體" charset="0"/>
                <a:cs typeface="新細明體" charset="0"/>
                <a:sym typeface="Symbol" charset="0"/>
              </a:rPr>
              <a:t>f</a:t>
            </a:r>
            <a:r>
              <a:rPr lang="en-US" altLang="zh-TW" i="1" baseline="-25000" dirty="0" err="1">
                <a:solidFill>
                  <a:srgbClr val="000090"/>
                </a:solidFill>
                <a:latin typeface="Times New Roman" charset="0"/>
                <a:ea typeface="新細明體" charset="0"/>
                <a:cs typeface="新細明體" charset="0"/>
              </a:rPr>
              <a:t>ij</a:t>
            </a:r>
            <a:r>
              <a:rPr lang="en-US" altLang="zh-TW" dirty="0">
                <a:solidFill>
                  <a:srgbClr val="000090"/>
                </a:solidFill>
                <a:latin typeface="Times New Roman" charset="0"/>
                <a:ea typeface="新細明體" charset="0"/>
                <a:cs typeface="新細明體" charset="0"/>
                <a:sym typeface="Symbol" charset="0"/>
              </a:rPr>
              <a:t>}</a:t>
            </a:r>
          </a:p>
          <a:p>
            <a:pPr marL="0" indent="0">
              <a:buNone/>
            </a:pPr>
            <a:endParaRPr lang="en-US" altLang="zh-TW" sz="1000" dirty="0">
              <a:latin typeface="Times New Roman" charset="0"/>
              <a:ea typeface="新細明體" charset="0"/>
              <a:cs typeface="新細明體" charset="0"/>
            </a:endParaRPr>
          </a:p>
          <a:p>
            <a:r>
              <a:rPr lang="en-US" altLang="zh-TW" dirty="0">
                <a:latin typeface="Times New Roman" charset="0"/>
                <a:ea typeface="新細明體" charset="0"/>
                <a:cs typeface="新細明體" charset="0"/>
              </a:rPr>
              <a:t>Or </a:t>
            </a:r>
            <a:r>
              <a:rPr lang="en-US" altLang="zh-TW" dirty="0" err="1">
                <a:latin typeface="Times New Roman" charset="0"/>
                <a:ea typeface="新細明體" charset="0"/>
                <a:cs typeface="新細明體" charset="0"/>
              </a:rPr>
              <a:t>sublinear</a:t>
            </a:r>
            <a:r>
              <a:rPr lang="en-US" altLang="zh-TW" dirty="0">
                <a:latin typeface="Times New Roman" charset="0"/>
                <a:ea typeface="新細明體" charset="0"/>
                <a:cs typeface="新細明體" charset="0"/>
              </a:rPr>
              <a:t> </a:t>
            </a:r>
            <a:r>
              <a:rPr lang="en-US" altLang="zh-TW" i="1" dirty="0" err="1">
                <a:latin typeface="Times New Roman" charset="0"/>
                <a:ea typeface="新細明體" charset="0"/>
                <a:cs typeface="新細明體" charset="0"/>
              </a:rPr>
              <a:t>tf</a:t>
            </a:r>
            <a:r>
              <a:rPr lang="en-US" altLang="zh-TW" dirty="0">
                <a:latin typeface="Times New Roman" charset="0"/>
                <a:ea typeface="新細明體" charset="0"/>
                <a:cs typeface="新細明體" charset="0"/>
              </a:rPr>
              <a:t> scaling:</a:t>
            </a:r>
          </a:p>
          <a:p>
            <a:pPr marL="0" indent="0">
              <a:buNone/>
            </a:pPr>
            <a:r>
              <a:rPr lang="en-US" altLang="zh-TW" dirty="0">
                <a:latin typeface="Times New Roman" charset="0"/>
                <a:ea typeface="新細明體" charset="0"/>
                <a:cs typeface="新細明體" charset="0"/>
              </a:rPr>
              <a:t>	</a:t>
            </a:r>
            <a:r>
              <a:rPr lang="en-US" altLang="zh-TW" b="1" i="1" dirty="0" err="1">
                <a:solidFill>
                  <a:srgbClr val="000090"/>
                </a:solidFill>
                <a:latin typeface="Times New Roman" charset="0"/>
                <a:ea typeface="新細明體" charset="0"/>
                <a:cs typeface="新細明體" charset="0"/>
              </a:rPr>
              <a:t>tf</a:t>
            </a:r>
            <a:r>
              <a:rPr lang="en-US" altLang="zh-TW" b="1" i="1" baseline="-25000" dirty="0" err="1">
                <a:solidFill>
                  <a:srgbClr val="000090"/>
                </a:solidFill>
                <a:latin typeface="Times New Roman" charset="0"/>
                <a:ea typeface="新細明體" charset="0"/>
                <a:cs typeface="新細明體" charset="0"/>
              </a:rPr>
              <a:t>ij</a:t>
            </a:r>
            <a:r>
              <a:rPr lang="en-US" altLang="zh-TW" i="1" baseline="-25000" dirty="0">
                <a:solidFill>
                  <a:srgbClr val="000090"/>
                </a:solidFill>
                <a:latin typeface="Times New Roman" charset="0"/>
                <a:ea typeface="新細明體" charset="0"/>
                <a:cs typeface="新細明體" charset="0"/>
              </a:rPr>
              <a:t> </a:t>
            </a:r>
            <a:r>
              <a:rPr lang="en-US" altLang="zh-TW" i="1" dirty="0">
                <a:solidFill>
                  <a:srgbClr val="000090"/>
                </a:solidFill>
                <a:latin typeface="Times New Roman" charset="0"/>
                <a:ea typeface="新細明體" charset="0"/>
                <a:cs typeface="新細明體" charset="0"/>
              </a:rPr>
              <a:t>= </a:t>
            </a:r>
            <a:r>
              <a:rPr lang="en-US" altLang="zh-TW" dirty="0">
                <a:solidFill>
                  <a:srgbClr val="000090"/>
                </a:solidFill>
                <a:latin typeface="Times New Roman" charset="0"/>
                <a:ea typeface="新細明體" charset="0"/>
                <a:cs typeface="新細明體" charset="0"/>
              </a:rPr>
              <a:t>1</a:t>
            </a:r>
            <a:r>
              <a:rPr lang="en-US" altLang="zh-TW" i="1" dirty="0">
                <a:solidFill>
                  <a:srgbClr val="000090"/>
                </a:solidFill>
                <a:latin typeface="Times New Roman" charset="0"/>
                <a:ea typeface="新細明體" charset="0"/>
                <a:cs typeface="新細明體" charset="0"/>
              </a:rPr>
              <a:t> + log</a:t>
            </a:r>
            <a:r>
              <a:rPr lang="en-US" altLang="zh-TW" i="1" baseline="-25000" dirty="0">
                <a:solidFill>
                  <a:srgbClr val="000090"/>
                </a:solidFill>
                <a:latin typeface="Times New Roman" charset="0"/>
                <a:ea typeface="新細明體" charset="0"/>
                <a:cs typeface="新細明體" charset="0"/>
              </a:rPr>
              <a:t>  </a:t>
            </a:r>
            <a:r>
              <a:rPr lang="en-US" altLang="zh-TW" i="1" dirty="0" err="1">
                <a:solidFill>
                  <a:srgbClr val="000090"/>
                </a:solidFill>
                <a:latin typeface="Times New Roman" charset="0"/>
                <a:ea typeface="新細明體" charset="0"/>
                <a:cs typeface="新細明體" charset="0"/>
              </a:rPr>
              <a:t>f</a:t>
            </a:r>
            <a:r>
              <a:rPr lang="en-US" altLang="zh-TW" i="1" baseline="-25000" dirty="0" err="1">
                <a:solidFill>
                  <a:srgbClr val="000090"/>
                </a:solidFill>
                <a:latin typeface="Times New Roman" charset="0"/>
                <a:ea typeface="新細明體" charset="0"/>
                <a:cs typeface="新細明體" charset="0"/>
              </a:rPr>
              <a:t>ij</a:t>
            </a:r>
            <a:r>
              <a:rPr lang="en-US" altLang="zh-TW" i="1" baseline="-25000" dirty="0">
                <a:solidFill>
                  <a:srgbClr val="000090"/>
                </a:solidFill>
                <a:latin typeface="Times New Roman" charset="0"/>
                <a:ea typeface="新細明體" charset="0"/>
                <a:cs typeface="新細明體" charset="0"/>
              </a:rPr>
              <a:t> </a:t>
            </a:r>
            <a:endParaRPr lang="en-US" altLang="zh-TW" dirty="0">
              <a:latin typeface="Times New Roman" charset="0"/>
              <a:ea typeface="新細明體" charset="0"/>
              <a:cs typeface="新細明體" charset="0"/>
            </a:endParaRPr>
          </a:p>
          <a:p>
            <a:pPr marL="0" indent="0">
              <a:buNone/>
            </a:pPr>
            <a:endParaRPr lang="en-US" altLang="zh-TW" dirty="0">
              <a:latin typeface="Times New Roman" charset="0"/>
              <a:ea typeface="新細明體" charset="0"/>
              <a:cs typeface="新細明體" charset="0"/>
            </a:endParaRPr>
          </a:p>
          <a:p>
            <a:pPr lvl="1">
              <a:buNone/>
            </a:pPr>
            <a:r>
              <a:rPr lang="en-US" altLang="zh-TW" i="1" dirty="0">
                <a:latin typeface="Times New Roman" charset="0"/>
                <a:ea typeface="新細明體" charset="0"/>
                <a:cs typeface="新細明體" charset="0"/>
              </a:rPr>
              <a:t>      </a:t>
            </a:r>
            <a:endParaRPr lang="en-US" dirty="0"/>
          </a:p>
        </p:txBody>
      </p:sp>
      <p:sp>
        <p:nvSpPr>
          <p:cNvPr id="4" name="Slide Number Placeholder 3"/>
          <p:cNvSpPr>
            <a:spLocks noGrp="1"/>
          </p:cNvSpPr>
          <p:nvPr>
            <p:ph type="sldNum" sz="quarter" idx="11"/>
          </p:nvPr>
        </p:nvSpPr>
        <p:spPr/>
        <p:txBody>
          <a:bodyPr/>
          <a:lstStyle/>
          <a:p>
            <a:pPr>
              <a:defRPr/>
            </a:pPr>
            <a:fld id="{1A0E6970-1C99-4DD0-88C0-8E21A05EF641}" type="slidenum">
              <a:rPr lang="en-US" smtClean="0"/>
              <a:pPr>
                <a:defRPr/>
              </a:pPr>
              <a:t>34</a:t>
            </a:fld>
            <a:endParaRPr lang="en-US"/>
          </a:p>
        </p:txBody>
      </p:sp>
    </p:spTree>
    <p:extLst>
      <p:ext uri="{BB962C8B-B14F-4D97-AF65-F5344CB8AC3E}">
        <p14:creationId xmlns:p14="http://schemas.microsoft.com/office/powerpoint/2010/main" val="20923888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02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88E05A2C-98D6-46CC-9A0A-8F2FFE32AA02}" type="slidenum">
              <a:rPr lang="en-US" altLang="en-US"/>
              <a:pPr/>
              <a:t>35</a:t>
            </a:fld>
            <a:endParaRPr lang="en-US" altLang="en-US"/>
          </a:p>
        </p:txBody>
      </p:sp>
      <p:sp>
        <p:nvSpPr>
          <p:cNvPr id="10247" name="Rectangle 4"/>
          <p:cNvSpPr>
            <a:spLocks noGrp="1" noChangeArrowheads="1"/>
          </p:cNvSpPr>
          <p:nvPr>
            <p:ph type="title"/>
          </p:nvPr>
        </p:nvSpPr>
        <p:spPr>
          <a:xfrm>
            <a:off x="685800" y="215900"/>
            <a:ext cx="7772400" cy="584200"/>
          </a:xfrm>
        </p:spPr>
        <p:txBody>
          <a:bodyPr/>
          <a:lstStyle/>
          <a:p>
            <a:r>
              <a:rPr lang="en-US" altLang="en-US" smtClean="0"/>
              <a:t>Normalized Similarity Measures</a:t>
            </a:r>
          </a:p>
        </p:txBody>
      </p:sp>
      <p:sp>
        <p:nvSpPr>
          <p:cNvPr id="10248" name="Rectangle 5"/>
          <p:cNvSpPr>
            <a:spLocks noGrp="1" noChangeArrowheads="1"/>
          </p:cNvSpPr>
          <p:nvPr>
            <p:ph type="body" idx="1"/>
          </p:nvPr>
        </p:nvSpPr>
        <p:spPr>
          <a:xfrm>
            <a:off x="381000" y="889000"/>
            <a:ext cx="8394700" cy="5283200"/>
          </a:xfrm>
        </p:spPr>
        <p:txBody>
          <a:bodyPr/>
          <a:lstStyle/>
          <a:p>
            <a:r>
              <a:rPr lang="en-US" altLang="en-US" sz="2200" smtClean="0"/>
              <a:t>With or without normalized weights, it is possible to incorporate normalization into various similarity measures</a:t>
            </a:r>
          </a:p>
          <a:p>
            <a:r>
              <a:rPr lang="en-US" altLang="en-US" sz="2200" smtClean="0"/>
              <a:t>Example (Vector Space Model)</a:t>
            </a:r>
          </a:p>
          <a:p>
            <a:pPr lvl="1"/>
            <a:r>
              <a:rPr lang="en-US" altLang="en-US" sz="1800" smtClean="0"/>
              <a:t>in simple matching, the dot product of two vectors measures the similarity of these vectors</a:t>
            </a:r>
          </a:p>
          <a:p>
            <a:pPr lvl="1"/>
            <a:r>
              <a:rPr lang="en-US" altLang="en-US" sz="1800" smtClean="0"/>
              <a:t>the normalization can be achieved by dividing the dot product by the product of the </a:t>
            </a:r>
            <a:r>
              <a:rPr lang="en-US" altLang="en-US" sz="1800" smtClean="0">
                <a:solidFill>
                  <a:srgbClr val="FF3300"/>
                </a:solidFill>
              </a:rPr>
              <a:t>norms</a:t>
            </a:r>
            <a:r>
              <a:rPr lang="en-US" altLang="en-US" sz="1800" smtClean="0"/>
              <a:t> of the two vectors</a:t>
            </a:r>
          </a:p>
          <a:p>
            <a:pPr lvl="1"/>
            <a:endParaRPr lang="en-US" altLang="en-US" sz="800" smtClean="0"/>
          </a:p>
          <a:p>
            <a:pPr lvl="1"/>
            <a:r>
              <a:rPr lang="en-US" altLang="en-US" sz="1800" smtClean="0"/>
              <a:t>given a vector</a:t>
            </a:r>
            <a:r>
              <a:rPr lang="en-US" altLang="en-US" smtClean="0"/>
              <a:t> </a:t>
            </a:r>
          </a:p>
          <a:p>
            <a:pPr lvl="1"/>
            <a:endParaRPr lang="en-US" altLang="en-US" smtClean="0"/>
          </a:p>
          <a:p>
            <a:pPr lvl="1">
              <a:buFont typeface="Marlett" pitchFamily="2" charset="2"/>
              <a:buNone/>
            </a:pPr>
            <a:r>
              <a:rPr lang="en-US" altLang="en-US" smtClean="0"/>
              <a:t>	</a:t>
            </a:r>
            <a:r>
              <a:rPr lang="en-US" altLang="en-US" sz="1800" smtClean="0"/>
              <a:t>the norm of X is: </a:t>
            </a:r>
          </a:p>
          <a:p>
            <a:pPr lvl="1"/>
            <a:endParaRPr lang="en-US" altLang="en-US" sz="1800" smtClean="0"/>
          </a:p>
          <a:p>
            <a:pPr lvl="1"/>
            <a:r>
              <a:rPr lang="en-US" altLang="en-US" sz="1800" smtClean="0"/>
              <a:t>the similarity of vectors X and Y is:</a:t>
            </a:r>
          </a:p>
        </p:txBody>
      </p:sp>
      <p:graphicFrame>
        <p:nvGraphicFramePr>
          <p:cNvPr id="10242" name="Object 6"/>
          <p:cNvGraphicFramePr>
            <a:graphicFrameLocks noChangeAspect="1"/>
          </p:cNvGraphicFramePr>
          <p:nvPr/>
        </p:nvGraphicFramePr>
        <p:xfrm>
          <a:off x="2762250" y="3473450"/>
          <a:ext cx="2033588" cy="392113"/>
        </p:xfrm>
        <a:graphic>
          <a:graphicData uri="http://schemas.openxmlformats.org/presentationml/2006/ole">
            <mc:AlternateContent xmlns:mc="http://schemas.openxmlformats.org/markup-compatibility/2006">
              <mc:Choice xmlns:v="urn:schemas-microsoft-com:vml" Requires="v">
                <p:oleObj spid="_x0000_s11338" name="Equation" r:id="rId4" imgW="1638000" imgH="317160" progId="Equation.DSMT4">
                  <p:embed/>
                </p:oleObj>
              </mc:Choice>
              <mc:Fallback>
                <p:oleObj name="Equation" r:id="rId4" imgW="1638000" imgH="3171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0" y="3473450"/>
                        <a:ext cx="2033588" cy="392113"/>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3882" name="Text Box 10"/>
          <p:cNvSpPr txBox="1">
            <a:spLocks noChangeArrowheads="1"/>
          </p:cNvSpPr>
          <p:nvPr/>
        </p:nvSpPr>
        <p:spPr bwMode="auto">
          <a:xfrm>
            <a:off x="5918200" y="3289300"/>
            <a:ext cx="2736850" cy="1477963"/>
          </a:xfrm>
          <a:prstGeom prst="rect">
            <a:avLst/>
          </a:prstGeom>
          <a:solidFill>
            <a:srgbClr val="CCCCFF"/>
          </a:solidFill>
          <a:ln w="12700">
            <a:solidFill>
              <a:schemeClr val="tx1"/>
            </a:solidFill>
            <a:miter lim="800000"/>
            <a:headEnd/>
            <a:tailEnd/>
          </a:ln>
          <a:effectLst>
            <a:outerShdw dist="107763" dir="2700000" algn="ctr" rotWithShape="0">
              <a:schemeClr val="bg2"/>
            </a:outerShdw>
          </a:effectLst>
        </p:spPr>
        <p:txBody>
          <a:bodyPr>
            <a:spAutoFit/>
          </a:bodyPr>
          <a:lstStyle/>
          <a:p>
            <a:pPr algn="l">
              <a:defRPr/>
            </a:pPr>
            <a:r>
              <a:rPr lang="en-US" sz="1800"/>
              <a:t>Note: this measures the cosine of the angle between two vectors; it is thus called the normalized cosine similarity measure.</a:t>
            </a:r>
          </a:p>
        </p:txBody>
      </p:sp>
      <p:cxnSp>
        <p:nvCxnSpPr>
          <p:cNvPr id="10250" name="AutoShape 11"/>
          <p:cNvCxnSpPr>
            <a:cxnSpLocks noChangeShapeType="1"/>
            <a:stCxn id="463882" idx="2"/>
          </p:cNvCxnSpPr>
          <p:nvPr/>
        </p:nvCxnSpPr>
        <p:spPr bwMode="auto">
          <a:xfrm rot="5400000">
            <a:off x="6114257" y="4553744"/>
            <a:ext cx="958850" cy="1385887"/>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10243" name="Object 14"/>
          <p:cNvGraphicFramePr>
            <a:graphicFrameLocks noChangeAspect="1"/>
          </p:cNvGraphicFramePr>
          <p:nvPr/>
        </p:nvGraphicFramePr>
        <p:xfrm>
          <a:off x="3013075" y="3960813"/>
          <a:ext cx="1543050" cy="714375"/>
        </p:xfrm>
        <a:graphic>
          <a:graphicData uri="http://schemas.openxmlformats.org/presentationml/2006/ole">
            <mc:AlternateContent xmlns:mc="http://schemas.openxmlformats.org/markup-compatibility/2006">
              <mc:Choice xmlns:v="urn:schemas-microsoft-com:vml" Requires="v">
                <p:oleObj spid="_x0000_s11339" name="Equation" r:id="rId6" imgW="850680" imgH="393480" progId="Equation.3">
                  <p:embed/>
                </p:oleObj>
              </mc:Choice>
              <mc:Fallback>
                <p:oleObj name="Equation" r:id="rId6" imgW="8506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3075" y="3960813"/>
                        <a:ext cx="1543050" cy="7143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15"/>
          <p:cNvGraphicFramePr>
            <a:graphicFrameLocks noChangeAspect="1"/>
          </p:cNvGraphicFramePr>
          <p:nvPr/>
        </p:nvGraphicFramePr>
        <p:xfrm>
          <a:off x="1671638" y="5146675"/>
          <a:ext cx="4240212" cy="1193800"/>
        </p:xfrm>
        <a:graphic>
          <a:graphicData uri="http://schemas.openxmlformats.org/presentationml/2006/ole">
            <mc:AlternateContent xmlns:mc="http://schemas.openxmlformats.org/markup-compatibility/2006">
              <mc:Choice xmlns:v="urn:schemas-microsoft-com:vml" Requires="v">
                <p:oleObj spid="_x0000_s11340" name="Equation" r:id="rId8" imgW="2527200" imgH="711000" progId="Equation.3">
                  <p:embed/>
                </p:oleObj>
              </mc:Choice>
              <mc:Fallback>
                <p:oleObj name="Equation" r:id="rId8" imgW="2527200" imgH="711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1638" y="5146675"/>
                        <a:ext cx="4240212" cy="11938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62207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12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479EB975-2D51-46F2-B0D0-B62E342DE3DC}" type="slidenum">
              <a:rPr lang="en-US" altLang="en-US"/>
              <a:pPr/>
              <a:t>36</a:t>
            </a:fld>
            <a:endParaRPr lang="en-US" altLang="en-US"/>
          </a:p>
        </p:txBody>
      </p:sp>
      <p:sp>
        <p:nvSpPr>
          <p:cNvPr id="11270" name="Rectangle 2"/>
          <p:cNvSpPr>
            <a:spLocks noGrp="1" noChangeArrowheads="1"/>
          </p:cNvSpPr>
          <p:nvPr>
            <p:ph type="title"/>
          </p:nvPr>
        </p:nvSpPr>
        <p:spPr>
          <a:xfrm>
            <a:off x="685800" y="381000"/>
            <a:ext cx="7772400" cy="546100"/>
          </a:xfrm>
        </p:spPr>
        <p:txBody>
          <a:bodyPr/>
          <a:lstStyle/>
          <a:p>
            <a:r>
              <a:rPr lang="en-US" altLang="en-US" smtClean="0"/>
              <a:t>Normalized Similarity Measures</a:t>
            </a:r>
          </a:p>
        </p:txBody>
      </p:sp>
      <p:graphicFrame>
        <p:nvGraphicFramePr>
          <p:cNvPr id="11266" name="Object 0"/>
          <p:cNvGraphicFramePr>
            <a:graphicFrameLocks noChangeAspect="1"/>
          </p:cNvGraphicFramePr>
          <p:nvPr/>
        </p:nvGraphicFramePr>
        <p:xfrm>
          <a:off x="5524500" y="1282700"/>
          <a:ext cx="3114675" cy="3937000"/>
        </p:xfrm>
        <a:graphic>
          <a:graphicData uri="http://schemas.openxmlformats.org/presentationml/2006/ole">
            <mc:AlternateContent xmlns:mc="http://schemas.openxmlformats.org/markup-compatibility/2006">
              <mc:Choice xmlns:v="urn:schemas-microsoft-com:vml" Requires="v">
                <p:oleObj spid="_x0000_s12338" name="Worksheet" r:id="rId4" imgW="3534036" imgH="3648456" progId="Excel.Sheet.8">
                  <p:embed/>
                </p:oleObj>
              </mc:Choice>
              <mc:Fallback>
                <p:oleObj name="Worksheet" r:id="rId4" imgW="3534036" imgH="364845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0" y="1282700"/>
                        <a:ext cx="3114675" cy="393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1"/>
          <p:cNvGraphicFramePr>
            <a:graphicFrameLocks noChangeAspect="1"/>
          </p:cNvGraphicFramePr>
          <p:nvPr/>
        </p:nvGraphicFramePr>
        <p:xfrm>
          <a:off x="368300" y="1282700"/>
          <a:ext cx="3114675" cy="3937000"/>
        </p:xfrm>
        <a:graphic>
          <a:graphicData uri="http://schemas.openxmlformats.org/presentationml/2006/ole">
            <mc:AlternateContent xmlns:mc="http://schemas.openxmlformats.org/markup-compatibility/2006">
              <mc:Choice xmlns:v="urn:schemas-microsoft-com:vml" Requires="v">
                <p:oleObj spid="_x0000_s12339" name="Worksheet" r:id="rId6" imgW="3534036" imgH="3610196" progId="Excel.Sheet.8">
                  <p:embed/>
                </p:oleObj>
              </mc:Choice>
              <mc:Fallback>
                <p:oleObj name="Worksheet" r:id="rId6" imgW="3534036" imgH="3610196"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300" y="1282700"/>
                        <a:ext cx="3114675" cy="393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1271" name="AutoShape 7"/>
          <p:cNvCxnSpPr>
            <a:cxnSpLocks noChangeShapeType="1"/>
          </p:cNvCxnSpPr>
          <p:nvPr/>
        </p:nvCxnSpPr>
        <p:spPr bwMode="auto">
          <a:xfrm>
            <a:off x="3482975" y="3251200"/>
            <a:ext cx="2041525" cy="0"/>
          </a:xfrm>
          <a:prstGeom prst="straightConnector1">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cxnSp>
      <p:sp>
        <p:nvSpPr>
          <p:cNvPr id="11272" name="Text Box 8"/>
          <p:cNvSpPr txBox="1">
            <a:spLocks noChangeArrowheads="1"/>
          </p:cNvSpPr>
          <p:nvPr/>
        </p:nvSpPr>
        <p:spPr bwMode="auto">
          <a:xfrm>
            <a:off x="3568700" y="2514600"/>
            <a:ext cx="188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a:solidFill>
                  <a:schemeClr val="accent2"/>
                </a:solidFill>
              </a:rPr>
              <a:t>Using normalized</a:t>
            </a:r>
          </a:p>
          <a:p>
            <a:pPr algn="l"/>
            <a:r>
              <a:rPr lang="en-US" altLang="en-US" sz="1800">
                <a:solidFill>
                  <a:schemeClr val="accent2"/>
                </a:solidFill>
              </a:rPr>
              <a:t>cosine similarity</a:t>
            </a:r>
          </a:p>
        </p:txBody>
      </p:sp>
      <p:sp>
        <p:nvSpPr>
          <p:cNvPr id="11273" name="Text Box 9"/>
          <p:cNvSpPr txBox="1">
            <a:spLocks noChangeArrowheads="1"/>
          </p:cNvSpPr>
          <p:nvPr/>
        </p:nvSpPr>
        <p:spPr bwMode="auto">
          <a:xfrm>
            <a:off x="1447800" y="5613400"/>
            <a:ext cx="6140450" cy="379413"/>
          </a:xfrm>
          <a:prstGeom prst="rect">
            <a:avLst/>
          </a:prstGeom>
          <a:noFill/>
          <a:ln w="127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a:solidFill>
                  <a:schemeClr val="accent2"/>
                </a:solidFill>
              </a:rPr>
              <a:t>Note that the relative ranking among documents has changed!</a:t>
            </a:r>
          </a:p>
        </p:txBody>
      </p:sp>
    </p:spTree>
    <p:extLst>
      <p:ext uri="{BB962C8B-B14F-4D97-AF65-F5344CB8AC3E}">
        <p14:creationId xmlns:p14="http://schemas.microsoft.com/office/powerpoint/2010/main" val="5162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40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A63592B7-CE21-4C85-B692-7A820801D9D6}" type="slidenum">
              <a:rPr lang="en-US" altLang="en-US"/>
              <a:pPr/>
              <a:t>37</a:t>
            </a:fld>
            <a:endParaRPr lang="en-US" altLang="en-US"/>
          </a:p>
        </p:txBody>
      </p:sp>
      <p:sp>
        <p:nvSpPr>
          <p:cNvPr id="44036" name="Rectangle 2"/>
          <p:cNvSpPr>
            <a:spLocks noGrp="1" noChangeArrowheads="1"/>
          </p:cNvSpPr>
          <p:nvPr>
            <p:ph type="title"/>
          </p:nvPr>
        </p:nvSpPr>
        <p:spPr/>
        <p:txBody>
          <a:bodyPr/>
          <a:lstStyle/>
          <a:p>
            <a:r>
              <a:rPr lang="en-US" altLang="en-US" smtClean="0"/>
              <a:t>tf </a:t>
            </a:r>
            <a:r>
              <a:rPr lang="en-US" altLang="en-US" smtClean="0">
                <a:latin typeface="Arial" charset="0"/>
              </a:rPr>
              <a:t>x</a:t>
            </a:r>
            <a:r>
              <a:rPr lang="en-US" altLang="en-US" smtClean="0"/>
              <a:t> idf Weighting</a:t>
            </a:r>
          </a:p>
        </p:txBody>
      </p:sp>
      <p:sp>
        <p:nvSpPr>
          <p:cNvPr id="44037" name="Rectangle 3"/>
          <p:cNvSpPr>
            <a:spLocks noGrp="1" noChangeArrowheads="1"/>
          </p:cNvSpPr>
          <p:nvPr>
            <p:ph type="body" idx="1"/>
          </p:nvPr>
        </p:nvSpPr>
        <p:spPr>
          <a:xfrm>
            <a:off x="685800" y="1295400"/>
            <a:ext cx="7772400" cy="4114800"/>
          </a:xfrm>
        </p:spPr>
        <p:txBody>
          <a:bodyPr/>
          <a:lstStyle/>
          <a:p>
            <a:r>
              <a:rPr lang="en-US" altLang="en-US" smtClean="0"/>
              <a:t>tf </a:t>
            </a:r>
            <a:r>
              <a:rPr lang="en-US" altLang="en-US" smtClean="0">
                <a:latin typeface="Arial" charset="0"/>
              </a:rPr>
              <a:t>x</a:t>
            </a:r>
            <a:r>
              <a:rPr lang="en-US" altLang="en-US" smtClean="0"/>
              <a:t> idf measure:</a:t>
            </a:r>
          </a:p>
          <a:p>
            <a:pPr lvl="1"/>
            <a:r>
              <a:rPr lang="en-US" altLang="en-US" smtClean="0"/>
              <a:t>term frequency (tf)</a:t>
            </a:r>
          </a:p>
          <a:p>
            <a:pPr lvl="1"/>
            <a:r>
              <a:rPr lang="en-US" altLang="en-US" smtClean="0"/>
              <a:t>inverse document frequency (idf) -- a way to deal with the problems of the Zipf distribution</a:t>
            </a:r>
          </a:p>
          <a:p>
            <a:pPr lvl="1"/>
            <a:r>
              <a:rPr lang="en-US" altLang="en-US" smtClean="0"/>
              <a:t>Recall the Zipf distribution</a:t>
            </a:r>
          </a:p>
          <a:p>
            <a:pPr lvl="1"/>
            <a:r>
              <a:rPr lang="en-US" altLang="en-US" smtClean="0"/>
              <a:t>Want to weight terms highly if they are</a:t>
            </a:r>
          </a:p>
          <a:p>
            <a:pPr lvl="2"/>
            <a:r>
              <a:rPr lang="en-US" altLang="en-US" smtClean="0"/>
              <a:t>frequent in relevant documents … BUT</a:t>
            </a:r>
          </a:p>
          <a:p>
            <a:pPr lvl="2"/>
            <a:r>
              <a:rPr lang="en-US" altLang="en-US" smtClean="0"/>
              <a:t>infrequent in the collection as a whole</a:t>
            </a:r>
          </a:p>
          <a:p>
            <a:pPr lvl="2"/>
            <a:endParaRPr lang="en-US" altLang="en-US" smtClean="0"/>
          </a:p>
          <a:p>
            <a:r>
              <a:rPr lang="en-US" altLang="en-US" smtClean="0"/>
              <a:t>Goal: assign a tf </a:t>
            </a:r>
            <a:r>
              <a:rPr lang="en-US" altLang="en-US" smtClean="0">
                <a:latin typeface="Arial" charset="0"/>
              </a:rPr>
              <a:t>x</a:t>
            </a:r>
            <a:r>
              <a:rPr lang="en-US" altLang="en-US" smtClean="0"/>
              <a:t> idf weight to each term in each document</a:t>
            </a:r>
          </a:p>
          <a:p>
            <a:endParaRPr lang="en-US" altLang="en-US" smtClean="0"/>
          </a:p>
        </p:txBody>
      </p:sp>
    </p:spTree>
    <p:extLst>
      <p:ext uri="{BB962C8B-B14F-4D97-AF65-F5344CB8AC3E}">
        <p14:creationId xmlns:p14="http://schemas.microsoft.com/office/powerpoint/2010/main" val="4164475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22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BF94D6E1-7512-4F9D-BB49-7E48191EE094}" type="slidenum">
              <a:rPr lang="en-US" altLang="en-US"/>
              <a:pPr/>
              <a:t>38</a:t>
            </a:fld>
            <a:endParaRPr lang="en-US" altLang="en-US"/>
          </a:p>
        </p:txBody>
      </p:sp>
      <p:sp>
        <p:nvSpPr>
          <p:cNvPr id="12294" name="Rectangle 2"/>
          <p:cNvSpPr>
            <a:spLocks noGrp="1" noChangeArrowheads="1"/>
          </p:cNvSpPr>
          <p:nvPr>
            <p:ph type="title"/>
          </p:nvPr>
        </p:nvSpPr>
        <p:spPr/>
        <p:txBody>
          <a:bodyPr/>
          <a:lstStyle/>
          <a:p>
            <a:r>
              <a:rPr lang="en-US" altLang="en-US" smtClean="0"/>
              <a:t>tf </a:t>
            </a:r>
            <a:r>
              <a:rPr lang="en-US" altLang="en-US" smtClean="0">
                <a:latin typeface="Arial" charset="0"/>
              </a:rPr>
              <a:t>x</a:t>
            </a:r>
            <a:r>
              <a:rPr lang="en-US" altLang="en-US" smtClean="0"/>
              <a:t> idf</a:t>
            </a:r>
          </a:p>
        </p:txBody>
      </p:sp>
      <p:graphicFrame>
        <p:nvGraphicFramePr>
          <p:cNvPr id="12290" name="Object 3"/>
          <p:cNvGraphicFramePr>
            <a:graphicFrameLocks noChangeAspect="1"/>
          </p:cNvGraphicFramePr>
          <p:nvPr/>
        </p:nvGraphicFramePr>
        <p:xfrm>
          <a:off x="2133600" y="1219200"/>
          <a:ext cx="4114800" cy="711200"/>
        </p:xfrm>
        <a:graphic>
          <a:graphicData uri="http://schemas.openxmlformats.org/presentationml/2006/ole">
            <mc:AlternateContent xmlns:mc="http://schemas.openxmlformats.org/markup-compatibility/2006">
              <mc:Choice xmlns:v="urn:schemas-microsoft-com:vml" Requires="v">
                <p:oleObj spid="_x0000_s13362" name="Equation" r:id="rId4" imgW="1320480" imgH="228600" progId="Equation.DSMT4">
                  <p:embed/>
                </p:oleObj>
              </mc:Choice>
              <mc:Fallback>
                <p:oleObj name="Equation" r:id="rId4" imgW="13204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219200"/>
                        <a:ext cx="41148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4"/>
          <p:cNvGraphicFramePr>
            <a:graphicFrameLocks noChangeAspect="1"/>
          </p:cNvGraphicFramePr>
          <p:nvPr/>
        </p:nvGraphicFramePr>
        <p:xfrm>
          <a:off x="990600" y="2286000"/>
          <a:ext cx="7010400" cy="3935413"/>
        </p:xfrm>
        <a:graphic>
          <a:graphicData uri="http://schemas.openxmlformats.org/presentationml/2006/ole">
            <mc:AlternateContent xmlns:mc="http://schemas.openxmlformats.org/markup-compatibility/2006">
              <mc:Choice xmlns:v="urn:schemas-microsoft-com:vml" Requires="v">
                <p:oleObj spid="_x0000_s13363" name="Equation" r:id="rId6" imgW="3098520" imgH="1739880" progId="Equation.DSMT4">
                  <p:embed/>
                </p:oleObj>
              </mc:Choice>
              <mc:Fallback>
                <p:oleObj name="Equation" r:id="rId6" imgW="3098520" imgH="17398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286000"/>
                        <a:ext cx="7010400" cy="393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95304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331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A4C44664-6363-4A9F-BB54-84B5914CA1C7}" type="slidenum">
              <a:rPr lang="en-US" altLang="en-US"/>
              <a:pPr/>
              <a:t>39</a:t>
            </a:fld>
            <a:endParaRPr lang="en-US" altLang="en-US"/>
          </a:p>
        </p:txBody>
      </p:sp>
      <p:sp>
        <p:nvSpPr>
          <p:cNvPr id="13317" name="Rectangle 2"/>
          <p:cNvSpPr>
            <a:spLocks noGrp="1" noChangeArrowheads="1"/>
          </p:cNvSpPr>
          <p:nvPr>
            <p:ph type="title"/>
          </p:nvPr>
        </p:nvSpPr>
        <p:spPr/>
        <p:txBody>
          <a:bodyPr/>
          <a:lstStyle/>
          <a:p>
            <a:r>
              <a:rPr lang="en-US" altLang="en-US" smtClean="0"/>
              <a:t>Inverse Document Frequency</a:t>
            </a:r>
          </a:p>
        </p:txBody>
      </p:sp>
      <p:sp>
        <p:nvSpPr>
          <p:cNvPr id="13318" name="Rectangle 3"/>
          <p:cNvSpPr>
            <a:spLocks noGrp="1" noChangeArrowheads="1"/>
          </p:cNvSpPr>
          <p:nvPr>
            <p:ph type="body" idx="1"/>
          </p:nvPr>
        </p:nvSpPr>
        <p:spPr/>
        <p:txBody>
          <a:bodyPr/>
          <a:lstStyle/>
          <a:p>
            <a:r>
              <a:rPr lang="en-US" altLang="en-US" smtClean="0"/>
              <a:t>IDF provides high values for rare words and low values for common words</a:t>
            </a:r>
          </a:p>
        </p:txBody>
      </p:sp>
      <p:graphicFrame>
        <p:nvGraphicFramePr>
          <p:cNvPr id="13314" name="Object 4"/>
          <p:cNvGraphicFramePr>
            <a:graphicFrameLocks noChangeAspect="1"/>
          </p:cNvGraphicFramePr>
          <p:nvPr/>
        </p:nvGraphicFramePr>
        <p:xfrm>
          <a:off x="3276600" y="2286000"/>
          <a:ext cx="2540000" cy="3556000"/>
        </p:xfrm>
        <a:graphic>
          <a:graphicData uri="http://schemas.openxmlformats.org/presentationml/2006/ole">
            <mc:AlternateContent xmlns:mc="http://schemas.openxmlformats.org/markup-compatibility/2006">
              <mc:Choice xmlns:v="urn:schemas-microsoft-com:vml" Requires="v">
                <p:oleObj spid="_x0000_s14362" name="Equation" r:id="rId4" imgW="1269720" imgH="1777680" progId="Equation.DSMT4">
                  <p:embed/>
                </p:oleObj>
              </mc:Choice>
              <mc:Fallback>
                <p:oleObj name="Equation" r:id="rId4" imgW="1269720" imgH="17776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286000"/>
                        <a:ext cx="2540000" cy="355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2644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Vector Space Model</a:t>
            </a:r>
          </a:p>
        </p:txBody>
      </p:sp>
      <p:sp>
        <p:nvSpPr>
          <p:cNvPr id="3" name="Content Placeholder 2"/>
          <p:cNvSpPr>
            <a:spLocks noGrp="1"/>
          </p:cNvSpPr>
          <p:nvPr>
            <p:ph idx="1"/>
          </p:nvPr>
        </p:nvSpPr>
        <p:spPr>
          <a:xfrm>
            <a:off x="457201" y="1390261"/>
            <a:ext cx="8126962" cy="4842588"/>
          </a:xfrm>
        </p:spPr>
        <p:txBody>
          <a:bodyPr/>
          <a:lstStyle/>
          <a:p>
            <a:r>
              <a:rPr lang="en-US" dirty="0">
                <a:cs typeface="Calibri"/>
              </a:rPr>
              <a:t>Vocabulary V = the set </a:t>
            </a:r>
            <a:r>
              <a:rPr lang="en-US" dirty="0" smtClean="0">
                <a:cs typeface="Calibri"/>
              </a:rPr>
              <a:t>of </a:t>
            </a:r>
            <a:r>
              <a:rPr lang="en-US" dirty="0">
                <a:cs typeface="Calibri"/>
              </a:rPr>
              <a:t>terms left after pre-processing the text (</a:t>
            </a:r>
            <a:r>
              <a:rPr lang="en-US" i="1" dirty="0">
                <a:cs typeface="Calibri"/>
              </a:rPr>
              <a:t>tokenization</a:t>
            </a:r>
            <a:r>
              <a:rPr lang="en-US" dirty="0">
                <a:cs typeface="Calibri"/>
              </a:rPr>
              <a:t>, </a:t>
            </a:r>
            <a:r>
              <a:rPr lang="en-US" dirty="0" smtClean="0">
                <a:cs typeface="Calibri"/>
              </a:rPr>
              <a:t>stop-word removal, </a:t>
            </a:r>
            <a:r>
              <a:rPr lang="en-US" i="1" dirty="0" smtClean="0">
                <a:cs typeface="Calibri"/>
              </a:rPr>
              <a:t>stemming</a:t>
            </a:r>
            <a:r>
              <a:rPr lang="en-US" dirty="0" smtClean="0">
                <a:cs typeface="Calibri"/>
              </a:rPr>
              <a:t>, </a:t>
            </a:r>
            <a:r>
              <a:rPr lang="en-US" dirty="0">
                <a:cs typeface="Calibri"/>
              </a:rPr>
              <a:t>...).</a:t>
            </a:r>
          </a:p>
          <a:p>
            <a:pPr lvl="1"/>
            <a:endParaRPr lang="en-US" sz="1000" dirty="0">
              <a:cs typeface="Calibri"/>
            </a:endParaRPr>
          </a:p>
          <a:p>
            <a:r>
              <a:rPr lang="en-US" dirty="0">
                <a:cs typeface="Calibri"/>
              </a:rPr>
              <a:t>Each document or query is represented as a |V| = </a:t>
            </a:r>
            <a:r>
              <a:rPr lang="en-US" i="1" dirty="0" smtClean="0">
                <a:cs typeface="Calibri"/>
              </a:rPr>
              <a:t>n</a:t>
            </a:r>
            <a:r>
              <a:rPr lang="en-US" dirty="0" smtClean="0">
                <a:cs typeface="Calibri"/>
              </a:rPr>
              <a:t> </a:t>
            </a:r>
            <a:r>
              <a:rPr lang="en-US" dirty="0">
                <a:cs typeface="Calibri"/>
              </a:rPr>
              <a:t>dimensional vector:</a:t>
            </a:r>
          </a:p>
          <a:p>
            <a:pPr lvl="1"/>
            <a:r>
              <a:rPr lang="en-US" sz="2200" i="1" dirty="0" err="1">
                <a:cs typeface="Calibri"/>
              </a:rPr>
              <a:t>d</a:t>
            </a:r>
            <a:r>
              <a:rPr lang="en-US" sz="2200" baseline="-25000" dirty="0" err="1">
                <a:cs typeface="Calibri"/>
              </a:rPr>
              <a:t>j</a:t>
            </a:r>
            <a:r>
              <a:rPr lang="en-US" sz="2200" dirty="0">
                <a:cs typeface="Calibri"/>
              </a:rPr>
              <a:t> = [</a:t>
            </a:r>
            <a:r>
              <a:rPr lang="en-US" sz="2200" i="1" dirty="0">
                <a:cs typeface="Calibri"/>
              </a:rPr>
              <a:t>w</a:t>
            </a:r>
            <a:r>
              <a:rPr lang="en-US" sz="2200" baseline="-25000" dirty="0">
                <a:cs typeface="Calibri"/>
              </a:rPr>
              <a:t>1j</a:t>
            </a:r>
            <a:r>
              <a:rPr lang="en-US" sz="2200" dirty="0">
                <a:cs typeface="Calibri"/>
              </a:rPr>
              <a:t>, </a:t>
            </a:r>
            <a:r>
              <a:rPr lang="en-US" sz="2200" i="1" dirty="0">
                <a:cs typeface="Calibri"/>
              </a:rPr>
              <a:t>w</a:t>
            </a:r>
            <a:r>
              <a:rPr lang="en-US" sz="2200" baseline="-25000" dirty="0">
                <a:cs typeface="Calibri"/>
              </a:rPr>
              <a:t>2j</a:t>
            </a:r>
            <a:r>
              <a:rPr lang="en-US" sz="2200" dirty="0">
                <a:cs typeface="Calibri"/>
              </a:rPr>
              <a:t>, ..., </a:t>
            </a:r>
            <a:r>
              <a:rPr lang="en-US" sz="2200" i="1" dirty="0" err="1" smtClean="0">
                <a:cs typeface="Calibri"/>
              </a:rPr>
              <a:t>w</a:t>
            </a:r>
            <a:r>
              <a:rPr lang="en-US" sz="2200" baseline="-25000" dirty="0" err="1" smtClean="0">
                <a:cs typeface="Calibri"/>
              </a:rPr>
              <a:t>nj</a:t>
            </a:r>
            <a:r>
              <a:rPr lang="en-US" sz="2200" dirty="0">
                <a:cs typeface="Calibri"/>
              </a:rPr>
              <a:t>].</a:t>
            </a:r>
          </a:p>
          <a:p>
            <a:pPr lvl="1"/>
            <a:r>
              <a:rPr lang="en-US" sz="2200" i="1" dirty="0" err="1">
                <a:cs typeface="Calibri"/>
              </a:rPr>
              <a:t>w</a:t>
            </a:r>
            <a:r>
              <a:rPr lang="en-US" sz="2200" baseline="-25000" dirty="0" err="1">
                <a:cs typeface="Calibri"/>
              </a:rPr>
              <a:t>ij</a:t>
            </a:r>
            <a:r>
              <a:rPr lang="en-US" sz="2200" dirty="0">
                <a:cs typeface="Calibri"/>
              </a:rPr>
              <a:t> is the weight of term </a:t>
            </a:r>
            <a:r>
              <a:rPr lang="en-US" sz="2200" i="1" dirty="0" err="1">
                <a:cs typeface="Calibri"/>
              </a:rPr>
              <a:t>i</a:t>
            </a:r>
            <a:r>
              <a:rPr lang="en-US" sz="2200" dirty="0">
                <a:cs typeface="Calibri"/>
              </a:rPr>
              <a:t> in document </a:t>
            </a:r>
            <a:r>
              <a:rPr lang="en-US" sz="2200" i="1" dirty="0">
                <a:cs typeface="Calibri"/>
              </a:rPr>
              <a:t>j</a:t>
            </a:r>
            <a:r>
              <a:rPr lang="en-US" sz="2200" dirty="0">
                <a:cs typeface="Calibri"/>
              </a:rPr>
              <a:t>.</a:t>
            </a:r>
          </a:p>
          <a:p>
            <a:pPr lvl="1">
              <a:buFont typeface="Symbol" charset="0"/>
              <a:buChar char=""/>
            </a:pPr>
            <a:r>
              <a:rPr lang="en-US" sz="2200" dirty="0">
                <a:cs typeface="Calibri"/>
              </a:rPr>
              <a:t>the terms in V form the orthogonal dimensions of a vector </a:t>
            </a:r>
            <a:r>
              <a:rPr lang="en-US" sz="2200" dirty="0" smtClean="0">
                <a:cs typeface="Calibri"/>
              </a:rPr>
              <a:t>space</a:t>
            </a:r>
            <a:endParaRPr lang="en-US" sz="2200" dirty="0">
              <a:cs typeface="Calibri"/>
            </a:endParaRPr>
          </a:p>
          <a:p>
            <a:pPr marL="457200" lvl="1" indent="0">
              <a:buNone/>
            </a:pPr>
            <a:endParaRPr lang="en-US" sz="1000" dirty="0">
              <a:cs typeface="Calibri"/>
            </a:endParaRPr>
          </a:p>
          <a:p>
            <a:r>
              <a:rPr lang="en-US" dirty="0">
                <a:ea typeface="ＭＳ Ｐゴシック" charset="0"/>
                <a:cs typeface="Calibri"/>
              </a:rPr>
              <a:t>Document = </a:t>
            </a:r>
            <a:r>
              <a:rPr lang="en-US" b="1" dirty="0">
                <a:solidFill>
                  <a:srgbClr val="000090"/>
                </a:solidFill>
                <a:ea typeface="ＭＳ Ｐゴシック" charset="0"/>
                <a:cs typeface="Calibri"/>
              </a:rPr>
              <a:t>Bag of words</a:t>
            </a:r>
            <a:r>
              <a:rPr lang="en-US" dirty="0">
                <a:ea typeface="ＭＳ Ｐゴシック" charset="0"/>
                <a:cs typeface="Calibri"/>
              </a:rPr>
              <a:t>:</a:t>
            </a:r>
          </a:p>
          <a:p>
            <a:pPr lvl="1"/>
            <a:r>
              <a:rPr lang="en-US" sz="2200" dirty="0">
                <a:ea typeface="ＭＳ Ｐゴシック" charset="0"/>
                <a:cs typeface="Calibri"/>
              </a:rPr>
              <a:t>Vector representation doesn’t consider the ordering of words:</a:t>
            </a:r>
          </a:p>
          <a:p>
            <a:pPr lvl="2"/>
            <a:r>
              <a:rPr lang="en-US" sz="2000" i="1" dirty="0">
                <a:solidFill>
                  <a:srgbClr val="357E69"/>
                </a:solidFill>
                <a:ea typeface="ＭＳ Ｐゴシック" charset="0"/>
                <a:cs typeface="Calibri"/>
              </a:rPr>
              <a:t>John is quicker than Mary</a:t>
            </a:r>
            <a:r>
              <a:rPr lang="en-US" sz="2000" i="1" dirty="0">
                <a:solidFill>
                  <a:srgbClr val="C00000"/>
                </a:solidFill>
                <a:ea typeface="ＭＳ Ｐゴシック" charset="0"/>
                <a:cs typeface="Calibri"/>
              </a:rPr>
              <a:t> </a:t>
            </a:r>
            <a:r>
              <a:rPr lang="en-US" sz="2000" dirty="0">
                <a:solidFill>
                  <a:srgbClr val="C00000"/>
                </a:solidFill>
                <a:ea typeface="ＭＳ Ｐゴシック" charset="0"/>
                <a:cs typeface="Calibri"/>
              </a:rPr>
              <a:t>vs. </a:t>
            </a:r>
            <a:r>
              <a:rPr lang="en-US" sz="2000" i="1" dirty="0">
                <a:solidFill>
                  <a:srgbClr val="357E69"/>
                </a:solidFill>
                <a:ea typeface="ＭＳ Ｐゴシック" charset="0"/>
                <a:cs typeface="Calibri"/>
              </a:rPr>
              <a:t>Mary is quicker than John</a:t>
            </a:r>
            <a:r>
              <a:rPr lang="en-US" sz="2000" i="1" dirty="0">
                <a:solidFill>
                  <a:srgbClr val="357E69"/>
                </a:solidFill>
                <a:latin typeface="Calibri"/>
                <a:ea typeface="ＭＳ Ｐゴシック" charset="0"/>
                <a:cs typeface="Calibri"/>
              </a:rPr>
              <a:t>.</a:t>
            </a:r>
            <a:endParaRPr lang="en-US" sz="2000" dirty="0">
              <a:latin typeface="Calibri"/>
              <a:cs typeface="Calibri"/>
            </a:endParaRPr>
          </a:p>
        </p:txBody>
      </p:sp>
      <p:sp>
        <p:nvSpPr>
          <p:cNvPr id="4" name="Slide Number Placeholder 3"/>
          <p:cNvSpPr>
            <a:spLocks noGrp="1"/>
          </p:cNvSpPr>
          <p:nvPr>
            <p:ph type="sldNum" sz="quarter" idx="11"/>
          </p:nvPr>
        </p:nvSpPr>
        <p:spPr/>
        <p:txBody>
          <a:bodyPr/>
          <a:lstStyle/>
          <a:p>
            <a:pPr>
              <a:defRPr/>
            </a:pPr>
            <a:fld id="{1A0E6970-1C99-4DD0-88C0-8E21A05EF641}" type="slidenum">
              <a:rPr lang="en-US" smtClean="0"/>
              <a:pPr>
                <a:defRPr/>
              </a:pPr>
              <a:t>4</a:t>
            </a:fld>
            <a:endParaRPr lang="en-US"/>
          </a:p>
        </p:txBody>
      </p:sp>
    </p:spTree>
    <p:extLst>
      <p:ext uri="{BB962C8B-B14F-4D97-AF65-F5344CB8AC3E}">
        <p14:creationId xmlns:p14="http://schemas.microsoft.com/office/powerpoint/2010/main" val="38336244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50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F9A6201F-6EF8-42F4-8508-8C5935CF7AA6}" type="slidenum">
              <a:rPr lang="en-US" altLang="en-US"/>
              <a:pPr/>
              <a:t>40</a:t>
            </a:fld>
            <a:endParaRPr lang="en-US" altLang="en-US"/>
          </a:p>
        </p:txBody>
      </p:sp>
      <p:sp>
        <p:nvSpPr>
          <p:cNvPr id="45060" name="Rectangle 2"/>
          <p:cNvSpPr>
            <a:spLocks noGrp="1" noChangeArrowheads="1"/>
          </p:cNvSpPr>
          <p:nvPr>
            <p:ph type="title"/>
          </p:nvPr>
        </p:nvSpPr>
        <p:spPr/>
        <p:txBody>
          <a:bodyPr/>
          <a:lstStyle/>
          <a:p>
            <a:r>
              <a:rPr lang="en-US" altLang="en-US" smtClean="0"/>
              <a:t>tf </a:t>
            </a:r>
            <a:r>
              <a:rPr lang="en-US" altLang="en-US" smtClean="0">
                <a:latin typeface="Arial" charset="0"/>
              </a:rPr>
              <a:t>x</a:t>
            </a:r>
            <a:r>
              <a:rPr lang="en-US" altLang="en-US" smtClean="0"/>
              <a:t> idf normalization</a:t>
            </a:r>
          </a:p>
        </p:txBody>
      </p:sp>
      <p:sp>
        <p:nvSpPr>
          <p:cNvPr id="45061" name="Rectangle 3"/>
          <p:cNvSpPr>
            <a:spLocks noGrp="1" noChangeArrowheads="1"/>
          </p:cNvSpPr>
          <p:nvPr>
            <p:ph type="body" idx="1"/>
          </p:nvPr>
        </p:nvSpPr>
        <p:spPr>
          <a:xfrm>
            <a:off x="495300" y="1181100"/>
            <a:ext cx="8115300" cy="5054600"/>
          </a:xfrm>
        </p:spPr>
        <p:txBody>
          <a:bodyPr/>
          <a:lstStyle/>
          <a:p>
            <a:r>
              <a:rPr lang="en-US" altLang="en-US" sz="2800" dirty="0" smtClean="0"/>
              <a:t>Normalize the term weights (so longer documents are not unfairly given more weight)</a:t>
            </a:r>
          </a:p>
          <a:p>
            <a:pPr lvl="1"/>
            <a:r>
              <a:rPr lang="en-US" altLang="en-US" dirty="0" smtClean="0"/>
              <a:t>normalize usually means force all values to fall within a certain range, usually between 0 and 1, inclusive</a:t>
            </a:r>
          </a:p>
          <a:p>
            <a:pPr lvl="1"/>
            <a:r>
              <a:rPr lang="en-US" altLang="en-US" dirty="0" smtClean="0"/>
              <a:t>this is more ad hoc than normalization based on vector norms, but the basic idea is the same:</a:t>
            </a:r>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sz="1050" dirty="0" smtClean="0"/>
          </a:p>
        </p:txBody>
      </p:sp>
      <p:pic>
        <p:nvPicPr>
          <p:cNvPr id="45062" name="Picture 5" descr="tfidf-nor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5314" y="4077996"/>
            <a:ext cx="4098925"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064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tf x idf Example</a:t>
            </a:r>
          </a:p>
        </p:txBody>
      </p:sp>
      <p:sp>
        <p:nvSpPr>
          <p:cNvPr id="11267" name="Slide Number Placeholder 4"/>
          <p:cNvSpPr>
            <a:spLocks noGrp="1"/>
          </p:cNvSpPr>
          <p:nvPr>
            <p:ph type="sldNum" sz="quarter" idx="11"/>
          </p:nvPr>
        </p:nvSpPr>
        <p:spPr>
          <a:noFill/>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A6D1810C-4180-45B4-850D-1EDAF7488EFE}" type="slidenum">
              <a:rPr lang="en-US" altLang="en-US" smtClean="0"/>
              <a:pPr/>
              <a:t>41</a:t>
            </a:fld>
            <a:endParaRPr lang="en-US" altLang="en-US" smtClean="0"/>
          </a:p>
        </p:txBody>
      </p:sp>
      <p:graphicFrame>
        <p:nvGraphicFramePr>
          <p:cNvPr id="8" name="Table 7"/>
          <p:cNvGraphicFramePr>
            <a:graphicFrameLocks noGrp="1"/>
          </p:cNvGraphicFramePr>
          <p:nvPr/>
        </p:nvGraphicFramePr>
        <p:xfrm>
          <a:off x="2216150" y="1304925"/>
          <a:ext cx="6383336" cy="1928817"/>
        </p:xfrm>
        <a:graphic>
          <a:graphicData uri="http://schemas.openxmlformats.org/drawingml/2006/table">
            <a:tbl>
              <a:tblPr/>
              <a:tblGrid>
                <a:gridCol w="634417"/>
                <a:gridCol w="634417"/>
                <a:gridCol w="634417"/>
                <a:gridCol w="634417"/>
                <a:gridCol w="634417"/>
                <a:gridCol w="634417"/>
                <a:gridCol w="634417"/>
                <a:gridCol w="251123"/>
                <a:gridCol w="634417"/>
                <a:gridCol w="1056877"/>
              </a:tblGrid>
              <a:tr h="214313">
                <a:tc>
                  <a:txBody>
                    <a:bodyPr/>
                    <a:lstStyle/>
                    <a:p>
                      <a:pPr algn="ctr" fontAlgn="b"/>
                      <a:r>
                        <a:rPr lang="en-US" sz="1100" b="0" i="0" u="none" strike="noStrike" dirty="0">
                          <a:solidFill>
                            <a:srgbClr val="000000"/>
                          </a:solidFill>
                          <a:effectLst/>
                          <a:latin typeface="Calibri"/>
                        </a:rPr>
                        <a:t> </a:t>
                      </a:r>
                    </a:p>
                  </a:txBody>
                  <a:tcPr marL="9526" marR="9526" marT="9526"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a:rPr>
                        <a:t>Doc 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a:rPr>
                        <a:t>Doc 2</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a:rPr>
                        <a:t>Doc 3</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a:rPr>
                        <a:t>Doc 4</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a:rPr>
                        <a:t>Doc 5</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a:rPr>
                        <a:t>Doc 6</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 </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tcPr>
                </a:tc>
                <a:tc>
                  <a:txBody>
                    <a:bodyPr/>
                    <a:lstStyle/>
                    <a:p>
                      <a:pPr algn="ctr" fontAlgn="b"/>
                      <a:r>
                        <a:rPr lang="en-US" sz="1200" b="1" i="0" u="none" strike="noStrike" dirty="0" err="1">
                          <a:solidFill>
                            <a:srgbClr val="000000"/>
                          </a:solidFill>
                          <a:effectLst/>
                          <a:latin typeface="Calibri"/>
                        </a:rPr>
                        <a:t>df</a:t>
                      </a:r>
                      <a:endParaRPr lang="en-US" sz="1200" b="1" i="0" u="none" strike="noStrike" dirty="0">
                        <a:solidFill>
                          <a:srgbClr val="000000"/>
                        </a:solidFill>
                        <a:effectLst/>
                        <a:latin typeface="Calibri"/>
                      </a:endParaRP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idf = log2(N/df)</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3">
                <a:tc>
                  <a:txBody>
                    <a:bodyPr/>
                    <a:lstStyle/>
                    <a:p>
                      <a:pPr algn="ctr" fontAlgn="b"/>
                      <a:r>
                        <a:rPr lang="en-US" sz="1200" b="1" i="0" u="none" strike="noStrike" dirty="0">
                          <a:solidFill>
                            <a:srgbClr val="000000"/>
                          </a:solidFill>
                          <a:effectLst/>
                          <a:latin typeface="Calibri"/>
                        </a:rPr>
                        <a:t>T1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4</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3</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1.00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3">
                <a:tc>
                  <a:txBody>
                    <a:bodyPr/>
                    <a:lstStyle/>
                    <a:p>
                      <a:pPr algn="ctr" fontAlgn="b"/>
                      <a:r>
                        <a:rPr lang="en-US" sz="1200" b="1" i="0" u="none" strike="noStrike" dirty="0">
                          <a:solidFill>
                            <a:srgbClr val="000000"/>
                          </a:solidFill>
                          <a:effectLst/>
                          <a:latin typeface="Calibri"/>
                        </a:rPr>
                        <a:t>T2</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3</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3</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1.00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3">
                <a:tc>
                  <a:txBody>
                    <a:bodyPr/>
                    <a:lstStyle/>
                    <a:p>
                      <a:pPr algn="ctr" fontAlgn="b"/>
                      <a:r>
                        <a:rPr lang="en-US" sz="1200" b="1" i="0" u="none" strike="noStrike" dirty="0">
                          <a:solidFill>
                            <a:srgbClr val="000000"/>
                          </a:solidFill>
                          <a:effectLst/>
                          <a:latin typeface="Calibri"/>
                        </a:rPr>
                        <a:t>T3</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1.58</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3">
                <a:tc>
                  <a:txBody>
                    <a:bodyPr/>
                    <a:lstStyle/>
                    <a:p>
                      <a:pPr algn="ctr" fontAlgn="b"/>
                      <a:r>
                        <a:rPr lang="en-US" sz="1200" b="1" i="0" u="none" strike="noStrike">
                          <a:solidFill>
                            <a:srgbClr val="000000"/>
                          </a:solidFill>
                          <a:effectLst/>
                          <a:latin typeface="Calibri"/>
                        </a:rPr>
                        <a:t>T4</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3</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5</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4</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4</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0.58</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3">
                <a:tc>
                  <a:txBody>
                    <a:bodyPr/>
                    <a:lstStyle/>
                    <a:p>
                      <a:pPr algn="ctr" fontAlgn="b"/>
                      <a:r>
                        <a:rPr lang="en-US" sz="1200" b="1" i="0" u="none" strike="noStrike">
                          <a:solidFill>
                            <a:srgbClr val="000000"/>
                          </a:solidFill>
                          <a:effectLst/>
                          <a:latin typeface="Calibri"/>
                        </a:rPr>
                        <a:t>T5</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4</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1.58</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3">
                <a:tc>
                  <a:txBody>
                    <a:bodyPr/>
                    <a:lstStyle/>
                    <a:p>
                      <a:pPr algn="ctr" fontAlgn="b"/>
                      <a:r>
                        <a:rPr lang="en-US" sz="1200" b="1" i="0" u="none" strike="noStrike">
                          <a:solidFill>
                            <a:srgbClr val="000000"/>
                          </a:solidFill>
                          <a:effectLst/>
                          <a:latin typeface="Calibri"/>
                        </a:rPr>
                        <a:t>T6</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2</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7</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3</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5</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0.26</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3">
                <a:tc>
                  <a:txBody>
                    <a:bodyPr/>
                    <a:lstStyle/>
                    <a:p>
                      <a:pPr algn="ctr" fontAlgn="b"/>
                      <a:r>
                        <a:rPr lang="en-US" sz="1200" b="1" i="0" u="none" strike="noStrike">
                          <a:solidFill>
                            <a:srgbClr val="000000"/>
                          </a:solidFill>
                          <a:effectLst/>
                          <a:latin typeface="Calibri"/>
                        </a:rPr>
                        <a:t>T7</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5</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5</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 </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4</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0.58</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3">
                <a:tc>
                  <a:txBody>
                    <a:bodyPr/>
                    <a:lstStyle/>
                    <a:p>
                      <a:pPr algn="ctr" fontAlgn="b"/>
                      <a:r>
                        <a:rPr lang="en-US" sz="1200" b="1" i="0" u="none" strike="noStrike" dirty="0">
                          <a:solidFill>
                            <a:srgbClr val="000000"/>
                          </a:solidFill>
                          <a:effectLst/>
                          <a:latin typeface="Calibri"/>
                        </a:rPr>
                        <a:t>T8</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3</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 </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1.00</a:t>
                      </a:r>
                    </a:p>
                  </a:txBody>
                  <a:tcPr marL="9526" marR="9526"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2725738" y="4525963"/>
          <a:ext cx="4267200" cy="1714500"/>
        </p:xfrm>
        <a:graphic>
          <a:graphicData uri="http://schemas.openxmlformats.org/drawingml/2006/table">
            <a:tbl>
              <a:tblPr/>
              <a:tblGrid>
                <a:gridCol w="609600"/>
                <a:gridCol w="609600"/>
                <a:gridCol w="609600"/>
                <a:gridCol w="609600"/>
                <a:gridCol w="609600"/>
                <a:gridCol w="609600"/>
                <a:gridCol w="609600"/>
              </a:tblGrid>
              <a:tr h="190500">
                <a:tc>
                  <a:txBody>
                    <a:bodyPr/>
                    <a:lstStyle/>
                    <a:p>
                      <a:pPr algn="ctr" fontAlgn="b"/>
                      <a:r>
                        <a:rPr lang="en-US" sz="1100" b="0" i="0" u="none" strike="noStrike" dirty="0">
                          <a:solidFill>
                            <a:srgbClr val="000000"/>
                          </a:solidFill>
                          <a:effectLst/>
                          <a:latin typeface="Calibri"/>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a:rPr>
                        <a:t>Doc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a:rPr>
                        <a:t>Doc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 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 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 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1" i="0" u="none" strike="noStrike">
                          <a:solidFill>
                            <a:srgbClr val="000000"/>
                          </a:solidFill>
                          <a:effectLst/>
                          <a:latin typeface="Calibri"/>
                        </a:rPr>
                        <a:t>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1" i="0" u="none" strike="noStrike">
                          <a:solidFill>
                            <a:srgbClr val="000000"/>
                          </a:solidFill>
                          <a:effectLst/>
                          <a:latin typeface="Calibri"/>
                        </a:rPr>
                        <a:t>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1" i="0" u="none" strike="noStrike">
                          <a:solidFill>
                            <a:srgbClr val="000000"/>
                          </a:solidFill>
                          <a:effectLst/>
                          <a:latin typeface="Calibri"/>
                        </a:rPr>
                        <a:t>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3.17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1" i="0" u="none" strike="noStrike">
                          <a:solidFill>
                            <a:srgbClr val="000000"/>
                          </a:solidFill>
                          <a:effectLst/>
                          <a:latin typeface="Calibri"/>
                        </a:rPr>
                        <a:t>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1" i="0" u="none" strike="noStrike">
                          <a:solidFill>
                            <a:srgbClr val="000000"/>
                          </a:solidFill>
                          <a:effectLst/>
                          <a:latin typeface="Calibri"/>
                        </a:rPr>
                        <a:t>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6.34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1" i="0" u="none" strike="noStrike">
                          <a:solidFill>
                            <a:srgbClr val="000000"/>
                          </a:solidFill>
                          <a:effectLst/>
                          <a:latin typeface="Calibri"/>
                        </a:rPr>
                        <a:t>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1" i="0" u="none" strike="noStrike">
                          <a:solidFill>
                            <a:srgbClr val="000000"/>
                          </a:solidFill>
                          <a:effectLst/>
                          <a:latin typeface="Calibri"/>
                        </a:rPr>
                        <a:t>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1" i="0" u="none" strike="noStrike">
                          <a:solidFill>
                            <a:srgbClr val="000000"/>
                          </a:solidFill>
                          <a:effectLst/>
                          <a:latin typeface="Calibri"/>
                        </a:rPr>
                        <a:t>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478" name="TextBox 9"/>
          <p:cNvSpPr txBox="1">
            <a:spLocks noChangeArrowheads="1"/>
          </p:cNvSpPr>
          <p:nvPr/>
        </p:nvSpPr>
        <p:spPr bwMode="auto">
          <a:xfrm>
            <a:off x="228600" y="1981200"/>
            <a:ext cx="1752600"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1600">
                <a:solidFill>
                  <a:srgbClr val="C00000"/>
                </a:solidFill>
              </a:rPr>
              <a:t>The initial </a:t>
            </a:r>
            <a:br>
              <a:rPr lang="en-US" altLang="en-US" sz="1600">
                <a:solidFill>
                  <a:srgbClr val="C00000"/>
                </a:solidFill>
              </a:rPr>
            </a:br>
            <a:r>
              <a:rPr lang="en-US" altLang="en-US" sz="1600">
                <a:solidFill>
                  <a:srgbClr val="C00000"/>
                </a:solidFill>
              </a:rPr>
              <a:t>Term x Doc matrix</a:t>
            </a:r>
            <a:br>
              <a:rPr lang="en-US" altLang="en-US" sz="1600">
                <a:solidFill>
                  <a:srgbClr val="C00000"/>
                </a:solidFill>
              </a:rPr>
            </a:br>
            <a:r>
              <a:rPr lang="en-US" altLang="en-US" sz="1600">
                <a:solidFill>
                  <a:srgbClr val="C00000"/>
                </a:solidFill>
              </a:rPr>
              <a:t>(Inverted Index)</a:t>
            </a:r>
          </a:p>
        </p:txBody>
      </p:sp>
      <p:sp>
        <p:nvSpPr>
          <p:cNvPr id="11479" name="TextBox 10"/>
          <p:cNvSpPr txBox="1">
            <a:spLocks noChangeArrowheads="1"/>
          </p:cNvSpPr>
          <p:nvPr/>
        </p:nvSpPr>
        <p:spPr bwMode="auto">
          <a:xfrm>
            <a:off x="652463" y="5143500"/>
            <a:ext cx="1752600" cy="585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1600">
                <a:solidFill>
                  <a:srgbClr val="C00000"/>
                </a:solidFill>
              </a:rPr>
              <a:t>tf x idf</a:t>
            </a:r>
            <a:br>
              <a:rPr lang="en-US" altLang="en-US" sz="1600">
                <a:solidFill>
                  <a:srgbClr val="C00000"/>
                </a:solidFill>
              </a:rPr>
            </a:br>
            <a:r>
              <a:rPr lang="en-US" altLang="en-US" sz="1600">
                <a:solidFill>
                  <a:srgbClr val="C00000"/>
                </a:solidFill>
              </a:rPr>
              <a:t>Term x Doc matrix</a:t>
            </a:r>
          </a:p>
        </p:txBody>
      </p:sp>
      <p:sp>
        <p:nvSpPr>
          <p:cNvPr id="11480" name="TextBox 11"/>
          <p:cNvSpPr txBox="1">
            <a:spLocks noChangeArrowheads="1"/>
          </p:cNvSpPr>
          <p:nvPr/>
        </p:nvSpPr>
        <p:spPr bwMode="auto">
          <a:xfrm>
            <a:off x="2600325" y="3759200"/>
            <a:ext cx="4294188"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1600">
                <a:solidFill>
                  <a:srgbClr val="C00000"/>
                </a:solidFill>
              </a:rPr>
              <a:t>Documents represented as vectors of words</a:t>
            </a:r>
          </a:p>
        </p:txBody>
      </p:sp>
      <p:cxnSp>
        <p:nvCxnSpPr>
          <p:cNvPr id="11481" name="Straight Arrow Connector 13"/>
          <p:cNvCxnSpPr>
            <a:cxnSpLocks noChangeShapeType="1"/>
            <a:stCxn id="11480" idx="0"/>
          </p:cNvCxnSpPr>
          <p:nvPr/>
        </p:nvCxnSpPr>
        <p:spPr bwMode="auto">
          <a:xfrm flipH="1" flipV="1">
            <a:off x="4746625" y="3263900"/>
            <a:ext cx="0" cy="49530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82" name="Straight Arrow Connector 15"/>
          <p:cNvCxnSpPr>
            <a:cxnSpLocks noChangeShapeType="1"/>
            <a:stCxn id="11480" idx="2"/>
          </p:cNvCxnSpPr>
          <p:nvPr/>
        </p:nvCxnSpPr>
        <p:spPr bwMode="auto">
          <a:xfrm flipH="1">
            <a:off x="4746625" y="4097338"/>
            <a:ext cx="0" cy="403225"/>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92138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 y="304800"/>
            <a:ext cx="8649477" cy="762000"/>
          </a:xfrm>
        </p:spPr>
        <p:txBody>
          <a:bodyPr/>
          <a:lstStyle/>
          <a:p>
            <a:r>
              <a:rPr lang="en-US" dirty="0" smtClean="0"/>
              <a:t>Alternative TF.IDF </a:t>
            </a:r>
            <a:br>
              <a:rPr lang="en-US" dirty="0" smtClean="0"/>
            </a:br>
            <a:r>
              <a:rPr lang="en-US" dirty="0" smtClean="0"/>
              <a:t>Weighting Schemes</a:t>
            </a:r>
            <a:endParaRPr lang="en-US" dirty="0"/>
          </a:p>
        </p:txBody>
      </p:sp>
      <p:sp>
        <p:nvSpPr>
          <p:cNvPr id="10" name="Content Placeholder 9"/>
          <p:cNvSpPr>
            <a:spLocks noGrp="1"/>
          </p:cNvSpPr>
          <p:nvPr>
            <p:ph idx="1"/>
          </p:nvPr>
        </p:nvSpPr>
        <p:spPr>
          <a:xfrm>
            <a:off x="620485" y="4376056"/>
            <a:ext cx="7772400" cy="1404257"/>
          </a:xfrm>
        </p:spPr>
        <p:txBody>
          <a:bodyPr/>
          <a:lstStyle/>
          <a:p>
            <a:r>
              <a:rPr lang="en-US" dirty="0">
                <a:ea typeface="ＭＳ Ｐゴシック" charset="0"/>
                <a:cs typeface="ＭＳ Ｐゴシック" charset="0"/>
              </a:rPr>
              <a:t>Many search engines allow for different weightings for queries vs. documents</a:t>
            </a:r>
            <a:r>
              <a:rPr lang="en-US" dirty="0" smtClean="0">
                <a:ea typeface="ＭＳ Ｐゴシック" charset="0"/>
                <a:cs typeface="ＭＳ Ｐゴシック" charset="0"/>
              </a:rPr>
              <a:t>:</a:t>
            </a:r>
            <a:endParaRPr lang="en-US" dirty="0">
              <a:ea typeface="ＭＳ Ｐゴシック" charset="0"/>
              <a:cs typeface="ＭＳ Ｐゴシック" charset="0"/>
            </a:endParaRPr>
          </a:p>
          <a:p>
            <a:r>
              <a:rPr lang="en-US" dirty="0">
                <a:ea typeface="ＭＳ Ｐゴシック" charset="0"/>
                <a:cs typeface="ＭＳ Ｐゴシック" charset="0"/>
              </a:rPr>
              <a:t>A very standard weighting scheme </a:t>
            </a:r>
            <a:r>
              <a:rPr lang="en-US" dirty="0" smtClean="0">
                <a:ea typeface="ＭＳ Ｐゴシック" charset="0"/>
                <a:cs typeface="ＭＳ Ｐゴシック" charset="0"/>
              </a:rPr>
              <a:t>is:</a:t>
            </a:r>
          </a:p>
          <a:p>
            <a:pPr lvl="1"/>
            <a:r>
              <a:rPr lang="en-US" dirty="0" smtClean="0">
                <a:solidFill>
                  <a:srgbClr val="000090"/>
                </a:solidFill>
                <a:ea typeface="ＭＳ Ｐゴシック" charset="0"/>
                <a:cs typeface="ＭＳ Ｐゴシック" charset="0"/>
              </a:rPr>
              <a:t>Document</a:t>
            </a:r>
            <a:r>
              <a:rPr lang="en-US" dirty="0">
                <a:ea typeface="ＭＳ Ｐゴシック" charset="0"/>
                <a:cs typeface="ＭＳ Ｐゴシック" charset="0"/>
              </a:rPr>
              <a:t>: logarithmic </a:t>
            </a:r>
            <a:r>
              <a:rPr lang="en-US" dirty="0" err="1" smtClean="0">
                <a:ea typeface="ＭＳ Ｐゴシック" charset="0"/>
                <a:cs typeface="ＭＳ Ｐゴシック" charset="0"/>
              </a:rPr>
              <a:t>tf</a:t>
            </a:r>
            <a:r>
              <a:rPr lang="en-US" dirty="0" smtClean="0">
                <a:ea typeface="ＭＳ Ｐゴシック" charset="0"/>
                <a:cs typeface="ＭＳ Ｐゴシック" charset="0"/>
              </a:rPr>
              <a:t>, </a:t>
            </a:r>
            <a:r>
              <a:rPr lang="en-US" u="sng" dirty="0">
                <a:ea typeface="ＭＳ Ｐゴシック" charset="0"/>
                <a:cs typeface="ＭＳ Ｐゴシック" charset="0"/>
              </a:rPr>
              <a:t>no </a:t>
            </a:r>
            <a:r>
              <a:rPr lang="en-US" u="sng" dirty="0" err="1">
                <a:ea typeface="ＭＳ Ｐゴシック" charset="0"/>
                <a:cs typeface="ＭＳ Ｐゴシック" charset="0"/>
              </a:rPr>
              <a:t>idf</a:t>
            </a:r>
            <a:r>
              <a:rPr lang="en-US" dirty="0">
                <a:ea typeface="ＭＳ Ｐゴシック" charset="0"/>
                <a:cs typeface="ＭＳ Ｐゴシック" charset="0"/>
              </a:rPr>
              <a:t>, and cosine </a:t>
            </a:r>
            <a:r>
              <a:rPr lang="en-US" dirty="0" smtClean="0">
                <a:ea typeface="ＭＳ Ｐゴシック" charset="0"/>
                <a:cs typeface="ＭＳ Ｐゴシック" charset="0"/>
              </a:rPr>
              <a:t>normalization</a:t>
            </a:r>
            <a:endParaRPr lang="en-US" dirty="0">
              <a:ea typeface="ＭＳ Ｐゴシック" charset="0"/>
              <a:cs typeface="ＭＳ Ｐゴシック" charset="0"/>
            </a:endParaRPr>
          </a:p>
          <a:p>
            <a:pPr lvl="1">
              <a:spcBef>
                <a:spcPts val="600"/>
              </a:spcBef>
              <a:spcAft>
                <a:spcPts val="0"/>
              </a:spcAft>
            </a:pPr>
            <a:r>
              <a:rPr lang="en-US" dirty="0">
                <a:solidFill>
                  <a:srgbClr val="FF0000"/>
                </a:solidFill>
                <a:ea typeface="ＭＳ Ｐゴシック" charset="0"/>
                <a:cs typeface="ＭＳ Ｐゴシック" charset="0"/>
              </a:rPr>
              <a:t>Query</a:t>
            </a:r>
            <a:r>
              <a:rPr lang="en-US" dirty="0">
                <a:solidFill>
                  <a:srgbClr val="000000"/>
                </a:solidFill>
                <a:ea typeface="ＭＳ Ｐゴシック" charset="0"/>
                <a:cs typeface="ＭＳ Ｐゴシック" charset="0"/>
              </a:rPr>
              <a:t>: logarithmic </a:t>
            </a:r>
            <a:r>
              <a:rPr lang="en-US" dirty="0" err="1" smtClean="0">
                <a:solidFill>
                  <a:srgbClr val="000000"/>
                </a:solidFill>
                <a:ea typeface="ＭＳ Ｐゴシック" charset="0"/>
                <a:cs typeface="ＭＳ Ｐゴシック" charset="0"/>
              </a:rPr>
              <a:t>tf</a:t>
            </a:r>
            <a:r>
              <a:rPr lang="en-US" dirty="0" smtClean="0">
                <a:solidFill>
                  <a:srgbClr val="000000"/>
                </a:solidFill>
                <a:ea typeface="ＭＳ Ｐゴシック" charset="0"/>
                <a:cs typeface="ＭＳ Ｐゴシック" charset="0"/>
              </a:rPr>
              <a:t>, </a:t>
            </a:r>
            <a:r>
              <a:rPr lang="en-US" dirty="0" err="1" smtClean="0">
                <a:solidFill>
                  <a:srgbClr val="000000"/>
                </a:solidFill>
                <a:ea typeface="ＭＳ Ｐゴシック" charset="0"/>
                <a:cs typeface="ＭＳ Ｐゴシック" charset="0"/>
              </a:rPr>
              <a:t>idf</a:t>
            </a:r>
            <a:r>
              <a:rPr lang="en-US" dirty="0" smtClean="0">
                <a:solidFill>
                  <a:srgbClr val="000000"/>
                </a:solidFill>
                <a:ea typeface="ＭＳ Ｐゴシック" charset="0"/>
                <a:cs typeface="ＭＳ Ｐゴシック" charset="0"/>
              </a:rPr>
              <a:t>, </a:t>
            </a:r>
            <a:r>
              <a:rPr lang="en-US" u="sng" dirty="0">
                <a:solidFill>
                  <a:srgbClr val="000000"/>
                </a:solidFill>
                <a:ea typeface="ＭＳ Ｐゴシック" charset="0"/>
                <a:cs typeface="ＭＳ Ｐゴシック" charset="0"/>
              </a:rPr>
              <a:t>no </a:t>
            </a:r>
            <a:r>
              <a:rPr lang="en-US" u="sng" dirty="0" smtClean="0">
                <a:solidFill>
                  <a:srgbClr val="000000"/>
                </a:solidFill>
                <a:ea typeface="ＭＳ Ｐゴシック" charset="0"/>
                <a:cs typeface="ＭＳ Ｐゴシック" charset="0"/>
              </a:rPr>
              <a:t>normalization</a:t>
            </a:r>
            <a:endParaRPr lang="en-US" dirty="0">
              <a:solidFill>
                <a:srgbClr val="000000"/>
              </a:solidFill>
            </a:endParaRPr>
          </a:p>
          <a:p>
            <a:endParaRPr lang="en-US" dirty="0"/>
          </a:p>
        </p:txBody>
      </p:sp>
      <p:sp>
        <p:nvSpPr>
          <p:cNvPr id="4" name="Slide Number Placeholder 3"/>
          <p:cNvSpPr>
            <a:spLocks noGrp="1"/>
          </p:cNvSpPr>
          <p:nvPr>
            <p:ph type="sldNum" sz="quarter" idx="11"/>
          </p:nvPr>
        </p:nvSpPr>
        <p:spPr/>
        <p:txBody>
          <a:bodyPr/>
          <a:lstStyle/>
          <a:p>
            <a:fld id="{1A0E6970-1C99-4DD0-88C0-8E21A05EF641}" type="slidenum">
              <a:rPr lang="en-US" smtClean="0"/>
              <a:pPr/>
              <a:t>42</a:t>
            </a:fld>
            <a:endParaRPr lang="en-US"/>
          </a:p>
        </p:txBody>
      </p:sp>
      <p:pic>
        <p:nvPicPr>
          <p:cNvPr id="6" name="Content Placeholder 7" descr="table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180" y="1367129"/>
            <a:ext cx="8888412" cy="2751137"/>
          </a:xfrm>
          <a:prstGeom prst="rect">
            <a:avLst/>
          </a:prstGeom>
          <a:noFill/>
          <a:ln w="9525">
            <a:noFill/>
            <a:miter lim="800000"/>
            <a:headEnd/>
            <a:tailEnd/>
          </a:ln>
        </p:spPr>
      </p:pic>
    </p:spTree>
    <p:extLst>
      <p:ext uri="{BB962C8B-B14F-4D97-AF65-F5344CB8AC3E}">
        <p14:creationId xmlns:p14="http://schemas.microsoft.com/office/powerpoint/2010/main" val="3985815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60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D34674C4-CD87-4DFE-908D-5CCA352E7C62}" type="slidenum">
              <a:rPr lang="en-US" altLang="en-US"/>
              <a:pPr/>
              <a:t>43</a:t>
            </a:fld>
            <a:endParaRPr lang="en-US" altLang="en-US"/>
          </a:p>
        </p:txBody>
      </p:sp>
      <p:sp>
        <p:nvSpPr>
          <p:cNvPr id="46084" name="Rectangle 2"/>
          <p:cNvSpPr>
            <a:spLocks noGrp="1" noChangeArrowheads="1"/>
          </p:cNvSpPr>
          <p:nvPr>
            <p:ph type="title"/>
          </p:nvPr>
        </p:nvSpPr>
        <p:spPr>
          <a:xfrm>
            <a:off x="685800" y="304800"/>
            <a:ext cx="7772400" cy="533400"/>
          </a:xfrm>
        </p:spPr>
        <p:txBody>
          <a:bodyPr/>
          <a:lstStyle/>
          <a:p>
            <a:r>
              <a:rPr lang="en-US" altLang="en-US" smtClean="0"/>
              <a:t>Keyword Discrimination Model</a:t>
            </a:r>
          </a:p>
        </p:txBody>
      </p:sp>
      <p:sp>
        <p:nvSpPr>
          <p:cNvPr id="46085" name="Rectangle 3"/>
          <p:cNvSpPr>
            <a:spLocks noGrp="1" noChangeArrowheads="1"/>
          </p:cNvSpPr>
          <p:nvPr>
            <p:ph type="body" idx="1"/>
          </p:nvPr>
        </p:nvSpPr>
        <p:spPr>
          <a:xfrm>
            <a:off x="393700" y="990600"/>
            <a:ext cx="8331200" cy="5181600"/>
          </a:xfrm>
        </p:spPr>
        <p:txBody>
          <a:bodyPr/>
          <a:lstStyle/>
          <a:p>
            <a:r>
              <a:rPr lang="en-US" altLang="en-US" smtClean="0"/>
              <a:t>The Vector representation of documents can be used as the source of another approach to term weighting</a:t>
            </a:r>
          </a:p>
          <a:p>
            <a:pPr lvl="1"/>
            <a:r>
              <a:rPr lang="en-US" altLang="en-US" smtClean="0"/>
              <a:t>Question: what happens if we removed one of the words used as dimensions in the vector space?</a:t>
            </a:r>
          </a:p>
          <a:p>
            <a:pPr lvl="1"/>
            <a:r>
              <a:rPr lang="en-US" altLang="en-US" smtClean="0"/>
              <a:t>If the average similarity among documents changes significantly, then the word was a good discriminator</a:t>
            </a:r>
          </a:p>
          <a:p>
            <a:pPr lvl="1"/>
            <a:r>
              <a:rPr lang="en-US" altLang="en-US" smtClean="0"/>
              <a:t>If there is little change, the word is not as helpful and should be weighted less</a:t>
            </a:r>
          </a:p>
          <a:p>
            <a:r>
              <a:rPr lang="en-US" altLang="en-US" smtClean="0"/>
              <a:t>Note that the goal is to have a representation that makes it easier for a queries to discriminate among documents</a:t>
            </a:r>
          </a:p>
          <a:p>
            <a:r>
              <a:rPr lang="en-US" altLang="en-US" smtClean="0"/>
              <a:t>Average similarity can be measured after removing each word from the matrix</a:t>
            </a:r>
          </a:p>
          <a:p>
            <a:pPr lvl="1"/>
            <a:r>
              <a:rPr lang="en-US" altLang="en-US" smtClean="0"/>
              <a:t>Any of the similarity measures can be used (we will look at a variety of other similarity measures later).</a:t>
            </a:r>
          </a:p>
        </p:txBody>
      </p:sp>
    </p:spTree>
    <p:extLst>
      <p:ext uri="{BB962C8B-B14F-4D97-AF65-F5344CB8AC3E}">
        <p14:creationId xmlns:p14="http://schemas.microsoft.com/office/powerpoint/2010/main" val="725302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43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992BF2C5-C5F1-4EB6-B964-403F3C4DDE18}" type="slidenum">
              <a:rPr lang="en-US" altLang="en-US"/>
              <a:pPr/>
              <a:t>44</a:t>
            </a:fld>
            <a:endParaRPr lang="en-US" altLang="en-US"/>
          </a:p>
        </p:txBody>
      </p:sp>
      <p:sp>
        <p:nvSpPr>
          <p:cNvPr id="14343" name="Rectangle 2"/>
          <p:cNvSpPr>
            <a:spLocks noGrp="1" noChangeArrowheads="1"/>
          </p:cNvSpPr>
          <p:nvPr>
            <p:ph type="title"/>
          </p:nvPr>
        </p:nvSpPr>
        <p:spPr>
          <a:xfrm>
            <a:off x="685800" y="228600"/>
            <a:ext cx="7772400" cy="533400"/>
          </a:xfrm>
        </p:spPr>
        <p:txBody>
          <a:bodyPr/>
          <a:lstStyle/>
          <a:p>
            <a:r>
              <a:rPr lang="en-US" altLang="en-US" smtClean="0"/>
              <a:t>Keyword Discrimination</a:t>
            </a:r>
          </a:p>
        </p:txBody>
      </p:sp>
      <p:sp>
        <p:nvSpPr>
          <p:cNvPr id="14344" name="Rectangle 3"/>
          <p:cNvSpPr>
            <a:spLocks noGrp="1" noChangeArrowheads="1"/>
          </p:cNvSpPr>
          <p:nvPr>
            <p:ph type="body" idx="1"/>
          </p:nvPr>
        </p:nvSpPr>
        <p:spPr>
          <a:xfrm>
            <a:off x="685800" y="990600"/>
            <a:ext cx="7772400" cy="5181600"/>
          </a:xfrm>
        </p:spPr>
        <p:txBody>
          <a:bodyPr/>
          <a:lstStyle/>
          <a:p>
            <a:r>
              <a:rPr lang="en-US" altLang="en-US" sz="2000" smtClean="0"/>
              <a:t>Measuring average similarity (assume there are </a:t>
            </a:r>
            <a:r>
              <a:rPr lang="en-US" altLang="en-US" sz="2000" i="1" smtClean="0"/>
              <a:t>N</a:t>
            </a:r>
            <a:r>
              <a:rPr lang="en-US" altLang="en-US" sz="2000" smtClean="0"/>
              <a:t> documents)</a:t>
            </a:r>
          </a:p>
          <a:p>
            <a:endParaRPr lang="en-US" altLang="en-US" sz="600" smtClean="0"/>
          </a:p>
          <a:p>
            <a:pPr lvl="1">
              <a:buFont typeface="Marlett" pitchFamily="2" charset="2"/>
              <a:buNone/>
            </a:pPr>
            <a:r>
              <a:rPr lang="en-US" altLang="en-US" b="1" i="1" smtClean="0"/>
              <a:t>sim</a:t>
            </a:r>
            <a:r>
              <a:rPr lang="en-US" altLang="en-US" b="1" smtClean="0"/>
              <a:t>(</a:t>
            </a:r>
            <a:r>
              <a:rPr lang="en-US" altLang="en-US" b="1" i="1" smtClean="0"/>
              <a:t>D</a:t>
            </a:r>
            <a:r>
              <a:rPr lang="en-US" altLang="en-US" b="1" baseline="-25000" smtClean="0"/>
              <a:t>1</a:t>
            </a:r>
            <a:r>
              <a:rPr lang="en-US" altLang="en-US" b="1" smtClean="0"/>
              <a:t>,</a:t>
            </a:r>
            <a:r>
              <a:rPr lang="en-US" altLang="en-US" b="1" i="1" smtClean="0"/>
              <a:t>D</a:t>
            </a:r>
            <a:r>
              <a:rPr lang="en-US" altLang="en-US" b="1" baseline="-25000" smtClean="0"/>
              <a:t>2</a:t>
            </a:r>
            <a:r>
              <a:rPr lang="en-US" altLang="en-US" b="1" smtClean="0"/>
              <a:t>)</a:t>
            </a:r>
            <a:r>
              <a:rPr lang="en-US" altLang="en-US" smtClean="0"/>
              <a:t> = similarity score for pair of documents </a:t>
            </a:r>
            <a:r>
              <a:rPr lang="en-US" altLang="en-US" b="1" i="1" smtClean="0"/>
              <a:t>D</a:t>
            </a:r>
            <a:r>
              <a:rPr lang="en-US" altLang="en-US" b="1" baseline="-25000" smtClean="0"/>
              <a:t>1</a:t>
            </a:r>
            <a:r>
              <a:rPr lang="en-US" altLang="en-US" smtClean="0"/>
              <a:t> and </a:t>
            </a:r>
            <a:r>
              <a:rPr lang="en-US" altLang="en-US" b="1" i="1" smtClean="0"/>
              <a:t>D</a:t>
            </a:r>
            <a:r>
              <a:rPr lang="en-US" altLang="en-US" b="1" baseline="-25000" smtClean="0"/>
              <a:t>2</a:t>
            </a:r>
            <a:endParaRPr lang="en-US" altLang="en-US" smtClean="0"/>
          </a:p>
          <a:p>
            <a:pPr lvl="1">
              <a:buFont typeface="Marlett" pitchFamily="2" charset="2"/>
              <a:buNone/>
            </a:pPr>
            <a:endParaRPr lang="en-US" altLang="en-US" smtClean="0"/>
          </a:p>
          <a:p>
            <a:pPr lvl="1">
              <a:buFont typeface="Marlett" pitchFamily="2" charset="2"/>
              <a:buNone/>
            </a:pPr>
            <a:endParaRPr lang="en-US" altLang="en-US" smtClean="0"/>
          </a:p>
          <a:p>
            <a:pPr lvl="1">
              <a:buFont typeface="Marlett" pitchFamily="2" charset="2"/>
              <a:buNone/>
            </a:pPr>
            <a:endParaRPr lang="en-US" altLang="en-US" sz="1000" b="1" smtClean="0"/>
          </a:p>
          <a:p>
            <a:endParaRPr lang="en-US" altLang="en-US" smtClean="0"/>
          </a:p>
          <a:p>
            <a:endParaRPr lang="en-US" altLang="en-US" smtClean="0"/>
          </a:p>
          <a:p>
            <a:r>
              <a:rPr lang="en-US" altLang="en-US" smtClean="0"/>
              <a:t>Better way to calculate AVG-SIM</a:t>
            </a:r>
          </a:p>
          <a:p>
            <a:pPr lvl="1"/>
            <a:r>
              <a:rPr lang="en-US" altLang="en-US" smtClean="0"/>
              <a:t>Calculate centroid </a:t>
            </a:r>
            <a:r>
              <a:rPr lang="en-US" altLang="en-US" b="1" i="1" smtClean="0"/>
              <a:t>D</a:t>
            </a:r>
            <a:r>
              <a:rPr lang="en-US" altLang="en-US" b="1" baseline="30000" smtClean="0"/>
              <a:t>*</a:t>
            </a:r>
            <a:r>
              <a:rPr lang="en-US" altLang="en-US" smtClean="0"/>
              <a:t> (avg. document vector = Sum vectors / N)</a:t>
            </a:r>
          </a:p>
          <a:p>
            <a:pPr lvl="1"/>
            <a:endParaRPr lang="en-US" altLang="en-US" smtClean="0"/>
          </a:p>
          <a:p>
            <a:pPr lvl="1"/>
            <a:r>
              <a:rPr lang="en-US" altLang="en-US" smtClean="0"/>
              <a:t>Then:</a:t>
            </a:r>
          </a:p>
        </p:txBody>
      </p:sp>
      <p:graphicFrame>
        <p:nvGraphicFramePr>
          <p:cNvPr id="14338" name="Object 4"/>
          <p:cNvGraphicFramePr>
            <a:graphicFrameLocks noChangeAspect="1"/>
          </p:cNvGraphicFramePr>
          <p:nvPr/>
        </p:nvGraphicFramePr>
        <p:xfrm>
          <a:off x="1231900" y="2120900"/>
          <a:ext cx="2667000" cy="720725"/>
        </p:xfrm>
        <a:graphic>
          <a:graphicData uri="http://schemas.openxmlformats.org/presentationml/2006/ole">
            <mc:AlternateContent xmlns:mc="http://schemas.openxmlformats.org/markup-compatibility/2006">
              <mc:Choice xmlns:v="urn:schemas-microsoft-com:vml" Requires="v">
                <p:oleObj spid="_x0000_s15434" name="Equation" r:id="rId4" imgW="2209680" imgH="596880" progId="Equation.DSMT4">
                  <p:embed/>
                </p:oleObj>
              </mc:Choice>
              <mc:Fallback>
                <p:oleObj name="Equation" r:id="rId4" imgW="2209680" imgH="596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1900" y="2120900"/>
                        <a:ext cx="26670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5"/>
          <p:cNvGraphicFramePr>
            <a:graphicFrameLocks noChangeAspect="1"/>
          </p:cNvGraphicFramePr>
          <p:nvPr/>
        </p:nvGraphicFramePr>
        <p:xfrm>
          <a:off x="4203700" y="2273300"/>
          <a:ext cx="3616325" cy="381000"/>
        </p:xfrm>
        <a:graphic>
          <a:graphicData uri="http://schemas.openxmlformats.org/presentationml/2006/ole">
            <mc:AlternateContent xmlns:mc="http://schemas.openxmlformats.org/markup-compatibility/2006">
              <mc:Choice xmlns:v="urn:schemas-microsoft-com:vml" Requires="v">
                <p:oleObj spid="_x0000_s15435" name="Equation" r:id="rId6" imgW="2997000" imgH="317160" progId="Equation.DSMT4">
                  <p:embed/>
                </p:oleObj>
              </mc:Choice>
              <mc:Fallback>
                <p:oleObj name="Equation" r:id="rId6" imgW="2997000" imgH="3171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3700" y="2273300"/>
                        <a:ext cx="36163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Rectangle 6"/>
          <p:cNvSpPr>
            <a:spLocks noChangeArrowheads="1"/>
          </p:cNvSpPr>
          <p:nvPr/>
        </p:nvSpPr>
        <p:spPr bwMode="auto">
          <a:xfrm>
            <a:off x="1155700" y="2120900"/>
            <a:ext cx="2819400" cy="7620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14346" name="Rectangle 7"/>
          <p:cNvSpPr>
            <a:spLocks noChangeArrowheads="1"/>
          </p:cNvSpPr>
          <p:nvPr/>
        </p:nvSpPr>
        <p:spPr bwMode="auto">
          <a:xfrm>
            <a:off x="4157663" y="2120900"/>
            <a:ext cx="3733800" cy="7620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graphicFrame>
        <p:nvGraphicFramePr>
          <p:cNvPr id="14340" name="Object 16"/>
          <p:cNvGraphicFramePr>
            <a:graphicFrameLocks noChangeAspect="1"/>
          </p:cNvGraphicFramePr>
          <p:nvPr/>
        </p:nvGraphicFramePr>
        <p:xfrm>
          <a:off x="2297113" y="4622800"/>
          <a:ext cx="2670175" cy="762000"/>
        </p:xfrm>
        <a:graphic>
          <a:graphicData uri="http://schemas.openxmlformats.org/presentationml/2006/ole">
            <mc:AlternateContent xmlns:mc="http://schemas.openxmlformats.org/markup-compatibility/2006">
              <mc:Choice xmlns:v="urn:schemas-microsoft-com:vml" Requires="v">
                <p:oleObj spid="_x0000_s15436" name="Equation" r:id="rId8" imgW="1473120" imgH="419040" progId="Equation.3">
                  <p:embed/>
                </p:oleObj>
              </mc:Choice>
              <mc:Fallback>
                <p:oleObj name="Equation" r:id="rId8" imgW="147312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7113" y="4622800"/>
                        <a:ext cx="2670175" cy="7620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7" name="Text Box 17"/>
          <p:cNvSpPr txBox="1">
            <a:spLocks noChangeArrowheads="1"/>
          </p:cNvSpPr>
          <p:nvPr/>
        </p:nvSpPr>
        <p:spPr bwMode="auto">
          <a:xfrm>
            <a:off x="2962275" y="3113088"/>
            <a:ext cx="273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600" b="1">
                <a:solidFill>
                  <a:srgbClr val="CC3300"/>
                </a:solidFill>
                <a:latin typeface="Comic Sans MS" pitchFamily="66" charset="0"/>
              </a:rPr>
              <a:t>Computationally Expensive</a:t>
            </a:r>
          </a:p>
        </p:txBody>
      </p:sp>
      <p:cxnSp>
        <p:nvCxnSpPr>
          <p:cNvPr id="14348" name="AutoShape 18"/>
          <p:cNvCxnSpPr>
            <a:cxnSpLocks noChangeShapeType="1"/>
            <a:stCxn id="14347" idx="1"/>
            <a:endCxn id="14345" idx="2"/>
          </p:cNvCxnSpPr>
          <p:nvPr/>
        </p:nvCxnSpPr>
        <p:spPr bwMode="auto">
          <a:xfrm rot="10800000">
            <a:off x="2565400" y="2882900"/>
            <a:ext cx="396875" cy="398463"/>
          </a:xfrm>
          <a:prstGeom prst="curvedConnector2">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20059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53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E32E5400-3758-443A-BDAB-8B13DF912025}" type="slidenum">
              <a:rPr lang="en-US" altLang="en-US"/>
              <a:pPr/>
              <a:t>45</a:t>
            </a:fld>
            <a:endParaRPr lang="en-US" altLang="en-US"/>
          </a:p>
        </p:txBody>
      </p:sp>
      <p:sp>
        <p:nvSpPr>
          <p:cNvPr id="15366" name="Rectangle 2"/>
          <p:cNvSpPr>
            <a:spLocks noGrp="1" noChangeArrowheads="1"/>
          </p:cNvSpPr>
          <p:nvPr>
            <p:ph type="title"/>
          </p:nvPr>
        </p:nvSpPr>
        <p:spPr>
          <a:xfrm>
            <a:off x="685800" y="228600"/>
            <a:ext cx="7772400" cy="533400"/>
          </a:xfrm>
        </p:spPr>
        <p:txBody>
          <a:bodyPr/>
          <a:lstStyle/>
          <a:p>
            <a:r>
              <a:rPr lang="en-US" altLang="en-US" smtClean="0"/>
              <a:t>Keyword Discrimination</a:t>
            </a:r>
          </a:p>
        </p:txBody>
      </p:sp>
      <p:sp>
        <p:nvSpPr>
          <p:cNvPr id="15367" name="Rectangle 3"/>
          <p:cNvSpPr>
            <a:spLocks noGrp="1" noChangeArrowheads="1"/>
          </p:cNvSpPr>
          <p:nvPr>
            <p:ph type="body" idx="1"/>
          </p:nvPr>
        </p:nvSpPr>
        <p:spPr>
          <a:xfrm>
            <a:off x="685800" y="990600"/>
            <a:ext cx="7772400" cy="5181600"/>
          </a:xfrm>
        </p:spPr>
        <p:txBody>
          <a:bodyPr/>
          <a:lstStyle/>
          <a:p>
            <a:r>
              <a:rPr lang="en-US" altLang="en-US" smtClean="0"/>
              <a:t>Discrimination value (discriminant) and term weights</a:t>
            </a:r>
          </a:p>
          <a:p>
            <a:endParaRPr lang="en-US" altLang="en-US" smtClean="0"/>
          </a:p>
          <a:p>
            <a:endParaRPr lang="en-US" altLang="en-US" smtClean="0"/>
          </a:p>
          <a:p>
            <a:endParaRPr lang="en-US" altLang="en-US" smtClean="0"/>
          </a:p>
          <a:p>
            <a:endParaRPr lang="en-US" altLang="en-US" smtClean="0"/>
          </a:p>
          <a:p>
            <a:r>
              <a:rPr lang="en-US" altLang="en-US" smtClean="0"/>
              <a:t>Computing Term Weights</a:t>
            </a:r>
          </a:p>
          <a:p>
            <a:pPr lvl="1"/>
            <a:r>
              <a:rPr lang="en-US" altLang="en-US" smtClean="0"/>
              <a:t>New weight for a term </a:t>
            </a:r>
            <a:r>
              <a:rPr lang="en-US" altLang="en-US" i="1" smtClean="0"/>
              <a:t>k</a:t>
            </a:r>
            <a:r>
              <a:rPr lang="en-US" altLang="en-US" smtClean="0"/>
              <a:t> in a document </a:t>
            </a:r>
            <a:r>
              <a:rPr lang="en-US" altLang="en-US" i="1" smtClean="0"/>
              <a:t>i</a:t>
            </a:r>
            <a:r>
              <a:rPr lang="en-US" altLang="en-US" smtClean="0"/>
              <a:t> is the original term frequency of </a:t>
            </a:r>
            <a:r>
              <a:rPr lang="en-US" altLang="en-US" i="1" smtClean="0"/>
              <a:t>k</a:t>
            </a:r>
            <a:r>
              <a:rPr lang="en-US" altLang="en-US" smtClean="0"/>
              <a:t> in </a:t>
            </a:r>
            <a:r>
              <a:rPr lang="en-US" altLang="en-US" i="1" smtClean="0"/>
              <a:t>i </a:t>
            </a:r>
            <a:r>
              <a:rPr lang="en-US" altLang="en-US" smtClean="0"/>
              <a:t>time the discriminant value:</a:t>
            </a:r>
          </a:p>
        </p:txBody>
      </p:sp>
      <p:graphicFrame>
        <p:nvGraphicFramePr>
          <p:cNvPr id="15362" name="Object 8"/>
          <p:cNvGraphicFramePr>
            <a:graphicFrameLocks noChangeAspect="1"/>
          </p:cNvGraphicFramePr>
          <p:nvPr/>
        </p:nvGraphicFramePr>
        <p:xfrm>
          <a:off x="1360488" y="2095500"/>
          <a:ext cx="2209800" cy="419100"/>
        </p:xfrm>
        <a:graphic>
          <a:graphicData uri="http://schemas.openxmlformats.org/presentationml/2006/ole">
            <mc:AlternateContent xmlns:mc="http://schemas.openxmlformats.org/markup-compatibility/2006">
              <mc:Choice xmlns:v="urn:schemas-microsoft-com:vml" Requires="v">
                <p:oleObj spid="_x0000_s16434" name="Equation" r:id="rId4" imgW="1663560" imgH="317160" progId="Equation.3">
                  <p:embed/>
                </p:oleObj>
              </mc:Choice>
              <mc:Fallback>
                <p:oleObj name="Equation" r:id="rId4" imgW="1663560" imgH="317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0488" y="2095500"/>
                        <a:ext cx="2209800" cy="4191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9"/>
          <p:cNvGraphicFramePr>
            <a:graphicFrameLocks noChangeAspect="1"/>
          </p:cNvGraphicFramePr>
          <p:nvPr/>
        </p:nvGraphicFramePr>
        <p:xfrm>
          <a:off x="3284538" y="4660900"/>
          <a:ext cx="2489200" cy="579438"/>
        </p:xfrm>
        <a:graphic>
          <a:graphicData uri="http://schemas.openxmlformats.org/presentationml/2006/ole">
            <mc:AlternateContent xmlns:mc="http://schemas.openxmlformats.org/markup-compatibility/2006">
              <mc:Choice xmlns:v="urn:schemas-microsoft-com:vml" Requires="v">
                <p:oleObj spid="_x0000_s16435" name="Equation" r:id="rId6" imgW="977760" imgH="228600" progId="Equation.3">
                  <p:embed/>
                </p:oleObj>
              </mc:Choice>
              <mc:Fallback>
                <p:oleObj name="Equation" r:id="rId6" imgW="97776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4538" y="4660900"/>
                        <a:ext cx="2489200" cy="579438"/>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11" name="Text Box 11"/>
          <p:cNvSpPr txBox="1">
            <a:spLocks noChangeArrowheads="1"/>
          </p:cNvSpPr>
          <p:nvPr/>
        </p:nvSpPr>
        <p:spPr bwMode="auto">
          <a:xfrm>
            <a:off x="4195763" y="1841500"/>
            <a:ext cx="4260850" cy="928688"/>
          </a:xfrm>
          <a:prstGeom prst="rect">
            <a:avLst/>
          </a:prstGeom>
          <a:solidFill>
            <a:srgbClr val="FFCC99"/>
          </a:solidFill>
          <a:ln w="12700">
            <a:solidFill>
              <a:schemeClr val="tx1"/>
            </a:solidFill>
            <a:miter lim="800000"/>
            <a:headEnd/>
            <a:tailEnd/>
          </a:ln>
          <a:effectLst>
            <a:outerShdw dist="107763" dir="2700000" algn="ctr" rotWithShape="0">
              <a:schemeClr val="bg2"/>
            </a:outerShdw>
          </a:effectLst>
        </p:spPr>
        <p:txBody>
          <a:bodyPr wrap="none">
            <a:spAutoFit/>
          </a:bodyPr>
          <a:lstStyle/>
          <a:p>
            <a:pPr algn="l">
              <a:defRPr/>
            </a:pPr>
            <a:r>
              <a:rPr lang="en-US" sz="1800" b="1" i="1"/>
              <a:t>disc</a:t>
            </a:r>
            <a:r>
              <a:rPr lang="en-US" sz="1800" b="1" i="1" baseline="-25000"/>
              <a:t>k</a:t>
            </a:r>
            <a:r>
              <a:rPr lang="en-US" sz="1800" b="1"/>
              <a:t> &gt; 0 ==&gt; term</a:t>
            </a:r>
            <a:r>
              <a:rPr lang="en-US" sz="1800" b="1" i="1" baseline="-25000"/>
              <a:t>k</a:t>
            </a:r>
            <a:r>
              <a:rPr lang="en-US" sz="1800" b="1"/>
              <a:t> is a good discriminant</a:t>
            </a:r>
          </a:p>
          <a:p>
            <a:pPr algn="l">
              <a:defRPr/>
            </a:pPr>
            <a:r>
              <a:rPr lang="en-US" sz="1800" b="1" i="1"/>
              <a:t>disc</a:t>
            </a:r>
            <a:r>
              <a:rPr lang="en-US" sz="1800" b="1" i="1" baseline="-25000"/>
              <a:t>k</a:t>
            </a:r>
            <a:r>
              <a:rPr lang="en-US" sz="1800" b="1"/>
              <a:t> &lt; 0 ==&gt; term</a:t>
            </a:r>
            <a:r>
              <a:rPr lang="en-US" sz="1800" b="1" i="1" baseline="-25000"/>
              <a:t>k</a:t>
            </a:r>
            <a:r>
              <a:rPr lang="en-US" sz="1800" b="1"/>
              <a:t> is a poor discriminant</a:t>
            </a:r>
          </a:p>
          <a:p>
            <a:pPr algn="l">
              <a:defRPr/>
            </a:pPr>
            <a:r>
              <a:rPr lang="en-US" sz="1800" b="1" i="1"/>
              <a:t>disc</a:t>
            </a:r>
            <a:r>
              <a:rPr lang="en-US" sz="1800" b="1" i="1" baseline="-25000"/>
              <a:t>k</a:t>
            </a:r>
            <a:r>
              <a:rPr lang="en-US" sz="1800" b="1"/>
              <a:t> = 0 ==&gt; term</a:t>
            </a:r>
            <a:r>
              <a:rPr lang="en-US" sz="1800" b="1" i="1" baseline="-25000"/>
              <a:t>k</a:t>
            </a:r>
            <a:r>
              <a:rPr lang="en-US" sz="1800" b="1"/>
              <a:t> is indifferent</a:t>
            </a:r>
          </a:p>
        </p:txBody>
      </p:sp>
      <p:cxnSp>
        <p:nvCxnSpPr>
          <p:cNvPr id="15369" name="AutoShape 12"/>
          <p:cNvCxnSpPr>
            <a:cxnSpLocks noChangeShapeType="1"/>
            <a:stCxn id="512011" idx="1"/>
          </p:cNvCxnSpPr>
          <p:nvPr/>
        </p:nvCxnSpPr>
        <p:spPr bwMode="auto">
          <a:xfrm rot="10800000">
            <a:off x="3570288" y="2305050"/>
            <a:ext cx="625475" cy="1588"/>
          </a:xfrm>
          <a:prstGeom prst="bentConnector3">
            <a:avLst>
              <a:gd name="adj1" fmla="val 50000"/>
            </a:avLst>
          </a:prstGeom>
          <a:noFill/>
          <a:ln w="12700">
            <a:solidFill>
              <a:srgbClr val="008000"/>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72110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639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45BDF7CA-3739-4064-9F6C-01416BEBCBC2}" type="slidenum">
              <a:rPr lang="en-US" altLang="en-US"/>
              <a:pPr/>
              <a:t>46</a:t>
            </a:fld>
            <a:endParaRPr lang="en-US" altLang="en-US"/>
          </a:p>
        </p:txBody>
      </p:sp>
      <p:sp>
        <p:nvSpPr>
          <p:cNvPr id="16393" name="Rectangle 2"/>
          <p:cNvSpPr>
            <a:spLocks noGrp="1" noChangeArrowheads="1"/>
          </p:cNvSpPr>
          <p:nvPr>
            <p:ph type="title"/>
          </p:nvPr>
        </p:nvSpPr>
        <p:spPr>
          <a:xfrm>
            <a:off x="673100" y="266700"/>
            <a:ext cx="7772400" cy="533400"/>
          </a:xfrm>
        </p:spPr>
        <p:txBody>
          <a:bodyPr/>
          <a:lstStyle/>
          <a:p>
            <a:r>
              <a:rPr lang="en-US" altLang="en-US" smtClean="0"/>
              <a:t>Keyword Discrimination - Example</a:t>
            </a:r>
          </a:p>
        </p:txBody>
      </p:sp>
      <p:graphicFrame>
        <p:nvGraphicFramePr>
          <p:cNvPr id="16386" name="Object 0"/>
          <p:cNvGraphicFramePr>
            <a:graphicFrameLocks noChangeAspect="1"/>
          </p:cNvGraphicFramePr>
          <p:nvPr/>
        </p:nvGraphicFramePr>
        <p:xfrm>
          <a:off x="3009900" y="3327400"/>
          <a:ext cx="3616325" cy="381000"/>
        </p:xfrm>
        <a:graphic>
          <a:graphicData uri="http://schemas.openxmlformats.org/presentationml/2006/ole">
            <mc:AlternateContent xmlns:mc="http://schemas.openxmlformats.org/markup-compatibility/2006">
              <mc:Choice xmlns:v="urn:schemas-microsoft-com:vml" Requires="v">
                <p:oleObj spid="_x0000_s17530" name="Equation" r:id="rId4" imgW="2997000" imgH="317160" progId="Equation.DSMT4">
                  <p:embed/>
                </p:oleObj>
              </mc:Choice>
              <mc:Fallback>
                <p:oleObj name="Equation" r:id="rId4" imgW="2997000" imgH="3171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900" y="3327400"/>
                        <a:ext cx="3616325" cy="3810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1"/>
          <p:cNvGraphicFramePr>
            <a:graphicFrameLocks noChangeAspect="1"/>
          </p:cNvGraphicFramePr>
          <p:nvPr/>
        </p:nvGraphicFramePr>
        <p:xfrm>
          <a:off x="566738" y="1138238"/>
          <a:ext cx="2447925" cy="1914525"/>
        </p:xfrm>
        <a:graphic>
          <a:graphicData uri="http://schemas.openxmlformats.org/presentationml/2006/ole">
            <mc:AlternateContent xmlns:mc="http://schemas.openxmlformats.org/markup-compatibility/2006">
              <mc:Choice xmlns:v="urn:schemas-microsoft-com:vml" Requires="v">
                <p:oleObj spid="_x0000_s17531" name="Worksheet" r:id="rId6" imgW="2448306" imgH="1914826" progId="Excel.Sheet.8">
                  <p:embed/>
                </p:oleObj>
              </mc:Choice>
              <mc:Fallback>
                <p:oleObj name="Worksheet" r:id="rId6" imgW="2448306" imgH="1914826"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738" y="1138238"/>
                        <a:ext cx="244792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8" name="Object 2"/>
          <p:cNvGraphicFramePr>
            <a:graphicFrameLocks noChangeAspect="1"/>
          </p:cNvGraphicFramePr>
          <p:nvPr/>
        </p:nvGraphicFramePr>
        <p:xfrm>
          <a:off x="3706813" y="1138238"/>
          <a:ext cx="1857375" cy="1914525"/>
        </p:xfrm>
        <a:graphic>
          <a:graphicData uri="http://schemas.openxmlformats.org/presentationml/2006/ole">
            <mc:AlternateContent xmlns:mc="http://schemas.openxmlformats.org/markup-compatibility/2006">
              <mc:Choice xmlns:v="urn:schemas-microsoft-com:vml" Requires="v">
                <p:oleObj spid="_x0000_s17532" name="Worksheet" r:id="rId8" imgW="1857796" imgH="1914826" progId="Excel.Sheet.8">
                  <p:embed/>
                </p:oleObj>
              </mc:Choice>
              <mc:Fallback>
                <p:oleObj name="Worksheet" r:id="rId8" imgW="1857796" imgH="1914826"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6813" y="1138238"/>
                        <a:ext cx="18573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3"/>
          <p:cNvGraphicFramePr>
            <a:graphicFrameLocks noChangeAspect="1"/>
          </p:cNvGraphicFramePr>
          <p:nvPr/>
        </p:nvGraphicFramePr>
        <p:xfrm>
          <a:off x="1509713" y="3763963"/>
          <a:ext cx="6430962" cy="1666875"/>
        </p:xfrm>
        <a:graphic>
          <a:graphicData uri="http://schemas.openxmlformats.org/presentationml/2006/ole">
            <mc:AlternateContent xmlns:mc="http://schemas.openxmlformats.org/markup-compatibility/2006">
              <mc:Choice xmlns:v="urn:schemas-microsoft-com:vml" Requires="v">
                <p:oleObj spid="_x0000_s17533" name="Worksheet" r:id="rId10" imgW="6429916" imgH="1667216" progId="Excel.Sheet.8">
                  <p:embed/>
                </p:oleObj>
              </mc:Choice>
              <mc:Fallback>
                <p:oleObj name="Worksheet" r:id="rId10" imgW="6429916" imgH="1667216"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9713" y="3763963"/>
                        <a:ext cx="6430962"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6394" name="AutoShape 19"/>
          <p:cNvCxnSpPr>
            <a:cxnSpLocks noChangeShapeType="1"/>
          </p:cNvCxnSpPr>
          <p:nvPr/>
        </p:nvCxnSpPr>
        <p:spPr bwMode="auto">
          <a:xfrm>
            <a:off x="3014663" y="2095500"/>
            <a:ext cx="692150" cy="0"/>
          </a:xfrm>
          <a:prstGeom prst="straightConnector1">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466964" name="Text Box 20"/>
          <p:cNvSpPr txBox="1">
            <a:spLocks noChangeArrowheads="1"/>
          </p:cNvSpPr>
          <p:nvPr/>
        </p:nvSpPr>
        <p:spPr bwMode="auto">
          <a:xfrm>
            <a:off x="6291263" y="2247900"/>
            <a:ext cx="2673350" cy="379413"/>
          </a:xfrm>
          <a:prstGeom prst="rect">
            <a:avLst/>
          </a:prstGeom>
          <a:solidFill>
            <a:srgbClr val="FFCC99"/>
          </a:solidFill>
          <a:ln w="12700">
            <a:solidFill>
              <a:schemeClr val="tx1"/>
            </a:solidFill>
            <a:miter lim="800000"/>
            <a:headEnd/>
            <a:tailEnd/>
          </a:ln>
          <a:effectLst>
            <a:outerShdw dist="107763" dir="2700000" algn="ctr" rotWithShape="0">
              <a:schemeClr val="bg2"/>
            </a:outerShdw>
          </a:effectLst>
        </p:spPr>
        <p:txBody>
          <a:bodyPr wrap="none">
            <a:spAutoFit/>
          </a:bodyPr>
          <a:lstStyle/>
          <a:p>
            <a:pPr algn="l">
              <a:defRPr/>
            </a:pPr>
            <a:r>
              <a:rPr lang="en-US" sz="1800" b="1"/>
              <a:t>Using Normalized Cosine</a:t>
            </a:r>
          </a:p>
        </p:txBody>
      </p:sp>
      <p:cxnSp>
        <p:nvCxnSpPr>
          <p:cNvPr id="16396" name="AutoShape 21"/>
          <p:cNvCxnSpPr>
            <a:cxnSpLocks noChangeShapeType="1"/>
            <a:stCxn id="466964" idx="1"/>
          </p:cNvCxnSpPr>
          <p:nvPr/>
        </p:nvCxnSpPr>
        <p:spPr bwMode="auto">
          <a:xfrm rot="10800000">
            <a:off x="5564188" y="2095500"/>
            <a:ext cx="727075" cy="342900"/>
          </a:xfrm>
          <a:prstGeom prst="bentConnector3">
            <a:avLst>
              <a:gd name="adj1" fmla="val 50000"/>
            </a:avLst>
          </a:prstGeom>
          <a:noFill/>
          <a:ln w="12700">
            <a:solidFill>
              <a:srgbClr val="008000"/>
            </a:solidFill>
            <a:miter lim="800000"/>
            <a:headEnd/>
            <a:tailEnd type="triangle" w="med" len="med"/>
          </a:ln>
          <a:extLst>
            <a:ext uri="{909E8E84-426E-40DD-AFC4-6F175D3DCCD1}">
              <a14:hiddenFill xmlns:a14="http://schemas.microsoft.com/office/drawing/2010/main">
                <a:noFill/>
              </a14:hiddenFill>
            </a:ext>
          </a:extLst>
        </p:spPr>
      </p:cxnSp>
      <p:sp>
        <p:nvSpPr>
          <p:cNvPr id="466966" name="Text Box 22"/>
          <p:cNvSpPr txBox="1">
            <a:spLocks noChangeArrowheads="1"/>
          </p:cNvSpPr>
          <p:nvPr/>
        </p:nvSpPr>
        <p:spPr bwMode="auto">
          <a:xfrm>
            <a:off x="1338263" y="5856288"/>
            <a:ext cx="6773862" cy="379412"/>
          </a:xfrm>
          <a:prstGeom prst="rect">
            <a:avLst/>
          </a:prstGeom>
          <a:solidFill>
            <a:srgbClr val="FFCC99"/>
          </a:solidFill>
          <a:ln w="12700">
            <a:solidFill>
              <a:schemeClr val="tx1"/>
            </a:solidFill>
            <a:miter lim="800000"/>
            <a:headEnd/>
            <a:tailEnd/>
          </a:ln>
          <a:effectLst>
            <a:outerShdw dist="107763" dir="2700000" algn="ctr" rotWithShape="0">
              <a:schemeClr val="bg2"/>
            </a:outerShdw>
          </a:effectLst>
        </p:spPr>
        <p:txBody>
          <a:bodyPr wrap="none">
            <a:spAutoFit/>
          </a:bodyPr>
          <a:lstStyle/>
          <a:p>
            <a:pPr algn="l">
              <a:defRPr/>
            </a:pPr>
            <a:r>
              <a:rPr lang="en-US" sz="1800" b="1"/>
              <a:t>Note: D* for each of the SIM</a:t>
            </a:r>
            <a:r>
              <a:rPr lang="en-US" sz="1800" i="1" baseline="-25000"/>
              <a:t>k</a:t>
            </a:r>
            <a:r>
              <a:rPr lang="en-US" sz="1800" b="1"/>
              <a:t> is now computed with only two terms</a:t>
            </a:r>
          </a:p>
        </p:txBody>
      </p:sp>
      <p:cxnSp>
        <p:nvCxnSpPr>
          <p:cNvPr id="16398" name="AutoShape 23"/>
          <p:cNvCxnSpPr>
            <a:cxnSpLocks noChangeShapeType="1"/>
            <a:stCxn id="466966" idx="0"/>
          </p:cNvCxnSpPr>
          <p:nvPr/>
        </p:nvCxnSpPr>
        <p:spPr bwMode="auto">
          <a:xfrm rot="-5400000">
            <a:off x="4513263" y="5643563"/>
            <a:ext cx="425450" cy="0"/>
          </a:xfrm>
          <a:prstGeom prst="straightConnector1">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cxnSp>
      <p:graphicFrame>
        <p:nvGraphicFramePr>
          <p:cNvPr id="16390" name="Object 4"/>
          <p:cNvGraphicFramePr>
            <a:graphicFrameLocks noChangeAspect="1"/>
          </p:cNvGraphicFramePr>
          <p:nvPr/>
        </p:nvGraphicFramePr>
        <p:xfrm>
          <a:off x="6221413" y="1244600"/>
          <a:ext cx="2670175" cy="762000"/>
        </p:xfrm>
        <a:graphic>
          <a:graphicData uri="http://schemas.openxmlformats.org/presentationml/2006/ole">
            <mc:AlternateContent xmlns:mc="http://schemas.openxmlformats.org/markup-compatibility/2006">
              <mc:Choice xmlns:v="urn:schemas-microsoft-com:vml" Requires="v">
                <p:oleObj spid="_x0000_s17534" name="Equation" r:id="rId12" imgW="1473120" imgH="419040" progId="Equation.3">
                  <p:embed/>
                </p:oleObj>
              </mc:Choice>
              <mc:Fallback>
                <p:oleObj name="Equation" r:id="rId12" imgW="1473120" imgH="419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1413" y="1244600"/>
                        <a:ext cx="2670175" cy="7620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33683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74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36578EBD-02B6-44B3-8496-E48D798E7047}" type="slidenum">
              <a:rPr lang="en-US" altLang="en-US"/>
              <a:pPr/>
              <a:t>47</a:t>
            </a:fld>
            <a:endParaRPr lang="en-US" altLang="en-US"/>
          </a:p>
        </p:txBody>
      </p:sp>
      <p:sp>
        <p:nvSpPr>
          <p:cNvPr id="17416" name="Rectangle 1026"/>
          <p:cNvSpPr>
            <a:spLocks noGrp="1" noChangeArrowheads="1"/>
          </p:cNvSpPr>
          <p:nvPr>
            <p:ph type="title"/>
          </p:nvPr>
        </p:nvSpPr>
        <p:spPr/>
        <p:txBody>
          <a:bodyPr/>
          <a:lstStyle/>
          <a:p>
            <a:r>
              <a:rPr lang="en-US" altLang="en-US" smtClean="0"/>
              <a:t>Keyword Discrimination - Example</a:t>
            </a:r>
          </a:p>
        </p:txBody>
      </p:sp>
      <p:graphicFrame>
        <p:nvGraphicFramePr>
          <p:cNvPr id="17410" name="Object 2048"/>
          <p:cNvGraphicFramePr>
            <a:graphicFrameLocks noChangeAspect="1"/>
          </p:cNvGraphicFramePr>
          <p:nvPr/>
        </p:nvGraphicFramePr>
        <p:xfrm>
          <a:off x="1092200" y="1498600"/>
          <a:ext cx="2008188" cy="381000"/>
        </p:xfrm>
        <a:graphic>
          <a:graphicData uri="http://schemas.openxmlformats.org/presentationml/2006/ole">
            <mc:AlternateContent xmlns:mc="http://schemas.openxmlformats.org/markup-compatibility/2006">
              <mc:Choice xmlns:v="urn:schemas-microsoft-com:vml" Requires="v">
                <p:oleObj spid="_x0000_s18530" name="Equation" r:id="rId4" imgW="1663560" imgH="317160" progId="Equation.DSMT4">
                  <p:embed/>
                </p:oleObj>
              </mc:Choice>
              <mc:Fallback>
                <p:oleObj name="Equation" r:id="rId4" imgW="1663560" imgH="3171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200" y="1498600"/>
                        <a:ext cx="2008188" cy="3810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2049"/>
          <p:cNvGraphicFramePr>
            <a:graphicFrameLocks noChangeAspect="1"/>
          </p:cNvGraphicFramePr>
          <p:nvPr/>
        </p:nvGraphicFramePr>
        <p:xfrm>
          <a:off x="822325" y="2020888"/>
          <a:ext cx="2451100" cy="1076325"/>
        </p:xfrm>
        <a:graphic>
          <a:graphicData uri="http://schemas.openxmlformats.org/presentationml/2006/ole">
            <mc:AlternateContent xmlns:mc="http://schemas.openxmlformats.org/markup-compatibility/2006">
              <mc:Choice xmlns:v="urn:schemas-microsoft-com:vml" Requires="v">
                <p:oleObj spid="_x0000_s18531" name="Worksheet" r:id="rId6" imgW="2190951" imgH="981416" progId="Excel.Sheet.8">
                  <p:embed/>
                </p:oleObj>
              </mc:Choice>
              <mc:Fallback>
                <p:oleObj name="Worksheet" r:id="rId6" imgW="2190951" imgH="981416"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325" y="2020888"/>
                        <a:ext cx="24511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2" name="Object 2050"/>
          <p:cNvGraphicFramePr>
            <a:graphicFrameLocks noChangeAspect="1"/>
          </p:cNvGraphicFramePr>
          <p:nvPr/>
        </p:nvGraphicFramePr>
        <p:xfrm>
          <a:off x="1408113" y="3900488"/>
          <a:ext cx="3865562" cy="2143125"/>
        </p:xfrm>
        <a:graphic>
          <a:graphicData uri="http://schemas.openxmlformats.org/presentationml/2006/ole">
            <mc:AlternateContent xmlns:mc="http://schemas.openxmlformats.org/markup-compatibility/2006">
              <mc:Choice xmlns:v="urn:schemas-microsoft-com:vml" Requires="v">
                <p:oleObj spid="_x0000_s18532" name="Worksheet" r:id="rId8" imgW="4039001" imgH="1876926" progId="Excel.Sheet.8">
                  <p:embed/>
                </p:oleObj>
              </mc:Choice>
              <mc:Fallback>
                <p:oleObj name="Worksheet" r:id="rId8" imgW="4039001" imgH="1876926"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6237"/>
                      <a:stretch>
                        <a:fillRect/>
                      </a:stretch>
                    </p:blipFill>
                    <p:spPr bwMode="auto">
                      <a:xfrm>
                        <a:off x="1408113" y="3900488"/>
                        <a:ext cx="3865562"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7980" name="Text Box 1036"/>
          <p:cNvSpPr txBox="1">
            <a:spLocks noChangeArrowheads="1"/>
          </p:cNvSpPr>
          <p:nvPr/>
        </p:nvSpPr>
        <p:spPr bwMode="auto">
          <a:xfrm>
            <a:off x="4449763" y="1208088"/>
            <a:ext cx="4017962" cy="2027237"/>
          </a:xfrm>
          <a:prstGeom prst="rect">
            <a:avLst/>
          </a:prstGeom>
          <a:solidFill>
            <a:srgbClr val="FFCC99"/>
          </a:solidFill>
          <a:ln w="12700">
            <a:solidFill>
              <a:schemeClr val="tx1"/>
            </a:solidFill>
            <a:miter lim="800000"/>
            <a:headEnd/>
            <a:tailEnd/>
          </a:ln>
          <a:effectLst>
            <a:outerShdw dist="107763" dir="2700000" algn="ctr" rotWithShape="0">
              <a:schemeClr val="bg2"/>
            </a:outerShdw>
          </a:effectLst>
        </p:spPr>
        <p:txBody>
          <a:bodyPr>
            <a:spAutoFit/>
          </a:bodyPr>
          <a:lstStyle/>
          <a:p>
            <a:pPr algn="l">
              <a:defRPr/>
            </a:pPr>
            <a:r>
              <a:rPr lang="en-US" sz="1800" b="1"/>
              <a:t>This shows that t1 tends to be a poor discriminator, while t3 is a good discriminator. The new term weight will now reflect the discrimination value for these terms. Note that further normalization can be done to make all term weights positive.</a:t>
            </a:r>
          </a:p>
        </p:txBody>
      </p:sp>
      <p:cxnSp>
        <p:nvCxnSpPr>
          <p:cNvPr id="17418" name="AutoShape 1037"/>
          <p:cNvCxnSpPr>
            <a:cxnSpLocks noChangeShapeType="1"/>
            <a:stCxn id="467980" idx="1"/>
          </p:cNvCxnSpPr>
          <p:nvPr/>
        </p:nvCxnSpPr>
        <p:spPr bwMode="auto">
          <a:xfrm rot="10800000" flipV="1">
            <a:off x="3273425" y="2222500"/>
            <a:ext cx="1176338" cy="336550"/>
          </a:xfrm>
          <a:prstGeom prst="bentConnector3">
            <a:avLst>
              <a:gd name="adj1" fmla="val 49931"/>
            </a:avLst>
          </a:prstGeom>
          <a:noFill/>
          <a:ln w="12700">
            <a:solidFill>
              <a:srgbClr val="008000"/>
            </a:solidFill>
            <a:miter lim="800000"/>
            <a:headEnd/>
            <a:tailEnd type="triangle" w="med" len="med"/>
          </a:ln>
          <a:extLst>
            <a:ext uri="{909E8E84-426E-40DD-AFC4-6F175D3DCCD1}">
              <a14:hiddenFill xmlns:a14="http://schemas.microsoft.com/office/drawing/2010/main">
                <a:noFill/>
              </a14:hiddenFill>
            </a:ext>
          </a:extLst>
        </p:spPr>
      </p:cxnSp>
      <p:cxnSp>
        <p:nvCxnSpPr>
          <p:cNvPr id="17419" name="AutoShape 1038"/>
          <p:cNvCxnSpPr>
            <a:cxnSpLocks noChangeShapeType="1"/>
            <a:stCxn id="467980" idx="2"/>
          </p:cNvCxnSpPr>
          <p:nvPr/>
        </p:nvCxnSpPr>
        <p:spPr bwMode="auto">
          <a:xfrm rot="5400000">
            <a:off x="4568031" y="2008982"/>
            <a:ext cx="665163" cy="3117850"/>
          </a:xfrm>
          <a:prstGeom prst="bentConnector3">
            <a:avLst>
              <a:gd name="adj1" fmla="val 49880"/>
            </a:avLst>
          </a:prstGeom>
          <a:noFill/>
          <a:ln w="12700">
            <a:solidFill>
              <a:srgbClr val="008000"/>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17413" name="Object 2051"/>
          <p:cNvGraphicFramePr>
            <a:graphicFrameLocks noGrp="1" noChangeAspect="1"/>
          </p:cNvGraphicFramePr>
          <p:nvPr>
            <p:ph idx="1"/>
          </p:nvPr>
        </p:nvGraphicFramePr>
        <p:xfrm>
          <a:off x="6102350" y="4699000"/>
          <a:ext cx="2173288" cy="508000"/>
        </p:xfrm>
        <a:graphic>
          <a:graphicData uri="http://schemas.openxmlformats.org/presentationml/2006/ole">
            <mc:AlternateContent xmlns:mc="http://schemas.openxmlformats.org/markup-compatibility/2006">
              <mc:Choice xmlns:v="urn:schemas-microsoft-com:vml" Requires="v">
                <p:oleObj spid="_x0000_s18533" name="Equation" r:id="rId10" imgW="977760" imgH="228600" progId="Equation.3">
                  <p:embed/>
                </p:oleObj>
              </mc:Choice>
              <mc:Fallback>
                <p:oleObj name="Equation" r:id="rId10" imgW="97776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2350" y="4699000"/>
                        <a:ext cx="2173288" cy="5080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7420" name="AutoShape 1041"/>
          <p:cNvCxnSpPr>
            <a:cxnSpLocks noChangeShapeType="1"/>
          </p:cNvCxnSpPr>
          <p:nvPr/>
        </p:nvCxnSpPr>
        <p:spPr bwMode="auto">
          <a:xfrm flipH="1">
            <a:off x="5273675" y="4953000"/>
            <a:ext cx="828675" cy="19050"/>
          </a:xfrm>
          <a:prstGeom prst="straightConnector1">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14331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71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8B0092C9-1B70-4E1D-97CD-63848BC86BD4}" type="slidenum">
              <a:rPr lang="en-US" altLang="en-US"/>
              <a:pPr/>
              <a:t>48</a:t>
            </a:fld>
            <a:endParaRPr lang="en-US" altLang="en-US"/>
          </a:p>
        </p:txBody>
      </p:sp>
      <p:sp>
        <p:nvSpPr>
          <p:cNvPr id="47108" name="Rectangle 2"/>
          <p:cNvSpPr>
            <a:spLocks noGrp="1" noChangeArrowheads="1"/>
          </p:cNvSpPr>
          <p:nvPr>
            <p:ph type="title"/>
          </p:nvPr>
        </p:nvSpPr>
        <p:spPr>
          <a:xfrm>
            <a:off x="685800" y="304800"/>
            <a:ext cx="7772400" cy="609600"/>
          </a:xfrm>
        </p:spPr>
        <p:txBody>
          <a:bodyPr/>
          <a:lstStyle/>
          <a:p>
            <a:r>
              <a:rPr lang="en-US" altLang="en-US" smtClean="0"/>
              <a:t>Signal-To-Noise Ratio</a:t>
            </a:r>
          </a:p>
        </p:txBody>
      </p:sp>
      <p:sp>
        <p:nvSpPr>
          <p:cNvPr id="47109" name="Rectangle 3"/>
          <p:cNvSpPr>
            <a:spLocks noGrp="1" noChangeArrowheads="1"/>
          </p:cNvSpPr>
          <p:nvPr>
            <p:ph type="body" idx="1"/>
          </p:nvPr>
        </p:nvSpPr>
        <p:spPr>
          <a:xfrm>
            <a:off x="228600" y="1092200"/>
            <a:ext cx="8458200" cy="5156200"/>
          </a:xfrm>
        </p:spPr>
        <p:txBody>
          <a:bodyPr/>
          <a:lstStyle/>
          <a:p>
            <a:r>
              <a:rPr lang="en-US" altLang="en-US" sz="2200" smtClean="0"/>
              <a:t>Based on work of Shannon in 1940’s on Information Theory</a:t>
            </a:r>
            <a:endParaRPr lang="en-US" altLang="en-US" smtClean="0"/>
          </a:p>
          <a:p>
            <a:pPr lvl="1"/>
            <a:r>
              <a:rPr lang="en-US" altLang="en-US" smtClean="0"/>
              <a:t>Developed a model of communication of messages across a noisy channel</a:t>
            </a:r>
          </a:p>
          <a:p>
            <a:pPr lvl="1"/>
            <a:r>
              <a:rPr lang="en-US" altLang="en-US" smtClean="0"/>
              <a:t>Goal is to devise an </a:t>
            </a:r>
            <a:r>
              <a:rPr lang="en-US" altLang="en-US" i="1" smtClean="0"/>
              <a:t>encoding</a:t>
            </a:r>
            <a:r>
              <a:rPr lang="en-US" altLang="en-US" smtClean="0"/>
              <a:t> of messages that is most robust in the face of channel noise</a:t>
            </a:r>
          </a:p>
          <a:p>
            <a:r>
              <a:rPr lang="en-US" altLang="en-US" sz="2200" smtClean="0"/>
              <a:t>In IR, </a:t>
            </a:r>
            <a:r>
              <a:rPr lang="en-US" altLang="en-US" sz="2200" i="1" smtClean="0"/>
              <a:t>messages</a:t>
            </a:r>
            <a:r>
              <a:rPr lang="en-US" altLang="en-US" sz="2200" smtClean="0"/>
              <a:t> describe the content of documents</a:t>
            </a:r>
            <a:endParaRPr lang="en-US" altLang="en-US" smtClean="0"/>
          </a:p>
          <a:p>
            <a:pPr lvl="1"/>
            <a:r>
              <a:rPr lang="en-US" altLang="en-US" smtClean="0"/>
              <a:t>Amount of information </a:t>
            </a:r>
            <a:r>
              <a:rPr lang="en-US" altLang="en-US" i="1" smtClean="0"/>
              <a:t>about</a:t>
            </a:r>
            <a:r>
              <a:rPr lang="en-US" altLang="en-US" smtClean="0"/>
              <a:t> the document from a word is inversely proportional to its probability of occurrence</a:t>
            </a:r>
          </a:p>
          <a:p>
            <a:pPr lvl="1"/>
            <a:r>
              <a:rPr lang="en-US" altLang="en-US" smtClean="0"/>
              <a:t>The least informative words are those that occur approximately uniformly across the corpus of documents</a:t>
            </a:r>
          </a:p>
          <a:p>
            <a:pPr lvl="2"/>
            <a:r>
              <a:rPr lang="en-US" altLang="en-US" smtClean="0"/>
              <a:t>a word that occurs with the similar frequency across many documents (e.g., “the”, “and”, etc.) is less informative than one that occurs with high frequency in one or two documents</a:t>
            </a:r>
          </a:p>
          <a:p>
            <a:pPr lvl="2"/>
            <a:r>
              <a:rPr lang="en-US" altLang="en-US" smtClean="0"/>
              <a:t>Shannon used </a:t>
            </a:r>
            <a:r>
              <a:rPr lang="en-US" altLang="en-US" i="1" smtClean="0"/>
              <a:t>entropy</a:t>
            </a:r>
            <a:r>
              <a:rPr lang="en-US" altLang="en-US" smtClean="0"/>
              <a:t> (a logarithmic measure) to measure average information gain with </a:t>
            </a:r>
            <a:r>
              <a:rPr lang="en-US" altLang="en-US" i="1" smtClean="0"/>
              <a:t>noise</a:t>
            </a:r>
            <a:r>
              <a:rPr lang="en-US" altLang="en-US" smtClean="0"/>
              <a:t> defined as its inverse</a:t>
            </a:r>
          </a:p>
          <a:p>
            <a:pPr lvl="2">
              <a:buFont typeface="Marlett" pitchFamily="2" charset="2"/>
              <a:buNone/>
            </a:pPr>
            <a:endParaRPr lang="en-US" altLang="en-US" smtClean="0"/>
          </a:p>
        </p:txBody>
      </p:sp>
    </p:spTree>
    <p:extLst>
      <p:ext uri="{BB962C8B-B14F-4D97-AF65-F5344CB8AC3E}">
        <p14:creationId xmlns:p14="http://schemas.microsoft.com/office/powerpoint/2010/main" val="204013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843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8A076E28-CA06-404B-8CEF-5DFA4449890D}" type="slidenum">
              <a:rPr lang="en-US" altLang="en-US"/>
              <a:pPr/>
              <a:t>49</a:t>
            </a:fld>
            <a:endParaRPr lang="en-US" altLang="en-US"/>
          </a:p>
        </p:txBody>
      </p:sp>
      <p:sp>
        <p:nvSpPr>
          <p:cNvPr id="18438" name="Rectangle 2"/>
          <p:cNvSpPr>
            <a:spLocks noGrp="1" noChangeArrowheads="1"/>
          </p:cNvSpPr>
          <p:nvPr>
            <p:ph type="title"/>
          </p:nvPr>
        </p:nvSpPr>
        <p:spPr/>
        <p:txBody>
          <a:bodyPr/>
          <a:lstStyle/>
          <a:p>
            <a:r>
              <a:rPr lang="en-US" altLang="en-US" smtClean="0"/>
              <a:t>Signal-To-Noise Ratio</a:t>
            </a:r>
          </a:p>
        </p:txBody>
      </p:sp>
      <p:sp>
        <p:nvSpPr>
          <p:cNvPr id="18439" name="Rectangle 3"/>
          <p:cNvSpPr>
            <a:spLocks noGrp="1" noChangeArrowheads="1"/>
          </p:cNvSpPr>
          <p:nvPr>
            <p:ph type="body" idx="1"/>
          </p:nvPr>
        </p:nvSpPr>
        <p:spPr>
          <a:xfrm>
            <a:off x="292100" y="1295400"/>
            <a:ext cx="7772400" cy="1587500"/>
          </a:xfrm>
        </p:spPr>
        <p:txBody>
          <a:bodyPr/>
          <a:lstStyle/>
          <a:p>
            <a:pPr lvl="1">
              <a:buFont typeface="Marlett" pitchFamily="2" charset="2"/>
              <a:buNone/>
            </a:pPr>
            <a:r>
              <a:rPr lang="en-US" altLang="en-US" sz="2400" b="1" i="1" smtClean="0"/>
              <a:t>p</a:t>
            </a:r>
            <a:r>
              <a:rPr lang="en-US" altLang="en-US" sz="2400" b="1" i="1" baseline="-25000" smtClean="0"/>
              <a:t>k</a:t>
            </a:r>
            <a:r>
              <a:rPr lang="en-US" altLang="en-US" sz="2400" smtClean="0"/>
              <a:t> = </a:t>
            </a:r>
            <a:r>
              <a:rPr lang="en-US" altLang="en-US" sz="2400" b="1" smtClean="0"/>
              <a:t>Prob</a:t>
            </a:r>
            <a:r>
              <a:rPr lang="en-US" altLang="en-US" sz="2400" smtClean="0"/>
              <a:t>(term </a:t>
            </a:r>
            <a:r>
              <a:rPr lang="en-US" altLang="en-US" sz="2400" b="1" i="1" smtClean="0"/>
              <a:t>k</a:t>
            </a:r>
            <a:r>
              <a:rPr lang="en-US" altLang="en-US" sz="2400" smtClean="0"/>
              <a:t> occurs in document </a:t>
            </a:r>
            <a:r>
              <a:rPr lang="en-US" altLang="en-US" sz="2400" b="1" i="1" smtClean="0"/>
              <a:t>i</a:t>
            </a:r>
            <a:r>
              <a:rPr lang="en-US" altLang="en-US" sz="2400" smtClean="0"/>
              <a:t>) = </a:t>
            </a:r>
            <a:r>
              <a:rPr lang="en-US" altLang="en-US" sz="2400" b="1" i="1" smtClean="0"/>
              <a:t>tf</a:t>
            </a:r>
            <a:r>
              <a:rPr lang="en-US" altLang="en-US" sz="2400" b="1" i="1" baseline="-25000" smtClean="0"/>
              <a:t>ik</a:t>
            </a:r>
            <a:r>
              <a:rPr lang="en-US" altLang="en-US" sz="2400" smtClean="0"/>
              <a:t> </a:t>
            </a:r>
            <a:r>
              <a:rPr lang="en-US" altLang="en-US" sz="2400" b="1" smtClean="0"/>
              <a:t>/</a:t>
            </a:r>
            <a:r>
              <a:rPr lang="en-US" altLang="en-US" sz="2400" smtClean="0"/>
              <a:t> </a:t>
            </a:r>
            <a:r>
              <a:rPr lang="en-US" altLang="en-US" sz="2400" b="1" i="1" smtClean="0"/>
              <a:t>tf</a:t>
            </a:r>
            <a:r>
              <a:rPr lang="en-US" altLang="en-US" sz="2400" b="1" i="1" baseline="-25000" smtClean="0"/>
              <a:t>k</a:t>
            </a:r>
          </a:p>
          <a:p>
            <a:pPr lvl="1">
              <a:buFont typeface="Marlett" pitchFamily="2" charset="2"/>
              <a:buNone/>
            </a:pPr>
            <a:r>
              <a:rPr lang="en-US" altLang="en-US" sz="2400" b="1" i="1" smtClean="0"/>
              <a:t>Info</a:t>
            </a:r>
            <a:r>
              <a:rPr lang="en-US" altLang="en-US" sz="2400" b="1" i="1" baseline="-25000" smtClean="0"/>
              <a:t>k</a:t>
            </a:r>
            <a:r>
              <a:rPr lang="en-US" altLang="en-US" sz="2400" b="1" i="1" smtClean="0"/>
              <a:t> = - p</a:t>
            </a:r>
            <a:r>
              <a:rPr lang="en-US" altLang="en-US" sz="2400" b="1" i="1" baseline="-25000" smtClean="0"/>
              <a:t>k</a:t>
            </a:r>
            <a:r>
              <a:rPr lang="en-US" altLang="en-US" sz="2400" b="1" i="1" smtClean="0"/>
              <a:t> </a:t>
            </a:r>
            <a:r>
              <a:rPr lang="en-US" altLang="en-US" sz="2400" b="1" smtClean="0"/>
              <a:t>log</a:t>
            </a:r>
            <a:r>
              <a:rPr lang="en-US" altLang="en-US" sz="2400" b="1" i="1" smtClean="0"/>
              <a:t> p</a:t>
            </a:r>
            <a:r>
              <a:rPr lang="en-US" altLang="en-US" sz="2400" b="1" i="1" baseline="-25000" smtClean="0"/>
              <a:t>k</a:t>
            </a:r>
            <a:endParaRPr lang="en-US" altLang="en-US" sz="2400" b="1" i="1" smtClean="0"/>
          </a:p>
          <a:p>
            <a:pPr lvl="1">
              <a:buFont typeface="Marlett" pitchFamily="2" charset="2"/>
              <a:buNone/>
            </a:pPr>
            <a:r>
              <a:rPr lang="en-US" altLang="en-US" sz="2400" b="1" i="1" smtClean="0"/>
              <a:t>Noise</a:t>
            </a:r>
            <a:r>
              <a:rPr lang="en-US" altLang="en-US" sz="2400" b="1" i="1" baseline="-25000" smtClean="0"/>
              <a:t>k</a:t>
            </a:r>
            <a:r>
              <a:rPr lang="en-US" altLang="en-US" sz="2400" b="1" i="1" smtClean="0"/>
              <a:t> = - p</a:t>
            </a:r>
            <a:r>
              <a:rPr lang="en-US" altLang="en-US" sz="2400" b="1" i="1" baseline="-25000" smtClean="0"/>
              <a:t>k</a:t>
            </a:r>
            <a:r>
              <a:rPr lang="en-US" altLang="en-US" sz="2400" b="1" i="1" smtClean="0"/>
              <a:t> </a:t>
            </a:r>
            <a:r>
              <a:rPr lang="en-US" altLang="en-US" sz="2400" b="1" smtClean="0"/>
              <a:t>log</a:t>
            </a:r>
            <a:r>
              <a:rPr lang="en-US" altLang="en-US" sz="2400" b="1" i="1" smtClean="0"/>
              <a:t> </a:t>
            </a:r>
            <a:r>
              <a:rPr lang="en-US" altLang="en-US" sz="2400" b="1" smtClean="0"/>
              <a:t>(1/</a:t>
            </a:r>
            <a:r>
              <a:rPr lang="en-US" altLang="en-US" sz="2400" b="1" i="1" smtClean="0"/>
              <a:t>p</a:t>
            </a:r>
            <a:r>
              <a:rPr lang="en-US" altLang="en-US" sz="2400" b="1" i="1" baseline="-25000" smtClean="0"/>
              <a:t>k</a:t>
            </a:r>
            <a:r>
              <a:rPr lang="en-US" altLang="en-US" sz="2400" b="1" smtClean="0"/>
              <a:t>)</a:t>
            </a:r>
          </a:p>
          <a:p>
            <a:pPr lvl="1">
              <a:buFont typeface="Marlett" pitchFamily="2" charset="2"/>
              <a:buNone/>
            </a:pPr>
            <a:endParaRPr lang="en-US" altLang="en-US" sz="2400" b="1" smtClean="0"/>
          </a:p>
          <a:p>
            <a:pPr lvl="1">
              <a:buFont typeface="Marlett" pitchFamily="2" charset="2"/>
              <a:buNone/>
            </a:pPr>
            <a:endParaRPr lang="en-US" altLang="en-US" sz="2400" b="1" smtClean="0"/>
          </a:p>
          <a:p>
            <a:pPr lvl="1">
              <a:buFont typeface="Marlett" pitchFamily="2" charset="2"/>
              <a:buNone/>
            </a:pPr>
            <a:endParaRPr lang="en-US" altLang="en-US" sz="2400" b="1" smtClean="0"/>
          </a:p>
          <a:p>
            <a:pPr lvl="1">
              <a:buFont typeface="Marlett" pitchFamily="2" charset="2"/>
              <a:buNone/>
            </a:pPr>
            <a:endParaRPr lang="en-US" altLang="en-US" b="1" smtClean="0"/>
          </a:p>
        </p:txBody>
      </p:sp>
      <p:graphicFrame>
        <p:nvGraphicFramePr>
          <p:cNvPr id="18434" name="Object 6"/>
          <p:cNvGraphicFramePr>
            <a:graphicFrameLocks noChangeAspect="1"/>
          </p:cNvGraphicFramePr>
          <p:nvPr/>
        </p:nvGraphicFramePr>
        <p:xfrm>
          <a:off x="1524000" y="5676900"/>
          <a:ext cx="2300288" cy="358775"/>
        </p:xfrm>
        <a:graphic>
          <a:graphicData uri="http://schemas.openxmlformats.org/presentationml/2006/ole">
            <mc:AlternateContent xmlns:mc="http://schemas.openxmlformats.org/markup-compatibility/2006">
              <mc:Choice xmlns:v="urn:schemas-microsoft-com:vml" Requires="v">
                <p:oleObj spid="_x0000_s19506" name="Equation" r:id="rId4" imgW="1854000" imgH="291960" progId="Equation.DSMT4">
                  <p:embed/>
                </p:oleObj>
              </mc:Choice>
              <mc:Fallback>
                <p:oleObj name="Equation" r:id="rId4" imgW="1854000" imgH="291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676900"/>
                        <a:ext cx="2300288"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0" name="Rectangle 7"/>
          <p:cNvSpPr>
            <a:spLocks noChangeArrowheads="1"/>
          </p:cNvSpPr>
          <p:nvPr/>
        </p:nvSpPr>
        <p:spPr bwMode="auto">
          <a:xfrm>
            <a:off x="1447800" y="5600700"/>
            <a:ext cx="2438400" cy="4572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18441" name="Text Box 8"/>
          <p:cNvSpPr txBox="1">
            <a:spLocks noChangeArrowheads="1"/>
          </p:cNvSpPr>
          <p:nvPr/>
        </p:nvSpPr>
        <p:spPr bwMode="auto">
          <a:xfrm>
            <a:off x="5067300" y="5473700"/>
            <a:ext cx="2489200" cy="714375"/>
          </a:xfrm>
          <a:prstGeom prst="rect">
            <a:avLst/>
          </a:prstGeom>
          <a:solidFill>
            <a:srgbClr val="CCCCFF"/>
          </a:solidFill>
          <a:ln w="12700">
            <a:solidFill>
              <a:schemeClr val="tx1"/>
            </a:solidFill>
            <a:miter lim="800000"/>
            <a:headEnd/>
            <a:tailEnd/>
          </a:ln>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b="1"/>
              <a:t>The weight of term </a:t>
            </a:r>
            <a:r>
              <a:rPr lang="en-US" altLang="en-US" sz="2000" b="1" i="1"/>
              <a:t>k</a:t>
            </a:r>
            <a:r>
              <a:rPr lang="en-US" altLang="en-US" sz="1800" b="1"/>
              <a:t> in</a:t>
            </a:r>
          </a:p>
          <a:p>
            <a:pPr algn="l"/>
            <a:r>
              <a:rPr lang="en-US" altLang="en-US" sz="1800" b="1"/>
              <a:t>document </a:t>
            </a:r>
            <a:r>
              <a:rPr lang="en-US" altLang="en-US" sz="2000" b="1" i="1"/>
              <a:t>i</a:t>
            </a:r>
            <a:endParaRPr lang="en-US" altLang="en-US" sz="1800" b="1"/>
          </a:p>
        </p:txBody>
      </p:sp>
      <p:cxnSp>
        <p:nvCxnSpPr>
          <p:cNvPr id="18442" name="AutoShape 9"/>
          <p:cNvCxnSpPr>
            <a:cxnSpLocks noChangeShapeType="1"/>
            <a:stCxn id="18441" idx="1"/>
            <a:endCxn id="18440" idx="3"/>
          </p:cNvCxnSpPr>
          <p:nvPr/>
        </p:nvCxnSpPr>
        <p:spPr bwMode="auto">
          <a:xfrm flipH="1" flipV="1">
            <a:off x="3886200" y="5829300"/>
            <a:ext cx="1181100" cy="1588"/>
          </a:xfrm>
          <a:prstGeom prst="straightConnector1">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cxnSp>
      <p:graphicFrame>
        <p:nvGraphicFramePr>
          <p:cNvPr id="18435" name="Object 10"/>
          <p:cNvGraphicFramePr>
            <a:graphicFrameLocks noChangeAspect="1"/>
          </p:cNvGraphicFramePr>
          <p:nvPr/>
        </p:nvGraphicFramePr>
        <p:xfrm>
          <a:off x="654050" y="4914900"/>
          <a:ext cx="3386138" cy="358775"/>
        </p:xfrm>
        <a:graphic>
          <a:graphicData uri="http://schemas.openxmlformats.org/presentationml/2006/ole">
            <mc:AlternateContent xmlns:mc="http://schemas.openxmlformats.org/markup-compatibility/2006">
              <mc:Choice xmlns:v="urn:schemas-microsoft-com:vml" Requires="v">
                <p:oleObj spid="_x0000_s19507" name="Equation" r:id="rId6" imgW="2730240" imgH="291960" progId="Equation.DSMT4">
                  <p:embed/>
                </p:oleObj>
              </mc:Choice>
              <mc:Fallback>
                <p:oleObj name="Equation" r:id="rId6" imgW="2730240" imgH="2919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050" y="4914900"/>
                        <a:ext cx="3386138"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9307" name="Text Box 11"/>
          <p:cNvSpPr txBox="1">
            <a:spLocks noChangeArrowheads="1"/>
          </p:cNvSpPr>
          <p:nvPr/>
        </p:nvSpPr>
        <p:spPr bwMode="auto">
          <a:xfrm>
            <a:off x="3929063" y="1879600"/>
            <a:ext cx="2736850" cy="654050"/>
          </a:xfrm>
          <a:prstGeom prst="rect">
            <a:avLst/>
          </a:prstGeom>
          <a:solidFill>
            <a:srgbClr val="FFCC99"/>
          </a:solidFill>
          <a:ln w="12700">
            <a:solidFill>
              <a:schemeClr val="tx1"/>
            </a:solidFill>
            <a:miter lim="800000"/>
            <a:headEnd/>
            <a:tailEnd/>
          </a:ln>
          <a:effectLst>
            <a:outerShdw dist="107763" dir="2700000" algn="ctr" rotWithShape="0">
              <a:schemeClr val="bg2"/>
            </a:outerShdw>
          </a:effectLst>
        </p:spPr>
        <p:txBody>
          <a:bodyPr wrap="none">
            <a:spAutoFit/>
          </a:bodyPr>
          <a:lstStyle/>
          <a:p>
            <a:pPr algn="l">
              <a:defRPr/>
            </a:pPr>
            <a:r>
              <a:rPr lang="en-US" sz="1800" b="1"/>
              <a:t>Note: here we always take</a:t>
            </a:r>
          </a:p>
          <a:p>
            <a:pPr algn="l">
              <a:defRPr/>
            </a:pPr>
            <a:r>
              <a:rPr lang="en-US" sz="1800" b="1"/>
              <a:t>logs to be base 2.</a:t>
            </a:r>
          </a:p>
        </p:txBody>
      </p:sp>
      <p:pic>
        <p:nvPicPr>
          <p:cNvPr id="18444" name="Picture 12" descr="avg-inf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0400" y="3079750"/>
            <a:ext cx="52197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09" name="Text Box 13"/>
          <p:cNvSpPr txBox="1">
            <a:spLocks noChangeArrowheads="1"/>
          </p:cNvSpPr>
          <p:nvPr/>
        </p:nvSpPr>
        <p:spPr bwMode="auto">
          <a:xfrm>
            <a:off x="6178550" y="3314700"/>
            <a:ext cx="2571750" cy="1477963"/>
          </a:xfrm>
          <a:prstGeom prst="rect">
            <a:avLst/>
          </a:prstGeom>
          <a:solidFill>
            <a:srgbClr val="FFCC99"/>
          </a:solidFill>
          <a:ln w="12700">
            <a:solidFill>
              <a:schemeClr val="tx1"/>
            </a:solidFill>
            <a:miter lim="800000"/>
            <a:headEnd/>
            <a:tailEnd/>
          </a:ln>
          <a:effectLst>
            <a:outerShdw dist="107763" dir="2700000" algn="ctr" rotWithShape="0">
              <a:schemeClr val="bg2"/>
            </a:outerShdw>
          </a:effectLst>
        </p:spPr>
        <p:txBody>
          <a:bodyPr>
            <a:spAutoFit/>
          </a:bodyPr>
          <a:lstStyle/>
          <a:p>
            <a:pPr algn="l">
              <a:defRPr/>
            </a:pPr>
            <a:r>
              <a:rPr lang="en-US" sz="1800" b="1"/>
              <a:t>Note: NOISE is the</a:t>
            </a:r>
          </a:p>
          <a:p>
            <a:pPr algn="l">
              <a:defRPr/>
            </a:pPr>
            <a:r>
              <a:rPr lang="en-US" sz="1800" b="1"/>
              <a:t>negation of AVG-INFO, so only one of these needs to be computed in practice.</a:t>
            </a:r>
          </a:p>
        </p:txBody>
      </p:sp>
      <p:pic>
        <p:nvPicPr>
          <p:cNvPr id="18446" name="Picture 14" descr="nois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7700" y="3994150"/>
            <a:ext cx="5054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27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p:cNvSpPr>
            <a:spLocks noChangeArrowheads="1"/>
          </p:cNvSpPr>
          <p:nvPr/>
        </p:nvSpPr>
        <p:spPr bwMode="auto">
          <a:xfrm>
            <a:off x="2570163" y="3492497"/>
            <a:ext cx="4910137" cy="228600"/>
          </a:xfrm>
          <a:prstGeom prst="rect">
            <a:avLst/>
          </a:prstGeom>
          <a:solidFill>
            <a:srgbClr val="99CCFF"/>
          </a:solidFill>
          <a:ln w="9525">
            <a:solidFill>
              <a:schemeClr val="tx1"/>
            </a:solidFill>
            <a:miter lim="800000"/>
            <a:headEnd/>
            <a:tailEnd/>
          </a:ln>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27" name="Text Box 10"/>
          <p:cNvSpPr txBox="1">
            <a:spLocks noChangeArrowheads="1"/>
          </p:cNvSpPr>
          <p:nvPr/>
        </p:nvSpPr>
        <p:spPr bwMode="auto">
          <a:xfrm>
            <a:off x="7846984" y="2934601"/>
            <a:ext cx="1076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b="1" dirty="0" smtClean="0">
                <a:solidFill>
                  <a:srgbClr val="008000"/>
                </a:solidFill>
                <a:latin typeface="Comic Sans MS" pitchFamily="66" charset="0"/>
              </a:rPr>
              <a:t>The dictionary</a:t>
            </a:r>
            <a:endParaRPr lang="en-US" altLang="en-US" b="1" dirty="0">
              <a:solidFill>
                <a:srgbClr val="008000"/>
              </a:solidFill>
              <a:latin typeface="Comic Sans MS" pitchFamily="66" charset="0"/>
            </a:endParaRPr>
          </a:p>
        </p:txBody>
      </p:sp>
      <p:cxnSp>
        <p:nvCxnSpPr>
          <p:cNvPr id="28" name="AutoShape 11"/>
          <p:cNvCxnSpPr>
            <a:cxnSpLocks noChangeShapeType="1"/>
            <a:stCxn id="27" idx="1"/>
            <a:endCxn id="26" idx="3"/>
          </p:cNvCxnSpPr>
          <p:nvPr/>
        </p:nvCxnSpPr>
        <p:spPr bwMode="auto">
          <a:xfrm rot="10800000" flipV="1">
            <a:off x="7480300" y="3196211"/>
            <a:ext cx="366684" cy="410586"/>
          </a:xfrm>
          <a:prstGeom prst="bentConnector3">
            <a:avLst>
              <a:gd name="adj1" fmla="val 50000"/>
            </a:avLst>
          </a:prstGeom>
          <a:noFill/>
          <a:ln w="9525">
            <a:solidFill>
              <a:srgbClr val="008000"/>
            </a:solidFill>
            <a:miter lim="800000"/>
            <a:headEnd/>
            <a:tailEnd type="triangle" w="med" len="med"/>
          </a:ln>
          <a:extLst>
            <a:ext uri="{909E8E84-426E-40DD-AFC4-6F175D3DCCD1}">
              <a14:hiddenFill xmlns:a14="http://schemas.microsoft.com/office/drawing/2010/main">
                <a:noFill/>
              </a14:hiddenFill>
            </a:ext>
          </a:extLst>
        </p:spPr>
      </p:cxnSp>
      <p:sp>
        <p:nvSpPr>
          <p:cNvPr id="46082"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46083" name="Slide Number Placeholder 4"/>
          <p:cNvSpPr>
            <a:spLocks noGrp="1"/>
          </p:cNvSpPr>
          <p:nvPr>
            <p:ph type="sldNum" sz="quarter" idx="11"/>
          </p:nvPr>
        </p:nvSpPr>
        <p:spPr>
          <a:noFill/>
        </p:spPr>
        <p:txBody>
          <a:bodyPr/>
          <a:lstStyle/>
          <a:p>
            <a:fld id="{787B8659-7BE4-44BF-A45F-7EC7541B6601}" type="slidenum">
              <a:rPr lang="en-US" smtClean="0">
                <a:latin typeface="Times New Roman" charset="0"/>
              </a:rPr>
              <a:pPr/>
              <a:t>5</a:t>
            </a:fld>
            <a:endParaRPr lang="en-US" smtClean="0">
              <a:latin typeface="Times New Roman" charset="0"/>
            </a:endParaRPr>
          </a:p>
        </p:txBody>
      </p:sp>
      <p:sp>
        <p:nvSpPr>
          <p:cNvPr id="46084" name="Rectangle 2"/>
          <p:cNvSpPr>
            <a:spLocks noGrp="1" noChangeArrowheads="1"/>
          </p:cNvSpPr>
          <p:nvPr>
            <p:ph type="title"/>
          </p:nvPr>
        </p:nvSpPr>
        <p:spPr>
          <a:xfrm>
            <a:off x="685800" y="228600"/>
            <a:ext cx="7772400" cy="609600"/>
          </a:xfrm>
        </p:spPr>
        <p:txBody>
          <a:bodyPr/>
          <a:lstStyle/>
          <a:p>
            <a:r>
              <a:rPr lang="en-US" dirty="0" smtClean="0"/>
              <a:t>Document Vectors and Indexes</a:t>
            </a:r>
          </a:p>
        </p:txBody>
      </p:sp>
      <p:sp>
        <p:nvSpPr>
          <p:cNvPr id="46085" name="Rectangle 3"/>
          <p:cNvSpPr>
            <a:spLocks noGrp="1" noChangeArrowheads="1"/>
          </p:cNvSpPr>
          <p:nvPr>
            <p:ph type="body" idx="1"/>
          </p:nvPr>
        </p:nvSpPr>
        <p:spPr>
          <a:xfrm>
            <a:off x="533400" y="933061"/>
            <a:ext cx="8077200" cy="2001539"/>
          </a:xfrm>
        </p:spPr>
        <p:txBody>
          <a:bodyPr/>
          <a:lstStyle/>
          <a:p>
            <a:pPr>
              <a:lnSpc>
                <a:spcPct val="80000"/>
              </a:lnSpc>
            </a:pPr>
            <a:r>
              <a:rPr lang="en-US" altLang="en-US" dirty="0" smtClean="0"/>
              <a:t>Conceptually</a:t>
            </a:r>
            <a:r>
              <a:rPr lang="en-US" altLang="en-US" dirty="0"/>
              <a:t>, the index can be viewed as a </a:t>
            </a:r>
            <a:r>
              <a:rPr lang="en-US" altLang="en-US" dirty="0">
                <a:solidFill>
                  <a:srgbClr val="CC3300"/>
                </a:solidFill>
              </a:rPr>
              <a:t>document-term matrix</a:t>
            </a:r>
            <a:r>
              <a:rPr lang="en-US" altLang="en-US" dirty="0"/>
              <a:t> </a:t>
            </a:r>
            <a:endParaRPr lang="en-US" altLang="en-US" dirty="0" smtClean="0"/>
          </a:p>
          <a:p>
            <a:pPr lvl="1">
              <a:lnSpc>
                <a:spcPct val="80000"/>
              </a:lnSpc>
            </a:pPr>
            <a:r>
              <a:rPr lang="en-US" altLang="en-US" sz="1800" dirty="0" smtClean="0"/>
              <a:t>Each </a:t>
            </a:r>
            <a:r>
              <a:rPr lang="en-US" altLang="en-US" sz="1800" dirty="0"/>
              <a:t>document is represented as an </a:t>
            </a:r>
            <a:r>
              <a:rPr lang="en-US" altLang="en-US" sz="1800" i="1" dirty="0"/>
              <a:t>n</a:t>
            </a:r>
            <a:r>
              <a:rPr lang="en-US" altLang="en-US" sz="1800" dirty="0"/>
              <a:t>-dimensional vector (</a:t>
            </a:r>
            <a:r>
              <a:rPr lang="en-US" altLang="en-US" sz="1800" i="1" dirty="0"/>
              <a:t>n</a:t>
            </a:r>
            <a:r>
              <a:rPr lang="en-US" altLang="en-US" sz="1800" dirty="0"/>
              <a:t> = no. of terms in the dictionary)</a:t>
            </a:r>
          </a:p>
          <a:p>
            <a:pPr lvl="1">
              <a:lnSpc>
                <a:spcPct val="80000"/>
              </a:lnSpc>
            </a:pPr>
            <a:r>
              <a:rPr lang="en-US" altLang="en-US" sz="1800" dirty="0"/>
              <a:t>Term weights represent the scalar value of each dimension in a </a:t>
            </a:r>
            <a:r>
              <a:rPr lang="en-US" altLang="en-US" sz="1800" dirty="0" smtClean="0"/>
              <a:t>document</a:t>
            </a:r>
            <a:endParaRPr lang="en-US" altLang="en-US" sz="1800" dirty="0"/>
          </a:p>
          <a:p>
            <a:pPr lvl="1">
              <a:lnSpc>
                <a:spcPct val="80000"/>
              </a:lnSpc>
            </a:pPr>
            <a:r>
              <a:rPr lang="en-US" altLang="en-US" sz="1800" dirty="0" smtClean="0"/>
              <a:t>The </a:t>
            </a:r>
            <a:r>
              <a:rPr lang="en-US" altLang="en-US" sz="1800" b="1" dirty="0">
                <a:solidFill>
                  <a:srgbClr val="CC3300"/>
                </a:solidFill>
              </a:rPr>
              <a:t>inverted file structure</a:t>
            </a:r>
            <a:r>
              <a:rPr lang="en-US" altLang="en-US" sz="1800" dirty="0"/>
              <a:t> </a:t>
            </a:r>
            <a:r>
              <a:rPr lang="en-US" altLang="en-US" sz="1800" dirty="0" smtClean="0"/>
              <a:t>is </a:t>
            </a:r>
            <a:r>
              <a:rPr lang="en-US" altLang="en-US" sz="1800" dirty="0"/>
              <a:t>an “</a:t>
            </a:r>
            <a:r>
              <a:rPr lang="en-US" altLang="en-US" sz="1800" dirty="0">
                <a:solidFill>
                  <a:srgbClr val="CC3300"/>
                </a:solidFill>
              </a:rPr>
              <a:t>implementation model</a:t>
            </a:r>
            <a:r>
              <a:rPr lang="en-US" altLang="en-US" sz="1800" dirty="0"/>
              <a:t>” used in practice to store the information captured in this conceptual </a:t>
            </a:r>
            <a:r>
              <a:rPr lang="en-US" altLang="en-US" sz="1800" dirty="0" smtClean="0"/>
              <a:t>representation</a:t>
            </a:r>
            <a:endParaRPr lang="en-US" altLang="en-US" sz="1800" dirty="0"/>
          </a:p>
          <a:p>
            <a:pPr>
              <a:lnSpc>
                <a:spcPct val="90000"/>
              </a:lnSpc>
            </a:pPr>
            <a:endParaRPr lang="en-US" dirty="0" smtClean="0"/>
          </a:p>
        </p:txBody>
      </p:sp>
      <p:sp>
        <p:nvSpPr>
          <p:cNvPr id="14" name="Rectangle 4"/>
          <p:cNvSpPr>
            <a:spLocks noChangeArrowheads="1"/>
          </p:cNvSpPr>
          <p:nvPr/>
        </p:nvSpPr>
        <p:spPr bwMode="auto">
          <a:xfrm>
            <a:off x="2120900" y="5257800"/>
            <a:ext cx="5346700" cy="228600"/>
          </a:xfrm>
          <a:prstGeom prst="rect">
            <a:avLst/>
          </a:prstGeom>
          <a:solidFill>
            <a:srgbClr val="99CCFF"/>
          </a:solidFill>
          <a:ln w="9525">
            <a:solidFill>
              <a:schemeClr val="tx1"/>
            </a:solidFill>
            <a:miter lim="800000"/>
            <a:headEnd/>
            <a:tailEnd/>
          </a:ln>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15" name="Rectangle 5"/>
          <p:cNvSpPr>
            <a:spLocks noChangeArrowheads="1"/>
          </p:cNvSpPr>
          <p:nvPr/>
        </p:nvSpPr>
        <p:spPr bwMode="auto">
          <a:xfrm>
            <a:off x="2159000" y="3441700"/>
            <a:ext cx="6146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spcBef>
                <a:spcPct val="20000"/>
              </a:spcBef>
              <a:buClr>
                <a:schemeClr val="accent2"/>
              </a:buClr>
              <a:buFont typeface="Marlett" pitchFamily="2" charset="2"/>
              <a:buNone/>
            </a:pPr>
            <a:r>
              <a:rPr lang="en-US" altLang="en-US" b="1" dirty="0"/>
              <a:t>	 nova     galaxy     heat     </a:t>
            </a:r>
            <a:r>
              <a:rPr lang="en-US" altLang="en-US" b="1" dirty="0" err="1"/>
              <a:t>hollywood</a:t>
            </a:r>
            <a:r>
              <a:rPr lang="en-US" altLang="en-US" b="1" dirty="0"/>
              <a:t>     film     role     diet     fur</a:t>
            </a:r>
          </a:p>
          <a:p>
            <a:pPr algn="l">
              <a:spcBef>
                <a:spcPct val="20000"/>
              </a:spcBef>
              <a:buClr>
                <a:schemeClr val="accent2"/>
              </a:buClr>
              <a:buFont typeface="Marlett" pitchFamily="2" charset="2"/>
              <a:buNone/>
            </a:pPr>
            <a:r>
              <a:rPr lang="en-US" altLang="en-US" b="1" dirty="0"/>
              <a:t>A      1.0	     0.5         0.3				</a:t>
            </a:r>
          </a:p>
          <a:p>
            <a:pPr algn="l">
              <a:spcBef>
                <a:spcPct val="20000"/>
              </a:spcBef>
              <a:buClr>
                <a:schemeClr val="accent2"/>
              </a:buClr>
              <a:buFont typeface="Marlett" pitchFamily="2" charset="2"/>
              <a:buNone/>
            </a:pPr>
            <a:r>
              <a:rPr lang="en-US" altLang="en-US" b="1" dirty="0"/>
              <a:t>B      0.5	     1.0</a:t>
            </a:r>
          </a:p>
          <a:p>
            <a:pPr algn="l">
              <a:spcBef>
                <a:spcPct val="20000"/>
              </a:spcBef>
              <a:buClr>
                <a:schemeClr val="accent2"/>
              </a:buClr>
              <a:buFont typeface="Marlett" pitchFamily="2" charset="2"/>
              <a:buNone/>
            </a:pPr>
            <a:r>
              <a:rPr lang="en-US" altLang="en-US" b="1" dirty="0"/>
              <a:t>C		     1.0         0.8           0.7	</a:t>
            </a:r>
          </a:p>
          <a:p>
            <a:pPr algn="l">
              <a:spcBef>
                <a:spcPct val="20000"/>
              </a:spcBef>
              <a:buClr>
                <a:schemeClr val="accent2"/>
              </a:buClr>
              <a:buFont typeface="Marlett" pitchFamily="2" charset="2"/>
              <a:buNone/>
            </a:pPr>
            <a:r>
              <a:rPr lang="en-US" altLang="en-US" b="1" dirty="0"/>
              <a:t>D		     0.9         1.0           0.5</a:t>
            </a:r>
          </a:p>
          <a:p>
            <a:pPr algn="l">
              <a:spcBef>
                <a:spcPct val="20000"/>
              </a:spcBef>
              <a:buClr>
                <a:schemeClr val="accent2"/>
              </a:buClr>
              <a:buFont typeface="Marlett" pitchFamily="2" charset="2"/>
              <a:buNone/>
            </a:pPr>
            <a:r>
              <a:rPr lang="en-US" altLang="en-US" b="1" dirty="0"/>
              <a:t>E			              1.0	            1.0</a:t>
            </a:r>
          </a:p>
          <a:p>
            <a:pPr algn="l">
              <a:spcBef>
                <a:spcPct val="20000"/>
              </a:spcBef>
              <a:buClr>
                <a:schemeClr val="accent2"/>
              </a:buClr>
              <a:buFont typeface="Marlett" pitchFamily="2" charset="2"/>
              <a:buNone/>
            </a:pPr>
            <a:r>
              <a:rPr lang="en-US" altLang="en-US" b="1" dirty="0"/>
              <a:t>F				            0.9	              1.0</a:t>
            </a:r>
          </a:p>
          <a:p>
            <a:pPr algn="l">
              <a:spcBef>
                <a:spcPct val="20000"/>
              </a:spcBef>
              <a:buClr>
                <a:schemeClr val="accent2"/>
              </a:buClr>
              <a:buFont typeface="Marlett" pitchFamily="2" charset="2"/>
              <a:buNone/>
            </a:pPr>
            <a:r>
              <a:rPr lang="en-US" altLang="en-US" b="1" dirty="0"/>
              <a:t>G      0.5	                   0.7	                                   0.9</a:t>
            </a:r>
          </a:p>
          <a:p>
            <a:pPr algn="l">
              <a:spcBef>
                <a:spcPct val="20000"/>
              </a:spcBef>
              <a:buClr>
                <a:schemeClr val="accent2"/>
              </a:buClr>
              <a:buFont typeface="Marlett" pitchFamily="2" charset="2"/>
              <a:buNone/>
            </a:pPr>
            <a:r>
              <a:rPr lang="en-US" altLang="en-US" b="1" dirty="0"/>
              <a:t>H		     0.6	              1.0                         0.3       0.2	     0.8</a:t>
            </a:r>
          </a:p>
          <a:p>
            <a:pPr algn="l">
              <a:spcBef>
                <a:spcPct val="20000"/>
              </a:spcBef>
              <a:buClr>
                <a:schemeClr val="accent2"/>
              </a:buClr>
              <a:buFont typeface="Marlett" pitchFamily="2" charset="2"/>
              <a:buNone/>
            </a:pPr>
            <a:r>
              <a:rPr lang="en-US" altLang="en-US" b="1" dirty="0"/>
              <a:t>I		                   0.7           0.5	            0.1	                          0.3</a:t>
            </a:r>
          </a:p>
          <a:p>
            <a:pPr algn="l">
              <a:spcBef>
                <a:spcPct val="20000"/>
              </a:spcBef>
              <a:buClr>
                <a:schemeClr val="accent2"/>
              </a:buClr>
              <a:buFont typeface="Marlett" pitchFamily="2" charset="2"/>
              <a:buChar char="i"/>
            </a:pPr>
            <a:endParaRPr lang="en-US" altLang="en-US" b="1" dirty="0"/>
          </a:p>
        </p:txBody>
      </p:sp>
      <p:sp>
        <p:nvSpPr>
          <p:cNvPr id="16" name="Text Box 6"/>
          <p:cNvSpPr txBox="1">
            <a:spLocks noChangeArrowheads="1"/>
          </p:cNvSpPr>
          <p:nvPr/>
        </p:nvSpPr>
        <p:spPr bwMode="auto">
          <a:xfrm>
            <a:off x="660400" y="3432175"/>
            <a:ext cx="1373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b="1">
                <a:solidFill>
                  <a:srgbClr val="008000"/>
                </a:solidFill>
                <a:latin typeface="Comic Sans MS" pitchFamily="66" charset="0"/>
              </a:rPr>
              <a:t>Document Ids</a:t>
            </a:r>
          </a:p>
        </p:txBody>
      </p:sp>
      <p:sp>
        <p:nvSpPr>
          <p:cNvPr id="17" name="Line 7"/>
          <p:cNvSpPr>
            <a:spLocks noChangeShapeType="1"/>
          </p:cNvSpPr>
          <p:nvPr/>
        </p:nvSpPr>
        <p:spPr bwMode="auto">
          <a:xfrm>
            <a:off x="1422400" y="3721099"/>
            <a:ext cx="800100" cy="645627"/>
          </a:xfrm>
          <a:prstGeom prst="line">
            <a:avLst/>
          </a:prstGeom>
          <a:noFill/>
          <a:ln w="19050">
            <a:solidFill>
              <a:srgbClr val="008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
          <p:cNvSpPr>
            <a:spLocks noChangeShapeType="1"/>
          </p:cNvSpPr>
          <p:nvPr/>
        </p:nvSpPr>
        <p:spPr bwMode="auto">
          <a:xfrm>
            <a:off x="2222500" y="37465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9"/>
          <p:cNvSpPr>
            <a:spLocks noChangeShapeType="1"/>
          </p:cNvSpPr>
          <p:nvPr/>
        </p:nvSpPr>
        <p:spPr bwMode="auto">
          <a:xfrm>
            <a:off x="2527300" y="3556000"/>
            <a:ext cx="0" cy="2603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Text Box 10"/>
          <p:cNvSpPr txBox="1">
            <a:spLocks noChangeArrowheads="1"/>
          </p:cNvSpPr>
          <p:nvPr/>
        </p:nvSpPr>
        <p:spPr bwMode="auto">
          <a:xfrm>
            <a:off x="7764463" y="4702175"/>
            <a:ext cx="11588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b="1">
                <a:solidFill>
                  <a:srgbClr val="008000"/>
                </a:solidFill>
                <a:latin typeface="Comic Sans MS" pitchFamily="66" charset="0"/>
              </a:rPr>
              <a:t>a document</a:t>
            </a:r>
          </a:p>
          <a:p>
            <a:pPr algn="ctr"/>
            <a:r>
              <a:rPr lang="en-US" altLang="en-US" b="1">
                <a:solidFill>
                  <a:srgbClr val="008000"/>
                </a:solidFill>
                <a:latin typeface="Comic Sans MS" pitchFamily="66" charset="0"/>
              </a:rPr>
              <a:t>vector</a:t>
            </a:r>
          </a:p>
        </p:txBody>
      </p:sp>
      <p:cxnSp>
        <p:nvCxnSpPr>
          <p:cNvPr id="21" name="AutoShape 11"/>
          <p:cNvCxnSpPr>
            <a:cxnSpLocks noChangeShapeType="1"/>
            <a:stCxn id="20" idx="1"/>
            <a:endCxn id="14" idx="3"/>
          </p:cNvCxnSpPr>
          <p:nvPr/>
        </p:nvCxnSpPr>
        <p:spPr bwMode="auto">
          <a:xfrm rot="10800000" flipV="1">
            <a:off x="7467600" y="4960938"/>
            <a:ext cx="296863" cy="411162"/>
          </a:xfrm>
          <a:prstGeom prst="bentConnector3">
            <a:avLst>
              <a:gd name="adj1" fmla="val 49731"/>
            </a:avLst>
          </a:prstGeom>
          <a:noFill/>
          <a:ln w="9525">
            <a:solidFill>
              <a:srgbClr val="008000"/>
            </a:solidFill>
            <a:miter lim="800000"/>
            <a:headEnd/>
            <a:tailEnd type="triangle" w="med" len="med"/>
          </a:ln>
          <a:extLst>
            <a:ext uri="{909E8E84-426E-40DD-AFC4-6F175D3DCCD1}">
              <a14:hiddenFill xmlns:a14="http://schemas.microsoft.com/office/drawing/2010/main">
                <a:noFill/>
              </a14:hiddenFill>
            </a:ext>
          </a:extLst>
        </p:spPr>
      </p:cxnSp>
      <p:sp>
        <p:nvSpPr>
          <p:cNvPr id="22" name="Text Box 13"/>
          <p:cNvSpPr txBox="1">
            <a:spLocks noChangeArrowheads="1"/>
          </p:cNvSpPr>
          <p:nvPr/>
        </p:nvSpPr>
        <p:spPr bwMode="auto">
          <a:xfrm>
            <a:off x="330200" y="4473575"/>
            <a:ext cx="14112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b="1">
                <a:solidFill>
                  <a:srgbClr val="008000"/>
                </a:solidFill>
                <a:latin typeface="Comic Sans MS" pitchFamily="66" charset="0"/>
              </a:rPr>
              <a:t>Term Weights</a:t>
            </a:r>
          </a:p>
          <a:p>
            <a:pPr algn="ctr"/>
            <a:r>
              <a:rPr lang="en-US" altLang="en-US" b="1">
                <a:solidFill>
                  <a:srgbClr val="008000"/>
                </a:solidFill>
                <a:latin typeface="Comic Sans MS" pitchFamily="66" charset="0"/>
              </a:rPr>
              <a:t>(in this case </a:t>
            </a:r>
          </a:p>
          <a:p>
            <a:pPr algn="ctr"/>
            <a:r>
              <a:rPr lang="en-US" altLang="en-US" b="1">
                <a:solidFill>
                  <a:srgbClr val="008000"/>
                </a:solidFill>
                <a:latin typeface="Comic Sans MS" pitchFamily="66" charset="0"/>
              </a:rPr>
              <a:t>normalized)</a:t>
            </a:r>
          </a:p>
        </p:txBody>
      </p:sp>
      <p:sp>
        <p:nvSpPr>
          <p:cNvPr id="23" name="Oval 14"/>
          <p:cNvSpPr>
            <a:spLocks noChangeArrowheads="1"/>
          </p:cNvSpPr>
          <p:nvPr/>
        </p:nvSpPr>
        <p:spPr bwMode="auto">
          <a:xfrm>
            <a:off x="3327400" y="4470400"/>
            <a:ext cx="330200" cy="292100"/>
          </a:xfrm>
          <a:prstGeom prst="ellipse">
            <a:avLst/>
          </a:prstGeom>
          <a:noFill/>
          <a:ln w="127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cxnSp>
        <p:nvCxnSpPr>
          <p:cNvPr id="24" name="AutoShape 15"/>
          <p:cNvCxnSpPr>
            <a:cxnSpLocks noChangeShapeType="1"/>
            <a:stCxn id="22" idx="3"/>
            <a:endCxn id="23" idx="2"/>
          </p:cNvCxnSpPr>
          <p:nvPr/>
        </p:nvCxnSpPr>
        <p:spPr bwMode="auto">
          <a:xfrm flipV="1">
            <a:off x="1741488" y="4616450"/>
            <a:ext cx="1585912" cy="222250"/>
          </a:xfrm>
          <a:prstGeom prst="straightConnector1">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946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E20593CF-DDCB-4048-B3A1-0DE9F8E600CA}" type="slidenum">
              <a:rPr lang="en-US" altLang="en-US"/>
              <a:pPr/>
              <a:t>50</a:t>
            </a:fld>
            <a:endParaRPr lang="en-US" altLang="en-US"/>
          </a:p>
        </p:txBody>
      </p:sp>
      <p:sp>
        <p:nvSpPr>
          <p:cNvPr id="19462" name="Rectangle 1026"/>
          <p:cNvSpPr>
            <a:spLocks noGrp="1" noChangeArrowheads="1"/>
          </p:cNvSpPr>
          <p:nvPr>
            <p:ph type="title"/>
          </p:nvPr>
        </p:nvSpPr>
        <p:spPr>
          <a:xfrm>
            <a:off x="635000" y="177800"/>
            <a:ext cx="7772400" cy="660400"/>
          </a:xfrm>
        </p:spPr>
        <p:txBody>
          <a:bodyPr/>
          <a:lstStyle/>
          <a:p>
            <a:r>
              <a:rPr lang="en-US" altLang="en-US" smtClean="0"/>
              <a:t>Signal-To-Noise Ratio - Example</a:t>
            </a:r>
          </a:p>
        </p:txBody>
      </p:sp>
      <p:sp>
        <p:nvSpPr>
          <p:cNvPr id="19463" name="Rectangle 1027"/>
          <p:cNvSpPr>
            <a:spLocks noGrp="1" noChangeArrowheads="1"/>
          </p:cNvSpPr>
          <p:nvPr>
            <p:ph type="body" idx="1"/>
          </p:nvPr>
        </p:nvSpPr>
        <p:spPr>
          <a:xfrm>
            <a:off x="4470400" y="1117600"/>
            <a:ext cx="1638300" cy="482600"/>
          </a:xfrm>
          <a:ln>
            <a:solidFill>
              <a:srgbClr val="FF3300"/>
            </a:solidFill>
            <a:miter lim="800000"/>
            <a:headEnd/>
            <a:tailEnd/>
          </a:ln>
        </p:spPr>
        <p:txBody>
          <a:bodyPr/>
          <a:lstStyle/>
          <a:p>
            <a:pPr algn="ctr">
              <a:buFont typeface="Marlett" pitchFamily="2" charset="2"/>
              <a:buNone/>
            </a:pPr>
            <a:r>
              <a:rPr lang="en-US" altLang="en-US" b="0" i="1" smtClean="0"/>
              <a:t>p</a:t>
            </a:r>
            <a:r>
              <a:rPr lang="en-US" altLang="en-US" b="0" i="1" baseline="-25000" smtClean="0"/>
              <a:t>k</a:t>
            </a:r>
            <a:r>
              <a:rPr lang="en-US" altLang="en-US" smtClean="0"/>
              <a:t> = </a:t>
            </a:r>
            <a:r>
              <a:rPr lang="en-US" altLang="en-US" b="0" i="1" smtClean="0"/>
              <a:t>tf</a:t>
            </a:r>
            <a:r>
              <a:rPr lang="en-US" altLang="en-US" b="0" i="1" baseline="-25000" smtClean="0"/>
              <a:t>ik</a:t>
            </a:r>
            <a:r>
              <a:rPr lang="en-US" altLang="en-US" smtClean="0"/>
              <a:t> </a:t>
            </a:r>
            <a:r>
              <a:rPr lang="en-US" altLang="en-US" b="0" smtClean="0"/>
              <a:t>/</a:t>
            </a:r>
            <a:r>
              <a:rPr lang="en-US" altLang="en-US" smtClean="0"/>
              <a:t> </a:t>
            </a:r>
            <a:r>
              <a:rPr lang="en-US" altLang="en-US" b="0" i="1" smtClean="0"/>
              <a:t>tf</a:t>
            </a:r>
            <a:r>
              <a:rPr lang="en-US" altLang="en-US" b="0" i="1" baseline="-25000" smtClean="0"/>
              <a:t>k</a:t>
            </a:r>
          </a:p>
        </p:txBody>
      </p:sp>
      <p:sp>
        <p:nvSpPr>
          <p:cNvPr id="19464" name="Text Box 1032"/>
          <p:cNvSpPr txBox="1">
            <a:spLocks noChangeArrowheads="1"/>
          </p:cNvSpPr>
          <p:nvPr/>
        </p:nvSpPr>
        <p:spPr bwMode="auto">
          <a:xfrm>
            <a:off x="3505200" y="5532438"/>
            <a:ext cx="4800600" cy="379412"/>
          </a:xfrm>
          <a:prstGeom prst="rect">
            <a:avLst/>
          </a:prstGeom>
          <a:solidFill>
            <a:srgbClr val="CCCCFF"/>
          </a:solidFill>
          <a:ln w="12700">
            <a:solidFill>
              <a:schemeClr val="tx1"/>
            </a:solidFill>
            <a:miter lim="800000"/>
            <a:headEnd/>
            <a:tailEnd/>
          </a:ln>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b="1"/>
              <a:t>This is the “entropy” of term k in the collection</a:t>
            </a:r>
          </a:p>
        </p:txBody>
      </p:sp>
      <p:graphicFrame>
        <p:nvGraphicFramePr>
          <p:cNvPr id="19458" name="Object 1024"/>
          <p:cNvGraphicFramePr>
            <a:graphicFrameLocks noChangeAspect="1"/>
          </p:cNvGraphicFramePr>
          <p:nvPr/>
        </p:nvGraphicFramePr>
        <p:xfrm>
          <a:off x="1049338" y="1725613"/>
          <a:ext cx="2447925" cy="1933575"/>
        </p:xfrm>
        <a:graphic>
          <a:graphicData uri="http://schemas.openxmlformats.org/presentationml/2006/ole">
            <mc:AlternateContent xmlns:mc="http://schemas.openxmlformats.org/markup-compatibility/2006">
              <mc:Choice xmlns:v="urn:schemas-microsoft-com:vml" Requires="v">
                <p:oleObj spid="_x0000_s20530" name="Worksheet" r:id="rId4" imgW="2448306" imgH="1933956" progId="Excel.Sheet.8">
                  <p:embed/>
                </p:oleObj>
              </mc:Choice>
              <mc:Fallback>
                <p:oleObj name="Worksheet" r:id="rId4" imgW="2448306" imgH="193395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338" y="1725613"/>
                        <a:ext cx="24479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1025"/>
          <p:cNvGraphicFramePr>
            <a:graphicFrameLocks noChangeAspect="1"/>
          </p:cNvGraphicFramePr>
          <p:nvPr/>
        </p:nvGraphicFramePr>
        <p:xfrm>
          <a:off x="4194175" y="1892300"/>
          <a:ext cx="4043363" cy="2336800"/>
        </p:xfrm>
        <a:graphic>
          <a:graphicData uri="http://schemas.openxmlformats.org/presentationml/2006/ole">
            <mc:AlternateContent xmlns:mc="http://schemas.openxmlformats.org/markup-compatibility/2006">
              <mc:Choice xmlns:v="urn:schemas-microsoft-com:vml" Requires="v">
                <p:oleObj spid="_x0000_s20531" name="Worksheet" r:id="rId6" imgW="3296171" imgH="1905441" progId="Excel.Sheet.8">
                  <p:embed/>
                </p:oleObj>
              </mc:Choice>
              <mc:Fallback>
                <p:oleObj name="Worksheet" r:id="rId6" imgW="3296171" imgH="1905441"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4175" y="1892300"/>
                        <a:ext cx="4043363"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9465" name="AutoShape 1037"/>
          <p:cNvCxnSpPr>
            <a:cxnSpLocks noChangeShapeType="1"/>
          </p:cNvCxnSpPr>
          <p:nvPr/>
        </p:nvCxnSpPr>
        <p:spPr bwMode="auto">
          <a:xfrm>
            <a:off x="3497263" y="2692400"/>
            <a:ext cx="696912" cy="368300"/>
          </a:xfrm>
          <a:prstGeom prst="bentConnector3">
            <a:avLst>
              <a:gd name="adj1" fmla="val 49884"/>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9466" name="Line 1039"/>
          <p:cNvSpPr>
            <a:spLocks noChangeShapeType="1"/>
          </p:cNvSpPr>
          <p:nvPr/>
        </p:nvSpPr>
        <p:spPr bwMode="auto">
          <a:xfrm>
            <a:off x="5270500" y="1612900"/>
            <a:ext cx="0" cy="292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9467" name="AutoShape 1040"/>
          <p:cNvCxnSpPr>
            <a:cxnSpLocks noChangeShapeType="1"/>
          </p:cNvCxnSpPr>
          <p:nvPr/>
        </p:nvCxnSpPr>
        <p:spPr bwMode="auto">
          <a:xfrm rot="-5400000">
            <a:off x="5856288" y="4268787"/>
            <a:ext cx="400050" cy="320675"/>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70033" name="Text Box 1041"/>
          <p:cNvSpPr txBox="1">
            <a:spLocks noChangeArrowheads="1"/>
          </p:cNvSpPr>
          <p:nvPr/>
        </p:nvSpPr>
        <p:spPr bwMode="auto">
          <a:xfrm>
            <a:off x="330200" y="4192588"/>
            <a:ext cx="2493963" cy="1082675"/>
          </a:xfrm>
          <a:prstGeom prst="rect">
            <a:avLst/>
          </a:prstGeom>
          <a:solidFill>
            <a:srgbClr val="FFCC99"/>
          </a:solidFill>
          <a:ln w="12700">
            <a:solidFill>
              <a:schemeClr val="tx1"/>
            </a:solidFill>
            <a:miter lim="800000"/>
            <a:headEnd/>
            <a:tailEnd/>
          </a:ln>
          <a:effectLst>
            <a:outerShdw dist="107763" dir="2700000" algn="ctr" rotWithShape="0">
              <a:schemeClr val="bg2"/>
            </a:outerShdw>
          </a:effectLst>
        </p:spPr>
        <p:txBody>
          <a:bodyPr>
            <a:spAutoFit/>
          </a:bodyPr>
          <a:lstStyle/>
          <a:p>
            <a:pPr algn="l">
              <a:defRPr/>
            </a:pPr>
            <a:r>
              <a:rPr lang="en-US" sz="1600" b="1"/>
              <a:t>Note: By definition, if the</a:t>
            </a:r>
          </a:p>
          <a:p>
            <a:pPr algn="l">
              <a:defRPr/>
            </a:pPr>
            <a:r>
              <a:rPr lang="en-US" sz="1600" b="1"/>
              <a:t>term </a:t>
            </a:r>
            <a:r>
              <a:rPr lang="en-US" sz="1600" b="1" i="1"/>
              <a:t>k</a:t>
            </a:r>
            <a:r>
              <a:rPr lang="en-US" sz="1600" b="1"/>
              <a:t> does not appear in</a:t>
            </a:r>
          </a:p>
          <a:p>
            <a:pPr algn="l">
              <a:defRPr/>
            </a:pPr>
            <a:r>
              <a:rPr lang="en-US" sz="1600" b="1"/>
              <a:t>the document, we assume</a:t>
            </a:r>
          </a:p>
          <a:p>
            <a:pPr algn="l">
              <a:defRPr/>
            </a:pPr>
            <a:r>
              <a:rPr lang="en-US" sz="1600" b="1" i="1"/>
              <a:t>Info</a:t>
            </a:r>
            <a:r>
              <a:rPr lang="en-US" sz="1600" b="1"/>
              <a:t>(</a:t>
            </a:r>
            <a:r>
              <a:rPr lang="en-US" sz="1600" b="1" i="1"/>
              <a:t>k</a:t>
            </a:r>
            <a:r>
              <a:rPr lang="en-US" sz="1600" b="1"/>
              <a:t>) = 0 for that doc.</a:t>
            </a:r>
          </a:p>
        </p:txBody>
      </p:sp>
      <p:sp>
        <p:nvSpPr>
          <p:cNvPr id="19469" name="Line 1043"/>
          <p:cNvSpPr>
            <a:spLocks noChangeShapeType="1"/>
          </p:cNvSpPr>
          <p:nvPr/>
        </p:nvSpPr>
        <p:spPr bwMode="auto">
          <a:xfrm flipV="1">
            <a:off x="2895600" y="3695700"/>
            <a:ext cx="1295400" cy="711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9470" name="Picture 1044" descr="avg-inf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05200" y="4629150"/>
            <a:ext cx="4779963" cy="7239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574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2048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620CE53C-6FF5-4277-ADAB-8B25FA6B4969}" type="slidenum">
              <a:rPr lang="en-US" altLang="en-US"/>
              <a:pPr/>
              <a:t>51</a:t>
            </a:fld>
            <a:endParaRPr lang="en-US" altLang="en-US"/>
          </a:p>
        </p:txBody>
      </p:sp>
      <p:sp>
        <p:nvSpPr>
          <p:cNvPr id="20489" name="Rectangle 2"/>
          <p:cNvSpPr>
            <a:spLocks noGrp="1" noChangeArrowheads="1"/>
          </p:cNvSpPr>
          <p:nvPr>
            <p:ph type="title"/>
          </p:nvPr>
        </p:nvSpPr>
        <p:spPr>
          <a:xfrm>
            <a:off x="635000" y="177800"/>
            <a:ext cx="7772400" cy="660400"/>
          </a:xfrm>
        </p:spPr>
        <p:txBody>
          <a:bodyPr/>
          <a:lstStyle/>
          <a:p>
            <a:r>
              <a:rPr lang="en-US" altLang="en-US" smtClean="0"/>
              <a:t>Signal-To-Noise Ratio - Example</a:t>
            </a:r>
          </a:p>
        </p:txBody>
      </p:sp>
      <p:graphicFrame>
        <p:nvGraphicFramePr>
          <p:cNvPr id="20482" name="Object 1024"/>
          <p:cNvGraphicFramePr>
            <a:graphicFrameLocks noChangeAspect="1"/>
          </p:cNvGraphicFramePr>
          <p:nvPr/>
        </p:nvGraphicFramePr>
        <p:xfrm>
          <a:off x="1677988" y="2736850"/>
          <a:ext cx="2763837" cy="360363"/>
        </p:xfrm>
        <a:graphic>
          <a:graphicData uri="http://schemas.openxmlformats.org/presentationml/2006/ole">
            <mc:AlternateContent xmlns:mc="http://schemas.openxmlformats.org/markup-compatibility/2006">
              <mc:Choice xmlns:v="urn:schemas-microsoft-com:vml" Requires="v">
                <p:oleObj spid="_x0000_s21626" name="Equation" r:id="rId4" imgW="2234880" imgH="291960" progId="Equation.DSMT4">
                  <p:embed/>
                </p:oleObj>
              </mc:Choice>
              <mc:Fallback>
                <p:oleObj name="Equation" r:id="rId4" imgW="2234880" imgH="291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7988" y="2736850"/>
                        <a:ext cx="2763837" cy="360363"/>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1025"/>
          <p:cNvGraphicFramePr>
            <a:graphicFrameLocks noChangeAspect="1"/>
          </p:cNvGraphicFramePr>
          <p:nvPr/>
        </p:nvGraphicFramePr>
        <p:xfrm>
          <a:off x="6057900" y="4013200"/>
          <a:ext cx="2300288" cy="358775"/>
        </p:xfrm>
        <a:graphic>
          <a:graphicData uri="http://schemas.openxmlformats.org/presentationml/2006/ole">
            <mc:AlternateContent xmlns:mc="http://schemas.openxmlformats.org/markup-compatibility/2006">
              <mc:Choice xmlns:v="urn:schemas-microsoft-com:vml" Requires="v">
                <p:oleObj spid="_x0000_s21627" name="Equation" r:id="rId6" imgW="1854000" imgH="291960" progId="Equation.DSMT4">
                  <p:embed/>
                </p:oleObj>
              </mc:Choice>
              <mc:Fallback>
                <p:oleObj name="Equation" r:id="rId6" imgW="1854000" imgH="2919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7900" y="4013200"/>
                        <a:ext cx="2300288"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Text Box 8"/>
          <p:cNvSpPr txBox="1">
            <a:spLocks noChangeArrowheads="1"/>
          </p:cNvSpPr>
          <p:nvPr/>
        </p:nvSpPr>
        <p:spPr bwMode="auto">
          <a:xfrm>
            <a:off x="6019800" y="4432300"/>
            <a:ext cx="2489200" cy="714375"/>
          </a:xfrm>
          <a:prstGeom prst="rect">
            <a:avLst/>
          </a:prstGeom>
          <a:solidFill>
            <a:srgbClr val="CCCCFF"/>
          </a:solidFill>
          <a:ln w="12700">
            <a:solidFill>
              <a:schemeClr val="tx1"/>
            </a:solidFill>
            <a:miter lim="800000"/>
            <a:headEnd/>
            <a:tailEnd/>
          </a:ln>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b="1"/>
              <a:t>The weight of term </a:t>
            </a:r>
            <a:r>
              <a:rPr lang="en-US" altLang="en-US" sz="2000" b="1" i="1"/>
              <a:t>k</a:t>
            </a:r>
            <a:r>
              <a:rPr lang="en-US" altLang="en-US" sz="1800" b="1"/>
              <a:t> in</a:t>
            </a:r>
          </a:p>
          <a:p>
            <a:pPr algn="l"/>
            <a:r>
              <a:rPr lang="en-US" altLang="en-US" sz="1800" b="1"/>
              <a:t>document </a:t>
            </a:r>
            <a:r>
              <a:rPr lang="en-US" altLang="en-US" sz="2000" b="1" i="1"/>
              <a:t>i</a:t>
            </a:r>
            <a:endParaRPr lang="en-US" altLang="en-US" sz="1800" b="1"/>
          </a:p>
        </p:txBody>
      </p:sp>
      <p:graphicFrame>
        <p:nvGraphicFramePr>
          <p:cNvPr id="20484" name="Object 1026"/>
          <p:cNvGraphicFramePr>
            <a:graphicFrameLocks noChangeAspect="1"/>
          </p:cNvGraphicFramePr>
          <p:nvPr/>
        </p:nvGraphicFramePr>
        <p:xfrm>
          <a:off x="5175250" y="2743200"/>
          <a:ext cx="3322638" cy="350838"/>
        </p:xfrm>
        <a:graphic>
          <a:graphicData uri="http://schemas.openxmlformats.org/presentationml/2006/ole">
            <mc:AlternateContent xmlns:mc="http://schemas.openxmlformats.org/markup-compatibility/2006">
              <mc:Choice xmlns:v="urn:schemas-microsoft-com:vml" Requires="v">
                <p:oleObj spid="_x0000_s21628" name="Equation" r:id="rId8" imgW="2730240" imgH="291960" progId="Equation.DSMT4">
                  <p:embed/>
                </p:oleObj>
              </mc:Choice>
              <mc:Fallback>
                <p:oleObj name="Equation" r:id="rId8" imgW="2730240" imgH="2919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5250" y="2743200"/>
                        <a:ext cx="3322638" cy="35083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1027"/>
          <p:cNvGraphicFramePr>
            <a:graphicFrameLocks noChangeAspect="1"/>
          </p:cNvGraphicFramePr>
          <p:nvPr/>
        </p:nvGraphicFramePr>
        <p:xfrm>
          <a:off x="2244725" y="1158875"/>
          <a:ext cx="4221163" cy="933450"/>
        </p:xfrm>
        <a:graphic>
          <a:graphicData uri="http://schemas.openxmlformats.org/presentationml/2006/ole">
            <mc:AlternateContent xmlns:mc="http://schemas.openxmlformats.org/markup-compatibility/2006">
              <mc:Choice xmlns:v="urn:schemas-microsoft-com:vml" Requires="v">
                <p:oleObj spid="_x0000_s21629" name="Worksheet" r:id="rId10" imgW="4219836" imgH="933771" progId="Excel.Sheet.8">
                  <p:embed/>
                </p:oleObj>
              </mc:Choice>
              <mc:Fallback>
                <p:oleObj name="Worksheet" r:id="rId10" imgW="4219836" imgH="933771"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4725" y="1158875"/>
                        <a:ext cx="4221163"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1028"/>
          <p:cNvGraphicFramePr>
            <a:graphicFrameLocks noChangeAspect="1"/>
          </p:cNvGraphicFramePr>
          <p:nvPr/>
        </p:nvGraphicFramePr>
        <p:xfrm>
          <a:off x="733425" y="3644900"/>
          <a:ext cx="4221163" cy="1676400"/>
        </p:xfrm>
        <a:graphic>
          <a:graphicData uri="http://schemas.openxmlformats.org/presentationml/2006/ole">
            <mc:AlternateContent xmlns:mc="http://schemas.openxmlformats.org/markup-compatibility/2006">
              <mc:Choice xmlns:v="urn:schemas-microsoft-com:vml" Requires="v">
                <p:oleObj spid="_x0000_s21630" name="Worksheet" r:id="rId12" imgW="4219836" imgH="1676601" progId="Excel.Sheet.8">
                  <p:embed/>
                </p:oleObj>
              </mc:Choice>
              <mc:Fallback>
                <p:oleObj name="Worksheet" r:id="rId12" imgW="4219836" imgH="1676601" progId="Excel.Sheet.8">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3425" y="3644900"/>
                        <a:ext cx="422116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1" name="Line 14"/>
          <p:cNvSpPr>
            <a:spLocks noChangeShapeType="1"/>
          </p:cNvSpPr>
          <p:nvPr/>
        </p:nvSpPr>
        <p:spPr bwMode="auto">
          <a:xfrm flipV="1">
            <a:off x="3060700" y="2082800"/>
            <a:ext cx="1587500" cy="622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5"/>
          <p:cNvSpPr>
            <a:spLocks noChangeShapeType="1"/>
          </p:cNvSpPr>
          <p:nvPr/>
        </p:nvSpPr>
        <p:spPr bwMode="auto">
          <a:xfrm flipH="1" flipV="1">
            <a:off x="5943600" y="2082800"/>
            <a:ext cx="825500" cy="647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20493" name="AutoShape 16"/>
          <p:cNvCxnSpPr>
            <a:cxnSpLocks noChangeShapeType="1"/>
            <a:stCxn id="20490" idx="1"/>
          </p:cNvCxnSpPr>
          <p:nvPr/>
        </p:nvCxnSpPr>
        <p:spPr bwMode="auto">
          <a:xfrm rot="10800000">
            <a:off x="4954588" y="4483100"/>
            <a:ext cx="1065212" cy="306388"/>
          </a:xfrm>
          <a:prstGeom prst="bentConnector3">
            <a:avLst>
              <a:gd name="adj1" fmla="val 49926"/>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69009" name="Text Box 17"/>
          <p:cNvSpPr txBox="1">
            <a:spLocks noChangeArrowheads="1"/>
          </p:cNvSpPr>
          <p:nvPr/>
        </p:nvSpPr>
        <p:spPr bwMode="auto">
          <a:xfrm>
            <a:off x="868363" y="5754688"/>
            <a:ext cx="7600950" cy="379412"/>
          </a:xfrm>
          <a:prstGeom prst="rect">
            <a:avLst/>
          </a:prstGeom>
          <a:solidFill>
            <a:srgbClr val="FFCC99"/>
          </a:solidFill>
          <a:ln w="12700">
            <a:solidFill>
              <a:schemeClr val="tx1"/>
            </a:solidFill>
            <a:miter lim="800000"/>
            <a:headEnd/>
            <a:tailEnd/>
          </a:ln>
          <a:effectLst>
            <a:outerShdw dist="107763" dir="2700000" algn="ctr" rotWithShape="0">
              <a:schemeClr val="bg2"/>
            </a:outerShdw>
          </a:effectLst>
        </p:spPr>
        <p:txBody>
          <a:bodyPr wrap="none">
            <a:spAutoFit/>
          </a:bodyPr>
          <a:lstStyle/>
          <a:p>
            <a:pPr algn="l">
              <a:defRPr/>
            </a:pPr>
            <a:r>
              <a:rPr lang="en-US" sz="1800" b="1"/>
              <a:t>Additional normalization can be performed to have values in the range [0,1]</a:t>
            </a:r>
          </a:p>
        </p:txBody>
      </p:sp>
      <p:cxnSp>
        <p:nvCxnSpPr>
          <p:cNvPr id="20495" name="AutoShape 18"/>
          <p:cNvCxnSpPr>
            <a:cxnSpLocks noChangeShapeType="1"/>
            <a:stCxn id="469009" idx="0"/>
          </p:cNvCxnSpPr>
          <p:nvPr/>
        </p:nvCxnSpPr>
        <p:spPr bwMode="auto">
          <a:xfrm rot="5400000" flipH="1">
            <a:off x="3540125" y="4625975"/>
            <a:ext cx="433388" cy="1824038"/>
          </a:xfrm>
          <a:prstGeom prst="bentConnector3">
            <a:avLst>
              <a:gd name="adj1" fmla="val 4981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01029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2150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15ED5D3D-1483-426F-801D-A893E06B021E}" type="slidenum">
              <a:rPr lang="en-US" altLang="en-US"/>
              <a:pPr/>
              <a:t>52</a:t>
            </a:fld>
            <a:endParaRPr lang="en-US" altLang="en-US"/>
          </a:p>
        </p:txBody>
      </p:sp>
      <p:sp>
        <p:nvSpPr>
          <p:cNvPr id="21509" name="Rectangle 1026"/>
          <p:cNvSpPr>
            <a:spLocks noGrp="1" noChangeArrowheads="1"/>
          </p:cNvSpPr>
          <p:nvPr>
            <p:ph type="title"/>
          </p:nvPr>
        </p:nvSpPr>
        <p:spPr/>
        <p:txBody>
          <a:bodyPr/>
          <a:lstStyle/>
          <a:p>
            <a:r>
              <a:rPr lang="en-US" altLang="zh-TW" smtClean="0">
                <a:ea typeface="PMingLiU" pitchFamily="18" charset="-120"/>
              </a:rPr>
              <a:t>Probabilistic Term Weights</a:t>
            </a:r>
          </a:p>
        </p:txBody>
      </p:sp>
      <p:sp>
        <p:nvSpPr>
          <p:cNvPr id="21510" name="Rectangle 1027"/>
          <p:cNvSpPr>
            <a:spLocks noGrp="1" noChangeArrowheads="1"/>
          </p:cNvSpPr>
          <p:nvPr>
            <p:ph type="body" idx="1"/>
          </p:nvPr>
        </p:nvSpPr>
        <p:spPr>
          <a:xfrm>
            <a:off x="501650" y="1079500"/>
            <a:ext cx="8197850" cy="2676525"/>
          </a:xfrm>
        </p:spPr>
        <p:txBody>
          <a:bodyPr/>
          <a:lstStyle/>
          <a:p>
            <a:r>
              <a:rPr lang="en-US" altLang="zh-TW" sz="2200" smtClean="0">
                <a:ea typeface="PMingLiU" pitchFamily="18" charset="-120"/>
              </a:rPr>
              <a:t>Probabilistic model makes explicit distinctions between occurrences of terms in </a:t>
            </a:r>
            <a:r>
              <a:rPr lang="en-US" altLang="zh-TW" sz="2200" smtClean="0">
                <a:solidFill>
                  <a:srgbClr val="FF0000"/>
                </a:solidFill>
                <a:ea typeface="PMingLiU" pitchFamily="18" charset="-120"/>
              </a:rPr>
              <a:t>relevant</a:t>
            </a:r>
            <a:r>
              <a:rPr lang="en-US" altLang="zh-TW" sz="2200" smtClean="0">
                <a:ea typeface="PMingLiU" pitchFamily="18" charset="-120"/>
              </a:rPr>
              <a:t> and </a:t>
            </a:r>
            <a:r>
              <a:rPr lang="en-US" altLang="zh-TW" sz="2200" smtClean="0">
                <a:solidFill>
                  <a:srgbClr val="FF0000"/>
                </a:solidFill>
                <a:ea typeface="PMingLiU" pitchFamily="18" charset="-120"/>
              </a:rPr>
              <a:t>non-relevant</a:t>
            </a:r>
            <a:r>
              <a:rPr lang="en-US" altLang="zh-TW" sz="2200" smtClean="0">
                <a:ea typeface="PMingLiU" pitchFamily="18" charset="-120"/>
              </a:rPr>
              <a:t> documents</a:t>
            </a:r>
          </a:p>
          <a:p>
            <a:r>
              <a:rPr lang="en-US" altLang="zh-TW" sz="2200" smtClean="0">
                <a:ea typeface="PMingLiU" pitchFamily="18" charset="-120"/>
              </a:rPr>
              <a:t>If we know</a:t>
            </a:r>
          </a:p>
          <a:p>
            <a:pPr>
              <a:buFont typeface="Marlett" pitchFamily="2" charset="2"/>
              <a:buNone/>
            </a:pPr>
            <a:r>
              <a:rPr lang="en-US" altLang="zh-TW" sz="2000" i="1" smtClean="0">
                <a:ea typeface="PMingLiU" pitchFamily="18" charset="-120"/>
              </a:rPr>
              <a:t>		</a:t>
            </a:r>
            <a:r>
              <a:rPr lang="en-US" altLang="zh-TW" sz="2000" i="1" smtClean="0">
                <a:solidFill>
                  <a:srgbClr val="FF3300"/>
                </a:solidFill>
                <a:ea typeface="PMingLiU" pitchFamily="18" charset="-120"/>
              </a:rPr>
              <a:t>p</a:t>
            </a:r>
            <a:r>
              <a:rPr lang="en-US" altLang="zh-TW" sz="2000" i="1" baseline="-25000" smtClean="0">
                <a:solidFill>
                  <a:srgbClr val="FF3300"/>
                </a:solidFill>
                <a:ea typeface="PMingLiU" pitchFamily="18" charset="-120"/>
              </a:rPr>
              <a:t>i</a:t>
            </a:r>
            <a:r>
              <a:rPr lang="en-US" altLang="zh-TW" sz="2000" smtClean="0">
                <a:ea typeface="PMingLiU" pitchFamily="18" charset="-120"/>
              </a:rPr>
              <a:t>: probability of term </a:t>
            </a:r>
            <a:r>
              <a:rPr lang="en-US" altLang="zh-TW" sz="2000" i="1" smtClean="0">
                <a:ea typeface="PMingLiU" pitchFamily="18" charset="-120"/>
              </a:rPr>
              <a:t>x</a:t>
            </a:r>
            <a:r>
              <a:rPr lang="en-US" altLang="zh-TW" sz="2000" i="1" baseline="-25000" smtClean="0">
                <a:ea typeface="PMingLiU" pitchFamily="18" charset="-120"/>
              </a:rPr>
              <a:t>i</a:t>
            </a:r>
            <a:r>
              <a:rPr lang="en-US" altLang="zh-TW" sz="2000" smtClean="0">
                <a:ea typeface="PMingLiU" pitchFamily="18" charset="-120"/>
              </a:rPr>
              <a:t> appears in relevant doc.</a:t>
            </a:r>
          </a:p>
          <a:p>
            <a:pPr>
              <a:buFont typeface="Marlett" pitchFamily="2" charset="2"/>
              <a:buNone/>
            </a:pPr>
            <a:r>
              <a:rPr lang="en-US" altLang="zh-TW" sz="2000" i="1" smtClean="0">
                <a:ea typeface="PMingLiU" pitchFamily="18" charset="-120"/>
              </a:rPr>
              <a:t>		</a:t>
            </a:r>
            <a:r>
              <a:rPr lang="en-US" altLang="zh-TW" sz="2000" i="1" smtClean="0">
                <a:solidFill>
                  <a:srgbClr val="FF3300"/>
                </a:solidFill>
                <a:ea typeface="PMingLiU" pitchFamily="18" charset="-120"/>
              </a:rPr>
              <a:t>q</a:t>
            </a:r>
            <a:r>
              <a:rPr lang="en-US" altLang="zh-TW" sz="2000" i="1" baseline="-25000" smtClean="0">
                <a:solidFill>
                  <a:srgbClr val="FF3300"/>
                </a:solidFill>
                <a:ea typeface="PMingLiU" pitchFamily="18" charset="-120"/>
              </a:rPr>
              <a:t>i</a:t>
            </a:r>
            <a:r>
              <a:rPr lang="en-US" altLang="zh-TW" sz="2000" smtClean="0">
                <a:ea typeface="PMingLiU" pitchFamily="18" charset="-120"/>
              </a:rPr>
              <a:t>: probability of term </a:t>
            </a:r>
            <a:r>
              <a:rPr lang="en-US" altLang="zh-TW" sz="2000" i="1" smtClean="0">
                <a:ea typeface="PMingLiU" pitchFamily="18" charset="-120"/>
              </a:rPr>
              <a:t>x</a:t>
            </a:r>
            <a:r>
              <a:rPr lang="en-US" altLang="zh-TW" sz="2000" i="1" baseline="-25000" smtClean="0">
                <a:ea typeface="PMingLiU" pitchFamily="18" charset="-120"/>
              </a:rPr>
              <a:t>i</a:t>
            </a:r>
            <a:r>
              <a:rPr lang="en-US" altLang="zh-TW" sz="2000" smtClean="0">
                <a:ea typeface="PMingLiU" pitchFamily="18" charset="-120"/>
              </a:rPr>
              <a:t> appears in non-relevant doc.</a:t>
            </a:r>
          </a:p>
          <a:p>
            <a:pPr>
              <a:buFont typeface="Marlett" pitchFamily="2" charset="2"/>
              <a:buNone/>
            </a:pPr>
            <a:r>
              <a:rPr lang="en-US" altLang="zh-TW" sz="2200" smtClean="0">
                <a:ea typeface="PMingLiU" pitchFamily="18" charset="-120"/>
              </a:rPr>
              <a:t>   	with binary and independence assumption, the the weight of term </a:t>
            </a:r>
            <a:r>
              <a:rPr lang="en-US" altLang="zh-TW" sz="2200" i="1" smtClean="0">
                <a:solidFill>
                  <a:srgbClr val="FF3300"/>
                </a:solidFill>
                <a:ea typeface="PMingLiU" pitchFamily="18" charset="-120"/>
              </a:rPr>
              <a:t>x</a:t>
            </a:r>
            <a:r>
              <a:rPr lang="en-US" altLang="zh-TW" sz="2200" i="1" baseline="-25000" smtClean="0">
                <a:solidFill>
                  <a:srgbClr val="FF3300"/>
                </a:solidFill>
                <a:ea typeface="PMingLiU" pitchFamily="18" charset="-120"/>
              </a:rPr>
              <a:t>i</a:t>
            </a:r>
            <a:r>
              <a:rPr lang="en-US" altLang="zh-TW" sz="2200" smtClean="0">
                <a:ea typeface="PMingLiU" pitchFamily="18" charset="-120"/>
              </a:rPr>
              <a:t> in document </a:t>
            </a:r>
            <a:r>
              <a:rPr lang="en-US" altLang="zh-TW" sz="2200" i="1" smtClean="0">
                <a:solidFill>
                  <a:srgbClr val="FF3300"/>
                </a:solidFill>
                <a:ea typeface="PMingLiU" pitchFamily="18" charset="-120"/>
              </a:rPr>
              <a:t>D</a:t>
            </a:r>
            <a:r>
              <a:rPr lang="en-US" altLang="zh-TW" sz="2200" i="1" baseline="-25000" smtClean="0">
                <a:solidFill>
                  <a:srgbClr val="FF3300"/>
                </a:solidFill>
                <a:ea typeface="PMingLiU" pitchFamily="18" charset="-120"/>
              </a:rPr>
              <a:t>k</a:t>
            </a:r>
            <a:r>
              <a:rPr lang="en-US" altLang="zh-TW" sz="2200" smtClean="0">
                <a:ea typeface="PMingLiU" pitchFamily="18" charset="-120"/>
              </a:rPr>
              <a:t> is:</a:t>
            </a:r>
          </a:p>
          <a:p>
            <a:pPr>
              <a:buFont typeface="Marlett" pitchFamily="2" charset="2"/>
              <a:buNone/>
            </a:pPr>
            <a:endParaRPr lang="en-US" altLang="zh-TW" sz="2200" smtClean="0">
              <a:ea typeface="PMingLiU" pitchFamily="18" charset="-120"/>
            </a:endParaRPr>
          </a:p>
          <a:p>
            <a:pPr>
              <a:buFont typeface="Marlett" pitchFamily="2" charset="2"/>
              <a:buNone/>
            </a:pPr>
            <a:endParaRPr lang="en-US" altLang="zh-TW" sz="2200" smtClean="0">
              <a:ea typeface="PMingLiU" pitchFamily="18" charset="-120"/>
            </a:endParaRPr>
          </a:p>
          <a:p>
            <a:pPr>
              <a:buFont typeface="Marlett" pitchFamily="2" charset="2"/>
              <a:buNone/>
            </a:pPr>
            <a:endParaRPr lang="en-US" altLang="zh-TW" sz="2200" smtClean="0">
              <a:ea typeface="PMingLiU" pitchFamily="18" charset="-120"/>
            </a:endParaRPr>
          </a:p>
          <a:p>
            <a:r>
              <a:rPr lang="en-US" altLang="zh-TW" sz="2200" smtClean="0">
                <a:ea typeface="PMingLiU" pitchFamily="18" charset="-120"/>
              </a:rPr>
              <a:t>Estimates of </a:t>
            </a:r>
            <a:r>
              <a:rPr lang="en-US" altLang="zh-TW" sz="2200" i="1" smtClean="0">
                <a:solidFill>
                  <a:srgbClr val="FF3300"/>
                </a:solidFill>
                <a:ea typeface="PMingLiU" pitchFamily="18" charset="-120"/>
              </a:rPr>
              <a:t>p</a:t>
            </a:r>
            <a:r>
              <a:rPr lang="en-US" altLang="zh-TW" sz="2200" i="1" baseline="-25000" smtClean="0">
                <a:solidFill>
                  <a:srgbClr val="FF3300"/>
                </a:solidFill>
                <a:ea typeface="PMingLiU" pitchFamily="18" charset="-120"/>
              </a:rPr>
              <a:t>i</a:t>
            </a:r>
            <a:r>
              <a:rPr lang="en-US" altLang="zh-TW" sz="2200" smtClean="0">
                <a:ea typeface="PMingLiU" pitchFamily="18" charset="-120"/>
              </a:rPr>
              <a:t> and </a:t>
            </a:r>
            <a:r>
              <a:rPr lang="en-US" altLang="zh-TW" sz="2200" i="1" smtClean="0">
                <a:solidFill>
                  <a:srgbClr val="FF3300"/>
                </a:solidFill>
                <a:ea typeface="PMingLiU" pitchFamily="18" charset="-120"/>
              </a:rPr>
              <a:t>q</a:t>
            </a:r>
            <a:r>
              <a:rPr lang="en-US" altLang="zh-TW" sz="2200" i="1" baseline="-25000" smtClean="0">
                <a:solidFill>
                  <a:srgbClr val="FF3300"/>
                </a:solidFill>
                <a:ea typeface="PMingLiU" pitchFamily="18" charset="-120"/>
              </a:rPr>
              <a:t>i</a:t>
            </a:r>
            <a:r>
              <a:rPr lang="en-US" altLang="zh-TW" sz="2200" smtClean="0">
                <a:ea typeface="PMingLiU" pitchFamily="18" charset="-120"/>
              </a:rPr>
              <a:t> requires relevance information:</a:t>
            </a:r>
          </a:p>
          <a:p>
            <a:pPr marL="971550" lvl="1" indent="-514350"/>
            <a:r>
              <a:rPr lang="en-US" altLang="zh-TW" smtClean="0">
                <a:ea typeface="PMingLiU" pitchFamily="18" charset="-120"/>
              </a:rPr>
              <a:t>using test queries and test collections to </a:t>
            </a:r>
            <a:r>
              <a:rPr lang="en-US" altLang="zh-TW" smtClean="0">
                <a:latin typeface="Arial" charset="0"/>
                <a:ea typeface="PMingLiU" pitchFamily="18" charset="-120"/>
              </a:rPr>
              <a:t>“</a:t>
            </a:r>
            <a:r>
              <a:rPr lang="en-US" altLang="zh-TW" smtClean="0">
                <a:ea typeface="PMingLiU" pitchFamily="18" charset="-120"/>
              </a:rPr>
              <a:t>train</a:t>
            </a:r>
            <a:r>
              <a:rPr lang="en-US" altLang="zh-TW" smtClean="0">
                <a:latin typeface="Arial" charset="0"/>
                <a:ea typeface="PMingLiU" pitchFamily="18" charset="-120"/>
              </a:rPr>
              <a:t>”</a:t>
            </a:r>
            <a:r>
              <a:rPr lang="en-US" altLang="zh-TW" smtClean="0">
                <a:ea typeface="PMingLiU" pitchFamily="18" charset="-120"/>
              </a:rPr>
              <a:t> the values of </a:t>
            </a:r>
            <a:r>
              <a:rPr lang="en-US" altLang="zh-TW" i="1" smtClean="0">
                <a:ea typeface="PMingLiU" pitchFamily="18" charset="-120"/>
              </a:rPr>
              <a:t>p</a:t>
            </a:r>
            <a:r>
              <a:rPr lang="en-US" altLang="zh-TW" i="1" baseline="-25000" smtClean="0">
                <a:ea typeface="PMingLiU" pitchFamily="18" charset="-120"/>
              </a:rPr>
              <a:t>i</a:t>
            </a:r>
            <a:r>
              <a:rPr lang="en-US" altLang="zh-TW" smtClean="0">
                <a:ea typeface="PMingLiU" pitchFamily="18" charset="-120"/>
              </a:rPr>
              <a:t> and </a:t>
            </a:r>
            <a:r>
              <a:rPr lang="en-US" altLang="zh-TW" i="1" smtClean="0">
                <a:ea typeface="PMingLiU" pitchFamily="18" charset="-120"/>
              </a:rPr>
              <a:t>q</a:t>
            </a:r>
            <a:r>
              <a:rPr lang="en-US" altLang="zh-TW" i="1" baseline="-25000" smtClean="0">
                <a:ea typeface="PMingLiU" pitchFamily="18" charset="-120"/>
              </a:rPr>
              <a:t>i</a:t>
            </a:r>
            <a:r>
              <a:rPr lang="en-US" altLang="zh-TW" smtClean="0">
                <a:ea typeface="PMingLiU" pitchFamily="18" charset="-120"/>
              </a:rPr>
              <a:t> </a:t>
            </a:r>
          </a:p>
          <a:p>
            <a:pPr marL="971550" lvl="1" indent="-514350"/>
            <a:r>
              <a:rPr lang="en-US" altLang="zh-TW" smtClean="0">
                <a:ea typeface="PMingLiU" pitchFamily="18" charset="-120"/>
              </a:rPr>
              <a:t>other AI/learning technique?</a:t>
            </a:r>
          </a:p>
        </p:txBody>
      </p:sp>
      <p:graphicFrame>
        <p:nvGraphicFramePr>
          <p:cNvPr id="21506" name="Object 1024"/>
          <p:cNvGraphicFramePr>
            <a:graphicFrameLocks noChangeAspect="1"/>
          </p:cNvGraphicFramePr>
          <p:nvPr/>
        </p:nvGraphicFramePr>
        <p:xfrm>
          <a:off x="3281363" y="3810000"/>
          <a:ext cx="2560637" cy="1030288"/>
        </p:xfrm>
        <a:graphic>
          <a:graphicData uri="http://schemas.openxmlformats.org/presentationml/2006/ole">
            <mc:AlternateContent xmlns:mc="http://schemas.openxmlformats.org/markup-compatibility/2006">
              <mc:Choice xmlns:v="urn:schemas-microsoft-com:vml" Requires="v">
                <p:oleObj spid="_x0000_s22554" name="Equation" r:id="rId4" imgW="1155600" imgH="495000" progId="Equation.2">
                  <p:embed/>
                </p:oleObj>
              </mc:Choice>
              <mc:Fallback>
                <p:oleObj name="Equation" r:id="rId4" imgW="1155600" imgH="495000" progId="Equation.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1363" y="3810000"/>
                        <a:ext cx="2560637" cy="103028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38289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dirty="0"/>
              <a:t>Intelligent Information Retrieval</a:t>
            </a:r>
            <a:endParaRPr lang="en-US" altLang="en-US" dirty="0"/>
          </a:p>
        </p:txBody>
      </p:sp>
      <p:sp>
        <p:nvSpPr>
          <p:cNvPr id="491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AE4E167A-4487-4012-8B5B-43656F9ADEBA}" type="slidenum">
              <a:rPr lang="en-US" altLang="en-US"/>
              <a:pPr/>
              <a:t>53</a:t>
            </a:fld>
            <a:endParaRPr lang="en-US" altLang="en-US"/>
          </a:p>
        </p:txBody>
      </p:sp>
      <p:sp>
        <p:nvSpPr>
          <p:cNvPr id="49156" name="Rectangle 2"/>
          <p:cNvSpPr>
            <a:spLocks noGrp="1" noChangeArrowheads="1"/>
          </p:cNvSpPr>
          <p:nvPr>
            <p:ph type="title"/>
          </p:nvPr>
        </p:nvSpPr>
        <p:spPr>
          <a:xfrm>
            <a:off x="685800" y="185928"/>
            <a:ext cx="7772400" cy="1143000"/>
          </a:xfrm>
        </p:spPr>
        <p:txBody>
          <a:bodyPr/>
          <a:lstStyle/>
          <a:p>
            <a:r>
              <a:rPr lang="en-US" altLang="en-US" dirty="0" smtClean="0"/>
              <a:t>Phrase </a:t>
            </a:r>
            <a:r>
              <a:rPr lang="en-US" altLang="en-US" dirty="0" smtClean="0"/>
              <a:t>Indexing and Phrase Queries</a:t>
            </a:r>
            <a:endParaRPr lang="en-US" altLang="en-US" sz="4000" dirty="0" smtClean="0"/>
          </a:p>
        </p:txBody>
      </p:sp>
      <p:sp>
        <p:nvSpPr>
          <p:cNvPr id="49157" name="Rectangle 3"/>
          <p:cNvSpPr>
            <a:spLocks noGrp="1" noChangeArrowheads="1"/>
          </p:cNvSpPr>
          <p:nvPr>
            <p:ph type="body" idx="1"/>
          </p:nvPr>
        </p:nvSpPr>
        <p:spPr>
          <a:xfrm>
            <a:off x="338328" y="1243584"/>
            <a:ext cx="8470392" cy="4974336"/>
          </a:xfrm>
        </p:spPr>
        <p:txBody>
          <a:bodyPr/>
          <a:lstStyle/>
          <a:p>
            <a:r>
              <a:rPr lang="en-US" altLang="en-US" dirty="0" smtClean="0"/>
              <a:t>Both statistical and syntactic methods have been used to identify “good” phrases </a:t>
            </a:r>
            <a:endParaRPr lang="en-US" altLang="en-US" dirty="0" smtClean="0"/>
          </a:p>
          <a:p>
            <a:pPr lvl="1"/>
            <a:r>
              <a:rPr lang="en-US" altLang="en-US" dirty="0" smtClean="0"/>
              <a:t>Example: Mutual Expected Information to find “co-locations”</a:t>
            </a:r>
            <a:endParaRPr lang="en-US" altLang="en-US" dirty="0"/>
          </a:p>
          <a:p>
            <a:pPr lvl="1"/>
            <a:r>
              <a:rPr lang="en-US" altLang="en-US" dirty="0" smtClean="0"/>
              <a:t>Linguistic Approaches: using </a:t>
            </a:r>
            <a:r>
              <a:rPr lang="en-US" altLang="en-US" dirty="0" smtClean="0"/>
              <a:t>a part-of-speech tagger to identify simple noun phrases </a:t>
            </a:r>
          </a:p>
          <a:p>
            <a:r>
              <a:rPr lang="en-US" altLang="en-US" dirty="0" smtClean="0"/>
              <a:t>Phrases can have an impact on effectiveness and efficiency</a:t>
            </a:r>
            <a:r>
              <a:rPr lang="en-US" altLang="en-US" sz="2800" dirty="0" smtClean="0"/>
              <a:t> </a:t>
            </a:r>
          </a:p>
          <a:p>
            <a:pPr lvl="1"/>
            <a:r>
              <a:rPr lang="en-US" altLang="en-US" dirty="0" smtClean="0"/>
              <a:t>phrase indexing will speed up phrase queries </a:t>
            </a:r>
          </a:p>
          <a:p>
            <a:pPr lvl="1"/>
            <a:r>
              <a:rPr lang="en-US" altLang="en-US" dirty="0" smtClean="0"/>
              <a:t>improve precision by disambiguating the word senses:</a:t>
            </a:r>
          </a:p>
          <a:p>
            <a:pPr lvl="2"/>
            <a:r>
              <a:rPr lang="en-US" altLang="en-US" sz="2000" dirty="0" err="1" smtClean="0"/>
              <a:t>e.g</a:t>
            </a:r>
            <a:r>
              <a:rPr lang="en-US" altLang="en-US" sz="2000" dirty="0" smtClean="0"/>
              <a:t>, “grass field” v. “magnetic field” </a:t>
            </a:r>
          </a:p>
          <a:p>
            <a:pPr lvl="1"/>
            <a:r>
              <a:rPr lang="en-US" altLang="en-US" dirty="0" smtClean="0"/>
              <a:t>effectiveness not straightforward and depends on retrieval model </a:t>
            </a:r>
          </a:p>
          <a:p>
            <a:pPr lvl="2"/>
            <a:r>
              <a:rPr lang="en-US" altLang="en-US" sz="2000" dirty="0" smtClean="0"/>
              <a:t>e.g. </a:t>
            </a:r>
            <a:r>
              <a:rPr lang="en-US" altLang="en-US" sz="2000" dirty="0" smtClean="0"/>
              <a:t>“</a:t>
            </a:r>
            <a:r>
              <a:rPr lang="en-US" altLang="en-US" sz="2000" dirty="0" smtClean="0"/>
              <a:t>information retrieval”, how much do individual words count</a:t>
            </a:r>
            <a:r>
              <a:rPr lang="en-US" altLang="en-US" sz="2000" dirty="0" smtClean="0"/>
              <a:t>?</a:t>
            </a:r>
          </a:p>
          <a:p>
            <a:pPr fontAlgn="auto">
              <a:spcAft>
                <a:spcPts val="0"/>
              </a:spcAft>
              <a:buFont typeface="Arial"/>
              <a:buChar char="•"/>
              <a:defRPr/>
            </a:pPr>
            <a:r>
              <a:rPr lang="en-US" dirty="0">
                <a:ea typeface="ＭＳ Ｐゴシック" charset="0"/>
                <a:cs typeface="ＭＳ Ｐゴシック" charset="0"/>
              </a:rPr>
              <a:t>For </a:t>
            </a:r>
            <a:r>
              <a:rPr lang="en-US" dirty="0" smtClean="0">
                <a:ea typeface="ＭＳ Ｐゴシック" charset="0"/>
                <a:cs typeface="ＭＳ Ｐゴシック" charset="0"/>
              </a:rPr>
              <a:t>phrase queries, </a:t>
            </a:r>
            <a:r>
              <a:rPr lang="en-US" dirty="0">
                <a:ea typeface="ＭＳ Ｐゴシック" charset="0"/>
                <a:cs typeface="ＭＳ Ｐゴシック" charset="0"/>
              </a:rPr>
              <a:t>it no longer suffices to store </a:t>
            </a:r>
            <a:r>
              <a:rPr lang="en-US" dirty="0" smtClean="0">
                <a:ea typeface="ＭＳ Ｐゴシック" charset="0"/>
                <a:cs typeface="ＭＳ Ｐゴシック" charset="0"/>
              </a:rPr>
              <a:t>only &lt;</a:t>
            </a:r>
            <a:r>
              <a:rPr lang="en-US" i="1" dirty="0" smtClean="0">
                <a:ea typeface="ＭＳ Ｐゴシック" charset="0"/>
                <a:cs typeface="ＭＳ Ｐゴシック" charset="0"/>
              </a:rPr>
              <a:t>term </a:t>
            </a:r>
            <a:r>
              <a:rPr lang="en-US" dirty="0">
                <a:ea typeface="ＭＳ Ｐゴシック" charset="0"/>
                <a:cs typeface="ＭＳ Ｐゴシック" charset="0"/>
              </a:rPr>
              <a:t>: </a:t>
            </a:r>
            <a:r>
              <a:rPr lang="en-US" i="1" dirty="0">
                <a:ea typeface="ＭＳ Ｐゴシック" charset="0"/>
                <a:cs typeface="ＭＳ Ｐゴシック" charset="0"/>
              </a:rPr>
              <a:t>docs</a:t>
            </a:r>
            <a:r>
              <a:rPr lang="en-US" dirty="0">
                <a:ea typeface="ＭＳ Ｐゴシック" charset="0"/>
                <a:cs typeface="ＭＳ Ｐゴシック" charset="0"/>
              </a:rPr>
              <a:t>&gt; </a:t>
            </a:r>
            <a:r>
              <a:rPr lang="en-US" dirty="0" smtClean="0">
                <a:ea typeface="ＭＳ Ｐゴシック" charset="0"/>
                <a:cs typeface="ＭＳ Ｐゴシック" charset="0"/>
              </a:rPr>
              <a:t>entries</a:t>
            </a:r>
            <a:endParaRPr lang="en-US" dirty="0">
              <a:ea typeface="ＭＳ Ｐゴシック" charset="0"/>
              <a:cs typeface="ＭＳ Ｐゴシック" charset="0"/>
            </a:endParaRPr>
          </a:p>
        </p:txBody>
      </p:sp>
    </p:spTree>
    <p:extLst>
      <p:ext uri="{BB962C8B-B14F-4D97-AF65-F5344CB8AC3E}">
        <p14:creationId xmlns:p14="http://schemas.microsoft.com/office/powerpoint/2010/main" val="2405604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2253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5C2765E0-7718-4C29-BE29-AAE4FD3F73DB}" type="slidenum">
              <a:rPr lang="en-US" altLang="en-US"/>
              <a:pPr/>
              <a:t>54</a:t>
            </a:fld>
            <a:endParaRPr lang="en-US" altLang="en-US"/>
          </a:p>
        </p:txBody>
      </p:sp>
      <p:sp>
        <p:nvSpPr>
          <p:cNvPr id="22534" name="Rectangle 2"/>
          <p:cNvSpPr>
            <a:spLocks noGrp="1" noChangeArrowheads="1"/>
          </p:cNvSpPr>
          <p:nvPr>
            <p:ph type="title"/>
          </p:nvPr>
        </p:nvSpPr>
        <p:spPr>
          <a:xfrm>
            <a:off x="685800" y="286138"/>
            <a:ext cx="7772400" cy="609600"/>
          </a:xfrm>
        </p:spPr>
        <p:txBody>
          <a:bodyPr/>
          <a:lstStyle/>
          <a:p>
            <a:r>
              <a:rPr lang="en-US" altLang="en-US" dirty="0" smtClean="0"/>
              <a:t>Phrases Detection and Weighting</a:t>
            </a:r>
            <a:endParaRPr lang="en-US" altLang="en-US" dirty="0" smtClean="0"/>
          </a:p>
        </p:txBody>
      </p:sp>
      <p:sp>
        <p:nvSpPr>
          <p:cNvPr id="22535" name="Rectangle 3"/>
          <p:cNvSpPr>
            <a:spLocks noGrp="1" noChangeArrowheads="1"/>
          </p:cNvSpPr>
          <p:nvPr>
            <p:ph type="body" idx="1"/>
          </p:nvPr>
        </p:nvSpPr>
        <p:spPr>
          <a:xfrm>
            <a:off x="381000" y="944506"/>
            <a:ext cx="8305800" cy="5181600"/>
          </a:xfrm>
        </p:spPr>
        <p:txBody>
          <a:bodyPr/>
          <a:lstStyle/>
          <a:p>
            <a:r>
              <a:rPr lang="en-US" altLang="en-US" dirty="0" smtClean="0"/>
              <a:t>Typical </a:t>
            </a:r>
            <a:r>
              <a:rPr lang="en-US" altLang="en-US" dirty="0" smtClean="0"/>
              <a:t>Approach</a:t>
            </a:r>
            <a:endParaRPr lang="en-US" altLang="en-US" sz="1800" dirty="0" smtClean="0"/>
          </a:p>
          <a:p>
            <a:pPr lvl="1"/>
            <a:r>
              <a:rPr lang="en-US" altLang="en-US" dirty="0" smtClean="0"/>
              <a:t>Compute pairwise co-occurrence for high-frequency words</a:t>
            </a:r>
          </a:p>
          <a:p>
            <a:pPr lvl="1"/>
            <a:r>
              <a:rPr lang="en-US" altLang="en-US" dirty="0" smtClean="0"/>
              <a:t>If </a:t>
            </a:r>
            <a:r>
              <a:rPr lang="en-US" altLang="en-US" dirty="0" smtClean="0"/>
              <a:t>co-occurrence value is less than some threshold  </a:t>
            </a:r>
            <a:r>
              <a:rPr lang="en-US" altLang="en-US" sz="2400" dirty="0" smtClean="0">
                <a:latin typeface="Symbol" pitchFamily="18" charset="2"/>
              </a:rPr>
              <a:t>a</a:t>
            </a:r>
            <a:r>
              <a:rPr lang="en-US" altLang="en-US" dirty="0" smtClean="0"/>
              <a:t>, do not consider the pair any further</a:t>
            </a:r>
          </a:p>
          <a:p>
            <a:pPr lvl="1"/>
            <a:r>
              <a:rPr lang="en-US" altLang="en-US" dirty="0" smtClean="0"/>
              <a:t>For qualifying pairs of terms </a:t>
            </a:r>
            <a:r>
              <a:rPr lang="en-US" altLang="en-US" sz="2400" dirty="0" smtClean="0"/>
              <a:t>(</a:t>
            </a:r>
            <a:r>
              <a:rPr lang="en-US" altLang="en-US" sz="2400" i="1" dirty="0" err="1" smtClean="0"/>
              <a:t>t</a:t>
            </a:r>
            <a:r>
              <a:rPr lang="en-US" altLang="en-US" sz="2400" i="1" baseline="-25000" dirty="0" err="1" smtClean="0"/>
              <a:t>i</a:t>
            </a:r>
            <a:r>
              <a:rPr lang="en-US" altLang="en-US" sz="2400" dirty="0" err="1" smtClean="0"/>
              <a:t>,</a:t>
            </a:r>
            <a:r>
              <a:rPr lang="en-US" altLang="en-US" sz="2400" i="1" dirty="0" err="1" smtClean="0"/>
              <a:t>t</a:t>
            </a:r>
            <a:r>
              <a:rPr lang="en-US" altLang="en-US" sz="2400" i="1" baseline="-25000" dirty="0" err="1" smtClean="0"/>
              <a:t>j</a:t>
            </a:r>
            <a:r>
              <a:rPr lang="en-US" altLang="en-US" sz="2400" dirty="0" smtClean="0"/>
              <a:t>)</a:t>
            </a:r>
            <a:r>
              <a:rPr lang="en-US" altLang="en-US" dirty="0" smtClean="0"/>
              <a:t> , compute the </a:t>
            </a:r>
            <a:r>
              <a:rPr lang="en-US" altLang="en-US" b="1" i="1" dirty="0" smtClean="0">
                <a:solidFill>
                  <a:srgbClr val="FF3300"/>
                </a:solidFill>
              </a:rPr>
              <a:t>cohesion</a:t>
            </a:r>
            <a:r>
              <a:rPr lang="en-US" altLang="en-US" dirty="0" smtClean="0"/>
              <a:t> value</a:t>
            </a:r>
          </a:p>
          <a:p>
            <a:pPr lvl="1"/>
            <a:endParaRPr lang="en-US" altLang="en-US" dirty="0" smtClean="0"/>
          </a:p>
          <a:p>
            <a:pPr lvl="1"/>
            <a:endParaRPr lang="en-US" altLang="en-US" dirty="0" smtClean="0"/>
          </a:p>
          <a:p>
            <a:pPr lvl="1"/>
            <a:endParaRPr lang="en-US" altLang="en-US" dirty="0" smtClean="0"/>
          </a:p>
          <a:p>
            <a:pPr lvl="1">
              <a:buFont typeface="Marlett" pitchFamily="2" charset="2"/>
              <a:buNone/>
            </a:pPr>
            <a:r>
              <a:rPr lang="en-US" altLang="en-US" dirty="0" smtClean="0"/>
              <a:t>	where </a:t>
            </a:r>
            <a:r>
              <a:rPr lang="en-US" altLang="en-US" sz="2400" i="1" dirty="0" smtClean="0">
                <a:latin typeface="Symbol" pitchFamily="18" charset="2"/>
              </a:rPr>
              <a:t>s</a:t>
            </a:r>
            <a:r>
              <a:rPr lang="en-US" altLang="en-US" dirty="0" smtClean="0"/>
              <a:t> is a size factor determined by the size of the vocabulary; </a:t>
            </a:r>
            <a:r>
              <a:rPr lang="en-US" altLang="en-US" b="1" dirty="0" smtClean="0"/>
              <a:t>OR</a:t>
            </a:r>
            <a:endParaRPr lang="en-US" altLang="en-US" dirty="0" smtClean="0"/>
          </a:p>
          <a:p>
            <a:pPr lvl="1"/>
            <a:endParaRPr lang="en-US" altLang="en-US" dirty="0" smtClean="0"/>
          </a:p>
          <a:p>
            <a:pPr lvl="1"/>
            <a:endParaRPr lang="en-US" altLang="en-US" dirty="0" smtClean="0"/>
          </a:p>
          <a:p>
            <a:pPr lvl="1"/>
            <a:endParaRPr lang="en-US" altLang="en-US" dirty="0"/>
          </a:p>
          <a:p>
            <a:r>
              <a:rPr lang="en-US" altLang="en-US" dirty="0" smtClean="0"/>
              <a:t>But, indexing all pairwise (or longer) frequent co-occurrences can be computational very expensive</a:t>
            </a:r>
            <a:endParaRPr lang="en-US" altLang="en-US" dirty="0" smtClean="0"/>
          </a:p>
        </p:txBody>
      </p:sp>
      <p:graphicFrame>
        <p:nvGraphicFramePr>
          <p:cNvPr id="22530" name="Object 0"/>
          <p:cNvGraphicFramePr>
            <a:graphicFrameLocks noChangeAspect="1"/>
          </p:cNvGraphicFramePr>
          <p:nvPr/>
        </p:nvGraphicFramePr>
        <p:xfrm>
          <a:off x="1219200" y="3200400"/>
          <a:ext cx="4572000" cy="744538"/>
        </p:xfrm>
        <a:graphic>
          <a:graphicData uri="http://schemas.openxmlformats.org/presentationml/2006/ole">
            <mc:AlternateContent xmlns:mc="http://schemas.openxmlformats.org/markup-compatibility/2006">
              <mc:Choice xmlns:v="urn:schemas-microsoft-com:vml" Requires="v">
                <p:oleObj spid="_x0000_s23606" name="Equation" r:id="rId4" imgW="4051080" imgH="660240" progId="Equation.3">
                  <p:embed/>
                </p:oleObj>
              </mc:Choice>
              <mc:Fallback>
                <p:oleObj name="Equation" r:id="rId4" imgW="4051080" imgH="660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200400"/>
                        <a:ext cx="45720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1"/>
          <p:cNvGraphicFramePr>
            <a:graphicFrameLocks noChangeAspect="1"/>
          </p:cNvGraphicFramePr>
          <p:nvPr/>
        </p:nvGraphicFramePr>
        <p:xfrm>
          <a:off x="1219200" y="4724400"/>
          <a:ext cx="3994150" cy="777875"/>
        </p:xfrm>
        <a:graphic>
          <a:graphicData uri="http://schemas.openxmlformats.org/presentationml/2006/ole">
            <mc:AlternateContent xmlns:mc="http://schemas.openxmlformats.org/markup-compatibility/2006">
              <mc:Choice xmlns:v="urn:schemas-microsoft-com:vml" Requires="v">
                <p:oleObj spid="_x0000_s23607" name="Equation" r:id="rId6" imgW="3441600" imgH="672840" progId="Equation.3">
                  <p:embed/>
                </p:oleObj>
              </mc:Choice>
              <mc:Fallback>
                <p:oleObj name="Equation" r:id="rId6" imgW="3441600" imgH="6728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724400"/>
                        <a:ext cx="399415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6" name="Rectangle 6"/>
          <p:cNvSpPr>
            <a:spLocks noChangeArrowheads="1"/>
          </p:cNvSpPr>
          <p:nvPr/>
        </p:nvSpPr>
        <p:spPr bwMode="auto">
          <a:xfrm>
            <a:off x="1143000" y="3124200"/>
            <a:ext cx="4724400" cy="9144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22537" name="Rectangle 7"/>
          <p:cNvSpPr>
            <a:spLocks noChangeArrowheads="1"/>
          </p:cNvSpPr>
          <p:nvPr/>
        </p:nvSpPr>
        <p:spPr bwMode="auto">
          <a:xfrm>
            <a:off x="1143000" y="4648200"/>
            <a:ext cx="4191000" cy="9144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22538" name="Text Box 8"/>
          <p:cNvSpPr txBox="1">
            <a:spLocks noChangeArrowheads="1"/>
          </p:cNvSpPr>
          <p:nvPr/>
        </p:nvSpPr>
        <p:spPr bwMode="auto">
          <a:xfrm>
            <a:off x="5943600" y="3429000"/>
            <a:ext cx="269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b="1"/>
              <a:t>(Salton and McGill, 1983)</a:t>
            </a:r>
          </a:p>
        </p:txBody>
      </p:sp>
      <p:sp>
        <p:nvSpPr>
          <p:cNvPr id="22539" name="Text Box 9"/>
          <p:cNvSpPr txBox="1">
            <a:spLocks noChangeArrowheads="1"/>
          </p:cNvSpPr>
          <p:nvPr/>
        </p:nvSpPr>
        <p:spPr bwMode="auto">
          <a:xfrm>
            <a:off x="5486400" y="4953000"/>
            <a:ext cx="142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b="1"/>
              <a:t>(Rada, 1986)</a:t>
            </a:r>
          </a:p>
        </p:txBody>
      </p:sp>
    </p:spTree>
    <p:extLst>
      <p:ext uri="{BB962C8B-B14F-4D97-AF65-F5344CB8AC3E}">
        <p14:creationId xmlns:p14="http://schemas.microsoft.com/office/powerpoint/2010/main" val="120018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dirty="0" smtClean="0">
                <a:ea typeface="ＭＳ Ｐゴシック" pitchFamily="34" charset="-128"/>
              </a:rPr>
              <a:t>Better Solution: </a:t>
            </a:r>
            <a:r>
              <a:rPr lang="en-US" altLang="en-US" dirty="0" smtClean="0">
                <a:ea typeface="ＭＳ Ｐゴシック" pitchFamily="34" charset="-128"/>
              </a:rPr>
              <a:t>Positional indexes</a:t>
            </a:r>
          </a:p>
        </p:txBody>
      </p:sp>
      <p:sp>
        <p:nvSpPr>
          <p:cNvPr id="61443" name="Rectangle 3"/>
          <p:cNvSpPr>
            <a:spLocks noGrp="1" noChangeArrowheads="1"/>
          </p:cNvSpPr>
          <p:nvPr>
            <p:ph type="body" idx="1"/>
          </p:nvPr>
        </p:nvSpPr>
        <p:spPr/>
        <p:txBody>
          <a:bodyPr/>
          <a:lstStyle/>
          <a:p>
            <a:r>
              <a:rPr lang="en-US" altLang="en-US" sz="2800" dirty="0" smtClean="0">
                <a:ea typeface="ＭＳ Ｐゴシック" pitchFamily="34" charset="-128"/>
              </a:rPr>
              <a:t>In the postings, store, for each </a:t>
            </a:r>
            <a:r>
              <a:rPr lang="en-US" altLang="en-US" sz="2800" b="1" i="1" dirty="0" smtClean="0">
                <a:ea typeface="ＭＳ Ｐゴシック" pitchFamily="34" charset="-128"/>
              </a:rPr>
              <a:t>term </a:t>
            </a:r>
            <a:r>
              <a:rPr lang="en-US" altLang="en-US" sz="2800" dirty="0" smtClean="0">
                <a:ea typeface="ＭＳ Ｐゴシック" pitchFamily="34" charset="-128"/>
              </a:rPr>
              <a:t>the position(s) in which tokens of it appear:</a:t>
            </a:r>
          </a:p>
          <a:p>
            <a:endParaRPr lang="en-US" altLang="en-US" sz="2800" dirty="0" smtClean="0">
              <a:ea typeface="ＭＳ Ｐゴシック" pitchFamily="34" charset="-128"/>
            </a:endParaRPr>
          </a:p>
          <a:p>
            <a:pPr lvl="1">
              <a:buFont typeface="Wingdings" pitchFamily="2" charset="2"/>
              <a:buNone/>
            </a:pPr>
            <a:r>
              <a:rPr lang="en-US" altLang="en-US" sz="2400" dirty="0" smtClean="0">
                <a:ea typeface="ＭＳ Ｐゴシック" pitchFamily="34" charset="-128"/>
              </a:rPr>
              <a:t>&lt;</a:t>
            </a:r>
            <a:r>
              <a:rPr lang="en-US" altLang="en-US" sz="2400" b="1" i="1" dirty="0" smtClean="0">
                <a:ea typeface="ＭＳ Ｐゴシック" pitchFamily="34" charset="-128"/>
              </a:rPr>
              <a:t>term</a:t>
            </a:r>
            <a:r>
              <a:rPr lang="en-US" altLang="en-US" sz="2400" i="1" dirty="0" smtClean="0">
                <a:ea typeface="ＭＳ Ｐゴシック" pitchFamily="34" charset="-128"/>
              </a:rPr>
              <a:t>, </a:t>
            </a:r>
            <a:r>
              <a:rPr lang="en-US" altLang="en-US" sz="2400" dirty="0" smtClean="0">
                <a:ea typeface="ＭＳ Ｐゴシック" pitchFamily="34" charset="-128"/>
              </a:rPr>
              <a:t>number of docs containing </a:t>
            </a:r>
            <a:r>
              <a:rPr lang="en-US" altLang="en-US" sz="2400" b="1" i="1" dirty="0" smtClean="0">
                <a:ea typeface="ＭＳ Ｐゴシック" pitchFamily="34" charset="-128"/>
              </a:rPr>
              <a:t>term</a:t>
            </a:r>
            <a:r>
              <a:rPr lang="en-US" altLang="en-US" sz="2400" dirty="0" smtClean="0">
                <a:ea typeface="ＭＳ Ｐゴシック" pitchFamily="34" charset="-128"/>
              </a:rPr>
              <a:t>;</a:t>
            </a:r>
          </a:p>
          <a:p>
            <a:pPr lvl="1">
              <a:buFont typeface="Wingdings" pitchFamily="2" charset="2"/>
              <a:buNone/>
            </a:pPr>
            <a:r>
              <a:rPr lang="en-US" altLang="en-US" sz="2400" i="1" dirty="0" smtClean="0">
                <a:ea typeface="ＭＳ Ｐゴシック" pitchFamily="34" charset="-128"/>
              </a:rPr>
              <a:t>doc1</a:t>
            </a:r>
            <a:r>
              <a:rPr lang="en-US" altLang="en-US" sz="2400" dirty="0" smtClean="0">
                <a:ea typeface="ＭＳ Ｐゴシック" pitchFamily="34" charset="-128"/>
              </a:rPr>
              <a:t>: position1, position2 … ;</a:t>
            </a:r>
          </a:p>
          <a:p>
            <a:pPr lvl="1">
              <a:buFont typeface="Wingdings" pitchFamily="2" charset="2"/>
              <a:buNone/>
            </a:pPr>
            <a:r>
              <a:rPr lang="en-US" altLang="en-US" sz="2400" i="1" dirty="0" smtClean="0">
                <a:ea typeface="ＭＳ Ｐゴシック" pitchFamily="34" charset="-128"/>
              </a:rPr>
              <a:t>doc2</a:t>
            </a:r>
            <a:r>
              <a:rPr lang="en-US" altLang="en-US" sz="2400" dirty="0" smtClean="0">
                <a:ea typeface="ＭＳ Ｐゴシック" pitchFamily="34" charset="-128"/>
              </a:rPr>
              <a:t>: position1, position2 … ;</a:t>
            </a:r>
          </a:p>
          <a:p>
            <a:pPr lvl="1">
              <a:buFont typeface="Wingdings" pitchFamily="2" charset="2"/>
              <a:buNone/>
            </a:pPr>
            <a:r>
              <a:rPr lang="en-US" altLang="en-US" sz="2400" dirty="0" smtClean="0">
                <a:ea typeface="ＭＳ Ｐゴシック" pitchFamily="34" charset="-128"/>
              </a:rPr>
              <a:t>etc.&gt;</a:t>
            </a:r>
          </a:p>
        </p:txBody>
      </p:sp>
      <p:sp>
        <p:nvSpPr>
          <p:cNvPr id="50180"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1600">
                <a:solidFill>
                  <a:srgbClr val="FBFCFF"/>
                </a:solidFill>
                <a:latin typeface="Lucida Sans" pitchFamily="34" charset="0"/>
                <a:ea typeface="ＭＳ Ｐゴシック" pitchFamily="34" charset="-128"/>
                <a:cs typeface="Arial Unicode MS" pitchFamily="34" charset="-128"/>
              </a:rPr>
              <a:t>Sec. 2.4.2</a:t>
            </a:r>
          </a:p>
        </p:txBody>
      </p:sp>
    </p:spTree>
    <p:extLst>
      <p:ext uri="{BB962C8B-B14F-4D97-AF65-F5344CB8AC3E}">
        <p14:creationId xmlns:p14="http://schemas.microsoft.com/office/powerpoint/2010/main" val="3281175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dirty="0" smtClean="0">
                <a:ea typeface="ＭＳ Ｐゴシック" pitchFamily="34" charset="-128"/>
              </a:rPr>
              <a:t>Positional </a:t>
            </a:r>
            <a:r>
              <a:rPr lang="en-US" altLang="en-US" dirty="0" smtClean="0">
                <a:ea typeface="ＭＳ Ｐゴシック" pitchFamily="34" charset="-128"/>
              </a:rPr>
              <a:t>Index Example</a:t>
            </a:r>
            <a:endParaRPr lang="en-US" altLang="en-US" dirty="0" smtClean="0">
              <a:ea typeface="ＭＳ Ｐゴシック" pitchFamily="34" charset="-128"/>
            </a:endParaRPr>
          </a:p>
        </p:txBody>
      </p:sp>
      <p:sp>
        <p:nvSpPr>
          <p:cNvPr id="51203" name="Rectangle 3"/>
          <p:cNvSpPr>
            <a:spLocks noGrp="1" noChangeArrowheads="1"/>
          </p:cNvSpPr>
          <p:nvPr>
            <p:ph type="body" idx="1"/>
          </p:nvPr>
        </p:nvSpPr>
        <p:spPr>
          <a:xfrm>
            <a:off x="685800" y="4419600"/>
            <a:ext cx="7772400" cy="1670304"/>
          </a:xfrm>
        </p:spPr>
        <p:txBody>
          <a:bodyPr/>
          <a:lstStyle/>
          <a:p>
            <a:r>
              <a:rPr lang="en-US" altLang="en-US" dirty="0" smtClean="0">
                <a:ea typeface="ＭＳ Ｐゴシック" pitchFamily="34" charset="-128"/>
              </a:rPr>
              <a:t>For phrase queries, we </a:t>
            </a:r>
            <a:r>
              <a:rPr lang="en-US" altLang="en-US" dirty="0" smtClean="0">
                <a:ea typeface="ＭＳ Ｐゴシック" pitchFamily="34" charset="-128"/>
              </a:rPr>
              <a:t>can use </a:t>
            </a:r>
            <a:r>
              <a:rPr lang="en-US" altLang="en-US" dirty="0" smtClean="0">
                <a:ea typeface="ＭＳ Ｐゴシック" pitchFamily="34" charset="-128"/>
              </a:rPr>
              <a:t>a merge algorithm recursively at the document </a:t>
            </a:r>
            <a:r>
              <a:rPr lang="en-US" altLang="en-US" dirty="0" smtClean="0">
                <a:ea typeface="ＭＳ Ｐゴシック" pitchFamily="34" charset="-128"/>
              </a:rPr>
              <a:t>level</a:t>
            </a:r>
            <a:endParaRPr lang="en-US" altLang="en-US" dirty="0" smtClean="0">
              <a:ea typeface="ＭＳ Ｐゴシック" pitchFamily="34" charset="-128"/>
            </a:endParaRPr>
          </a:p>
        </p:txBody>
      </p:sp>
      <p:sp>
        <p:nvSpPr>
          <p:cNvPr id="51204" name="Text Box 4"/>
          <p:cNvSpPr txBox="1">
            <a:spLocks noChangeArrowheads="1"/>
          </p:cNvSpPr>
          <p:nvPr/>
        </p:nvSpPr>
        <p:spPr bwMode="auto">
          <a:xfrm>
            <a:off x="762000" y="1905000"/>
            <a:ext cx="5410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l" eaLnBrk="0" hangingPunct="0"/>
            <a:r>
              <a:rPr lang="en-US" altLang="en-US" sz="2800" dirty="0">
                <a:latin typeface="Times New Roman" pitchFamily="18" charset="0"/>
                <a:ea typeface="ＭＳ Ｐゴシック" pitchFamily="34" charset="-128"/>
                <a:cs typeface="Arial Unicode MS" pitchFamily="34" charset="-128"/>
              </a:rPr>
              <a:t>&lt;</a:t>
            </a:r>
            <a:r>
              <a:rPr lang="en-US" altLang="en-US" sz="2800" b="1" i="1" dirty="0">
                <a:latin typeface="Times New Roman" pitchFamily="18" charset="0"/>
                <a:ea typeface="ＭＳ Ｐゴシック" pitchFamily="34" charset="-128"/>
                <a:cs typeface="Arial Unicode MS" pitchFamily="34" charset="-128"/>
              </a:rPr>
              <a:t>be</a:t>
            </a:r>
            <a:r>
              <a:rPr lang="en-US" altLang="en-US" sz="2800" dirty="0">
                <a:latin typeface="Times New Roman" pitchFamily="18" charset="0"/>
                <a:ea typeface="ＭＳ Ｐゴシック" pitchFamily="34" charset="-128"/>
                <a:cs typeface="Arial Unicode MS" pitchFamily="34" charset="-128"/>
              </a:rPr>
              <a:t>: 993427;</a:t>
            </a:r>
          </a:p>
          <a:p>
            <a:pPr algn="l" eaLnBrk="0" hangingPunct="0"/>
            <a:r>
              <a:rPr lang="en-US" altLang="en-US" sz="2800" i="1" dirty="0">
                <a:solidFill>
                  <a:srgbClr val="A40508"/>
                </a:solidFill>
                <a:latin typeface="Times New Roman" pitchFamily="18" charset="0"/>
                <a:ea typeface="ＭＳ Ｐゴシック" pitchFamily="34" charset="-128"/>
                <a:cs typeface="Arial Unicode MS" pitchFamily="34" charset="-128"/>
              </a:rPr>
              <a:t>1</a:t>
            </a:r>
            <a:r>
              <a:rPr lang="en-US" altLang="en-US" sz="2800" dirty="0">
                <a:latin typeface="Times New Roman" pitchFamily="18" charset="0"/>
                <a:ea typeface="ＭＳ Ｐゴシック" pitchFamily="34" charset="-128"/>
                <a:cs typeface="Arial Unicode MS" pitchFamily="34" charset="-128"/>
              </a:rPr>
              <a:t>: 7, 18, 33, 72, 86, 231;</a:t>
            </a:r>
          </a:p>
          <a:p>
            <a:pPr algn="l" eaLnBrk="0" hangingPunct="0"/>
            <a:r>
              <a:rPr lang="en-US" altLang="en-US" sz="2800" i="1" dirty="0">
                <a:solidFill>
                  <a:srgbClr val="A40508"/>
                </a:solidFill>
                <a:latin typeface="Times New Roman" pitchFamily="18" charset="0"/>
                <a:ea typeface="ＭＳ Ｐゴシック" pitchFamily="34" charset="-128"/>
                <a:cs typeface="Arial Unicode MS" pitchFamily="34" charset="-128"/>
              </a:rPr>
              <a:t>2</a:t>
            </a:r>
            <a:r>
              <a:rPr lang="en-US" altLang="en-US" sz="2800" dirty="0">
                <a:latin typeface="Times New Roman" pitchFamily="18" charset="0"/>
                <a:ea typeface="ＭＳ Ｐゴシック" pitchFamily="34" charset="-128"/>
                <a:cs typeface="Arial Unicode MS" pitchFamily="34" charset="-128"/>
              </a:rPr>
              <a:t>: 3, 149;</a:t>
            </a:r>
          </a:p>
          <a:p>
            <a:pPr algn="l" eaLnBrk="0" hangingPunct="0"/>
            <a:r>
              <a:rPr lang="en-US" altLang="en-US" sz="2800" i="1" dirty="0">
                <a:solidFill>
                  <a:srgbClr val="A40508"/>
                </a:solidFill>
                <a:latin typeface="Times New Roman" pitchFamily="18" charset="0"/>
                <a:ea typeface="ＭＳ Ｐゴシック" pitchFamily="34" charset="-128"/>
                <a:cs typeface="Arial Unicode MS" pitchFamily="34" charset="-128"/>
              </a:rPr>
              <a:t>4</a:t>
            </a:r>
            <a:r>
              <a:rPr lang="en-US" altLang="en-US" sz="2800" dirty="0">
                <a:latin typeface="Times New Roman" pitchFamily="18" charset="0"/>
                <a:ea typeface="ＭＳ Ｐゴシック" pitchFamily="34" charset="-128"/>
                <a:cs typeface="Arial Unicode MS" pitchFamily="34" charset="-128"/>
              </a:rPr>
              <a:t>: 17, 191, 291, 430, 434;</a:t>
            </a:r>
          </a:p>
          <a:p>
            <a:pPr algn="l" eaLnBrk="0" hangingPunct="0"/>
            <a:r>
              <a:rPr lang="en-US" altLang="en-US" sz="2800" i="1" dirty="0">
                <a:solidFill>
                  <a:srgbClr val="A40508"/>
                </a:solidFill>
                <a:latin typeface="Times New Roman" pitchFamily="18" charset="0"/>
                <a:ea typeface="ＭＳ Ｐゴシック" pitchFamily="34" charset="-128"/>
                <a:cs typeface="Arial Unicode MS" pitchFamily="34" charset="-128"/>
              </a:rPr>
              <a:t>5</a:t>
            </a:r>
            <a:r>
              <a:rPr lang="en-US" altLang="en-US" sz="2800" dirty="0">
                <a:latin typeface="Times New Roman" pitchFamily="18" charset="0"/>
                <a:ea typeface="ＭＳ Ｐゴシック" pitchFamily="34" charset="-128"/>
                <a:cs typeface="Arial Unicode MS" pitchFamily="34" charset="-128"/>
              </a:rPr>
              <a:t>: 363, 367, …&gt;</a:t>
            </a:r>
          </a:p>
        </p:txBody>
      </p:sp>
      <p:sp>
        <p:nvSpPr>
          <p:cNvPr id="51205" name="AutoShape 5"/>
          <p:cNvSpPr>
            <a:spLocks noChangeArrowheads="1"/>
          </p:cNvSpPr>
          <p:nvPr/>
        </p:nvSpPr>
        <p:spPr bwMode="auto">
          <a:xfrm>
            <a:off x="4800600" y="2438400"/>
            <a:ext cx="4113213" cy="1371600"/>
          </a:xfrm>
          <a:prstGeom prst="leftArrowCallout">
            <a:avLst>
              <a:gd name="adj1" fmla="val 25000"/>
              <a:gd name="adj2" fmla="val 25000"/>
              <a:gd name="adj3" fmla="val 49981"/>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eaLnBrk="0" hangingPunct="0"/>
            <a:r>
              <a:rPr lang="en-US" altLang="en-US" sz="2000" dirty="0">
                <a:latin typeface="Times New Roman" pitchFamily="18" charset="0"/>
              </a:rPr>
              <a:t>Which of docs </a:t>
            </a:r>
            <a:r>
              <a:rPr lang="en-US" altLang="en-US" sz="2000" dirty="0">
                <a:solidFill>
                  <a:srgbClr val="A40508"/>
                </a:solidFill>
                <a:latin typeface="Times New Roman" pitchFamily="18" charset="0"/>
              </a:rPr>
              <a:t>1,2,4,5</a:t>
            </a:r>
          </a:p>
          <a:p>
            <a:pPr algn="ctr" eaLnBrk="0" hangingPunct="0"/>
            <a:r>
              <a:rPr lang="en-US" altLang="en-US" sz="2000" dirty="0">
                <a:latin typeface="Times New Roman" pitchFamily="18" charset="0"/>
              </a:rPr>
              <a:t>could contain “</a:t>
            </a:r>
            <a:r>
              <a:rPr lang="en-US" altLang="en-US" sz="2000" b="1" i="1" dirty="0">
                <a:latin typeface="Times New Roman" pitchFamily="18" charset="0"/>
              </a:rPr>
              <a:t>to be</a:t>
            </a:r>
          </a:p>
          <a:p>
            <a:pPr algn="ctr" eaLnBrk="0" hangingPunct="0"/>
            <a:r>
              <a:rPr lang="en-US" altLang="en-US" sz="2000" b="1" i="1" dirty="0">
                <a:latin typeface="Times New Roman" pitchFamily="18" charset="0"/>
              </a:rPr>
              <a:t>or not to be</a:t>
            </a:r>
            <a:r>
              <a:rPr lang="en-US" altLang="en-US" sz="2000" dirty="0">
                <a:latin typeface="Times New Roman" pitchFamily="18" charset="0"/>
              </a:rPr>
              <a:t>”?</a:t>
            </a:r>
          </a:p>
        </p:txBody>
      </p:sp>
      <p:sp>
        <p:nvSpPr>
          <p:cNvPr id="51206"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1600">
                <a:solidFill>
                  <a:srgbClr val="FBFCFF"/>
                </a:solidFill>
                <a:latin typeface="Lucida Sans" pitchFamily="34" charset="0"/>
                <a:ea typeface="ＭＳ Ｐゴシック" pitchFamily="34" charset="-128"/>
                <a:cs typeface="Arial Unicode MS" pitchFamily="34" charset="-128"/>
              </a:rPr>
              <a:t>Sec. 2.4.2</a:t>
            </a:r>
          </a:p>
        </p:txBody>
      </p:sp>
    </p:spTree>
    <p:extLst>
      <p:ext uri="{BB962C8B-B14F-4D97-AF65-F5344CB8AC3E}">
        <p14:creationId xmlns:p14="http://schemas.microsoft.com/office/powerpoint/2010/main" val="3908021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smtClean="0">
                <a:ea typeface="ＭＳ Ｐゴシック" pitchFamily="34" charset="-128"/>
              </a:rPr>
              <a:t>Processing a </a:t>
            </a:r>
            <a:r>
              <a:rPr lang="en-US" altLang="en-US" dirty="0" smtClean="0">
                <a:ea typeface="ＭＳ Ｐゴシック" pitchFamily="34" charset="-128"/>
              </a:rPr>
              <a:t>Phrase Query</a:t>
            </a:r>
            <a:endParaRPr lang="en-US" altLang="en-US" dirty="0" smtClean="0">
              <a:ea typeface="ＭＳ Ｐゴシック" pitchFamily="34" charset="-128"/>
            </a:endParaRPr>
          </a:p>
        </p:txBody>
      </p:sp>
      <p:sp>
        <p:nvSpPr>
          <p:cNvPr id="63491" name="Rectangle 3"/>
          <p:cNvSpPr>
            <a:spLocks noGrp="1" noChangeArrowheads="1"/>
          </p:cNvSpPr>
          <p:nvPr>
            <p:ph type="body" idx="1"/>
          </p:nvPr>
        </p:nvSpPr>
        <p:spPr>
          <a:xfrm>
            <a:off x="447869" y="1197864"/>
            <a:ext cx="8136294" cy="5175504"/>
          </a:xfrm>
        </p:spPr>
        <p:txBody>
          <a:bodyPr rtlCol="0">
            <a:normAutofit lnSpcReduction="10000"/>
          </a:bodyPr>
          <a:lstStyle/>
          <a:p>
            <a:pPr fontAlgn="auto">
              <a:lnSpc>
                <a:spcPct val="90000"/>
              </a:lnSpc>
              <a:spcAft>
                <a:spcPts val="0"/>
              </a:spcAft>
              <a:buFont typeface="Arial"/>
              <a:buChar char="•"/>
              <a:defRPr/>
            </a:pPr>
            <a:r>
              <a:rPr lang="en-US" dirty="0">
                <a:ea typeface="ＭＳ Ｐゴシック" charset="0"/>
                <a:cs typeface="ＭＳ Ｐゴシック" charset="0"/>
              </a:rPr>
              <a:t>Extract inverted index entries for each distinct term: </a:t>
            </a:r>
            <a:r>
              <a:rPr lang="en-US" b="1" i="1" dirty="0">
                <a:ea typeface="ＭＳ Ｐゴシック" charset="0"/>
                <a:cs typeface="ＭＳ Ｐゴシック" charset="0"/>
              </a:rPr>
              <a:t>to, be, or, not.</a:t>
            </a:r>
          </a:p>
          <a:p>
            <a:pPr fontAlgn="auto">
              <a:lnSpc>
                <a:spcPct val="90000"/>
              </a:lnSpc>
              <a:spcAft>
                <a:spcPts val="0"/>
              </a:spcAft>
              <a:buFont typeface="Arial"/>
              <a:buChar char="•"/>
              <a:defRPr/>
            </a:pPr>
            <a:r>
              <a:rPr lang="en-US" dirty="0">
                <a:ea typeface="ＭＳ Ｐゴシック" charset="0"/>
                <a:cs typeface="ＭＳ Ｐゴシック" charset="0"/>
              </a:rPr>
              <a:t>Merge their </a:t>
            </a:r>
            <a:r>
              <a:rPr lang="en-US" i="1" dirty="0" err="1">
                <a:ea typeface="ＭＳ Ｐゴシック" charset="0"/>
                <a:cs typeface="ＭＳ Ｐゴシック" charset="0"/>
              </a:rPr>
              <a:t>doc:position</a:t>
            </a:r>
            <a:r>
              <a:rPr lang="en-US" dirty="0">
                <a:ea typeface="ＭＳ Ｐゴシック" charset="0"/>
                <a:cs typeface="ＭＳ Ｐゴシック" charset="0"/>
              </a:rPr>
              <a:t> lists to enumerate all positions with </a:t>
            </a:r>
            <a:r>
              <a:rPr lang="en-US" dirty="0" smtClean="0">
                <a:ea typeface="ＭＳ Ｐゴシック" charset="0"/>
                <a:cs typeface="ＭＳ Ｐゴシック" charset="0"/>
              </a:rPr>
              <a:t>“</a:t>
            </a:r>
            <a:r>
              <a:rPr lang="en-US" b="1" i="1" dirty="0" smtClean="0">
                <a:ea typeface="ＭＳ Ｐゴシック" charset="0"/>
                <a:cs typeface="ＭＳ Ｐゴシック" charset="0"/>
              </a:rPr>
              <a:t>to </a:t>
            </a:r>
            <a:r>
              <a:rPr lang="en-US" b="1" i="1" dirty="0">
                <a:ea typeface="ＭＳ Ｐゴシック" charset="0"/>
                <a:cs typeface="ＭＳ Ｐゴシック" charset="0"/>
              </a:rPr>
              <a:t>be or not to </a:t>
            </a:r>
            <a:r>
              <a:rPr lang="en-US" b="1" i="1" dirty="0" smtClean="0">
                <a:ea typeface="ＭＳ Ｐゴシック" charset="0"/>
                <a:cs typeface="ＭＳ Ｐゴシック" charset="0"/>
              </a:rPr>
              <a:t>be</a:t>
            </a:r>
            <a:r>
              <a:rPr lang="en-US" dirty="0" smtClean="0">
                <a:ea typeface="ＭＳ Ｐゴシック" charset="0"/>
                <a:cs typeface="ＭＳ Ｐゴシック" charset="0"/>
              </a:rPr>
              <a:t>”.</a:t>
            </a:r>
            <a:endParaRPr lang="en-US" dirty="0">
              <a:ea typeface="ＭＳ Ｐゴシック" charset="0"/>
              <a:cs typeface="ＭＳ Ｐゴシック" charset="0"/>
            </a:endParaRPr>
          </a:p>
          <a:p>
            <a:pPr lvl="1" fontAlgn="auto">
              <a:lnSpc>
                <a:spcPct val="90000"/>
              </a:lnSpc>
              <a:spcBef>
                <a:spcPct val="50000"/>
              </a:spcBef>
              <a:spcAft>
                <a:spcPts val="0"/>
              </a:spcAft>
              <a:buFont typeface="Arial"/>
              <a:buChar char="–"/>
              <a:defRPr/>
            </a:pPr>
            <a:r>
              <a:rPr lang="en-US" b="1" i="1" dirty="0">
                <a:ea typeface="ＭＳ Ｐゴシック" charset="0"/>
              </a:rPr>
              <a:t>to</a:t>
            </a:r>
            <a:r>
              <a:rPr lang="en-US" i="1" dirty="0">
                <a:ea typeface="ＭＳ Ｐゴシック" charset="0"/>
              </a:rPr>
              <a:t>: </a:t>
            </a:r>
          </a:p>
          <a:p>
            <a:pPr lvl="2" fontAlgn="auto">
              <a:lnSpc>
                <a:spcPct val="90000"/>
              </a:lnSpc>
              <a:spcBef>
                <a:spcPct val="50000"/>
              </a:spcBef>
              <a:spcAft>
                <a:spcPts val="0"/>
              </a:spcAft>
              <a:buFont typeface="Arial"/>
              <a:buChar char="•"/>
              <a:defRPr/>
            </a:pPr>
            <a:r>
              <a:rPr lang="en-US" sz="2000" i="1" dirty="0">
                <a:ea typeface="ＭＳ Ｐゴシック" charset="0"/>
              </a:rPr>
              <a:t>2</a:t>
            </a:r>
            <a:r>
              <a:rPr lang="en-US" sz="2000" dirty="0">
                <a:ea typeface="ＭＳ Ｐゴシック" charset="0"/>
              </a:rPr>
              <a:t>:1,17,74,222,551;</a:t>
            </a:r>
            <a:r>
              <a:rPr lang="en-US" sz="2000" i="1" dirty="0">
                <a:ea typeface="ＭＳ Ｐゴシック" charset="0"/>
              </a:rPr>
              <a:t> </a:t>
            </a:r>
            <a:r>
              <a:rPr lang="en-US" sz="2000" i="1" dirty="0">
                <a:solidFill>
                  <a:srgbClr val="990033"/>
                </a:solidFill>
                <a:ea typeface="ＭＳ Ｐゴシック" charset="0"/>
              </a:rPr>
              <a:t>4</a:t>
            </a:r>
            <a:r>
              <a:rPr lang="en-US" sz="2000" dirty="0">
                <a:solidFill>
                  <a:srgbClr val="990033"/>
                </a:solidFill>
                <a:ea typeface="ＭＳ Ｐゴシック" charset="0"/>
              </a:rPr>
              <a:t>:8,16,190,429,433;</a:t>
            </a:r>
            <a:r>
              <a:rPr lang="en-US" sz="2000" dirty="0">
                <a:ea typeface="ＭＳ Ｐゴシック" charset="0"/>
              </a:rPr>
              <a:t> </a:t>
            </a:r>
            <a:r>
              <a:rPr lang="en-US" sz="2000" i="1" dirty="0">
                <a:ea typeface="ＭＳ Ｐゴシック" charset="0"/>
              </a:rPr>
              <a:t>7</a:t>
            </a:r>
            <a:r>
              <a:rPr lang="en-US" sz="2000" dirty="0">
                <a:ea typeface="ＭＳ Ｐゴシック" charset="0"/>
              </a:rPr>
              <a:t>:13,23,191; ...</a:t>
            </a:r>
          </a:p>
          <a:p>
            <a:pPr lvl="1" fontAlgn="auto">
              <a:lnSpc>
                <a:spcPct val="90000"/>
              </a:lnSpc>
              <a:spcBef>
                <a:spcPct val="50000"/>
              </a:spcBef>
              <a:spcAft>
                <a:spcPts val="0"/>
              </a:spcAft>
              <a:buFont typeface="Arial"/>
              <a:buChar char="–"/>
              <a:defRPr/>
            </a:pPr>
            <a:r>
              <a:rPr lang="en-US" b="1" i="1" dirty="0">
                <a:ea typeface="ＭＳ Ｐゴシック" charset="0"/>
              </a:rPr>
              <a:t>be</a:t>
            </a:r>
            <a:r>
              <a:rPr lang="en-US" i="1" dirty="0">
                <a:ea typeface="ＭＳ Ｐゴシック" charset="0"/>
              </a:rPr>
              <a:t>:  </a:t>
            </a:r>
          </a:p>
          <a:p>
            <a:pPr lvl="2" fontAlgn="auto">
              <a:lnSpc>
                <a:spcPct val="90000"/>
              </a:lnSpc>
              <a:spcBef>
                <a:spcPct val="50000"/>
              </a:spcBef>
              <a:spcAft>
                <a:spcPts val="0"/>
              </a:spcAft>
              <a:buFont typeface="Arial"/>
              <a:buChar char="•"/>
              <a:defRPr/>
            </a:pPr>
            <a:r>
              <a:rPr lang="en-US" sz="2000" i="1" dirty="0">
                <a:ea typeface="ＭＳ Ｐゴシック" charset="0"/>
              </a:rPr>
              <a:t>1</a:t>
            </a:r>
            <a:r>
              <a:rPr lang="en-US" sz="2000" dirty="0">
                <a:ea typeface="ＭＳ Ｐゴシック" charset="0"/>
              </a:rPr>
              <a:t>:17,19; </a:t>
            </a:r>
            <a:r>
              <a:rPr lang="en-US" sz="2000" i="1" dirty="0">
                <a:solidFill>
                  <a:srgbClr val="990033"/>
                </a:solidFill>
                <a:ea typeface="ＭＳ Ｐゴシック" charset="0"/>
              </a:rPr>
              <a:t>4</a:t>
            </a:r>
            <a:r>
              <a:rPr lang="en-US" sz="2000" dirty="0">
                <a:solidFill>
                  <a:srgbClr val="990033"/>
                </a:solidFill>
                <a:ea typeface="ＭＳ Ｐゴシック" charset="0"/>
              </a:rPr>
              <a:t>:17,191,291,430,434;</a:t>
            </a:r>
            <a:r>
              <a:rPr lang="en-US" sz="2000" dirty="0">
                <a:ea typeface="ＭＳ Ｐゴシック" charset="0"/>
              </a:rPr>
              <a:t> </a:t>
            </a:r>
            <a:r>
              <a:rPr lang="en-US" sz="2000" i="1" dirty="0">
                <a:ea typeface="ＭＳ Ｐゴシック" charset="0"/>
              </a:rPr>
              <a:t>5</a:t>
            </a:r>
            <a:r>
              <a:rPr lang="en-US" sz="2000" dirty="0">
                <a:ea typeface="ＭＳ Ｐゴシック" charset="0"/>
              </a:rPr>
              <a:t>:14,19,101; </a:t>
            </a:r>
            <a:r>
              <a:rPr lang="en-US" sz="2000" dirty="0" smtClean="0">
                <a:ea typeface="ＭＳ Ｐゴシック" charset="0"/>
              </a:rPr>
              <a:t>...</a:t>
            </a:r>
          </a:p>
          <a:p>
            <a:pPr lvl="2" fontAlgn="auto">
              <a:lnSpc>
                <a:spcPct val="90000"/>
              </a:lnSpc>
              <a:spcBef>
                <a:spcPct val="50000"/>
              </a:spcBef>
              <a:spcAft>
                <a:spcPts val="0"/>
              </a:spcAft>
              <a:buFont typeface="Arial"/>
              <a:buChar char="•"/>
              <a:defRPr/>
            </a:pPr>
            <a:endParaRPr lang="en-US" sz="1300" dirty="0">
              <a:ea typeface="ＭＳ Ｐゴシック" charset="0"/>
            </a:endParaRPr>
          </a:p>
          <a:p>
            <a:pPr fontAlgn="auto">
              <a:lnSpc>
                <a:spcPct val="90000"/>
              </a:lnSpc>
              <a:spcBef>
                <a:spcPct val="50000"/>
              </a:spcBef>
              <a:spcAft>
                <a:spcPts val="0"/>
              </a:spcAft>
              <a:buFont typeface="Arial"/>
              <a:buChar char="•"/>
              <a:defRPr/>
            </a:pPr>
            <a:r>
              <a:rPr lang="en-US" dirty="0">
                <a:ea typeface="ＭＳ Ｐゴシック" charset="0"/>
                <a:cs typeface="ＭＳ Ｐゴシック" charset="0"/>
              </a:rPr>
              <a:t>Same general method for proximity </a:t>
            </a:r>
            <a:r>
              <a:rPr lang="en-US" dirty="0" smtClean="0">
                <a:ea typeface="ＭＳ Ｐゴシック" charset="0"/>
                <a:cs typeface="ＭＳ Ｐゴシック" charset="0"/>
              </a:rPr>
              <a:t>searches</a:t>
            </a:r>
          </a:p>
          <a:p>
            <a:pPr lvl="1" fontAlgn="auto">
              <a:spcAft>
                <a:spcPts val="0"/>
              </a:spcAft>
              <a:buFont typeface="Arial"/>
              <a:buChar char="•"/>
              <a:defRPr/>
            </a:pPr>
            <a:r>
              <a:rPr lang="en-US" dirty="0">
                <a:solidFill>
                  <a:schemeClr val="tx2"/>
                </a:solidFill>
                <a:ea typeface="ＭＳ Ｐゴシック" charset="0"/>
                <a:cs typeface="Arial" charset="0"/>
              </a:rPr>
              <a:t>West Law Example: “LIMIT! /3 STATUTE /3 FEDERAL /2 TORT” </a:t>
            </a:r>
          </a:p>
          <a:p>
            <a:pPr lvl="2" fontAlgn="auto">
              <a:spcAft>
                <a:spcPts val="0"/>
              </a:spcAft>
              <a:buFont typeface="Arial"/>
              <a:buChar char="–"/>
              <a:defRPr/>
            </a:pPr>
            <a:r>
              <a:rPr lang="en-US" dirty="0">
                <a:ea typeface="ＭＳ Ｐゴシック" charset="0"/>
                <a:cs typeface="Arial" charset="0"/>
              </a:rPr>
              <a:t>/</a:t>
            </a:r>
            <a:r>
              <a:rPr lang="en-US" i="1" dirty="0">
                <a:ea typeface="ＭＳ Ｐゴシック" charset="0"/>
                <a:cs typeface="Arial" charset="0"/>
              </a:rPr>
              <a:t>k</a:t>
            </a:r>
            <a:r>
              <a:rPr lang="en-US" dirty="0">
                <a:ea typeface="ＭＳ Ｐゴシック" charset="0"/>
                <a:cs typeface="Arial" charset="0"/>
              </a:rPr>
              <a:t> means “within </a:t>
            </a:r>
            <a:r>
              <a:rPr lang="en-US" i="1" dirty="0">
                <a:ea typeface="ＭＳ Ｐゴシック" charset="0"/>
                <a:cs typeface="Arial" charset="0"/>
              </a:rPr>
              <a:t>k</a:t>
            </a:r>
            <a:r>
              <a:rPr lang="en-US" dirty="0">
                <a:ea typeface="ＭＳ Ｐゴシック" charset="0"/>
                <a:cs typeface="Arial" charset="0"/>
              </a:rPr>
              <a:t> words of</a:t>
            </a:r>
            <a:r>
              <a:rPr lang="en-US" dirty="0" smtClean="0">
                <a:ea typeface="ＭＳ Ｐゴシック" charset="0"/>
                <a:cs typeface="Arial" charset="0"/>
              </a:rPr>
              <a:t>”</a:t>
            </a:r>
          </a:p>
          <a:p>
            <a:pPr lvl="1" fontAlgn="auto">
              <a:spcAft>
                <a:spcPts val="0"/>
              </a:spcAft>
              <a:buFont typeface="Arial"/>
              <a:buChar char="–"/>
              <a:defRPr/>
            </a:pPr>
            <a:r>
              <a:rPr lang="en-US" dirty="0" smtClean="0">
                <a:ea typeface="ＭＳ Ｐゴシック" charset="0"/>
                <a:cs typeface="Arial" charset="0"/>
              </a:rPr>
              <a:t>Positional </a:t>
            </a:r>
            <a:r>
              <a:rPr lang="en-US" dirty="0">
                <a:ea typeface="ＭＳ Ｐゴシック" charset="0"/>
                <a:cs typeface="Arial" charset="0"/>
              </a:rPr>
              <a:t>indexes can be used for such queries; phrase indexes cannot</a:t>
            </a:r>
            <a:r>
              <a:rPr lang="en-US" dirty="0" smtClean="0">
                <a:ea typeface="ＭＳ Ｐゴシック" charset="0"/>
                <a:cs typeface="Arial" charset="0"/>
              </a:rPr>
              <a:t>.</a:t>
            </a:r>
            <a:endParaRPr lang="en-US" dirty="0">
              <a:ea typeface="ＭＳ Ｐゴシック" charset="0"/>
              <a:cs typeface="Arial" charset="0"/>
            </a:endParaRPr>
          </a:p>
        </p:txBody>
      </p:sp>
      <p:sp>
        <p:nvSpPr>
          <p:cNvPr id="52228"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1600">
                <a:solidFill>
                  <a:srgbClr val="FBFCFF"/>
                </a:solidFill>
                <a:latin typeface="Lucida Sans" pitchFamily="34" charset="0"/>
                <a:ea typeface="ＭＳ Ｐゴシック" pitchFamily="34" charset="-128"/>
                <a:cs typeface="Arial Unicode MS" pitchFamily="34" charset="-128"/>
              </a:rPr>
              <a:t>Sec. 2.4.2</a:t>
            </a:r>
          </a:p>
        </p:txBody>
      </p:sp>
    </p:spTree>
    <p:extLst>
      <p:ext uri="{BB962C8B-B14F-4D97-AF65-F5344CB8AC3E}">
        <p14:creationId xmlns:p14="http://schemas.microsoft.com/office/powerpoint/2010/main" val="11909794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220825"/>
            <a:ext cx="7772400" cy="762000"/>
          </a:xfrm>
        </p:spPr>
        <p:txBody>
          <a:bodyPr/>
          <a:lstStyle/>
          <a:p>
            <a:r>
              <a:rPr lang="en-US" altLang="en-US" dirty="0" smtClean="0">
                <a:ea typeface="ＭＳ Ｐゴシック" pitchFamily="34" charset="-128"/>
              </a:rPr>
              <a:t>Positional </a:t>
            </a:r>
            <a:r>
              <a:rPr lang="en-US" altLang="en-US" dirty="0" smtClean="0">
                <a:ea typeface="ＭＳ Ｐゴシック" pitchFamily="34" charset="-128"/>
              </a:rPr>
              <a:t>Index </a:t>
            </a:r>
            <a:r>
              <a:rPr lang="en-US" altLang="en-US" dirty="0">
                <a:ea typeface="ＭＳ Ｐゴシック" pitchFamily="34" charset="-128"/>
              </a:rPr>
              <a:t>S</a:t>
            </a:r>
            <a:r>
              <a:rPr lang="en-US" altLang="en-US" dirty="0" smtClean="0">
                <a:ea typeface="ＭＳ Ｐゴシック" pitchFamily="34" charset="-128"/>
              </a:rPr>
              <a:t>ize</a:t>
            </a:r>
            <a:endParaRPr lang="en-US" altLang="en-US" dirty="0" smtClean="0">
              <a:ea typeface="ＭＳ Ｐゴシック" pitchFamily="34" charset="-128"/>
            </a:endParaRPr>
          </a:p>
        </p:txBody>
      </p:sp>
      <p:sp>
        <p:nvSpPr>
          <p:cNvPr id="54275" name="Rectangle 3"/>
          <p:cNvSpPr>
            <a:spLocks noChangeArrowheads="1"/>
          </p:cNvSpPr>
          <p:nvPr/>
        </p:nvSpPr>
        <p:spPr bwMode="auto">
          <a:xfrm>
            <a:off x="685800" y="44196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spcBef>
                <a:spcPct val="20000"/>
              </a:spcBef>
              <a:buClr>
                <a:srgbClr val="A50021"/>
              </a:buClr>
              <a:buSzPct val="60000"/>
              <a:buFont typeface="Wingdings" pitchFamily="2" charset="2"/>
              <a:buChar char="n"/>
            </a:pPr>
            <a:endParaRPr lang="en-US" altLang="en-US" sz="2600"/>
          </a:p>
        </p:txBody>
      </p:sp>
      <p:sp>
        <p:nvSpPr>
          <p:cNvPr id="65540" name="Rectangle 4"/>
          <p:cNvSpPr>
            <a:spLocks noGrp="1" noChangeArrowheads="1"/>
          </p:cNvSpPr>
          <p:nvPr>
            <p:ph type="body" idx="1"/>
          </p:nvPr>
        </p:nvSpPr>
        <p:spPr>
          <a:xfrm>
            <a:off x="475861" y="998376"/>
            <a:ext cx="8136293" cy="5173824"/>
          </a:xfrm>
        </p:spPr>
        <p:txBody>
          <a:bodyPr/>
          <a:lstStyle/>
          <a:p>
            <a:r>
              <a:rPr lang="en-US" altLang="en-US" dirty="0" smtClean="0">
                <a:ea typeface="ＭＳ Ｐゴシック" pitchFamily="34" charset="-128"/>
              </a:rPr>
              <a:t>A positional index expands postings storage </a:t>
            </a:r>
            <a:r>
              <a:rPr lang="en-US" altLang="en-US" i="1" dirty="0" smtClean="0">
                <a:ea typeface="ＭＳ Ｐゴシック" pitchFamily="34" charset="-128"/>
              </a:rPr>
              <a:t>substantially</a:t>
            </a:r>
          </a:p>
          <a:p>
            <a:pPr lvl="1"/>
            <a:r>
              <a:rPr lang="en-US" altLang="en-US" dirty="0" smtClean="0">
                <a:ea typeface="ＭＳ Ｐゴシック" pitchFamily="34" charset="-128"/>
              </a:rPr>
              <a:t>Even though indices can be compressed</a:t>
            </a:r>
          </a:p>
          <a:p>
            <a:pPr lvl="1"/>
            <a:r>
              <a:rPr lang="en-US" altLang="en-US" dirty="0" smtClean="0">
                <a:ea typeface="ＭＳ Ｐゴシック" pitchFamily="34" charset="-128"/>
              </a:rPr>
              <a:t>Nevertheless, a positional index is now standardly used because of the power and usefulness of phrase and proximity </a:t>
            </a:r>
            <a:r>
              <a:rPr lang="en-US" altLang="en-US" dirty="0" smtClean="0">
                <a:ea typeface="ＭＳ Ｐゴシック" pitchFamily="34" charset="-128"/>
              </a:rPr>
              <a:t>queries</a:t>
            </a:r>
          </a:p>
          <a:p>
            <a:r>
              <a:rPr lang="en-US" altLang="en-US" dirty="0">
                <a:ea typeface="ＭＳ Ｐゴシック" pitchFamily="34" charset="-128"/>
              </a:rPr>
              <a:t>Need an entry for each occurrence, not just once per document</a:t>
            </a:r>
          </a:p>
          <a:p>
            <a:pPr lvl="1"/>
            <a:r>
              <a:rPr lang="en-US" altLang="en-US" dirty="0">
                <a:ea typeface="ＭＳ Ｐゴシック" pitchFamily="34" charset="-128"/>
              </a:rPr>
              <a:t>Index size depends on average document </a:t>
            </a:r>
            <a:r>
              <a:rPr lang="en-US" altLang="en-US" dirty="0" smtClean="0">
                <a:ea typeface="ＭＳ Ｐゴシック" pitchFamily="34" charset="-128"/>
              </a:rPr>
              <a:t>size and average frequency of each term</a:t>
            </a:r>
            <a:endParaRPr lang="en-US" altLang="en-US" dirty="0">
              <a:ea typeface="ＭＳ Ｐゴシック" pitchFamily="34" charset="-128"/>
            </a:endParaRPr>
          </a:p>
          <a:p>
            <a:pPr lvl="2"/>
            <a:r>
              <a:rPr lang="en-US" altLang="en-US" dirty="0">
                <a:ea typeface="ＭＳ Ｐゴシック" pitchFamily="34" charset="-128"/>
              </a:rPr>
              <a:t>Average web page has &lt;1000 terms</a:t>
            </a:r>
          </a:p>
          <a:p>
            <a:pPr lvl="2"/>
            <a:r>
              <a:rPr lang="en-US" altLang="en-US" dirty="0">
                <a:ea typeface="ＭＳ Ｐゴシック" pitchFamily="34" charset="-128"/>
              </a:rPr>
              <a:t>SEC filings, books, even some epic poems … easily 100,000 terms</a:t>
            </a:r>
          </a:p>
          <a:p>
            <a:r>
              <a:rPr lang="en-US" altLang="en-US" dirty="0" smtClean="0">
                <a:ea typeface="ＭＳ Ｐゴシック" pitchFamily="34" charset="-128"/>
              </a:rPr>
              <a:t>Rule of Thumb</a:t>
            </a:r>
          </a:p>
          <a:p>
            <a:pPr lvl="1"/>
            <a:r>
              <a:rPr lang="en-US" altLang="en-US" dirty="0">
                <a:ea typeface="ＭＳ Ｐゴシック" pitchFamily="34" charset="-128"/>
              </a:rPr>
              <a:t>A positional index is 2–4 as large as a non-positional </a:t>
            </a:r>
            <a:r>
              <a:rPr lang="en-US" altLang="en-US" dirty="0" smtClean="0">
                <a:ea typeface="ＭＳ Ｐゴシック" pitchFamily="34" charset="-128"/>
              </a:rPr>
              <a:t>index</a:t>
            </a:r>
            <a:endParaRPr lang="en-US" altLang="en-US" dirty="0">
              <a:ea typeface="ＭＳ Ｐゴシック" pitchFamily="34" charset="-128"/>
            </a:endParaRPr>
          </a:p>
          <a:p>
            <a:pPr lvl="1"/>
            <a:r>
              <a:rPr lang="en-US" altLang="en-US" dirty="0">
                <a:ea typeface="ＭＳ Ｐゴシック" pitchFamily="34" charset="-128"/>
              </a:rPr>
              <a:t>Positional index size 35–50% of volume of original </a:t>
            </a:r>
            <a:r>
              <a:rPr lang="en-US" altLang="en-US" dirty="0" smtClean="0">
                <a:ea typeface="ＭＳ Ｐゴシック" pitchFamily="34" charset="-128"/>
              </a:rPr>
              <a:t>text</a:t>
            </a:r>
            <a:endParaRPr lang="en-US" altLang="en-US" dirty="0">
              <a:ea typeface="ＭＳ Ｐゴシック" pitchFamily="34" charset="-128"/>
            </a:endParaRPr>
          </a:p>
        </p:txBody>
      </p:sp>
      <p:sp>
        <p:nvSpPr>
          <p:cNvPr id="54277"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1600">
                <a:solidFill>
                  <a:srgbClr val="FBFCFF"/>
                </a:solidFill>
                <a:latin typeface="Lucida Sans" pitchFamily="34" charset="0"/>
                <a:ea typeface="ＭＳ Ｐゴシック" pitchFamily="34" charset="-128"/>
                <a:cs typeface="Arial Unicode MS" pitchFamily="34" charset="-128"/>
              </a:rPr>
              <a:t>Sec. 2.4.2</a:t>
            </a:r>
          </a:p>
        </p:txBody>
      </p:sp>
    </p:spTree>
    <p:extLst>
      <p:ext uri="{BB962C8B-B14F-4D97-AF65-F5344CB8AC3E}">
        <p14:creationId xmlns:p14="http://schemas.microsoft.com/office/powerpoint/2010/main" val="548657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4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4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4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4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4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501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82FB8277-C38D-4089-83DA-BA160521FFAA}" type="slidenum">
              <a:rPr lang="en-US" altLang="en-US"/>
              <a:pPr/>
              <a:t>59</a:t>
            </a:fld>
            <a:endParaRPr lang="en-US" altLang="en-US"/>
          </a:p>
        </p:txBody>
      </p:sp>
      <p:sp>
        <p:nvSpPr>
          <p:cNvPr id="50180" name="Rectangle 2"/>
          <p:cNvSpPr>
            <a:spLocks noGrp="1" noChangeArrowheads="1"/>
          </p:cNvSpPr>
          <p:nvPr>
            <p:ph type="title"/>
          </p:nvPr>
        </p:nvSpPr>
        <p:spPr/>
        <p:txBody>
          <a:bodyPr/>
          <a:lstStyle/>
          <a:p>
            <a:r>
              <a:rPr lang="en-US" altLang="en-US" smtClean="0"/>
              <a:t>Concept Indexing</a:t>
            </a:r>
          </a:p>
        </p:txBody>
      </p:sp>
      <p:sp>
        <p:nvSpPr>
          <p:cNvPr id="50181" name="Rectangle 3"/>
          <p:cNvSpPr>
            <a:spLocks noGrp="1" noChangeArrowheads="1"/>
          </p:cNvSpPr>
          <p:nvPr>
            <p:ph type="body" idx="1"/>
          </p:nvPr>
        </p:nvSpPr>
        <p:spPr>
          <a:xfrm>
            <a:off x="685800" y="1143000"/>
            <a:ext cx="7772400" cy="5029200"/>
          </a:xfrm>
        </p:spPr>
        <p:txBody>
          <a:bodyPr/>
          <a:lstStyle/>
          <a:p>
            <a:r>
              <a:rPr lang="en-US" altLang="en-US" sz="2000" smtClean="0"/>
              <a:t>More complex indexing could include concept or thesaurus classes</a:t>
            </a:r>
          </a:p>
          <a:p>
            <a:pPr lvl="1"/>
            <a:r>
              <a:rPr lang="en-US" altLang="en-US" sz="1800" smtClean="0"/>
              <a:t>One approach is to use a controlled vocabulary (or subject codes) and map specific terms to “concept classes”</a:t>
            </a:r>
          </a:p>
          <a:p>
            <a:pPr lvl="1"/>
            <a:r>
              <a:rPr lang="en-US" altLang="en-US" sz="1800" smtClean="0"/>
              <a:t>Automatic concept generation can use classification or clustering to determine concept classes</a:t>
            </a:r>
          </a:p>
          <a:p>
            <a:r>
              <a:rPr lang="en-US" altLang="en-US" sz="2000" smtClean="0"/>
              <a:t>Automatic Concept Indexing</a:t>
            </a:r>
          </a:p>
          <a:p>
            <a:pPr lvl="1"/>
            <a:r>
              <a:rPr lang="en-US" altLang="en-US" sz="1800" smtClean="0"/>
              <a:t>Words, phrases, synonyms, linguistic relations can all be evidence used to infer presence of the concept </a:t>
            </a:r>
          </a:p>
          <a:p>
            <a:pPr lvl="2"/>
            <a:r>
              <a:rPr lang="en-US" altLang="en-US" sz="1600" smtClean="0"/>
              <a:t>e.g. the concept “automobile” can be inferred based on the presence of the words “vehicle”,  “transportation”, “driving”, etc.</a:t>
            </a:r>
          </a:p>
          <a:p>
            <a:pPr lvl="1"/>
            <a:r>
              <a:rPr lang="en-US" altLang="en-US" sz="1800" smtClean="0"/>
              <a:t>One approach is to represent each word as a “concept vector”</a:t>
            </a:r>
          </a:p>
          <a:p>
            <a:pPr lvl="2"/>
            <a:r>
              <a:rPr lang="en-US" altLang="en-US" sz="1600" smtClean="0"/>
              <a:t>each dimension represents a weight for a concept associated with the term</a:t>
            </a:r>
          </a:p>
          <a:p>
            <a:pPr lvl="2"/>
            <a:r>
              <a:rPr lang="en-US" altLang="en-US" sz="1600" smtClean="0"/>
              <a:t>phrases or index items can be represented as weighted averages of concept vectors for the terms in them</a:t>
            </a:r>
          </a:p>
          <a:p>
            <a:pPr lvl="1"/>
            <a:r>
              <a:rPr lang="en-US" altLang="en-US" sz="1800" smtClean="0"/>
              <a:t>Another approach: Latent Semantic Indexing (LSI)</a:t>
            </a:r>
          </a:p>
          <a:p>
            <a:pPr lvl="1"/>
            <a:endParaRPr lang="en-US" altLang="en-US" sz="1800" smtClean="0"/>
          </a:p>
          <a:p>
            <a:endParaRPr lang="en-US" altLang="en-US" sz="2000" smtClean="0"/>
          </a:p>
        </p:txBody>
      </p:sp>
    </p:spTree>
    <p:extLst>
      <p:ext uri="{BB962C8B-B14F-4D97-AF65-F5344CB8AC3E}">
        <p14:creationId xmlns:p14="http://schemas.microsoft.com/office/powerpoint/2010/main" val="138648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47107" name="Slide Number Placeholder 3"/>
          <p:cNvSpPr>
            <a:spLocks noGrp="1"/>
          </p:cNvSpPr>
          <p:nvPr>
            <p:ph type="sldNum" sz="quarter" idx="11"/>
          </p:nvPr>
        </p:nvSpPr>
        <p:spPr>
          <a:noFill/>
        </p:spPr>
        <p:txBody>
          <a:bodyPr/>
          <a:lstStyle/>
          <a:p>
            <a:fld id="{3D2BDAA8-3197-4DE6-BCCE-BED104F2F2B3}" type="slidenum">
              <a:rPr lang="en-US" smtClean="0">
                <a:latin typeface="Times New Roman" charset="0"/>
              </a:rPr>
              <a:pPr/>
              <a:t>6</a:t>
            </a:fld>
            <a:endParaRPr lang="en-US" smtClean="0">
              <a:latin typeface="Times New Roman" charset="0"/>
            </a:endParaRPr>
          </a:p>
        </p:txBody>
      </p:sp>
      <p:sp>
        <p:nvSpPr>
          <p:cNvPr id="47108" name="Rectangle 2"/>
          <p:cNvSpPr>
            <a:spLocks noGrp="1" noChangeArrowheads="1"/>
          </p:cNvSpPr>
          <p:nvPr>
            <p:ph type="title"/>
          </p:nvPr>
        </p:nvSpPr>
        <p:spPr>
          <a:xfrm>
            <a:off x="368300" y="304800"/>
            <a:ext cx="8331200" cy="609600"/>
          </a:xfrm>
        </p:spPr>
        <p:txBody>
          <a:bodyPr/>
          <a:lstStyle/>
          <a:p>
            <a:r>
              <a:rPr lang="en-US" sz="3200" smtClean="0"/>
              <a:t>Example: Documents and Query in 3D Space</a:t>
            </a:r>
          </a:p>
        </p:txBody>
      </p:sp>
      <p:pic>
        <p:nvPicPr>
          <p:cNvPr id="47109" name="Picture 3" descr="RR-vs-cos"/>
          <p:cNvPicPr>
            <a:picLocks noChangeAspect="1" noChangeArrowheads="1"/>
          </p:cNvPicPr>
          <p:nvPr/>
        </p:nvPicPr>
        <p:blipFill>
          <a:blip r:embed="rId3" cstate="print"/>
          <a:srcRect/>
          <a:stretch>
            <a:fillRect/>
          </a:stretch>
        </p:blipFill>
        <p:spPr bwMode="auto">
          <a:xfrm>
            <a:off x="2768600" y="1041400"/>
            <a:ext cx="3778250" cy="2492375"/>
          </a:xfrm>
          <a:prstGeom prst="rect">
            <a:avLst/>
          </a:prstGeom>
          <a:noFill/>
          <a:ln w="9525">
            <a:solidFill>
              <a:srgbClr val="FF3300"/>
            </a:solidFill>
            <a:miter lim="800000"/>
            <a:headEnd/>
            <a:tailEnd/>
          </a:ln>
        </p:spPr>
      </p:pic>
      <p:sp>
        <p:nvSpPr>
          <p:cNvPr id="47110" name="Rectangle 5"/>
          <p:cNvSpPr>
            <a:spLocks noChangeArrowheads="1"/>
          </p:cNvSpPr>
          <p:nvPr/>
        </p:nvSpPr>
        <p:spPr bwMode="auto">
          <a:xfrm>
            <a:off x="584200" y="3746500"/>
            <a:ext cx="8178800" cy="2641600"/>
          </a:xfrm>
          <a:prstGeom prst="rect">
            <a:avLst/>
          </a:prstGeom>
          <a:noFill/>
          <a:ln w="9525">
            <a:noFill/>
            <a:miter lim="800000"/>
            <a:headEnd/>
            <a:tailEnd/>
          </a:ln>
        </p:spPr>
        <p:txBody>
          <a:bodyPr/>
          <a:lstStyle/>
          <a:p>
            <a:pPr marL="342900" indent="-342900" algn="l">
              <a:lnSpc>
                <a:spcPct val="70000"/>
              </a:lnSpc>
              <a:spcBef>
                <a:spcPct val="30000"/>
              </a:spcBef>
              <a:buClr>
                <a:schemeClr val="accent2"/>
              </a:buClr>
              <a:buFont typeface="Marlett" pitchFamily="2" charset="2"/>
              <a:buChar char="i"/>
            </a:pPr>
            <a:r>
              <a:rPr lang="en-US" sz="2000" b="1" dirty="0"/>
              <a:t>Documents </a:t>
            </a:r>
            <a:r>
              <a:rPr lang="en-US" sz="2000" b="1" dirty="0" smtClean="0"/>
              <a:t>in </a:t>
            </a:r>
            <a:r>
              <a:rPr lang="en-US" sz="2000" b="1" dirty="0"/>
              <a:t>term space</a:t>
            </a:r>
          </a:p>
          <a:p>
            <a:pPr marL="742950" lvl="1" indent="-285750" algn="l">
              <a:lnSpc>
                <a:spcPct val="70000"/>
              </a:lnSpc>
              <a:spcBef>
                <a:spcPct val="30000"/>
              </a:spcBef>
              <a:buClr>
                <a:srgbClr val="FF3300"/>
              </a:buClr>
              <a:buFont typeface="Marlett" pitchFamily="2" charset="2"/>
              <a:buChar char="4"/>
            </a:pPr>
            <a:r>
              <a:rPr lang="en-US" sz="1800" dirty="0"/>
              <a:t>Terms are usually stems</a:t>
            </a:r>
          </a:p>
          <a:p>
            <a:pPr marL="742950" lvl="1" indent="-285750" algn="l">
              <a:lnSpc>
                <a:spcPct val="70000"/>
              </a:lnSpc>
              <a:spcBef>
                <a:spcPct val="30000"/>
              </a:spcBef>
              <a:buClr>
                <a:srgbClr val="FF3300"/>
              </a:buClr>
              <a:buFont typeface="Marlett" pitchFamily="2" charset="2"/>
              <a:buChar char="4"/>
            </a:pPr>
            <a:r>
              <a:rPr lang="en-US" sz="1800" dirty="0"/>
              <a:t>Documents (and the query) are represented </a:t>
            </a:r>
            <a:r>
              <a:rPr lang="en-US" sz="1800" dirty="0" smtClean="0"/>
              <a:t>as vectors </a:t>
            </a:r>
            <a:r>
              <a:rPr lang="en-US" sz="1800" dirty="0"/>
              <a:t>of terms</a:t>
            </a:r>
          </a:p>
          <a:p>
            <a:pPr marL="342900" indent="-342900" algn="l">
              <a:lnSpc>
                <a:spcPct val="70000"/>
              </a:lnSpc>
              <a:spcBef>
                <a:spcPct val="30000"/>
              </a:spcBef>
              <a:buClr>
                <a:schemeClr val="accent2"/>
              </a:buClr>
              <a:buFont typeface="Marlett" pitchFamily="2" charset="2"/>
              <a:buChar char="i"/>
            </a:pPr>
            <a:endParaRPr lang="en-US" sz="800" b="1" dirty="0"/>
          </a:p>
          <a:p>
            <a:pPr marL="342900" indent="-342900" algn="l">
              <a:lnSpc>
                <a:spcPct val="70000"/>
              </a:lnSpc>
              <a:spcBef>
                <a:spcPct val="30000"/>
              </a:spcBef>
              <a:buClr>
                <a:schemeClr val="accent2"/>
              </a:buClr>
              <a:buFont typeface="Marlett" pitchFamily="2" charset="2"/>
              <a:buChar char="i"/>
            </a:pPr>
            <a:r>
              <a:rPr lang="en-US" sz="2000" b="1" dirty="0"/>
              <a:t>Query and Document weights</a:t>
            </a:r>
          </a:p>
          <a:p>
            <a:pPr marL="742950" lvl="1" indent="-285750" algn="l">
              <a:lnSpc>
                <a:spcPct val="70000"/>
              </a:lnSpc>
              <a:spcBef>
                <a:spcPct val="30000"/>
              </a:spcBef>
              <a:buClr>
                <a:srgbClr val="FF3300"/>
              </a:buClr>
              <a:buFont typeface="Marlett" pitchFamily="2" charset="2"/>
              <a:buChar char="4"/>
            </a:pPr>
            <a:r>
              <a:rPr lang="en-US" sz="1800" dirty="0"/>
              <a:t>based on length and direction of their vector</a:t>
            </a:r>
          </a:p>
          <a:p>
            <a:pPr marL="742950" lvl="1" indent="-285750" algn="l">
              <a:lnSpc>
                <a:spcPct val="70000"/>
              </a:lnSpc>
              <a:spcBef>
                <a:spcPct val="30000"/>
              </a:spcBef>
              <a:buClr>
                <a:srgbClr val="FF3300"/>
              </a:buClr>
              <a:buFont typeface="Marlett" pitchFamily="2" charset="2"/>
              <a:buChar char="4"/>
            </a:pPr>
            <a:endParaRPr lang="en-US" sz="800" dirty="0"/>
          </a:p>
          <a:p>
            <a:pPr marL="342900" indent="-342900" algn="l">
              <a:lnSpc>
                <a:spcPct val="70000"/>
              </a:lnSpc>
              <a:spcBef>
                <a:spcPct val="30000"/>
              </a:spcBef>
              <a:buClr>
                <a:schemeClr val="accent2"/>
              </a:buClr>
              <a:buFont typeface="Marlett" pitchFamily="2" charset="2"/>
              <a:buChar char="i"/>
            </a:pPr>
            <a:r>
              <a:rPr lang="en-US" sz="2000" b="1" dirty="0"/>
              <a:t>Why use this representation?</a:t>
            </a:r>
          </a:p>
          <a:p>
            <a:pPr marL="742950" lvl="1" indent="-285750" algn="l">
              <a:lnSpc>
                <a:spcPct val="70000"/>
              </a:lnSpc>
              <a:spcBef>
                <a:spcPct val="30000"/>
              </a:spcBef>
              <a:buClr>
                <a:srgbClr val="FF3300"/>
              </a:buClr>
              <a:buFont typeface="Marlett" pitchFamily="2" charset="2"/>
              <a:buChar char="4"/>
            </a:pPr>
            <a:r>
              <a:rPr lang="en-US" sz="1800" dirty="0"/>
              <a:t>A vector distance measure between the query and documents can be used to rank retrieved documents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522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C48DA556-CBCC-4B15-A272-409A05784A9A}" type="slidenum">
              <a:rPr lang="en-US" altLang="en-US"/>
              <a:pPr/>
              <a:t>60</a:t>
            </a:fld>
            <a:endParaRPr lang="en-US" altLang="en-US"/>
          </a:p>
        </p:txBody>
      </p:sp>
      <p:sp>
        <p:nvSpPr>
          <p:cNvPr id="52228" name="Rectangle 2"/>
          <p:cNvSpPr>
            <a:spLocks noGrp="1" noChangeArrowheads="1"/>
          </p:cNvSpPr>
          <p:nvPr>
            <p:ph type="title"/>
          </p:nvPr>
        </p:nvSpPr>
        <p:spPr/>
        <p:txBody>
          <a:bodyPr/>
          <a:lstStyle/>
          <a:p>
            <a:r>
              <a:rPr lang="en-US" altLang="en-US" smtClean="0"/>
              <a:t>Next</a:t>
            </a:r>
          </a:p>
        </p:txBody>
      </p:sp>
      <p:sp>
        <p:nvSpPr>
          <p:cNvPr id="52229" name="Rectangle 3"/>
          <p:cNvSpPr>
            <a:spLocks noGrp="1" noChangeArrowheads="1"/>
          </p:cNvSpPr>
          <p:nvPr>
            <p:ph type="body" idx="1"/>
          </p:nvPr>
        </p:nvSpPr>
        <p:spPr/>
        <p:txBody>
          <a:bodyPr/>
          <a:lstStyle/>
          <a:p>
            <a:r>
              <a:rPr lang="en-US" altLang="en-US" smtClean="0"/>
              <a:t>Retrieval Models and Ranking Algorithms</a:t>
            </a:r>
          </a:p>
          <a:p>
            <a:pPr lvl="1"/>
            <a:r>
              <a:rPr lang="en-US" altLang="en-US" smtClean="0"/>
              <a:t>Boolean Matching and Boolean Queries</a:t>
            </a:r>
          </a:p>
          <a:p>
            <a:pPr lvl="1"/>
            <a:r>
              <a:rPr lang="en-US" altLang="en-US" smtClean="0"/>
              <a:t>Vector Space Model and Similarity Ranking</a:t>
            </a:r>
          </a:p>
          <a:p>
            <a:pPr lvl="1"/>
            <a:r>
              <a:rPr lang="en-US" altLang="en-US" smtClean="0"/>
              <a:t>Extended Boolean Models</a:t>
            </a:r>
          </a:p>
          <a:p>
            <a:pPr lvl="1"/>
            <a:r>
              <a:rPr lang="en-US" altLang="en-US" smtClean="0"/>
              <a:t>Basic Probabilistic Models</a:t>
            </a:r>
          </a:p>
          <a:p>
            <a:pPr lvl="1"/>
            <a:r>
              <a:rPr lang="en-US" altLang="en-US" smtClean="0"/>
              <a:t>Implementation Issues for Ranking Systems</a:t>
            </a:r>
          </a:p>
          <a:p>
            <a:pPr lvl="1"/>
            <a:endParaRPr lang="en-US" altLang="en-US" smtClean="0"/>
          </a:p>
        </p:txBody>
      </p:sp>
    </p:spTree>
    <p:extLst>
      <p:ext uri="{BB962C8B-B14F-4D97-AF65-F5344CB8AC3E}">
        <p14:creationId xmlns:p14="http://schemas.microsoft.com/office/powerpoint/2010/main" val="338886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0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5EEF9C62-7052-4285-AC06-BE39DBB547CC}" type="slidenum">
              <a:rPr lang="en-US" altLang="en-US"/>
              <a:pPr/>
              <a:t>7</a:t>
            </a:fld>
            <a:endParaRPr lang="en-US" altLang="en-US"/>
          </a:p>
        </p:txBody>
      </p:sp>
      <p:sp>
        <p:nvSpPr>
          <p:cNvPr id="1030" name="Rectangle 2"/>
          <p:cNvSpPr>
            <a:spLocks noGrp="1" noChangeArrowheads="1"/>
          </p:cNvSpPr>
          <p:nvPr>
            <p:ph type="title"/>
          </p:nvPr>
        </p:nvSpPr>
        <p:spPr>
          <a:xfrm>
            <a:off x="698500" y="254000"/>
            <a:ext cx="7772400" cy="762000"/>
          </a:xfrm>
        </p:spPr>
        <p:txBody>
          <a:bodyPr/>
          <a:lstStyle/>
          <a:p>
            <a:r>
              <a:rPr lang="en-US" altLang="en-US" smtClean="0"/>
              <a:t>Recall: Inverted Index Construction</a:t>
            </a:r>
          </a:p>
        </p:txBody>
      </p:sp>
      <p:sp>
        <p:nvSpPr>
          <p:cNvPr id="1031" name="Rectangle 3"/>
          <p:cNvSpPr>
            <a:spLocks noGrp="1" noChangeArrowheads="1"/>
          </p:cNvSpPr>
          <p:nvPr>
            <p:ph type="body" idx="1"/>
          </p:nvPr>
        </p:nvSpPr>
        <p:spPr>
          <a:xfrm>
            <a:off x="431800" y="1130300"/>
            <a:ext cx="8064500" cy="2095500"/>
          </a:xfrm>
        </p:spPr>
        <p:txBody>
          <a:bodyPr/>
          <a:lstStyle/>
          <a:p>
            <a:r>
              <a:rPr lang="en-US" altLang="en-US" sz="2000" smtClean="0">
                <a:solidFill>
                  <a:srgbClr val="FF3300"/>
                </a:solidFill>
              </a:rPr>
              <a:t>Invert</a:t>
            </a:r>
            <a:r>
              <a:rPr lang="en-US" altLang="en-US" sz="2000" smtClean="0"/>
              <a:t> documents into a big index</a:t>
            </a:r>
          </a:p>
          <a:p>
            <a:pPr lvl="1"/>
            <a:r>
              <a:rPr lang="en-US" altLang="en-US" sz="1600" b="1" smtClean="0"/>
              <a:t>vector file “inverted” so  that rows become columns and columns become rows</a:t>
            </a:r>
            <a:endParaRPr lang="en-US" altLang="en-US" sz="600" b="1" smtClean="0"/>
          </a:p>
          <a:p>
            <a:r>
              <a:rPr lang="en-US" altLang="en-US" sz="2000" smtClean="0"/>
              <a:t>Basic idea:</a:t>
            </a:r>
          </a:p>
          <a:p>
            <a:pPr lvl="1"/>
            <a:r>
              <a:rPr lang="en-US" altLang="en-US" sz="1800" smtClean="0"/>
              <a:t>list all the tokens in the collection</a:t>
            </a:r>
          </a:p>
          <a:p>
            <a:pPr lvl="1"/>
            <a:r>
              <a:rPr lang="en-US" altLang="en-US" sz="1800" smtClean="0"/>
              <a:t>for each token, list all the docs it occurs in (together with frequency info.)</a:t>
            </a:r>
          </a:p>
          <a:p>
            <a:pPr lvl="1">
              <a:buFont typeface="Marlett" pitchFamily="2" charset="2"/>
              <a:buNone/>
            </a:pPr>
            <a:endParaRPr lang="en-US" altLang="en-US" sz="1800" smtClean="0"/>
          </a:p>
          <a:p>
            <a:pPr lvl="1">
              <a:buFont typeface="Marlett" pitchFamily="2" charset="2"/>
              <a:buNone/>
            </a:pPr>
            <a:endParaRPr lang="en-US" altLang="en-US" sz="1800" smtClean="0"/>
          </a:p>
        </p:txBody>
      </p:sp>
      <p:graphicFrame>
        <p:nvGraphicFramePr>
          <p:cNvPr id="1026" name="Object 4"/>
          <p:cNvGraphicFramePr>
            <a:graphicFrameLocks noChangeAspect="1"/>
          </p:cNvGraphicFramePr>
          <p:nvPr/>
        </p:nvGraphicFramePr>
        <p:xfrm>
          <a:off x="622300" y="3048000"/>
          <a:ext cx="2227263" cy="2584450"/>
        </p:xfrm>
        <a:graphic>
          <a:graphicData uri="http://schemas.openxmlformats.org/presentationml/2006/ole">
            <mc:AlternateContent xmlns:mc="http://schemas.openxmlformats.org/markup-compatibility/2006">
              <mc:Choice xmlns:v="urn:schemas-microsoft-com:vml" Requires="v">
                <p:oleObj spid="_x0000_s6196" name="Worksheet" r:id="rId4" imgW="2891160" imgH="3352680" progId="Excel.Sheet.8">
                  <p:embed/>
                </p:oleObj>
              </mc:Choice>
              <mc:Fallback>
                <p:oleObj name="Worksheet" r:id="rId4" imgW="2891160" imgH="335268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00" y="3048000"/>
                        <a:ext cx="2227263" cy="258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5"/>
          <p:cNvGraphicFramePr>
            <a:graphicFrameLocks noChangeAspect="1"/>
          </p:cNvGraphicFramePr>
          <p:nvPr/>
        </p:nvGraphicFramePr>
        <p:xfrm>
          <a:off x="2959100" y="3949700"/>
          <a:ext cx="5492750" cy="1001713"/>
        </p:xfrm>
        <a:graphic>
          <a:graphicData uri="http://schemas.openxmlformats.org/presentationml/2006/ole">
            <mc:AlternateContent xmlns:mc="http://schemas.openxmlformats.org/markup-compatibility/2006">
              <mc:Choice xmlns:v="urn:schemas-microsoft-com:vml" Requires="v">
                <p:oleObj spid="_x0000_s6197" name="Worksheet" r:id="rId6" imgW="5481360" imgH="997560" progId="Excel.Sheet.8">
                  <p:embed/>
                </p:oleObj>
              </mc:Choice>
              <mc:Fallback>
                <p:oleObj name="Worksheet" r:id="rId6" imgW="5481360" imgH="99756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9100" y="3949700"/>
                        <a:ext cx="54927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AutoShape 6"/>
          <p:cNvSpPr>
            <a:spLocks noChangeArrowheads="1"/>
          </p:cNvSpPr>
          <p:nvPr/>
        </p:nvSpPr>
        <p:spPr bwMode="auto">
          <a:xfrm rot="5425279">
            <a:off x="2883694" y="3047206"/>
            <a:ext cx="814388" cy="866775"/>
          </a:xfrm>
          <a:custGeom>
            <a:avLst/>
            <a:gdLst>
              <a:gd name="T0" fmla="*/ 570298 w 21600"/>
              <a:gd name="T1" fmla="*/ 0 h 21600"/>
              <a:gd name="T2" fmla="*/ 570298 w 21600"/>
              <a:gd name="T3" fmla="*/ 487882 h 21600"/>
              <a:gd name="T4" fmla="*/ 122045 w 21600"/>
              <a:gd name="T5" fmla="*/ 866775 h 21600"/>
              <a:gd name="T6" fmla="*/ 814388 w 21600"/>
              <a:gd name="T7" fmla="*/ 24394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033" name="Text Box 7"/>
          <p:cNvSpPr txBox="1">
            <a:spLocks noChangeArrowheads="1"/>
          </p:cNvSpPr>
          <p:nvPr/>
        </p:nvSpPr>
        <p:spPr bwMode="auto">
          <a:xfrm>
            <a:off x="3108325" y="5195888"/>
            <a:ext cx="57419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b="1">
                <a:solidFill>
                  <a:schemeClr val="accent2"/>
                </a:solidFill>
                <a:latin typeface="Comic Sans MS" pitchFamily="66" charset="0"/>
              </a:rPr>
              <a:t>Sparse Matrix Representation</a:t>
            </a:r>
            <a:r>
              <a:rPr lang="en-US" altLang="en-US" sz="1800">
                <a:solidFill>
                  <a:schemeClr val="accent2"/>
                </a:solidFill>
                <a:latin typeface="Comic Sans MS" pitchFamily="66" charset="0"/>
              </a:rPr>
              <a:t>: In practice this data is very sparse; we do not need to store all the 0’s. H</a:t>
            </a:r>
            <a:r>
              <a:rPr lang="en-US" altLang="en-US" sz="1800">
                <a:solidFill>
                  <a:schemeClr val="accent2"/>
                </a:solidFill>
                <a:latin typeface="Comic Sans MS" pitchFamily="66" charset="0"/>
                <a:sym typeface="Wingdings" pitchFamily="2" charset="2"/>
              </a:rPr>
              <a:t>ence, the sorted array implementation …</a:t>
            </a:r>
            <a:endParaRPr lang="en-US" altLang="en-US" sz="1800">
              <a:solidFill>
                <a:schemeClr val="accent2"/>
              </a:solidFill>
              <a:latin typeface="Comic Sans MS" pitchFamily="66" charset="0"/>
            </a:endParaRPr>
          </a:p>
        </p:txBody>
      </p:sp>
    </p:spTree>
    <p:extLst>
      <p:ext uri="{BB962C8B-B14F-4D97-AF65-F5344CB8AC3E}">
        <p14:creationId xmlns:p14="http://schemas.microsoft.com/office/powerpoint/2010/main" val="341125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2052" name="Slide Number Placeholder 4"/>
          <p:cNvSpPr>
            <a:spLocks noGrp="1"/>
          </p:cNvSpPr>
          <p:nvPr>
            <p:ph type="sldNum" sz="quarter" idx="11"/>
          </p:nvPr>
        </p:nvSpPr>
        <p:spPr>
          <a:noFill/>
        </p:spPr>
        <p:txBody>
          <a:bodyPr/>
          <a:lstStyle/>
          <a:p>
            <a:fld id="{523EB571-6CEE-46F4-93D5-8D500878805F}" type="slidenum">
              <a:rPr lang="en-US" smtClean="0">
                <a:latin typeface="Times New Roman" charset="0"/>
              </a:rPr>
              <a:pPr/>
              <a:t>8</a:t>
            </a:fld>
            <a:endParaRPr lang="en-US" smtClean="0">
              <a:latin typeface="Times New Roman" charset="0"/>
            </a:endParaRPr>
          </a:p>
        </p:txBody>
      </p:sp>
      <p:sp>
        <p:nvSpPr>
          <p:cNvPr id="2053" name="Rectangle 2"/>
          <p:cNvSpPr>
            <a:spLocks noGrp="1" noChangeArrowheads="1"/>
          </p:cNvSpPr>
          <p:nvPr>
            <p:ph type="title"/>
          </p:nvPr>
        </p:nvSpPr>
        <p:spPr>
          <a:xfrm>
            <a:off x="660400" y="152400"/>
            <a:ext cx="7772400" cy="749300"/>
          </a:xfrm>
        </p:spPr>
        <p:txBody>
          <a:bodyPr/>
          <a:lstStyle/>
          <a:p>
            <a:r>
              <a:rPr lang="en-US" smtClean="0"/>
              <a:t>How Are Inverted Files Created</a:t>
            </a:r>
          </a:p>
        </p:txBody>
      </p:sp>
      <p:sp>
        <p:nvSpPr>
          <p:cNvPr id="2054" name="Rectangle 3"/>
          <p:cNvSpPr>
            <a:spLocks noGrp="1" noChangeArrowheads="1"/>
          </p:cNvSpPr>
          <p:nvPr>
            <p:ph type="body" idx="1"/>
          </p:nvPr>
        </p:nvSpPr>
        <p:spPr>
          <a:xfrm>
            <a:off x="520700" y="1143000"/>
            <a:ext cx="6540500" cy="1219200"/>
          </a:xfrm>
        </p:spPr>
        <p:txBody>
          <a:bodyPr/>
          <a:lstStyle/>
          <a:p>
            <a:r>
              <a:rPr lang="en-US" smtClean="0"/>
              <a:t>Sorted Array Implementation</a:t>
            </a:r>
          </a:p>
          <a:p>
            <a:pPr lvl="1"/>
            <a:r>
              <a:rPr lang="en-US" smtClean="0"/>
              <a:t>Documents are parsed to extract tokens. These are saved with the Document ID.</a:t>
            </a:r>
          </a:p>
        </p:txBody>
      </p:sp>
      <p:sp>
        <p:nvSpPr>
          <p:cNvPr id="2055" name="Rectangle 4"/>
          <p:cNvSpPr>
            <a:spLocks noChangeArrowheads="1"/>
          </p:cNvSpPr>
          <p:nvPr/>
        </p:nvSpPr>
        <p:spPr bwMode="auto">
          <a:xfrm>
            <a:off x="749300" y="3187700"/>
            <a:ext cx="2209800" cy="2133600"/>
          </a:xfrm>
          <a:prstGeom prst="rect">
            <a:avLst/>
          </a:prstGeom>
          <a:noFill/>
          <a:ln w="9525">
            <a:solidFill>
              <a:schemeClr val="accent1"/>
            </a:solidFill>
            <a:miter lim="800000"/>
            <a:headEnd/>
            <a:tailEnd/>
          </a:ln>
        </p:spPr>
        <p:txBody>
          <a:bodyPr wrap="none" anchor="ctr"/>
          <a:lstStyle/>
          <a:p>
            <a:pPr algn="ctr"/>
            <a:r>
              <a:rPr lang="en-US" sz="2400"/>
              <a:t>Now is the time</a:t>
            </a:r>
          </a:p>
          <a:p>
            <a:pPr algn="ctr"/>
            <a:r>
              <a:rPr lang="en-US" sz="2400"/>
              <a:t>for all good men</a:t>
            </a:r>
          </a:p>
          <a:p>
            <a:pPr algn="ctr"/>
            <a:r>
              <a:rPr lang="en-US" sz="2400"/>
              <a:t>to come to the aid</a:t>
            </a:r>
          </a:p>
          <a:p>
            <a:pPr algn="ctr"/>
            <a:r>
              <a:rPr lang="en-US" sz="2400"/>
              <a:t>of their country</a:t>
            </a:r>
          </a:p>
        </p:txBody>
      </p:sp>
      <p:sp>
        <p:nvSpPr>
          <p:cNvPr id="2056" name="Text Box 5"/>
          <p:cNvSpPr txBox="1">
            <a:spLocks noChangeArrowheads="1"/>
          </p:cNvSpPr>
          <p:nvPr/>
        </p:nvSpPr>
        <p:spPr bwMode="auto">
          <a:xfrm>
            <a:off x="1358900" y="2730500"/>
            <a:ext cx="920750" cy="457200"/>
          </a:xfrm>
          <a:prstGeom prst="rect">
            <a:avLst/>
          </a:prstGeom>
          <a:noFill/>
          <a:ln w="9525">
            <a:noFill/>
            <a:miter lim="800000"/>
            <a:headEnd/>
            <a:tailEnd/>
          </a:ln>
        </p:spPr>
        <p:txBody>
          <a:bodyPr wrap="none">
            <a:spAutoFit/>
          </a:bodyPr>
          <a:lstStyle/>
          <a:p>
            <a:pPr algn="l"/>
            <a:r>
              <a:rPr lang="en-US" sz="2400"/>
              <a:t>Doc 1</a:t>
            </a:r>
          </a:p>
        </p:txBody>
      </p:sp>
      <p:sp>
        <p:nvSpPr>
          <p:cNvPr id="2057" name="Rectangle 6"/>
          <p:cNvSpPr>
            <a:spLocks noChangeArrowheads="1"/>
          </p:cNvSpPr>
          <p:nvPr/>
        </p:nvSpPr>
        <p:spPr bwMode="auto">
          <a:xfrm>
            <a:off x="3187700" y="3187700"/>
            <a:ext cx="2362200" cy="2133600"/>
          </a:xfrm>
          <a:prstGeom prst="rect">
            <a:avLst/>
          </a:prstGeom>
          <a:noFill/>
          <a:ln w="9525">
            <a:solidFill>
              <a:schemeClr val="accent1"/>
            </a:solidFill>
            <a:miter lim="800000"/>
            <a:headEnd/>
            <a:tailEnd/>
          </a:ln>
        </p:spPr>
        <p:txBody>
          <a:bodyPr wrap="none" anchor="ctr"/>
          <a:lstStyle/>
          <a:p>
            <a:pPr algn="ctr"/>
            <a:r>
              <a:rPr lang="en-US" sz="2400"/>
              <a:t>It was a dark and</a:t>
            </a:r>
          </a:p>
          <a:p>
            <a:pPr algn="ctr"/>
            <a:r>
              <a:rPr lang="en-US" sz="2400"/>
              <a:t>stormy night in </a:t>
            </a:r>
          </a:p>
          <a:p>
            <a:pPr algn="ctr"/>
            <a:r>
              <a:rPr lang="en-US" sz="2400"/>
              <a:t>the country </a:t>
            </a:r>
          </a:p>
          <a:p>
            <a:pPr algn="ctr"/>
            <a:r>
              <a:rPr lang="en-US" sz="2400"/>
              <a:t>manor. The time </a:t>
            </a:r>
          </a:p>
          <a:p>
            <a:pPr algn="ctr"/>
            <a:r>
              <a:rPr lang="en-US" sz="2400"/>
              <a:t>was past midnight</a:t>
            </a:r>
          </a:p>
        </p:txBody>
      </p:sp>
      <p:sp>
        <p:nvSpPr>
          <p:cNvPr id="2058" name="Text Box 7"/>
          <p:cNvSpPr txBox="1">
            <a:spLocks noChangeArrowheads="1"/>
          </p:cNvSpPr>
          <p:nvPr/>
        </p:nvSpPr>
        <p:spPr bwMode="auto">
          <a:xfrm>
            <a:off x="3949700" y="2730500"/>
            <a:ext cx="920750" cy="457200"/>
          </a:xfrm>
          <a:prstGeom prst="rect">
            <a:avLst/>
          </a:prstGeom>
          <a:noFill/>
          <a:ln w="9525">
            <a:noFill/>
            <a:miter lim="800000"/>
            <a:headEnd/>
            <a:tailEnd/>
          </a:ln>
        </p:spPr>
        <p:txBody>
          <a:bodyPr wrap="none">
            <a:spAutoFit/>
          </a:bodyPr>
          <a:lstStyle/>
          <a:p>
            <a:pPr algn="l"/>
            <a:r>
              <a:rPr lang="en-US" sz="2400"/>
              <a:t>Doc 2</a:t>
            </a:r>
          </a:p>
        </p:txBody>
      </p:sp>
      <p:graphicFrame>
        <p:nvGraphicFramePr>
          <p:cNvPr id="2050" name="Object 8"/>
          <p:cNvGraphicFramePr>
            <a:graphicFrameLocks noChangeAspect="1"/>
          </p:cNvGraphicFramePr>
          <p:nvPr/>
        </p:nvGraphicFramePr>
        <p:xfrm>
          <a:off x="7315200" y="939800"/>
          <a:ext cx="1223963" cy="5356225"/>
        </p:xfrm>
        <a:graphic>
          <a:graphicData uri="http://schemas.openxmlformats.org/presentationml/2006/ole">
            <mc:AlternateContent xmlns:mc="http://schemas.openxmlformats.org/markup-compatibility/2006">
              <mc:Choice xmlns:v="urn:schemas-microsoft-com:vml" Requires="v">
                <p:oleObj spid="_x0000_s2080" name="Worksheet" r:id="rId4" imgW="1451160" imgH="6322680" progId="Excel.Sheet.8">
                  <p:embed/>
                </p:oleObj>
              </mc:Choice>
              <mc:Fallback>
                <p:oleObj name="Worksheet" r:id="rId4" imgW="1451160" imgH="6322680" progId="Excel.Sheet.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939800"/>
                        <a:ext cx="1223963"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37" name="Line 9"/>
          <p:cNvSpPr>
            <a:spLocks noChangeShapeType="1"/>
          </p:cNvSpPr>
          <p:nvPr/>
        </p:nvSpPr>
        <p:spPr bwMode="auto">
          <a:xfrm>
            <a:off x="5676900" y="4076700"/>
            <a:ext cx="1371600" cy="0"/>
          </a:xfrm>
          <a:prstGeom prst="line">
            <a:avLst/>
          </a:prstGeom>
          <a:noFill/>
          <a:ln w="76200">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en-US">
              <a:latin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Footer Placeholder 3"/>
          <p:cNvSpPr>
            <a:spLocks noGrp="1"/>
          </p:cNvSpPr>
          <p:nvPr>
            <p:ph type="ftr" sz="quarter" idx="10"/>
          </p:nvPr>
        </p:nvSpPr>
        <p:spPr>
          <a:noFill/>
        </p:spPr>
        <p:txBody>
          <a:bodyPr/>
          <a:lstStyle/>
          <a:p>
            <a:r>
              <a:rPr lang="en-US" smtClean="0">
                <a:latin typeface="Times New Roman" charset="0"/>
              </a:rPr>
              <a:t>Intelligent Information Retrieval</a:t>
            </a:r>
            <a:endParaRPr lang="en-US" sz="1400" smtClean="0">
              <a:latin typeface="Times New Roman" charset="0"/>
            </a:endParaRPr>
          </a:p>
        </p:txBody>
      </p:sp>
      <p:sp>
        <p:nvSpPr>
          <p:cNvPr id="3077" name="Slide Number Placeholder 4"/>
          <p:cNvSpPr>
            <a:spLocks noGrp="1"/>
          </p:cNvSpPr>
          <p:nvPr>
            <p:ph type="sldNum" sz="quarter" idx="11"/>
          </p:nvPr>
        </p:nvSpPr>
        <p:spPr>
          <a:noFill/>
        </p:spPr>
        <p:txBody>
          <a:bodyPr/>
          <a:lstStyle/>
          <a:p>
            <a:fld id="{6856FEE6-E225-4D11-BAB0-A74E982D136F}" type="slidenum">
              <a:rPr lang="en-US" smtClean="0">
                <a:latin typeface="Times New Roman" charset="0"/>
              </a:rPr>
              <a:pPr/>
              <a:t>9</a:t>
            </a:fld>
            <a:endParaRPr lang="en-US" smtClean="0">
              <a:latin typeface="Times New Roman" charset="0"/>
            </a:endParaRPr>
          </a:p>
        </p:txBody>
      </p:sp>
      <p:sp>
        <p:nvSpPr>
          <p:cNvPr id="3078" name="Rectangle 2"/>
          <p:cNvSpPr>
            <a:spLocks noGrp="1" noChangeArrowheads="1"/>
          </p:cNvSpPr>
          <p:nvPr>
            <p:ph type="title"/>
          </p:nvPr>
        </p:nvSpPr>
        <p:spPr>
          <a:xfrm>
            <a:off x="685800" y="152400"/>
            <a:ext cx="7772400" cy="812800"/>
          </a:xfrm>
        </p:spPr>
        <p:txBody>
          <a:bodyPr/>
          <a:lstStyle/>
          <a:p>
            <a:r>
              <a:rPr lang="en-US" smtClean="0"/>
              <a:t>How Inverted Files are Created</a:t>
            </a:r>
          </a:p>
        </p:txBody>
      </p:sp>
      <p:sp>
        <p:nvSpPr>
          <p:cNvPr id="3079" name="Rectangle 3"/>
          <p:cNvSpPr>
            <a:spLocks noGrp="1" noChangeArrowheads="1"/>
          </p:cNvSpPr>
          <p:nvPr>
            <p:ph type="body" idx="1"/>
          </p:nvPr>
        </p:nvSpPr>
        <p:spPr>
          <a:xfrm>
            <a:off x="571500" y="1181100"/>
            <a:ext cx="4495800" cy="4876800"/>
          </a:xfrm>
        </p:spPr>
        <p:txBody>
          <a:bodyPr/>
          <a:lstStyle/>
          <a:p>
            <a:r>
              <a:rPr lang="en-US" smtClean="0"/>
              <a:t>After all documents have been parsed and the inverted file is sorted (with duplicates retained for within document frequency stats)</a:t>
            </a:r>
          </a:p>
          <a:p>
            <a:endParaRPr lang="en-US" smtClean="0"/>
          </a:p>
          <a:p>
            <a:r>
              <a:rPr lang="en-US" smtClean="0"/>
              <a:t>If frequency information is not needed, then inverted file can be sorted with duplicates removed.</a:t>
            </a:r>
          </a:p>
          <a:p>
            <a:endParaRPr lang="en-US" smtClean="0"/>
          </a:p>
          <a:p>
            <a:endParaRPr lang="en-US" smtClean="0"/>
          </a:p>
        </p:txBody>
      </p:sp>
      <p:graphicFrame>
        <p:nvGraphicFramePr>
          <p:cNvPr id="3074" name="Object 4"/>
          <p:cNvGraphicFramePr>
            <a:graphicFrameLocks noChangeAspect="1"/>
          </p:cNvGraphicFramePr>
          <p:nvPr/>
        </p:nvGraphicFramePr>
        <p:xfrm>
          <a:off x="7378700" y="952500"/>
          <a:ext cx="1223963" cy="5356225"/>
        </p:xfrm>
        <a:graphic>
          <a:graphicData uri="http://schemas.openxmlformats.org/presentationml/2006/ole">
            <mc:AlternateContent xmlns:mc="http://schemas.openxmlformats.org/markup-compatibility/2006">
              <mc:Choice xmlns:v="urn:schemas-microsoft-com:vml" Requires="v">
                <p:oleObj spid="_x0000_s3134" name="Worksheet" r:id="rId4" imgW="1451160" imgH="6322680" progId="Excel.Sheet.8">
                  <p:embed/>
                </p:oleObj>
              </mc:Choice>
              <mc:Fallback>
                <p:oleObj name="Worksheet" r:id="rId4" imgW="1451160" imgH="632268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8700" y="952500"/>
                        <a:ext cx="1223963"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
          <p:cNvGraphicFramePr>
            <a:graphicFrameLocks noChangeAspect="1"/>
          </p:cNvGraphicFramePr>
          <p:nvPr/>
        </p:nvGraphicFramePr>
        <p:xfrm>
          <a:off x="5549900" y="952500"/>
          <a:ext cx="1223963" cy="5356225"/>
        </p:xfrm>
        <a:graphic>
          <a:graphicData uri="http://schemas.openxmlformats.org/presentationml/2006/ole">
            <mc:AlternateContent xmlns:mc="http://schemas.openxmlformats.org/markup-compatibility/2006">
              <mc:Choice xmlns:v="urn:schemas-microsoft-com:vml" Requires="v">
                <p:oleObj spid="_x0000_s3135" name="Worksheet" r:id="rId6" imgW="1451160" imgH="6322680" progId="Excel.Sheet.8">
                  <p:embed/>
                </p:oleObj>
              </mc:Choice>
              <mc:Fallback>
                <p:oleObj name="Worksheet" r:id="rId6" imgW="1451160" imgH="6322680" progId="Excel.Shee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9900" y="952500"/>
                        <a:ext cx="1223963"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Line 6"/>
          <p:cNvSpPr>
            <a:spLocks noChangeShapeType="1"/>
          </p:cNvSpPr>
          <p:nvPr/>
        </p:nvSpPr>
        <p:spPr bwMode="auto">
          <a:xfrm>
            <a:off x="6921500" y="3543300"/>
            <a:ext cx="381000" cy="0"/>
          </a:xfrm>
          <a:prstGeom prst="line">
            <a:avLst/>
          </a:prstGeom>
          <a:noFill/>
          <a:ln w="76200">
            <a:solidFill>
              <a:schemeClr val="tx1"/>
            </a:solidFill>
            <a:round/>
            <a:headEnd/>
            <a:tailEnd type="triangle" w="med" len="med"/>
          </a:ln>
        </p:spPr>
        <p:txBody>
          <a:bodyPr wrap="none" anchor="ctr"/>
          <a:lstStyle/>
          <a:p>
            <a:endParaRPr lang="en-US"/>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6534</TotalTime>
  <Words>4130</Words>
  <Application>Microsoft Office PowerPoint</Application>
  <PresentationFormat>On-screen Show (4:3)</PresentationFormat>
  <Paragraphs>853</Paragraphs>
  <Slides>60</Slides>
  <Notes>46</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60</vt:i4>
      </vt:variant>
    </vt:vector>
  </HeadingPairs>
  <TitlesOfParts>
    <vt:vector size="64" baseType="lpstr">
      <vt:lpstr>Blank Presentation</vt:lpstr>
      <vt:lpstr>Worksheet</vt:lpstr>
      <vt:lpstr>Microsoft Excel 97-2003 Worksheet</vt:lpstr>
      <vt:lpstr>Equation</vt:lpstr>
      <vt:lpstr>Indexing Implementation and Indexing Models</vt:lpstr>
      <vt:lpstr>PowerPoint Presentation</vt:lpstr>
      <vt:lpstr>Indexing Implementation</vt:lpstr>
      <vt:lpstr>The Vector Space Model</vt:lpstr>
      <vt:lpstr>Document Vectors and Indexes</vt:lpstr>
      <vt:lpstr>Example: Documents and Query in 3D Space</vt:lpstr>
      <vt:lpstr>Recall: Inverted Index Construction</vt:lpstr>
      <vt:lpstr>How Are Inverted Files Created</vt:lpstr>
      <vt:lpstr>How Inverted Files are Created</vt:lpstr>
      <vt:lpstr>How Inverted Files are Created</vt:lpstr>
      <vt:lpstr>How Inverted Files are Created</vt:lpstr>
      <vt:lpstr>Inverted Indexes and Queries</vt:lpstr>
      <vt:lpstr>Scalability Issues: Number of Postings</vt:lpstr>
      <vt:lpstr>Bottleneck</vt:lpstr>
      <vt:lpstr>Sorting with fewer disk seeks</vt:lpstr>
      <vt:lpstr>Problem with sort-based algorithm</vt:lpstr>
      <vt:lpstr>SPIMI:  Single-pass in-memory indexing</vt:lpstr>
      <vt:lpstr>Distributed indexing</vt:lpstr>
      <vt:lpstr>Parallel tasks</vt:lpstr>
      <vt:lpstr>Data flow</vt:lpstr>
      <vt:lpstr>Dynamic indexing</vt:lpstr>
      <vt:lpstr>Index on disk vs. memory</vt:lpstr>
      <vt:lpstr>Retrieval From Indexes</vt:lpstr>
      <vt:lpstr>Hashtables</vt:lpstr>
      <vt:lpstr>Trees</vt:lpstr>
      <vt:lpstr>Tree: binary tree</vt:lpstr>
      <vt:lpstr>Tree: B-tree</vt:lpstr>
      <vt:lpstr>Recall: Steps in Basic Automatic Indexing</vt:lpstr>
      <vt:lpstr>Indexing Models (aka “Term Weighting”)</vt:lpstr>
      <vt:lpstr>Binary Weights</vt:lpstr>
      <vt:lpstr>Binary Weights: Matching of Documents &amp; Queries</vt:lpstr>
      <vt:lpstr>Beyond Binary Weight</vt:lpstr>
      <vt:lpstr>Raw Term Weights</vt:lpstr>
      <vt:lpstr>Term Weights: TF</vt:lpstr>
      <vt:lpstr>Normalized Similarity Measures</vt:lpstr>
      <vt:lpstr>Normalized Similarity Measures</vt:lpstr>
      <vt:lpstr>tf x idf Weighting</vt:lpstr>
      <vt:lpstr>tf x idf</vt:lpstr>
      <vt:lpstr>Inverse Document Frequency</vt:lpstr>
      <vt:lpstr>tf x idf normalization</vt:lpstr>
      <vt:lpstr>tf x idf Example</vt:lpstr>
      <vt:lpstr>Alternative TF.IDF  Weighting Schemes</vt:lpstr>
      <vt:lpstr>Keyword Discrimination Model</vt:lpstr>
      <vt:lpstr>Keyword Discrimination</vt:lpstr>
      <vt:lpstr>Keyword Discrimination</vt:lpstr>
      <vt:lpstr>Keyword Discrimination - Example</vt:lpstr>
      <vt:lpstr>Keyword Discrimination - Example</vt:lpstr>
      <vt:lpstr>Signal-To-Noise Ratio</vt:lpstr>
      <vt:lpstr>Signal-To-Noise Ratio</vt:lpstr>
      <vt:lpstr>Signal-To-Noise Ratio - Example</vt:lpstr>
      <vt:lpstr>Signal-To-Noise Ratio - Example</vt:lpstr>
      <vt:lpstr>Probabilistic Term Weights</vt:lpstr>
      <vt:lpstr>Phrase Indexing and Phrase Queries</vt:lpstr>
      <vt:lpstr>Phrases Detection and Weighting</vt:lpstr>
      <vt:lpstr>Better Solution: Positional indexes</vt:lpstr>
      <vt:lpstr>Positional Index Example</vt:lpstr>
      <vt:lpstr>Processing a Phrase Query</vt:lpstr>
      <vt:lpstr>Positional Index Size</vt:lpstr>
      <vt:lpstr>Concept Indexing</vt:lpstr>
      <vt:lpstr>Next</vt:lpstr>
    </vt:vector>
  </TitlesOfParts>
  <Company>DePaul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Retrieval</dc:title>
  <dc:creator>Bamshad Mobasher</dc:creator>
  <cp:lastModifiedBy>Bamshad Mobasher</cp:lastModifiedBy>
  <cp:revision>249</cp:revision>
  <cp:lastPrinted>2002-01-21T07:21:52Z</cp:lastPrinted>
  <dcterms:created xsi:type="dcterms:W3CDTF">1997-08-26T12:27:33Z</dcterms:created>
  <dcterms:modified xsi:type="dcterms:W3CDTF">2016-01-25T19:19:56Z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mobasher@cs.depaul.edu</vt:lpwstr>
  </property>
  <property fmtid="{D5CDD505-2E9C-101B-9397-08002B2CF9AE}" pid="8" name="HomePage">
    <vt:lpwstr>http://maya.cs.depaul.edu/~mobasher/classes/ds575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C:\Bamshad\CLASS\DS575\Lectures</vt:lpwstr>
  </property>
  <property fmtid="{D5CDD505-2E9C-101B-9397-08002B2CF9AE}" pid="22" name="Telephone number">
    <vt:bool>true</vt:bool>
  </property>
</Properties>
</file>