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1"/>
  </p:notesMasterIdLst>
  <p:handoutMasterIdLst>
    <p:handoutMasterId r:id="rId22"/>
  </p:handoutMasterIdLst>
  <p:sldIdLst>
    <p:sldId id="293" r:id="rId2"/>
    <p:sldId id="294" r:id="rId3"/>
    <p:sldId id="295" r:id="rId4"/>
    <p:sldId id="296" r:id="rId5"/>
    <p:sldId id="269" r:id="rId6"/>
    <p:sldId id="289" r:id="rId7"/>
    <p:sldId id="290" r:id="rId8"/>
    <p:sldId id="291" r:id="rId9"/>
    <p:sldId id="292" r:id="rId10"/>
    <p:sldId id="273" r:id="rId11"/>
    <p:sldId id="275" r:id="rId12"/>
    <p:sldId id="277" r:id="rId13"/>
    <p:sldId id="276" r:id="rId14"/>
    <p:sldId id="288" r:id="rId15"/>
    <p:sldId id="279" r:id="rId16"/>
    <p:sldId id="280" r:id="rId17"/>
    <p:sldId id="281" r:id="rId18"/>
    <p:sldId id="282" r:id="rId19"/>
    <p:sldId id="283" r:id="rId20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333399"/>
    <a:srgbClr val="006600"/>
    <a:srgbClr val="008000"/>
    <a:srgbClr val="0000CC"/>
    <a:srgbClr val="CC33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60" y="-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3" tIns="46666" rIns="93333" bIns="46666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3" tIns="46666" rIns="93333" bIns="46666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3" tIns="46666" rIns="93333" bIns="46666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3" tIns="46666" rIns="93333" bIns="46666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fld id="{AC27B7FB-29E7-4337-B78A-1968B3A25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36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3" tIns="46666" rIns="93333" bIns="46666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3" tIns="46666" rIns="93333" bIns="46666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3" tIns="46666" rIns="93333" bIns="46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3" tIns="46666" rIns="93333" bIns="46666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3" tIns="46666" rIns="93333" bIns="46666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fld id="{5D8EB859-A17B-4EC8-962F-E0FD3DE5F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53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1328F-18F8-47CC-8EA1-AD0F16CCA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3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B9B3D-1B09-492D-AF07-219369DF0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2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E8A53-6CF1-437B-B3D2-A2DF39371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8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450FC-3EF2-43A1-AB81-548978221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6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F61AF-1F8A-4285-B85E-868E94B101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5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2F32A-2822-48F5-8DFF-C657219B6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795C-7930-4661-A365-367F78011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12791-3390-4B85-AD14-763554CB3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4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22188-7944-4C6D-A7EE-65B97F961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2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87EA8-09B4-42AE-A0D6-64E29CA07C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DAC2F-3876-421E-922D-CA61A8392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7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level Second 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635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BD8B4AE6-C8D4-48A3-BD68-89ABB9F0B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5546" name="Rectangle 10"/>
          <p:cNvSpPr>
            <a:spLocks noChangeArrowheads="1"/>
          </p:cNvSpPr>
          <p:nvPr userDrawn="1"/>
        </p:nvSpPr>
        <p:spPr bwMode="auto">
          <a:xfrm>
            <a:off x="381000" y="6172200"/>
            <a:ext cx="18415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sz="1000"/>
              <a:t>Intelligent Information Retrieval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225BFE-DE1F-485B-8A6E-5FB925FD3E88}" type="slidenum">
              <a:rPr lang="en-US" altLang="en-US" sz="1400" smtClean="0"/>
              <a:pPr/>
              <a:t>1</a:t>
            </a:fld>
            <a:endParaRPr lang="en-US" altLang="en-US" sz="14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Vector Space Model for IR:</a:t>
            </a:r>
            <a:br>
              <a:rPr lang="en-US" altLang="en-US" smtClean="0"/>
            </a:br>
            <a:r>
              <a:rPr lang="en-US" altLang="en-US" sz="3200" smtClean="0">
                <a:solidFill>
                  <a:srgbClr val="CC3300"/>
                </a:solidFill>
              </a:rPr>
              <a:t>Implementation Notes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676400" y="2743200"/>
            <a:ext cx="5638800" cy="1077913"/>
          </a:xfrm>
          <a:prstGeom prst="rect">
            <a:avLst/>
          </a:prstGeom>
          <a:solidFill>
            <a:srgbClr val="99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400"/>
          </a:p>
          <a:p>
            <a:pPr>
              <a:spcBef>
                <a:spcPct val="50000"/>
              </a:spcBef>
            </a:pPr>
            <a:r>
              <a:rPr lang="en-US" altLang="en-US" sz="1800"/>
              <a:t>CSC 575</a:t>
            </a:r>
          </a:p>
          <a:p>
            <a:pPr>
              <a:spcBef>
                <a:spcPct val="50000"/>
              </a:spcBef>
            </a:pPr>
            <a:r>
              <a:rPr lang="en-US" altLang="en-US" sz="1800"/>
              <a:t>Intelligent Information Retrieval</a:t>
            </a:r>
          </a:p>
          <a:p>
            <a:pPr>
              <a:spcBef>
                <a:spcPct val="50000"/>
              </a:spcBef>
            </a:pPr>
            <a:endParaRPr lang="en-US" altLang="en-US" sz="400"/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457200" y="5803900"/>
            <a:ext cx="8153400" cy="30995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l">
              <a:defRPr/>
            </a:pPr>
            <a:r>
              <a:rPr lang="en-US" sz="1400" b="1" dirty="0">
                <a:solidFill>
                  <a:srgbClr val="FFCC66"/>
                </a:solidFill>
              </a:rPr>
              <a:t>These notes are based, in part, on </a:t>
            </a:r>
            <a:r>
              <a:rPr lang="en-US" sz="1400" b="1" dirty="0" smtClean="0">
                <a:solidFill>
                  <a:srgbClr val="FFCC66"/>
                </a:solidFill>
              </a:rPr>
              <a:t>notes by </a:t>
            </a:r>
            <a:r>
              <a:rPr lang="en-US" sz="1400" b="1" dirty="0">
                <a:solidFill>
                  <a:srgbClr val="FFCC66"/>
                </a:solidFill>
              </a:rPr>
              <a:t>Dr. Raymond J. Mooney at the University of Texas at Austin. </a:t>
            </a:r>
            <a:endParaRPr lang="en-US" sz="800" b="1" dirty="0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1F8A28-F810-439B-8110-26692817A5CA}" type="slidenum">
              <a:rPr lang="en-US" altLang="en-US" sz="1400" smtClean="0"/>
              <a:pPr/>
              <a:t>10</a:t>
            </a:fld>
            <a:endParaRPr lang="en-US" altLang="en-US" sz="1400" smtClean="0"/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371600" y="2362200"/>
            <a:ext cx="6019800" cy="2743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Creating an Inverted Index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905000" y="3352800"/>
            <a:ext cx="5257800" cy="1600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66294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Create an empty HashMap, H </a:t>
            </a:r>
            <a:r>
              <a:rPr lang="en-US" altLang="en-US" sz="2000" smtClean="0">
                <a:solidFill>
                  <a:srgbClr val="CC3300"/>
                </a:solidFill>
              </a:rPr>
              <a:t>(will hold the dictionary)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For each document, D,</a:t>
            </a:r>
            <a:r>
              <a:rPr lang="en-US" altLang="en-US" sz="2000" smtClean="0">
                <a:solidFill>
                  <a:srgbClr val="CC3300"/>
                </a:solidFill>
              </a:rPr>
              <a:t> (i.e. file in an input directory)</a:t>
            </a:r>
            <a:r>
              <a:rPr lang="en-US" altLang="en-US" sz="200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  Create a HashMapVector,V, for 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	   For each token, T, in V: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	          If T is not already in H, create an empty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                TokenInfo for T and insert it into H;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          Create a TokenOccurence for T in D and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                 add it to the occList in the TokenInfo for 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Compute IDF for all tokens in H;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Compute vector lengths for all documents in H;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1F5F98-6E2B-4900-8EE2-4FCC7C099F33}" type="slidenum">
              <a:rPr lang="en-US" altLang="en-US" sz="1400" smtClean="0"/>
              <a:pPr/>
              <a:t>11</a:t>
            </a:fld>
            <a:endParaRPr lang="en-US" altLang="en-US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Computing IDF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467600" cy="4687888"/>
          </a:xfrm>
        </p:spPr>
        <p:txBody>
          <a:bodyPr lIns="0"/>
          <a:lstStyle/>
          <a:p>
            <a:pPr eaLnBrk="1" hangingPunct="1">
              <a:buFontTx/>
              <a:buNone/>
            </a:pPr>
            <a:r>
              <a:rPr lang="en-US" altLang="en-US" sz="2400" b="1" smtClean="0"/>
              <a:t>Let N be the total number of Documents;</a:t>
            </a:r>
          </a:p>
          <a:p>
            <a:pPr eaLnBrk="1" hangingPunct="1">
              <a:buFontTx/>
              <a:buNone/>
            </a:pPr>
            <a:r>
              <a:rPr lang="en-US" altLang="en-US" sz="2400" b="1" smtClean="0"/>
              <a:t>For each token, T, in H:</a:t>
            </a:r>
          </a:p>
          <a:p>
            <a:pPr eaLnBrk="1" hangingPunct="1">
              <a:buFontTx/>
              <a:buNone/>
            </a:pPr>
            <a:r>
              <a:rPr lang="en-US" altLang="en-US" sz="2400" b="1" smtClean="0"/>
              <a:t>      Determine the total number of documents, M, </a:t>
            </a:r>
          </a:p>
          <a:p>
            <a:pPr eaLnBrk="1" hangingPunct="1">
              <a:buFontTx/>
              <a:buNone/>
            </a:pPr>
            <a:r>
              <a:rPr lang="en-US" altLang="en-US" sz="2400" b="1" smtClean="0"/>
              <a:t>          in which T occurs (the length of T’s occList);</a:t>
            </a:r>
          </a:p>
          <a:p>
            <a:pPr eaLnBrk="1" hangingPunct="1">
              <a:buFontTx/>
              <a:buNone/>
            </a:pPr>
            <a:r>
              <a:rPr lang="en-US" altLang="en-US" sz="2400" b="1" smtClean="0"/>
              <a:t>      Set the IDF for T to log(N/M);</a:t>
            </a:r>
          </a:p>
          <a:p>
            <a:pPr eaLnBrk="1" hangingPunct="1">
              <a:buFontTx/>
              <a:buNone/>
            </a:pPr>
            <a:endParaRPr lang="en-US" altLang="en-US" sz="2400" b="1" smtClean="0"/>
          </a:p>
          <a:p>
            <a:pPr algn="ctr" eaLnBrk="1" hangingPunct="1">
              <a:buFontTx/>
              <a:buNone/>
            </a:pPr>
            <a:r>
              <a:rPr lang="en-US" altLang="en-US" sz="2400" b="1" i="1" smtClean="0">
                <a:solidFill>
                  <a:srgbClr val="FF5050"/>
                </a:solidFill>
              </a:rPr>
              <a:t>       Note this requires a second pass through all the tokens after all documents have been indexed.</a:t>
            </a:r>
          </a:p>
          <a:p>
            <a:pPr eaLnBrk="1" hangingPunct="1">
              <a:buFontTx/>
              <a:buNone/>
            </a:pPr>
            <a:endParaRPr lang="en-US" altLang="en-US" sz="2400" b="1" smtClean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endParaRPr lang="en-US" altLang="en-US" sz="2400" b="1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E7D017-A7DA-4CAC-8EEF-FFC5477A49E1}" type="slidenum">
              <a:rPr lang="en-US" altLang="en-US" sz="1400" smtClean="0"/>
              <a:pPr/>
              <a:t>12</a:t>
            </a:fld>
            <a:endParaRPr lang="en-US" alt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Document Vector Length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Remember that the length of a document vector is the square-root of sum of the squares of the weights of its tokens.</a:t>
            </a:r>
          </a:p>
          <a:p>
            <a:pPr eaLnBrk="1" hangingPunct="1"/>
            <a:endParaRPr lang="en-US" altLang="en-US" sz="1000" smtClean="0"/>
          </a:p>
          <a:p>
            <a:pPr eaLnBrk="1" hangingPunct="1"/>
            <a:r>
              <a:rPr lang="en-US" altLang="en-US" sz="2400" smtClean="0"/>
              <a:t>Remember the weight of a token is:  TF * IDF.</a:t>
            </a:r>
          </a:p>
          <a:p>
            <a:pPr eaLnBrk="1" hangingPunct="1"/>
            <a:endParaRPr lang="en-US" altLang="en-US" sz="1000" smtClean="0"/>
          </a:p>
          <a:p>
            <a:pPr eaLnBrk="1" hangingPunct="1"/>
            <a:r>
              <a:rPr lang="en-US" altLang="en-US" sz="2400" smtClean="0"/>
              <a:t>Therefore, must wait until IDF’s are known (and therefore until all documents are indexed) before document lengths can be determined.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CC6C09-CCE7-402C-BF30-6F14E154B66A}" type="slidenum">
              <a:rPr lang="en-US" altLang="en-US" sz="1400" smtClean="0"/>
              <a:pPr/>
              <a:t>13</a:t>
            </a:fld>
            <a:endParaRPr lang="en-US" altLang="en-US" sz="1400" smtClean="0"/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990600" y="4724400"/>
            <a:ext cx="6019800" cy="9144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Computing Document Lengths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990600" y="2286000"/>
            <a:ext cx="6019800" cy="19050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1295400" y="3244850"/>
            <a:ext cx="4800600" cy="7937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Assume the length of all document vectors are initialized to 0.0;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For each token T in H: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Let, I be the IDF weight of 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For each TokenOccurence of T in document 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    Let, C, be the count of T in 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    Increment the length of D by  (I*C)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For each document D in H: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 Set the length of D to be the square-root of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    current stored length;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325A65-5E7C-432D-B24E-A4D774FC9F02}" type="slidenum">
              <a:rPr lang="en-US" altLang="en-US" sz="1400" smtClean="0"/>
              <a:pPr/>
              <a:t>14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Complexity of Indexing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39624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Complexity of creating vector and indexing a document of </a:t>
            </a:r>
            <a:r>
              <a:rPr lang="en-US" altLang="en-US" sz="2400" b="1" i="1" smtClean="0"/>
              <a:t>n</a:t>
            </a:r>
            <a:r>
              <a:rPr lang="en-US" altLang="en-US" sz="2400" b="1" smtClean="0"/>
              <a:t> tokens is O(</a:t>
            </a:r>
            <a:r>
              <a:rPr lang="en-US" altLang="en-US" sz="2400" b="1" i="1" smtClean="0"/>
              <a:t>n</a:t>
            </a:r>
            <a:r>
              <a:rPr lang="en-US" altLang="en-US" sz="2400" b="1" smtClean="0"/>
              <a:t>).</a:t>
            </a:r>
          </a:p>
          <a:p>
            <a:pPr eaLnBrk="1" hangingPunct="1"/>
            <a:endParaRPr lang="en-US" altLang="en-US" sz="1000" b="1" smtClean="0"/>
          </a:p>
          <a:p>
            <a:pPr eaLnBrk="1" hangingPunct="1"/>
            <a:r>
              <a:rPr lang="en-US" altLang="en-US" sz="2400" b="1" smtClean="0"/>
              <a:t>So indexing </a:t>
            </a:r>
            <a:r>
              <a:rPr lang="en-US" altLang="en-US" sz="2400" b="1" i="1" smtClean="0"/>
              <a:t>m</a:t>
            </a:r>
            <a:r>
              <a:rPr lang="en-US" altLang="en-US" sz="2400" b="1" smtClean="0"/>
              <a:t> such documents is O(</a:t>
            </a:r>
            <a:r>
              <a:rPr lang="en-US" altLang="en-US" sz="2400" b="1" i="1" smtClean="0"/>
              <a:t>m n</a:t>
            </a:r>
            <a:r>
              <a:rPr lang="en-US" altLang="en-US" sz="2400" b="1" smtClean="0"/>
              <a:t>).</a:t>
            </a:r>
          </a:p>
          <a:p>
            <a:pPr eaLnBrk="1" hangingPunct="1"/>
            <a:endParaRPr lang="en-US" altLang="en-US" sz="1000" b="1" smtClean="0"/>
          </a:p>
          <a:p>
            <a:pPr eaLnBrk="1" hangingPunct="1"/>
            <a:r>
              <a:rPr lang="en-US" altLang="en-US" sz="2400" b="1" smtClean="0"/>
              <a:t>Computing token IDFs for a vocabulary </a:t>
            </a:r>
            <a:r>
              <a:rPr lang="en-US" altLang="en-US" sz="2400" b="1" i="1" smtClean="0"/>
              <a:t>V </a:t>
            </a:r>
            <a:r>
              <a:rPr lang="en-US" altLang="en-US" sz="2400" b="1" smtClean="0"/>
              <a:t>is O(|</a:t>
            </a:r>
            <a:r>
              <a:rPr lang="en-US" altLang="en-US" sz="2400" b="1" i="1" smtClean="0"/>
              <a:t>V</a:t>
            </a:r>
            <a:r>
              <a:rPr lang="en-US" altLang="en-US" sz="2400" b="1" smtClean="0"/>
              <a:t>|).</a:t>
            </a:r>
          </a:p>
          <a:p>
            <a:pPr eaLnBrk="1" hangingPunct="1"/>
            <a:endParaRPr lang="en-US" altLang="en-US" sz="1000" b="1" smtClean="0"/>
          </a:p>
          <a:p>
            <a:pPr eaLnBrk="1" hangingPunct="1"/>
            <a:r>
              <a:rPr lang="en-US" altLang="en-US" sz="2400" b="1" smtClean="0"/>
              <a:t>Computing vector lengths is also O(</a:t>
            </a:r>
            <a:r>
              <a:rPr lang="en-US" altLang="en-US" sz="2400" b="1" i="1" smtClean="0"/>
              <a:t>m n</a:t>
            </a:r>
            <a:r>
              <a:rPr lang="en-US" altLang="en-US" sz="2400" b="1" smtClean="0"/>
              <a:t>).</a:t>
            </a:r>
          </a:p>
          <a:p>
            <a:pPr eaLnBrk="1" hangingPunct="1"/>
            <a:endParaRPr lang="en-US" altLang="en-US" sz="1000" b="1" smtClean="0"/>
          </a:p>
          <a:p>
            <a:pPr eaLnBrk="1" hangingPunct="1"/>
            <a:r>
              <a:rPr lang="en-US" altLang="en-US" sz="2400" b="1" smtClean="0"/>
              <a:t>Since |</a:t>
            </a:r>
            <a:r>
              <a:rPr lang="en-US" altLang="en-US" sz="2400" b="1" i="1" smtClean="0"/>
              <a:t>V</a:t>
            </a:r>
            <a:r>
              <a:rPr lang="en-US" altLang="en-US" sz="2400" b="1" smtClean="0"/>
              <a:t>| </a:t>
            </a:r>
            <a:r>
              <a:rPr lang="en-US" altLang="en-US" sz="2400" b="1" smtClean="0">
                <a:sym typeface="Symbol" pitchFamily="18" charset="2"/>
              </a:rPr>
              <a:t> </a:t>
            </a:r>
            <a:r>
              <a:rPr lang="en-US" altLang="en-US" sz="2400" b="1" i="1" smtClean="0">
                <a:sym typeface="Symbol" pitchFamily="18" charset="2"/>
              </a:rPr>
              <a:t>m n, </a:t>
            </a:r>
            <a:r>
              <a:rPr lang="en-US" altLang="en-US" sz="2400" b="1" smtClean="0">
                <a:sym typeface="Symbol" pitchFamily="18" charset="2"/>
              </a:rPr>
              <a:t>complete process is O(</a:t>
            </a:r>
            <a:r>
              <a:rPr lang="en-US" altLang="en-US" sz="2400" b="1" i="1" smtClean="0">
                <a:sym typeface="Symbol" pitchFamily="18" charset="2"/>
              </a:rPr>
              <a:t>m n</a:t>
            </a:r>
            <a:r>
              <a:rPr lang="en-US" altLang="en-US" sz="2400" b="1" smtClean="0">
                <a:sym typeface="Symbol" pitchFamily="18" charset="2"/>
              </a:rPr>
              <a:t>), which is also the complexity of just reading in the corpus.</a:t>
            </a:r>
            <a:endParaRPr lang="en-US" altLang="en-US" sz="2400" b="1" i="1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9B75AF-E34E-4DD9-9D1B-CBE729719854}" type="slidenum">
              <a:rPr lang="en-US" altLang="en-US" sz="1400" smtClean="0"/>
              <a:pPr/>
              <a:t>15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Retrieval with an Inverted Index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467600" cy="4687888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Tokens that are not in both the query and the document do not effect the dot products in the computation of Cosine similarities.</a:t>
            </a:r>
          </a:p>
          <a:p>
            <a:pPr lvl="1" eaLnBrk="1" hangingPunct="1"/>
            <a:endParaRPr lang="en-US" altLang="en-US" sz="1200" b="1" smtClean="0"/>
          </a:p>
          <a:p>
            <a:pPr eaLnBrk="1" hangingPunct="1"/>
            <a:r>
              <a:rPr lang="en-US" altLang="en-US" sz="2400" b="1" smtClean="0"/>
              <a:t>Usually the query is fairly short, and therefore its vector is </a:t>
            </a:r>
            <a:r>
              <a:rPr lang="en-US" altLang="en-US" sz="2400" b="1" i="1" smtClean="0"/>
              <a:t>extremely</a:t>
            </a:r>
            <a:r>
              <a:rPr lang="en-US" altLang="en-US" sz="2400" b="1" smtClean="0"/>
              <a:t> sparse.</a:t>
            </a:r>
          </a:p>
          <a:p>
            <a:pPr eaLnBrk="1" hangingPunct="1"/>
            <a:endParaRPr lang="en-US" altLang="en-US" sz="1200" b="1" smtClean="0"/>
          </a:p>
          <a:p>
            <a:pPr eaLnBrk="1" hangingPunct="1"/>
            <a:r>
              <a:rPr lang="en-US" altLang="en-US" sz="2400" b="1" smtClean="0"/>
              <a:t>Use inverted index to find the limited set of documents that contain at least one of the query words.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5A8E21-3E55-461F-844C-85D87B9EB548}" type="slidenum">
              <a:rPr lang="en-US" altLang="en-US" sz="1400" smtClean="0"/>
              <a:pPr/>
              <a:t>16</a:t>
            </a:fld>
            <a:endParaRPr lang="en-US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Inverted Query Retrieval Efficiency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315200" cy="4535488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Assume that, on average, a query word appears in </a:t>
            </a:r>
            <a:r>
              <a:rPr lang="en-US" altLang="en-US" sz="2800" i="1" smtClean="0"/>
              <a:t>B </a:t>
            </a:r>
            <a:r>
              <a:rPr lang="en-US" altLang="en-US" sz="2800" smtClean="0"/>
              <a:t>documents: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Then retrieval time is O(|</a:t>
            </a:r>
            <a:r>
              <a:rPr lang="en-US" altLang="en-US" sz="2800" i="1" smtClean="0"/>
              <a:t>Q</a:t>
            </a:r>
            <a:r>
              <a:rPr lang="en-US" altLang="en-US" sz="2800" smtClean="0"/>
              <a:t>| </a:t>
            </a:r>
            <a:r>
              <a:rPr lang="en-US" altLang="en-US" sz="2800" i="1" smtClean="0"/>
              <a:t>B</a:t>
            </a:r>
            <a:r>
              <a:rPr lang="en-US" altLang="en-US" sz="2800" smtClean="0"/>
              <a:t>), which is typically, </a:t>
            </a:r>
            <a:r>
              <a:rPr lang="en-US" altLang="en-US" sz="2800" b="1" smtClean="0"/>
              <a:t>much </a:t>
            </a:r>
            <a:r>
              <a:rPr lang="en-US" altLang="en-US" sz="2800" smtClean="0"/>
              <a:t>better than naïve retrieval that examines all </a:t>
            </a:r>
            <a:r>
              <a:rPr lang="en-US" altLang="en-US" sz="2800" i="1" smtClean="0"/>
              <a:t>N </a:t>
            </a:r>
            <a:r>
              <a:rPr lang="en-US" altLang="en-US" sz="2800" smtClean="0"/>
              <a:t>documents, O(|</a:t>
            </a:r>
            <a:r>
              <a:rPr lang="en-US" altLang="en-US" sz="2800" i="1" smtClean="0"/>
              <a:t>V</a:t>
            </a:r>
            <a:r>
              <a:rPr lang="en-US" altLang="en-US" sz="2800" smtClean="0"/>
              <a:t>|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), because |</a:t>
            </a:r>
            <a:r>
              <a:rPr lang="en-US" altLang="en-US" sz="2800" i="1" smtClean="0"/>
              <a:t>Q</a:t>
            </a:r>
            <a:r>
              <a:rPr lang="en-US" altLang="en-US" sz="2800" smtClean="0"/>
              <a:t>| &lt;&lt; |</a:t>
            </a:r>
            <a:r>
              <a:rPr lang="en-US" altLang="en-US" sz="2800" i="1" smtClean="0"/>
              <a:t>V</a:t>
            </a:r>
            <a:r>
              <a:rPr lang="en-US" altLang="en-US" sz="2800" smtClean="0"/>
              <a:t>| and </a:t>
            </a:r>
            <a:r>
              <a:rPr lang="en-US" altLang="en-US" sz="2800" i="1" smtClean="0"/>
              <a:t>B</a:t>
            </a:r>
            <a:r>
              <a:rPr lang="en-US" altLang="en-US" sz="2800" smtClean="0"/>
              <a:t> &lt;&lt;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.</a:t>
            </a:r>
          </a:p>
          <a:p>
            <a:pPr eaLnBrk="1" hangingPunct="1"/>
            <a:endParaRPr lang="en-US" altLang="en-US" sz="2800" smtClean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600200" y="23622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1905000" y="2286000"/>
            <a:ext cx="4027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FF5050"/>
                </a:solidFill>
              </a:rPr>
              <a:t>Q   =   q</a:t>
            </a:r>
            <a:r>
              <a:rPr lang="en-US" altLang="en-US" sz="2400" i="1" baseline="-25000">
                <a:solidFill>
                  <a:srgbClr val="FF5050"/>
                </a:solidFill>
              </a:rPr>
              <a:t>1</a:t>
            </a:r>
            <a:r>
              <a:rPr lang="en-US" altLang="en-US" sz="2400" i="1">
                <a:solidFill>
                  <a:srgbClr val="FF5050"/>
                </a:solidFill>
              </a:rPr>
              <a:t>           q</a:t>
            </a:r>
            <a:r>
              <a:rPr lang="en-US" altLang="en-US" sz="2400" i="1" baseline="-25000">
                <a:solidFill>
                  <a:srgbClr val="FF5050"/>
                </a:solidFill>
              </a:rPr>
              <a:t>2           </a:t>
            </a:r>
            <a:r>
              <a:rPr lang="en-US" altLang="en-US" sz="2400" i="1">
                <a:solidFill>
                  <a:srgbClr val="FF5050"/>
                </a:solidFill>
              </a:rPr>
              <a:t>…       q</a:t>
            </a:r>
            <a:r>
              <a:rPr lang="en-US" altLang="en-US" sz="2400" i="1" baseline="-25000">
                <a:solidFill>
                  <a:srgbClr val="FF5050"/>
                </a:solidFill>
              </a:rPr>
              <a:t>n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2159000" y="3048000"/>
            <a:ext cx="132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0000CC"/>
                </a:solidFill>
              </a:rPr>
              <a:t>D</a:t>
            </a:r>
            <a:r>
              <a:rPr lang="en-US" altLang="en-US" sz="2400" i="1" baseline="-25000">
                <a:solidFill>
                  <a:srgbClr val="0000CC"/>
                </a:solidFill>
              </a:rPr>
              <a:t>11</a:t>
            </a:r>
            <a:r>
              <a:rPr lang="en-US" altLang="en-US" sz="2400" i="1">
                <a:solidFill>
                  <a:srgbClr val="0000CC"/>
                </a:solidFill>
              </a:rPr>
              <a:t>…D</a:t>
            </a:r>
            <a:r>
              <a:rPr lang="en-US" altLang="en-US" sz="2400" i="1" baseline="-25000">
                <a:solidFill>
                  <a:srgbClr val="0000CC"/>
                </a:solidFill>
              </a:rPr>
              <a:t>1B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3603625" y="3048000"/>
            <a:ext cx="132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0000CC"/>
                </a:solidFill>
              </a:rPr>
              <a:t>D</a:t>
            </a:r>
            <a:r>
              <a:rPr lang="en-US" altLang="en-US" sz="2400" i="1" baseline="-25000">
                <a:solidFill>
                  <a:srgbClr val="0000CC"/>
                </a:solidFill>
              </a:rPr>
              <a:t>21</a:t>
            </a:r>
            <a:r>
              <a:rPr lang="en-US" altLang="en-US" sz="2400" i="1">
                <a:solidFill>
                  <a:srgbClr val="0000CC"/>
                </a:solidFill>
              </a:rPr>
              <a:t>…D</a:t>
            </a:r>
            <a:r>
              <a:rPr lang="en-US" altLang="en-US" sz="2400" i="1" baseline="-25000">
                <a:solidFill>
                  <a:srgbClr val="0000CC"/>
                </a:solidFill>
              </a:rPr>
              <a:t>2B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051425" y="3048000"/>
            <a:ext cx="132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0000CC"/>
                </a:solidFill>
              </a:rPr>
              <a:t>D</a:t>
            </a:r>
            <a:r>
              <a:rPr lang="en-US" altLang="en-US" sz="2400" i="1" baseline="-25000">
                <a:solidFill>
                  <a:srgbClr val="0000CC"/>
                </a:solidFill>
              </a:rPr>
              <a:t>n1</a:t>
            </a:r>
            <a:r>
              <a:rPr lang="en-US" altLang="en-US" sz="2400" i="1">
                <a:solidFill>
                  <a:srgbClr val="0000CC"/>
                </a:solidFill>
              </a:rPr>
              <a:t>…D</a:t>
            </a:r>
            <a:r>
              <a:rPr lang="en-US" altLang="en-US" sz="2400" i="1" baseline="-25000">
                <a:solidFill>
                  <a:srgbClr val="0000CC"/>
                </a:solidFill>
              </a:rPr>
              <a:t>nB</a:t>
            </a:r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 flipH="1">
            <a:off x="2362200" y="26670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>
            <a:off x="2971800" y="2667000"/>
            <a:ext cx="76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 flipH="1">
            <a:off x="3810000" y="26670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421" name="Line 12"/>
          <p:cNvSpPr>
            <a:spLocks noChangeShapeType="1"/>
          </p:cNvSpPr>
          <p:nvPr/>
        </p:nvSpPr>
        <p:spPr bwMode="auto">
          <a:xfrm>
            <a:off x="4114800" y="26670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422" name="Line 13"/>
          <p:cNvSpPr>
            <a:spLocks noChangeShapeType="1"/>
          </p:cNvSpPr>
          <p:nvPr/>
        </p:nvSpPr>
        <p:spPr bwMode="auto">
          <a:xfrm flipH="1">
            <a:off x="5334000" y="26670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5715000" y="2743200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 flipH="1">
            <a:off x="2590800" y="26670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>
            <a:off x="2895600" y="2667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426" name="Line 17"/>
          <p:cNvSpPr>
            <a:spLocks noChangeShapeType="1"/>
          </p:cNvSpPr>
          <p:nvPr/>
        </p:nvSpPr>
        <p:spPr bwMode="auto">
          <a:xfrm flipH="1">
            <a:off x="3962400" y="27432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>
            <a:off x="4038600" y="27432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 flipH="1">
            <a:off x="5486400" y="2743200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429" name="Line 20"/>
          <p:cNvSpPr>
            <a:spLocks noChangeShapeType="1"/>
          </p:cNvSpPr>
          <p:nvPr/>
        </p:nvSpPr>
        <p:spPr bwMode="auto">
          <a:xfrm>
            <a:off x="5638800" y="2743200"/>
            <a:ext cx="76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363691-2511-49F7-8EF2-D2FA716B8E20}" type="slidenum">
              <a:rPr lang="en-US" altLang="en-US" sz="1400" smtClean="0"/>
              <a:pPr/>
              <a:t>17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Processing the Query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Incrementally compute cosine similarity of each indexed document as query words are processed one by one.</a:t>
            </a:r>
          </a:p>
          <a:p>
            <a:pPr eaLnBrk="1" hangingPunct="1"/>
            <a:endParaRPr lang="en-US" altLang="en-US" sz="2000" b="1" smtClean="0"/>
          </a:p>
          <a:p>
            <a:pPr eaLnBrk="1" hangingPunct="1"/>
            <a:r>
              <a:rPr lang="en-US" altLang="en-US" sz="2800" b="1" smtClean="0"/>
              <a:t>To accumulate a total score for each retrieved document</a:t>
            </a:r>
          </a:p>
          <a:p>
            <a:pPr lvl="1" eaLnBrk="1" hangingPunct="1"/>
            <a:r>
              <a:rPr lang="en-US" altLang="en-US" sz="2400" b="1" smtClean="0"/>
              <a:t>store retrieved documents in a hashtable </a:t>
            </a:r>
          </a:p>
          <a:p>
            <a:pPr lvl="1" eaLnBrk="1" hangingPunct="1"/>
            <a:r>
              <a:rPr lang="en-US" altLang="en-US" sz="2400" b="1" smtClean="0"/>
              <a:t>DocumentReference is the key and the partial accumulated score is the value</a:t>
            </a:r>
          </a:p>
          <a:p>
            <a:pPr eaLnBrk="1" hangingPunct="1"/>
            <a:endParaRPr lang="en-US" altLang="en-US" sz="2800" b="1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A6282F-5570-4C26-8501-F6C8FF2E7696}" type="slidenum">
              <a:rPr lang="en-US" altLang="en-US" sz="1400" smtClean="0"/>
              <a:pPr/>
              <a:t>18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Inverted-Index Retrieval Algorithm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438400"/>
            <a:ext cx="7772400" cy="35814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990600" y="4267200"/>
            <a:ext cx="7239000" cy="1524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Create a HashMapVector, Q, for the query.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Create empty HashMap, R, to store retrieved documents with scores.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For each token, T, in Q: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Let I be the IDF of T, and K be the count of T in Q;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Set the weight of T in Q:   W = K * I;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Let L be the list of TokenOccurences of T from H;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For each TokenOccurence, O, in L: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    Let D be the document of O, and C be the count of O </a:t>
            </a:r>
            <a:r>
              <a:rPr lang="en-US" altLang="en-US" sz="2000" smtClean="0">
                <a:solidFill>
                  <a:srgbClr val="CC3300"/>
                </a:solidFill>
              </a:rPr>
              <a:t>(tf of T in D)</a:t>
            </a:r>
            <a:r>
              <a:rPr lang="en-US" altLang="en-US" sz="2000" smtClean="0">
                <a:solidFill>
                  <a:srgbClr val="0000CC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	    If D is not already in R </a:t>
            </a:r>
            <a:r>
              <a:rPr lang="en-US" altLang="en-US" sz="2000" smtClean="0">
                <a:solidFill>
                  <a:srgbClr val="CC3300"/>
                </a:solidFill>
              </a:rPr>
              <a:t>(D was not previously retrieved)</a:t>
            </a:r>
            <a:r>
              <a:rPr lang="en-US" altLang="en-US" sz="2000" smtClean="0">
                <a:solidFill>
                  <a:srgbClr val="0000CC"/>
                </a:solidFill>
              </a:rPr>
              <a:t> </a:t>
            </a:r>
            <a:r>
              <a:rPr lang="en-US" altLang="en-US" sz="2000" smtClean="0"/>
              <a:t>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           Then add D to R and initialize score to 0.0;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    Increment D’s score by W * I * C; </a:t>
            </a:r>
            <a:r>
              <a:rPr lang="en-US" altLang="en-US" sz="2000" smtClean="0">
                <a:solidFill>
                  <a:srgbClr val="CC3300"/>
                </a:solidFill>
              </a:rPr>
              <a:t>(product of T-weight in Q and D)</a:t>
            </a:r>
            <a:endParaRPr lang="en-US" altLang="en-US" sz="20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08F3EC-310A-49AA-9D30-BFE0271EA0EC}" type="slidenum">
              <a:rPr lang="en-US" altLang="en-US" sz="1400" smtClean="0"/>
              <a:pPr/>
              <a:t>19</a:t>
            </a:fld>
            <a:endParaRPr lang="en-US" altLang="en-US" sz="1400" smtClean="0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914400" y="2743200"/>
            <a:ext cx="7772400" cy="18288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Retrieval Algorithm (cont)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535488"/>
          </a:xfrm>
        </p:spPr>
        <p:txBody>
          <a:bodyPr/>
          <a:lstStyle/>
          <a:p>
            <a:pPr marL="520700" indent="-5207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Compute the length, L, of the vector Q (square-root of the sum of the squares of its weights).</a:t>
            </a:r>
          </a:p>
          <a:p>
            <a:pPr marL="520700" indent="-520700" eaLnBrk="1" hangingPunct="1"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 marL="520700" indent="-5207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For each retrieved document D in R:</a:t>
            </a:r>
          </a:p>
          <a:p>
            <a:pPr marL="520700" indent="-520700" eaLnBrk="1" hangingPunct="1"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 marL="520700" indent="-5207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       Let S be the current accumulated score of D;</a:t>
            </a:r>
          </a:p>
          <a:p>
            <a:pPr marL="520700" indent="-5207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            </a:t>
            </a:r>
            <a:r>
              <a:rPr lang="en-US" altLang="en-US" sz="2400" smtClean="0">
                <a:solidFill>
                  <a:srgbClr val="0000CC"/>
                </a:solidFill>
              </a:rPr>
              <a:t>(S is the dot-product of D and Q)</a:t>
            </a:r>
          </a:p>
          <a:p>
            <a:pPr marL="520700" indent="-5207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       Let Y be the length of D as stored in its DocumentReference;</a:t>
            </a:r>
          </a:p>
          <a:p>
            <a:pPr marL="520700" indent="-5207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       Normalize D’s final score to S/(L * Y);</a:t>
            </a:r>
          </a:p>
          <a:p>
            <a:pPr marL="520700" indent="-520700" eaLnBrk="1" hangingPunct="1">
              <a:lnSpc>
                <a:spcPct val="90000"/>
              </a:lnSpc>
              <a:buFontTx/>
              <a:buNone/>
            </a:pPr>
            <a:endParaRPr lang="en-US" altLang="en-US" sz="1600" smtClean="0"/>
          </a:p>
          <a:p>
            <a:pPr marL="520700" indent="-5207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Sort retrieved documents in R by final score</a:t>
            </a:r>
          </a:p>
          <a:p>
            <a:pPr marL="520700" indent="-5207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Return results in an array</a:t>
            </a:r>
          </a:p>
          <a:p>
            <a:pPr marL="520700" indent="-520700" eaLnBrk="1" hangingPunct="1">
              <a:lnSpc>
                <a:spcPct val="90000"/>
              </a:lnSpc>
              <a:buFontTx/>
              <a:buNone/>
            </a:pPr>
            <a:endParaRPr lang="en-US" altLang="en-US" sz="2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B01B27-D33A-4848-BC6C-7D9C5A58FFC7}" type="slidenum">
              <a:rPr lang="en-US" altLang="en-US" sz="1400" smtClean="0"/>
              <a:pPr/>
              <a:t>2</a:t>
            </a:fld>
            <a:endParaRPr lang="en-US" altLang="en-US" sz="1400" smtClean="0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Implementation Issues for Ranking System</a:t>
            </a:r>
            <a:endParaRPr lang="en-US" altLang="en-US" smtClean="0"/>
          </a:p>
        </p:txBody>
      </p:sp>
      <p:sp>
        <p:nvSpPr>
          <p:cNvPr id="1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001000" cy="1968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Recall the use of inverted files for the storage of index 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split into a dictionary and a postings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the dictionary contains terms, but will now also contain statistics about the term (e.g., number of postings) and the IDF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the postings file will contain the record ids and the weights for all occurrences of the term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032000" y="2819400"/>
          <a:ext cx="319405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Worksheet" r:id="rId3" imgW="2257806" imgH="2277059" progId="Excel.Sheet.8">
                  <p:embed/>
                </p:oleObj>
              </mc:Choice>
              <mc:Fallback>
                <p:oleObj name="Worksheet" r:id="rId3" imgW="2257806" imgH="2277059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2819400"/>
                        <a:ext cx="319405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6108700" y="3327400"/>
          <a:ext cx="1228725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5" imgW="743191" imgH="171811" progId="Excel.Sheet.8">
                  <p:embed/>
                </p:oleObj>
              </mc:Choice>
              <mc:Fallback>
                <p:oleObj name="Worksheet" r:id="rId5" imgW="743191" imgH="171811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327400"/>
                        <a:ext cx="1228725" cy="17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6108700" y="4267200"/>
          <a:ext cx="1228725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7" imgW="743191" imgH="171811" progId="Excel.Sheet.8">
                  <p:embed/>
                </p:oleObj>
              </mc:Choice>
              <mc:Fallback>
                <p:oleObj name="Worksheet" r:id="rId7" imgW="743191" imgH="171811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4267200"/>
                        <a:ext cx="1228725" cy="17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7"/>
          <p:cNvGraphicFramePr>
            <a:graphicFrameLocks noChangeAspect="1"/>
          </p:cNvGraphicFramePr>
          <p:nvPr/>
        </p:nvGraphicFramePr>
        <p:xfrm>
          <a:off x="6108700" y="5207000"/>
          <a:ext cx="1228725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Worksheet" r:id="rId9" imgW="743191" imgH="171811" progId="Excel.Sheet.8">
                  <p:embed/>
                </p:oleObj>
              </mc:Choice>
              <mc:Fallback>
                <p:oleObj name="Worksheet" r:id="rId9" imgW="743191" imgH="171811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5207000"/>
                        <a:ext cx="1228725" cy="17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8"/>
          <p:cNvGraphicFramePr>
            <a:graphicFrameLocks noChangeAspect="1"/>
          </p:cNvGraphicFramePr>
          <p:nvPr/>
        </p:nvGraphicFramePr>
        <p:xfrm>
          <a:off x="7327900" y="5207000"/>
          <a:ext cx="1228725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Worksheet" r:id="rId10" imgW="743191" imgH="171811" progId="Excel.Sheet.8">
                  <p:embed/>
                </p:oleObj>
              </mc:Choice>
              <mc:Fallback>
                <p:oleObj name="Worksheet" r:id="rId10" imgW="743191" imgH="171811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5207000"/>
                        <a:ext cx="1228725" cy="17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9"/>
          <p:cNvGraphicFramePr>
            <a:graphicFrameLocks noChangeAspect="1"/>
          </p:cNvGraphicFramePr>
          <p:nvPr/>
        </p:nvGraphicFramePr>
        <p:xfrm>
          <a:off x="6108700" y="5435600"/>
          <a:ext cx="1228725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Worksheet" r:id="rId12" imgW="743191" imgH="171811" progId="Excel.Sheet.8">
                  <p:embed/>
                </p:oleObj>
              </mc:Choice>
              <mc:Fallback>
                <p:oleObj name="Worksheet" r:id="rId12" imgW="743191" imgH="171811" progId="Excel.Shee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5435600"/>
                        <a:ext cx="1228725" cy="17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Text Box 10"/>
          <p:cNvSpPr txBox="1">
            <a:spLocks noChangeArrowheads="1"/>
          </p:cNvSpPr>
          <p:nvPr/>
        </p:nvSpPr>
        <p:spPr bwMode="auto">
          <a:xfrm>
            <a:off x="6184900" y="2565400"/>
            <a:ext cx="481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400" b="1"/>
              <a:t>Doc</a:t>
            </a:r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>
            <a:off x="6718300" y="2565400"/>
            <a:ext cx="54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400" b="1"/>
              <a:t>Freq</a:t>
            </a:r>
          </a:p>
        </p:txBody>
      </p:sp>
      <p:sp>
        <p:nvSpPr>
          <p:cNvPr id="1037" name="Line 12"/>
          <p:cNvSpPr>
            <a:spLocks noChangeShapeType="1"/>
          </p:cNvSpPr>
          <p:nvPr/>
        </p:nvSpPr>
        <p:spPr bwMode="auto">
          <a:xfrm>
            <a:off x="6413500" y="28702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13"/>
          <p:cNvSpPr>
            <a:spLocks noChangeShapeType="1"/>
          </p:cNvSpPr>
          <p:nvPr/>
        </p:nvSpPr>
        <p:spPr bwMode="auto">
          <a:xfrm>
            <a:off x="7023100" y="28702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Text Box 14"/>
          <p:cNvSpPr txBox="1">
            <a:spLocks noChangeArrowheads="1"/>
          </p:cNvSpPr>
          <p:nvPr/>
        </p:nvSpPr>
        <p:spPr bwMode="auto">
          <a:xfrm>
            <a:off x="7404100" y="4533900"/>
            <a:ext cx="481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400" b="1"/>
              <a:t>Doc</a:t>
            </a:r>
          </a:p>
        </p:txBody>
      </p:sp>
      <p:sp>
        <p:nvSpPr>
          <p:cNvPr id="1040" name="Text Box 15"/>
          <p:cNvSpPr txBox="1">
            <a:spLocks noChangeArrowheads="1"/>
          </p:cNvSpPr>
          <p:nvPr/>
        </p:nvSpPr>
        <p:spPr bwMode="auto">
          <a:xfrm>
            <a:off x="7962900" y="4546600"/>
            <a:ext cx="54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400" b="1"/>
              <a:t>Freq</a:t>
            </a:r>
          </a:p>
        </p:txBody>
      </p:sp>
      <p:sp>
        <p:nvSpPr>
          <p:cNvPr id="1041" name="Line 16"/>
          <p:cNvSpPr>
            <a:spLocks noChangeShapeType="1"/>
          </p:cNvSpPr>
          <p:nvPr/>
        </p:nvSpPr>
        <p:spPr bwMode="auto">
          <a:xfrm>
            <a:off x="7632700" y="48006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Line 17"/>
          <p:cNvSpPr>
            <a:spLocks noChangeShapeType="1"/>
          </p:cNvSpPr>
          <p:nvPr/>
        </p:nvSpPr>
        <p:spPr bwMode="auto">
          <a:xfrm>
            <a:off x="8242300" y="48260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Line 18"/>
          <p:cNvSpPr>
            <a:spLocks noChangeShapeType="1"/>
          </p:cNvSpPr>
          <p:nvPr/>
        </p:nvSpPr>
        <p:spPr bwMode="auto">
          <a:xfrm>
            <a:off x="4965700" y="34036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Line 19"/>
          <p:cNvSpPr>
            <a:spLocks noChangeShapeType="1"/>
          </p:cNvSpPr>
          <p:nvPr/>
        </p:nvSpPr>
        <p:spPr bwMode="auto">
          <a:xfrm>
            <a:off x="4953000" y="43561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Line 20"/>
          <p:cNvSpPr>
            <a:spLocks noChangeShapeType="1"/>
          </p:cNvSpPr>
          <p:nvPr/>
        </p:nvSpPr>
        <p:spPr bwMode="auto">
          <a:xfrm>
            <a:off x="4953000" y="52959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Line 21"/>
          <p:cNvSpPr>
            <a:spLocks noChangeShapeType="1"/>
          </p:cNvSpPr>
          <p:nvPr/>
        </p:nvSpPr>
        <p:spPr bwMode="auto">
          <a:xfrm>
            <a:off x="4953000" y="55245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1ABAD9-61A5-41D8-AEBE-B1E7F0724DA5}" type="slidenum">
              <a:rPr lang="en-US" altLang="en-US" sz="1400" smtClean="0"/>
              <a:pPr/>
              <a:t>3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304800"/>
            <a:ext cx="8051800" cy="4572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Implementation Issues for Ranking Systems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901700"/>
            <a:ext cx="8382000" cy="5257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Four major options for storing weights in the postings file</a:t>
            </a:r>
          </a:p>
          <a:p>
            <a:pPr lvl="1" eaLnBrk="1" hangingPunct="1"/>
            <a:r>
              <a:rPr lang="en-US" altLang="en-US" sz="1800" smtClean="0"/>
              <a:t>Store the raw frequency</a:t>
            </a:r>
          </a:p>
          <a:p>
            <a:pPr lvl="2" eaLnBrk="1" hangingPunct="1"/>
            <a:r>
              <a:rPr lang="en-US" altLang="en-US" sz="1800" smtClean="0"/>
              <a:t>slow, but flexible (term weights can be changed without changing the index)</a:t>
            </a:r>
          </a:p>
          <a:p>
            <a:pPr lvl="1" eaLnBrk="1" hangingPunct="1"/>
            <a:r>
              <a:rPr lang="en-US" altLang="en-US" sz="1800" smtClean="0"/>
              <a:t>Store normalized frequency</a:t>
            </a:r>
          </a:p>
          <a:p>
            <a:pPr lvl="2" eaLnBrk="1" hangingPunct="1"/>
            <a:r>
              <a:rPr lang="en-US" altLang="en-US" sz="1800" smtClean="0"/>
              <a:t>the normalization would be done during the creation of the final dictionary and postings files</a:t>
            </a:r>
          </a:p>
          <a:p>
            <a:pPr lvl="2" eaLnBrk="1" hangingPunct="1"/>
            <a:r>
              <a:rPr lang="en-US" altLang="en-US" sz="1800" smtClean="0"/>
              <a:t>the normalized frequency would be inserted into the postings file instead of the raw term frequency</a:t>
            </a:r>
          </a:p>
          <a:p>
            <a:pPr lvl="1" eaLnBrk="1" hangingPunct="1"/>
            <a:r>
              <a:rPr lang="en-US" altLang="en-US" sz="1800" smtClean="0"/>
              <a:t>Store the completely weighted term</a:t>
            </a:r>
          </a:p>
          <a:p>
            <a:pPr lvl="2" eaLnBrk="1" hangingPunct="1"/>
            <a:r>
              <a:rPr lang="en-US" altLang="en-US" sz="1800" smtClean="0"/>
              <a:t>allows simple addition of term weights during the search, rather than first multiplying by the IDF of the term</a:t>
            </a:r>
          </a:p>
          <a:p>
            <a:pPr lvl="2" eaLnBrk="1" hangingPunct="1"/>
            <a:r>
              <a:rPr lang="en-US" altLang="en-US" sz="1800" smtClean="0"/>
              <a:t>very fast, but changes to index requires changing all postings because the IDF changes; also relevance feedback reweighting is difficult</a:t>
            </a:r>
          </a:p>
          <a:p>
            <a:pPr lvl="1" eaLnBrk="1" hangingPunct="1"/>
            <a:r>
              <a:rPr lang="en-US" altLang="en-US" sz="2000" smtClean="0"/>
              <a:t>No within-record frequency</a:t>
            </a:r>
          </a:p>
          <a:p>
            <a:pPr lvl="2" eaLnBrk="1" hangingPunct="1"/>
            <a:r>
              <a:rPr lang="en-US" altLang="en-US" sz="1800" smtClean="0"/>
              <a:t>postings records do not store weights</a:t>
            </a:r>
          </a:p>
          <a:p>
            <a:pPr lvl="2" eaLnBrk="1" hangingPunct="1"/>
            <a:r>
              <a:rPr lang="en-US" altLang="en-US" sz="1800" smtClean="0"/>
              <a:t>all processing will be done at search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B7F90B-EFD4-498D-A433-673AFEF841E7}" type="slidenum">
              <a:rPr lang="en-US" altLang="en-US" sz="1400" smtClean="0"/>
              <a:pPr/>
              <a:t>4</a:t>
            </a:fld>
            <a:endParaRPr lang="en-US" altLang="en-US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304800"/>
            <a:ext cx="8089900" cy="4445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Implementation Issues for Ranking Systems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952500"/>
            <a:ext cx="4495800" cy="5118100"/>
          </a:xfrm>
          <a:solidFill>
            <a:srgbClr val="EAEAEA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Searching the inverted 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b="1" smtClean="0"/>
              <a:t>diagram illustrates the basic process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b="1" smtClean="0"/>
              <a:t>if stem is found in dictionary, the address of the postings list is returned along with the IDF and the number of postings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b="1" smtClean="0"/>
              <a:t>in each posting, the record ids are read; total term-weight for each record id added to a unique accumulator for that id (set up as a hash table)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b="1" smtClean="0"/>
              <a:t>depending on which option for storing weights was used, additional normalization or IDF computation may be necessary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b="1" smtClean="0"/>
              <a:t>as each query term is processed, its postings cause further additions to the accumulators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5772150" y="1016000"/>
            <a:ext cx="1079500" cy="3429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1"/>
              <a:t>Query</a:t>
            </a:r>
            <a:endParaRPr lang="en-US" altLang="en-US" sz="1400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5772150" y="1739900"/>
            <a:ext cx="1079500" cy="3429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1"/>
              <a:t>Parser</a:t>
            </a:r>
            <a:endParaRPr lang="en-US" altLang="en-US" sz="1400"/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5340350" y="2578100"/>
            <a:ext cx="1943100" cy="5588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1"/>
              <a:t>Dictionary Lookup</a:t>
            </a:r>
          </a:p>
          <a:p>
            <a:r>
              <a:rPr lang="en-US" altLang="en-US" sz="1600" b="1"/>
              <a:t>Using Binary Search</a:t>
            </a:r>
            <a:endParaRPr lang="en-US" altLang="en-US" sz="1400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5670550" y="4724400"/>
            <a:ext cx="12827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1"/>
              <a:t>Accumulator</a:t>
            </a:r>
            <a:endParaRPr lang="en-US" altLang="en-US" sz="1400"/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5581650" y="5588000"/>
            <a:ext cx="1460500" cy="3937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1"/>
              <a:t>Sort by Weight</a:t>
            </a:r>
            <a:endParaRPr lang="en-US" altLang="en-US" sz="1400"/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5340350" y="3644900"/>
            <a:ext cx="1943100" cy="5588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1"/>
              <a:t>Get Weights from</a:t>
            </a:r>
          </a:p>
          <a:p>
            <a:r>
              <a:rPr lang="en-US" altLang="en-US" sz="1600" b="1"/>
              <a:t>Postings File</a:t>
            </a:r>
            <a:endParaRPr lang="en-US" altLang="en-US" sz="1400"/>
          </a:p>
        </p:txBody>
      </p:sp>
      <p:cxnSp>
        <p:nvCxnSpPr>
          <p:cNvPr id="5131" name="AutoShape 10"/>
          <p:cNvCxnSpPr>
            <a:cxnSpLocks noChangeShapeType="1"/>
            <a:stCxn id="5125" idx="2"/>
            <a:endCxn id="5126" idx="0"/>
          </p:cNvCxnSpPr>
          <p:nvPr/>
        </p:nvCxnSpPr>
        <p:spPr bwMode="auto">
          <a:xfrm>
            <a:off x="6311900" y="1371600"/>
            <a:ext cx="0" cy="355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1"/>
          <p:cNvCxnSpPr>
            <a:cxnSpLocks noChangeShapeType="1"/>
            <a:stCxn id="5126" idx="2"/>
            <a:endCxn id="5127" idx="0"/>
          </p:cNvCxnSpPr>
          <p:nvPr/>
        </p:nvCxnSpPr>
        <p:spPr bwMode="auto">
          <a:xfrm>
            <a:off x="6311900" y="2095500"/>
            <a:ext cx="0" cy="469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2"/>
          <p:cNvCxnSpPr>
            <a:cxnSpLocks noChangeShapeType="1"/>
            <a:stCxn id="5127" idx="2"/>
            <a:endCxn id="5130" idx="0"/>
          </p:cNvCxnSpPr>
          <p:nvPr/>
        </p:nvCxnSpPr>
        <p:spPr bwMode="auto">
          <a:xfrm>
            <a:off x="6311900" y="3149600"/>
            <a:ext cx="0" cy="482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3"/>
          <p:cNvCxnSpPr>
            <a:cxnSpLocks noChangeShapeType="1"/>
            <a:stCxn id="5130" idx="2"/>
            <a:endCxn id="5128" idx="0"/>
          </p:cNvCxnSpPr>
          <p:nvPr/>
        </p:nvCxnSpPr>
        <p:spPr bwMode="auto">
          <a:xfrm>
            <a:off x="6311900" y="4216400"/>
            <a:ext cx="0" cy="4953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4"/>
          <p:cNvCxnSpPr>
            <a:cxnSpLocks noChangeShapeType="1"/>
            <a:stCxn id="5128" idx="2"/>
            <a:endCxn id="5129" idx="0"/>
          </p:cNvCxnSpPr>
          <p:nvPr/>
        </p:nvCxnSpPr>
        <p:spPr bwMode="auto">
          <a:xfrm>
            <a:off x="6311900" y="5118100"/>
            <a:ext cx="0" cy="4572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6" name="Text Box 15"/>
          <p:cNvSpPr txBox="1">
            <a:spLocks noChangeArrowheads="1"/>
          </p:cNvSpPr>
          <p:nvPr/>
        </p:nvSpPr>
        <p:spPr bwMode="auto">
          <a:xfrm>
            <a:off x="6464300" y="2170113"/>
            <a:ext cx="679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400" b="1"/>
              <a:t>Terms</a:t>
            </a:r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6477000" y="3236913"/>
            <a:ext cx="1482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400" b="1"/>
              <a:t>Dictionary Entry</a:t>
            </a:r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6527800" y="4316413"/>
            <a:ext cx="2073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400" b="1"/>
              <a:t>Rec. Numbers for Terms</a:t>
            </a:r>
          </a:p>
        </p:txBody>
      </p:sp>
      <p:sp>
        <p:nvSpPr>
          <p:cNvPr id="5139" name="Text Box 18"/>
          <p:cNvSpPr txBox="1">
            <a:spLocks noChangeArrowheads="1"/>
          </p:cNvSpPr>
          <p:nvPr/>
        </p:nvSpPr>
        <p:spPr bwMode="auto">
          <a:xfrm>
            <a:off x="6515100" y="5180013"/>
            <a:ext cx="2436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400" b="1"/>
              <a:t>Rec. Numbers; Total Weights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9E09B1-C6ED-4119-B749-D82EBBB7024A}" type="slidenum">
              <a:rPr lang="en-US" altLang="en-US" sz="1400" smtClean="0"/>
              <a:pPr/>
              <a:t>5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VSR Implementation: Inverted Index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1676400" y="2057400"/>
            <a:ext cx="6191250" cy="3673475"/>
            <a:chOff x="1020" y="1632"/>
            <a:chExt cx="3900" cy="2314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1020" y="2028"/>
              <a:ext cx="1404" cy="1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kumimoji="1" lang="zh-TW" altLang="en-US">
                <a:ea typeface="新細明體" pitchFamily="18" charset="-120"/>
              </a:endParaRPr>
            </a:p>
          </p:txBody>
        </p:sp>
        <p:sp>
          <p:nvSpPr>
            <p:cNvPr id="6150" name="Line 6"/>
            <p:cNvSpPr>
              <a:spLocks noChangeShapeType="1"/>
            </p:cNvSpPr>
            <p:nvPr/>
          </p:nvSpPr>
          <p:spPr bwMode="auto">
            <a:xfrm>
              <a:off x="1968" y="2040"/>
              <a:ext cx="0" cy="1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Line 7"/>
            <p:cNvSpPr>
              <a:spLocks noChangeShapeType="1"/>
            </p:cNvSpPr>
            <p:nvPr/>
          </p:nvSpPr>
          <p:spPr bwMode="auto">
            <a:xfrm>
              <a:off x="1027" y="2311"/>
              <a:ext cx="1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1044" y="3360"/>
              <a:ext cx="1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>
              <a:off x="1020" y="2568"/>
              <a:ext cx="1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>
              <a:off x="1020" y="3084"/>
              <a:ext cx="1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1079" y="332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kumimoji="1" lang="en-US" altLang="zh-TW">
                  <a:ea typeface="新細明體" pitchFamily="18" charset="-120"/>
                </a:rPr>
                <a:t>system</a:t>
              </a: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1058" y="2037"/>
              <a:ext cx="7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kumimoji="1" lang="en-US" altLang="zh-TW">
                  <a:ea typeface="新細明體" pitchFamily="18" charset="-120"/>
                </a:rPr>
                <a:t>computer</a:t>
              </a:r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1056" y="2304"/>
              <a:ext cx="6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kumimoji="1" lang="en-US" altLang="zh-TW">
                  <a:ea typeface="新細明體" pitchFamily="18" charset="-120"/>
                </a:rPr>
                <a:t>database</a:t>
              </a:r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1065" y="3093"/>
              <a:ext cx="5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kumimoji="1" lang="en-US" altLang="zh-TW">
                  <a:ea typeface="新細明體" pitchFamily="18" charset="-120"/>
                </a:rPr>
                <a:t>science</a:t>
              </a:r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2772" y="2352"/>
              <a:ext cx="106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2772" y="2040"/>
              <a:ext cx="1596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2784" y="3072"/>
              <a:ext cx="2136" cy="22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3384" y="3084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3888" y="3084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2784" y="3401"/>
              <a:ext cx="588" cy="20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>
              <a:off x="2244" y="2160"/>
              <a:ext cx="5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>
              <a:off x="2256" y="2448"/>
              <a:ext cx="5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>
              <a:off x="2256" y="3180"/>
              <a:ext cx="5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>
              <a:off x="2256" y="3480"/>
              <a:ext cx="5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Text Box 25"/>
            <p:cNvSpPr txBox="1">
              <a:spLocks noChangeArrowheads="1"/>
            </p:cNvSpPr>
            <p:nvPr/>
          </p:nvSpPr>
          <p:spPr bwMode="auto">
            <a:xfrm>
              <a:off x="2795" y="3045"/>
              <a:ext cx="4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kumimoji="1" lang="en-US" altLang="zh-TW">
                  <a:ea typeface="新細明體" pitchFamily="18" charset="-120"/>
                </a:rPr>
                <a:t>D</a:t>
              </a:r>
              <a:r>
                <a:rPr kumimoji="1" lang="en-US" altLang="zh-TW" baseline="-25000">
                  <a:ea typeface="新細明體" pitchFamily="18" charset="-120"/>
                </a:rPr>
                <a:t>2</a:t>
              </a:r>
              <a:r>
                <a:rPr kumimoji="1" lang="en-US" altLang="zh-TW">
                  <a:ea typeface="新細明體" pitchFamily="18" charset="-120"/>
                </a:rPr>
                <a:t>, 4</a:t>
              </a:r>
            </a:p>
          </p:txBody>
        </p:sp>
        <p:sp>
          <p:nvSpPr>
            <p:cNvPr id="6170" name="Text Box 26"/>
            <p:cNvSpPr txBox="1">
              <a:spLocks noChangeArrowheads="1"/>
            </p:cNvSpPr>
            <p:nvPr/>
          </p:nvSpPr>
          <p:spPr bwMode="auto">
            <a:xfrm>
              <a:off x="2788" y="3378"/>
              <a:ext cx="4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kumimoji="1" lang="en-US" altLang="zh-TW">
                  <a:ea typeface="新細明體" pitchFamily="18" charset="-120"/>
                </a:rPr>
                <a:t>D</a:t>
              </a:r>
              <a:r>
                <a:rPr kumimoji="1" lang="en-US" altLang="zh-TW" baseline="-25000">
                  <a:ea typeface="新細明體" pitchFamily="18" charset="-120"/>
                </a:rPr>
                <a:t>5</a:t>
              </a:r>
              <a:r>
                <a:rPr kumimoji="1" lang="en-US" altLang="zh-TW">
                  <a:ea typeface="新細明體" pitchFamily="18" charset="-120"/>
                </a:rPr>
                <a:t>, 2</a:t>
              </a:r>
            </a:p>
          </p:txBody>
        </p:sp>
        <p:sp>
          <p:nvSpPr>
            <p:cNvPr id="6171" name="Text Box 27"/>
            <p:cNvSpPr txBox="1">
              <a:spLocks noChangeArrowheads="1"/>
            </p:cNvSpPr>
            <p:nvPr/>
          </p:nvSpPr>
          <p:spPr bwMode="auto">
            <a:xfrm>
              <a:off x="2793" y="2337"/>
              <a:ext cx="4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kumimoji="1" lang="en-US" altLang="zh-TW">
                  <a:ea typeface="新細明體" pitchFamily="18" charset="-120"/>
                </a:rPr>
                <a:t>D</a:t>
              </a:r>
              <a:r>
                <a:rPr kumimoji="1" lang="en-US" altLang="zh-TW" baseline="-25000">
                  <a:ea typeface="新細明體" pitchFamily="18" charset="-120"/>
                </a:rPr>
                <a:t>1</a:t>
              </a:r>
              <a:r>
                <a:rPr kumimoji="1" lang="en-US" altLang="zh-TW">
                  <a:ea typeface="新細明體" pitchFamily="18" charset="-120"/>
                </a:rPr>
                <a:t>, 3</a:t>
              </a:r>
            </a:p>
          </p:txBody>
        </p:sp>
        <p:sp>
          <p:nvSpPr>
            <p:cNvPr id="6172" name="Text Box 28"/>
            <p:cNvSpPr txBox="1">
              <a:spLocks noChangeArrowheads="1"/>
            </p:cNvSpPr>
            <p:nvPr/>
          </p:nvSpPr>
          <p:spPr bwMode="auto">
            <a:xfrm>
              <a:off x="2785" y="2025"/>
              <a:ext cx="4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kumimoji="1" lang="en-US" altLang="zh-TW">
                  <a:ea typeface="新細明體" pitchFamily="18" charset="-120"/>
                </a:rPr>
                <a:t>D</a:t>
              </a:r>
              <a:r>
                <a:rPr kumimoji="1" lang="en-US" altLang="zh-TW" baseline="-25000">
                  <a:ea typeface="新細明體" pitchFamily="18" charset="-120"/>
                </a:rPr>
                <a:t>7</a:t>
              </a:r>
              <a:r>
                <a:rPr kumimoji="1" lang="en-US" altLang="zh-TW">
                  <a:ea typeface="新細明體" pitchFamily="18" charset="-120"/>
                </a:rPr>
                <a:t>, 4</a:t>
              </a:r>
            </a:p>
          </p:txBody>
        </p:sp>
        <p:sp>
          <p:nvSpPr>
            <p:cNvPr id="6173" name="Line 29"/>
            <p:cNvSpPr>
              <a:spLocks noChangeShapeType="1"/>
            </p:cNvSpPr>
            <p:nvPr/>
          </p:nvSpPr>
          <p:spPr bwMode="auto">
            <a:xfrm>
              <a:off x="3840" y="2047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Line 30"/>
            <p:cNvSpPr>
              <a:spLocks noChangeShapeType="1"/>
            </p:cNvSpPr>
            <p:nvPr/>
          </p:nvSpPr>
          <p:spPr bwMode="auto">
            <a:xfrm>
              <a:off x="3341" y="2049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3350" y="2356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Text Box 32"/>
            <p:cNvSpPr txBox="1">
              <a:spLocks noChangeArrowheads="1"/>
            </p:cNvSpPr>
            <p:nvPr/>
          </p:nvSpPr>
          <p:spPr bwMode="auto">
            <a:xfrm>
              <a:off x="1059" y="1755"/>
              <a:ext cx="8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kumimoji="1" lang="en-US" altLang="zh-TW">
                  <a:ea typeface="新細明體" pitchFamily="18" charset="-120"/>
                </a:rPr>
                <a:t>Index terms</a:t>
              </a:r>
            </a:p>
          </p:txBody>
        </p:sp>
        <p:sp>
          <p:nvSpPr>
            <p:cNvPr id="6177" name="Text Box 33"/>
            <p:cNvSpPr txBox="1">
              <a:spLocks noChangeArrowheads="1"/>
            </p:cNvSpPr>
            <p:nvPr/>
          </p:nvSpPr>
          <p:spPr bwMode="auto">
            <a:xfrm>
              <a:off x="2106" y="173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kumimoji="1" lang="en-US" altLang="zh-TW" i="1">
                  <a:ea typeface="新細明體" pitchFamily="18" charset="-120"/>
                </a:rPr>
                <a:t>df</a:t>
              </a:r>
              <a:endParaRPr kumimoji="1" lang="en-US" altLang="zh-TW">
                <a:ea typeface="新細明體" pitchFamily="18" charset="-120"/>
              </a:endParaRPr>
            </a:p>
          </p:txBody>
        </p:sp>
        <p:sp>
          <p:nvSpPr>
            <p:cNvPr id="6178" name="Line 34"/>
            <p:cNvSpPr>
              <a:spLocks noChangeShapeType="1"/>
            </p:cNvSpPr>
            <p:nvPr/>
          </p:nvSpPr>
          <p:spPr bwMode="auto">
            <a:xfrm flipH="1">
              <a:off x="4411" y="3075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Text Box 35"/>
            <p:cNvSpPr txBox="1">
              <a:spLocks noChangeArrowheads="1"/>
            </p:cNvSpPr>
            <p:nvPr/>
          </p:nvSpPr>
          <p:spPr bwMode="auto">
            <a:xfrm>
              <a:off x="2087" y="203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kumimoji="1" lang="zh-TW" altLang="en-US">
                  <a:ea typeface="新細明體" pitchFamily="18" charset="-120"/>
                </a:rPr>
                <a:t>3</a:t>
              </a:r>
            </a:p>
          </p:txBody>
        </p:sp>
        <p:sp>
          <p:nvSpPr>
            <p:cNvPr id="6180" name="Text Box 36"/>
            <p:cNvSpPr txBox="1">
              <a:spLocks noChangeArrowheads="1"/>
            </p:cNvSpPr>
            <p:nvPr/>
          </p:nvSpPr>
          <p:spPr bwMode="auto">
            <a:xfrm>
              <a:off x="2077" y="236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kumimoji="1" lang="zh-TW" altLang="en-US">
                  <a:ea typeface="新細明體" pitchFamily="18" charset="-120"/>
                </a:rPr>
                <a:t>2</a:t>
              </a:r>
            </a:p>
          </p:txBody>
        </p:sp>
        <p:sp>
          <p:nvSpPr>
            <p:cNvPr id="6181" name="Text Box 37"/>
            <p:cNvSpPr txBox="1">
              <a:spLocks noChangeArrowheads="1"/>
            </p:cNvSpPr>
            <p:nvPr/>
          </p:nvSpPr>
          <p:spPr bwMode="auto">
            <a:xfrm>
              <a:off x="2067" y="30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kumimoji="1" lang="zh-TW" altLang="en-US">
                  <a:ea typeface="新細明體" pitchFamily="18" charset="-120"/>
                </a:rPr>
                <a:t>4</a:t>
              </a:r>
            </a:p>
          </p:txBody>
        </p:sp>
        <p:sp>
          <p:nvSpPr>
            <p:cNvPr id="6182" name="Text Box 38"/>
            <p:cNvSpPr txBox="1">
              <a:spLocks noChangeArrowheads="1"/>
            </p:cNvSpPr>
            <p:nvPr/>
          </p:nvSpPr>
          <p:spPr bwMode="auto">
            <a:xfrm>
              <a:off x="2068" y="332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kumimoji="1" lang="zh-TW" altLang="en-US">
                  <a:ea typeface="新細明體" pitchFamily="18" charset="-120"/>
                </a:rPr>
                <a:t>1</a:t>
              </a:r>
            </a:p>
          </p:txBody>
        </p:sp>
        <p:sp>
          <p:nvSpPr>
            <p:cNvPr id="6183" name="Rectangle 39"/>
            <p:cNvSpPr>
              <a:spLocks noChangeArrowheads="1"/>
            </p:cNvSpPr>
            <p:nvPr/>
          </p:nvSpPr>
          <p:spPr bwMode="auto">
            <a:xfrm>
              <a:off x="3243" y="1632"/>
              <a:ext cx="674" cy="230"/>
            </a:xfrm>
            <a:prstGeom prst="rect">
              <a:avLst/>
            </a:prstGeom>
            <a:solidFill>
              <a:srgbClr val="06F89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kumimoji="1" lang="en-US" altLang="zh-TW" i="1">
                  <a:ea typeface="新細明體" pitchFamily="18" charset="-120"/>
                </a:rPr>
                <a:t>D</a:t>
              </a:r>
              <a:r>
                <a:rPr kumimoji="1" lang="en-US" altLang="zh-TW" i="1" baseline="-25000">
                  <a:ea typeface="新細明體" pitchFamily="18" charset="-120"/>
                </a:rPr>
                <a:t>j</a:t>
              </a:r>
              <a:r>
                <a:rPr kumimoji="1" lang="en-US" altLang="zh-TW" i="1">
                  <a:ea typeface="新細明體" pitchFamily="18" charset="-120"/>
                </a:rPr>
                <a:t>, tf</a:t>
              </a:r>
              <a:r>
                <a:rPr kumimoji="1" lang="en-US" altLang="zh-TW" i="1" baseline="-25000">
                  <a:ea typeface="新細明體" pitchFamily="18" charset="-120"/>
                </a:rPr>
                <a:t>j</a:t>
              </a:r>
              <a:endParaRPr kumimoji="1" lang="en-US" altLang="zh-TW">
                <a:ea typeface="新細明體" pitchFamily="18" charset="-120"/>
              </a:endParaRPr>
            </a:p>
          </p:txBody>
        </p:sp>
        <p:sp>
          <p:nvSpPr>
            <p:cNvPr id="6184" name="Line 40"/>
            <p:cNvSpPr>
              <a:spLocks noChangeShapeType="1"/>
            </p:cNvSpPr>
            <p:nvPr/>
          </p:nvSpPr>
          <p:spPr bwMode="auto">
            <a:xfrm>
              <a:off x="3248" y="1850"/>
              <a:ext cx="96" cy="1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85" name="Line 41"/>
            <p:cNvSpPr>
              <a:spLocks noChangeShapeType="1"/>
            </p:cNvSpPr>
            <p:nvPr/>
          </p:nvSpPr>
          <p:spPr bwMode="auto">
            <a:xfrm flipH="1">
              <a:off x="3834" y="1861"/>
              <a:ext cx="106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86" name="Text Box 42"/>
            <p:cNvSpPr txBox="1">
              <a:spLocks noChangeArrowheads="1"/>
            </p:cNvSpPr>
            <p:nvPr/>
          </p:nvSpPr>
          <p:spPr bwMode="auto">
            <a:xfrm>
              <a:off x="1344" y="3696"/>
              <a:ext cx="7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kumimoji="1" lang="en-US" altLang="zh-TW">
                  <a:ea typeface="新細明體" pitchFamily="18" charset="-120"/>
                </a:rPr>
                <a:t>Index file</a:t>
              </a:r>
            </a:p>
          </p:txBody>
        </p:sp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3600" y="3648"/>
              <a:ext cx="9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kumimoji="1" lang="en-US" altLang="zh-TW">
                  <a:ea typeface="新細明體" pitchFamily="18" charset="-120"/>
                </a:rPr>
                <a:t>Postings lists</a:t>
              </a:r>
            </a:p>
          </p:txBody>
        </p:sp>
        <p:sp>
          <p:nvSpPr>
            <p:cNvPr id="6188" name="Text Box 44"/>
            <p:cNvSpPr txBox="1">
              <a:spLocks noChangeArrowheads="1"/>
            </p:cNvSpPr>
            <p:nvPr/>
          </p:nvSpPr>
          <p:spPr bwMode="auto">
            <a:xfrm>
              <a:off x="1203" y="2711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kumimoji="1" lang="zh-TW" altLang="en-US">
                  <a:ea typeface="新細明體" pitchFamily="18" charset="-120"/>
                  <a:sym typeface="Symbol" pitchFamily="18" charset="2"/>
                </a:rPr>
                <a:t>  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C37481-0A08-4B63-88F6-FBDA1380651F}" type="slidenum">
              <a:rPr lang="en-US" altLang="en-US" sz="1400" smtClean="0"/>
              <a:pPr/>
              <a:t>6</a:t>
            </a:fld>
            <a:endParaRPr lang="en-US" alt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TokenInfo Class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1066800" y="1143000"/>
            <a:ext cx="6858000" cy="484028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1">
                <a:latin typeface="Courier New" pitchFamily="49" charset="0"/>
              </a:rPr>
              <a:t>public class TokenInfo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6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600" b="1">
                <a:latin typeface="Courier New" pitchFamily="49" charset="0"/>
              </a:rPr>
              <a:t>   public double idf;</a:t>
            </a:r>
          </a:p>
          <a:p>
            <a:pPr algn="l">
              <a:spcBef>
                <a:spcPct val="50000"/>
              </a:spcBef>
              <a:defRPr/>
            </a:pPr>
            <a:endParaRPr lang="en-US" sz="1000" b="1">
              <a:latin typeface="Courier New" pitchFamily="49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sz="1600" b="1">
                <a:latin typeface="Courier New" pitchFamily="49" charset="0"/>
              </a:rPr>
              <a:t>   // A list of TokenOccurences giving documents where 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600" b="1">
                <a:latin typeface="Courier New" pitchFamily="49" charset="0"/>
              </a:rPr>
              <a:t>   // this token occurs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600" b="1">
                <a:latin typeface="Courier New" pitchFamily="49" charset="0"/>
              </a:rPr>
              <a:t>   public ArrayList occList;</a:t>
            </a:r>
          </a:p>
          <a:p>
            <a:pPr algn="l">
              <a:spcBef>
                <a:spcPct val="50000"/>
              </a:spcBef>
              <a:defRPr/>
            </a:pPr>
            <a:endParaRPr lang="en-US" sz="1000" b="1">
              <a:latin typeface="Courier New" pitchFamily="49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sz="1600" b="1">
                <a:latin typeface="Courier New" pitchFamily="49" charset="0"/>
              </a:rPr>
              <a:t>   // Create an initially empty data structure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600" b="1">
                <a:latin typeface="Courier New" pitchFamily="49" charset="0"/>
              </a:rPr>
              <a:t>   public TokenInfo() {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600" b="1">
                <a:latin typeface="Courier New" pitchFamily="49" charset="0"/>
              </a:rPr>
              <a:t>      occList = new ArrayList();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600" b="1">
                <a:latin typeface="Courier New" pitchFamily="49" charset="0"/>
              </a:rPr>
              <a:t>      idf = 0.0;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600" b="1">
                <a:latin typeface="Courier New" pitchFamily="49" charset="0"/>
              </a:rPr>
              <a:t>   }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6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4A56CA-390B-484A-BD8D-54EF9A1B379B}" type="slidenum">
              <a:rPr lang="en-US" altLang="en-US" sz="1400" smtClean="0"/>
              <a:pPr/>
              <a:t>7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TokenOccurrence Class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914400" y="1371600"/>
            <a:ext cx="7391400" cy="456247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// A lightweight object for storing information about an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// occurrence of a token (a.k.a word, term) in a Document</a:t>
            </a:r>
          </a:p>
          <a:p>
            <a:pPr algn="l">
              <a:spcBef>
                <a:spcPct val="50000"/>
              </a:spcBef>
              <a:defRPr/>
            </a:pPr>
            <a:endParaRPr lang="en-US" sz="800" b="1">
              <a:latin typeface="Courier New" pitchFamily="49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public class TokenOccurrence {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    // A reference to the Document where it occurs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    public DocumentReference docRef = null;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    // The number of times it occurs in the Document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    public int count = 0;</a:t>
            </a:r>
          </a:p>
          <a:p>
            <a:pPr algn="l">
              <a:spcBef>
                <a:spcPct val="50000"/>
              </a:spcBef>
              <a:defRPr/>
            </a:pPr>
            <a:endParaRPr lang="en-US" sz="800" b="1">
              <a:latin typeface="Courier New" pitchFamily="49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sz="1600" b="1">
                <a:latin typeface="Courier New" pitchFamily="49" charset="0"/>
              </a:rPr>
              <a:t>    </a:t>
            </a:r>
            <a:r>
              <a:rPr lang="en-US" sz="1400" b="1">
                <a:latin typeface="Courier New" pitchFamily="49" charset="0"/>
              </a:rPr>
              <a:t>// Create an occurrence with these values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    public TokenOccurrence(DocumentReference docRef, int count) {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	this.docRef = docRef;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	this.count = count;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    }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45C65A-45AA-4E4E-BB29-D47AA525F76C}" type="slidenum">
              <a:rPr lang="en-US" altLang="en-US" sz="1400" smtClean="0"/>
              <a:pPr/>
              <a:t>8</a:t>
            </a:fld>
            <a:endParaRPr lang="en-US" altLang="en-US" sz="1400" smtClean="0"/>
          </a:p>
        </p:txBody>
      </p:sp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DocumentReference Class</a:t>
            </a:r>
          </a:p>
        </p:txBody>
      </p:sp>
      <p:sp>
        <p:nvSpPr>
          <p:cNvPr id="110595" name="Rectangle 1027"/>
          <p:cNvSpPr>
            <a:spLocks noChangeArrowheads="1"/>
          </p:cNvSpPr>
          <p:nvPr/>
        </p:nvSpPr>
        <p:spPr bwMode="auto">
          <a:xfrm>
            <a:off x="1066800" y="1066800"/>
            <a:ext cx="7162800" cy="496887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// A simple data structure for storing a reference to a 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// document file that includes information on the length of 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// its document vector. This is a lightweight object to store 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// in inverted index without storing an entire Document object.</a:t>
            </a:r>
          </a:p>
          <a:p>
            <a:pPr algn="l">
              <a:spcBef>
                <a:spcPct val="50000"/>
              </a:spcBef>
              <a:defRPr/>
            </a:pPr>
            <a:endParaRPr lang="en-US" sz="800" b="1">
              <a:latin typeface="Courier New" pitchFamily="49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public class DocumentReference {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    // The file where the referenced document is stored.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    public File file = null;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    // The length of the corresponding Document vector.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    public double length = 0.0;</a:t>
            </a:r>
            <a:endParaRPr lang="en-US" sz="800" b="1">
              <a:latin typeface="Courier New" pitchFamily="49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    public DocumentReference(File file, double length) {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	this.file = file;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	this.length = length;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    }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    . . .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0B8DD2-51D0-4F52-B01E-5DD579AE591F}" type="slidenum">
              <a:rPr lang="en-US" altLang="en-US" sz="1400" smtClean="0"/>
              <a:pPr/>
              <a:t>9</a:t>
            </a:fld>
            <a:endParaRPr lang="en-US" altLang="en-US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Representing a Document Vector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11688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HashmapVector</a:t>
            </a:r>
          </a:p>
          <a:p>
            <a:pPr lvl="1" eaLnBrk="1" hangingPunct="1"/>
            <a:r>
              <a:rPr lang="en-US" altLang="en-US" sz="2000" smtClean="0"/>
              <a:t>A data structure for a term vector of a document stored as a HashMap that maps tokens to the weight of that token in the document</a:t>
            </a:r>
          </a:p>
          <a:p>
            <a:pPr lvl="1" eaLnBrk="1" hangingPunct="1"/>
            <a:r>
              <a:rPr lang="en-US" altLang="en-US" sz="2000" smtClean="0"/>
              <a:t>Needed as an efficient, indexed representation of sparse document vectors.</a:t>
            </a:r>
          </a:p>
          <a:p>
            <a:pPr eaLnBrk="1" hangingPunct="1"/>
            <a:r>
              <a:rPr lang="en-US" altLang="en-US" sz="2400" smtClean="0"/>
              <a:t>Possible Operations Associated with a HashmapVector</a:t>
            </a:r>
          </a:p>
          <a:p>
            <a:pPr lvl="1" eaLnBrk="1" hangingPunct="1"/>
            <a:r>
              <a:rPr lang="en-US" altLang="en-US" sz="2000" smtClean="0"/>
              <a:t>Increment the weight of a given token</a:t>
            </a:r>
          </a:p>
          <a:p>
            <a:pPr lvl="1" eaLnBrk="1" hangingPunct="1"/>
            <a:r>
              <a:rPr lang="en-US" altLang="en-US" sz="2000" smtClean="0"/>
              <a:t>Multiply the vector by a constant factor</a:t>
            </a:r>
          </a:p>
          <a:p>
            <a:pPr lvl="1" eaLnBrk="1" hangingPunct="1"/>
            <a:r>
              <a:rPr lang="en-US" altLang="en-US" sz="2000" smtClean="0"/>
              <a:t>Return Max weight of any token in the vector</a:t>
            </a:r>
          </a:p>
          <a:p>
            <a:pPr lvl="1" eaLnBrk="1" hangingPunct="1"/>
            <a:r>
              <a:rPr lang="en-US" altLang="en-US" sz="2000" smtClean="0"/>
              <a:t>Others: copy, dot product, add, etc.</a:t>
            </a:r>
          </a:p>
          <a:p>
            <a:pPr lvl="1" eaLnBrk="1" hangingPunct="1"/>
            <a:endParaRPr lang="en-US" altLang="en-US" sz="20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Documents\Powerpoint\IR Course\models.ppt</Template>
  <TotalTime>8800</TotalTime>
  <Words>1469</Words>
  <Application>Microsoft Office PowerPoint</Application>
  <PresentationFormat>On-screen Show (4:3)</PresentationFormat>
  <Paragraphs>247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Times New Roman</vt:lpstr>
      <vt:lpstr>Arial</vt:lpstr>
      <vt:lpstr>新細明體</vt:lpstr>
      <vt:lpstr>Symbol</vt:lpstr>
      <vt:lpstr>Courier New</vt:lpstr>
      <vt:lpstr>models</vt:lpstr>
      <vt:lpstr>Microsoft Excel Worksheet</vt:lpstr>
      <vt:lpstr>Vector Space Model for IR: Implementation Notes</vt:lpstr>
      <vt:lpstr>Implementation Issues for Ranking System</vt:lpstr>
      <vt:lpstr>Implementation Issues for Ranking Systems</vt:lpstr>
      <vt:lpstr>Implementation Issues for Ranking Systems</vt:lpstr>
      <vt:lpstr>VSR Implementation: Inverted Index</vt:lpstr>
      <vt:lpstr>TokenInfo Class</vt:lpstr>
      <vt:lpstr>TokenOccurrence Class</vt:lpstr>
      <vt:lpstr>DocumentReference Class</vt:lpstr>
      <vt:lpstr>Representing a Document Vector</vt:lpstr>
      <vt:lpstr>Creating an Inverted Index</vt:lpstr>
      <vt:lpstr>Computing IDF</vt:lpstr>
      <vt:lpstr>Document Vector Length</vt:lpstr>
      <vt:lpstr>Computing Document Lengths</vt:lpstr>
      <vt:lpstr>Time Complexity of Indexing</vt:lpstr>
      <vt:lpstr>Retrieval with an Inverted Index</vt:lpstr>
      <vt:lpstr>Inverted Query Retrieval Efficiency</vt:lpstr>
      <vt:lpstr>Processing the Query</vt:lpstr>
      <vt:lpstr>Inverted-Index Retrieval Algorithm</vt:lpstr>
      <vt:lpstr>Retrieval Algorithm (cont)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and Web Search</dc:title>
  <dc:creator>Raymond Mooney</dc:creator>
  <cp:lastModifiedBy>Bamshad Mobasher</cp:lastModifiedBy>
  <cp:revision>73</cp:revision>
  <cp:lastPrinted>1601-01-01T00:00:00Z</cp:lastPrinted>
  <dcterms:created xsi:type="dcterms:W3CDTF">2001-05-20T22:11:52Z</dcterms:created>
  <dcterms:modified xsi:type="dcterms:W3CDTF">2014-02-01T23:18:08Z</dcterms:modified>
</cp:coreProperties>
</file>