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557" r:id="rId2"/>
    <p:sldId id="621" r:id="rId3"/>
    <p:sldId id="622" r:id="rId4"/>
    <p:sldId id="623" r:id="rId5"/>
    <p:sldId id="624" r:id="rId6"/>
    <p:sldId id="625" r:id="rId7"/>
    <p:sldId id="674" r:id="rId8"/>
    <p:sldId id="673" r:id="rId9"/>
    <p:sldId id="627" r:id="rId10"/>
    <p:sldId id="628" r:id="rId11"/>
    <p:sldId id="629" r:id="rId12"/>
    <p:sldId id="630" r:id="rId13"/>
    <p:sldId id="631" r:id="rId14"/>
    <p:sldId id="632" r:id="rId15"/>
    <p:sldId id="633" r:id="rId16"/>
    <p:sldId id="618" r:id="rId17"/>
    <p:sldId id="655" r:id="rId18"/>
    <p:sldId id="656" r:id="rId19"/>
    <p:sldId id="637" r:id="rId20"/>
    <p:sldId id="638" r:id="rId21"/>
    <p:sldId id="639" r:id="rId22"/>
    <p:sldId id="640" r:id="rId23"/>
    <p:sldId id="662" r:id="rId24"/>
    <p:sldId id="661" r:id="rId25"/>
    <p:sldId id="664" r:id="rId26"/>
    <p:sldId id="665" r:id="rId27"/>
    <p:sldId id="666" r:id="rId28"/>
    <p:sldId id="667" r:id="rId29"/>
    <p:sldId id="668" r:id="rId30"/>
    <p:sldId id="669" r:id="rId31"/>
    <p:sldId id="670" r:id="rId32"/>
    <p:sldId id="671" r:id="rId33"/>
    <p:sldId id="672" r:id="rId34"/>
    <p:sldId id="641" r:id="rId35"/>
    <p:sldId id="642" r:id="rId36"/>
    <p:sldId id="643" r:id="rId37"/>
    <p:sldId id="663" r:id="rId38"/>
    <p:sldId id="644" r:id="rId39"/>
    <p:sldId id="645" r:id="rId40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CCFF"/>
    <a:srgbClr val="FFCCCC"/>
    <a:srgbClr val="CCECFF"/>
    <a:srgbClr val="CCCCFF"/>
    <a:srgbClr val="FF66CC"/>
    <a:srgbClr val="FFCC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 autoAdjust="0"/>
    <p:restoredTop sz="94684" autoAdjust="0"/>
  </p:normalViewPr>
  <p:slideViewPr>
    <p:cSldViewPr snapToGrid="0">
      <p:cViewPr>
        <p:scale>
          <a:sx n="75" d="100"/>
          <a:sy n="75" d="100"/>
        </p:scale>
        <p:origin x="-1482" y="-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4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2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4.e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fld id="{52F1A9F6-AA13-48D2-BD54-5DA5540B2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35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4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4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4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fld id="{634E4956-9E0C-4D7D-A167-5EDE236DE5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32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A6F211-2B49-472C-BA71-CFE60440FF1E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63D533-787C-41C3-9A37-4F8D57D17AE8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101CC9-1940-4701-B75D-B0C9AEE9FDE6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7975FE-3546-4C4E-93C4-51BF0A837704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A694FB-4E6A-4EE5-8AE9-5372F44A813A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9218BD-C326-44EA-B385-59289706BBBA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CC81B1E-3A6C-4AC8-A612-EE86387BFC12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CAE9DC4-1C07-4B38-B5E6-9A0DF90A9350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1EB3451-8F82-435D-93EB-2AF4F9A465C4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ADCFD8-4839-48BC-ADCE-C9149F133E18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3D4ABF-4B59-43AB-BDB2-6072DD880685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BA7101-1C71-4E10-9B9B-AA59580A4D2D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1B1FCE5-E209-44C9-B333-FE74BA2DE964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B2081C-6120-4942-98D2-82FC2243FB64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4E1724-8149-4E3F-ACCC-B4FAFF515209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88C725E-D988-437A-B0FE-E9365D1B546D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B9DB1F-D263-4804-AABA-3106D9AFDA64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984A17-4980-4251-84AD-27D81A9F59E8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7FDEA9-5AAF-461E-8509-1EE6ACF29A78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C049AD-0DC3-415D-ADEC-5F3980434209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796ADE1-2CB8-447A-B1FD-90D049715E2A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45652D-861E-4965-BE44-E08FDB5365DB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5F6E20-157A-429C-A4CF-9F689FD50476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831262-B8B9-4206-88B5-C8633C0E234F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977C48-BA68-49BD-BE20-76DBD691EC0D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FA96D4-FD27-4376-A6CF-B95AE85C9F0E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6BF6E00-19A7-4CB4-90D0-1F222F705ECD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972B03-B63B-4138-94DA-FCBA0A79E916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F7D066E-C75F-4C7E-9F03-3DC174AA50D3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9749BA3-4D40-4B67-983A-A05F65F4BD79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003D867-D818-444E-8414-6B5B34DA4D7F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413D4D-2755-4A0E-80E9-7E788303E4DB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D67A222-CB9B-4FCA-A815-6C0C7F27B3F5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135FD6C-BDFF-4492-A2DB-68B478D09A6F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4BD093-2575-4410-B1C4-940B5ECFD47A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B1DA10-0A34-4675-81D4-1FFF94AE7998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441236-80F8-47C0-91BC-1823B4B52790}" type="slidenum">
              <a:rPr lang="en-US" smtClean="0">
                <a:latin typeface="Times New Roman" charset="0"/>
              </a:rPr>
              <a:pPr/>
              <a:t>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771B4-A225-432C-8AEF-95611B09BB28}" type="slidenum">
              <a:rPr lang="en-US" smtClean="0">
                <a:latin typeface="Times New Roman" charset="0"/>
              </a:rPr>
              <a:pPr/>
              <a:t>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9E58420-09A6-4388-ABA1-74A2F1801050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Intelligent Information Retrieval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C0F38D-34DD-4871-B53B-A30640B72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Intelligent Information Retrieval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40CFFA-4041-4B63-A59B-2E865B722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3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Intelligent Information Retrieval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78FB2C-89B3-47ED-8BD8-F7227F842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56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3810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10000"/>
            <a:ext cx="3810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Intelligent Information Retrieval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64D3BD-7714-448D-BC87-74186B418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46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Intelligent Information Retrieval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BAD561-FA8C-4134-AD6B-914636534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28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95400"/>
            <a:ext cx="3810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3810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810000"/>
            <a:ext cx="3810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10000"/>
            <a:ext cx="3810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Intelligent Information Retrieval</a:t>
            </a:r>
            <a:endParaRPr lang="en-US" sz="14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72EE82-1E58-4AE3-B0E2-69A7CAA8B2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1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Intelligent Information Retrieval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8C3675-98A6-459C-9DFD-FF254C681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6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Intelligent Information Retrieval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37E104-01B6-4C99-9A61-3D087CB37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Intelligent Information Retrieval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398309-38D9-4E23-B61A-4C45CA3456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5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Intelligent Information Retrieval</a:t>
            </a:r>
            <a:endParaRPr lang="en-US" sz="14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BFA994-C1B7-4FDC-9A7F-97C1F069C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9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Intelligent Information Retrieval</a:t>
            </a:r>
            <a:endParaRPr 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0404CB-1AC3-4D73-810D-4DA1317A9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5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Intelligent Information Retrieval</a:t>
            </a:r>
            <a:endParaRPr lang="en-US" sz="1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C32AB2-D6E2-4FD4-92EF-68D5E44B61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0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Intelligent Information Retrieval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04CC5A-6619-4D35-BA97-285EEA049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7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Intelligent Information Retrieval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09C08E-1D9D-4B45-9087-779716FF7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1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500" y="6413500"/>
            <a:ext cx="342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smtClean="0"/>
            </a:lvl1pPr>
          </a:lstStyle>
          <a:p>
            <a:pPr>
              <a:defRPr/>
            </a:pPr>
            <a:r>
              <a:rPr lang="en-US"/>
              <a:t>Intelligent Information Retrieval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4500" y="6426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F2472189-7056-4BE9-9B70-9D6DD9BFA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44500" y="6388100"/>
            <a:ext cx="82296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i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Marlett" pitchFamily="2" charset="2"/>
        <a:buChar char="4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Marlett" pitchFamily="2" charset="2"/>
        <a:buChar char="i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Marlett" pitchFamily="2" charset="2"/>
        <a:buChar char="4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3.emf"/><Relationship Id="rId4" Type="http://schemas.openxmlformats.org/officeDocument/2006/relationships/oleObject" Target="../embeddings/Microsoft_Excel_97-2003_Worksheet2.xls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emf"/><Relationship Id="rId5" Type="http://schemas.openxmlformats.org/officeDocument/2006/relationships/oleObject" Target="../embeddings/Microsoft_Excel_97-2003_Worksheet3.xls"/><Relationship Id="rId4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xcel_97-2003_Worksheet5.xls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emf"/><Relationship Id="rId11" Type="http://schemas.openxmlformats.org/officeDocument/2006/relationships/image" Target="../media/image30.wmf"/><Relationship Id="rId5" Type="http://schemas.openxmlformats.org/officeDocument/2006/relationships/oleObject" Target="../embeddings/Microsoft_Excel_97-2003_Worksheet4.xls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9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emf"/><Relationship Id="rId5" Type="http://schemas.openxmlformats.org/officeDocument/2006/relationships/oleObject" Target="../embeddings/Microsoft_Excel_97-2003_Worksheet6.xls"/><Relationship Id="rId10" Type="http://schemas.openxmlformats.org/officeDocument/2006/relationships/image" Target="../media/image33.wmf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ir.exp.sis.pitt.edu/res2/data/66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notesSlide" Target="../notesSlides/notesSlide38.xml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4.emf"/><Relationship Id="rId5" Type="http://schemas.openxmlformats.org/officeDocument/2006/relationships/oleObject" Target="../embeddings/Microsoft_Excel_97-2003_Worksheet7.xls"/><Relationship Id="rId10" Type="http://schemas.openxmlformats.org/officeDocument/2006/relationships/image" Target="../media/image36.wmf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4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9.bin"/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Microsoft_Excel_97-2003_Worksheet8.xls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8.wmf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0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  <a:noFill/>
        </p:spPr>
        <p:txBody>
          <a:bodyPr/>
          <a:lstStyle/>
          <a:p>
            <a:r>
              <a:rPr lang="en-US" altLang="en-US" smtClean="0"/>
              <a:t>Retrieval Models and Ranking Systems</a:t>
            </a: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1765300" y="3251200"/>
            <a:ext cx="5638800" cy="1014413"/>
          </a:xfrm>
          <a:prstGeom prst="rect">
            <a:avLst/>
          </a:prstGeom>
          <a:solidFill>
            <a:srgbClr val="99CC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CSC 575</a:t>
            </a:r>
          </a:p>
          <a:p>
            <a:pPr algn="ctr">
              <a:spcBef>
                <a:spcPct val="50000"/>
              </a:spcBef>
            </a:pPr>
            <a:r>
              <a:rPr lang="en-US" altLang="en-US" sz="2400"/>
              <a:t>Intelligent Information Retrieval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51169F6-2EF0-4754-9B24-8B55F7075DD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Psuedo-Boolean Queries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new notation, from web search</a:t>
            </a:r>
          </a:p>
          <a:p>
            <a:pPr lvl="1"/>
            <a:r>
              <a:rPr lang="en-US" altLang="en-US" smtClean="0"/>
              <a:t>+cat dog +collar leash</a:t>
            </a:r>
          </a:p>
          <a:p>
            <a:r>
              <a:rPr lang="en-US" altLang="en-US" smtClean="0"/>
              <a:t>Does not mean the same thing!</a:t>
            </a:r>
          </a:p>
          <a:p>
            <a:r>
              <a:rPr lang="en-US" altLang="en-US" smtClean="0"/>
              <a:t>Need a way to group combinations</a:t>
            </a:r>
          </a:p>
          <a:p>
            <a:r>
              <a:rPr lang="en-US" altLang="en-US" smtClean="0"/>
              <a:t>Phrases:</a:t>
            </a:r>
          </a:p>
          <a:p>
            <a:pPr lvl="1"/>
            <a:r>
              <a:rPr lang="en-US" altLang="en-US" smtClean="0"/>
              <a:t>“stray cat” AND “frayed collar”</a:t>
            </a:r>
          </a:p>
          <a:p>
            <a:pPr lvl="1"/>
            <a:r>
              <a:rPr lang="en-US" altLang="en-US" smtClean="0"/>
              <a:t>+“stray cat”  + “frayed collar”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D958A7-FCC7-41B9-B199-B6E9B3256A3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Faceted Boolean Query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Strategy: break query into </a:t>
            </a:r>
            <a:r>
              <a:rPr lang="en-US" altLang="en-US" i="1" smtClean="0"/>
              <a:t>facets</a:t>
            </a:r>
          </a:p>
          <a:p>
            <a:endParaRPr lang="en-US" altLang="en-US" sz="800" smtClean="0"/>
          </a:p>
          <a:p>
            <a:pPr lvl="1"/>
            <a:r>
              <a:rPr lang="en-US" altLang="en-US" smtClean="0"/>
              <a:t>conjunction of disjunctions (conjunctive normal form)</a:t>
            </a:r>
          </a:p>
          <a:p>
            <a:pPr marL="1085850" lvl="2">
              <a:buFont typeface="Marlett" pitchFamily="2" charset="2"/>
              <a:buNone/>
            </a:pPr>
            <a:r>
              <a:rPr lang="en-US" altLang="en-US" smtClean="0">
                <a:latin typeface="Arial" charset="0"/>
              </a:rPr>
              <a:t>a1 OR a2 OR a3 </a:t>
            </a:r>
          </a:p>
          <a:p>
            <a:pPr marL="1085850" lvl="2">
              <a:buFont typeface="Marlett" pitchFamily="2" charset="2"/>
              <a:buNone/>
            </a:pPr>
            <a:r>
              <a:rPr lang="en-US" altLang="en-US" smtClean="0">
                <a:latin typeface="Arial" charset="0"/>
              </a:rPr>
              <a:t>b1 OR b2</a:t>
            </a:r>
          </a:p>
          <a:p>
            <a:pPr marL="1085850" lvl="2">
              <a:buFont typeface="Marlett" pitchFamily="2" charset="2"/>
              <a:buNone/>
            </a:pPr>
            <a:r>
              <a:rPr lang="en-US" altLang="en-US" smtClean="0">
                <a:latin typeface="Arial" charset="0"/>
              </a:rPr>
              <a:t>c1 OR c2 OR c3 OR c4</a:t>
            </a:r>
          </a:p>
          <a:p>
            <a:pPr marL="1085850" lvl="2">
              <a:buFont typeface="Marlett" pitchFamily="2" charset="2"/>
              <a:buNone/>
            </a:pPr>
            <a:endParaRPr lang="en-US" altLang="en-US" sz="1200" smtClean="0"/>
          </a:p>
          <a:p>
            <a:pPr lvl="1"/>
            <a:r>
              <a:rPr lang="en-US" altLang="en-US" smtClean="0"/>
              <a:t>each facet expresses a topic or concept</a:t>
            </a:r>
          </a:p>
          <a:p>
            <a:pPr lvl="1"/>
            <a:endParaRPr lang="en-US" altLang="en-US" sz="600" smtClean="0"/>
          </a:p>
          <a:p>
            <a:pPr marL="1085850" lvl="2">
              <a:buFont typeface="Marlett" pitchFamily="2" charset="2"/>
              <a:buNone/>
            </a:pPr>
            <a:r>
              <a:rPr lang="en-US" altLang="en-US" smtClean="0">
                <a:latin typeface="Arial" charset="0"/>
              </a:rPr>
              <a:t>“rain forest” OR jungle OR amazon</a:t>
            </a:r>
          </a:p>
          <a:p>
            <a:pPr marL="1085850" lvl="2">
              <a:buFont typeface="Marlett" pitchFamily="2" charset="2"/>
              <a:buNone/>
            </a:pPr>
            <a:r>
              <a:rPr lang="en-US" altLang="en-US" smtClean="0">
                <a:latin typeface="Arial" charset="0"/>
              </a:rPr>
              <a:t>medicine OR remedy OR cure</a:t>
            </a:r>
          </a:p>
          <a:p>
            <a:pPr marL="1085850" lvl="2">
              <a:buFont typeface="Marlett" pitchFamily="2" charset="2"/>
              <a:buNone/>
            </a:pPr>
            <a:r>
              <a:rPr lang="en-US" altLang="en-US" smtClean="0">
                <a:latin typeface="Arial" charset="0"/>
              </a:rPr>
              <a:t>research OR development</a:t>
            </a:r>
            <a:endParaRPr lang="en-US" altLang="en-US" smtClean="0"/>
          </a:p>
        </p:txBody>
      </p:sp>
      <p:sp>
        <p:nvSpPr>
          <p:cNvPr id="44038" name="AutoShape 4"/>
          <p:cNvSpPr>
            <a:spLocks/>
          </p:cNvSpPr>
          <p:nvPr/>
        </p:nvSpPr>
        <p:spPr bwMode="auto">
          <a:xfrm>
            <a:off x="4038600" y="2286000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39" name="AutoShape 5"/>
          <p:cNvSpPr>
            <a:spLocks/>
          </p:cNvSpPr>
          <p:nvPr/>
        </p:nvSpPr>
        <p:spPr bwMode="auto">
          <a:xfrm>
            <a:off x="5181600" y="3886200"/>
            <a:ext cx="228600" cy="1143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40" name="Text Box 6"/>
          <p:cNvSpPr txBox="1">
            <a:spLocks noChangeArrowheads="1"/>
          </p:cNvSpPr>
          <p:nvPr/>
        </p:nvSpPr>
        <p:spPr bwMode="auto">
          <a:xfrm>
            <a:off x="4343400" y="2514600"/>
            <a:ext cx="82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400">
                <a:latin typeface="Arial" charset="0"/>
              </a:rPr>
              <a:t>AND</a:t>
            </a:r>
          </a:p>
        </p:txBody>
      </p:sp>
      <p:sp>
        <p:nvSpPr>
          <p:cNvPr id="44041" name="Text Box 7"/>
          <p:cNvSpPr txBox="1">
            <a:spLocks noChangeArrowheads="1"/>
          </p:cNvSpPr>
          <p:nvPr/>
        </p:nvSpPr>
        <p:spPr bwMode="auto">
          <a:xfrm>
            <a:off x="5486400" y="4191000"/>
            <a:ext cx="82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400">
                <a:latin typeface="Arial" charset="0"/>
              </a:rPr>
              <a:t>AND</a:t>
            </a:r>
          </a:p>
        </p:txBody>
      </p:sp>
      <p:sp>
        <p:nvSpPr>
          <p:cNvPr id="44042" name="AutoShape 8"/>
          <p:cNvSpPr>
            <a:spLocks/>
          </p:cNvSpPr>
          <p:nvPr/>
        </p:nvSpPr>
        <p:spPr bwMode="auto">
          <a:xfrm rot="10800000">
            <a:off x="1295400" y="2286000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43" name="AutoShape 9"/>
          <p:cNvSpPr>
            <a:spLocks/>
          </p:cNvSpPr>
          <p:nvPr/>
        </p:nvSpPr>
        <p:spPr bwMode="auto">
          <a:xfrm rot="10800000">
            <a:off x="1371600" y="3886200"/>
            <a:ext cx="228600" cy="1143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06909AA-3EE3-49C6-A7D7-F0E7657CF51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Faceted Boolean Query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Query still fails if one facet missing</a:t>
            </a:r>
          </a:p>
          <a:p>
            <a:endParaRPr lang="en-US" altLang="en-US" sz="800" smtClean="0"/>
          </a:p>
          <a:p>
            <a:r>
              <a:rPr lang="en-US" altLang="en-US" smtClean="0"/>
              <a:t>Alternative: a form of </a:t>
            </a:r>
            <a:r>
              <a:rPr lang="en-US" altLang="en-US" i="1" smtClean="0"/>
              <a:t>Coordination level ranking</a:t>
            </a:r>
            <a:endParaRPr lang="en-US" altLang="en-US" smtClean="0"/>
          </a:p>
          <a:p>
            <a:pPr lvl="1"/>
            <a:r>
              <a:rPr lang="en-US" altLang="en-US" smtClean="0"/>
              <a:t>Order results in terms of how many facets (disjuncts) are satisfied</a:t>
            </a:r>
          </a:p>
          <a:p>
            <a:pPr lvl="1"/>
            <a:r>
              <a:rPr lang="en-US" altLang="en-US" smtClean="0"/>
              <a:t>Also called </a:t>
            </a:r>
            <a:r>
              <a:rPr lang="en-US" altLang="en-US" i="1" smtClean="0"/>
              <a:t>Quorum ranking</a:t>
            </a:r>
            <a:endParaRPr lang="en-US" altLang="en-US" smtClean="0"/>
          </a:p>
          <a:p>
            <a:pPr lvl="1"/>
            <a:endParaRPr lang="en-US" altLang="en-US" sz="800" smtClean="0"/>
          </a:p>
          <a:p>
            <a:r>
              <a:rPr lang="en-US" altLang="en-US" smtClean="0"/>
              <a:t>Problem: Facets still undifferentiated</a:t>
            </a:r>
          </a:p>
          <a:p>
            <a:pPr lvl="1"/>
            <a:r>
              <a:rPr lang="en-US" altLang="en-US" smtClean="0"/>
              <a:t>Alternative: assign weights to facets</a:t>
            </a:r>
          </a:p>
          <a:p>
            <a:pPr lvl="1"/>
            <a:endParaRPr lang="en-US" alt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C5F4A49-70CF-418F-8728-0B8F4D15D6B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Boolean Model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648200"/>
          </a:xfrm>
        </p:spPr>
        <p:txBody>
          <a:bodyPr/>
          <a:lstStyle/>
          <a:p>
            <a:r>
              <a:rPr lang="en-US" altLang="en-US" smtClean="0"/>
              <a:t>Advantages</a:t>
            </a:r>
          </a:p>
          <a:p>
            <a:pPr lvl="1"/>
            <a:r>
              <a:rPr lang="en-US" altLang="en-US" smtClean="0"/>
              <a:t>simple queries are easy to understand</a:t>
            </a:r>
          </a:p>
          <a:p>
            <a:pPr lvl="1"/>
            <a:r>
              <a:rPr lang="en-US" altLang="en-US" smtClean="0"/>
              <a:t>relatively easy to implement</a:t>
            </a:r>
          </a:p>
          <a:p>
            <a:pPr lvl="1"/>
            <a:r>
              <a:rPr lang="en-US" altLang="en-US" smtClean="0"/>
              <a:t>structured queries</a:t>
            </a:r>
          </a:p>
          <a:p>
            <a:pPr lvl="1"/>
            <a:r>
              <a:rPr lang="en-US" altLang="en-US" smtClean="0"/>
              <a:t>queries can be automatically translated into CNF or DNF</a:t>
            </a:r>
          </a:p>
          <a:p>
            <a:r>
              <a:rPr lang="en-US" altLang="en-US" smtClean="0"/>
              <a:t>Disadvantages</a:t>
            </a:r>
          </a:p>
          <a:p>
            <a:pPr lvl="1"/>
            <a:r>
              <a:rPr lang="en-US" altLang="en-US" smtClean="0"/>
              <a:t>difficult to specify what is wanted</a:t>
            </a:r>
          </a:p>
          <a:p>
            <a:pPr lvl="1"/>
            <a:r>
              <a:rPr lang="en-US" altLang="en-US" smtClean="0"/>
              <a:t>too much returned, or too little (acceptable precision generally means unacceptable recall)</a:t>
            </a:r>
          </a:p>
          <a:p>
            <a:pPr lvl="1"/>
            <a:r>
              <a:rPr lang="en-US" altLang="en-US" smtClean="0"/>
              <a:t>ordering not well determined</a:t>
            </a:r>
          </a:p>
          <a:p>
            <a:pPr lvl="1"/>
            <a:r>
              <a:rPr lang="en-US" altLang="en-US" smtClean="0"/>
              <a:t>query formulation difficult for novice users</a:t>
            </a:r>
          </a:p>
          <a:p>
            <a:pPr lvl="1"/>
            <a:endParaRPr lang="en-US" altLang="en-US" sz="800" smtClean="0"/>
          </a:p>
          <a:p>
            <a:r>
              <a:rPr lang="en-US" altLang="en-US" sz="2200" smtClean="0"/>
              <a:t>Dominant language in commercial systems until the WWW</a:t>
            </a:r>
            <a:endParaRPr lang="en-US" alt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10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7ED7A9D-0255-4C53-ABFB-D29DA836481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altLang="en-US" smtClean="0"/>
              <a:t>Vector Space Model</a:t>
            </a:r>
            <a:r>
              <a:rPr lang="en-US" altLang="en-US" sz="2400" smtClean="0"/>
              <a:t>  </a:t>
            </a:r>
            <a:r>
              <a:rPr lang="en-US" altLang="en-US" smtClean="0"/>
              <a:t>(revisited)</a:t>
            </a:r>
            <a:endParaRPr lang="en-US" altLang="en-US" sz="2400" smtClean="0"/>
          </a:p>
        </p:txBody>
      </p:sp>
      <p:sp>
        <p:nvSpPr>
          <p:cNvPr id="103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0772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smtClean="0"/>
              <a:t>Documents are represented as “bags of words”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Represented as vectors when used computationally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A vector is an array of floating point (or binary in case of bit maps)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Has direction and magnitude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Each vector has a place for </a:t>
            </a:r>
            <a:r>
              <a:rPr lang="en-US" altLang="en-US" sz="1800" smtClean="0">
                <a:solidFill>
                  <a:srgbClr val="FF3300"/>
                </a:solidFill>
              </a:rPr>
              <a:t>every</a:t>
            </a:r>
            <a:r>
              <a:rPr lang="en-US" altLang="en-US" sz="1800" smtClean="0"/>
              <a:t> term in collection (most are sparse)</a:t>
            </a:r>
            <a:endParaRPr lang="en-US" altLang="en-US" smtClean="0"/>
          </a:p>
        </p:txBody>
      </p:sp>
      <p:sp>
        <p:nvSpPr>
          <p:cNvPr id="1031" name="Rectangle 1028"/>
          <p:cNvSpPr>
            <a:spLocks noChangeArrowheads="1"/>
          </p:cNvSpPr>
          <p:nvPr/>
        </p:nvSpPr>
        <p:spPr bwMode="auto">
          <a:xfrm>
            <a:off x="638175" y="4352925"/>
            <a:ext cx="4533900" cy="228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32" name="Rectangle 1029"/>
          <p:cNvSpPr>
            <a:spLocks noChangeArrowheads="1"/>
          </p:cNvSpPr>
          <p:nvPr/>
        </p:nvSpPr>
        <p:spPr bwMode="auto">
          <a:xfrm>
            <a:off x="714375" y="3133725"/>
            <a:ext cx="5791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None/>
            </a:pPr>
            <a:r>
              <a:rPr lang="en-US" altLang="en-US" sz="1600" b="1"/>
              <a:t>	 nova     galaxy     heat      actor     film     role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None/>
            </a:pPr>
            <a:r>
              <a:rPr lang="en-US" altLang="en-US" sz="1600" b="1"/>
              <a:t>A      1.0	     0.5	  0.3				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None/>
            </a:pPr>
            <a:r>
              <a:rPr lang="en-US" altLang="en-US" sz="1600" b="1"/>
              <a:t>B      0.5	     1.0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None/>
            </a:pPr>
            <a:r>
              <a:rPr lang="en-US" altLang="en-US" sz="1600" b="1"/>
              <a:t>C		     1.0	  0.8         0.7	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None/>
            </a:pPr>
            <a:r>
              <a:rPr lang="en-US" altLang="en-US" sz="1600" b="1"/>
              <a:t>D		     0.9	  1.0         0.5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None/>
            </a:pPr>
            <a:r>
              <a:rPr lang="en-US" altLang="en-US" sz="1600" b="1"/>
              <a:t>E			                1.0	      1.0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None/>
            </a:pPr>
            <a:r>
              <a:rPr lang="en-US" altLang="en-US" sz="1600" b="1"/>
              <a:t>F				            0.7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None/>
            </a:pPr>
            <a:r>
              <a:rPr lang="en-US" altLang="en-US" sz="1600" b="1"/>
              <a:t>G      0.5	    	  0.7	                        0.9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None/>
            </a:pPr>
            <a:r>
              <a:rPr lang="en-US" altLang="en-US" sz="1600" b="1"/>
              <a:t>H		     0.6	                1.0         0.3       0.2	      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None/>
            </a:pPr>
            <a:r>
              <a:rPr lang="en-US" altLang="en-US" sz="1600" b="1"/>
              <a:t>I			  0.7         0.5	      0.3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</a:pPr>
            <a:endParaRPr lang="en-US" altLang="en-US" sz="1600" b="1"/>
          </a:p>
        </p:txBody>
      </p:sp>
      <p:sp>
        <p:nvSpPr>
          <p:cNvPr id="1033" name="Text Box 1030"/>
          <p:cNvSpPr txBox="1">
            <a:spLocks noChangeArrowheads="1"/>
          </p:cNvSpPr>
          <p:nvPr/>
        </p:nvSpPr>
        <p:spPr bwMode="auto">
          <a:xfrm>
            <a:off x="257175" y="2676525"/>
            <a:ext cx="1246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b="1"/>
              <a:t>Document Ids</a:t>
            </a:r>
          </a:p>
        </p:txBody>
      </p:sp>
      <p:sp>
        <p:nvSpPr>
          <p:cNvPr id="1034" name="Line 1031"/>
          <p:cNvSpPr>
            <a:spLocks noChangeShapeType="1"/>
          </p:cNvSpPr>
          <p:nvPr/>
        </p:nvSpPr>
        <p:spPr bwMode="auto">
          <a:xfrm>
            <a:off x="866775" y="2981325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Line 1032"/>
          <p:cNvSpPr>
            <a:spLocks noChangeShapeType="1"/>
          </p:cNvSpPr>
          <p:nvPr/>
        </p:nvSpPr>
        <p:spPr bwMode="auto">
          <a:xfrm>
            <a:off x="790575" y="3438525"/>
            <a:ext cx="438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Line 1033"/>
          <p:cNvSpPr>
            <a:spLocks noChangeShapeType="1"/>
          </p:cNvSpPr>
          <p:nvPr/>
        </p:nvSpPr>
        <p:spPr bwMode="auto">
          <a:xfrm>
            <a:off x="1095375" y="3209925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1034"/>
          <p:cNvSpPr txBox="1">
            <a:spLocks noChangeArrowheads="1"/>
          </p:cNvSpPr>
          <p:nvPr/>
        </p:nvSpPr>
        <p:spPr bwMode="auto">
          <a:xfrm>
            <a:off x="5686425" y="3019425"/>
            <a:ext cx="1066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b="1"/>
              <a:t>a document</a:t>
            </a:r>
          </a:p>
          <a:p>
            <a:pPr algn="ctr"/>
            <a:r>
              <a:rPr lang="en-US" altLang="en-US" b="1"/>
              <a:t>vector</a:t>
            </a:r>
          </a:p>
        </p:txBody>
      </p:sp>
      <p:cxnSp>
        <p:nvCxnSpPr>
          <p:cNvPr id="1038" name="AutoShape 1035"/>
          <p:cNvCxnSpPr>
            <a:cxnSpLocks noChangeShapeType="1"/>
            <a:stCxn id="1037" idx="1"/>
            <a:endCxn id="1031" idx="3"/>
          </p:cNvCxnSpPr>
          <p:nvPr/>
        </p:nvCxnSpPr>
        <p:spPr bwMode="auto">
          <a:xfrm rot="10800000" flipV="1">
            <a:off x="5172075" y="3278188"/>
            <a:ext cx="514350" cy="11890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26" name="Object 1036"/>
          <p:cNvGraphicFramePr>
            <a:graphicFrameLocks noChangeAspect="1"/>
          </p:cNvGraphicFramePr>
          <p:nvPr/>
        </p:nvGraphicFramePr>
        <p:xfrm>
          <a:off x="5738813" y="4495800"/>
          <a:ext cx="3101975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4" imgW="1790700" imgH="685800" progId="">
                  <p:embed/>
                </p:oleObj>
              </mc:Choice>
              <mc:Fallback>
                <p:oleObj name="Equation" r:id="rId4" imgW="1790700" imgH="6858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26000" contrast="1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5588"/>
                      <a:stretch>
                        <a:fillRect/>
                      </a:stretch>
                    </p:blipFill>
                    <p:spPr bwMode="auto">
                      <a:xfrm>
                        <a:off x="5738813" y="4495800"/>
                        <a:ext cx="3101975" cy="140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Rectangle 1037"/>
          <p:cNvSpPr>
            <a:spLocks noChangeArrowheads="1"/>
          </p:cNvSpPr>
          <p:nvPr/>
        </p:nvSpPr>
        <p:spPr bwMode="auto">
          <a:xfrm>
            <a:off x="5600700" y="4333875"/>
            <a:ext cx="3276600" cy="18573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5011371-C9C0-42E7-9A7A-48D28AEEB8A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43900" cy="609600"/>
          </a:xfrm>
        </p:spPr>
        <p:txBody>
          <a:bodyPr/>
          <a:lstStyle/>
          <a:p>
            <a:r>
              <a:rPr lang="en-US" altLang="en-US" sz="3200" smtClean="0"/>
              <a:t>Documents &amp; Query in </a:t>
            </a:r>
            <a:r>
              <a:rPr lang="en-US" altLang="en-US" sz="3200" i="1" smtClean="0"/>
              <a:t>n</a:t>
            </a:r>
            <a:r>
              <a:rPr lang="en-US" altLang="en-US" sz="3200" smtClean="0"/>
              <a:t>-dimensional Space</a:t>
            </a:r>
          </a:p>
        </p:txBody>
      </p:sp>
      <p:pic>
        <p:nvPicPr>
          <p:cNvPr id="47109" name="Picture 3" descr="RR-vs-c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40576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Rectangle 4"/>
          <p:cNvSpPr>
            <a:spLocks noChangeArrowheads="1"/>
          </p:cNvSpPr>
          <p:nvPr/>
        </p:nvSpPr>
        <p:spPr bwMode="auto">
          <a:xfrm>
            <a:off x="330200" y="4051300"/>
            <a:ext cx="83947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</a:pPr>
            <a:r>
              <a:rPr lang="en-US" altLang="en-US" sz="2200" b="1"/>
              <a:t>Documents are represented as vectors in term space</a:t>
            </a:r>
          </a:p>
          <a:p>
            <a:pPr lvl="1" algn="l">
              <a:lnSpc>
                <a:spcPct val="70000"/>
              </a:lnSpc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</a:pPr>
            <a:r>
              <a:rPr lang="en-US" altLang="en-US" sz="1800"/>
              <a:t>Terms are usually stems</a:t>
            </a:r>
          </a:p>
          <a:p>
            <a:pPr lvl="1" algn="l">
              <a:lnSpc>
                <a:spcPct val="70000"/>
              </a:lnSpc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</a:pPr>
            <a:r>
              <a:rPr lang="en-US" altLang="en-US" sz="1800"/>
              <a:t>Documents represented by binary vectors of terms</a:t>
            </a:r>
          </a:p>
          <a:p>
            <a:pPr algn="l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</a:pPr>
            <a:r>
              <a:rPr lang="en-US" altLang="en-US" sz="2200" b="1"/>
              <a:t>Queries represented the same as documents</a:t>
            </a:r>
          </a:p>
          <a:p>
            <a:pPr algn="l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</a:pPr>
            <a:r>
              <a:rPr lang="en-US" altLang="en-US" sz="2200" b="1"/>
              <a:t>Query and Document weights are based on length and direction of their vector</a:t>
            </a:r>
          </a:p>
          <a:p>
            <a:pPr algn="l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</a:pPr>
            <a:r>
              <a:rPr lang="en-US" altLang="en-US" sz="2200" b="1"/>
              <a:t>A vector distance measure between the query and documents is used to rank retrieved documents</a:t>
            </a:r>
            <a:endParaRPr lang="en-US" altLang="en-US" sz="24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CF73D4-861D-4BBF-AB6C-B24A9D12586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4000"/>
            <a:ext cx="7772400" cy="584200"/>
          </a:xfrm>
        </p:spPr>
        <p:txBody>
          <a:bodyPr/>
          <a:lstStyle/>
          <a:p>
            <a:r>
              <a:rPr lang="en-US" altLang="en-US" smtClean="0"/>
              <a:t>The Notion of “Similarity” in IR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003300"/>
            <a:ext cx="8280400" cy="5168900"/>
          </a:xfrm>
        </p:spPr>
        <p:txBody>
          <a:bodyPr/>
          <a:lstStyle/>
          <a:p>
            <a:r>
              <a:rPr lang="en-US" altLang="en-US" dirty="0" smtClean="0"/>
              <a:t>The notion of similarity is central to many aspects of information retrieval and filtering:</a:t>
            </a:r>
          </a:p>
          <a:p>
            <a:pPr lvl="1"/>
            <a:r>
              <a:rPr lang="en-US" altLang="en-US" sz="2400" dirty="0" smtClean="0"/>
              <a:t>measuring similarity of the query to documents is the primary factor in determining what is returned (and how they are ranked)</a:t>
            </a:r>
          </a:p>
          <a:p>
            <a:pPr lvl="1"/>
            <a:r>
              <a:rPr lang="en-US" altLang="en-US" sz="2400" dirty="0" smtClean="0"/>
              <a:t>similarity measures can also be used in clustering documents (I.e., grouping together documents with similar content)</a:t>
            </a:r>
          </a:p>
          <a:p>
            <a:pPr lvl="1"/>
            <a:r>
              <a:rPr lang="en-US" altLang="en-US" sz="2400" dirty="0" smtClean="0"/>
              <a:t>the same similarity measures can also be used to group together related terms (based on their occurrence patterns across documents in the collection)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615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82F2CC6-E058-42FF-9105-8A9625DDE71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15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Vector-Based Similarity Measures</a:t>
            </a:r>
          </a:p>
        </p:txBody>
      </p:sp>
      <p:sp>
        <p:nvSpPr>
          <p:cNvPr id="6154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1206500"/>
            <a:ext cx="7607300" cy="4876800"/>
          </a:xfrm>
        </p:spPr>
        <p:txBody>
          <a:bodyPr/>
          <a:lstStyle/>
          <a:p>
            <a:r>
              <a:rPr lang="en-US" altLang="en-US" sz="2000" smtClean="0"/>
              <a:t>Simple Matching and Cosine Similarity</a:t>
            </a:r>
          </a:p>
          <a:p>
            <a:endParaRPr lang="en-US" altLang="en-US" sz="1000" smtClean="0"/>
          </a:p>
          <a:p>
            <a:pPr lvl="1"/>
            <a:r>
              <a:rPr lang="en-US" altLang="en-US" sz="1600" smtClean="0"/>
              <a:t>Simple matching = dot product of two vectors </a:t>
            </a:r>
          </a:p>
          <a:p>
            <a:pPr lvl="1"/>
            <a:endParaRPr lang="en-US" altLang="en-US" sz="1600" smtClean="0"/>
          </a:p>
          <a:p>
            <a:pPr lvl="1"/>
            <a:endParaRPr lang="en-US" altLang="en-US" sz="1600" smtClean="0"/>
          </a:p>
          <a:p>
            <a:pPr lvl="1"/>
            <a:endParaRPr lang="en-US" altLang="en-US" sz="1600" smtClean="0"/>
          </a:p>
          <a:p>
            <a:pPr lvl="1"/>
            <a:endParaRPr lang="en-US" altLang="en-US" sz="1600" smtClean="0"/>
          </a:p>
          <a:p>
            <a:pPr lvl="1"/>
            <a:endParaRPr lang="en-US" altLang="en-US" sz="800" smtClean="0"/>
          </a:p>
          <a:p>
            <a:pPr lvl="1"/>
            <a:r>
              <a:rPr lang="en-US" altLang="en-US" sz="1600" smtClean="0"/>
              <a:t>Cosine Similarity = normalized dot product</a:t>
            </a:r>
          </a:p>
          <a:p>
            <a:pPr lvl="1"/>
            <a:endParaRPr lang="en-US" altLang="en-US" sz="700" smtClean="0"/>
          </a:p>
          <a:p>
            <a:pPr lvl="1"/>
            <a:endParaRPr lang="en-US" altLang="en-US" sz="1600" smtClean="0"/>
          </a:p>
          <a:p>
            <a:pPr lvl="1"/>
            <a:r>
              <a:rPr lang="en-US" altLang="en-US" sz="1600" smtClean="0"/>
              <a:t>the norm of a vector X is: </a:t>
            </a:r>
          </a:p>
          <a:p>
            <a:pPr lvl="1"/>
            <a:endParaRPr lang="en-US" altLang="en-US" sz="1600" smtClean="0"/>
          </a:p>
          <a:p>
            <a:pPr lvl="1"/>
            <a:r>
              <a:rPr lang="en-US" altLang="en-US" sz="1600" smtClean="0"/>
              <a:t>the cosine similarity of vectors X and Y is:</a:t>
            </a:r>
          </a:p>
        </p:txBody>
      </p:sp>
      <p:graphicFrame>
        <p:nvGraphicFramePr>
          <p:cNvPr id="6146" name="Object 1042"/>
          <p:cNvGraphicFramePr>
            <a:graphicFrameLocks noChangeAspect="1"/>
          </p:cNvGraphicFramePr>
          <p:nvPr/>
        </p:nvGraphicFramePr>
        <p:xfrm>
          <a:off x="3648075" y="3910013"/>
          <a:ext cx="133985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4" imgW="850531" imgH="393529" progId="Equation.3">
                  <p:embed/>
                </p:oleObj>
              </mc:Choice>
              <mc:Fallback>
                <p:oleObj name="Equation" r:id="rId4" imgW="850531" imgH="393529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3910013"/>
                        <a:ext cx="1339850" cy="620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043"/>
          <p:cNvGraphicFramePr>
            <a:graphicFrameLocks noChangeAspect="1"/>
          </p:cNvGraphicFramePr>
          <p:nvPr/>
        </p:nvGraphicFramePr>
        <p:xfrm>
          <a:off x="1506538" y="5108575"/>
          <a:ext cx="3910012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6" imgW="2527300" imgH="711200" progId="Equation.3">
                  <p:embed/>
                </p:oleObj>
              </mc:Choice>
              <mc:Fallback>
                <p:oleObj name="Equation" r:id="rId6" imgW="2527300" imgH="711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5108575"/>
                        <a:ext cx="3910012" cy="11001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044"/>
          <p:cNvGraphicFramePr>
            <a:graphicFrameLocks noChangeAspect="1"/>
          </p:cNvGraphicFramePr>
          <p:nvPr/>
        </p:nvGraphicFramePr>
        <p:xfrm>
          <a:off x="1568450" y="2305050"/>
          <a:ext cx="18176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8" imgW="1637589" imgH="317362" progId="">
                  <p:embed/>
                </p:oleObj>
              </mc:Choice>
              <mc:Fallback>
                <p:oleObj name="Equation" r:id="rId8" imgW="1637589" imgH="317362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2305050"/>
                        <a:ext cx="1817688" cy="3508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045"/>
          <p:cNvGraphicFramePr>
            <a:graphicFrameLocks noChangeAspect="1"/>
          </p:cNvGraphicFramePr>
          <p:nvPr/>
        </p:nvGraphicFramePr>
        <p:xfrm>
          <a:off x="1563688" y="2762250"/>
          <a:ext cx="1828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10" imgW="1624895" imgH="317362" progId="">
                  <p:embed/>
                </p:oleObj>
              </mc:Choice>
              <mc:Fallback>
                <p:oleObj name="Equation" r:id="rId10" imgW="1624895" imgH="317362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2762250"/>
                        <a:ext cx="1828800" cy="355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04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613150" y="2470150"/>
          <a:ext cx="2728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12" imgW="1841500" imgH="342900" progId="">
                  <p:embed/>
                </p:oleObj>
              </mc:Choice>
              <mc:Fallback>
                <p:oleObj name="Equation" r:id="rId12" imgW="1841500" imgH="34290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2470150"/>
                        <a:ext cx="2728913" cy="508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1049"/>
          <p:cNvSpPr txBox="1">
            <a:spLocks noChangeArrowheads="1"/>
          </p:cNvSpPr>
          <p:nvPr/>
        </p:nvSpPr>
        <p:spPr bwMode="auto">
          <a:xfrm>
            <a:off x="5894388" y="4265613"/>
            <a:ext cx="2720975" cy="928687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800"/>
              <a:t>In other words, divide the dot product by the norms of the two vectors</a:t>
            </a:r>
          </a:p>
        </p:txBody>
      </p:sp>
      <p:cxnSp>
        <p:nvCxnSpPr>
          <p:cNvPr id="6156" name="AutoShape 1053"/>
          <p:cNvCxnSpPr>
            <a:cxnSpLocks noChangeShapeType="1"/>
            <a:stCxn id="6155" idx="2"/>
          </p:cNvCxnSpPr>
          <p:nvPr/>
        </p:nvCxnSpPr>
        <p:spPr bwMode="auto">
          <a:xfrm rot="5400000">
            <a:off x="6103144" y="4507706"/>
            <a:ext cx="465138" cy="18383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FCC778-4B2C-44C6-9000-4FDA0B40678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Vector-Based Similarity Measures</a:t>
            </a:r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r>
              <a:rPr lang="en-US" altLang="en-US" sz="2000" smtClean="0"/>
              <a:t>Why divide by the norm?</a:t>
            </a:r>
          </a:p>
          <a:p>
            <a:pPr lvl="1"/>
            <a:endParaRPr lang="en-US" altLang="en-US" sz="1600" smtClean="0"/>
          </a:p>
          <a:p>
            <a:pPr lvl="1"/>
            <a:endParaRPr lang="en-US" altLang="en-US" sz="1600" smtClean="0"/>
          </a:p>
          <a:p>
            <a:pPr lvl="1"/>
            <a:endParaRPr lang="en-US" altLang="en-US" sz="1600" smtClean="0"/>
          </a:p>
          <a:p>
            <a:pPr lvl="1"/>
            <a:r>
              <a:rPr lang="en-US" altLang="en-US" sz="1600" smtClean="0"/>
              <a:t>Example:</a:t>
            </a:r>
          </a:p>
          <a:p>
            <a:pPr lvl="2"/>
            <a:r>
              <a:rPr lang="en-US" altLang="en-US" sz="1400" i="1" smtClean="0"/>
              <a:t>X</a:t>
            </a:r>
            <a:r>
              <a:rPr lang="en-US" altLang="en-US" sz="1400" smtClean="0"/>
              <a:t> =  &lt;2, 0, 3, 2, 1, 4&gt;</a:t>
            </a:r>
          </a:p>
          <a:p>
            <a:pPr lvl="1"/>
            <a:endParaRPr lang="en-US" altLang="en-US" sz="700" smtClean="0"/>
          </a:p>
          <a:p>
            <a:pPr lvl="2"/>
            <a:r>
              <a:rPr lang="en-US" altLang="en-US" sz="1400" smtClean="0"/>
              <a:t>||</a:t>
            </a:r>
            <a:r>
              <a:rPr lang="en-US" altLang="en-US" sz="1400" i="1" smtClean="0"/>
              <a:t>X</a:t>
            </a:r>
            <a:r>
              <a:rPr lang="en-US" altLang="en-US" sz="1400" smtClean="0"/>
              <a:t>||</a:t>
            </a:r>
            <a:r>
              <a:rPr lang="en-US" altLang="en-US" sz="1600" smtClean="0"/>
              <a:t> = SQRT(4+0+9+4+1+16) = 5.83</a:t>
            </a:r>
          </a:p>
          <a:p>
            <a:pPr lvl="2"/>
            <a:endParaRPr lang="en-US" altLang="en-US" sz="1600" smtClean="0"/>
          </a:p>
          <a:p>
            <a:pPr lvl="2"/>
            <a:r>
              <a:rPr lang="en-US" altLang="en-US" sz="1600" i="1" smtClean="0"/>
              <a:t>X</a:t>
            </a:r>
            <a:r>
              <a:rPr lang="en-US" altLang="en-US" sz="1600" smtClean="0"/>
              <a:t>*</a:t>
            </a:r>
            <a:r>
              <a:rPr lang="en-US" altLang="en-US" sz="1600" i="1" smtClean="0"/>
              <a:t> = X</a:t>
            </a:r>
            <a:r>
              <a:rPr lang="en-US" altLang="en-US" sz="1600" smtClean="0"/>
              <a:t> / ||</a:t>
            </a:r>
            <a:r>
              <a:rPr lang="en-US" altLang="en-US" sz="1600" i="1" smtClean="0"/>
              <a:t>X</a:t>
            </a:r>
            <a:r>
              <a:rPr lang="en-US" altLang="en-US" sz="1600" smtClean="0"/>
              <a:t>|| = &lt;0.343, 0, 0.514, 0.343, 0.171, 0.686&gt;</a:t>
            </a:r>
          </a:p>
          <a:p>
            <a:pPr lvl="1"/>
            <a:endParaRPr lang="en-US" altLang="en-US" sz="1800" smtClean="0"/>
          </a:p>
          <a:p>
            <a:pPr lvl="1"/>
            <a:r>
              <a:rPr lang="en-US" altLang="en-US" sz="1600" smtClean="0"/>
              <a:t>Now, note that ||X*|| = 1</a:t>
            </a:r>
          </a:p>
          <a:p>
            <a:pPr lvl="1"/>
            <a:endParaRPr lang="en-US" altLang="en-US" sz="1600" smtClean="0"/>
          </a:p>
          <a:p>
            <a:pPr lvl="1"/>
            <a:r>
              <a:rPr lang="en-US" altLang="en-US" sz="1600" smtClean="0"/>
              <a:t>So, dividing a vector by its norm, turns it into a </a:t>
            </a:r>
            <a:r>
              <a:rPr lang="en-US" altLang="en-US" sz="1600" i="1" smtClean="0"/>
              <a:t>unit-length</a:t>
            </a:r>
            <a:r>
              <a:rPr lang="en-US" altLang="en-US" sz="1600" smtClean="0"/>
              <a:t> vector</a:t>
            </a:r>
          </a:p>
          <a:p>
            <a:pPr lvl="1"/>
            <a:r>
              <a:rPr lang="en-US" altLang="en-US" sz="1600" smtClean="0"/>
              <a:t>Cosine similarity measures the angle between two unit length vectors (i.e., the magnitude of the vectors are ignored).</a:t>
            </a:r>
          </a:p>
        </p:txBody>
      </p:sp>
      <p:graphicFrame>
        <p:nvGraphicFramePr>
          <p:cNvPr id="7170" name="Object 1024"/>
          <p:cNvGraphicFramePr>
            <a:graphicFrameLocks noGrp="1" noChangeAspect="1"/>
          </p:cNvGraphicFramePr>
          <p:nvPr>
            <p:ph sz="half" idx="2"/>
          </p:nvPr>
        </p:nvGraphicFramePr>
        <p:xfrm>
          <a:off x="1974850" y="2038350"/>
          <a:ext cx="1638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4" imgW="1637589" imgH="317362" progId="">
                  <p:embed/>
                </p:oleObj>
              </mc:Choice>
              <mc:Fallback>
                <p:oleObj name="Equation" r:id="rId4" imgW="1637589" imgH="317362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2038350"/>
                        <a:ext cx="1638300" cy="317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025"/>
          <p:cNvGraphicFramePr>
            <a:graphicFrameLocks noChangeAspect="1"/>
          </p:cNvGraphicFramePr>
          <p:nvPr/>
        </p:nvGraphicFramePr>
        <p:xfrm>
          <a:off x="3965575" y="1827213"/>
          <a:ext cx="15430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6" imgW="850531" imgH="393529" progId="Equation.3">
                  <p:embed/>
                </p:oleObj>
              </mc:Choice>
              <mc:Fallback>
                <p:oleObj name="Equation" r:id="rId6" imgW="850531" imgH="393529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1827213"/>
                        <a:ext cx="1543050" cy="714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3C3559-6110-4126-9619-61D38BA3761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19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52500"/>
          </a:xfrm>
        </p:spPr>
        <p:txBody>
          <a:bodyPr/>
          <a:lstStyle/>
          <a:p>
            <a:r>
              <a:rPr lang="en-US" altLang="en-US" sz="3200" smtClean="0"/>
              <a:t>Computing a similarity score</a:t>
            </a:r>
            <a:br>
              <a:rPr lang="en-US" altLang="en-US" sz="3200" smtClean="0"/>
            </a:br>
            <a:r>
              <a:rPr lang="en-US" altLang="en-US" sz="3200" smtClean="0"/>
              <a:t>2D Example</a:t>
            </a:r>
          </a:p>
        </p:txBody>
      </p:sp>
      <p:graphicFrame>
        <p:nvGraphicFramePr>
          <p:cNvPr id="8194" name="Object 0"/>
          <p:cNvGraphicFramePr>
            <a:graphicFrameLocks noChangeAspect="1"/>
          </p:cNvGraphicFramePr>
          <p:nvPr/>
        </p:nvGraphicFramePr>
        <p:xfrm>
          <a:off x="1130300" y="1943100"/>
          <a:ext cx="6715125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4" imgW="2997200" imgH="1587500" progId="">
                  <p:embed/>
                </p:oleObj>
              </mc:Choice>
              <mc:Fallback>
                <p:oleObj name="Equation" r:id="rId4" imgW="2997200" imgH="15875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1943100"/>
                        <a:ext cx="6715125" cy="355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439F85-FE15-484E-9947-9573BFC7144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en-US" smtClean="0"/>
              <a:t>Retrieval Models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r>
              <a:rPr lang="en-US" altLang="en-US" sz="2200" smtClean="0"/>
              <a:t>Model is an idealization or abstraction of an actual process</a:t>
            </a:r>
          </a:p>
          <a:p>
            <a:pPr lvl="1"/>
            <a:r>
              <a:rPr lang="en-US" altLang="en-US" sz="1800" smtClean="0"/>
              <a:t>in this case, process is matching of documents with queries, i.e., retrieval</a:t>
            </a:r>
            <a:r>
              <a:rPr lang="en-US" altLang="en-US" sz="2200" smtClean="0"/>
              <a:t> </a:t>
            </a:r>
          </a:p>
          <a:p>
            <a:r>
              <a:rPr lang="en-US" altLang="en-US" sz="2200" smtClean="0"/>
              <a:t>Mathematical models are used to study the properties of the process, draw conclusions, make predictions </a:t>
            </a:r>
          </a:p>
          <a:p>
            <a:pPr lvl="1"/>
            <a:r>
              <a:rPr lang="en-US" altLang="en-US" sz="1800" smtClean="0"/>
              <a:t>Conclusions derived from a model depend on whether the model is a good approximation to the actual situation </a:t>
            </a:r>
          </a:p>
          <a:p>
            <a:r>
              <a:rPr lang="en-US" altLang="en-US" sz="2200" smtClean="0"/>
              <a:t>Retrieval models can describe the computational process </a:t>
            </a:r>
          </a:p>
          <a:p>
            <a:pPr lvl="1"/>
            <a:r>
              <a:rPr lang="en-US" altLang="en-US" sz="1800" smtClean="0"/>
              <a:t>e.g. how documents are ranked </a:t>
            </a:r>
          </a:p>
          <a:p>
            <a:pPr lvl="1"/>
            <a:r>
              <a:rPr lang="en-US" altLang="en-US" sz="1800" smtClean="0"/>
              <a:t>note that inverted file is an implementation not a model </a:t>
            </a:r>
          </a:p>
          <a:p>
            <a:r>
              <a:rPr lang="en-US" altLang="en-US" sz="2200" smtClean="0"/>
              <a:t>Retrieval variables: queries, documents, terms, relevance judgements, users, information needs </a:t>
            </a:r>
          </a:p>
          <a:p>
            <a:r>
              <a:rPr lang="en-US" altLang="en-US" sz="2200" smtClean="0"/>
              <a:t>Retrieval models have an explicit or implicit definition of relevance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922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1E4564-C7B0-470D-BA10-D4D15477DD6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2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Computing Similarity Scores</a:t>
            </a:r>
          </a:p>
        </p:txBody>
      </p:sp>
      <p:grpSp>
        <p:nvGrpSpPr>
          <p:cNvPr id="9227" name="Group 1027"/>
          <p:cNvGrpSpPr>
            <a:grpSpLocks/>
          </p:cNvGrpSpPr>
          <p:nvPr/>
        </p:nvGrpSpPr>
        <p:grpSpPr bwMode="auto">
          <a:xfrm>
            <a:off x="1616075" y="1219200"/>
            <a:ext cx="3733800" cy="4038600"/>
            <a:chOff x="816" y="1200"/>
            <a:chExt cx="2016" cy="2017"/>
          </a:xfrm>
        </p:grpSpPr>
        <p:sp>
          <p:nvSpPr>
            <p:cNvPr id="9241" name="Line 1028"/>
            <p:cNvSpPr>
              <a:spLocks noChangeShapeType="1"/>
            </p:cNvSpPr>
            <p:nvPr/>
          </p:nvSpPr>
          <p:spPr bwMode="auto">
            <a:xfrm>
              <a:off x="816" y="1200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Line 1029"/>
            <p:cNvSpPr>
              <a:spLocks noChangeShapeType="1"/>
            </p:cNvSpPr>
            <p:nvPr/>
          </p:nvSpPr>
          <p:spPr bwMode="auto">
            <a:xfrm rot="5400000">
              <a:off x="1823" y="2209"/>
              <a:ext cx="1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Line 1030"/>
            <p:cNvSpPr>
              <a:spLocks noChangeShapeType="1"/>
            </p:cNvSpPr>
            <p:nvPr/>
          </p:nvSpPr>
          <p:spPr bwMode="auto">
            <a:xfrm flipV="1">
              <a:off x="816" y="2160"/>
              <a:ext cx="192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Line 1031"/>
            <p:cNvSpPr>
              <a:spLocks noChangeShapeType="1"/>
            </p:cNvSpPr>
            <p:nvPr/>
          </p:nvSpPr>
          <p:spPr bwMode="auto">
            <a:xfrm flipV="1">
              <a:off x="816" y="2016"/>
              <a:ext cx="528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Line 1032"/>
            <p:cNvSpPr>
              <a:spLocks noChangeShapeType="1"/>
            </p:cNvSpPr>
            <p:nvPr/>
          </p:nvSpPr>
          <p:spPr bwMode="auto">
            <a:xfrm flipV="1">
              <a:off x="816" y="2880"/>
              <a:ext cx="120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18" name="Object 7"/>
          <p:cNvGraphicFramePr>
            <a:graphicFrameLocks noChangeAspect="1"/>
          </p:cNvGraphicFramePr>
          <p:nvPr/>
        </p:nvGraphicFramePr>
        <p:xfrm>
          <a:off x="1828800" y="3505200"/>
          <a:ext cx="4079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4" imgW="190335" imgH="215713" progId="">
                  <p:embed/>
                </p:oleObj>
              </mc:Choice>
              <mc:Fallback>
                <p:oleObj name="Equation" r:id="rId4" imgW="190335" imgH="215713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05200"/>
                        <a:ext cx="4079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8"/>
          <p:cNvGraphicFramePr>
            <a:graphicFrameLocks noChangeAspect="1"/>
          </p:cNvGraphicFramePr>
          <p:nvPr/>
        </p:nvGraphicFramePr>
        <p:xfrm>
          <a:off x="2166938" y="4343400"/>
          <a:ext cx="4365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6" imgW="177569" imgH="215619" progId="">
                  <p:embed/>
                </p:oleObj>
              </mc:Choice>
              <mc:Fallback>
                <p:oleObj name="Equation" r:id="rId6" imgW="177569" imgH="215619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4343400"/>
                        <a:ext cx="43656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Arc 1035"/>
          <p:cNvSpPr>
            <a:spLocks/>
          </p:cNvSpPr>
          <p:nvPr/>
        </p:nvSpPr>
        <p:spPr bwMode="auto">
          <a:xfrm>
            <a:off x="1844675" y="3962400"/>
            <a:ext cx="228600" cy="152400"/>
          </a:xfrm>
          <a:custGeom>
            <a:avLst/>
            <a:gdLst>
              <a:gd name="T0" fmla="*/ 0 w 21600"/>
              <a:gd name="T1" fmla="*/ 0 h 21600"/>
              <a:gd name="T2" fmla="*/ 228600 w 21600"/>
              <a:gd name="T3" fmla="*/ 152400 h 21600"/>
              <a:gd name="T4" fmla="*/ 0 w 21600"/>
              <a:gd name="T5" fmla="*/ 152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Arc 1036"/>
          <p:cNvSpPr>
            <a:spLocks/>
          </p:cNvSpPr>
          <p:nvPr/>
        </p:nvSpPr>
        <p:spPr bwMode="auto">
          <a:xfrm>
            <a:off x="1844675" y="4724400"/>
            <a:ext cx="304800" cy="381000"/>
          </a:xfrm>
          <a:custGeom>
            <a:avLst/>
            <a:gdLst>
              <a:gd name="T0" fmla="*/ 0 w 21600"/>
              <a:gd name="T1" fmla="*/ 0 h 21600"/>
              <a:gd name="T2" fmla="*/ 304800 w 21600"/>
              <a:gd name="T3" fmla="*/ 381000 h 21600"/>
              <a:gd name="T4" fmla="*/ 0 w 21600"/>
              <a:gd name="T5" fmla="*/ 3810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20" name="Object 9"/>
          <p:cNvGraphicFramePr>
            <a:graphicFrameLocks noChangeAspect="1"/>
          </p:cNvGraphicFramePr>
          <p:nvPr/>
        </p:nvGraphicFramePr>
        <p:xfrm>
          <a:off x="3978275" y="4343400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8" imgW="190335" imgH="215713" progId="">
                  <p:embed/>
                </p:oleObj>
              </mc:Choice>
              <mc:Fallback>
                <p:oleObj name="Equation" r:id="rId8" imgW="190335" imgH="215713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4343400"/>
                        <a:ext cx="406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0"/>
          <p:cNvGraphicFramePr>
            <a:graphicFrameLocks noChangeAspect="1"/>
          </p:cNvGraphicFramePr>
          <p:nvPr/>
        </p:nvGraphicFramePr>
        <p:xfrm>
          <a:off x="2606675" y="2438400"/>
          <a:ext cx="3206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10" imgW="152268" imgH="203024" progId="">
                  <p:embed/>
                </p:oleObj>
              </mc:Choice>
              <mc:Fallback>
                <p:oleObj name="Equation" r:id="rId10" imgW="152268" imgH="203024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2438400"/>
                        <a:ext cx="320675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1"/>
          <p:cNvGraphicFramePr>
            <a:graphicFrameLocks noChangeAspect="1"/>
          </p:cNvGraphicFramePr>
          <p:nvPr/>
        </p:nvGraphicFramePr>
        <p:xfrm>
          <a:off x="1768475" y="2667000"/>
          <a:ext cx="430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Equation" r:id="rId12" imgW="203024" imgH="215713" progId="">
                  <p:embed/>
                </p:oleObj>
              </mc:Choice>
              <mc:Fallback>
                <p:oleObj name="Equation" r:id="rId12" imgW="203024" imgH="215713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2667000"/>
                        <a:ext cx="4302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12"/>
          <p:cNvGraphicFramePr>
            <a:graphicFrameLocks noChangeAspect="1"/>
          </p:cNvGraphicFramePr>
          <p:nvPr/>
        </p:nvGraphicFramePr>
        <p:xfrm>
          <a:off x="5553075" y="1752600"/>
          <a:ext cx="20701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14" imgW="927100" imgH="1143000" progId="">
                  <p:embed/>
                </p:oleObj>
              </mc:Choice>
              <mc:Fallback>
                <p:oleObj name="Equation" r:id="rId14" imgW="927100" imgH="114300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075" y="1752600"/>
                        <a:ext cx="2070100" cy="255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 Box 1041"/>
          <p:cNvSpPr txBox="1">
            <a:spLocks noChangeArrowheads="1"/>
          </p:cNvSpPr>
          <p:nvPr/>
        </p:nvSpPr>
        <p:spPr bwMode="auto">
          <a:xfrm>
            <a:off x="1006475" y="236220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>
                <a:latin typeface="Arial" charset="0"/>
              </a:rPr>
              <a:t>1.0</a:t>
            </a:r>
            <a:endParaRPr lang="en-US" altLang="en-US" sz="2400">
              <a:latin typeface="Arial" charset="0"/>
            </a:endParaRPr>
          </a:p>
        </p:txBody>
      </p:sp>
      <p:sp>
        <p:nvSpPr>
          <p:cNvPr id="9231" name="Text Box 1042"/>
          <p:cNvSpPr txBox="1">
            <a:spLocks noChangeArrowheads="1"/>
          </p:cNvSpPr>
          <p:nvPr/>
        </p:nvSpPr>
        <p:spPr bwMode="auto">
          <a:xfrm>
            <a:off x="1006475" y="304800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>
                <a:latin typeface="Arial" charset="0"/>
              </a:rPr>
              <a:t>0.8</a:t>
            </a:r>
            <a:endParaRPr lang="en-US" altLang="en-US" sz="2400">
              <a:latin typeface="Arial" charset="0"/>
            </a:endParaRPr>
          </a:p>
        </p:txBody>
      </p:sp>
      <p:sp>
        <p:nvSpPr>
          <p:cNvPr id="9232" name="Text Box 1043"/>
          <p:cNvSpPr txBox="1">
            <a:spLocks noChangeArrowheads="1"/>
          </p:cNvSpPr>
          <p:nvPr/>
        </p:nvSpPr>
        <p:spPr bwMode="auto">
          <a:xfrm>
            <a:off x="1006475" y="358140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>
                <a:latin typeface="Arial" charset="0"/>
              </a:rPr>
              <a:t>0.6</a:t>
            </a:r>
            <a:endParaRPr lang="en-US" altLang="en-US" sz="2400">
              <a:latin typeface="Arial" charset="0"/>
            </a:endParaRPr>
          </a:p>
        </p:txBody>
      </p:sp>
      <p:sp>
        <p:nvSpPr>
          <p:cNvPr id="9233" name="Text Box 1044"/>
          <p:cNvSpPr txBox="1">
            <a:spLocks noChangeArrowheads="1"/>
          </p:cNvSpPr>
          <p:nvPr/>
        </p:nvSpPr>
        <p:spPr bwMode="auto">
          <a:xfrm>
            <a:off x="3825875" y="533400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>
                <a:latin typeface="Arial" charset="0"/>
              </a:rPr>
              <a:t>0.8</a:t>
            </a:r>
            <a:endParaRPr lang="en-US" altLang="en-US" sz="2400">
              <a:latin typeface="Arial" charset="0"/>
            </a:endParaRPr>
          </a:p>
        </p:txBody>
      </p:sp>
      <p:sp>
        <p:nvSpPr>
          <p:cNvPr id="9234" name="Text Box 1045"/>
          <p:cNvSpPr txBox="1">
            <a:spLocks noChangeArrowheads="1"/>
          </p:cNvSpPr>
          <p:nvPr/>
        </p:nvSpPr>
        <p:spPr bwMode="auto">
          <a:xfrm>
            <a:off x="1006475" y="411480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>
                <a:latin typeface="Arial" charset="0"/>
              </a:rPr>
              <a:t>0.4</a:t>
            </a:r>
            <a:endParaRPr lang="en-US" altLang="en-US" sz="2400">
              <a:latin typeface="Arial" charset="0"/>
            </a:endParaRPr>
          </a:p>
        </p:txBody>
      </p:sp>
      <p:sp>
        <p:nvSpPr>
          <p:cNvPr id="9235" name="Text Box 1046"/>
          <p:cNvSpPr txBox="1">
            <a:spLocks noChangeArrowheads="1"/>
          </p:cNvSpPr>
          <p:nvPr/>
        </p:nvSpPr>
        <p:spPr bwMode="auto">
          <a:xfrm>
            <a:off x="3216275" y="533400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>
                <a:latin typeface="Arial" charset="0"/>
              </a:rPr>
              <a:t>0.6</a:t>
            </a:r>
            <a:endParaRPr lang="en-US" altLang="en-US" sz="2400">
              <a:latin typeface="Arial" charset="0"/>
            </a:endParaRPr>
          </a:p>
        </p:txBody>
      </p:sp>
      <p:sp>
        <p:nvSpPr>
          <p:cNvPr id="9236" name="Text Box 1047"/>
          <p:cNvSpPr txBox="1">
            <a:spLocks noChangeArrowheads="1"/>
          </p:cNvSpPr>
          <p:nvPr/>
        </p:nvSpPr>
        <p:spPr bwMode="auto">
          <a:xfrm>
            <a:off x="2606675" y="533400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>
                <a:latin typeface="Arial" charset="0"/>
              </a:rPr>
              <a:t>0.4</a:t>
            </a:r>
            <a:endParaRPr lang="en-US" altLang="en-US" sz="2400">
              <a:latin typeface="Arial" charset="0"/>
            </a:endParaRPr>
          </a:p>
        </p:txBody>
      </p:sp>
      <p:sp>
        <p:nvSpPr>
          <p:cNvPr id="9237" name="Text Box 1048"/>
          <p:cNvSpPr txBox="1">
            <a:spLocks noChangeArrowheads="1"/>
          </p:cNvSpPr>
          <p:nvPr/>
        </p:nvSpPr>
        <p:spPr bwMode="auto">
          <a:xfrm>
            <a:off x="4435475" y="533400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>
                <a:latin typeface="Arial" charset="0"/>
              </a:rPr>
              <a:t>1.0</a:t>
            </a:r>
            <a:endParaRPr lang="en-US" altLang="en-US" sz="2400">
              <a:latin typeface="Arial" charset="0"/>
            </a:endParaRPr>
          </a:p>
        </p:txBody>
      </p:sp>
      <p:sp>
        <p:nvSpPr>
          <p:cNvPr id="9238" name="Text Box 1049"/>
          <p:cNvSpPr txBox="1">
            <a:spLocks noChangeArrowheads="1"/>
          </p:cNvSpPr>
          <p:nvPr/>
        </p:nvSpPr>
        <p:spPr bwMode="auto">
          <a:xfrm>
            <a:off x="1920875" y="533400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>
                <a:latin typeface="Arial" charset="0"/>
              </a:rPr>
              <a:t>0.2</a:t>
            </a:r>
            <a:endParaRPr lang="en-US" altLang="en-US" sz="2400">
              <a:latin typeface="Arial" charset="0"/>
            </a:endParaRPr>
          </a:p>
        </p:txBody>
      </p:sp>
      <p:sp>
        <p:nvSpPr>
          <p:cNvPr id="9239" name="Text Box 1050"/>
          <p:cNvSpPr txBox="1">
            <a:spLocks noChangeArrowheads="1"/>
          </p:cNvSpPr>
          <p:nvPr/>
        </p:nvSpPr>
        <p:spPr bwMode="auto">
          <a:xfrm>
            <a:off x="1006475" y="472440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>
                <a:latin typeface="Arial" charset="0"/>
              </a:rPr>
              <a:t>0.2</a:t>
            </a:r>
            <a:endParaRPr lang="en-US" altLang="en-US" sz="2400">
              <a:latin typeface="Arial" charset="0"/>
            </a:endParaRPr>
          </a:p>
        </p:txBody>
      </p:sp>
      <p:sp>
        <p:nvSpPr>
          <p:cNvPr id="9240" name="Rectangle 1051"/>
          <p:cNvSpPr>
            <a:spLocks noChangeArrowheads="1"/>
          </p:cNvSpPr>
          <p:nvPr/>
        </p:nvSpPr>
        <p:spPr bwMode="auto">
          <a:xfrm>
            <a:off x="5257800" y="1485900"/>
            <a:ext cx="2543175" cy="30003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BFCCC16-DE02-42EA-98B2-DEC142D6F26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018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04850" y="190500"/>
            <a:ext cx="7772400" cy="571500"/>
          </a:xfrm>
        </p:spPr>
        <p:txBody>
          <a:bodyPr/>
          <a:lstStyle/>
          <a:p>
            <a:r>
              <a:rPr lang="en-US" altLang="en-US" sz="3200" smtClean="0"/>
              <a:t>Other Vector Space Similarity Measures</a:t>
            </a:r>
            <a:endParaRPr lang="en-US" altLang="en-US" smtClean="0"/>
          </a:p>
        </p:txBody>
      </p:sp>
      <p:sp>
        <p:nvSpPr>
          <p:cNvPr id="5018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38125" y="923925"/>
            <a:ext cx="3133725" cy="4876800"/>
          </a:xfrm>
        </p:spPr>
        <p:txBody>
          <a:bodyPr/>
          <a:lstStyle/>
          <a:p>
            <a:pPr algn="r">
              <a:buFont typeface="Marlett" pitchFamily="2" charset="2"/>
              <a:buNone/>
            </a:pPr>
            <a:r>
              <a:rPr lang="en-US" altLang="en-US" smtClean="0"/>
              <a:t>Simple Matching:</a:t>
            </a:r>
          </a:p>
          <a:p>
            <a:pPr algn="r">
              <a:buFont typeface="Marlett" pitchFamily="2" charset="2"/>
              <a:buNone/>
            </a:pPr>
            <a:endParaRPr lang="en-US" altLang="en-US" smtClean="0"/>
          </a:p>
          <a:p>
            <a:pPr algn="r">
              <a:buFont typeface="Marlett" pitchFamily="2" charset="2"/>
              <a:buNone/>
            </a:pPr>
            <a:endParaRPr lang="en-US" altLang="en-US" sz="1600" smtClean="0"/>
          </a:p>
          <a:p>
            <a:pPr algn="r">
              <a:buFont typeface="Marlett" pitchFamily="2" charset="2"/>
              <a:buNone/>
            </a:pPr>
            <a:r>
              <a:rPr lang="en-US" altLang="en-US" smtClean="0"/>
              <a:t>Cosine Coefficient:</a:t>
            </a:r>
          </a:p>
          <a:p>
            <a:pPr algn="r">
              <a:buFont typeface="Marlett" pitchFamily="2" charset="2"/>
              <a:buNone/>
            </a:pPr>
            <a:endParaRPr lang="en-US" altLang="en-US" smtClean="0"/>
          </a:p>
          <a:p>
            <a:pPr algn="r">
              <a:buFont typeface="Marlett" pitchFamily="2" charset="2"/>
              <a:buNone/>
            </a:pPr>
            <a:endParaRPr lang="en-US" altLang="en-US" smtClean="0"/>
          </a:p>
          <a:p>
            <a:pPr algn="r">
              <a:buFont typeface="Marlett" pitchFamily="2" charset="2"/>
              <a:buNone/>
            </a:pPr>
            <a:endParaRPr lang="en-US" altLang="en-US" sz="1600" smtClean="0"/>
          </a:p>
          <a:p>
            <a:pPr algn="r">
              <a:buFont typeface="Marlett" pitchFamily="2" charset="2"/>
              <a:buNone/>
            </a:pPr>
            <a:r>
              <a:rPr lang="en-US" altLang="en-US" smtClean="0"/>
              <a:t>Dice’s Coefficient:</a:t>
            </a:r>
          </a:p>
          <a:p>
            <a:pPr algn="r">
              <a:buFont typeface="Marlett" pitchFamily="2" charset="2"/>
              <a:buNone/>
            </a:pPr>
            <a:endParaRPr lang="en-US" altLang="en-US" smtClean="0"/>
          </a:p>
          <a:p>
            <a:pPr algn="r">
              <a:buFont typeface="Marlett" pitchFamily="2" charset="2"/>
              <a:buNone/>
            </a:pPr>
            <a:endParaRPr lang="en-US" altLang="en-US" sz="1600" smtClean="0"/>
          </a:p>
          <a:p>
            <a:pPr algn="r">
              <a:buFont typeface="Marlett" pitchFamily="2" charset="2"/>
              <a:buNone/>
            </a:pPr>
            <a:endParaRPr lang="en-US" altLang="en-US" smtClean="0"/>
          </a:p>
          <a:p>
            <a:pPr algn="r">
              <a:buFont typeface="Marlett" pitchFamily="2" charset="2"/>
              <a:buNone/>
            </a:pPr>
            <a:r>
              <a:rPr lang="en-US" altLang="en-US" smtClean="0"/>
              <a:t>Jaccard’s Coefficient:</a:t>
            </a:r>
          </a:p>
        </p:txBody>
      </p:sp>
      <p:sp>
        <p:nvSpPr>
          <p:cNvPr id="50182" name="Rectangle 1031"/>
          <p:cNvSpPr>
            <a:spLocks noChangeArrowheads="1"/>
          </p:cNvSpPr>
          <p:nvPr/>
        </p:nvSpPr>
        <p:spPr bwMode="auto">
          <a:xfrm>
            <a:off x="3429000" y="847725"/>
            <a:ext cx="3962400" cy="70485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0183" name="Rectangle 1032"/>
          <p:cNvSpPr>
            <a:spLocks noChangeArrowheads="1"/>
          </p:cNvSpPr>
          <p:nvPr/>
        </p:nvSpPr>
        <p:spPr bwMode="auto">
          <a:xfrm>
            <a:off x="3438525" y="1638300"/>
            <a:ext cx="3952875" cy="15335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0184" name="Rectangle 1033"/>
          <p:cNvSpPr>
            <a:spLocks noChangeArrowheads="1"/>
          </p:cNvSpPr>
          <p:nvPr/>
        </p:nvSpPr>
        <p:spPr bwMode="auto">
          <a:xfrm>
            <a:off x="3438525" y="3257550"/>
            <a:ext cx="3952875" cy="146685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0185" name="Rectangle 1035"/>
          <p:cNvSpPr>
            <a:spLocks noChangeArrowheads="1"/>
          </p:cNvSpPr>
          <p:nvPr/>
        </p:nvSpPr>
        <p:spPr bwMode="auto">
          <a:xfrm>
            <a:off x="3448050" y="4800600"/>
            <a:ext cx="5343525" cy="14859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50186" name="Picture 1036" descr="sim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850900"/>
            <a:ext cx="29019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7" name="Picture 1037" descr="cos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0" y="1657350"/>
            <a:ext cx="3522663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8" name="Picture 1038" descr="di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3276600"/>
            <a:ext cx="353695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9" name="Picture 1039" descr="jaccar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819650"/>
            <a:ext cx="5180013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1DE8EF2-6252-4F93-AF2F-F5F02809C4D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85775"/>
          </a:xfrm>
        </p:spPr>
        <p:txBody>
          <a:bodyPr/>
          <a:lstStyle/>
          <a:p>
            <a:r>
              <a:rPr lang="en-US" altLang="en-US" sz="3200" smtClean="0"/>
              <a:t>Vector Space Similarity Measures</a:t>
            </a:r>
          </a:p>
        </p:txBody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971550"/>
            <a:ext cx="8210550" cy="485775"/>
          </a:xfrm>
        </p:spPr>
        <p:txBody>
          <a:bodyPr/>
          <a:lstStyle/>
          <a:p>
            <a:r>
              <a:rPr lang="en-US" altLang="en-US" sz="2000" smtClean="0"/>
              <a:t>Again consider the following two document and the query vectors:</a:t>
            </a:r>
            <a:endParaRPr lang="en-US" altLang="en-US" smtClean="0"/>
          </a:p>
        </p:txBody>
      </p:sp>
      <p:sp>
        <p:nvSpPr>
          <p:cNvPr id="10248" name="Text Box 4"/>
          <p:cNvSpPr txBox="1">
            <a:spLocks noChangeArrowheads="1"/>
          </p:cNvSpPr>
          <p:nvPr/>
        </p:nvSpPr>
        <p:spPr bwMode="auto">
          <a:xfrm>
            <a:off x="2054225" y="1517650"/>
            <a:ext cx="1947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400" i="1"/>
              <a:t>D</a:t>
            </a:r>
            <a:r>
              <a:rPr lang="en-US" altLang="en-US" sz="2400" baseline="-25000"/>
              <a:t>1</a:t>
            </a:r>
            <a:r>
              <a:rPr lang="en-US" altLang="en-US" sz="2400"/>
              <a:t> = (0.8, 0.3)</a:t>
            </a:r>
          </a:p>
          <a:p>
            <a:pPr algn="l"/>
            <a:r>
              <a:rPr lang="en-US" altLang="en-US" sz="2400" i="1"/>
              <a:t>D</a:t>
            </a:r>
            <a:r>
              <a:rPr lang="en-US" altLang="en-US" sz="2400" baseline="-25000"/>
              <a:t>2</a:t>
            </a:r>
            <a:r>
              <a:rPr lang="en-US" altLang="en-US" sz="2400"/>
              <a:t> = (0.2, 0.7)</a:t>
            </a:r>
          </a:p>
        </p:txBody>
      </p:sp>
      <p:sp>
        <p:nvSpPr>
          <p:cNvPr id="10249" name="Text Box 5"/>
          <p:cNvSpPr txBox="1">
            <a:spLocks noChangeArrowheads="1"/>
          </p:cNvSpPr>
          <p:nvPr/>
        </p:nvSpPr>
        <p:spPr bwMode="auto">
          <a:xfrm>
            <a:off x="4699000" y="1698625"/>
            <a:ext cx="1922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400" i="1"/>
              <a:t>Q</a:t>
            </a:r>
            <a:r>
              <a:rPr lang="en-US" altLang="en-US" sz="2400"/>
              <a:t>  = (0.4, 0.8)</a:t>
            </a:r>
          </a:p>
        </p:txBody>
      </p:sp>
      <p:sp>
        <p:nvSpPr>
          <p:cNvPr id="10250" name="Rectangle 6"/>
          <p:cNvSpPr>
            <a:spLocks noChangeArrowheads="1"/>
          </p:cNvSpPr>
          <p:nvPr/>
        </p:nvSpPr>
        <p:spPr bwMode="auto">
          <a:xfrm>
            <a:off x="1952625" y="1495425"/>
            <a:ext cx="4772025" cy="9239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1" name="Rectangle 7"/>
          <p:cNvSpPr>
            <a:spLocks noChangeArrowheads="1"/>
          </p:cNvSpPr>
          <p:nvPr/>
        </p:nvSpPr>
        <p:spPr bwMode="auto">
          <a:xfrm>
            <a:off x="590550" y="2600325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</a:pPr>
            <a:r>
              <a:rPr lang="en-US" altLang="en-US" sz="2000" b="1"/>
              <a:t>Computing similarity using Jaccard’s Coefficient:</a:t>
            </a:r>
          </a:p>
        </p:txBody>
      </p:sp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1068388" y="3122613"/>
          <a:ext cx="64579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4" imgW="3695700" imgH="419100" progId="Equation.3">
                  <p:embed/>
                </p:oleObj>
              </mc:Choice>
              <mc:Fallback>
                <p:oleObj name="Equation" r:id="rId4" imgW="3695700" imgH="4191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3122613"/>
                        <a:ext cx="645795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"/>
          <p:cNvGraphicFramePr>
            <a:graphicFrameLocks noChangeAspect="1"/>
          </p:cNvGraphicFramePr>
          <p:nvPr/>
        </p:nvGraphicFramePr>
        <p:xfrm>
          <a:off x="1054100" y="4151313"/>
          <a:ext cx="65246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6" imgW="3733800" imgH="419100" progId="Equation.3">
                  <p:embed/>
                </p:oleObj>
              </mc:Choice>
              <mc:Fallback>
                <p:oleObj name="Equation" r:id="rId6" imgW="3733800" imgH="4191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4151313"/>
                        <a:ext cx="6524625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Rectangle 10"/>
          <p:cNvSpPr>
            <a:spLocks noChangeArrowheads="1"/>
          </p:cNvSpPr>
          <p:nvPr/>
        </p:nvSpPr>
        <p:spPr bwMode="auto">
          <a:xfrm>
            <a:off x="523875" y="5038725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</a:pPr>
            <a:r>
              <a:rPr lang="en-US" altLang="en-US" sz="2000" b="1"/>
              <a:t>Computing similarity using Dice’s Coefficient:</a:t>
            </a:r>
          </a:p>
        </p:txBody>
      </p:sp>
      <p:sp>
        <p:nvSpPr>
          <p:cNvPr id="10253" name="Text Box 11"/>
          <p:cNvSpPr txBox="1">
            <a:spLocks noChangeArrowheads="1"/>
          </p:cNvSpPr>
          <p:nvPr/>
        </p:nvSpPr>
        <p:spPr bwMode="auto">
          <a:xfrm>
            <a:off x="2374900" y="5595938"/>
            <a:ext cx="199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000" i="1"/>
              <a:t>sim</a:t>
            </a:r>
            <a:r>
              <a:rPr lang="en-US" altLang="en-US" sz="2000"/>
              <a:t>(</a:t>
            </a:r>
            <a:r>
              <a:rPr lang="en-US" altLang="en-US" sz="2000" i="1"/>
              <a:t>Q</a:t>
            </a:r>
            <a:r>
              <a:rPr lang="en-US" altLang="en-US" sz="2000"/>
              <a:t>, </a:t>
            </a:r>
            <a:r>
              <a:rPr lang="en-US" altLang="en-US" sz="2000" i="1"/>
              <a:t>D</a:t>
            </a:r>
            <a:r>
              <a:rPr lang="en-US" altLang="en-US" sz="2000" baseline="-25000"/>
              <a:t>1</a:t>
            </a:r>
            <a:r>
              <a:rPr lang="en-US" altLang="en-US" sz="2000"/>
              <a:t>) = 0.73</a:t>
            </a:r>
          </a:p>
        </p:txBody>
      </p:sp>
      <p:sp>
        <p:nvSpPr>
          <p:cNvPr id="10254" name="Text Box 12"/>
          <p:cNvSpPr txBox="1">
            <a:spLocks noChangeArrowheads="1"/>
          </p:cNvSpPr>
          <p:nvPr/>
        </p:nvSpPr>
        <p:spPr bwMode="auto">
          <a:xfrm>
            <a:off x="4918075" y="5586413"/>
            <a:ext cx="199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000" i="1"/>
              <a:t>sim</a:t>
            </a:r>
            <a:r>
              <a:rPr lang="en-US" altLang="en-US" sz="2000"/>
              <a:t>(</a:t>
            </a:r>
            <a:r>
              <a:rPr lang="en-US" altLang="en-US" sz="2000" i="1"/>
              <a:t>Q</a:t>
            </a:r>
            <a:r>
              <a:rPr lang="en-US" altLang="en-US" sz="2000"/>
              <a:t>, </a:t>
            </a:r>
            <a:r>
              <a:rPr lang="en-US" altLang="en-US" sz="2000" i="1"/>
              <a:t>D</a:t>
            </a:r>
            <a:r>
              <a:rPr lang="en-US" altLang="en-US" sz="2000" baseline="-25000"/>
              <a:t>2</a:t>
            </a:r>
            <a:r>
              <a:rPr lang="en-US" altLang="en-US" sz="2000"/>
              <a:t>) = 0.96</a:t>
            </a:r>
          </a:p>
        </p:txBody>
      </p:sp>
      <p:sp>
        <p:nvSpPr>
          <p:cNvPr id="10255" name="Rectangle 13"/>
          <p:cNvSpPr>
            <a:spLocks noChangeArrowheads="1"/>
          </p:cNvSpPr>
          <p:nvPr/>
        </p:nvSpPr>
        <p:spPr bwMode="auto">
          <a:xfrm>
            <a:off x="2333625" y="5572125"/>
            <a:ext cx="2038350" cy="4286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6" name="Rectangle 14"/>
          <p:cNvSpPr>
            <a:spLocks noChangeArrowheads="1"/>
          </p:cNvSpPr>
          <p:nvPr/>
        </p:nvSpPr>
        <p:spPr bwMode="auto">
          <a:xfrm>
            <a:off x="4905375" y="5591175"/>
            <a:ext cx="2095500" cy="4286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7" name="Rectangle 15"/>
          <p:cNvSpPr>
            <a:spLocks noChangeArrowheads="1"/>
          </p:cNvSpPr>
          <p:nvPr/>
        </p:nvSpPr>
        <p:spPr bwMode="auto">
          <a:xfrm>
            <a:off x="1000125" y="3048000"/>
            <a:ext cx="6629400" cy="8858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8" name="Rectangle 16"/>
          <p:cNvSpPr>
            <a:spLocks noChangeArrowheads="1"/>
          </p:cNvSpPr>
          <p:nvPr/>
        </p:nvSpPr>
        <p:spPr bwMode="auto">
          <a:xfrm>
            <a:off x="1019175" y="4086225"/>
            <a:ext cx="6610350" cy="8858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0D6275-1EF9-4C7D-8A26-6FB00DD74C2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20700"/>
            <a:ext cx="7772400" cy="762000"/>
          </a:xfrm>
        </p:spPr>
        <p:txBody>
          <a:bodyPr/>
          <a:lstStyle/>
          <a:p>
            <a:r>
              <a:rPr lang="en-US" altLang="en-US" sz="3200" smtClean="0"/>
              <a:t>Vector Space Similarity Measures</a:t>
            </a:r>
            <a:br>
              <a:rPr lang="en-US" altLang="en-US" sz="3200" smtClean="0"/>
            </a:br>
            <a:r>
              <a:rPr lang="en-US" altLang="en-US" sz="3200" smtClean="0"/>
              <a:t>Example</a:t>
            </a:r>
          </a:p>
        </p:txBody>
      </p:sp>
      <p:graphicFrame>
        <p:nvGraphicFramePr>
          <p:cNvPr id="11266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430630"/>
              </p:ext>
            </p:extLst>
          </p:nvPr>
        </p:nvGraphicFramePr>
        <p:xfrm>
          <a:off x="1306513" y="1820863"/>
          <a:ext cx="6552726" cy="370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Worksheet" r:id="rId4" imgW="6067457" imgH="3429000" progId="Excel.Sheet.8">
                  <p:embed/>
                </p:oleObj>
              </mc:Choice>
              <mc:Fallback>
                <p:oleObj name="Worksheet" r:id="rId4" imgW="6067457" imgH="3429000" progId="Excel.Shee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1820863"/>
                        <a:ext cx="6552726" cy="370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499FD9-B580-4305-9458-7F3157094C6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20700"/>
            <a:ext cx="7772400" cy="762000"/>
          </a:xfrm>
        </p:spPr>
        <p:txBody>
          <a:bodyPr/>
          <a:lstStyle/>
          <a:p>
            <a:r>
              <a:rPr lang="en-US" altLang="en-US" sz="3200" smtClean="0"/>
              <a:t>Vector Space Similarity Measures</a:t>
            </a:r>
            <a:br>
              <a:rPr lang="en-US" altLang="en-US" sz="3200" smtClean="0"/>
            </a:br>
            <a:r>
              <a:rPr lang="en-US" altLang="en-US" sz="3200" smtClean="0"/>
              <a:t>Example</a:t>
            </a:r>
          </a:p>
        </p:txBody>
      </p:sp>
      <p:graphicFrame>
        <p:nvGraphicFramePr>
          <p:cNvPr id="12290" name="Object 407"/>
          <p:cNvGraphicFramePr>
            <a:graphicFrameLocks noGrp="1" noChangeAspect="1"/>
          </p:cNvGraphicFramePr>
          <p:nvPr>
            <p:ph idx="1"/>
          </p:nvPr>
        </p:nvGraphicFramePr>
        <p:xfrm>
          <a:off x="2509838" y="1651000"/>
          <a:ext cx="4200525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Worksheet" r:id="rId5" imgW="3400425" imgH="3362325" progId="Excel.Sheet.8">
                  <p:embed/>
                </p:oleObj>
              </mc:Choice>
              <mc:Fallback>
                <p:oleObj name="Worksheet" r:id="rId5" imgW="3400425" imgH="3362325" progId="Excel.Shee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1651000"/>
                        <a:ext cx="4200525" cy="415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563291-1708-4659-AFD8-C061CC5F780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Probabilistic Models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696200" cy="4343400"/>
          </a:xfrm>
        </p:spPr>
        <p:txBody>
          <a:bodyPr/>
          <a:lstStyle/>
          <a:p>
            <a:r>
              <a:rPr lang="en-US" altLang="en-US" smtClean="0"/>
              <a:t>Attempts to be more theoretically sound than the vector space model</a:t>
            </a:r>
          </a:p>
          <a:p>
            <a:pPr lvl="1"/>
            <a:r>
              <a:rPr lang="en-US" altLang="en-US" smtClean="0"/>
              <a:t>try to predict </a:t>
            </a:r>
            <a:r>
              <a:rPr lang="en-US" altLang="en-US" smtClean="0">
                <a:solidFill>
                  <a:srgbClr val="FF3300"/>
                </a:solidFill>
              </a:rPr>
              <a:t>the probability of a document’s being relevant, given the query</a:t>
            </a:r>
            <a:endParaRPr lang="en-US" altLang="en-US" smtClean="0">
              <a:solidFill>
                <a:schemeClr val="hlink"/>
              </a:solidFill>
            </a:endParaRPr>
          </a:p>
          <a:p>
            <a:pPr lvl="1"/>
            <a:r>
              <a:rPr lang="en-US" altLang="en-US" smtClean="0"/>
              <a:t>there are many variations</a:t>
            </a:r>
          </a:p>
          <a:p>
            <a:pPr lvl="1"/>
            <a:r>
              <a:rPr lang="en-US" altLang="en-US" smtClean="0"/>
              <a:t>usually more complicated to compute than v.s.</a:t>
            </a:r>
          </a:p>
          <a:p>
            <a:pPr lvl="1"/>
            <a:r>
              <a:rPr lang="en-US" altLang="en-US" smtClean="0"/>
              <a:t>usually many approximations are required</a:t>
            </a:r>
          </a:p>
          <a:p>
            <a:r>
              <a:rPr lang="en-US" altLang="en-US" smtClean="0"/>
              <a:t>Relevance information is required from a random sample of documents and queries (training examples)</a:t>
            </a:r>
          </a:p>
          <a:p>
            <a:r>
              <a:rPr lang="en-US" altLang="en-US" smtClean="0"/>
              <a:t>Works about the same (sometimes better) than vector space approaches</a:t>
            </a:r>
          </a:p>
        </p:txBody>
      </p:sp>
    </p:spTree>
    <p:extLst>
      <p:ext uri="{BB962C8B-B14F-4D97-AF65-F5344CB8AC3E}">
        <p14:creationId xmlns:p14="http://schemas.microsoft.com/office/powerpoint/2010/main" val="1666921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E81FE7-B063-4EE5-8045-9BE4BF79493B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Basic Probabilistic Retrieval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4953000"/>
          </a:xfrm>
        </p:spPr>
        <p:txBody>
          <a:bodyPr/>
          <a:lstStyle/>
          <a:p>
            <a:r>
              <a:rPr lang="en-US" altLang="en-US" sz="2200" smtClean="0"/>
              <a:t>Retrieval is modeled as a classification process </a:t>
            </a:r>
          </a:p>
          <a:p>
            <a:r>
              <a:rPr lang="en-US" altLang="en-US" sz="2200" smtClean="0"/>
              <a:t>Two classes for each query: the </a:t>
            </a:r>
            <a:r>
              <a:rPr lang="en-US" altLang="en-US" sz="2200" i="1" smtClean="0"/>
              <a:t>relevant</a:t>
            </a:r>
            <a:r>
              <a:rPr lang="en-US" altLang="en-US" sz="2200" smtClean="0"/>
              <a:t> and </a:t>
            </a:r>
            <a:r>
              <a:rPr lang="en-US" altLang="en-US" sz="2200" i="1" smtClean="0"/>
              <a:t>non-relevant</a:t>
            </a:r>
            <a:r>
              <a:rPr lang="en-US" altLang="en-US" sz="2200" smtClean="0"/>
              <a:t> documents</a:t>
            </a:r>
            <a:r>
              <a:rPr lang="en-US" altLang="en-US" smtClean="0"/>
              <a:t> (with respect to a given query)</a:t>
            </a:r>
          </a:p>
          <a:p>
            <a:pPr lvl="1"/>
            <a:r>
              <a:rPr lang="en-US" altLang="en-US" smtClean="0"/>
              <a:t>could easily be extended to three classes (i.e. add a don’t care) </a:t>
            </a:r>
          </a:p>
          <a:p>
            <a:r>
              <a:rPr lang="en-US" altLang="en-US" sz="2200" smtClean="0"/>
              <a:t>Given a particular document D, calculate the probability of belonging to the relevant class</a:t>
            </a:r>
          </a:p>
          <a:p>
            <a:pPr lvl="1"/>
            <a:r>
              <a:rPr lang="en-US" altLang="en-US" smtClean="0"/>
              <a:t>retrieve if greater than probability of belonging to non-relevant class </a:t>
            </a:r>
          </a:p>
          <a:p>
            <a:pPr lvl="1"/>
            <a:r>
              <a:rPr lang="en-US" altLang="en-US" smtClean="0"/>
              <a:t>i.e. retrieve if  </a:t>
            </a:r>
            <a:r>
              <a:rPr lang="en-US" altLang="en-US" smtClean="0">
                <a:solidFill>
                  <a:srgbClr val="FF3300"/>
                </a:solidFill>
              </a:rPr>
              <a:t>P(R|D) &gt; P(NR|D)</a:t>
            </a:r>
            <a:r>
              <a:rPr lang="en-US" altLang="en-US" smtClean="0"/>
              <a:t> </a:t>
            </a:r>
          </a:p>
          <a:p>
            <a:r>
              <a:rPr lang="en-US" altLang="en-US" sz="2200" smtClean="0"/>
              <a:t>Equivalently, rank by a </a:t>
            </a:r>
            <a:r>
              <a:rPr lang="en-US" altLang="en-US" sz="2200" i="1" smtClean="0"/>
              <a:t>discriminant value</a:t>
            </a:r>
            <a:r>
              <a:rPr lang="en-US" altLang="en-US" sz="2200" smtClean="0"/>
              <a:t> (also called </a:t>
            </a:r>
            <a:r>
              <a:rPr lang="en-US" altLang="en-US" sz="2200" i="1" smtClean="0"/>
              <a:t>likelihood ratio</a:t>
            </a:r>
            <a:r>
              <a:rPr lang="en-US" altLang="en-US" sz="2200" smtClean="0"/>
              <a:t>) </a:t>
            </a:r>
            <a:r>
              <a:rPr lang="en-US" altLang="en-US" sz="2000" b="0" smtClean="0">
                <a:solidFill>
                  <a:srgbClr val="FF3300"/>
                </a:solidFill>
              </a:rPr>
              <a:t>P(R|D) / P(NR|D)</a:t>
            </a:r>
            <a:r>
              <a:rPr lang="en-US" altLang="en-US" sz="2200" smtClean="0"/>
              <a:t> </a:t>
            </a:r>
          </a:p>
          <a:p>
            <a:r>
              <a:rPr lang="en-US" altLang="en-US" sz="2200" smtClean="0"/>
              <a:t>Different ways of estimating these probabilities lead to different models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84636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DD835E-DD0C-48C7-A096-042F521116A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Basic Probabilistic Retrieval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7772400" cy="762000"/>
          </a:xfrm>
        </p:spPr>
        <p:txBody>
          <a:bodyPr/>
          <a:lstStyle/>
          <a:p>
            <a:r>
              <a:rPr lang="en-US" altLang="en-US" smtClean="0"/>
              <a:t>A given query divides the document collection into two sets: relevant and non-relevant</a:t>
            </a:r>
          </a:p>
        </p:txBody>
      </p:sp>
      <p:sp>
        <p:nvSpPr>
          <p:cNvPr id="57350" name="Oval 4"/>
          <p:cNvSpPr>
            <a:spLocks noChangeArrowheads="1"/>
          </p:cNvSpPr>
          <p:nvPr/>
        </p:nvSpPr>
        <p:spPr bwMode="auto">
          <a:xfrm>
            <a:off x="6553200" y="2514600"/>
            <a:ext cx="1447800" cy="1066800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600" b="1"/>
              <a:t>Relevant</a:t>
            </a:r>
          </a:p>
          <a:p>
            <a:pPr algn="ctr"/>
            <a:r>
              <a:rPr lang="en-US" altLang="en-US" sz="1600" b="1"/>
              <a:t>Documents</a:t>
            </a:r>
          </a:p>
        </p:txBody>
      </p:sp>
      <p:sp>
        <p:nvSpPr>
          <p:cNvPr id="57351" name="Oval 5"/>
          <p:cNvSpPr>
            <a:spLocks noChangeArrowheads="1"/>
          </p:cNvSpPr>
          <p:nvPr/>
        </p:nvSpPr>
        <p:spPr bwMode="auto">
          <a:xfrm>
            <a:off x="6553200" y="3733800"/>
            <a:ext cx="1905000" cy="16002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57352" name="Group 6"/>
          <p:cNvGrpSpPr>
            <a:grpSpLocks/>
          </p:cNvGrpSpPr>
          <p:nvPr/>
        </p:nvGrpSpPr>
        <p:grpSpPr bwMode="auto">
          <a:xfrm>
            <a:off x="4495800" y="3276600"/>
            <a:ext cx="762000" cy="1066800"/>
            <a:chOff x="1296" y="1488"/>
            <a:chExt cx="480" cy="672"/>
          </a:xfrm>
        </p:grpSpPr>
        <p:sp>
          <p:nvSpPr>
            <p:cNvPr id="57360" name="Rectangle 7"/>
            <p:cNvSpPr>
              <a:spLocks noChangeArrowheads="1"/>
            </p:cNvSpPr>
            <p:nvPr/>
          </p:nvSpPr>
          <p:spPr bwMode="auto">
            <a:xfrm>
              <a:off x="1296" y="1488"/>
              <a:ext cx="480" cy="67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61" name="Line 8"/>
            <p:cNvSpPr>
              <a:spLocks noChangeShapeType="1"/>
            </p:cNvSpPr>
            <p:nvPr/>
          </p:nvSpPr>
          <p:spPr bwMode="auto">
            <a:xfrm>
              <a:off x="1344" y="1584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2" name="Line 9"/>
            <p:cNvSpPr>
              <a:spLocks noChangeShapeType="1"/>
            </p:cNvSpPr>
            <p:nvPr/>
          </p:nvSpPr>
          <p:spPr bwMode="auto">
            <a:xfrm>
              <a:off x="1344" y="1680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3" name="Line 10"/>
            <p:cNvSpPr>
              <a:spLocks noChangeShapeType="1"/>
            </p:cNvSpPr>
            <p:nvPr/>
          </p:nvSpPr>
          <p:spPr bwMode="auto">
            <a:xfrm>
              <a:off x="1344" y="1776"/>
              <a:ext cx="3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4" name="Line 11"/>
            <p:cNvSpPr>
              <a:spLocks noChangeShapeType="1"/>
            </p:cNvSpPr>
            <p:nvPr/>
          </p:nvSpPr>
          <p:spPr bwMode="auto">
            <a:xfrm>
              <a:off x="1344" y="1872"/>
              <a:ext cx="3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5" name="Line 12"/>
            <p:cNvSpPr>
              <a:spLocks noChangeShapeType="1"/>
            </p:cNvSpPr>
            <p:nvPr/>
          </p:nvSpPr>
          <p:spPr bwMode="auto">
            <a:xfrm>
              <a:off x="1344" y="1968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6" name="Line 13"/>
            <p:cNvSpPr>
              <a:spLocks noChangeShapeType="1"/>
            </p:cNvSpPr>
            <p:nvPr/>
          </p:nvSpPr>
          <p:spPr bwMode="auto">
            <a:xfrm>
              <a:off x="1344" y="2064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53" name="Rectangle 14"/>
          <p:cNvSpPr>
            <a:spLocks noChangeArrowheads="1"/>
          </p:cNvSpPr>
          <p:nvPr/>
        </p:nvSpPr>
        <p:spPr bwMode="auto">
          <a:xfrm>
            <a:off x="6858000" y="4267200"/>
            <a:ext cx="1381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600" b="1"/>
              <a:t>Non-Relevant</a:t>
            </a:r>
          </a:p>
          <a:p>
            <a:pPr algn="ctr"/>
            <a:r>
              <a:rPr lang="en-US" altLang="en-US" sz="1600" b="1"/>
              <a:t>Documents</a:t>
            </a:r>
          </a:p>
        </p:txBody>
      </p:sp>
      <p:sp>
        <p:nvSpPr>
          <p:cNvPr id="57354" name="Line 15"/>
          <p:cNvSpPr>
            <a:spLocks noChangeShapeType="1"/>
          </p:cNvSpPr>
          <p:nvPr/>
        </p:nvSpPr>
        <p:spPr bwMode="auto">
          <a:xfrm flipV="1">
            <a:off x="5334000" y="3124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Line 16"/>
          <p:cNvSpPr>
            <a:spLocks noChangeShapeType="1"/>
          </p:cNvSpPr>
          <p:nvPr/>
        </p:nvSpPr>
        <p:spPr bwMode="auto">
          <a:xfrm>
            <a:off x="5334000" y="41148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Rectangle 17"/>
          <p:cNvSpPr>
            <a:spLocks noChangeArrowheads="1"/>
          </p:cNvSpPr>
          <p:nvPr/>
        </p:nvSpPr>
        <p:spPr bwMode="auto">
          <a:xfrm>
            <a:off x="4343400" y="4419600"/>
            <a:ext cx="1076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600" b="1"/>
              <a:t>Document</a:t>
            </a:r>
          </a:p>
        </p:txBody>
      </p:sp>
      <p:sp>
        <p:nvSpPr>
          <p:cNvPr id="57357" name="Text Box 18"/>
          <p:cNvSpPr txBox="1">
            <a:spLocks noChangeArrowheads="1"/>
          </p:cNvSpPr>
          <p:nvPr/>
        </p:nvSpPr>
        <p:spPr bwMode="auto">
          <a:xfrm>
            <a:off x="5486400" y="2971800"/>
            <a:ext cx="769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 b="1"/>
              <a:t>P(</a:t>
            </a:r>
            <a:r>
              <a:rPr lang="en-US" altLang="en-US" sz="1600" b="1" i="1"/>
              <a:t>R</a:t>
            </a:r>
            <a:r>
              <a:rPr lang="en-US" altLang="en-US" sz="1600" b="1"/>
              <a:t>|</a:t>
            </a:r>
            <a:r>
              <a:rPr lang="en-US" altLang="en-US" sz="1600" b="1" i="1"/>
              <a:t>D</a:t>
            </a:r>
            <a:r>
              <a:rPr lang="en-US" altLang="en-US" sz="1600" b="1"/>
              <a:t>)</a:t>
            </a:r>
          </a:p>
        </p:txBody>
      </p:sp>
      <p:sp>
        <p:nvSpPr>
          <p:cNvPr id="57358" name="Text Box 19"/>
          <p:cNvSpPr txBox="1">
            <a:spLocks noChangeArrowheads="1"/>
          </p:cNvSpPr>
          <p:nvPr/>
        </p:nvSpPr>
        <p:spPr bwMode="auto">
          <a:xfrm>
            <a:off x="5638800" y="3962400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 b="1"/>
              <a:t>P(</a:t>
            </a:r>
            <a:r>
              <a:rPr lang="en-US" altLang="en-US" sz="1600" b="1" i="1"/>
              <a:t>NR</a:t>
            </a:r>
            <a:r>
              <a:rPr lang="en-US" altLang="en-US" sz="1600" b="1"/>
              <a:t>|</a:t>
            </a:r>
            <a:r>
              <a:rPr lang="en-US" altLang="en-US" sz="1600" b="1" i="1"/>
              <a:t>D</a:t>
            </a:r>
            <a:r>
              <a:rPr lang="en-US" altLang="en-US" sz="1600" b="1"/>
              <a:t>)</a:t>
            </a:r>
          </a:p>
        </p:txBody>
      </p:sp>
      <p:sp>
        <p:nvSpPr>
          <p:cNvPr id="57359" name="Rectangle 20"/>
          <p:cNvSpPr>
            <a:spLocks noChangeArrowheads="1"/>
          </p:cNvSpPr>
          <p:nvPr/>
        </p:nvSpPr>
        <p:spPr bwMode="auto">
          <a:xfrm>
            <a:off x="0" y="2209800"/>
            <a:ext cx="4495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</a:pPr>
            <a:r>
              <a:rPr lang="en-US" altLang="en-US" sz="2000"/>
              <a:t>If a document set </a:t>
            </a:r>
            <a:r>
              <a:rPr lang="en-US" altLang="en-US" sz="2000" b="1" i="1"/>
              <a:t>D</a:t>
            </a:r>
            <a:r>
              <a:rPr lang="en-US" altLang="en-US" sz="2000"/>
              <a:t> has been selected in response to a query, retrieve the document if</a:t>
            </a:r>
          </a:p>
          <a:p>
            <a:pPr lvl="1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</a:pPr>
            <a:endParaRPr lang="en-US" altLang="en-US" sz="800"/>
          </a:p>
          <a:p>
            <a:pPr lvl="1" algn="ctr">
              <a:spcBef>
                <a:spcPct val="20000"/>
              </a:spcBef>
              <a:buClr>
                <a:srgbClr val="FF3300"/>
              </a:buClr>
              <a:buFont typeface="Marlett" pitchFamily="2" charset="2"/>
              <a:buNone/>
            </a:pPr>
            <a:r>
              <a:rPr lang="en-US" altLang="en-US" sz="2000" b="1" i="1"/>
              <a:t>dis</a:t>
            </a:r>
            <a:r>
              <a:rPr lang="en-US" altLang="en-US" sz="2000" b="1"/>
              <a:t>(</a:t>
            </a:r>
            <a:r>
              <a:rPr lang="en-US" altLang="en-US" sz="2000" b="1" i="1"/>
              <a:t>D</a:t>
            </a:r>
            <a:r>
              <a:rPr lang="en-US" altLang="en-US" sz="2000" b="1"/>
              <a:t>) &gt; 1</a:t>
            </a:r>
          </a:p>
          <a:p>
            <a:pPr lvl="1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None/>
            </a:pPr>
            <a:r>
              <a:rPr lang="en-US" altLang="en-US" sz="2000"/>
              <a:t>    where</a:t>
            </a:r>
            <a:endParaRPr lang="en-US" altLang="en-US" sz="800"/>
          </a:p>
          <a:p>
            <a:pPr lvl="1" algn="ctr">
              <a:spcBef>
                <a:spcPct val="20000"/>
              </a:spcBef>
              <a:buClr>
                <a:srgbClr val="FF3300"/>
              </a:buClr>
              <a:buFont typeface="Marlett" pitchFamily="2" charset="2"/>
              <a:buNone/>
            </a:pPr>
            <a:r>
              <a:rPr lang="en-US" altLang="en-US" sz="2000" b="1" i="1"/>
              <a:t>dis</a:t>
            </a:r>
            <a:r>
              <a:rPr lang="en-US" altLang="en-US" sz="2000" b="1"/>
              <a:t>(</a:t>
            </a:r>
            <a:r>
              <a:rPr lang="en-US" altLang="en-US" sz="2000" b="1" i="1"/>
              <a:t>D</a:t>
            </a:r>
            <a:r>
              <a:rPr lang="en-US" altLang="en-US" sz="2000" b="1"/>
              <a:t>) = P(</a:t>
            </a:r>
            <a:r>
              <a:rPr lang="en-US" altLang="en-US" sz="2000" b="1" i="1"/>
              <a:t>R</a:t>
            </a:r>
            <a:r>
              <a:rPr lang="en-US" altLang="en-US" sz="2000" b="1"/>
              <a:t>|</a:t>
            </a:r>
            <a:r>
              <a:rPr lang="en-US" altLang="en-US" sz="2000" b="1" i="1"/>
              <a:t>D</a:t>
            </a:r>
            <a:r>
              <a:rPr lang="en-US" altLang="en-US" sz="2000" b="1"/>
              <a:t>) / P(</a:t>
            </a:r>
            <a:r>
              <a:rPr lang="en-US" altLang="en-US" sz="2000" b="1" i="1"/>
              <a:t>NR</a:t>
            </a:r>
            <a:r>
              <a:rPr lang="en-US" altLang="en-US" sz="2000" b="1"/>
              <a:t>|</a:t>
            </a:r>
            <a:r>
              <a:rPr lang="en-US" altLang="en-US" sz="2000" b="1" i="1"/>
              <a:t>D</a:t>
            </a:r>
            <a:r>
              <a:rPr lang="en-US" altLang="en-US" sz="2000" b="1"/>
              <a:t>)</a:t>
            </a:r>
          </a:p>
          <a:p>
            <a:pPr lvl="1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</a:pPr>
            <a:r>
              <a:rPr lang="en-US" altLang="en-US" sz="2000"/>
              <a:t>is the discriminant of </a:t>
            </a:r>
            <a:r>
              <a:rPr lang="en-US" altLang="en-US" sz="2000" b="1" i="1"/>
              <a:t>D</a:t>
            </a:r>
            <a:endParaRPr lang="en-US" altLang="en-US" sz="2000"/>
          </a:p>
          <a:p>
            <a:pPr lvl="1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</a:pPr>
            <a:endParaRPr lang="en-US" altLang="en-US" sz="1200"/>
          </a:p>
          <a:p>
            <a:pPr lvl="1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</a:pPr>
            <a:r>
              <a:rPr lang="en-US" altLang="en-US" sz="2000"/>
              <a:t>This criteria can be modified by weighting the two probabilities</a:t>
            </a:r>
          </a:p>
        </p:txBody>
      </p:sp>
    </p:spTree>
    <p:extLst>
      <p:ext uri="{BB962C8B-B14F-4D97-AF65-F5344CB8AC3E}">
        <p14:creationId xmlns:p14="http://schemas.microsoft.com/office/powerpoint/2010/main" val="932348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A6AFC82-E2DA-4512-9C14-EAB38E01F59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r>
              <a:rPr lang="en-US" altLang="en-US" smtClean="0"/>
              <a:t>Estimating Probabilities</a:t>
            </a:r>
          </a:p>
        </p:txBody>
      </p:sp>
      <p:sp>
        <p:nvSpPr>
          <p:cNvPr id="153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en-US" sz="2000" smtClean="0"/>
              <a:t>Bayes’ Rule can be used to “invert” conditional probabilities:</a:t>
            </a:r>
          </a:p>
          <a:p>
            <a:endParaRPr lang="en-US" altLang="en-US" smtClean="0"/>
          </a:p>
          <a:p>
            <a:endParaRPr lang="en-US" altLang="en-US" sz="2000" smtClean="0"/>
          </a:p>
          <a:p>
            <a:r>
              <a:rPr lang="en-US" altLang="en-US" sz="2000" smtClean="0"/>
              <a:t>Applying that to discriminant function:</a:t>
            </a:r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z="1000" smtClean="0"/>
          </a:p>
          <a:p>
            <a:r>
              <a:rPr lang="en-US" altLang="en-US" sz="2000" smtClean="0"/>
              <a:t>Note that P(</a:t>
            </a:r>
            <a:r>
              <a:rPr lang="en-US" altLang="en-US" sz="2000" i="1" smtClean="0"/>
              <a:t>R</a:t>
            </a:r>
            <a:r>
              <a:rPr lang="en-US" altLang="en-US" sz="2000" smtClean="0"/>
              <a:t>) is the probability that a random document is relevant to the query, and P(</a:t>
            </a:r>
            <a:r>
              <a:rPr lang="en-US" altLang="en-US" sz="2000" i="1" smtClean="0"/>
              <a:t>NR</a:t>
            </a:r>
            <a:r>
              <a:rPr lang="en-US" altLang="en-US" sz="2000" smtClean="0"/>
              <a:t>) = 1 - P(</a:t>
            </a:r>
            <a:r>
              <a:rPr lang="en-US" altLang="en-US" sz="2000" i="1" smtClean="0"/>
              <a:t>R</a:t>
            </a:r>
            <a:r>
              <a:rPr lang="en-US" altLang="en-US" sz="2000" smtClean="0"/>
              <a:t>)</a:t>
            </a:r>
          </a:p>
          <a:p>
            <a:endParaRPr lang="en-US" altLang="en-US" sz="1000" smtClean="0"/>
          </a:p>
          <a:p>
            <a:pPr algn="ctr">
              <a:buFont typeface="Marlett" pitchFamily="2" charset="2"/>
              <a:buNone/>
            </a:pPr>
            <a:r>
              <a:rPr lang="en-US" altLang="en-US" sz="2000" smtClean="0"/>
              <a:t>P(</a:t>
            </a:r>
            <a:r>
              <a:rPr lang="en-US" altLang="en-US" sz="2000" i="1" smtClean="0"/>
              <a:t>R</a:t>
            </a:r>
            <a:r>
              <a:rPr lang="en-US" altLang="en-US" sz="2000" smtClean="0"/>
              <a:t>) = 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 / 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     and     P(</a:t>
            </a:r>
            <a:r>
              <a:rPr lang="en-US" altLang="en-US" sz="2000" i="1" smtClean="0"/>
              <a:t>NR</a:t>
            </a:r>
            <a:r>
              <a:rPr lang="en-US" altLang="en-US" sz="2000" smtClean="0"/>
              <a:t>) = 1 - P(</a:t>
            </a:r>
            <a:r>
              <a:rPr lang="en-US" altLang="en-US" sz="2000" i="1" smtClean="0"/>
              <a:t>R</a:t>
            </a:r>
            <a:r>
              <a:rPr lang="en-US" altLang="en-US" sz="2000" smtClean="0"/>
              <a:t>) = (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 - 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) / </a:t>
            </a:r>
            <a:r>
              <a:rPr lang="en-US" altLang="en-US" sz="2000" i="1" smtClean="0"/>
              <a:t>N</a:t>
            </a:r>
          </a:p>
          <a:p>
            <a:endParaRPr lang="en-US" altLang="en-US" sz="1000" i="1" smtClean="0"/>
          </a:p>
          <a:p>
            <a:pPr>
              <a:buFont typeface="Marlett" pitchFamily="2" charset="2"/>
              <a:buNone/>
            </a:pPr>
            <a:r>
              <a:rPr lang="en-US" altLang="en-US" sz="2000" smtClean="0"/>
              <a:t>	where  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 = number of relevant documents, and</a:t>
            </a:r>
          </a:p>
          <a:p>
            <a:pPr>
              <a:buFont typeface="Marlett" pitchFamily="2" charset="2"/>
              <a:buNone/>
            </a:pPr>
            <a:r>
              <a:rPr lang="en-US" altLang="en-US" sz="2000" smtClean="0"/>
              <a:t>		   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 = total number of documents in the collection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3017838" y="1447800"/>
          <a:ext cx="2743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6" name="Equation" r:id="rId4" imgW="2260600" imgH="596900" progId="Equation.3">
                  <p:embed/>
                </p:oleObj>
              </mc:Choice>
              <mc:Fallback>
                <p:oleObj name="Equation" r:id="rId4" imgW="2260600" imgH="596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1447800"/>
                        <a:ext cx="27432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2209800" y="2743200"/>
          <a:ext cx="44084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7" name="Equation" r:id="rId6" imgW="3632200" imgH="596900" progId="">
                  <p:embed/>
                </p:oleObj>
              </mc:Choice>
              <mc:Fallback>
                <p:oleObj name="Equation" r:id="rId6" imgW="3632200" imgH="5969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743200"/>
                        <a:ext cx="4408488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5597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3B9C8C-7FF7-4441-AD51-9FDBED457D7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 altLang="en-US" smtClean="0"/>
              <a:t>Estimating Probabilities</a:t>
            </a:r>
          </a:p>
        </p:txBody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r>
              <a:rPr lang="en-US" altLang="en-US" sz="2000" smtClean="0"/>
              <a:t>Now we need to estimate P(</a:t>
            </a:r>
            <a:r>
              <a:rPr lang="en-US" altLang="en-US" sz="2000" i="1" smtClean="0"/>
              <a:t>D</a:t>
            </a:r>
            <a:r>
              <a:rPr lang="en-US" altLang="en-US" sz="2000" smtClean="0"/>
              <a:t>|</a:t>
            </a:r>
            <a:r>
              <a:rPr lang="en-US" altLang="en-US" sz="2000" i="1" smtClean="0"/>
              <a:t>R</a:t>
            </a:r>
            <a:r>
              <a:rPr lang="en-US" altLang="en-US" sz="2000" smtClean="0"/>
              <a:t>) and P(</a:t>
            </a:r>
            <a:r>
              <a:rPr lang="en-US" altLang="en-US" sz="2000" i="1" smtClean="0"/>
              <a:t>D</a:t>
            </a:r>
            <a:r>
              <a:rPr lang="en-US" altLang="en-US" sz="2000" smtClean="0"/>
              <a:t>|</a:t>
            </a:r>
            <a:r>
              <a:rPr lang="en-US" altLang="en-US" sz="2000" i="1" smtClean="0"/>
              <a:t>NR</a:t>
            </a:r>
            <a:r>
              <a:rPr lang="en-US" altLang="en-US" sz="2000" smtClean="0"/>
              <a:t>)</a:t>
            </a:r>
            <a:endParaRPr lang="en-US" altLang="en-US" smtClean="0"/>
          </a:p>
          <a:p>
            <a:pPr lvl="1"/>
            <a:r>
              <a:rPr lang="en-US" altLang="en-US" sz="1800" smtClean="0"/>
              <a:t>If we assume that a document is represented by terms  </a:t>
            </a:r>
            <a:r>
              <a:rPr lang="en-US" altLang="en-US" sz="1800" b="1" i="1" smtClean="0"/>
              <a:t>t</a:t>
            </a:r>
            <a:r>
              <a:rPr lang="en-US" altLang="en-US" sz="1800" b="1" baseline="-25000" smtClean="0"/>
              <a:t>1</a:t>
            </a:r>
            <a:r>
              <a:rPr lang="en-US" altLang="en-US" sz="1800" b="1" smtClean="0"/>
              <a:t>, . . ., </a:t>
            </a:r>
            <a:r>
              <a:rPr lang="en-US" altLang="en-US" sz="1800" b="1" i="1" smtClean="0"/>
              <a:t>t</a:t>
            </a:r>
            <a:r>
              <a:rPr lang="en-US" altLang="en-US" sz="1800" b="1" i="1" baseline="-25000" smtClean="0"/>
              <a:t>n</a:t>
            </a:r>
            <a:r>
              <a:rPr lang="en-US" altLang="en-US" sz="1800" smtClean="0"/>
              <a:t>, and that these terms are statistically independent, then</a:t>
            </a:r>
          </a:p>
          <a:p>
            <a:pPr lvl="1"/>
            <a:endParaRPr lang="en-US" altLang="en-US" sz="1800" smtClean="0"/>
          </a:p>
          <a:p>
            <a:pPr lvl="1"/>
            <a:endParaRPr lang="en-US" altLang="en-US" sz="1800" smtClean="0"/>
          </a:p>
          <a:p>
            <a:pPr lvl="1"/>
            <a:r>
              <a:rPr lang="en-US" altLang="en-US" sz="1800" smtClean="0"/>
              <a:t>and similarly we can compute P(</a:t>
            </a:r>
            <a:r>
              <a:rPr lang="en-US" altLang="en-US" sz="1800" i="1" smtClean="0"/>
              <a:t>D</a:t>
            </a:r>
            <a:r>
              <a:rPr lang="en-US" altLang="en-US" sz="1800" smtClean="0"/>
              <a:t>|</a:t>
            </a:r>
            <a:r>
              <a:rPr lang="en-US" altLang="en-US" sz="1800" i="1" smtClean="0"/>
              <a:t>NR</a:t>
            </a:r>
            <a:r>
              <a:rPr lang="en-US" altLang="en-US" sz="1800" smtClean="0"/>
              <a:t>)</a:t>
            </a:r>
          </a:p>
          <a:p>
            <a:pPr lvl="1"/>
            <a:r>
              <a:rPr lang="en-US" altLang="en-US" sz="1800" smtClean="0"/>
              <a:t>Note that P(</a:t>
            </a:r>
            <a:r>
              <a:rPr lang="en-US" altLang="en-US" sz="1800" i="1" smtClean="0"/>
              <a:t>t</a:t>
            </a:r>
            <a:r>
              <a:rPr lang="en-US" altLang="en-US" sz="1800" i="1" baseline="-25000" smtClean="0"/>
              <a:t>i</a:t>
            </a:r>
            <a:r>
              <a:rPr lang="en-US" altLang="en-US" sz="1800" smtClean="0"/>
              <a:t>|</a:t>
            </a:r>
            <a:r>
              <a:rPr lang="en-US" altLang="en-US" sz="1800" i="1" smtClean="0"/>
              <a:t>R</a:t>
            </a:r>
            <a:r>
              <a:rPr lang="en-US" altLang="en-US" sz="1800" smtClean="0"/>
              <a:t>) is the probability that a term </a:t>
            </a:r>
            <a:r>
              <a:rPr lang="en-US" altLang="en-US" sz="1800" b="1" i="1" smtClean="0"/>
              <a:t>t</a:t>
            </a:r>
            <a:r>
              <a:rPr lang="en-US" altLang="en-US" sz="1800" b="1" i="1" baseline="-25000" smtClean="0"/>
              <a:t>i</a:t>
            </a:r>
            <a:r>
              <a:rPr lang="en-US" altLang="en-US" sz="1800" smtClean="0"/>
              <a:t> occurs in a relevant document, and it can be estimated based on previously available sample (e.g., through relevance feedback)</a:t>
            </a:r>
          </a:p>
          <a:p>
            <a:pPr lvl="1"/>
            <a:r>
              <a:rPr lang="en-US" altLang="en-US" sz="1800" smtClean="0"/>
              <a:t>So, based on the probability of the distribution of terms in relevant and non-relevant documents we can estimate whether the document should be retrieved (i.e, if  </a:t>
            </a:r>
            <a:r>
              <a:rPr lang="en-US" altLang="en-US" sz="1800" i="1" smtClean="0"/>
              <a:t>dis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D</a:t>
            </a:r>
            <a:r>
              <a:rPr lang="en-US" altLang="en-US" sz="1800" smtClean="0"/>
              <a:t>) &gt; 1)</a:t>
            </a:r>
          </a:p>
          <a:p>
            <a:pPr lvl="1"/>
            <a:r>
              <a:rPr lang="en-US" altLang="en-US" sz="1800" smtClean="0"/>
              <a:t>Note that documents that are retrieved can be ranked based on the value of the discriminant</a:t>
            </a:r>
            <a:endParaRPr lang="en-US" altLang="en-US" smtClean="0"/>
          </a:p>
        </p:txBody>
      </p:sp>
      <p:graphicFrame>
        <p:nvGraphicFramePr>
          <p:cNvPr id="16386" name="Object 1024"/>
          <p:cNvGraphicFramePr>
            <a:graphicFrameLocks noChangeAspect="1"/>
          </p:cNvGraphicFramePr>
          <p:nvPr/>
        </p:nvGraphicFramePr>
        <p:xfrm>
          <a:off x="2362200" y="990600"/>
          <a:ext cx="44084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0" name="Equation" r:id="rId4" imgW="3632200" imgH="596900" progId="Equation.3">
                  <p:embed/>
                </p:oleObj>
              </mc:Choice>
              <mc:Fallback>
                <p:oleObj name="Equation" r:id="rId4" imgW="3632200" imgH="596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90600"/>
                        <a:ext cx="4408488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1025"/>
          <p:cNvGraphicFramePr>
            <a:graphicFrameLocks noChangeAspect="1"/>
          </p:cNvGraphicFramePr>
          <p:nvPr/>
        </p:nvGraphicFramePr>
        <p:xfrm>
          <a:off x="2390775" y="2971800"/>
          <a:ext cx="45148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1" name="Equation" r:id="rId6" imgW="3467100" imgH="292100" progId="">
                  <p:embed/>
                </p:oleObj>
              </mc:Choice>
              <mc:Fallback>
                <p:oleObj name="Equation" r:id="rId6" imgW="3467100" imgH="2921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2971800"/>
                        <a:ext cx="45148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773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/>
          <p:cNvSpPr>
            <a:spLocks noChangeArrowheads="1"/>
          </p:cNvSpPr>
          <p:nvPr/>
        </p:nvSpPr>
        <p:spPr bwMode="auto">
          <a:xfrm>
            <a:off x="165100" y="736600"/>
            <a:ext cx="2286000" cy="1143000"/>
          </a:xfrm>
          <a:prstGeom prst="star16">
            <a:avLst>
              <a:gd name="adj" fmla="val 37500"/>
            </a:avLst>
          </a:prstGeom>
          <a:solidFill>
            <a:srgbClr val="FFCCFF"/>
          </a:solidFill>
          <a:ln w="508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541338" y="1031875"/>
            <a:ext cx="14414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800" b="1">
                <a:solidFill>
                  <a:schemeClr val="tx2"/>
                </a:solidFill>
                <a:latin typeface="Arial" charset="0"/>
              </a:rPr>
              <a:t>Information</a:t>
            </a:r>
          </a:p>
          <a:p>
            <a:pPr algn="ctr">
              <a:lnSpc>
                <a:spcPct val="90000"/>
              </a:lnSpc>
            </a:pPr>
            <a:r>
              <a:rPr lang="en-US" altLang="en-US" sz="1800" b="1">
                <a:solidFill>
                  <a:schemeClr val="tx2"/>
                </a:solidFill>
                <a:latin typeface="Arial" charset="0"/>
              </a:rPr>
              <a:t>need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5499100" y="2946400"/>
            <a:ext cx="1382713" cy="598488"/>
          </a:xfrm>
          <a:prstGeom prst="cube">
            <a:avLst>
              <a:gd name="adj" fmla="val 24995"/>
            </a:avLst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5681663" y="3149600"/>
            <a:ext cx="847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en-US" sz="2000" b="1">
                <a:solidFill>
                  <a:schemeClr val="tx2"/>
                </a:solidFill>
                <a:latin typeface="Arial" charset="0"/>
              </a:rPr>
              <a:t>Index</a:t>
            </a:r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5346700" y="1879600"/>
            <a:ext cx="1752600" cy="444500"/>
          </a:xfrm>
          <a:prstGeom prst="roundRect">
            <a:avLst>
              <a:gd name="adj" fmla="val 12495"/>
            </a:avLst>
          </a:prstGeom>
          <a:noFill/>
          <a:ln w="508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5402263" y="1909763"/>
            <a:ext cx="1652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en-US" sz="2000" b="1">
                <a:solidFill>
                  <a:schemeClr val="tx2"/>
                </a:solidFill>
                <a:latin typeface="Arial" charset="0"/>
              </a:rPr>
              <a:t>Pre-process</a:t>
            </a: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609600" y="3124200"/>
            <a:ext cx="1473200" cy="419100"/>
          </a:xfrm>
          <a:prstGeom prst="roundRect">
            <a:avLst>
              <a:gd name="adj" fmla="val 12495"/>
            </a:avLst>
          </a:prstGeom>
          <a:noFill/>
          <a:ln w="508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896938" y="3146425"/>
            <a:ext cx="111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en-US" sz="2000" b="1">
                <a:solidFill>
                  <a:schemeClr val="tx2"/>
                </a:solidFill>
                <a:latin typeface="Arial" charset="0"/>
              </a:rPr>
              <a:t>Parse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rot="-4432679">
            <a:off x="6180137" y="1350963"/>
            <a:ext cx="695325" cy="228600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 rot="-1785862" flipH="1" flipV="1">
            <a:off x="2374900" y="3146425"/>
            <a:ext cx="655638" cy="360363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876" name="Group 12"/>
          <p:cNvGrpSpPr>
            <a:grpSpLocks/>
          </p:cNvGrpSpPr>
          <p:nvPr/>
        </p:nvGrpSpPr>
        <p:grpSpPr bwMode="auto">
          <a:xfrm>
            <a:off x="4279900" y="5308600"/>
            <a:ext cx="1279525" cy="1054100"/>
            <a:chOff x="2555" y="1622"/>
            <a:chExt cx="806" cy="664"/>
          </a:xfrm>
        </p:grpSpPr>
        <p:grpSp>
          <p:nvGrpSpPr>
            <p:cNvPr id="36902" name="Group 13"/>
            <p:cNvGrpSpPr>
              <a:grpSpLocks/>
            </p:cNvGrpSpPr>
            <p:nvPr/>
          </p:nvGrpSpPr>
          <p:grpSpPr bwMode="auto">
            <a:xfrm>
              <a:off x="2555" y="1622"/>
              <a:ext cx="806" cy="664"/>
              <a:chOff x="2555" y="1622"/>
              <a:chExt cx="806" cy="664"/>
            </a:xfrm>
          </p:grpSpPr>
          <p:grpSp>
            <p:nvGrpSpPr>
              <p:cNvPr id="36909" name="Group 14"/>
              <p:cNvGrpSpPr>
                <a:grpSpLocks/>
              </p:cNvGrpSpPr>
              <p:nvPr/>
            </p:nvGrpSpPr>
            <p:grpSpPr bwMode="auto">
              <a:xfrm>
                <a:off x="2619" y="1622"/>
                <a:ext cx="742" cy="586"/>
                <a:chOff x="2619" y="1622"/>
                <a:chExt cx="742" cy="586"/>
              </a:xfrm>
            </p:grpSpPr>
            <p:sp>
              <p:nvSpPr>
                <p:cNvPr id="36911" name="Freeform 15"/>
                <p:cNvSpPr>
                  <a:spLocks/>
                </p:cNvSpPr>
                <p:nvPr/>
              </p:nvSpPr>
              <p:spPr bwMode="auto">
                <a:xfrm>
                  <a:off x="2619" y="1622"/>
                  <a:ext cx="742" cy="586"/>
                </a:xfrm>
                <a:custGeom>
                  <a:avLst/>
                  <a:gdLst>
                    <a:gd name="T0" fmla="*/ 0 w 742"/>
                    <a:gd name="T1" fmla="*/ 0 h 586"/>
                    <a:gd name="T2" fmla="*/ 741 w 742"/>
                    <a:gd name="T3" fmla="*/ 0 h 586"/>
                    <a:gd name="T4" fmla="*/ 741 w 742"/>
                    <a:gd name="T5" fmla="*/ 585 h 586"/>
                    <a:gd name="T6" fmla="*/ 0 w 742"/>
                    <a:gd name="T7" fmla="*/ 585 h 586"/>
                    <a:gd name="T8" fmla="*/ 0 w 742"/>
                    <a:gd name="T9" fmla="*/ 0 h 5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42"/>
                    <a:gd name="T16" fmla="*/ 0 h 586"/>
                    <a:gd name="T17" fmla="*/ 742 w 742"/>
                    <a:gd name="T18" fmla="*/ 586 h 5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42" h="586">
                      <a:moveTo>
                        <a:pt x="0" y="0"/>
                      </a:moveTo>
                      <a:lnTo>
                        <a:pt x="741" y="0"/>
                      </a:lnTo>
                      <a:lnTo>
                        <a:pt x="741" y="585"/>
                      </a:lnTo>
                      <a:lnTo>
                        <a:pt x="0" y="58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CCFF"/>
                </a:solidFill>
                <a:ln w="12700" cap="rnd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912" name="Group 16"/>
                <p:cNvGrpSpPr>
                  <a:grpSpLocks/>
                </p:cNvGrpSpPr>
                <p:nvPr/>
              </p:nvGrpSpPr>
              <p:grpSpPr bwMode="auto">
                <a:xfrm>
                  <a:off x="2619" y="1675"/>
                  <a:ext cx="742" cy="475"/>
                  <a:chOff x="2619" y="1675"/>
                  <a:chExt cx="742" cy="475"/>
                </a:xfrm>
              </p:grpSpPr>
              <p:sp>
                <p:nvSpPr>
                  <p:cNvPr id="36913" name="Freeform 17"/>
                  <p:cNvSpPr>
                    <a:spLocks/>
                  </p:cNvSpPr>
                  <p:nvPr/>
                </p:nvSpPr>
                <p:spPr bwMode="auto">
                  <a:xfrm>
                    <a:off x="2619" y="1675"/>
                    <a:ext cx="742" cy="54"/>
                  </a:xfrm>
                  <a:custGeom>
                    <a:avLst/>
                    <a:gdLst>
                      <a:gd name="T0" fmla="*/ 0 w 742"/>
                      <a:gd name="T1" fmla="*/ 0 h 54"/>
                      <a:gd name="T2" fmla="*/ 741 w 742"/>
                      <a:gd name="T3" fmla="*/ 0 h 54"/>
                      <a:gd name="T4" fmla="*/ 741 w 742"/>
                      <a:gd name="T5" fmla="*/ 53 h 54"/>
                      <a:gd name="T6" fmla="*/ 0 w 742"/>
                      <a:gd name="T7" fmla="*/ 53 h 54"/>
                      <a:gd name="T8" fmla="*/ 0 w 742"/>
                      <a:gd name="T9" fmla="*/ 0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54"/>
                      <a:gd name="T17" fmla="*/ 742 w 742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54">
                        <a:moveTo>
                          <a:pt x="0" y="0"/>
                        </a:moveTo>
                        <a:lnTo>
                          <a:pt x="741" y="0"/>
                        </a:lnTo>
                        <a:lnTo>
                          <a:pt x="741" y="53"/>
                        </a:lnTo>
                        <a:lnTo>
                          <a:pt x="0" y="5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CCFF"/>
                  </a:solidFill>
                  <a:ln w="12700" cap="rnd" cmpd="sng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914" name="Freeform 18"/>
                  <p:cNvSpPr>
                    <a:spLocks/>
                  </p:cNvSpPr>
                  <p:nvPr/>
                </p:nvSpPr>
                <p:spPr bwMode="auto">
                  <a:xfrm>
                    <a:off x="2619" y="1780"/>
                    <a:ext cx="742" cy="54"/>
                  </a:xfrm>
                  <a:custGeom>
                    <a:avLst/>
                    <a:gdLst>
                      <a:gd name="T0" fmla="*/ 0 w 742"/>
                      <a:gd name="T1" fmla="*/ 0 h 54"/>
                      <a:gd name="T2" fmla="*/ 741 w 742"/>
                      <a:gd name="T3" fmla="*/ 0 h 54"/>
                      <a:gd name="T4" fmla="*/ 741 w 742"/>
                      <a:gd name="T5" fmla="*/ 53 h 54"/>
                      <a:gd name="T6" fmla="*/ 0 w 742"/>
                      <a:gd name="T7" fmla="*/ 53 h 54"/>
                      <a:gd name="T8" fmla="*/ 0 w 742"/>
                      <a:gd name="T9" fmla="*/ 0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54"/>
                      <a:gd name="T17" fmla="*/ 742 w 742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54">
                        <a:moveTo>
                          <a:pt x="0" y="0"/>
                        </a:moveTo>
                        <a:lnTo>
                          <a:pt x="741" y="0"/>
                        </a:lnTo>
                        <a:lnTo>
                          <a:pt x="741" y="53"/>
                        </a:lnTo>
                        <a:lnTo>
                          <a:pt x="0" y="5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CCFF"/>
                  </a:solidFill>
                  <a:ln w="12700" cap="rnd" cmpd="sng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915" name="Freeform 19"/>
                  <p:cNvSpPr>
                    <a:spLocks/>
                  </p:cNvSpPr>
                  <p:nvPr/>
                </p:nvSpPr>
                <p:spPr bwMode="auto">
                  <a:xfrm>
                    <a:off x="2619" y="1885"/>
                    <a:ext cx="742" cy="54"/>
                  </a:xfrm>
                  <a:custGeom>
                    <a:avLst/>
                    <a:gdLst>
                      <a:gd name="T0" fmla="*/ 0 w 742"/>
                      <a:gd name="T1" fmla="*/ 0 h 54"/>
                      <a:gd name="T2" fmla="*/ 741 w 742"/>
                      <a:gd name="T3" fmla="*/ 0 h 54"/>
                      <a:gd name="T4" fmla="*/ 741 w 742"/>
                      <a:gd name="T5" fmla="*/ 53 h 54"/>
                      <a:gd name="T6" fmla="*/ 0 w 742"/>
                      <a:gd name="T7" fmla="*/ 53 h 54"/>
                      <a:gd name="T8" fmla="*/ 0 w 742"/>
                      <a:gd name="T9" fmla="*/ 0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54"/>
                      <a:gd name="T17" fmla="*/ 742 w 742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54">
                        <a:moveTo>
                          <a:pt x="0" y="0"/>
                        </a:moveTo>
                        <a:lnTo>
                          <a:pt x="741" y="0"/>
                        </a:lnTo>
                        <a:lnTo>
                          <a:pt x="741" y="53"/>
                        </a:lnTo>
                        <a:lnTo>
                          <a:pt x="0" y="5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CCFF"/>
                  </a:solidFill>
                  <a:ln w="12700" cap="rnd" cmpd="sng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916" name="Freeform 20"/>
                  <p:cNvSpPr>
                    <a:spLocks/>
                  </p:cNvSpPr>
                  <p:nvPr/>
                </p:nvSpPr>
                <p:spPr bwMode="auto">
                  <a:xfrm>
                    <a:off x="2619" y="1992"/>
                    <a:ext cx="742" cy="52"/>
                  </a:xfrm>
                  <a:custGeom>
                    <a:avLst/>
                    <a:gdLst>
                      <a:gd name="T0" fmla="*/ 0 w 742"/>
                      <a:gd name="T1" fmla="*/ 0 h 52"/>
                      <a:gd name="T2" fmla="*/ 741 w 742"/>
                      <a:gd name="T3" fmla="*/ 0 h 52"/>
                      <a:gd name="T4" fmla="*/ 741 w 742"/>
                      <a:gd name="T5" fmla="*/ 51 h 52"/>
                      <a:gd name="T6" fmla="*/ 0 w 742"/>
                      <a:gd name="T7" fmla="*/ 51 h 52"/>
                      <a:gd name="T8" fmla="*/ 0 w 742"/>
                      <a:gd name="T9" fmla="*/ 0 h 5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52"/>
                      <a:gd name="T17" fmla="*/ 742 w 742"/>
                      <a:gd name="T18" fmla="*/ 52 h 5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52">
                        <a:moveTo>
                          <a:pt x="0" y="0"/>
                        </a:moveTo>
                        <a:lnTo>
                          <a:pt x="741" y="0"/>
                        </a:lnTo>
                        <a:lnTo>
                          <a:pt x="741" y="51"/>
                        </a:lnTo>
                        <a:lnTo>
                          <a:pt x="0" y="51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CCFF"/>
                  </a:solidFill>
                  <a:ln w="12700" cap="rnd" cmpd="sng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917" name="Freeform 21"/>
                  <p:cNvSpPr>
                    <a:spLocks/>
                  </p:cNvSpPr>
                  <p:nvPr/>
                </p:nvSpPr>
                <p:spPr bwMode="auto">
                  <a:xfrm>
                    <a:off x="2619" y="2096"/>
                    <a:ext cx="742" cy="54"/>
                  </a:xfrm>
                  <a:custGeom>
                    <a:avLst/>
                    <a:gdLst>
                      <a:gd name="T0" fmla="*/ 0 w 742"/>
                      <a:gd name="T1" fmla="*/ 0 h 54"/>
                      <a:gd name="T2" fmla="*/ 741 w 742"/>
                      <a:gd name="T3" fmla="*/ 0 h 54"/>
                      <a:gd name="T4" fmla="*/ 741 w 742"/>
                      <a:gd name="T5" fmla="*/ 53 h 54"/>
                      <a:gd name="T6" fmla="*/ 0 w 742"/>
                      <a:gd name="T7" fmla="*/ 53 h 54"/>
                      <a:gd name="T8" fmla="*/ 0 w 742"/>
                      <a:gd name="T9" fmla="*/ 0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54"/>
                      <a:gd name="T17" fmla="*/ 742 w 742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54">
                        <a:moveTo>
                          <a:pt x="0" y="0"/>
                        </a:moveTo>
                        <a:lnTo>
                          <a:pt x="741" y="0"/>
                        </a:lnTo>
                        <a:lnTo>
                          <a:pt x="741" y="53"/>
                        </a:lnTo>
                        <a:lnTo>
                          <a:pt x="0" y="5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CCFF"/>
                  </a:solidFill>
                  <a:ln w="12700" cap="rnd" cmpd="sng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6910" name="Freeform 22"/>
              <p:cNvSpPr>
                <a:spLocks/>
              </p:cNvSpPr>
              <p:nvPr/>
            </p:nvSpPr>
            <p:spPr bwMode="auto">
              <a:xfrm>
                <a:off x="2555" y="1661"/>
                <a:ext cx="742" cy="625"/>
              </a:xfrm>
              <a:custGeom>
                <a:avLst/>
                <a:gdLst>
                  <a:gd name="T0" fmla="*/ 0 w 742"/>
                  <a:gd name="T1" fmla="*/ 0 h 625"/>
                  <a:gd name="T2" fmla="*/ 741 w 742"/>
                  <a:gd name="T3" fmla="*/ 0 h 625"/>
                  <a:gd name="T4" fmla="*/ 741 w 742"/>
                  <a:gd name="T5" fmla="*/ 624 h 625"/>
                  <a:gd name="T6" fmla="*/ 0 w 742"/>
                  <a:gd name="T7" fmla="*/ 624 h 625"/>
                  <a:gd name="T8" fmla="*/ 0 w 742"/>
                  <a:gd name="T9" fmla="*/ 0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2"/>
                  <a:gd name="T16" fmla="*/ 0 h 625"/>
                  <a:gd name="T17" fmla="*/ 742 w 742"/>
                  <a:gd name="T18" fmla="*/ 625 h 6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2" h="625">
                    <a:moveTo>
                      <a:pt x="0" y="0"/>
                    </a:moveTo>
                    <a:lnTo>
                      <a:pt x="741" y="0"/>
                    </a:lnTo>
                    <a:lnTo>
                      <a:pt x="741" y="624"/>
                    </a:lnTo>
                    <a:lnTo>
                      <a:pt x="0" y="62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CCFF"/>
              </a:solidFill>
              <a:ln w="12700" cap="rnd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03" name="Line 23"/>
            <p:cNvSpPr>
              <a:spLocks noChangeShapeType="1"/>
            </p:cNvSpPr>
            <p:nvPr/>
          </p:nvSpPr>
          <p:spPr bwMode="auto">
            <a:xfrm>
              <a:off x="2784" y="1778"/>
              <a:ext cx="32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4" name="Line 24"/>
            <p:cNvSpPr>
              <a:spLocks noChangeShapeType="1"/>
            </p:cNvSpPr>
            <p:nvPr/>
          </p:nvSpPr>
          <p:spPr bwMode="auto">
            <a:xfrm>
              <a:off x="2784" y="1857"/>
              <a:ext cx="32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5" name="Line 25"/>
            <p:cNvSpPr>
              <a:spLocks noChangeShapeType="1"/>
            </p:cNvSpPr>
            <p:nvPr/>
          </p:nvSpPr>
          <p:spPr bwMode="auto">
            <a:xfrm>
              <a:off x="2784" y="1935"/>
              <a:ext cx="32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6" name="Line 26"/>
            <p:cNvSpPr>
              <a:spLocks noChangeShapeType="1"/>
            </p:cNvSpPr>
            <p:nvPr/>
          </p:nvSpPr>
          <p:spPr bwMode="auto">
            <a:xfrm>
              <a:off x="2784" y="2013"/>
              <a:ext cx="32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7" name="Line 27"/>
            <p:cNvSpPr>
              <a:spLocks noChangeShapeType="1"/>
            </p:cNvSpPr>
            <p:nvPr/>
          </p:nvSpPr>
          <p:spPr bwMode="auto">
            <a:xfrm>
              <a:off x="2784" y="2091"/>
              <a:ext cx="32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8" name="Line 28"/>
            <p:cNvSpPr>
              <a:spLocks noChangeShapeType="1"/>
            </p:cNvSpPr>
            <p:nvPr/>
          </p:nvSpPr>
          <p:spPr bwMode="auto">
            <a:xfrm>
              <a:off x="2784" y="2169"/>
              <a:ext cx="32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7" name="AutoShape 29"/>
          <p:cNvSpPr>
            <a:spLocks noChangeArrowheads="1"/>
          </p:cNvSpPr>
          <p:nvPr/>
        </p:nvSpPr>
        <p:spPr bwMode="auto">
          <a:xfrm>
            <a:off x="6870700" y="812800"/>
            <a:ext cx="822325" cy="327025"/>
          </a:xfrm>
          <a:prstGeom prst="cube">
            <a:avLst>
              <a:gd name="adj" fmla="val 24995"/>
            </a:avLst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78" name="AutoShape 30"/>
          <p:cNvSpPr>
            <a:spLocks noChangeArrowheads="1"/>
          </p:cNvSpPr>
          <p:nvPr/>
        </p:nvSpPr>
        <p:spPr bwMode="auto">
          <a:xfrm>
            <a:off x="7785100" y="622300"/>
            <a:ext cx="631825" cy="590550"/>
          </a:xfrm>
          <a:prstGeom prst="cube">
            <a:avLst>
              <a:gd name="adj" fmla="val 24995"/>
            </a:avLst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79" name="Rectangle 31"/>
          <p:cNvSpPr>
            <a:spLocks noChangeArrowheads="1"/>
          </p:cNvSpPr>
          <p:nvPr/>
        </p:nvSpPr>
        <p:spPr bwMode="auto">
          <a:xfrm>
            <a:off x="7023100" y="1308100"/>
            <a:ext cx="1552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en-US" sz="2000" b="1">
                <a:latin typeface="Arial" charset="0"/>
              </a:rPr>
              <a:t>Collections</a:t>
            </a:r>
          </a:p>
        </p:txBody>
      </p:sp>
      <p:sp>
        <p:nvSpPr>
          <p:cNvPr id="36880" name="AutoShape 32"/>
          <p:cNvSpPr>
            <a:spLocks noChangeArrowheads="1"/>
          </p:cNvSpPr>
          <p:nvPr/>
        </p:nvSpPr>
        <p:spPr bwMode="auto">
          <a:xfrm>
            <a:off x="4241800" y="4254500"/>
            <a:ext cx="1435100" cy="406400"/>
          </a:xfrm>
          <a:prstGeom prst="roundRect">
            <a:avLst>
              <a:gd name="adj" fmla="val 12495"/>
            </a:avLst>
          </a:prstGeom>
          <a:noFill/>
          <a:ln w="508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81" name="Rectangle 33"/>
          <p:cNvSpPr>
            <a:spLocks noChangeArrowheads="1"/>
          </p:cNvSpPr>
          <p:nvPr/>
        </p:nvSpPr>
        <p:spPr bwMode="auto">
          <a:xfrm>
            <a:off x="4538663" y="42926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en-US" sz="2000" b="1">
                <a:latin typeface="Arial" charset="0"/>
              </a:rPr>
              <a:t>Rank</a:t>
            </a:r>
          </a:p>
        </p:txBody>
      </p:sp>
      <p:sp>
        <p:nvSpPr>
          <p:cNvPr id="36882" name="Line 34"/>
          <p:cNvSpPr>
            <a:spLocks noChangeShapeType="1"/>
          </p:cNvSpPr>
          <p:nvPr/>
        </p:nvSpPr>
        <p:spPr bwMode="auto">
          <a:xfrm flipV="1">
            <a:off x="6184900" y="2413000"/>
            <a:ext cx="20638" cy="457200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AutoShape 35"/>
          <p:cNvSpPr>
            <a:spLocks noChangeArrowheads="1"/>
          </p:cNvSpPr>
          <p:nvPr/>
        </p:nvSpPr>
        <p:spPr bwMode="auto">
          <a:xfrm>
            <a:off x="3213100" y="2984500"/>
            <a:ext cx="1382713" cy="598488"/>
          </a:xfrm>
          <a:prstGeom prst="cube">
            <a:avLst>
              <a:gd name="adj" fmla="val 24995"/>
            </a:avLst>
          </a:prstGeom>
          <a:noFill/>
          <a:ln w="508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84" name="Rectangle 36"/>
          <p:cNvSpPr>
            <a:spLocks noChangeArrowheads="1"/>
          </p:cNvSpPr>
          <p:nvPr/>
        </p:nvSpPr>
        <p:spPr bwMode="auto">
          <a:xfrm>
            <a:off x="3395663" y="3162300"/>
            <a:ext cx="917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en-US" sz="2000" b="1">
                <a:solidFill>
                  <a:schemeClr val="tx2"/>
                </a:solidFill>
                <a:latin typeface="Arial" charset="0"/>
              </a:rPr>
              <a:t>Query</a:t>
            </a:r>
          </a:p>
        </p:txBody>
      </p:sp>
      <p:sp>
        <p:nvSpPr>
          <p:cNvPr id="36885" name="Line 37"/>
          <p:cNvSpPr>
            <a:spLocks noChangeShapeType="1"/>
          </p:cNvSpPr>
          <p:nvPr/>
        </p:nvSpPr>
        <p:spPr bwMode="auto">
          <a:xfrm rot="28197" flipH="1" flipV="1">
            <a:off x="3975100" y="3708400"/>
            <a:ext cx="695325" cy="368300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Line 38"/>
          <p:cNvSpPr>
            <a:spLocks noChangeShapeType="1"/>
          </p:cNvSpPr>
          <p:nvPr/>
        </p:nvSpPr>
        <p:spPr bwMode="auto">
          <a:xfrm rot="6986949" flipH="1" flipV="1">
            <a:off x="5187950" y="3716338"/>
            <a:ext cx="695325" cy="381000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Line 39"/>
          <p:cNvSpPr>
            <a:spLocks noChangeShapeType="1"/>
          </p:cNvSpPr>
          <p:nvPr/>
        </p:nvSpPr>
        <p:spPr bwMode="auto">
          <a:xfrm flipH="1" flipV="1">
            <a:off x="4910138" y="4762500"/>
            <a:ext cx="4762" cy="533400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Line 40"/>
          <p:cNvSpPr>
            <a:spLocks noChangeShapeType="1"/>
          </p:cNvSpPr>
          <p:nvPr/>
        </p:nvSpPr>
        <p:spPr bwMode="auto">
          <a:xfrm flipV="1">
            <a:off x="1308100" y="1955800"/>
            <a:ext cx="0" cy="1143000"/>
          </a:xfrm>
          <a:prstGeom prst="line">
            <a:avLst/>
          </a:prstGeom>
          <a:noFill/>
          <a:ln w="50800">
            <a:solidFill>
              <a:srgbClr val="FF66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Oval 41"/>
          <p:cNvSpPr>
            <a:spLocks noChangeArrowheads="1"/>
          </p:cNvSpPr>
          <p:nvPr/>
        </p:nvSpPr>
        <p:spPr bwMode="auto">
          <a:xfrm>
            <a:off x="622300" y="2108200"/>
            <a:ext cx="1524000" cy="60960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tx2"/>
                </a:solidFill>
                <a:latin typeface="Arial" charset="0"/>
              </a:rPr>
              <a:t>text input</a:t>
            </a:r>
            <a:endParaRPr lang="en-US" altLang="en-US" sz="2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90" name="Text Box 42"/>
          <p:cNvSpPr txBox="1">
            <a:spLocks noChangeArrowheads="1"/>
          </p:cNvSpPr>
          <p:nvPr/>
        </p:nvSpPr>
        <p:spPr bwMode="auto">
          <a:xfrm>
            <a:off x="2984500" y="431800"/>
            <a:ext cx="1930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>
                <a:solidFill>
                  <a:srgbClr val="008000"/>
                </a:solidFill>
                <a:latin typeface="Arial" charset="0"/>
              </a:rPr>
              <a:t>Lexical analysis and stop words</a:t>
            </a:r>
            <a:endParaRPr lang="en-US" altLang="en-US" sz="2400">
              <a:latin typeface="Arial" charset="0"/>
            </a:endParaRPr>
          </a:p>
        </p:txBody>
      </p:sp>
      <p:sp>
        <p:nvSpPr>
          <p:cNvPr id="36891" name="Oval 43"/>
          <p:cNvSpPr>
            <a:spLocks noChangeArrowheads="1"/>
          </p:cNvSpPr>
          <p:nvPr/>
        </p:nvSpPr>
        <p:spPr bwMode="auto">
          <a:xfrm>
            <a:off x="2832100" y="355600"/>
            <a:ext cx="2133600" cy="1447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cxnSp>
        <p:nvCxnSpPr>
          <p:cNvPr id="36892" name="AutoShape 44"/>
          <p:cNvCxnSpPr>
            <a:cxnSpLocks noChangeShapeType="1"/>
            <a:stCxn id="36891" idx="4"/>
            <a:endCxn id="36873" idx="0"/>
          </p:cNvCxnSpPr>
          <p:nvPr/>
        </p:nvCxnSpPr>
        <p:spPr bwMode="auto">
          <a:xfrm rot="5400000">
            <a:off x="2005806" y="1253332"/>
            <a:ext cx="1343025" cy="24431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3" name="AutoShape 45"/>
          <p:cNvCxnSpPr>
            <a:cxnSpLocks noChangeShapeType="1"/>
            <a:stCxn id="36891" idx="4"/>
          </p:cNvCxnSpPr>
          <p:nvPr/>
        </p:nvCxnSpPr>
        <p:spPr bwMode="auto">
          <a:xfrm rot="16200000" flipH="1">
            <a:off x="4454525" y="1247775"/>
            <a:ext cx="277813" cy="13890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4" name="AutoShape 46"/>
          <p:cNvSpPr>
            <a:spLocks noChangeArrowheads="1"/>
          </p:cNvSpPr>
          <p:nvPr/>
        </p:nvSpPr>
        <p:spPr bwMode="auto">
          <a:xfrm>
            <a:off x="4203700" y="4203700"/>
            <a:ext cx="1524000" cy="508000"/>
          </a:xfrm>
          <a:prstGeom prst="roundRect">
            <a:avLst>
              <a:gd name="adj" fmla="val 12495"/>
            </a:avLst>
          </a:prstGeom>
          <a:noFill/>
          <a:ln w="508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6895" name="Rectangle 47"/>
          <p:cNvSpPr>
            <a:spLocks noChangeArrowheads="1"/>
          </p:cNvSpPr>
          <p:nvPr/>
        </p:nvSpPr>
        <p:spPr bwMode="auto">
          <a:xfrm>
            <a:off x="5710238" y="5540375"/>
            <a:ext cx="8826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800" b="1">
                <a:solidFill>
                  <a:schemeClr val="tx2"/>
                </a:solidFill>
                <a:latin typeface="Arial" charset="0"/>
              </a:rPr>
              <a:t>Result</a:t>
            </a:r>
          </a:p>
          <a:p>
            <a:pPr algn="ctr">
              <a:lnSpc>
                <a:spcPct val="90000"/>
              </a:lnSpc>
            </a:pPr>
            <a:r>
              <a:rPr lang="en-US" altLang="en-US" sz="1800" b="1">
                <a:solidFill>
                  <a:schemeClr val="tx2"/>
                </a:solidFill>
                <a:latin typeface="Arial" charset="0"/>
              </a:rPr>
              <a:t>Sets</a:t>
            </a:r>
          </a:p>
        </p:txBody>
      </p:sp>
      <p:sp>
        <p:nvSpPr>
          <p:cNvPr id="36896" name="Text Box 48"/>
          <p:cNvSpPr txBox="1">
            <a:spLocks noChangeArrowheads="1"/>
          </p:cNvSpPr>
          <p:nvPr/>
        </p:nvSpPr>
        <p:spPr bwMode="auto">
          <a:xfrm>
            <a:off x="6883400" y="3594100"/>
            <a:ext cx="19812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200">
                <a:solidFill>
                  <a:srgbClr val="008000"/>
                </a:solidFill>
                <a:latin typeface="Arial" charset="0"/>
              </a:rPr>
              <a:t>How is</a:t>
            </a:r>
          </a:p>
          <a:p>
            <a:pPr algn="ctr"/>
            <a:r>
              <a:rPr lang="en-US" altLang="en-US" sz="2200">
                <a:solidFill>
                  <a:srgbClr val="008000"/>
                </a:solidFill>
                <a:latin typeface="Arial" charset="0"/>
              </a:rPr>
              <a:t>the index</a:t>
            </a:r>
          </a:p>
          <a:p>
            <a:pPr algn="ctr"/>
            <a:r>
              <a:rPr lang="en-US" altLang="en-US" sz="2200">
                <a:solidFill>
                  <a:srgbClr val="008000"/>
                </a:solidFill>
                <a:latin typeface="Arial" charset="0"/>
              </a:rPr>
              <a:t>constructed?</a:t>
            </a:r>
            <a:endParaRPr lang="en-US" altLang="en-US" sz="2200" b="1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36897" name="Oval 49"/>
          <p:cNvSpPr>
            <a:spLocks noChangeArrowheads="1"/>
          </p:cNvSpPr>
          <p:nvPr/>
        </p:nvSpPr>
        <p:spPr bwMode="auto">
          <a:xfrm>
            <a:off x="6781800" y="3543300"/>
            <a:ext cx="2133600" cy="147320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cxnSp>
        <p:nvCxnSpPr>
          <p:cNvPr id="36898" name="AutoShape 50"/>
          <p:cNvCxnSpPr>
            <a:cxnSpLocks noChangeShapeType="1"/>
            <a:stCxn id="36897" idx="0"/>
            <a:endCxn id="36868" idx="5"/>
          </p:cNvCxnSpPr>
          <p:nvPr/>
        </p:nvCxnSpPr>
        <p:spPr bwMode="auto">
          <a:xfrm rot="5400000" flipH="1">
            <a:off x="7191376" y="2886075"/>
            <a:ext cx="373062" cy="9413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9" name="Oval 51"/>
          <p:cNvSpPr>
            <a:spLocks noChangeArrowheads="1"/>
          </p:cNvSpPr>
          <p:nvPr/>
        </p:nvSpPr>
        <p:spPr bwMode="auto">
          <a:xfrm>
            <a:off x="962025" y="4165600"/>
            <a:ext cx="2216150" cy="156845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900" name="Text Box 52"/>
          <p:cNvSpPr txBox="1">
            <a:spLocks noChangeArrowheads="1"/>
          </p:cNvSpPr>
          <p:nvPr/>
        </p:nvSpPr>
        <p:spPr bwMode="auto">
          <a:xfrm>
            <a:off x="1077913" y="4346575"/>
            <a:ext cx="19812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200">
                <a:solidFill>
                  <a:srgbClr val="008000"/>
                </a:solidFill>
                <a:latin typeface="Arial" charset="0"/>
              </a:rPr>
              <a:t>How is the</a:t>
            </a:r>
          </a:p>
          <a:p>
            <a:pPr algn="ctr"/>
            <a:r>
              <a:rPr lang="en-US" altLang="en-US" sz="2200">
                <a:solidFill>
                  <a:srgbClr val="008000"/>
                </a:solidFill>
                <a:latin typeface="Arial" charset="0"/>
              </a:rPr>
              <a:t>matching and scoring done?</a:t>
            </a:r>
            <a:endParaRPr lang="en-US" altLang="en-US" sz="2200" b="1">
              <a:solidFill>
                <a:srgbClr val="008000"/>
              </a:solidFill>
              <a:latin typeface="Arial" charset="0"/>
            </a:endParaRPr>
          </a:p>
        </p:txBody>
      </p:sp>
      <p:cxnSp>
        <p:nvCxnSpPr>
          <p:cNvPr id="36901" name="AutoShape 53"/>
          <p:cNvCxnSpPr>
            <a:cxnSpLocks noChangeShapeType="1"/>
            <a:stCxn id="36899" idx="6"/>
            <a:endCxn id="36894" idx="1"/>
          </p:cNvCxnSpPr>
          <p:nvPr/>
        </p:nvCxnSpPr>
        <p:spPr bwMode="auto">
          <a:xfrm flipV="1">
            <a:off x="3178175" y="4457700"/>
            <a:ext cx="1000125" cy="492125"/>
          </a:xfrm>
          <a:prstGeom prst="curvedConnector3">
            <a:avLst>
              <a:gd name="adj1" fmla="val 5126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17415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AECDD0-B154-4F23-BCB7-5CDCF92DA80D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7416" name="Rectangle 2"/>
          <p:cNvSpPr>
            <a:spLocks noGrp="1" noChangeArrowheads="1"/>
          </p:cNvSpPr>
          <p:nvPr>
            <p:ph type="title" sz="quarter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Probabilistic Retrieval - Example</a:t>
            </a:r>
          </a:p>
        </p:txBody>
      </p:sp>
      <p:graphicFrame>
        <p:nvGraphicFramePr>
          <p:cNvPr id="17410" name="Object 80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76275" y="1366838"/>
          <a:ext cx="4325938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6" name="Worksheet" r:id="rId5" imgW="3549494" imgH="1914031" progId="Excel.Sheet.8">
                  <p:embed/>
                </p:oleObj>
              </mc:Choice>
              <mc:Fallback>
                <p:oleObj name="Worksheet" r:id="rId5" imgW="3549494" imgH="1914031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1366838"/>
                        <a:ext cx="4325938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79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18125" y="1736725"/>
          <a:ext cx="284797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7" name="Worksheet" r:id="rId8" imgW="1936906" imgH="972189" progId="Excel.Sheet.8">
                  <p:embed/>
                </p:oleObj>
              </mc:Choice>
              <mc:Fallback>
                <p:oleObj name="Worksheet" r:id="rId8" imgW="1936906" imgH="972189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25" y="1736725"/>
                        <a:ext cx="2847975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79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27100" y="4051300"/>
          <a:ext cx="72120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8" name="Equation" r:id="rId10" imgW="4495800" imgH="419100" progId="">
                  <p:embed/>
                </p:oleObj>
              </mc:Choice>
              <mc:Fallback>
                <p:oleObj name="Equation" r:id="rId10" imgW="4495800" imgH="4191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4051300"/>
                        <a:ext cx="7212013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80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893763" y="4876800"/>
          <a:ext cx="38957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9" name="Equation" r:id="rId12" imgW="2463800" imgH="393700" progId="">
                  <p:embed/>
                </p:oleObj>
              </mc:Choice>
              <mc:Fallback>
                <p:oleObj name="Equation" r:id="rId12" imgW="2463800" imgH="3937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4876800"/>
                        <a:ext cx="3895725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 Box 807"/>
          <p:cNvSpPr txBox="1">
            <a:spLocks noChangeArrowheads="1"/>
          </p:cNvSpPr>
          <p:nvPr/>
        </p:nvSpPr>
        <p:spPr bwMode="auto">
          <a:xfrm>
            <a:off x="1719263" y="5776913"/>
            <a:ext cx="5878512" cy="3175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/>
              <a:t>Since the discriminant is less than one, document D should not be retrieved</a:t>
            </a:r>
          </a:p>
        </p:txBody>
      </p:sp>
    </p:spTree>
    <p:extLst>
      <p:ext uri="{BB962C8B-B14F-4D97-AF65-F5344CB8AC3E}">
        <p14:creationId xmlns:p14="http://schemas.microsoft.com/office/powerpoint/2010/main" val="3935076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18438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CDC0AD-AC81-4CA1-BE0C-C0C7CB2CA268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8439" name="Rectangle 2"/>
          <p:cNvSpPr>
            <a:spLocks noGrp="1" noChangeArrowheads="1"/>
          </p:cNvSpPr>
          <p:nvPr>
            <p:ph type="title" sz="quarter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Probabilistic Retrieval (cont.)</a:t>
            </a:r>
          </a:p>
        </p:txBody>
      </p:sp>
      <p:graphicFrame>
        <p:nvGraphicFramePr>
          <p:cNvPr id="1843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55625" y="3781425"/>
          <a:ext cx="269557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9" name="Worksheet" r:id="rId5" imgW="1936906" imgH="972189" progId="Excel.Sheet.8">
                  <p:embed/>
                </p:oleObj>
              </mc:Choice>
              <mc:Fallback>
                <p:oleObj name="Worksheet" r:id="rId5" imgW="1936906" imgH="972189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3781425"/>
                        <a:ext cx="2695575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279400" y="1181100"/>
            <a:ext cx="7772400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</a:pPr>
            <a:r>
              <a:rPr lang="en-US" altLang="en-US" sz="2000" b="1"/>
              <a:t>In practice, can’t build a model for each query</a:t>
            </a:r>
            <a:endParaRPr lang="en-US" altLang="en-US" sz="2400" b="1"/>
          </a:p>
          <a:p>
            <a:pPr lvl="1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</a:pPr>
            <a:r>
              <a:rPr lang="en-US" altLang="en-US" sz="1800"/>
              <a:t>Instead a general model is built based on query-document pairs in the historical (training) data</a:t>
            </a:r>
          </a:p>
          <a:p>
            <a:pPr lvl="1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</a:pPr>
            <a:r>
              <a:rPr lang="en-US" altLang="en-US" sz="1800"/>
              <a:t>Then for a given query </a:t>
            </a:r>
            <a:r>
              <a:rPr lang="en-US" altLang="en-US" sz="1800" i="1"/>
              <a:t>Q</a:t>
            </a:r>
            <a:r>
              <a:rPr lang="en-US" altLang="en-US" sz="1800"/>
              <a:t>, the discriminant is computed only based on the conditional probabilities of the query terms</a:t>
            </a:r>
          </a:p>
          <a:p>
            <a:pPr lvl="2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</a:pPr>
            <a:r>
              <a:rPr lang="en-US" altLang="en-US" sz="1800"/>
              <a:t>If query term </a:t>
            </a:r>
            <a:r>
              <a:rPr lang="en-US" altLang="en-US" sz="1800" i="1"/>
              <a:t>t</a:t>
            </a:r>
            <a:r>
              <a:rPr lang="en-US" altLang="en-US" sz="1800"/>
              <a:t> occurs in </a:t>
            </a:r>
            <a:r>
              <a:rPr lang="en-US" altLang="en-US" sz="1800" i="1"/>
              <a:t>D</a:t>
            </a:r>
            <a:r>
              <a:rPr lang="en-US" altLang="en-US" sz="1800"/>
              <a:t>, take </a:t>
            </a:r>
            <a:r>
              <a:rPr lang="en-US" altLang="en-US" sz="1800" i="1"/>
              <a:t>P</a:t>
            </a:r>
            <a:r>
              <a:rPr lang="en-US" altLang="en-US" sz="1800"/>
              <a:t>(</a:t>
            </a:r>
            <a:r>
              <a:rPr lang="en-US" altLang="en-US" sz="1800" i="1"/>
              <a:t>t</a:t>
            </a:r>
            <a:r>
              <a:rPr lang="en-US" altLang="en-US" sz="1800"/>
              <a:t>|</a:t>
            </a:r>
            <a:r>
              <a:rPr lang="en-US" altLang="en-US" sz="1800" i="1"/>
              <a:t>R</a:t>
            </a:r>
            <a:r>
              <a:rPr lang="en-US" altLang="en-US" sz="1800"/>
              <a:t>) and </a:t>
            </a:r>
            <a:r>
              <a:rPr lang="en-US" altLang="en-US" sz="1800" i="1"/>
              <a:t>P</a:t>
            </a:r>
            <a:r>
              <a:rPr lang="en-US" altLang="en-US" sz="1800"/>
              <a:t>(</a:t>
            </a:r>
            <a:r>
              <a:rPr lang="en-US" altLang="en-US" sz="1800" i="1"/>
              <a:t>t</a:t>
            </a:r>
            <a:r>
              <a:rPr lang="en-US" altLang="en-US" sz="1800"/>
              <a:t>|</a:t>
            </a:r>
            <a:r>
              <a:rPr lang="en-US" altLang="en-US" sz="1800" i="1"/>
              <a:t>NR</a:t>
            </a:r>
            <a:r>
              <a:rPr lang="en-US" altLang="en-US" sz="1800"/>
              <a:t>)</a:t>
            </a:r>
          </a:p>
          <a:p>
            <a:pPr lvl="2" algn="l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</a:pPr>
            <a:r>
              <a:rPr lang="en-US" altLang="en-US" sz="1800"/>
              <a:t>If query term </a:t>
            </a:r>
            <a:r>
              <a:rPr lang="en-US" altLang="en-US" sz="1800" i="1"/>
              <a:t>t</a:t>
            </a:r>
            <a:r>
              <a:rPr lang="en-US" altLang="en-US" sz="1800"/>
              <a:t> does not appear in </a:t>
            </a:r>
            <a:r>
              <a:rPr lang="en-US" altLang="en-US" sz="1800" i="1"/>
              <a:t>D</a:t>
            </a:r>
            <a:r>
              <a:rPr lang="en-US" altLang="en-US" sz="1800"/>
              <a:t>, take 1-</a:t>
            </a:r>
            <a:r>
              <a:rPr lang="en-US" altLang="en-US" sz="1800" i="1"/>
              <a:t>P</a:t>
            </a:r>
            <a:r>
              <a:rPr lang="en-US" altLang="en-US" sz="1800"/>
              <a:t>(</a:t>
            </a:r>
            <a:r>
              <a:rPr lang="en-US" altLang="en-US" sz="1800" i="1"/>
              <a:t>t</a:t>
            </a:r>
            <a:r>
              <a:rPr lang="en-US" altLang="en-US" sz="1800"/>
              <a:t>|</a:t>
            </a:r>
            <a:r>
              <a:rPr lang="en-US" altLang="en-US" sz="1800" i="1"/>
              <a:t>R</a:t>
            </a:r>
            <a:r>
              <a:rPr lang="en-US" altLang="en-US" sz="1800"/>
              <a:t>) and 1- </a:t>
            </a:r>
            <a:r>
              <a:rPr lang="en-US" altLang="en-US" sz="1800" i="1"/>
              <a:t>P</a:t>
            </a:r>
            <a:r>
              <a:rPr lang="en-US" altLang="en-US" sz="1800"/>
              <a:t>(</a:t>
            </a:r>
            <a:r>
              <a:rPr lang="en-US" altLang="en-US" sz="1800" i="1"/>
              <a:t>t</a:t>
            </a:r>
            <a:r>
              <a:rPr lang="en-US" altLang="en-US" sz="1800"/>
              <a:t>|</a:t>
            </a:r>
            <a:r>
              <a:rPr lang="en-US" altLang="en-US" sz="1800" i="1"/>
              <a:t>NR</a:t>
            </a:r>
            <a:r>
              <a:rPr lang="en-US" altLang="en-US" sz="1800"/>
              <a:t>)</a:t>
            </a:r>
          </a:p>
        </p:txBody>
      </p:sp>
      <p:sp>
        <p:nvSpPr>
          <p:cNvPr id="18441" name="Text Box 12"/>
          <p:cNvSpPr txBox="1">
            <a:spLocks noChangeArrowheads="1"/>
          </p:cNvSpPr>
          <p:nvPr/>
        </p:nvSpPr>
        <p:spPr bwMode="auto">
          <a:xfrm>
            <a:off x="4206875" y="3897313"/>
            <a:ext cx="2705100" cy="349250"/>
          </a:xfrm>
          <a:prstGeom prst="rect">
            <a:avLst/>
          </a:prstGeom>
          <a:noFill/>
          <a:ln w="127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 b="1" i="1"/>
              <a:t>Q</a:t>
            </a:r>
            <a:r>
              <a:rPr lang="en-US" altLang="en-US" sz="1600" b="1"/>
              <a:t> = t1, t3, t4      </a:t>
            </a:r>
            <a:r>
              <a:rPr lang="en-US" altLang="en-US" sz="1600" b="1" i="1"/>
              <a:t>D</a:t>
            </a:r>
            <a:r>
              <a:rPr lang="en-US" altLang="en-US" sz="1600" b="1"/>
              <a:t> = t1, t4, t5 </a:t>
            </a:r>
          </a:p>
        </p:txBody>
      </p:sp>
      <p:graphicFrame>
        <p:nvGraphicFramePr>
          <p:cNvPr id="18435" name="Object 14"/>
          <p:cNvGraphicFramePr>
            <a:graphicFrameLocks noChangeAspect="1"/>
          </p:cNvGraphicFramePr>
          <p:nvPr/>
        </p:nvGraphicFramePr>
        <p:xfrm>
          <a:off x="3406775" y="4641850"/>
          <a:ext cx="53927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0" name="Equation" r:id="rId7" imgW="3556000" imgH="419100" progId="Equation.3">
                  <p:embed/>
                </p:oleObj>
              </mc:Choice>
              <mc:Fallback>
                <p:oleObj name="Equation" r:id="rId7" imgW="3556000" imgH="4191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4641850"/>
                        <a:ext cx="5392738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16"/>
          <p:cNvGraphicFramePr>
            <a:graphicFrameLocks noChangeAspect="1"/>
          </p:cNvGraphicFramePr>
          <p:nvPr/>
        </p:nvGraphicFramePr>
        <p:xfrm>
          <a:off x="3846513" y="5467350"/>
          <a:ext cx="43338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1" name="Equation" r:id="rId9" imgW="2857500" imgH="419100" progId="Equation.3">
                  <p:embed/>
                </p:oleObj>
              </mc:Choice>
              <mc:Fallback>
                <p:oleObj name="Equation" r:id="rId9" imgW="2857500" imgH="4191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513" y="5467350"/>
                        <a:ext cx="4333875" cy="635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1500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34BB1E-DD36-4972-A32E-733FCA53077A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Probabilistic Models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05000"/>
            <a:ext cx="3810000" cy="4114800"/>
          </a:xfrm>
        </p:spPr>
        <p:txBody>
          <a:bodyPr/>
          <a:lstStyle/>
          <a:p>
            <a:r>
              <a:rPr lang="en-US" altLang="en-US" sz="2000" smtClean="0"/>
              <a:t>Strong theoretical basis</a:t>
            </a:r>
          </a:p>
          <a:p>
            <a:r>
              <a:rPr lang="en-US" altLang="en-US" sz="2000" smtClean="0"/>
              <a:t>In principle should supply the best predictions of relevance given available information</a:t>
            </a:r>
          </a:p>
          <a:p>
            <a:r>
              <a:rPr lang="en-US" altLang="en-US" sz="2000" smtClean="0"/>
              <a:t>Can be implemented similarly to Vector</a:t>
            </a:r>
          </a:p>
        </p:txBody>
      </p:sp>
      <p:sp>
        <p:nvSpPr>
          <p:cNvPr id="5837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905000"/>
            <a:ext cx="3810000" cy="4114800"/>
          </a:xfrm>
        </p:spPr>
        <p:txBody>
          <a:bodyPr/>
          <a:lstStyle/>
          <a:p>
            <a:r>
              <a:rPr lang="en-US" altLang="en-US" sz="2000" smtClean="0"/>
              <a:t>Relevance information is required -- or is “guestimated”</a:t>
            </a:r>
          </a:p>
          <a:p>
            <a:r>
              <a:rPr lang="en-US" altLang="en-US" sz="2000" smtClean="0"/>
              <a:t>Important indicators of relevance may not be term -- though terms only are usually used</a:t>
            </a:r>
          </a:p>
          <a:p>
            <a:r>
              <a:rPr lang="en-US" altLang="en-US" sz="2000" smtClean="0"/>
              <a:t>Optimally requires on-going collection of relevance information</a:t>
            </a:r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1524000" y="1371600"/>
            <a:ext cx="163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400" b="1" i="1" u="sng"/>
              <a:t>Advantages</a:t>
            </a:r>
            <a:endParaRPr lang="en-US" altLang="en-US" sz="2400"/>
          </a:p>
        </p:txBody>
      </p:sp>
      <p:sp>
        <p:nvSpPr>
          <p:cNvPr id="58376" name="Text Box 6"/>
          <p:cNvSpPr txBox="1">
            <a:spLocks noChangeArrowheads="1"/>
          </p:cNvSpPr>
          <p:nvPr/>
        </p:nvSpPr>
        <p:spPr bwMode="auto">
          <a:xfrm>
            <a:off x="5638800" y="137160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400" b="1" i="1" u="sng"/>
              <a:t>Disadvantages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296907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50AFDB-A677-4E19-B9B0-24E71D598988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Vector and Probabilistic Models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Support “natural language” queries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Treat documents and queries the same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Support relevance feedback searching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Support ranked retrieval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Differ primarily in theoretical basis and in how the ranking is calculated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Vector assumes relevance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Probabilistic relies on relevance judgments or estimates </a:t>
            </a:r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750813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77B8CBA-3485-41E3-BBDD-FC1D578CBCBB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en-US" smtClean="0"/>
              <a:t>Extended Boolean Models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724400"/>
          </a:xfrm>
        </p:spPr>
        <p:txBody>
          <a:bodyPr/>
          <a:lstStyle/>
          <a:p>
            <a:r>
              <a:rPr lang="en-US" altLang="en-US" smtClean="0"/>
              <a:t>Weighted Boolean Queries</a:t>
            </a:r>
          </a:p>
          <a:p>
            <a:pPr lvl="1"/>
            <a:r>
              <a:rPr lang="en-US" altLang="en-US" smtClean="0"/>
              <a:t>Weights are assigned to the operands in Boolean query</a:t>
            </a:r>
          </a:p>
          <a:p>
            <a:pPr lvl="1"/>
            <a:endParaRPr lang="en-US" altLang="en-US" sz="800" smtClean="0"/>
          </a:p>
          <a:p>
            <a:pPr algn="ctr">
              <a:buFont typeface="Marlett" pitchFamily="2" charset="2"/>
              <a:buNone/>
            </a:pPr>
            <a:r>
              <a:rPr lang="en-US" altLang="en-US" smtClean="0">
                <a:latin typeface="Arial" charset="0"/>
              </a:rPr>
              <a:t>A</a:t>
            </a:r>
            <a:r>
              <a:rPr lang="en-US" altLang="en-US" baseline="-25000" smtClean="0"/>
              <a:t>0.6</a:t>
            </a:r>
            <a:r>
              <a:rPr lang="en-US" altLang="en-US" smtClean="0"/>
              <a:t> </a:t>
            </a:r>
            <a:r>
              <a:rPr lang="en-US" altLang="en-US" smtClean="0">
                <a:latin typeface="Arial" charset="0"/>
              </a:rPr>
              <a:t>AND</a:t>
            </a:r>
            <a:r>
              <a:rPr lang="en-US" altLang="en-US" smtClean="0"/>
              <a:t> </a:t>
            </a:r>
            <a:r>
              <a:rPr lang="en-US" altLang="en-US" smtClean="0">
                <a:latin typeface="Arial" charset="0"/>
              </a:rPr>
              <a:t>B</a:t>
            </a:r>
            <a:r>
              <a:rPr lang="en-US" altLang="en-US" baseline="-25000" smtClean="0"/>
              <a:t>0.75</a:t>
            </a:r>
            <a:r>
              <a:rPr lang="en-US" altLang="en-US" smtClean="0"/>
              <a:t>	</a:t>
            </a:r>
            <a:r>
              <a:rPr lang="en-US" altLang="en-US" smtClean="0">
                <a:latin typeface="Arial" charset="0"/>
              </a:rPr>
              <a:t>A</a:t>
            </a:r>
            <a:r>
              <a:rPr lang="en-US" altLang="en-US" baseline="-25000" smtClean="0"/>
              <a:t>1.0</a:t>
            </a:r>
            <a:r>
              <a:rPr lang="en-US" altLang="en-US" smtClean="0"/>
              <a:t> </a:t>
            </a:r>
            <a:r>
              <a:rPr lang="en-US" altLang="en-US" smtClean="0">
                <a:latin typeface="Arial" charset="0"/>
              </a:rPr>
              <a:t>OR</a:t>
            </a:r>
            <a:r>
              <a:rPr lang="en-US" altLang="en-US" smtClean="0"/>
              <a:t> </a:t>
            </a:r>
            <a:r>
              <a:rPr lang="en-US" altLang="en-US" smtClean="0">
                <a:latin typeface="Arial" charset="0"/>
              </a:rPr>
              <a:t>B</a:t>
            </a:r>
            <a:r>
              <a:rPr lang="en-US" altLang="en-US" baseline="-25000" smtClean="0"/>
              <a:t>0.3</a:t>
            </a:r>
          </a:p>
          <a:p>
            <a:pPr lvl="1"/>
            <a:endParaRPr lang="en-US" altLang="en-US" sz="800" smtClean="0"/>
          </a:p>
          <a:p>
            <a:pPr lvl="1"/>
            <a:r>
              <a:rPr lang="en-US" altLang="en-US" smtClean="0"/>
              <a:t>The weighting operation depends on the distance between document sets for A and B</a:t>
            </a:r>
          </a:p>
          <a:p>
            <a:pPr lvl="2"/>
            <a:r>
              <a:rPr lang="en-US" altLang="en-US" smtClean="0"/>
              <a:t>a weight of 1.0 says that all of the corresponding document set is considered in the operation</a:t>
            </a:r>
          </a:p>
          <a:p>
            <a:pPr lvl="2"/>
            <a:r>
              <a:rPr lang="en-US" altLang="en-US" smtClean="0"/>
              <a:t>a weight of  0 &lt; w &lt; 1 says that only a portion of the document set is considered</a:t>
            </a:r>
          </a:p>
          <a:p>
            <a:pPr lvl="2"/>
            <a:r>
              <a:rPr lang="en-US" altLang="en-US" smtClean="0"/>
              <a:t>the documents added or deleted are those that are “closest” to the current set of documents</a:t>
            </a:r>
          </a:p>
        </p:txBody>
      </p:sp>
      <p:sp>
        <p:nvSpPr>
          <p:cNvPr id="51206" name="Rectangle 4"/>
          <p:cNvSpPr>
            <a:spLocks noChangeArrowheads="1"/>
          </p:cNvSpPr>
          <p:nvPr/>
        </p:nvSpPr>
        <p:spPr bwMode="auto">
          <a:xfrm>
            <a:off x="2286000" y="2057400"/>
            <a:ext cx="2133600" cy="4937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207" name="Rectangle 5"/>
          <p:cNvSpPr>
            <a:spLocks noChangeArrowheads="1"/>
          </p:cNvSpPr>
          <p:nvPr/>
        </p:nvSpPr>
        <p:spPr bwMode="auto">
          <a:xfrm>
            <a:off x="4876800" y="2057400"/>
            <a:ext cx="2133600" cy="4937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FE05FED-6EBC-494F-9C84-8C4C99D6291A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2228" name="Oval 2" descr="Light upward diagonal"/>
          <p:cNvSpPr>
            <a:spLocks noChangeArrowheads="1"/>
          </p:cNvSpPr>
          <p:nvPr/>
        </p:nvSpPr>
        <p:spPr bwMode="auto">
          <a:xfrm>
            <a:off x="5334000" y="4724400"/>
            <a:ext cx="1371600" cy="13716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2229" name="Freeform 3" descr="50%"/>
          <p:cNvSpPr>
            <a:spLocks/>
          </p:cNvSpPr>
          <p:nvPr/>
        </p:nvSpPr>
        <p:spPr bwMode="auto">
          <a:xfrm>
            <a:off x="5980113" y="4900613"/>
            <a:ext cx="492125" cy="1028700"/>
          </a:xfrm>
          <a:custGeom>
            <a:avLst/>
            <a:gdLst>
              <a:gd name="T0" fmla="*/ 277 w 283"/>
              <a:gd name="T1" fmla="*/ 0 h 648"/>
              <a:gd name="T2" fmla="*/ 1 w 283"/>
              <a:gd name="T3" fmla="*/ 342 h 648"/>
              <a:gd name="T4" fmla="*/ 283 w 283"/>
              <a:gd name="T5" fmla="*/ 648 h 648"/>
              <a:gd name="T6" fmla="*/ 0 60000 65536"/>
              <a:gd name="T7" fmla="*/ 0 60000 65536"/>
              <a:gd name="T8" fmla="*/ 0 60000 65536"/>
              <a:gd name="T9" fmla="*/ 0 w 283"/>
              <a:gd name="T10" fmla="*/ 0 h 648"/>
              <a:gd name="T11" fmla="*/ 283 w 283"/>
              <a:gd name="T12" fmla="*/ 648 h 6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" h="648">
                <a:moveTo>
                  <a:pt x="277" y="0"/>
                </a:moveTo>
                <a:cubicBezTo>
                  <a:pt x="138" y="117"/>
                  <a:pt x="0" y="234"/>
                  <a:pt x="1" y="342"/>
                </a:cubicBezTo>
                <a:cubicBezTo>
                  <a:pt x="2" y="450"/>
                  <a:pt x="142" y="549"/>
                  <a:pt x="283" y="648"/>
                </a:cubicBezTo>
              </a:path>
            </a:pathLst>
          </a:custGeom>
          <a:pattFill prst="pct50">
            <a:fgClr>
              <a:srgbClr val="FF0000"/>
            </a:fgClr>
            <a:bgClr>
              <a:schemeClr val="bg1"/>
            </a:bgClr>
          </a:pattFill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altLang="en-US" smtClean="0"/>
              <a:t>Weighted Boolean Queries</a:t>
            </a:r>
          </a:p>
        </p:txBody>
      </p:sp>
      <p:sp>
        <p:nvSpPr>
          <p:cNvPr id="522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207000"/>
          </a:xfrm>
        </p:spPr>
        <p:txBody>
          <a:bodyPr/>
          <a:lstStyle/>
          <a:p>
            <a:pPr>
              <a:buFont typeface="Marlett" pitchFamily="2" charset="2"/>
              <a:buNone/>
            </a:pPr>
            <a:r>
              <a:rPr lang="en-US" altLang="en-US" smtClean="0">
                <a:latin typeface="Arial" charset="0"/>
              </a:rPr>
              <a:t>	A</a:t>
            </a:r>
            <a:r>
              <a:rPr lang="en-US" altLang="en-US" baseline="-25000" smtClean="0"/>
              <a:t>1.0</a:t>
            </a:r>
            <a:r>
              <a:rPr lang="en-US" altLang="en-US" smtClean="0"/>
              <a:t> AND </a:t>
            </a:r>
            <a:r>
              <a:rPr lang="en-US" altLang="en-US" smtClean="0">
                <a:latin typeface="Arial" charset="0"/>
              </a:rPr>
              <a:t>B</a:t>
            </a:r>
            <a:r>
              <a:rPr lang="en-US" altLang="en-US" baseline="-25000" smtClean="0"/>
              <a:t>1.0</a:t>
            </a:r>
            <a:r>
              <a:rPr lang="en-US" altLang="en-US" smtClean="0"/>
              <a:t> = A </a:t>
            </a:r>
            <a:r>
              <a:rPr lang="en-US" altLang="en-US" b="0" smtClean="0">
                <a:latin typeface="Symbol" pitchFamily="18" charset="2"/>
              </a:rPr>
              <a:t>Ç B	   </a:t>
            </a:r>
            <a:r>
              <a:rPr lang="en-US" altLang="en-US" smtClean="0">
                <a:latin typeface="Arial" charset="0"/>
              </a:rPr>
              <a:t>A</a:t>
            </a:r>
            <a:r>
              <a:rPr lang="en-US" altLang="en-US" baseline="-25000" smtClean="0"/>
              <a:t>1.0</a:t>
            </a:r>
            <a:r>
              <a:rPr lang="en-US" altLang="en-US" smtClean="0"/>
              <a:t> OR </a:t>
            </a:r>
            <a:r>
              <a:rPr lang="en-US" altLang="en-US" smtClean="0">
                <a:latin typeface="Arial" charset="0"/>
              </a:rPr>
              <a:t>B</a:t>
            </a:r>
            <a:r>
              <a:rPr lang="en-US" altLang="en-US" baseline="-25000" smtClean="0"/>
              <a:t>1.0</a:t>
            </a:r>
            <a:r>
              <a:rPr lang="en-US" altLang="en-US" smtClean="0"/>
              <a:t> = A </a:t>
            </a:r>
            <a:r>
              <a:rPr lang="en-US" altLang="en-US" b="0" smtClean="0">
                <a:latin typeface="Symbol" pitchFamily="18" charset="2"/>
              </a:rPr>
              <a:t>È B</a:t>
            </a:r>
          </a:p>
          <a:p>
            <a:pPr>
              <a:buFont typeface="Marlett" pitchFamily="2" charset="2"/>
              <a:buNone/>
            </a:pPr>
            <a:endParaRPr lang="en-US" altLang="en-US" b="0" smtClean="0">
              <a:latin typeface="Symbol" pitchFamily="18" charset="2"/>
            </a:endParaRPr>
          </a:p>
          <a:p>
            <a:pPr>
              <a:buFont typeface="Marlett" pitchFamily="2" charset="2"/>
              <a:buNone/>
            </a:pPr>
            <a:r>
              <a:rPr lang="en-US" altLang="en-US" b="0" smtClean="0">
                <a:latin typeface="Symbol" pitchFamily="18" charset="2"/>
              </a:rPr>
              <a:t>	</a:t>
            </a:r>
            <a:r>
              <a:rPr lang="en-US" altLang="en-US" smtClean="0">
                <a:latin typeface="Arial" charset="0"/>
              </a:rPr>
              <a:t>A</a:t>
            </a:r>
            <a:r>
              <a:rPr lang="en-US" altLang="en-US" baseline="-25000" smtClean="0"/>
              <a:t>1.0</a:t>
            </a:r>
            <a:r>
              <a:rPr lang="en-US" altLang="en-US" smtClean="0"/>
              <a:t> AND </a:t>
            </a:r>
            <a:r>
              <a:rPr lang="en-US" altLang="en-US" smtClean="0">
                <a:latin typeface="Arial" charset="0"/>
              </a:rPr>
              <a:t>B</a:t>
            </a:r>
            <a:r>
              <a:rPr lang="en-US" altLang="en-US" baseline="-25000" smtClean="0"/>
              <a:t>0.0</a:t>
            </a:r>
            <a:r>
              <a:rPr lang="en-US" altLang="en-US" smtClean="0"/>
              <a:t> = A</a:t>
            </a:r>
            <a:r>
              <a:rPr lang="en-US" altLang="en-US" b="0" smtClean="0">
                <a:latin typeface="Symbol" pitchFamily="18" charset="2"/>
              </a:rPr>
              <a:t> 	   	   </a:t>
            </a:r>
            <a:r>
              <a:rPr lang="en-US" altLang="en-US" smtClean="0">
                <a:latin typeface="Arial" charset="0"/>
              </a:rPr>
              <a:t>A</a:t>
            </a:r>
            <a:r>
              <a:rPr lang="en-US" altLang="en-US" baseline="-25000" smtClean="0"/>
              <a:t>1.0</a:t>
            </a:r>
            <a:r>
              <a:rPr lang="en-US" altLang="en-US" smtClean="0"/>
              <a:t> OR </a:t>
            </a:r>
            <a:r>
              <a:rPr lang="en-US" altLang="en-US" smtClean="0">
                <a:latin typeface="Arial" charset="0"/>
              </a:rPr>
              <a:t>B</a:t>
            </a:r>
            <a:r>
              <a:rPr lang="en-US" altLang="en-US" baseline="-25000" smtClean="0"/>
              <a:t>0.0</a:t>
            </a:r>
            <a:r>
              <a:rPr lang="en-US" altLang="en-US" smtClean="0"/>
              <a:t> = A</a:t>
            </a:r>
          </a:p>
          <a:p>
            <a:pPr>
              <a:buFont typeface="Marlett" pitchFamily="2" charset="2"/>
              <a:buNone/>
            </a:pPr>
            <a:endParaRPr lang="en-US" altLang="en-US" sz="1400" smtClean="0"/>
          </a:p>
          <a:p>
            <a:pPr>
              <a:buFont typeface="Marlett" pitchFamily="2" charset="2"/>
              <a:buNone/>
            </a:pPr>
            <a:endParaRPr lang="en-US" altLang="en-US" smtClean="0"/>
          </a:p>
          <a:p>
            <a:pPr>
              <a:buFont typeface="Marlett" pitchFamily="2" charset="2"/>
              <a:buNone/>
            </a:pPr>
            <a:r>
              <a:rPr lang="en-US" altLang="en-US" smtClean="0">
                <a:latin typeface="Arial" charset="0"/>
              </a:rPr>
              <a:t>			   A</a:t>
            </a:r>
            <a:r>
              <a:rPr lang="en-US" altLang="en-US" baseline="-25000" smtClean="0"/>
              <a:t>1.0</a:t>
            </a:r>
            <a:r>
              <a:rPr lang="en-US" altLang="en-US" smtClean="0"/>
              <a:t> OR </a:t>
            </a:r>
            <a:r>
              <a:rPr lang="en-US" altLang="en-US" smtClean="0">
                <a:latin typeface="Arial" charset="0"/>
              </a:rPr>
              <a:t>B</a:t>
            </a:r>
            <a:r>
              <a:rPr lang="en-US" altLang="en-US" baseline="-25000" smtClean="0"/>
              <a:t>.75</a:t>
            </a:r>
            <a:r>
              <a:rPr lang="en-US" altLang="en-US" smtClean="0"/>
              <a:t> = </a:t>
            </a:r>
          </a:p>
          <a:p>
            <a:pPr>
              <a:buFont typeface="Marlett" pitchFamily="2" charset="2"/>
              <a:buNone/>
            </a:pPr>
            <a:r>
              <a:rPr lang="en-US" altLang="en-US" smtClean="0"/>
              <a:t>		     A </a:t>
            </a:r>
            <a:r>
              <a:rPr lang="en-US" altLang="en-US" b="0" smtClean="0">
                <a:latin typeface="Symbol" pitchFamily="18" charset="2"/>
              </a:rPr>
              <a:t>È (</a:t>
            </a:r>
            <a:r>
              <a:rPr lang="en-US" altLang="en-US" b="0" smtClean="0"/>
              <a:t>75% of</a:t>
            </a:r>
            <a:r>
              <a:rPr lang="en-US" altLang="en-US" b="0" smtClean="0">
                <a:latin typeface="Symbol" pitchFamily="18" charset="2"/>
              </a:rPr>
              <a:t>  </a:t>
            </a:r>
            <a:r>
              <a:rPr lang="en-US" altLang="en-US" smtClean="0"/>
              <a:t>B </a:t>
            </a:r>
            <a:r>
              <a:rPr lang="en-US" altLang="en-US" b="0" smtClean="0">
                <a:latin typeface="Symbol" pitchFamily="18" charset="2"/>
              </a:rPr>
              <a:t>- A)</a:t>
            </a:r>
          </a:p>
          <a:p>
            <a:pPr>
              <a:buFont typeface="Marlett" pitchFamily="2" charset="2"/>
              <a:buNone/>
            </a:pPr>
            <a:endParaRPr lang="en-US" altLang="en-US" b="0" smtClean="0">
              <a:latin typeface="Symbol" pitchFamily="18" charset="2"/>
            </a:endParaRPr>
          </a:p>
          <a:p>
            <a:pPr>
              <a:buFont typeface="Marlett" pitchFamily="2" charset="2"/>
              <a:buNone/>
            </a:pPr>
            <a:r>
              <a:rPr lang="en-US" altLang="en-US" sz="800" b="0" smtClean="0">
                <a:latin typeface="Symbol" pitchFamily="18" charset="2"/>
              </a:rPr>
              <a:t>	</a:t>
            </a:r>
          </a:p>
          <a:p>
            <a:pPr>
              <a:buFont typeface="Marlett" pitchFamily="2" charset="2"/>
              <a:buNone/>
            </a:pPr>
            <a:r>
              <a:rPr lang="en-US" altLang="en-US" sz="800" b="0" smtClean="0">
                <a:latin typeface="Symbol" pitchFamily="18" charset="2"/>
              </a:rPr>
              <a:t>	</a:t>
            </a:r>
            <a:endParaRPr lang="en-US" altLang="en-US" sz="800" smtClean="0"/>
          </a:p>
          <a:p>
            <a:pPr>
              <a:buFont typeface="Marlett" pitchFamily="2" charset="2"/>
              <a:buNone/>
            </a:pPr>
            <a:r>
              <a:rPr lang="en-US" altLang="en-US" smtClean="0"/>
              <a:t>		             </a:t>
            </a:r>
            <a:r>
              <a:rPr lang="en-US" altLang="en-US" smtClean="0">
                <a:latin typeface="Arial" charset="0"/>
              </a:rPr>
              <a:t>A</a:t>
            </a:r>
            <a:r>
              <a:rPr lang="en-US" altLang="en-US" baseline="-25000" smtClean="0"/>
              <a:t>1.0</a:t>
            </a:r>
            <a:r>
              <a:rPr lang="en-US" altLang="en-US" smtClean="0"/>
              <a:t> AND </a:t>
            </a:r>
            <a:r>
              <a:rPr lang="en-US" altLang="en-US" smtClean="0">
                <a:latin typeface="Arial" charset="0"/>
              </a:rPr>
              <a:t>B</a:t>
            </a:r>
            <a:r>
              <a:rPr lang="en-US" altLang="en-US" baseline="-25000" smtClean="0"/>
              <a:t>.75</a:t>
            </a:r>
            <a:r>
              <a:rPr lang="en-US" altLang="en-US" smtClean="0"/>
              <a:t> = </a:t>
            </a:r>
          </a:p>
          <a:p>
            <a:pPr>
              <a:buFont typeface="Marlett" pitchFamily="2" charset="2"/>
              <a:buNone/>
            </a:pPr>
            <a:r>
              <a:rPr lang="en-US" altLang="en-US" smtClean="0"/>
              <a:t>       (A </a:t>
            </a:r>
            <a:r>
              <a:rPr lang="en-US" altLang="en-US" b="0" smtClean="0">
                <a:latin typeface="Symbol" pitchFamily="18" charset="2"/>
              </a:rPr>
              <a:t>Ç B</a:t>
            </a:r>
            <a:r>
              <a:rPr lang="en-US" altLang="en-US" b="0" smtClean="0"/>
              <a:t>) </a:t>
            </a:r>
            <a:r>
              <a:rPr lang="en-US" altLang="en-US" b="0" smtClean="0">
                <a:latin typeface="Symbol" pitchFamily="18" charset="2"/>
              </a:rPr>
              <a:t>È (</a:t>
            </a:r>
            <a:r>
              <a:rPr lang="en-US" altLang="en-US" b="0" smtClean="0"/>
              <a:t>25% of</a:t>
            </a:r>
            <a:r>
              <a:rPr lang="en-US" altLang="en-US" b="0" smtClean="0">
                <a:latin typeface="Symbol" pitchFamily="18" charset="2"/>
              </a:rPr>
              <a:t>  A - B)</a:t>
            </a:r>
            <a:endParaRPr lang="en-US" altLang="en-US" smtClean="0"/>
          </a:p>
          <a:p>
            <a:pPr>
              <a:buFont typeface="Marlett" pitchFamily="2" charset="2"/>
              <a:buNone/>
            </a:pPr>
            <a:endParaRPr lang="en-US" altLang="en-US" smtClean="0"/>
          </a:p>
        </p:txBody>
      </p:sp>
      <p:sp>
        <p:nvSpPr>
          <p:cNvPr id="52232" name="Rectangle 6"/>
          <p:cNvSpPr>
            <a:spLocks noChangeArrowheads="1"/>
          </p:cNvSpPr>
          <p:nvPr/>
        </p:nvSpPr>
        <p:spPr bwMode="auto">
          <a:xfrm>
            <a:off x="990600" y="1143000"/>
            <a:ext cx="3124200" cy="13716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2233" name="Rectangle 7"/>
          <p:cNvSpPr>
            <a:spLocks noChangeArrowheads="1"/>
          </p:cNvSpPr>
          <p:nvPr/>
        </p:nvSpPr>
        <p:spPr bwMode="auto">
          <a:xfrm>
            <a:off x="4419600" y="1143000"/>
            <a:ext cx="3124200" cy="13716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2234" name="Rectangle 8"/>
          <p:cNvSpPr>
            <a:spLocks noChangeArrowheads="1"/>
          </p:cNvSpPr>
          <p:nvPr/>
        </p:nvSpPr>
        <p:spPr bwMode="auto">
          <a:xfrm>
            <a:off x="5029200" y="2743200"/>
            <a:ext cx="28956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2235" name="Rectangle 9"/>
          <p:cNvSpPr>
            <a:spLocks noChangeArrowheads="1"/>
          </p:cNvSpPr>
          <p:nvPr/>
        </p:nvSpPr>
        <p:spPr bwMode="auto">
          <a:xfrm>
            <a:off x="5029200" y="4572000"/>
            <a:ext cx="28956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2236" name="Oval 10" descr="Light downward diagonal"/>
          <p:cNvSpPr>
            <a:spLocks noChangeArrowheads="1"/>
          </p:cNvSpPr>
          <p:nvPr/>
        </p:nvSpPr>
        <p:spPr bwMode="auto">
          <a:xfrm>
            <a:off x="6248400" y="4724400"/>
            <a:ext cx="1371600" cy="13716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2237" name="Text Box 11"/>
          <p:cNvSpPr txBox="1">
            <a:spLocks noChangeArrowheads="1"/>
          </p:cNvSpPr>
          <p:nvPr/>
        </p:nvSpPr>
        <p:spPr bwMode="auto">
          <a:xfrm>
            <a:off x="5105400" y="28956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/>
              <a:t>A</a:t>
            </a:r>
          </a:p>
        </p:txBody>
      </p:sp>
      <p:sp>
        <p:nvSpPr>
          <p:cNvPr id="52238" name="Text Box 12"/>
          <p:cNvSpPr txBox="1">
            <a:spLocks noChangeArrowheads="1"/>
          </p:cNvSpPr>
          <p:nvPr/>
        </p:nvSpPr>
        <p:spPr bwMode="auto">
          <a:xfrm>
            <a:off x="7391400" y="38862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/>
              <a:t>B</a:t>
            </a:r>
          </a:p>
        </p:txBody>
      </p:sp>
      <p:sp>
        <p:nvSpPr>
          <p:cNvPr id="52239" name="Text Box 13"/>
          <p:cNvSpPr txBox="1">
            <a:spLocks noChangeArrowheads="1"/>
          </p:cNvSpPr>
          <p:nvPr/>
        </p:nvSpPr>
        <p:spPr bwMode="auto">
          <a:xfrm>
            <a:off x="5105400" y="4724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/>
              <a:t>A</a:t>
            </a:r>
          </a:p>
        </p:txBody>
      </p:sp>
      <p:sp>
        <p:nvSpPr>
          <p:cNvPr id="52240" name="Text Box 14"/>
          <p:cNvSpPr txBox="1">
            <a:spLocks noChangeArrowheads="1"/>
          </p:cNvSpPr>
          <p:nvPr/>
        </p:nvSpPr>
        <p:spPr bwMode="auto">
          <a:xfrm>
            <a:off x="7391400" y="5715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/>
              <a:t>B</a:t>
            </a:r>
          </a:p>
        </p:txBody>
      </p:sp>
      <p:sp>
        <p:nvSpPr>
          <p:cNvPr id="52241" name="Freeform 15" descr="50%"/>
          <p:cNvSpPr>
            <a:spLocks/>
          </p:cNvSpPr>
          <p:nvPr/>
        </p:nvSpPr>
        <p:spPr bwMode="auto">
          <a:xfrm>
            <a:off x="6477000" y="3048000"/>
            <a:ext cx="762000" cy="1066800"/>
          </a:xfrm>
          <a:custGeom>
            <a:avLst/>
            <a:gdLst>
              <a:gd name="T0" fmla="*/ 0 w 400"/>
              <a:gd name="T1" fmla="*/ 0 h 672"/>
              <a:gd name="T2" fmla="*/ 288 w 400"/>
              <a:gd name="T3" fmla="*/ 144 h 672"/>
              <a:gd name="T4" fmla="*/ 384 w 400"/>
              <a:gd name="T5" fmla="*/ 288 h 672"/>
              <a:gd name="T6" fmla="*/ 384 w 400"/>
              <a:gd name="T7" fmla="*/ 384 h 672"/>
              <a:gd name="T8" fmla="*/ 288 w 400"/>
              <a:gd name="T9" fmla="*/ 528 h 672"/>
              <a:gd name="T10" fmla="*/ 144 w 400"/>
              <a:gd name="T11" fmla="*/ 624 h 672"/>
              <a:gd name="T12" fmla="*/ 0 w 400"/>
              <a:gd name="T13" fmla="*/ 672 h 6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0"/>
              <a:gd name="T22" fmla="*/ 0 h 672"/>
              <a:gd name="T23" fmla="*/ 400 w 400"/>
              <a:gd name="T24" fmla="*/ 672 h 6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0" h="672">
                <a:moveTo>
                  <a:pt x="0" y="0"/>
                </a:moveTo>
                <a:cubicBezTo>
                  <a:pt x="112" y="48"/>
                  <a:pt x="224" y="96"/>
                  <a:pt x="288" y="144"/>
                </a:cubicBezTo>
                <a:cubicBezTo>
                  <a:pt x="352" y="192"/>
                  <a:pt x="368" y="248"/>
                  <a:pt x="384" y="288"/>
                </a:cubicBezTo>
                <a:cubicBezTo>
                  <a:pt x="400" y="328"/>
                  <a:pt x="400" y="344"/>
                  <a:pt x="384" y="384"/>
                </a:cubicBezTo>
                <a:cubicBezTo>
                  <a:pt x="368" y="424"/>
                  <a:pt x="328" y="488"/>
                  <a:pt x="288" y="528"/>
                </a:cubicBezTo>
                <a:cubicBezTo>
                  <a:pt x="248" y="568"/>
                  <a:pt x="192" y="600"/>
                  <a:pt x="144" y="624"/>
                </a:cubicBezTo>
                <a:cubicBezTo>
                  <a:pt x="96" y="648"/>
                  <a:pt x="48" y="660"/>
                  <a:pt x="0" y="672"/>
                </a:cubicBezTo>
              </a:path>
            </a:pathLst>
          </a:custGeom>
          <a:pattFill prst="pct50">
            <a:fgClr>
              <a:schemeClr val="accent2"/>
            </a:fgClr>
            <a:bgClr>
              <a:schemeClr val="bg1"/>
            </a:bgClr>
          </a:pattFill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Oval 16" descr="50%"/>
          <p:cNvSpPr>
            <a:spLocks noChangeArrowheads="1"/>
          </p:cNvSpPr>
          <p:nvPr/>
        </p:nvSpPr>
        <p:spPr bwMode="auto">
          <a:xfrm>
            <a:off x="5334000" y="2895600"/>
            <a:ext cx="1371600" cy="1371600"/>
          </a:xfrm>
          <a:prstGeom prst="ellipse">
            <a:avLst/>
          </a:prstGeom>
          <a:pattFill prst="pct50">
            <a:fgClr>
              <a:srgbClr val="FF3300"/>
            </a:fgClr>
            <a:bgClr>
              <a:schemeClr val="bg1"/>
            </a:bgClr>
          </a:patt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2243" name="Oval 17"/>
          <p:cNvSpPr>
            <a:spLocks noChangeArrowheads="1"/>
          </p:cNvSpPr>
          <p:nvPr/>
        </p:nvSpPr>
        <p:spPr bwMode="auto">
          <a:xfrm>
            <a:off x="6248400" y="2895600"/>
            <a:ext cx="1371600" cy="13716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2244" name="Freeform 18" descr="50%"/>
          <p:cNvSpPr>
            <a:spLocks/>
          </p:cNvSpPr>
          <p:nvPr/>
        </p:nvSpPr>
        <p:spPr bwMode="auto">
          <a:xfrm>
            <a:off x="6254750" y="4927600"/>
            <a:ext cx="444500" cy="976313"/>
          </a:xfrm>
          <a:custGeom>
            <a:avLst/>
            <a:gdLst>
              <a:gd name="T0" fmla="*/ 140 w 280"/>
              <a:gd name="T1" fmla="*/ 1 h 624"/>
              <a:gd name="T2" fmla="*/ 236 w 280"/>
              <a:gd name="T3" fmla="*/ 127 h 624"/>
              <a:gd name="T4" fmla="*/ 278 w 280"/>
              <a:gd name="T5" fmla="*/ 304 h 624"/>
              <a:gd name="T6" fmla="*/ 248 w 280"/>
              <a:gd name="T7" fmla="*/ 478 h 624"/>
              <a:gd name="T8" fmla="*/ 143 w 280"/>
              <a:gd name="T9" fmla="*/ 619 h 624"/>
              <a:gd name="T10" fmla="*/ 50 w 280"/>
              <a:gd name="T11" fmla="*/ 508 h 624"/>
              <a:gd name="T12" fmla="*/ 2 w 280"/>
              <a:gd name="T13" fmla="*/ 331 h 624"/>
              <a:gd name="T14" fmla="*/ 41 w 280"/>
              <a:gd name="T15" fmla="*/ 136 h 624"/>
              <a:gd name="T16" fmla="*/ 140 w 280"/>
              <a:gd name="T17" fmla="*/ 1 h 6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0"/>
              <a:gd name="T28" fmla="*/ 0 h 624"/>
              <a:gd name="T29" fmla="*/ 280 w 280"/>
              <a:gd name="T30" fmla="*/ 624 h 6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0" h="624">
                <a:moveTo>
                  <a:pt x="140" y="1"/>
                </a:moveTo>
                <a:cubicBezTo>
                  <a:pt x="172" y="0"/>
                  <a:pt x="213" y="77"/>
                  <a:pt x="236" y="127"/>
                </a:cubicBezTo>
                <a:cubicBezTo>
                  <a:pt x="259" y="177"/>
                  <a:pt x="276" y="246"/>
                  <a:pt x="278" y="304"/>
                </a:cubicBezTo>
                <a:cubicBezTo>
                  <a:pt x="280" y="362"/>
                  <a:pt x="270" y="426"/>
                  <a:pt x="248" y="478"/>
                </a:cubicBezTo>
                <a:cubicBezTo>
                  <a:pt x="226" y="530"/>
                  <a:pt x="176" y="614"/>
                  <a:pt x="143" y="619"/>
                </a:cubicBezTo>
                <a:cubicBezTo>
                  <a:pt x="110" y="624"/>
                  <a:pt x="74" y="556"/>
                  <a:pt x="50" y="508"/>
                </a:cubicBezTo>
                <a:cubicBezTo>
                  <a:pt x="26" y="460"/>
                  <a:pt x="4" y="393"/>
                  <a:pt x="2" y="331"/>
                </a:cubicBezTo>
                <a:cubicBezTo>
                  <a:pt x="0" y="269"/>
                  <a:pt x="18" y="191"/>
                  <a:pt x="41" y="136"/>
                </a:cubicBezTo>
                <a:cubicBezTo>
                  <a:pt x="64" y="81"/>
                  <a:pt x="108" y="2"/>
                  <a:pt x="140" y="1"/>
                </a:cubicBezTo>
                <a:close/>
              </a:path>
            </a:pathLst>
          </a:custGeom>
          <a:pattFill prst="pct50">
            <a:fgClr>
              <a:schemeClr val="accent1"/>
            </a:fgClr>
            <a:bgClr>
              <a:schemeClr val="bg1"/>
            </a:bgClr>
          </a:pattFill>
          <a:ln w="127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087D43-4656-459F-8F98-CDEE2DD7744A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96900"/>
          </a:xfrm>
        </p:spPr>
        <p:txBody>
          <a:bodyPr/>
          <a:lstStyle/>
          <a:p>
            <a:r>
              <a:rPr lang="en-US" altLang="en-US" smtClean="0"/>
              <a:t>Weighted Boolean Queries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066800"/>
            <a:ext cx="8229600" cy="5105400"/>
          </a:xfrm>
        </p:spPr>
        <p:txBody>
          <a:bodyPr/>
          <a:lstStyle/>
          <a:p>
            <a:r>
              <a:rPr lang="en-US" altLang="en-US" smtClean="0"/>
              <a:t>Matching Algorithm</a:t>
            </a:r>
          </a:p>
          <a:p>
            <a:endParaRPr lang="en-US" altLang="en-US" sz="800" smtClean="0"/>
          </a:p>
          <a:p>
            <a:pPr lvl="1">
              <a:buFont typeface="Marlett" pitchFamily="2" charset="2"/>
              <a:buNone/>
            </a:pPr>
            <a:r>
              <a:rPr lang="en-US" altLang="en-US" sz="1800" smtClean="0"/>
              <a:t>1. Find </a:t>
            </a:r>
            <a:r>
              <a:rPr lang="en-US" altLang="en-US" sz="1800" b="1" i="1" smtClean="0"/>
              <a:t>initial matching set</a:t>
            </a:r>
            <a:r>
              <a:rPr lang="en-US" altLang="en-US" sz="1800" smtClean="0"/>
              <a:t> (non-weighted Boolean document set)</a:t>
            </a:r>
          </a:p>
          <a:p>
            <a:pPr lvl="1">
              <a:buFont typeface="Marlett" pitchFamily="2" charset="2"/>
              <a:buNone/>
            </a:pPr>
            <a:endParaRPr lang="en-US" altLang="en-US" sz="800" smtClean="0"/>
          </a:p>
          <a:p>
            <a:pPr lvl="1">
              <a:buFont typeface="Marlett" pitchFamily="2" charset="2"/>
              <a:buNone/>
            </a:pPr>
            <a:r>
              <a:rPr lang="en-US" altLang="en-US" sz="1800" smtClean="0"/>
              <a:t>2. Find the </a:t>
            </a:r>
            <a:r>
              <a:rPr lang="en-US" altLang="en-US" sz="1800" b="1" i="1" smtClean="0"/>
              <a:t>invariant</a:t>
            </a:r>
            <a:r>
              <a:rPr lang="en-US" altLang="en-US" sz="1800" smtClean="0"/>
              <a:t> document set (set of documents that are present both when operand weight is 1.0 and when the weight is 0.0); the </a:t>
            </a:r>
            <a:r>
              <a:rPr lang="en-US" altLang="en-US" sz="1800" b="1" i="1" smtClean="0"/>
              <a:t>optional</a:t>
            </a:r>
            <a:r>
              <a:rPr lang="en-US" altLang="en-US" sz="1800" smtClean="0"/>
              <a:t> set is the remaining items</a:t>
            </a:r>
          </a:p>
          <a:p>
            <a:pPr lvl="1">
              <a:buFont typeface="Marlett" pitchFamily="2" charset="2"/>
              <a:buNone/>
            </a:pPr>
            <a:endParaRPr lang="en-US" altLang="en-US" sz="800" smtClean="0"/>
          </a:p>
          <a:p>
            <a:pPr lvl="1">
              <a:buFont typeface="Marlett" pitchFamily="2" charset="2"/>
              <a:buNone/>
            </a:pPr>
            <a:r>
              <a:rPr lang="en-US" altLang="en-US" sz="1800" smtClean="0"/>
              <a:t>3. Compute the </a:t>
            </a:r>
            <a:r>
              <a:rPr lang="en-US" altLang="en-US" sz="1800" b="1" i="1" smtClean="0"/>
              <a:t>centroid</a:t>
            </a:r>
            <a:r>
              <a:rPr lang="en-US" altLang="en-US" sz="1800" smtClean="0"/>
              <a:t> of the invariant set</a:t>
            </a:r>
          </a:p>
          <a:p>
            <a:pPr lvl="1">
              <a:buFont typeface="Marlett" pitchFamily="2" charset="2"/>
              <a:buNone/>
            </a:pPr>
            <a:endParaRPr lang="en-US" altLang="en-US" sz="800" smtClean="0"/>
          </a:p>
          <a:p>
            <a:pPr lvl="1">
              <a:buFont typeface="Marlett" pitchFamily="2" charset="2"/>
              <a:buNone/>
            </a:pPr>
            <a:r>
              <a:rPr lang="en-US" altLang="en-US" sz="1800" smtClean="0"/>
              <a:t>4. Find the number of documents, say </a:t>
            </a:r>
            <a:r>
              <a:rPr lang="en-US" altLang="en-US" b="1" i="1" smtClean="0"/>
              <a:t>k</a:t>
            </a:r>
            <a:r>
              <a:rPr lang="en-US" altLang="en-US" sz="1800" smtClean="0"/>
              <a:t>, from the optional set that will </a:t>
            </a:r>
            <a:r>
              <a:rPr lang="en-US" altLang="en-US" sz="1800" i="1" smtClean="0"/>
              <a:t>potentially</a:t>
            </a:r>
            <a:r>
              <a:rPr lang="en-US" altLang="en-US" sz="1800" smtClean="0"/>
              <a:t> be added to the invariant set (determined by the weight of the query term)</a:t>
            </a:r>
          </a:p>
          <a:p>
            <a:pPr lvl="1">
              <a:buFont typeface="Marlett" pitchFamily="2" charset="2"/>
              <a:buNone/>
            </a:pPr>
            <a:endParaRPr lang="en-US" altLang="en-US" sz="800" smtClean="0"/>
          </a:p>
          <a:p>
            <a:pPr lvl="1">
              <a:buFont typeface="Marlett" pitchFamily="2" charset="2"/>
              <a:buNone/>
            </a:pPr>
            <a:r>
              <a:rPr lang="en-US" altLang="en-US" sz="1800" smtClean="0"/>
              <a:t>5. Compute similarity between documents in the optional set and the centroid (of the invariant set)</a:t>
            </a:r>
          </a:p>
          <a:p>
            <a:pPr lvl="1">
              <a:buFont typeface="Marlett" pitchFamily="2" charset="2"/>
              <a:buNone/>
            </a:pPr>
            <a:endParaRPr lang="en-US" altLang="en-US" sz="800" smtClean="0"/>
          </a:p>
          <a:p>
            <a:pPr lvl="1">
              <a:buFont typeface="Marlett" pitchFamily="2" charset="2"/>
              <a:buNone/>
            </a:pPr>
            <a:r>
              <a:rPr lang="en-US" altLang="en-US" sz="1800" smtClean="0"/>
              <a:t>6. Items to be added or deleted are the top </a:t>
            </a:r>
            <a:r>
              <a:rPr lang="en-US" altLang="en-US" b="1" i="1" smtClean="0"/>
              <a:t>k</a:t>
            </a:r>
            <a:r>
              <a:rPr lang="en-US" altLang="en-US" sz="1800" smtClean="0"/>
              <a:t> documents in the optional set with the highest similarity scores</a:t>
            </a:r>
            <a:endParaRPr lang="en-US" altLang="en-US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979227A-801C-404D-A491-F469A768E6B2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31900"/>
            <a:ext cx="7772400" cy="596900"/>
          </a:xfrm>
        </p:spPr>
        <p:txBody>
          <a:bodyPr/>
          <a:lstStyle/>
          <a:p>
            <a:r>
              <a:rPr lang="en-US" altLang="en-US" sz="4000" smtClean="0"/>
              <a:t>Demo of Extended Boolean Query</a:t>
            </a:r>
            <a:r>
              <a:rPr lang="en-US" altLang="en-US" sz="1800" baseline="30000" smtClean="0">
                <a:solidFill>
                  <a:srgbClr val="CC3300"/>
                </a:solidFill>
              </a:rPr>
              <a:t>*</a:t>
            </a:r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1276350" y="2941638"/>
            <a:ext cx="6592888" cy="579437"/>
          </a:xfrm>
          <a:prstGeom prst="rect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>
                <a:hlinkClick r:id="rId3"/>
              </a:rPr>
              <a:t>http://ir.exp.sis.pitt.edu/res2/data/66/</a:t>
            </a:r>
            <a:endParaRPr lang="en-US" altLang="en-US" sz="3200" b="1"/>
          </a:p>
        </p:txBody>
      </p:sp>
      <p:sp>
        <p:nvSpPr>
          <p:cNvPr id="54278" name="Text Box 7"/>
          <p:cNvSpPr txBox="1">
            <a:spLocks noChangeArrowheads="1"/>
          </p:cNvSpPr>
          <p:nvPr/>
        </p:nvSpPr>
        <p:spPr bwMode="auto">
          <a:xfrm>
            <a:off x="1744663" y="5665788"/>
            <a:ext cx="50276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solidFill>
                  <a:srgbClr val="CC3300"/>
                </a:solidFill>
              </a:rPr>
              <a:t>*</a:t>
            </a:r>
            <a:r>
              <a:rPr lang="en-US" altLang="en-US"/>
              <a:t> </a:t>
            </a:r>
            <a:r>
              <a:rPr lang="en-US" altLang="en-US" b="1" i="1">
                <a:latin typeface="Comic Sans MS" pitchFamily="66" charset="0"/>
              </a:rPr>
              <a:t>Thanks to Michael Bombyk for discovering this applet!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133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CE4F02-92E2-403B-90EE-7C57EDBC9E02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33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4000"/>
            <a:ext cx="8255000" cy="622300"/>
          </a:xfrm>
        </p:spPr>
        <p:txBody>
          <a:bodyPr/>
          <a:lstStyle/>
          <a:p>
            <a:r>
              <a:rPr lang="en-US" altLang="en-US" smtClean="0"/>
              <a:t>Weighted Boolean Queries - Example</a:t>
            </a:r>
          </a:p>
        </p:txBody>
      </p:sp>
      <p:sp>
        <p:nvSpPr>
          <p:cNvPr id="133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25" y="1047750"/>
            <a:ext cx="6083300" cy="5191125"/>
          </a:xfr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Marlett" pitchFamily="2" charset="2"/>
              <a:buNone/>
            </a:pPr>
            <a:r>
              <a:rPr lang="en-US" altLang="en-US" sz="2000" smtClean="0"/>
              <a:t>Q1</a:t>
            </a:r>
            <a:r>
              <a:rPr lang="en-US" altLang="en-US" sz="2000" baseline="-25000" smtClean="0"/>
              <a:t>(</a:t>
            </a:r>
            <a:r>
              <a:rPr lang="en-US" altLang="en-US" sz="2000" i="1" baseline="-25000" smtClean="0"/>
              <a:t>initial</a:t>
            </a:r>
            <a:r>
              <a:rPr lang="en-US" altLang="en-US" sz="2000" baseline="-25000" smtClean="0"/>
              <a:t>)</a:t>
            </a:r>
            <a:r>
              <a:rPr lang="en-US" altLang="en-US" sz="2000" smtClean="0"/>
              <a:t>    = (D1, D2, D3, D4, D5, D6, D8)</a:t>
            </a:r>
            <a:endParaRPr lang="en-US" altLang="en-US" smtClean="0"/>
          </a:p>
          <a:p>
            <a:pPr>
              <a:buFont typeface="Marlett" pitchFamily="2" charset="2"/>
              <a:buNone/>
            </a:pPr>
            <a:r>
              <a:rPr lang="en-US" altLang="en-US" sz="2000" smtClean="0"/>
              <a:t>Q1</a:t>
            </a:r>
            <a:r>
              <a:rPr lang="en-US" altLang="en-US" sz="2000" baseline="-25000" smtClean="0"/>
              <a:t>(</a:t>
            </a:r>
            <a:r>
              <a:rPr lang="en-US" altLang="en-US" sz="2000" i="1" baseline="-25000" smtClean="0"/>
              <a:t>invariant</a:t>
            </a:r>
            <a:r>
              <a:rPr lang="en-US" altLang="en-US" sz="2000" baseline="-25000" smtClean="0"/>
              <a:t>)</a:t>
            </a:r>
            <a:r>
              <a:rPr lang="en-US" altLang="en-US" sz="2000" smtClean="0"/>
              <a:t> = (D3, D6, D8)</a:t>
            </a:r>
            <a:endParaRPr lang="en-US" altLang="en-US" smtClean="0"/>
          </a:p>
          <a:p>
            <a:pPr>
              <a:buFont typeface="Marlett" pitchFamily="2" charset="2"/>
              <a:buNone/>
            </a:pPr>
            <a:r>
              <a:rPr lang="en-US" altLang="en-US" sz="2000" smtClean="0"/>
              <a:t>Q1</a:t>
            </a:r>
            <a:r>
              <a:rPr lang="en-US" altLang="en-US" sz="2000" baseline="-25000" smtClean="0"/>
              <a:t>(</a:t>
            </a:r>
            <a:r>
              <a:rPr lang="en-US" altLang="en-US" sz="2000" i="1" baseline="-25000" smtClean="0"/>
              <a:t>optional</a:t>
            </a:r>
            <a:r>
              <a:rPr lang="en-US" altLang="en-US" sz="2000" baseline="-25000" smtClean="0"/>
              <a:t>)</a:t>
            </a:r>
            <a:r>
              <a:rPr lang="en-US" altLang="en-US" sz="2000" smtClean="0"/>
              <a:t>  = (D1, D2, D4, D5) =&gt; 4 items</a:t>
            </a:r>
            <a:endParaRPr lang="en-US" altLang="en-US" smtClean="0"/>
          </a:p>
          <a:p>
            <a:pPr>
              <a:buFont typeface="Marlett" pitchFamily="2" charset="2"/>
              <a:buNone/>
            </a:pPr>
            <a:r>
              <a:rPr lang="en-US" altLang="en-US" sz="2000" smtClean="0"/>
              <a:t>No. selected docs. =</a:t>
            </a:r>
            <a:r>
              <a:rPr lang="en-US" altLang="en-US" smtClean="0"/>
              <a:t> </a:t>
            </a:r>
          </a:p>
          <a:p>
            <a:pPr>
              <a:buFont typeface="Marlett" pitchFamily="2" charset="2"/>
              <a:buNone/>
            </a:pPr>
            <a:r>
              <a:rPr lang="en-US" altLang="en-US" sz="2000" smtClean="0"/>
              <a:t>Centroid(Q1) = </a:t>
            </a:r>
            <a:r>
              <a:rPr lang="en-US" altLang="en-US" sz="2000" b="0" smtClean="0"/>
              <a:t>(1/3)</a:t>
            </a:r>
          </a:p>
          <a:p>
            <a:pPr>
              <a:buFont typeface="Marlett" pitchFamily="2" charset="2"/>
              <a:buNone/>
            </a:pPr>
            <a:r>
              <a:rPr lang="en-US" altLang="en-US" sz="2000" b="0" smtClean="0"/>
              <a:t>		          </a:t>
            </a:r>
            <a:r>
              <a:rPr lang="en-US" altLang="en-US" sz="2000" smtClean="0"/>
              <a:t>=</a:t>
            </a:r>
            <a:r>
              <a:rPr lang="en-US" altLang="en-US" sz="2000" b="0" smtClean="0"/>
              <a:t>  (4.7, 0.7, 2.0, 2.0)</a:t>
            </a:r>
          </a:p>
          <a:p>
            <a:pPr>
              <a:buFont typeface="Marlett" pitchFamily="2" charset="2"/>
              <a:buNone/>
            </a:pPr>
            <a:endParaRPr lang="en-US" altLang="en-US" sz="800" b="0" smtClean="0"/>
          </a:p>
          <a:p>
            <a:pPr>
              <a:buFont typeface="Marlett" pitchFamily="2" charset="2"/>
              <a:buNone/>
            </a:pPr>
            <a:r>
              <a:rPr lang="en-US" altLang="en-US" sz="2000" smtClean="0"/>
              <a:t>Computing Similarity (using simple matching):</a:t>
            </a:r>
          </a:p>
          <a:p>
            <a:pPr>
              <a:buFont typeface="Marlett" pitchFamily="2" charset="2"/>
              <a:buNone/>
            </a:pPr>
            <a:r>
              <a:rPr lang="en-US" altLang="en-US" sz="2000" smtClean="0"/>
              <a:t>SIM(Centroid,D1) = </a:t>
            </a:r>
            <a:r>
              <a:rPr lang="en-US" altLang="en-US" sz="2000" b="0" smtClean="0"/>
              <a:t>(4.7,0.7,2.0,2.0)</a:t>
            </a:r>
            <a:r>
              <a:rPr lang="en-US" altLang="en-US" smtClean="0">
                <a:latin typeface="Arial" charset="0"/>
              </a:rPr>
              <a:t>.</a:t>
            </a:r>
            <a:r>
              <a:rPr lang="en-US" altLang="en-US" sz="2000" b="0" smtClean="0"/>
              <a:t>(0,4,0,8) = 18.8</a:t>
            </a:r>
          </a:p>
          <a:p>
            <a:pPr>
              <a:buFont typeface="Marlett" pitchFamily="2" charset="2"/>
              <a:buNone/>
            </a:pPr>
            <a:r>
              <a:rPr lang="en-US" altLang="en-US" sz="2000" smtClean="0"/>
              <a:t>SIM(Centroid,D2) = </a:t>
            </a:r>
            <a:r>
              <a:rPr lang="en-US" altLang="en-US" sz="2000" b="0" smtClean="0"/>
              <a:t>(4.7,0.7,2.0,2.0)</a:t>
            </a:r>
            <a:r>
              <a:rPr lang="en-US" altLang="en-US" smtClean="0">
                <a:latin typeface="Arial" charset="0"/>
              </a:rPr>
              <a:t>.</a:t>
            </a:r>
            <a:r>
              <a:rPr lang="en-US" altLang="en-US" sz="2000" b="0" smtClean="0"/>
              <a:t>(0,2,0,0) = 1.4</a:t>
            </a:r>
          </a:p>
          <a:p>
            <a:pPr>
              <a:buFont typeface="Marlett" pitchFamily="2" charset="2"/>
              <a:buNone/>
            </a:pPr>
            <a:r>
              <a:rPr lang="en-US" altLang="en-US" sz="2000" smtClean="0"/>
              <a:t>SIM(Centroid,D4) = </a:t>
            </a:r>
            <a:r>
              <a:rPr lang="en-US" altLang="en-US" sz="2000" b="0" smtClean="0"/>
              <a:t>(4.7,0.7,2.0,2.0)</a:t>
            </a:r>
            <a:r>
              <a:rPr lang="en-US" altLang="en-US" smtClean="0">
                <a:latin typeface="Arial" charset="0"/>
              </a:rPr>
              <a:t>.</a:t>
            </a:r>
            <a:r>
              <a:rPr lang="en-US" altLang="en-US" sz="2000" b="0" smtClean="0"/>
              <a:t>(0,6,4,6) = 24.2</a:t>
            </a:r>
          </a:p>
          <a:p>
            <a:pPr>
              <a:buFont typeface="Marlett" pitchFamily="2" charset="2"/>
              <a:buNone/>
            </a:pPr>
            <a:r>
              <a:rPr lang="en-US" altLang="en-US" sz="2000" smtClean="0"/>
              <a:t>SIM(Centroid,D5) = </a:t>
            </a:r>
            <a:r>
              <a:rPr lang="en-US" altLang="en-US" sz="2000" b="0" smtClean="0"/>
              <a:t>(4.7,0.7,2.0,2.0)</a:t>
            </a:r>
            <a:r>
              <a:rPr lang="en-US" altLang="en-US" smtClean="0">
                <a:latin typeface="Arial" charset="0"/>
              </a:rPr>
              <a:t>.</a:t>
            </a:r>
            <a:r>
              <a:rPr lang="en-US" altLang="en-US" sz="2000" b="0" smtClean="0"/>
              <a:t>(0,4,6,4) = 22.8</a:t>
            </a:r>
          </a:p>
          <a:p>
            <a:pPr>
              <a:buFont typeface="Marlett" pitchFamily="2" charset="2"/>
              <a:buNone/>
            </a:pPr>
            <a:endParaRPr lang="en-US" altLang="en-US" sz="800" b="0" smtClean="0"/>
          </a:p>
          <a:p>
            <a:pPr>
              <a:buFont typeface="Marlett" pitchFamily="2" charset="2"/>
              <a:buNone/>
            </a:pPr>
            <a:r>
              <a:rPr lang="en-US" altLang="en-US" sz="2000" b="0" smtClean="0"/>
              <a:t>So the final Hit list is : </a:t>
            </a:r>
            <a:r>
              <a:rPr lang="en-US" altLang="en-US" sz="2000" smtClean="0"/>
              <a:t>(D3, D6, D8) </a:t>
            </a:r>
            <a:r>
              <a:rPr lang="en-US" altLang="en-US" smtClean="0">
                <a:latin typeface="Symbol" pitchFamily="18" charset="2"/>
              </a:rPr>
              <a:t>È</a:t>
            </a:r>
            <a:r>
              <a:rPr lang="en-US" altLang="en-US" sz="2000" smtClean="0"/>
              <a:t> (D4, D5)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584200" y="1054100"/>
          <a:ext cx="1803400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Worksheet" r:id="rId5" imgW="990000" imgH="1307880" progId="Excel.Sheet.8">
                  <p:embed/>
                </p:oleObj>
              </mc:Choice>
              <mc:Fallback>
                <p:oleObj name="Worksheet" r:id="rId5" imgW="990000" imgH="1307880" progId="Excel.Sheet.8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1054100"/>
                        <a:ext cx="1803400" cy="252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5"/>
          <p:cNvSpPr txBox="1">
            <a:spLocks noChangeArrowheads="1"/>
          </p:cNvSpPr>
          <p:nvPr/>
        </p:nvSpPr>
        <p:spPr bwMode="auto">
          <a:xfrm>
            <a:off x="314325" y="4129088"/>
            <a:ext cx="2151063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 b="1"/>
              <a:t>Query</a:t>
            </a:r>
          </a:p>
          <a:p>
            <a:pPr algn="ctr"/>
            <a:endParaRPr lang="en-US" altLang="en-US" sz="800" b="1"/>
          </a:p>
          <a:p>
            <a:pPr algn="ctr"/>
            <a:r>
              <a:rPr lang="en-US" altLang="en-US" sz="2000" b="1"/>
              <a:t>Q1 = </a:t>
            </a:r>
            <a:r>
              <a:rPr lang="en-US" altLang="en-US" sz="2000" b="1">
                <a:latin typeface="Arial" charset="0"/>
              </a:rPr>
              <a:t>A</a:t>
            </a:r>
            <a:r>
              <a:rPr lang="en-US" altLang="en-US" sz="2000" b="1" baseline="-25000"/>
              <a:t>1.0</a:t>
            </a:r>
            <a:r>
              <a:rPr lang="en-US" altLang="en-US" sz="2000" b="1"/>
              <a:t> OR </a:t>
            </a:r>
            <a:r>
              <a:rPr lang="en-US" altLang="en-US" sz="2000" b="1">
                <a:latin typeface="Arial" charset="0"/>
              </a:rPr>
              <a:t>B</a:t>
            </a:r>
            <a:r>
              <a:rPr lang="en-US" altLang="en-US" sz="2000" b="1" baseline="-25000"/>
              <a:t>.333</a:t>
            </a:r>
            <a:endParaRPr lang="en-US" altLang="en-US" sz="2000" b="1"/>
          </a:p>
          <a:p>
            <a:pPr algn="ctr"/>
            <a:endParaRPr lang="en-US" altLang="en-US" sz="2000" b="1"/>
          </a:p>
        </p:txBody>
      </p:sp>
      <p:sp>
        <p:nvSpPr>
          <p:cNvPr id="13322" name="Rectangle 6"/>
          <p:cNvSpPr>
            <a:spLocks noChangeArrowheads="1"/>
          </p:cNvSpPr>
          <p:nvPr/>
        </p:nvSpPr>
        <p:spPr bwMode="auto">
          <a:xfrm>
            <a:off x="304800" y="4102100"/>
            <a:ext cx="2260600" cy="100965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5167313" y="2168525"/>
          <a:ext cx="34258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7" imgW="2451100" imgH="254000" progId="Equation.3">
                  <p:embed/>
                </p:oleObj>
              </mc:Choice>
              <mc:Fallback>
                <p:oleObj name="Equation" r:id="rId7" imgW="2451100" imgH="2540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2168525"/>
                        <a:ext cx="34258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5164138" y="2557463"/>
          <a:ext cx="3373437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9" imgW="2400300" imgH="254000" progId="Equation.3">
                  <p:embed/>
                </p:oleObj>
              </mc:Choice>
              <mc:Fallback>
                <p:oleObj name="Equation" r:id="rId9" imgW="2400300" imgH="2540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38" y="2557463"/>
                        <a:ext cx="3373437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Rectangle 9"/>
          <p:cNvSpPr>
            <a:spLocks noChangeArrowheads="1"/>
          </p:cNvSpPr>
          <p:nvPr/>
        </p:nvSpPr>
        <p:spPr bwMode="auto">
          <a:xfrm>
            <a:off x="5238750" y="5857875"/>
            <a:ext cx="2743200" cy="3143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143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C27553-3E88-489D-9DE5-63500667DC7F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4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23875"/>
          </a:xfrm>
        </p:spPr>
        <p:txBody>
          <a:bodyPr/>
          <a:lstStyle/>
          <a:p>
            <a:r>
              <a:rPr lang="en-US" altLang="en-US" smtClean="0"/>
              <a:t>Weighted Boolean Queries - Example</a:t>
            </a:r>
          </a:p>
        </p:txBody>
      </p:sp>
      <p:sp>
        <p:nvSpPr>
          <p:cNvPr id="14347" name="Text Box 3"/>
          <p:cNvSpPr txBox="1">
            <a:spLocks noChangeArrowheads="1"/>
          </p:cNvSpPr>
          <p:nvPr/>
        </p:nvSpPr>
        <p:spPr bwMode="auto">
          <a:xfrm>
            <a:off x="447675" y="4271963"/>
            <a:ext cx="2239963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 b="1"/>
              <a:t>Query</a:t>
            </a:r>
          </a:p>
          <a:p>
            <a:pPr algn="ctr"/>
            <a:endParaRPr lang="en-US" altLang="en-US" sz="800" b="1"/>
          </a:p>
          <a:p>
            <a:pPr algn="ctr"/>
            <a:r>
              <a:rPr lang="en-US" altLang="en-US" sz="2000" b="1"/>
              <a:t>Q2 = </a:t>
            </a:r>
            <a:r>
              <a:rPr lang="en-US" altLang="en-US" sz="2000" b="1">
                <a:latin typeface="Arial" charset="0"/>
              </a:rPr>
              <a:t>C</a:t>
            </a:r>
            <a:r>
              <a:rPr lang="en-US" altLang="en-US" sz="2000" b="1" baseline="-25000"/>
              <a:t>.75</a:t>
            </a:r>
            <a:r>
              <a:rPr lang="en-US" altLang="en-US" sz="2000" b="1"/>
              <a:t> AND </a:t>
            </a:r>
            <a:r>
              <a:rPr lang="en-US" altLang="en-US" sz="2000" b="1">
                <a:latin typeface="Arial" charset="0"/>
              </a:rPr>
              <a:t>D</a:t>
            </a:r>
            <a:r>
              <a:rPr lang="en-US" altLang="en-US" sz="2000" b="1" baseline="-25000"/>
              <a:t>1.0</a:t>
            </a: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593725" y="1339850"/>
          <a:ext cx="1803400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Worksheet" r:id="rId5" imgW="990000" imgH="1307880" progId="Excel.Sheet.8">
                  <p:embed/>
                </p:oleObj>
              </mc:Choice>
              <mc:Fallback>
                <p:oleObj name="Worksheet" r:id="rId5" imgW="990000" imgH="1307880" progId="Excel.Sheet.8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1339850"/>
                        <a:ext cx="1803400" cy="252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27350" y="1400175"/>
            <a:ext cx="5902325" cy="4333875"/>
          </a:xfr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Marlett" pitchFamily="2" charset="2"/>
              <a:buNone/>
            </a:pPr>
            <a:r>
              <a:rPr lang="en-US" altLang="en-US" sz="2000" smtClean="0"/>
              <a:t>Q2</a:t>
            </a:r>
            <a:r>
              <a:rPr lang="en-US" altLang="en-US" sz="2000" baseline="-25000" smtClean="0"/>
              <a:t>(</a:t>
            </a:r>
            <a:r>
              <a:rPr lang="en-US" altLang="en-US" sz="2000" i="1" baseline="-25000" smtClean="0"/>
              <a:t>initial</a:t>
            </a:r>
            <a:r>
              <a:rPr lang="en-US" altLang="en-US" sz="2000" baseline="-25000" smtClean="0"/>
              <a:t>)</a:t>
            </a:r>
            <a:r>
              <a:rPr lang="en-US" altLang="en-US" sz="2000" smtClean="0"/>
              <a:t>    = (D3, D4, D5)</a:t>
            </a:r>
            <a:endParaRPr lang="en-US" altLang="en-US" smtClean="0"/>
          </a:p>
          <a:p>
            <a:pPr>
              <a:buFont typeface="Marlett" pitchFamily="2" charset="2"/>
              <a:buNone/>
            </a:pPr>
            <a:r>
              <a:rPr lang="en-US" altLang="en-US" sz="2000" smtClean="0"/>
              <a:t>Q2</a:t>
            </a:r>
            <a:r>
              <a:rPr lang="en-US" altLang="en-US" sz="2000" baseline="-25000" smtClean="0"/>
              <a:t>(</a:t>
            </a:r>
            <a:r>
              <a:rPr lang="en-US" altLang="en-US" sz="2000" i="1" baseline="-25000" smtClean="0"/>
              <a:t>invariant</a:t>
            </a:r>
            <a:r>
              <a:rPr lang="en-US" altLang="en-US" sz="2000" baseline="-25000" smtClean="0"/>
              <a:t>)</a:t>
            </a:r>
            <a:r>
              <a:rPr lang="en-US" altLang="en-US" sz="2000" smtClean="0"/>
              <a:t> = (D3, D4, D5)</a:t>
            </a:r>
            <a:endParaRPr lang="en-US" altLang="en-US" smtClean="0"/>
          </a:p>
          <a:p>
            <a:pPr>
              <a:buFont typeface="Marlett" pitchFamily="2" charset="2"/>
              <a:buNone/>
            </a:pPr>
            <a:r>
              <a:rPr lang="en-US" altLang="en-US" sz="2000" smtClean="0"/>
              <a:t>Q2</a:t>
            </a:r>
            <a:r>
              <a:rPr lang="en-US" altLang="en-US" sz="2000" baseline="-25000" smtClean="0"/>
              <a:t>(</a:t>
            </a:r>
            <a:r>
              <a:rPr lang="en-US" altLang="en-US" sz="2000" i="1" baseline="-25000" smtClean="0"/>
              <a:t>optional</a:t>
            </a:r>
            <a:r>
              <a:rPr lang="en-US" altLang="en-US" sz="2000" baseline="-25000" smtClean="0"/>
              <a:t>)</a:t>
            </a:r>
            <a:r>
              <a:rPr lang="en-US" altLang="en-US" sz="2000" smtClean="0"/>
              <a:t>  = (D1, D8) =&gt; 2 items</a:t>
            </a:r>
            <a:endParaRPr lang="en-US" altLang="en-US" smtClean="0"/>
          </a:p>
          <a:p>
            <a:pPr>
              <a:buFont typeface="Marlett" pitchFamily="2" charset="2"/>
              <a:buNone/>
            </a:pPr>
            <a:r>
              <a:rPr lang="en-US" altLang="en-US" sz="2000" smtClean="0"/>
              <a:t>No. selected docs. =</a:t>
            </a:r>
            <a:r>
              <a:rPr lang="en-US" altLang="en-US" smtClean="0"/>
              <a:t> </a:t>
            </a:r>
          </a:p>
          <a:p>
            <a:pPr>
              <a:buFont typeface="Marlett" pitchFamily="2" charset="2"/>
              <a:buNone/>
            </a:pPr>
            <a:r>
              <a:rPr lang="en-US" altLang="en-US" sz="2000" smtClean="0"/>
              <a:t>Centroid(Q2) = </a:t>
            </a:r>
            <a:r>
              <a:rPr lang="en-US" altLang="en-US" sz="2000" b="0" smtClean="0"/>
              <a:t>(1/3)</a:t>
            </a:r>
          </a:p>
          <a:p>
            <a:pPr>
              <a:buFont typeface="Marlett" pitchFamily="2" charset="2"/>
              <a:buNone/>
            </a:pPr>
            <a:r>
              <a:rPr lang="en-US" altLang="en-US" sz="2000" b="0" smtClean="0"/>
              <a:t>		          </a:t>
            </a:r>
            <a:r>
              <a:rPr lang="en-US" altLang="en-US" sz="2000" smtClean="0"/>
              <a:t>=</a:t>
            </a:r>
            <a:endParaRPr lang="en-US" altLang="en-US" sz="2000" b="0" smtClean="0"/>
          </a:p>
          <a:p>
            <a:pPr>
              <a:buFont typeface="Marlett" pitchFamily="2" charset="2"/>
              <a:buNone/>
            </a:pPr>
            <a:endParaRPr lang="en-US" altLang="en-US" sz="800" b="0" smtClean="0"/>
          </a:p>
          <a:p>
            <a:pPr>
              <a:buFont typeface="Marlett" pitchFamily="2" charset="2"/>
              <a:buNone/>
            </a:pPr>
            <a:r>
              <a:rPr lang="en-US" altLang="en-US" sz="2000" smtClean="0"/>
              <a:t>Computing Similarity (using simple matching):</a:t>
            </a:r>
          </a:p>
          <a:p>
            <a:pPr>
              <a:buFont typeface="Marlett" pitchFamily="2" charset="2"/>
              <a:buNone/>
            </a:pPr>
            <a:r>
              <a:rPr lang="en-US" altLang="en-US" sz="2000" smtClean="0"/>
              <a:t>SIM(Centroid,D1) = </a:t>
            </a:r>
            <a:endParaRPr lang="en-US" altLang="en-US" sz="2000" b="0" smtClean="0"/>
          </a:p>
          <a:p>
            <a:pPr>
              <a:buFont typeface="Marlett" pitchFamily="2" charset="2"/>
              <a:buNone/>
            </a:pPr>
            <a:r>
              <a:rPr lang="en-US" altLang="en-US" sz="2000" smtClean="0"/>
              <a:t>SIM(Centroid,D8) = </a:t>
            </a:r>
            <a:endParaRPr lang="en-US" altLang="en-US" sz="800" b="0" smtClean="0"/>
          </a:p>
          <a:p>
            <a:pPr>
              <a:buFont typeface="Marlett" pitchFamily="2" charset="2"/>
              <a:buNone/>
            </a:pPr>
            <a:r>
              <a:rPr lang="en-US" altLang="en-US" sz="2000" b="0" smtClean="0"/>
              <a:t>Final Hit list is:  </a:t>
            </a:r>
            <a:r>
              <a:rPr lang="en-US" altLang="en-US" sz="2000" smtClean="0"/>
              <a:t>(D3, D4, D5) </a:t>
            </a:r>
            <a:r>
              <a:rPr lang="en-US" altLang="en-US" smtClean="0">
                <a:latin typeface="Symbol" pitchFamily="18" charset="2"/>
              </a:rPr>
              <a:t>È</a:t>
            </a:r>
            <a:r>
              <a:rPr lang="en-US" altLang="en-US" sz="2000" smtClean="0"/>
              <a:t> (D1)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5183188" y="2530475"/>
          <a:ext cx="23082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7" imgW="1651000" imgH="254000" progId="Equation.3">
                  <p:embed/>
                </p:oleObj>
              </mc:Choice>
              <mc:Fallback>
                <p:oleObj name="Equation" r:id="rId7" imgW="1651000" imgH="2540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188" y="2530475"/>
                        <a:ext cx="23082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5249863" y="2909888"/>
          <a:ext cx="3373437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9" imgW="2400300" imgH="254000" progId="Equation.3">
                  <p:embed/>
                </p:oleObj>
              </mc:Choice>
              <mc:Fallback>
                <p:oleObj name="Equation" r:id="rId9" imgW="2400300" imgH="2540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863" y="2909888"/>
                        <a:ext cx="3373437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Rectangle 8"/>
          <p:cNvSpPr>
            <a:spLocks noChangeArrowheads="1"/>
          </p:cNvSpPr>
          <p:nvPr/>
        </p:nvSpPr>
        <p:spPr bwMode="auto">
          <a:xfrm>
            <a:off x="4657725" y="5026025"/>
            <a:ext cx="2352675" cy="3143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50" name="Rectangle 9"/>
          <p:cNvSpPr>
            <a:spLocks noChangeArrowheads="1"/>
          </p:cNvSpPr>
          <p:nvPr/>
        </p:nvSpPr>
        <p:spPr bwMode="auto">
          <a:xfrm>
            <a:off x="361950" y="4295775"/>
            <a:ext cx="2333625" cy="9620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4814888" y="3252788"/>
          <a:ext cx="178435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Equation" r:id="rId11" imgW="1269449" imgH="253890" progId="Equation.3">
                  <p:embed/>
                </p:oleObj>
              </mc:Choice>
              <mc:Fallback>
                <p:oleObj name="Equation" r:id="rId11" imgW="1269449" imgH="25389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888" y="3252788"/>
                        <a:ext cx="1784350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5310188" y="4148138"/>
          <a:ext cx="3176587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13" imgW="2260600" imgH="254000" progId="Equation.3">
                  <p:embed/>
                </p:oleObj>
              </mc:Choice>
              <mc:Fallback>
                <p:oleObj name="Equation" r:id="rId13" imgW="2260600" imgH="2540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188" y="4148138"/>
                        <a:ext cx="3176587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5292725" y="4519613"/>
          <a:ext cx="3211513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Equation" r:id="rId15" imgW="2286000" imgH="254000" progId="Equation.3">
                  <p:embed/>
                </p:oleObj>
              </mc:Choice>
              <mc:Fallback>
                <p:oleObj name="Equation" r:id="rId15" imgW="2286000" imgH="2540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519613"/>
                        <a:ext cx="3211513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565914-FE3D-4741-9A05-59F23A80851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altLang="en-US" smtClean="0"/>
              <a:t>Retrieval Models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r>
              <a:rPr lang="en-US" altLang="en-US" smtClean="0"/>
              <a:t>Customary to distinguish between </a:t>
            </a:r>
            <a:r>
              <a:rPr lang="en-US" altLang="en-US" i="1" smtClean="0">
                <a:solidFill>
                  <a:srgbClr val="FF3300"/>
                </a:solidFill>
              </a:rPr>
              <a:t>exact-match</a:t>
            </a:r>
            <a:r>
              <a:rPr lang="en-US" altLang="en-US" smtClean="0"/>
              <a:t> and </a:t>
            </a:r>
            <a:r>
              <a:rPr lang="en-US" altLang="en-US" i="1" smtClean="0">
                <a:solidFill>
                  <a:srgbClr val="FF3300"/>
                </a:solidFill>
              </a:rPr>
              <a:t>best-match</a:t>
            </a:r>
            <a:r>
              <a:rPr lang="en-US" altLang="en-US" smtClean="0"/>
              <a:t> retrieval </a:t>
            </a:r>
          </a:p>
          <a:p>
            <a:r>
              <a:rPr lang="en-US" altLang="en-US" smtClean="0"/>
              <a:t> Exact-match </a:t>
            </a:r>
          </a:p>
          <a:p>
            <a:pPr lvl="1"/>
            <a:r>
              <a:rPr lang="en-US" altLang="en-US" smtClean="0"/>
              <a:t>query specifies precise retrieval criteria every document either matches or fails to match query</a:t>
            </a:r>
          </a:p>
          <a:p>
            <a:pPr lvl="1"/>
            <a:r>
              <a:rPr lang="en-US" altLang="en-US" smtClean="0"/>
              <a:t>result is a set of documents </a:t>
            </a:r>
          </a:p>
          <a:p>
            <a:r>
              <a:rPr lang="en-US" altLang="en-US" smtClean="0"/>
              <a:t>Best-match </a:t>
            </a:r>
          </a:p>
          <a:p>
            <a:pPr lvl="1"/>
            <a:r>
              <a:rPr lang="en-US" altLang="en-US" smtClean="0"/>
              <a:t>query describes good or “best” matching document</a:t>
            </a:r>
          </a:p>
          <a:p>
            <a:pPr lvl="1"/>
            <a:r>
              <a:rPr lang="en-US" altLang="en-US" smtClean="0"/>
              <a:t>result is ranked list of documents </a:t>
            </a:r>
          </a:p>
          <a:p>
            <a:pPr lvl="1"/>
            <a:r>
              <a:rPr lang="en-US" altLang="en-US" smtClean="0"/>
              <a:t>result may include estimate of quality </a:t>
            </a:r>
          </a:p>
          <a:p>
            <a:r>
              <a:rPr lang="en-US" altLang="en-US" smtClean="0"/>
              <a:t>Best-match models: better retrieval effectiveness </a:t>
            </a:r>
          </a:p>
          <a:p>
            <a:pPr lvl="1"/>
            <a:r>
              <a:rPr lang="en-US" altLang="en-US" smtClean="0"/>
              <a:t>good documents appear at top of ranking</a:t>
            </a:r>
          </a:p>
          <a:p>
            <a:pPr lvl="1"/>
            <a:r>
              <a:rPr lang="en-US" altLang="en-US" smtClean="0"/>
              <a:t>but efficiency is better in exact match (e.g., Boolean)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5FC14F-8CE8-4CEF-886F-6D8DB2ACC7D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Ranking Algorithms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029200"/>
          </a:xfrm>
        </p:spPr>
        <p:txBody>
          <a:bodyPr/>
          <a:lstStyle/>
          <a:p>
            <a:r>
              <a:rPr lang="en-US" altLang="en-US" smtClean="0"/>
              <a:t>Assign weights to the terms in the query</a:t>
            </a:r>
          </a:p>
          <a:p>
            <a:r>
              <a:rPr lang="en-US" altLang="en-US" smtClean="0"/>
              <a:t>Assign weights to the terms in the documents</a:t>
            </a:r>
          </a:p>
          <a:p>
            <a:r>
              <a:rPr lang="en-US" altLang="en-US" smtClean="0"/>
              <a:t>Compare the weighted query terms to the weighted document terms</a:t>
            </a:r>
          </a:p>
          <a:p>
            <a:pPr lvl="1"/>
            <a:r>
              <a:rPr lang="en-US" altLang="en-US" smtClean="0"/>
              <a:t>Boolean matching (exact match)</a:t>
            </a:r>
          </a:p>
          <a:p>
            <a:pPr lvl="1"/>
            <a:r>
              <a:rPr lang="en-US" altLang="en-US" smtClean="0"/>
              <a:t>simple (coordinate level) matching</a:t>
            </a:r>
          </a:p>
          <a:p>
            <a:pPr lvl="1"/>
            <a:r>
              <a:rPr lang="en-US" altLang="en-US" smtClean="0"/>
              <a:t>cosine similarity</a:t>
            </a:r>
          </a:p>
          <a:p>
            <a:pPr lvl="1"/>
            <a:r>
              <a:rPr lang="en-US" altLang="en-US" smtClean="0"/>
              <a:t>other similarity measures (Dice, Jaccard, overlap, etc.)</a:t>
            </a:r>
          </a:p>
          <a:p>
            <a:pPr lvl="1"/>
            <a:r>
              <a:rPr lang="en-US" altLang="en-US" smtClean="0"/>
              <a:t>extended Boolean models</a:t>
            </a:r>
          </a:p>
          <a:p>
            <a:pPr lvl="1"/>
            <a:r>
              <a:rPr lang="en-US" altLang="en-US" smtClean="0"/>
              <a:t>probabilistic models</a:t>
            </a:r>
          </a:p>
          <a:p>
            <a:r>
              <a:rPr lang="en-US" altLang="en-US" smtClean="0"/>
              <a:t>Rank order the results</a:t>
            </a:r>
          </a:p>
          <a:p>
            <a:pPr lvl="1"/>
            <a:r>
              <a:rPr lang="en-US" altLang="en-US" smtClean="0"/>
              <a:t>pure Boolean has no ordering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5400C3-DF2F-4BB7-B252-6410EE537A0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/>
              <a:t>Boolean Retrieval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 smtClean="0"/>
              <a:t>Boolean retrieval most common exact-match model </a:t>
            </a:r>
          </a:p>
          <a:p>
            <a:pPr lvl="1"/>
            <a:r>
              <a:rPr lang="en-US" altLang="en-US" sz="2400" dirty="0" smtClean="0"/>
              <a:t>queries are logic expressions with document features as operands </a:t>
            </a:r>
          </a:p>
          <a:p>
            <a:pPr lvl="1"/>
            <a:r>
              <a:rPr lang="en-US" altLang="en-US" sz="2400" dirty="0" smtClean="0"/>
              <a:t>retrieved documents are generally not ranked </a:t>
            </a:r>
          </a:p>
          <a:p>
            <a:pPr lvl="1"/>
            <a:r>
              <a:rPr lang="en-US" altLang="en-US" sz="2400" dirty="0" smtClean="0"/>
              <a:t>query formulation difficult for novice users </a:t>
            </a:r>
          </a:p>
          <a:p>
            <a:r>
              <a:rPr lang="en-US" altLang="en-US" sz="2800" dirty="0" smtClean="0"/>
              <a:t>“Pure” Boolean operators: AND, OR, NOT </a:t>
            </a:r>
          </a:p>
          <a:p>
            <a:r>
              <a:rPr lang="en-US" altLang="en-US" sz="2800" dirty="0" smtClean="0"/>
              <a:t>Most systems have proximity operators </a:t>
            </a:r>
          </a:p>
          <a:p>
            <a:r>
              <a:rPr lang="en-US" altLang="en-US" sz="2800" dirty="0" smtClean="0"/>
              <a:t>Most systems support simple regular expressions as search terms to match spelling variants</a:t>
            </a:r>
          </a:p>
          <a:p>
            <a:endParaRPr lang="en-US" altLang="en-US" sz="2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Intelligent Information Retrieval</a:t>
            </a:r>
            <a:endParaRPr lang="en-US" sz="1400" smtClean="0">
              <a:latin typeface="Times New Roman" charset="0"/>
            </a:endParaRPr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26D689-1AAA-4824-8239-599DB5CEE6D0}" type="slidenum">
              <a:rPr lang="en-US" smtClean="0">
                <a:latin typeface="Times New Roman" charset="0"/>
              </a:rPr>
              <a:pPr/>
              <a:t>7</a:t>
            </a:fld>
            <a:endParaRPr lang="en-US" smtClean="0">
              <a:latin typeface="Times New Roman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35400" y="2794000"/>
            <a:ext cx="4419600" cy="2743200"/>
            <a:chOff x="2448" y="1200"/>
            <a:chExt cx="2784" cy="1728"/>
          </a:xfrm>
        </p:grpSpPr>
        <p:sp>
          <p:nvSpPr>
            <p:cNvPr id="7177" name="Oval 3"/>
            <p:cNvSpPr>
              <a:spLocks noChangeArrowheads="1"/>
            </p:cNvSpPr>
            <p:nvPr/>
          </p:nvSpPr>
          <p:spPr bwMode="auto">
            <a:xfrm>
              <a:off x="2832" y="1440"/>
              <a:ext cx="1248" cy="1248"/>
            </a:xfrm>
            <a:prstGeom prst="ellipse">
              <a:avLst/>
            </a:prstGeom>
            <a:noFill/>
            <a:ln w="28575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Oval 4"/>
            <p:cNvSpPr>
              <a:spLocks noChangeArrowheads="1"/>
            </p:cNvSpPr>
            <p:nvPr/>
          </p:nvSpPr>
          <p:spPr bwMode="auto">
            <a:xfrm>
              <a:off x="3552" y="1440"/>
              <a:ext cx="1248" cy="1248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Rectangle 5"/>
            <p:cNvSpPr>
              <a:spLocks noChangeArrowheads="1"/>
            </p:cNvSpPr>
            <p:nvPr/>
          </p:nvSpPr>
          <p:spPr bwMode="auto">
            <a:xfrm>
              <a:off x="2448" y="1200"/>
              <a:ext cx="2784" cy="17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Text Box 6"/>
            <p:cNvSpPr txBox="1">
              <a:spLocks noChangeArrowheads="1"/>
            </p:cNvSpPr>
            <p:nvPr/>
          </p:nvSpPr>
          <p:spPr bwMode="auto">
            <a:xfrm>
              <a:off x="3120" y="2016"/>
              <a:ext cx="2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accent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7181" name="Text Box 7"/>
            <p:cNvSpPr txBox="1">
              <a:spLocks noChangeArrowheads="1"/>
            </p:cNvSpPr>
            <p:nvPr/>
          </p:nvSpPr>
          <p:spPr bwMode="auto">
            <a:xfrm>
              <a:off x="4320" y="1968"/>
              <a:ext cx="2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8000"/>
                  </a:solidFill>
                  <a:latin typeface="Arial" charset="0"/>
                </a:rPr>
                <a:t>B</a:t>
              </a:r>
            </a:p>
          </p:txBody>
        </p:sp>
      </p:grp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822325" y="1563688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endParaRPr lang="en-US" sz="2400">
              <a:latin typeface="Arial" charset="0"/>
            </a:endParaRPr>
          </a:p>
        </p:txBody>
      </p:sp>
      <p:graphicFrame>
        <p:nvGraphicFramePr>
          <p:cNvPr id="7170" name="Object 9"/>
          <p:cNvGraphicFramePr>
            <a:graphicFrameLocks noChangeAspect="1"/>
          </p:cNvGraphicFramePr>
          <p:nvPr/>
        </p:nvGraphicFramePr>
        <p:xfrm>
          <a:off x="749300" y="2413000"/>
          <a:ext cx="2684463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79" name="Equation" r:id="rId4" imgW="1168200" imgH="1625400" progId="">
                  <p:embed/>
                </p:oleObj>
              </mc:Choice>
              <mc:Fallback>
                <p:oleObj name="Equation" r:id="rId4" imgW="1168200" imgH="16254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2413000"/>
                        <a:ext cx="2684463" cy="373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241300"/>
            <a:ext cx="7772400" cy="495300"/>
          </a:xfrm>
        </p:spPr>
        <p:txBody>
          <a:bodyPr/>
          <a:lstStyle/>
          <a:p>
            <a:r>
              <a:rPr lang="en-US" smtClean="0"/>
              <a:t>Boolean Logic</a:t>
            </a:r>
          </a:p>
        </p:txBody>
      </p:sp>
      <p:sp>
        <p:nvSpPr>
          <p:cNvPr id="717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55600" y="863600"/>
            <a:ext cx="8382000" cy="1257300"/>
          </a:xfrm>
        </p:spPr>
        <p:txBody>
          <a:bodyPr/>
          <a:lstStyle/>
          <a:p>
            <a:r>
              <a:rPr lang="en-US" smtClean="0"/>
              <a:t>AND and OR in a Boolean query represent intersection and union of the corresponding documents sets, respectively</a:t>
            </a:r>
          </a:p>
          <a:p>
            <a:r>
              <a:rPr lang="en-US" smtClean="0"/>
              <a:t>NOT represents the complement of the corresponding set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Intelligent Information Retrieval</a:t>
            </a:r>
            <a:endParaRPr lang="en-US" sz="1400" smtClean="0">
              <a:latin typeface="Times New Roman" charset="0"/>
            </a:endParaRP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1402D28-9B2D-4E79-BDC7-0C53D49BE398}" type="slidenum">
              <a:rPr lang="en-US" smtClean="0">
                <a:latin typeface="Times New Roman" charset="0"/>
              </a:rPr>
              <a:pPr/>
              <a:t>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673100" y="203200"/>
            <a:ext cx="7772400" cy="533400"/>
          </a:xfrm>
        </p:spPr>
        <p:txBody>
          <a:bodyPr/>
          <a:lstStyle/>
          <a:p>
            <a:r>
              <a:rPr lang="en-US" smtClean="0"/>
              <a:t>Boolean Queries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0200" y="876300"/>
            <a:ext cx="8521700" cy="5270500"/>
          </a:xfrm>
        </p:spPr>
        <p:txBody>
          <a:bodyPr/>
          <a:lstStyle/>
          <a:p>
            <a:r>
              <a:rPr lang="en-US" smtClean="0"/>
              <a:t>Boolean queries are Boolean combination of terms</a:t>
            </a:r>
          </a:p>
          <a:p>
            <a:pPr lvl="1"/>
            <a:r>
              <a:rPr lang="en-US" smtClean="0"/>
              <a:t>Cat</a:t>
            </a:r>
          </a:p>
          <a:p>
            <a:pPr lvl="1"/>
            <a:r>
              <a:rPr lang="en-US" smtClean="0"/>
              <a:t>Cat OR Dog</a:t>
            </a:r>
          </a:p>
          <a:p>
            <a:pPr lvl="1"/>
            <a:r>
              <a:rPr lang="en-US" smtClean="0"/>
              <a:t>Cat AND Dog</a:t>
            </a:r>
          </a:p>
          <a:p>
            <a:pPr lvl="1"/>
            <a:r>
              <a:rPr lang="en-US" smtClean="0"/>
              <a:t>(Cat AND Dog) OR Collar</a:t>
            </a:r>
          </a:p>
          <a:p>
            <a:pPr lvl="1"/>
            <a:r>
              <a:rPr lang="en-US" smtClean="0"/>
              <a:t>(Cat AND Dog) OR (Collar AND Leash)</a:t>
            </a:r>
          </a:p>
          <a:p>
            <a:pPr lvl="1"/>
            <a:r>
              <a:rPr lang="en-US" smtClean="0"/>
              <a:t>(Cat OR Dog) AND (Collar OR Leash)</a:t>
            </a:r>
          </a:p>
          <a:p>
            <a:pPr lvl="1"/>
            <a:endParaRPr lang="en-US" sz="800" smtClean="0"/>
          </a:p>
          <a:p>
            <a:r>
              <a:rPr lang="en-US" smtClean="0"/>
              <a:t>(Cat OR Dog) AND (Collar OR Leash)</a:t>
            </a:r>
          </a:p>
          <a:p>
            <a:pPr lvl="1"/>
            <a:r>
              <a:rPr lang="en-US" smtClean="0"/>
              <a:t>Each of the following combinations works:</a:t>
            </a:r>
          </a:p>
          <a:p>
            <a:endParaRPr lang="en-US" smtClean="0"/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711200" y="3695700"/>
            <a:ext cx="5168900" cy="406400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46" name="Object 16"/>
          <p:cNvGraphicFramePr>
            <a:graphicFrameLocks noChangeAspect="1"/>
          </p:cNvGraphicFramePr>
          <p:nvPr/>
        </p:nvGraphicFramePr>
        <p:xfrm>
          <a:off x="958850" y="4598988"/>
          <a:ext cx="7469188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55" name="Worksheet" r:id="rId5" imgW="4873680" imgH="959400" progId="Excel.Sheet.8">
                  <p:embed/>
                </p:oleObj>
              </mc:Choice>
              <mc:Fallback>
                <p:oleObj name="Worksheet" r:id="rId5" imgW="4873680" imgH="959400" progId="Excel.Sheet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4598988"/>
                        <a:ext cx="7469188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/>
              <a:t>Intelligent Information Retrieval</a:t>
            </a:r>
            <a:endParaRPr lang="en-US" altLang="en-US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71B340-A782-4E17-BB87-73B9F1A5686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762000"/>
          </a:xfrm>
        </p:spPr>
        <p:txBody>
          <a:bodyPr/>
          <a:lstStyle/>
          <a:p>
            <a:r>
              <a:rPr lang="en-US" altLang="en-US" dirty="0" smtClean="0"/>
              <a:t>Boolean Matching</a:t>
            </a:r>
          </a:p>
        </p:txBody>
      </p:sp>
      <p:sp>
        <p:nvSpPr>
          <p:cNvPr id="41989" name="Oval 3"/>
          <p:cNvSpPr>
            <a:spLocks noChangeArrowheads="1"/>
          </p:cNvSpPr>
          <p:nvPr/>
        </p:nvSpPr>
        <p:spPr bwMode="auto">
          <a:xfrm>
            <a:off x="1346200" y="1193800"/>
            <a:ext cx="2514600" cy="25146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sz="2400">
              <a:solidFill>
                <a:schemeClr val="hlink"/>
              </a:solidFill>
            </a:endParaRPr>
          </a:p>
        </p:txBody>
      </p:sp>
      <p:sp>
        <p:nvSpPr>
          <p:cNvPr id="41990" name="Oval 4"/>
          <p:cNvSpPr>
            <a:spLocks noChangeArrowheads="1"/>
          </p:cNvSpPr>
          <p:nvPr/>
        </p:nvSpPr>
        <p:spPr bwMode="auto">
          <a:xfrm>
            <a:off x="2184400" y="2565400"/>
            <a:ext cx="2514600" cy="25146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991" name="Oval 5"/>
          <p:cNvSpPr>
            <a:spLocks noChangeArrowheads="1"/>
          </p:cNvSpPr>
          <p:nvPr/>
        </p:nvSpPr>
        <p:spPr bwMode="auto">
          <a:xfrm>
            <a:off x="2946400" y="1270000"/>
            <a:ext cx="2514600" cy="25146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72070" name="Text Box 6"/>
          <p:cNvSpPr txBox="1">
            <a:spLocks noChangeArrowheads="1"/>
          </p:cNvSpPr>
          <p:nvPr/>
        </p:nvSpPr>
        <p:spPr bwMode="auto">
          <a:xfrm>
            <a:off x="3251200" y="5092700"/>
            <a:ext cx="434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 b="1" dirty="0">
                <a:solidFill>
                  <a:schemeClr val="accent1"/>
                </a:solidFill>
              </a:rPr>
              <a:t>t</a:t>
            </a:r>
            <a:r>
              <a:rPr lang="en-US" sz="1600" b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US" sz="1600" b="1" dirty="0"/>
          </a:p>
        </p:txBody>
      </p:sp>
      <p:sp>
        <p:nvSpPr>
          <p:cNvPr id="472071" name="Text Box 7"/>
          <p:cNvSpPr txBox="1">
            <a:spLocks noChangeArrowheads="1"/>
          </p:cNvSpPr>
          <p:nvPr/>
        </p:nvSpPr>
        <p:spPr bwMode="auto">
          <a:xfrm>
            <a:off x="1041400" y="1422400"/>
            <a:ext cx="434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 b="1">
                <a:solidFill>
                  <a:srgbClr val="FF3300"/>
                </a:solidFill>
              </a:rPr>
              <a:t>t</a:t>
            </a:r>
            <a:r>
              <a:rPr lang="en-US" sz="1600" b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sz="1600" b="1"/>
          </a:p>
        </p:txBody>
      </p:sp>
      <p:sp>
        <p:nvSpPr>
          <p:cNvPr id="472072" name="Text Box 8"/>
          <p:cNvSpPr txBox="1">
            <a:spLocks noChangeArrowheads="1"/>
          </p:cNvSpPr>
          <p:nvPr/>
        </p:nvSpPr>
        <p:spPr bwMode="auto">
          <a:xfrm>
            <a:off x="5308600" y="1422400"/>
            <a:ext cx="434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</a:rPr>
              <a:t>t</a:t>
            </a:r>
            <a:r>
              <a:rPr lang="en-US" sz="16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sz="1600" b="1"/>
          </a:p>
        </p:txBody>
      </p:sp>
      <p:sp>
        <p:nvSpPr>
          <p:cNvPr id="472073" name="Text Box 9"/>
          <p:cNvSpPr txBox="1">
            <a:spLocks noChangeArrowheads="1"/>
          </p:cNvSpPr>
          <p:nvPr/>
        </p:nvSpPr>
        <p:spPr bwMode="auto">
          <a:xfrm>
            <a:off x="3251200" y="1727200"/>
            <a:ext cx="434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b="1"/>
              <a:t>D</a:t>
            </a:r>
            <a:r>
              <a:rPr lang="en-US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sz="1600"/>
          </a:p>
        </p:txBody>
      </p:sp>
      <p:sp>
        <p:nvSpPr>
          <p:cNvPr id="472074" name="Text Box 10"/>
          <p:cNvSpPr txBox="1">
            <a:spLocks noChangeArrowheads="1"/>
          </p:cNvSpPr>
          <p:nvPr/>
        </p:nvSpPr>
        <p:spPr bwMode="auto">
          <a:xfrm>
            <a:off x="4013200" y="1651000"/>
            <a:ext cx="434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b="1"/>
              <a:t>D</a:t>
            </a:r>
            <a:r>
              <a:rPr lang="en-US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sz="1600"/>
          </a:p>
        </p:txBody>
      </p:sp>
      <p:sp>
        <p:nvSpPr>
          <p:cNvPr id="472075" name="Text Box 11"/>
          <p:cNvSpPr txBox="1">
            <a:spLocks noChangeArrowheads="1"/>
          </p:cNvSpPr>
          <p:nvPr/>
        </p:nvSpPr>
        <p:spPr bwMode="auto">
          <a:xfrm>
            <a:off x="2641600" y="2946400"/>
            <a:ext cx="434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b="1"/>
              <a:t>D</a:t>
            </a:r>
            <a:r>
              <a:rPr lang="en-US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US" sz="1600"/>
          </a:p>
        </p:txBody>
      </p:sp>
      <p:sp>
        <p:nvSpPr>
          <p:cNvPr id="472076" name="Text Box 12"/>
          <p:cNvSpPr txBox="1">
            <a:spLocks noChangeArrowheads="1"/>
          </p:cNvSpPr>
          <p:nvPr/>
        </p:nvSpPr>
        <p:spPr bwMode="auto">
          <a:xfrm>
            <a:off x="4775200" y="2489200"/>
            <a:ext cx="434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b="1"/>
              <a:t>D</a:t>
            </a:r>
            <a:r>
              <a:rPr lang="en-US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endParaRPr lang="en-US" sz="1600"/>
          </a:p>
        </p:txBody>
      </p:sp>
      <p:sp>
        <p:nvSpPr>
          <p:cNvPr id="472077" name="Text Box 13"/>
          <p:cNvSpPr txBox="1">
            <a:spLocks noChangeArrowheads="1"/>
          </p:cNvSpPr>
          <p:nvPr/>
        </p:nvSpPr>
        <p:spPr bwMode="auto">
          <a:xfrm>
            <a:off x="3175000" y="2641600"/>
            <a:ext cx="434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b="1"/>
              <a:t>D</a:t>
            </a:r>
            <a:r>
              <a:rPr lang="en-US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endParaRPr lang="en-US" sz="1600"/>
          </a:p>
        </p:txBody>
      </p:sp>
      <p:sp>
        <p:nvSpPr>
          <p:cNvPr id="472078" name="Text Box 14"/>
          <p:cNvSpPr txBox="1">
            <a:spLocks noChangeArrowheads="1"/>
          </p:cNvSpPr>
          <p:nvPr/>
        </p:nvSpPr>
        <p:spPr bwMode="auto">
          <a:xfrm>
            <a:off x="3860800" y="3022600"/>
            <a:ext cx="434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b="1"/>
              <a:t>D</a:t>
            </a:r>
            <a:r>
              <a:rPr lang="en-US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endParaRPr lang="en-US" sz="1600"/>
          </a:p>
        </p:txBody>
      </p:sp>
      <p:sp>
        <p:nvSpPr>
          <p:cNvPr id="472079" name="Text Box 15"/>
          <p:cNvSpPr txBox="1">
            <a:spLocks noChangeArrowheads="1"/>
          </p:cNvSpPr>
          <p:nvPr/>
        </p:nvSpPr>
        <p:spPr bwMode="auto">
          <a:xfrm>
            <a:off x="2641600" y="4089400"/>
            <a:ext cx="434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b="1"/>
              <a:t>D</a:t>
            </a:r>
            <a:r>
              <a:rPr lang="en-US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endParaRPr lang="en-US" sz="1600"/>
          </a:p>
        </p:txBody>
      </p:sp>
      <p:sp>
        <p:nvSpPr>
          <p:cNvPr id="472080" name="Text Box 16"/>
          <p:cNvSpPr txBox="1">
            <a:spLocks noChangeArrowheads="1"/>
          </p:cNvSpPr>
          <p:nvPr/>
        </p:nvSpPr>
        <p:spPr bwMode="auto">
          <a:xfrm>
            <a:off x="3708400" y="4241800"/>
            <a:ext cx="434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b="1"/>
              <a:t>D</a:t>
            </a:r>
            <a:r>
              <a:rPr lang="en-US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endParaRPr lang="en-US" sz="1600"/>
          </a:p>
        </p:txBody>
      </p:sp>
      <p:sp>
        <p:nvSpPr>
          <p:cNvPr id="472081" name="Text Box 17"/>
          <p:cNvSpPr txBox="1">
            <a:spLocks noChangeArrowheads="1"/>
          </p:cNvSpPr>
          <p:nvPr/>
        </p:nvSpPr>
        <p:spPr bwMode="auto">
          <a:xfrm>
            <a:off x="2260600" y="1498600"/>
            <a:ext cx="434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b="1"/>
              <a:t>D</a:t>
            </a:r>
            <a:r>
              <a:rPr lang="en-US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  <a:endParaRPr lang="en-US" sz="1600"/>
          </a:p>
        </p:txBody>
      </p:sp>
      <p:sp>
        <p:nvSpPr>
          <p:cNvPr id="472082" name="Text Box 18"/>
          <p:cNvSpPr txBox="1">
            <a:spLocks noChangeArrowheads="1"/>
          </p:cNvSpPr>
          <p:nvPr/>
        </p:nvSpPr>
        <p:spPr bwMode="auto">
          <a:xfrm>
            <a:off x="2260600" y="3327400"/>
            <a:ext cx="434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b="1"/>
              <a:t>D</a:t>
            </a:r>
            <a:r>
              <a:rPr lang="en-US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endParaRPr lang="en-US" sz="1600"/>
          </a:p>
        </p:txBody>
      </p:sp>
      <p:sp>
        <p:nvSpPr>
          <p:cNvPr id="472083" name="Text Box 19"/>
          <p:cNvSpPr txBox="1">
            <a:spLocks noChangeArrowheads="1"/>
          </p:cNvSpPr>
          <p:nvPr/>
        </p:nvSpPr>
        <p:spPr bwMode="auto">
          <a:xfrm>
            <a:off x="1727200" y="2489200"/>
            <a:ext cx="434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b="1"/>
              <a:t>D</a:t>
            </a:r>
            <a:r>
              <a:rPr lang="en-US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endParaRPr lang="en-US" sz="1600"/>
          </a:p>
        </p:txBody>
      </p:sp>
      <p:sp>
        <p:nvSpPr>
          <p:cNvPr id="42006" name="Text Box 20"/>
          <p:cNvSpPr txBox="1">
            <a:spLocks noChangeArrowheads="1"/>
          </p:cNvSpPr>
          <p:nvPr/>
        </p:nvSpPr>
        <p:spPr bwMode="auto">
          <a:xfrm>
            <a:off x="3175000" y="2946400"/>
            <a:ext cx="412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 b="1" i="1">
                <a:solidFill>
                  <a:srgbClr val="FF9900"/>
                </a:solidFill>
              </a:rPr>
              <a:t>m</a:t>
            </a:r>
            <a:r>
              <a:rPr lang="en-US" altLang="en-US" sz="1600" b="1" i="1" baseline="-25000">
                <a:solidFill>
                  <a:srgbClr val="FF9900"/>
                </a:solidFill>
              </a:rPr>
              <a:t>1</a:t>
            </a:r>
            <a:endParaRPr lang="en-US" altLang="en-US" sz="2400" i="1"/>
          </a:p>
        </p:txBody>
      </p:sp>
      <p:sp>
        <p:nvSpPr>
          <p:cNvPr id="42007" name="Text Box 21"/>
          <p:cNvSpPr txBox="1">
            <a:spLocks noChangeArrowheads="1"/>
          </p:cNvSpPr>
          <p:nvPr/>
        </p:nvSpPr>
        <p:spPr bwMode="auto">
          <a:xfrm>
            <a:off x="2565400" y="3175000"/>
            <a:ext cx="412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 b="1" i="1">
                <a:solidFill>
                  <a:srgbClr val="FF9900"/>
                </a:solidFill>
              </a:rPr>
              <a:t>m</a:t>
            </a:r>
            <a:r>
              <a:rPr lang="en-US" altLang="en-US" sz="1600" b="1" i="1" baseline="-25000">
                <a:solidFill>
                  <a:srgbClr val="FF9900"/>
                </a:solidFill>
              </a:rPr>
              <a:t>2</a:t>
            </a:r>
            <a:endParaRPr lang="en-US" altLang="en-US" sz="2400" i="1"/>
          </a:p>
        </p:txBody>
      </p:sp>
      <p:sp>
        <p:nvSpPr>
          <p:cNvPr id="42008" name="Text Box 22"/>
          <p:cNvSpPr txBox="1">
            <a:spLocks noChangeArrowheads="1"/>
          </p:cNvSpPr>
          <p:nvPr/>
        </p:nvSpPr>
        <p:spPr bwMode="auto">
          <a:xfrm>
            <a:off x="3175000" y="2108200"/>
            <a:ext cx="412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 b="1" i="1">
                <a:solidFill>
                  <a:srgbClr val="FF9900"/>
                </a:solidFill>
              </a:rPr>
              <a:t>m</a:t>
            </a:r>
            <a:r>
              <a:rPr lang="en-US" altLang="en-US" sz="1600" b="1" i="1" baseline="-25000">
                <a:solidFill>
                  <a:srgbClr val="FF9900"/>
                </a:solidFill>
              </a:rPr>
              <a:t>3</a:t>
            </a:r>
            <a:endParaRPr lang="en-US" altLang="en-US" sz="2400" i="1">
              <a:solidFill>
                <a:srgbClr val="FF9900"/>
              </a:solidFill>
            </a:endParaRPr>
          </a:p>
        </p:txBody>
      </p:sp>
      <p:sp>
        <p:nvSpPr>
          <p:cNvPr id="42009" name="Text Box 23"/>
          <p:cNvSpPr txBox="1">
            <a:spLocks noChangeArrowheads="1"/>
          </p:cNvSpPr>
          <p:nvPr/>
        </p:nvSpPr>
        <p:spPr bwMode="auto">
          <a:xfrm>
            <a:off x="2336800" y="2108200"/>
            <a:ext cx="412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 b="1" i="1">
                <a:solidFill>
                  <a:srgbClr val="FF9900"/>
                </a:solidFill>
              </a:rPr>
              <a:t>m</a:t>
            </a:r>
            <a:r>
              <a:rPr lang="en-US" altLang="en-US" sz="1600" b="1" i="1" baseline="-25000">
                <a:solidFill>
                  <a:srgbClr val="FF9900"/>
                </a:solidFill>
              </a:rPr>
              <a:t>5</a:t>
            </a:r>
            <a:endParaRPr lang="en-US" altLang="en-US" sz="2400" i="1">
              <a:solidFill>
                <a:srgbClr val="FF9900"/>
              </a:solidFill>
            </a:endParaRPr>
          </a:p>
        </p:txBody>
      </p:sp>
      <p:sp>
        <p:nvSpPr>
          <p:cNvPr id="42010" name="Text Box 24"/>
          <p:cNvSpPr txBox="1">
            <a:spLocks noChangeArrowheads="1"/>
          </p:cNvSpPr>
          <p:nvPr/>
        </p:nvSpPr>
        <p:spPr bwMode="auto">
          <a:xfrm>
            <a:off x="3860800" y="3251200"/>
            <a:ext cx="412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 b="1" i="1">
                <a:solidFill>
                  <a:srgbClr val="FF9900"/>
                </a:solidFill>
              </a:rPr>
              <a:t>m</a:t>
            </a:r>
            <a:r>
              <a:rPr lang="en-US" altLang="en-US" sz="1600" b="1" i="1" baseline="-25000">
                <a:solidFill>
                  <a:srgbClr val="FF9900"/>
                </a:solidFill>
              </a:rPr>
              <a:t>4</a:t>
            </a:r>
            <a:endParaRPr lang="en-US" altLang="en-US" sz="2400" i="1"/>
          </a:p>
        </p:txBody>
      </p:sp>
      <p:sp>
        <p:nvSpPr>
          <p:cNvPr id="42011" name="Text Box 25"/>
          <p:cNvSpPr txBox="1">
            <a:spLocks noChangeArrowheads="1"/>
          </p:cNvSpPr>
          <p:nvPr/>
        </p:nvSpPr>
        <p:spPr bwMode="auto">
          <a:xfrm>
            <a:off x="3175000" y="3784600"/>
            <a:ext cx="412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 b="1" i="1">
                <a:solidFill>
                  <a:srgbClr val="FF9900"/>
                </a:solidFill>
              </a:rPr>
              <a:t>m</a:t>
            </a:r>
            <a:r>
              <a:rPr lang="en-US" altLang="en-US" sz="1600" b="1" i="1" baseline="-25000">
                <a:solidFill>
                  <a:srgbClr val="FF9900"/>
                </a:solidFill>
              </a:rPr>
              <a:t>7</a:t>
            </a:r>
            <a:endParaRPr lang="en-US" altLang="en-US" sz="2400" i="1"/>
          </a:p>
        </p:txBody>
      </p:sp>
      <p:sp>
        <p:nvSpPr>
          <p:cNvPr id="42012" name="Text Box 26"/>
          <p:cNvSpPr txBox="1">
            <a:spLocks noChangeArrowheads="1"/>
          </p:cNvSpPr>
          <p:nvPr/>
        </p:nvSpPr>
        <p:spPr bwMode="auto">
          <a:xfrm>
            <a:off x="1270000" y="3937000"/>
            <a:ext cx="412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 b="1" i="1">
                <a:solidFill>
                  <a:srgbClr val="FF9900"/>
                </a:solidFill>
              </a:rPr>
              <a:t>m</a:t>
            </a:r>
            <a:r>
              <a:rPr lang="en-US" altLang="en-US" sz="1600" b="1" i="1" baseline="-25000">
                <a:solidFill>
                  <a:srgbClr val="FF9900"/>
                </a:solidFill>
              </a:rPr>
              <a:t>8</a:t>
            </a:r>
            <a:endParaRPr lang="en-US" altLang="en-US" sz="2400" i="1"/>
          </a:p>
        </p:txBody>
      </p:sp>
      <p:sp>
        <p:nvSpPr>
          <p:cNvPr id="42013" name="Text Box 27"/>
          <p:cNvSpPr txBox="1">
            <a:spLocks noChangeArrowheads="1"/>
          </p:cNvSpPr>
          <p:nvPr/>
        </p:nvSpPr>
        <p:spPr bwMode="auto">
          <a:xfrm>
            <a:off x="4165600" y="2184400"/>
            <a:ext cx="412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 b="1" i="1">
                <a:solidFill>
                  <a:srgbClr val="FF9900"/>
                </a:solidFill>
              </a:rPr>
              <a:t>m</a:t>
            </a:r>
            <a:r>
              <a:rPr lang="en-US" altLang="en-US" sz="1600" b="1" i="1" baseline="-25000">
                <a:solidFill>
                  <a:srgbClr val="FF9900"/>
                </a:solidFill>
              </a:rPr>
              <a:t>6</a:t>
            </a:r>
            <a:endParaRPr lang="en-US" altLang="en-US" sz="2400" i="1">
              <a:solidFill>
                <a:srgbClr val="FF9900"/>
              </a:solidFill>
            </a:endParaRPr>
          </a:p>
        </p:txBody>
      </p:sp>
      <p:sp>
        <p:nvSpPr>
          <p:cNvPr id="42014" name="Text Box 28"/>
          <p:cNvSpPr txBox="1">
            <a:spLocks noChangeArrowheads="1"/>
          </p:cNvSpPr>
          <p:nvPr/>
        </p:nvSpPr>
        <p:spPr bwMode="auto">
          <a:xfrm>
            <a:off x="6553200" y="1778000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altLang="en-US" sz="1600" b="1" i="1">
                <a:solidFill>
                  <a:srgbClr val="FF9900"/>
                </a:solidFill>
              </a:rPr>
              <a:t>m</a:t>
            </a:r>
            <a:r>
              <a:rPr lang="en-US" altLang="en-US" sz="1600" b="1" i="1" baseline="-25000">
                <a:solidFill>
                  <a:srgbClr val="FF9900"/>
                </a:solidFill>
              </a:rPr>
              <a:t>2</a:t>
            </a:r>
            <a:r>
              <a:rPr lang="en-US" altLang="en-US" sz="1600">
                <a:solidFill>
                  <a:srgbClr val="FF9900"/>
                </a:solidFill>
              </a:rPr>
              <a:t> </a:t>
            </a:r>
            <a:r>
              <a:rPr lang="en-US" altLang="en-US" sz="1600"/>
              <a:t>= </a:t>
            </a:r>
            <a:r>
              <a:rPr lang="en-US" altLang="en-US" sz="1600" b="1">
                <a:solidFill>
                  <a:srgbClr val="FF3300"/>
                </a:solidFill>
              </a:rPr>
              <a:t>t</a:t>
            </a:r>
            <a:r>
              <a:rPr lang="en-US" altLang="en-US" sz="1600" b="1" baseline="-25000">
                <a:solidFill>
                  <a:srgbClr val="FF3300"/>
                </a:solidFill>
              </a:rPr>
              <a:t>1 </a:t>
            </a:r>
            <a:r>
              <a:rPr lang="en-US" altLang="en-US" sz="1600" b="1">
                <a:solidFill>
                  <a:schemeClr val="accent2"/>
                </a:solidFill>
              </a:rPr>
              <a:t>t</a:t>
            </a:r>
            <a:r>
              <a:rPr lang="en-US" altLang="en-US" sz="1600" b="1" baseline="-25000">
                <a:solidFill>
                  <a:schemeClr val="accent2"/>
                </a:solidFill>
              </a:rPr>
              <a:t>2</a:t>
            </a:r>
            <a:r>
              <a:rPr lang="en-US" altLang="en-US" sz="1600" b="1"/>
              <a:t> </a:t>
            </a:r>
            <a:r>
              <a:rPr lang="en-US" altLang="en-US" sz="1600" b="1">
                <a:solidFill>
                  <a:schemeClr val="accent1"/>
                </a:solidFill>
              </a:rPr>
              <a:t>t</a:t>
            </a:r>
            <a:r>
              <a:rPr lang="en-US" altLang="en-US" sz="1600" b="1" baseline="-25000">
                <a:solidFill>
                  <a:schemeClr val="accent1"/>
                </a:solidFill>
              </a:rPr>
              <a:t>3</a:t>
            </a:r>
            <a:r>
              <a:rPr lang="en-US" altLang="en-US" sz="1600" b="1" i="1" baseline="-25000">
                <a:solidFill>
                  <a:schemeClr val="accent1"/>
                </a:solidFill>
              </a:rPr>
              <a:t> </a:t>
            </a:r>
            <a:endParaRPr lang="en-US" altLang="en-US" sz="2400" i="1"/>
          </a:p>
        </p:txBody>
      </p:sp>
      <p:sp>
        <p:nvSpPr>
          <p:cNvPr id="42015" name="Text Box 29"/>
          <p:cNvSpPr txBox="1">
            <a:spLocks noChangeArrowheads="1"/>
          </p:cNvSpPr>
          <p:nvPr/>
        </p:nvSpPr>
        <p:spPr bwMode="auto">
          <a:xfrm>
            <a:off x="6553200" y="1473200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altLang="en-US" sz="1600" b="1" i="1">
                <a:solidFill>
                  <a:srgbClr val="FF9900"/>
                </a:solidFill>
              </a:rPr>
              <a:t>m</a:t>
            </a:r>
            <a:r>
              <a:rPr lang="en-US" altLang="en-US" sz="1600" b="1" i="1" baseline="-25000">
                <a:solidFill>
                  <a:srgbClr val="FF9900"/>
                </a:solidFill>
              </a:rPr>
              <a:t>1</a:t>
            </a:r>
            <a:r>
              <a:rPr lang="en-US" altLang="en-US" sz="1600">
                <a:solidFill>
                  <a:srgbClr val="FF9900"/>
                </a:solidFill>
              </a:rPr>
              <a:t> </a:t>
            </a:r>
            <a:r>
              <a:rPr lang="en-US" altLang="en-US" sz="1600"/>
              <a:t>= </a:t>
            </a:r>
            <a:r>
              <a:rPr lang="en-US" altLang="en-US" sz="1600" b="1">
                <a:solidFill>
                  <a:srgbClr val="FF3300"/>
                </a:solidFill>
              </a:rPr>
              <a:t>t</a:t>
            </a:r>
            <a:r>
              <a:rPr lang="en-US" altLang="en-US" sz="1600" b="1" baseline="-25000">
                <a:solidFill>
                  <a:srgbClr val="FF3300"/>
                </a:solidFill>
              </a:rPr>
              <a:t>1</a:t>
            </a:r>
            <a:r>
              <a:rPr lang="en-US" altLang="en-US" sz="1600" b="1" baseline="-25000"/>
              <a:t> </a:t>
            </a:r>
            <a:r>
              <a:rPr lang="en-US" altLang="en-US" sz="1600" b="1">
                <a:solidFill>
                  <a:schemeClr val="accent2"/>
                </a:solidFill>
              </a:rPr>
              <a:t>t</a:t>
            </a:r>
            <a:r>
              <a:rPr lang="en-US" altLang="en-US" sz="1600" b="1" baseline="-25000">
                <a:solidFill>
                  <a:schemeClr val="accent2"/>
                </a:solidFill>
              </a:rPr>
              <a:t>2</a:t>
            </a:r>
            <a:r>
              <a:rPr lang="en-US" altLang="en-US" sz="1600" b="1"/>
              <a:t> </a:t>
            </a:r>
            <a:r>
              <a:rPr lang="en-US" altLang="en-US" sz="1600" b="1">
                <a:solidFill>
                  <a:schemeClr val="accent1"/>
                </a:solidFill>
              </a:rPr>
              <a:t>t</a:t>
            </a:r>
            <a:r>
              <a:rPr lang="en-US" altLang="en-US" sz="1600" b="1" baseline="-25000">
                <a:solidFill>
                  <a:schemeClr val="accent1"/>
                </a:solidFill>
              </a:rPr>
              <a:t>3</a:t>
            </a:r>
            <a:r>
              <a:rPr lang="en-US" altLang="en-US" sz="1600" b="1" i="1" baseline="-25000">
                <a:solidFill>
                  <a:schemeClr val="accent1"/>
                </a:solidFill>
              </a:rPr>
              <a:t> </a:t>
            </a:r>
            <a:endParaRPr lang="en-US" altLang="en-US" sz="2400" i="1"/>
          </a:p>
        </p:txBody>
      </p:sp>
      <p:sp>
        <p:nvSpPr>
          <p:cNvPr id="42016" name="Text Box 30"/>
          <p:cNvSpPr txBox="1">
            <a:spLocks noChangeArrowheads="1"/>
          </p:cNvSpPr>
          <p:nvPr/>
        </p:nvSpPr>
        <p:spPr bwMode="auto">
          <a:xfrm>
            <a:off x="6553200" y="2387600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altLang="en-US" sz="1600" b="1" i="1">
                <a:solidFill>
                  <a:srgbClr val="FF9900"/>
                </a:solidFill>
              </a:rPr>
              <a:t>m</a:t>
            </a:r>
            <a:r>
              <a:rPr lang="en-US" altLang="en-US" sz="1600" b="1" i="1" baseline="-25000">
                <a:solidFill>
                  <a:srgbClr val="FF9900"/>
                </a:solidFill>
              </a:rPr>
              <a:t>4</a:t>
            </a:r>
            <a:r>
              <a:rPr lang="en-US" altLang="en-US" sz="1600"/>
              <a:t> = </a:t>
            </a:r>
            <a:r>
              <a:rPr lang="en-US" altLang="en-US" sz="1600" b="1">
                <a:solidFill>
                  <a:srgbClr val="FF3300"/>
                </a:solidFill>
              </a:rPr>
              <a:t>t</a:t>
            </a:r>
            <a:r>
              <a:rPr lang="en-US" altLang="en-US" sz="1600" b="1" baseline="-25000">
                <a:solidFill>
                  <a:srgbClr val="FF3300"/>
                </a:solidFill>
              </a:rPr>
              <a:t>1</a:t>
            </a:r>
            <a:r>
              <a:rPr lang="en-US" altLang="en-US" sz="1600" b="1" baseline="-25000"/>
              <a:t> </a:t>
            </a:r>
            <a:r>
              <a:rPr lang="en-US" altLang="en-US" sz="1600" b="1">
                <a:solidFill>
                  <a:schemeClr val="accent2"/>
                </a:solidFill>
              </a:rPr>
              <a:t>t</a:t>
            </a:r>
            <a:r>
              <a:rPr lang="en-US" altLang="en-US" sz="1600" b="1" baseline="-25000">
                <a:solidFill>
                  <a:schemeClr val="accent2"/>
                </a:solidFill>
              </a:rPr>
              <a:t>2</a:t>
            </a:r>
            <a:r>
              <a:rPr lang="en-US" altLang="en-US" sz="1600" b="1"/>
              <a:t> </a:t>
            </a:r>
            <a:r>
              <a:rPr lang="en-US" altLang="en-US" sz="1600" b="1">
                <a:solidFill>
                  <a:schemeClr val="accent1"/>
                </a:solidFill>
              </a:rPr>
              <a:t>t</a:t>
            </a:r>
            <a:r>
              <a:rPr lang="en-US" altLang="en-US" sz="1600" b="1" baseline="-25000">
                <a:solidFill>
                  <a:schemeClr val="accent1"/>
                </a:solidFill>
              </a:rPr>
              <a:t>3</a:t>
            </a:r>
            <a:r>
              <a:rPr lang="en-US" altLang="en-US" sz="1600" b="1" i="1" baseline="-25000">
                <a:solidFill>
                  <a:schemeClr val="accent1"/>
                </a:solidFill>
              </a:rPr>
              <a:t> </a:t>
            </a:r>
            <a:endParaRPr lang="en-US" altLang="en-US" sz="2400" i="1"/>
          </a:p>
        </p:txBody>
      </p:sp>
      <p:sp>
        <p:nvSpPr>
          <p:cNvPr id="42017" name="Text Box 31"/>
          <p:cNvSpPr txBox="1">
            <a:spLocks noChangeArrowheads="1"/>
          </p:cNvSpPr>
          <p:nvPr/>
        </p:nvSpPr>
        <p:spPr bwMode="auto">
          <a:xfrm>
            <a:off x="6553200" y="2082800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altLang="en-US" sz="1600" b="1" i="1">
                <a:solidFill>
                  <a:srgbClr val="FF9900"/>
                </a:solidFill>
              </a:rPr>
              <a:t>m</a:t>
            </a:r>
            <a:r>
              <a:rPr lang="en-US" altLang="en-US" sz="1600" b="1" i="1" baseline="-25000">
                <a:solidFill>
                  <a:srgbClr val="FF9900"/>
                </a:solidFill>
              </a:rPr>
              <a:t>3</a:t>
            </a:r>
            <a:r>
              <a:rPr lang="en-US" altLang="en-US" sz="1600"/>
              <a:t> = </a:t>
            </a:r>
            <a:r>
              <a:rPr lang="en-US" altLang="en-US" sz="1600" b="1">
                <a:solidFill>
                  <a:srgbClr val="FF3300"/>
                </a:solidFill>
              </a:rPr>
              <a:t>t</a:t>
            </a:r>
            <a:r>
              <a:rPr lang="en-US" altLang="en-US" sz="1600" b="1" baseline="-25000">
                <a:solidFill>
                  <a:srgbClr val="FF3300"/>
                </a:solidFill>
              </a:rPr>
              <a:t>1 </a:t>
            </a:r>
            <a:r>
              <a:rPr lang="en-US" altLang="en-US" sz="1600" b="1">
                <a:solidFill>
                  <a:schemeClr val="accent2"/>
                </a:solidFill>
              </a:rPr>
              <a:t>t</a:t>
            </a:r>
            <a:r>
              <a:rPr lang="en-US" altLang="en-US" sz="1600" b="1" baseline="-25000">
                <a:solidFill>
                  <a:schemeClr val="accent2"/>
                </a:solidFill>
              </a:rPr>
              <a:t>2</a:t>
            </a:r>
            <a:r>
              <a:rPr lang="en-US" altLang="en-US" sz="1600" b="1"/>
              <a:t> </a:t>
            </a:r>
            <a:r>
              <a:rPr lang="en-US" altLang="en-US" sz="1600" b="1">
                <a:solidFill>
                  <a:schemeClr val="accent1"/>
                </a:solidFill>
              </a:rPr>
              <a:t>t</a:t>
            </a:r>
            <a:r>
              <a:rPr lang="en-US" altLang="en-US" sz="1600" b="1" baseline="-25000">
                <a:solidFill>
                  <a:schemeClr val="accent1"/>
                </a:solidFill>
              </a:rPr>
              <a:t>3</a:t>
            </a:r>
            <a:r>
              <a:rPr lang="en-US" altLang="en-US" sz="1600" b="1" i="1" baseline="-25000">
                <a:solidFill>
                  <a:schemeClr val="accent1"/>
                </a:solidFill>
              </a:rPr>
              <a:t> </a:t>
            </a:r>
            <a:endParaRPr lang="en-US" altLang="en-US" sz="2400" i="1"/>
          </a:p>
        </p:txBody>
      </p:sp>
      <p:sp>
        <p:nvSpPr>
          <p:cNvPr id="42018" name="Text Box 32"/>
          <p:cNvSpPr txBox="1">
            <a:spLocks noChangeArrowheads="1"/>
          </p:cNvSpPr>
          <p:nvPr/>
        </p:nvSpPr>
        <p:spPr bwMode="auto">
          <a:xfrm>
            <a:off x="6553200" y="2997200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altLang="en-US" sz="1600" b="1" i="1">
                <a:solidFill>
                  <a:srgbClr val="FF9900"/>
                </a:solidFill>
              </a:rPr>
              <a:t>m</a:t>
            </a:r>
            <a:r>
              <a:rPr lang="en-US" altLang="en-US" sz="1600" b="1" i="1" baseline="-25000">
                <a:solidFill>
                  <a:srgbClr val="FF9900"/>
                </a:solidFill>
              </a:rPr>
              <a:t>6</a:t>
            </a:r>
            <a:r>
              <a:rPr lang="en-US" altLang="en-US" sz="1600"/>
              <a:t> = </a:t>
            </a:r>
            <a:r>
              <a:rPr lang="en-US" altLang="en-US" sz="1600" b="1">
                <a:solidFill>
                  <a:srgbClr val="FF3300"/>
                </a:solidFill>
              </a:rPr>
              <a:t>t</a:t>
            </a:r>
            <a:r>
              <a:rPr lang="en-US" altLang="en-US" sz="1600" b="1" baseline="-25000">
                <a:solidFill>
                  <a:srgbClr val="FF3300"/>
                </a:solidFill>
              </a:rPr>
              <a:t>1</a:t>
            </a:r>
            <a:r>
              <a:rPr lang="en-US" altLang="en-US" sz="1600" b="1" baseline="-25000"/>
              <a:t> </a:t>
            </a:r>
            <a:r>
              <a:rPr lang="en-US" altLang="en-US" sz="1600" b="1">
                <a:solidFill>
                  <a:schemeClr val="accent2"/>
                </a:solidFill>
              </a:rPr>
              <a:t>t</a:t>
            </a:r>
            <a:r>
              <a:rPr lang="en-US" altLang="en-US" sz="1600" b="1" baseline="-25000">
                <a:solidFill>
                  <a:schemeClr val="accent2"/>
                </a:solidFill>
              </a:rPr>
              <a:t>2</a:t>
            </a:r>
            <a:r>
              <a:rPr lang="en-US" altLang="en-US" sz="1600" b="1"/>
              <a:t> </a:t>
            </a:r>
            <a:r>
              <a:rPr lang="en-US" altLang="en-US" sz="1600" b="1">
                <a:solidFill>
                  <a:schemeClr val="accent1"/>
                </a:solidFill>
              </a:rPr>
              <a:t>t</a:t>
            </a:r>
            <a:r>
              <a:rPr lang="en-US" altLang="en-US" sz="1600" b="1" baseline="-25000">
                <a:solidFill>
                  <a:schemeClr val="accent1"/>
                </a:solidFill>
              </a:rPr>
              <a:t>3</a:t>
            </a:r>
            <a:r>
              <a:rPr lang="en-US" altLang="en-US" sz="1600" b="1" i="1" baseline="-25000">
                <a:solidFill>
                  <a:schemeClr val="accent1"/>
                </a:solidFill>
              </a:rPr>
              <a:t> </a:t>
            </a:r>
            <a:endParaRPr lang="en-US" altLang="en-US" sz="2400" i="1"/>
          </a:p>
        </p:txBody>
      </p:sp>
      <p:sp>
        <p:nvSpPr>
          <p:cNvPr id="42019" name="Text Box 33"/>
          <p:cNvSpPr txBox="1">
            <a:spLocks noChangeArrowheads="1"/>
          </p:cNvSpPr>
          <p:nvPr/>
        </p:nvSpPr>
        <p:spPr bwMode="auto">
          <a:xfrm>
            <a:off x="6553200" y="2692400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altLang="en-US" sz="1600" b="1" i="1">
                <a:solidFill>
                  <a:srgbClr val="FF9900"/>
                </a:solidFill>
              </a:rPr>
              <a:t>m</a:t>
            </a:r>
            <a:r>
              <a:rPr lang="en-US" altLang="en-US" sz="1600" b="1" i="1" baseline="-25000">
                <a:solidFill>
                  <a:srgbClr val="FF9900"/>
                </a:solidFill>
              </a:rPr>
              <a:t>5</a:t>
            </a:r>
            <a:r>
              <a:rPr lang="en-US" altLang="en-US" sz="1600"/>
              <a:t> = </a:t>
            </a:r>
            <a:r>
              <a:rPr lang="en-US" altLang="en-US" sz="1600" b="1">
                <a:solidFill>
                  <a:srgbClr val="FF3300"/>
                </a:solidFill>
              </a:rPr>
              <a:t>t</a:t>
            </a:r>
            <a:r>
              <a:rPr lang="en-US" altLang="en-US" sz="1600" b="1" baseline="-25000">
                <a:solidFill>
                  <a:srgbClr val="FF3300"/>
                </a:solidFill>
              </a:rPr>
              <a:t>1</a:t>
            </a:r>
            <a:r>
              <a:rPr lang="en-US" altLang="en-US" sz="1600" b="1" baseline="-25000"/>
              <a:t> </a:t>
            </a:r>
            <a:r>
              <a:rPr lang="en-US" altLang="en-US" sz="1600" b="1">
                <a:solidFill>
                  <a:schemeClr val="accent2"/>
                </a:solidFill>
              </a:rPr>
              <a:t>t</a:t>
            </a:r>
            <a:r>
              <a:rPr lang="en-US" altLang="en-US" sz="1600" b="1" baseline="-25000">
                <a:solidFill>
                  <a:schemeClr val="accent2"/>
                </a:solidFill>
              </a:rPr>
              <a:t>2</a:t>
            </a:r>
            <a:r>
              <a:rPr lang="en-US" altLang="en-US" sz="1600" b="1"/>
              <a:t> </a:t>
            </a:r>
            <a:r>
              <a:rPr lang="en-US" altLang="en-US" sz="1600" b="1">
                <a:solidFill>
                  <a:schemeClr val="accent1"/>
                </a:solidFill>
              </a:rPr>
              <a:t>t</a:t>
            </a:r>
            <a:r>
              <a:rPr lang="en-US" altLang="en-US" sz="1600" b="1" baseline="-25000">
                <a:solidFill>
                  <a:schemeClr val="accent1"/>
                </a:solidFill>
              </a:rPr>
              <a:t>3</a:t>
            </a:r>
            <a:r>
              <a:rPr lang="en-US" altLang="en-US" sz="1600" b="1" i="1" baseline="-25000">
                <a:solidFill>
                  <a:schemeClr val="accent1"/>
                </a:solidFill>
              </a:rPr>
              <a:t> </a:t>
            </a:r>
            <a:endParaRPr lang="en-US" altLang="en-US" sz="2400" i="1"/>
          </a:p>
        </p:txBody>
      </p:sp>
      <p:sp>
        <p:nvSpPr>
          <p:cNvPr id="42020" name="Text Box 34"/>
          <p:cNvSpPr txBox="1">
            <a:spLocks noChangeArrowheads="1"/>
          </p:cNvSpPr>
          <p:nvPr/>
        </p:nvSpPr>
        <p:spPr bwMode="auto">
          <a:xfrm>
            <a:off x="6553200" y="3606800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altLang="en-US" sz="1600" b="1" i="1">
                <a:solidFill>
                  <a:srgbClr val="FF9900"/>
                </a:solidFill>
              </a:rPr>
              <a:t>m</a:t>
            </a:r>
            <a:r>
              <a:rPr lang="en-US" altLang="en-US" sz="1600" b="1" i="1" baseline="-25000">
                <a:solidFill>
                  <a:srgbClr val="FF9900"/>
                </a:solidFill>
              </a:rPr>
              <a:t>8</a:t>
            </a:r>
            <a:r>
              <a:rPr lang="en-US" altLang="en-US" sz="1600">
                <a:solidFill>
                  <a:srgbClr val="FF9900"/>
                </a:solidFill>
              </a:rPr>
              <a:t> </a:t>
            </a:r>
            <a:r>
              <a:rPr lang="en-US" altLang="en-US" sz="1600"/>
              <a:t>= </a:t>
            </a:r>
            <a:r>
              <a:rPr lang="en-US" altLang="en-US" sz="1600" b="1">
                <a:solidFill>
                  <a:srgbClr val="FF3300"/>
                </a:solidFill>
              </a:rPr>
              <a:t>t</a:t>
            </a:r>
            <a:r>
              <a:rPr lang="en-US" altLang="en-US" sz="1600" b="1" baseline="-25000">
                <a:solidFill>
                  <a:srgbClr val="FF3300"/>
                </a:solidFill>
              </a:rPr>
              <a:t>1</a:t>
            </a:r>
            <a:r>
              <a:rPr lang="en-US" altLang="en-US" sz="1600" b="1" baseline="-25000">
                <a:solidFill>
                  <a:schemeClr val="accent2"/>
                </a:solidFill>
              </a:rPr>
              <a:t> </a:t>
            </a:r>
            <a:r>
              <a:rPr lang="en-US" altLang="en-US" sz="1600" b="1">
                <a:solidFill>
                  <a:schemeClr val="accent2"/>
                </a:solidFill>
              </a:rPr>
              <a:t>t</a:t>
            </a:r>
            <a:r>
              <a:rPr lang="en-US" altLang="en-US" sz="1600" b="1" baseline="-25000">
                <a:solidFill>
                  <a:schemeClr val="accent2"/>
                </a:solidFill>
              </a:rPr>
              <a:t>2</a:t>
            </a:r>
            <a:r>
              <a:rPr lang="en-US" altLang="en-US" sz="1600" b="1"/>
              <a:t> </a:t>
            </a:r>
            <a:r>
              <a:rPr lang="en-US" altLang="en-US" sz="1600" b="1">
                <a:solidFill>
                  <a:schemeClr val="accent1"/>
                </a:solidFill>
              </a:rPr>
              <a:t>t</a:t>
            </a:r>
            <a:r>
              <a:rPr lang="en-US" altLang="en-US" sz="1600" b="1" baseline="-25000">
                <a:solidFill>
                  <a:schemeClr val="accent1"/>
                </a:solidFill>
              </a:rPr>
              <a:t>3</a:t>
            </a:r>
            <a:r>
              <a:rPr lang="en-US" altLang="en-US" sz="1600" b="1" i="1" baseline="-25000">
                <a:solidFill>
                  <a:schemeClr val="accent1"/>
                </a:solidFill>
              </a:rPr>
              <a:t> </a:t>
            </a:r>
            <a:endParaRPr lang="en-US" altLang="en-US" sz="2400" i="1"/>
          </a:p>
        </p:txBody>
      </p:sp>
      <p:sp>
        <p:nvSpPr>
          <p:cNvPr id="42021" name="Text Box 35"/>
          <p:cNvSpPr txBox="1">
            <a:spLocks noChangeArrowheads="1"/>
          </p:cNvSpPr>
          <p:nvPr/>
        </p:nvSpPr>
        <p:spPr bwMode="auto">
          <a:xfrm>
            <a:off x="6553200" y="3302000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altLang="en-US" sz="1600" b="1" i="1">
                <a:solidFill>
                  <a:srgbClr val="FF9900"/>
                </a:solidFill>
              </a:rPr>
              <a:t>m</a:t>
            </a:r>
            <a:r>
              <a:rPr lang="en-US" altLang="en-US" sz="1600" b="1" i="1" baseline="-25000">
                <a:solidFill>
                  <a:srgbClr val="FF9900"/>
                </a:solidFill>
              </a:rPr>
              <a:t>7</a:t>
            </a:r>
            <a:r>
              <a:rPr lang="en-US" altLang="en-US" sz="1600"/>
              <a:t> = </a:t>
            </a:r>
            <a:r>
              <a:rPr lang="en-US" altLang="en-US" sz="1600" b="1">
                <a:solidFill>
                  <a:srgbClr val="FF3300"/>
                </a:solidFill>
              </a:rPr>
              <a:t>t</a:t>
            </a:r>
            <a:r>
              <a:rPr lang="en-US" altLang="en-US" sz="1600" b="1" baseline="-25000">
                <a:solidFill>
                  <a:srgbClr val="FF3300"/>
                </a:solidFill>
              </a:rPr>
              <a:t>1</a:t>
            </a:r>
            <a:r>
              <a:rPr lang="en-US" altLang="en-US" sz="1600" b="1" baseline="-25000"/>
              <a:t> </a:t>
            </a:r>
            <a:r>
              <a:rPr lang="en-US" altLang="en-US" sz="1600" b="1">
                <a:solidFill>
                  <a:schemeClr val="accent2"/>
                </a:solidFill>
              </a:rPr>
              <a:t>t</a:t>
            </a:r>
            <a:r>
              <a:rPr lang="en-US" altLang="en-US" sz="1600" b="1" baseline="-25000">
                <a:solidFill>
                  <a:schemeClr val="accent2"/>
                </a:solidFill>
              </a:rPr>
              <a:t>2</a:t>
            </a:r>
            <a:r>
              <a:rPr lang="en-US" altLang="en-US" sz="1600" b="1"/>
              <a:t> </a:t>
            </a:r>
            <a:r>
              <a:rPr lang="en-US" altLang="en-US" sz="1600" b="1">
                <a:solidFill>
                  <a:schemeClr val="accent1"/>
                </a:solidFill>
              </a:rPr>
              <a:t>t</a:t>
            </a:r>
            <a:r>
              <a:rPr lang="en-US" altLang="en-US" sz="1600" b="1" baseline="-25000">
                <a:solidFill>
                  <a:schemeClr val="accent1"/>
                </a:solidFill>
              </a:rPr>
              <a:t>3</a:t>
            </a:r>
            <a:r>
              <a:rPr lang="en-US" altLang="en-US" sz="1600" b="1" i="1" baseline="-25000">
                <a:solidFill>
                  <a:schemeClr val="accent1"/>
                </a:solidFill>
              </a:rPr>
              <a:t> </a:t>
            </a:r>
            <a:endParaRPr lang="en-US" altLang="en-US" sz="2400" i="1"/>
          </a:p>
        </p:txBody>
      </p:sp>
      <p:sp>
        <p:nvSpPr>
          <p:cNvPr id="42022" name="Line 36"/>
          <p:cNvSpPr>
            <a:spLocks noChangeShapeType="1"/>
          </p:cNvSpPr>
          <p:nvPr/>
        </p:nvSpPr>
        <p:spPr bwMode="auto">
          <a:xfrm>
            <a:off x="7239000" y="1854200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3" name="Line 37"/>
          <p:cNvSpPr>
            <a:spLocks noChangeShapeType="1"/>
          </p:cNvSpPr>
          <p:nvPr/>
        </p:nvSpPr>
        <p:spPr bwMode="auto">
          <a:xfrm>
            <a:off x="7086600" y="2463800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4" name="Line 38"/>
          <p:cNvSpPr>
            <a:spLocks noChangeShapeType="1"/>
          </p:cNvSpPr>
          <p:nvPr/>
        </p:nvSpPr>
        <p:spPr bwMode="auto">
          <a:xfrm>
            <a:off x="7467600" y="2159000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5" name="Line 39"/>
          <p:cNvSpPr>
            <a:spLocks noChangeShapeType="1"/>
          </p:cNvSpPr>
          <p:nvPr/>
        </p:nvSpPr>
        <p:spPr bwMode="auto">
          <a:xfrm>
            <a:off x="7239000" y="2768600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6" name="Line 40"/>
          <p:cNvSpPr>
            <a:spLocks noChangeShapeType="1"/>
          </p:cNvSpPr>
          <p:nvPr/>
        </p:nvSpPr>
        <p:spPr bwMode="auto">
          <a:xfrm>
            <a:off x="7467600" y="2768600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7" name="Line 41"/>
          <p:cNvSpPr>
            <a:spLocks noChangeShapeType="1"/>
          </p:cNvSpPr>
          <p:nvPr/>
        </p:nvSpPr>
        <p:spPr bwMode="auto">
          <a:xfrm>
            <a:off x="7086600" y="3073400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8" name="Line 42"/>
          <p:cNvSpPr>
            <a:spLocks noChangeShapeType="1"/>
          </p:cNvSpPr>
          <p:nvPr/>
        </p:nvSpPr>
        <p:spPr bwMode="auto">
          <a:xfrm>
            <a:off x="7467600" y="3073400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9" name="Line 43"/>
          <p:cNvSpPr>
            <a:spLocks noChangeShapeType="1"/>
          </p:cNvSpPr>
          <p:nvPr/>
        </p:nvSpPr>
        <p:spPr bwMode="auto">
          <a:xfrm>
            <a:off x="7086600" y="3378200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0" name="Line 44"/>
          <p:cNvSpPr>
            <a:spLocks noChangeShapeType="1"/>
          </p:cNvSpPr>
          <p:nvPr/>
        </p:nvSpPr>
        <p:spPr bwMode="auto">
          <a:xfrm>
            <a:off x="7239000" y="3378200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1" name="Line 45"/>
          <p:cNvSpPr>
            <a:spLocks noChangeShapeType="1"/>
          </p:cNvSpPr>
          <p:nvPr/>
        </p:nvSpPr>
        <p:spPr bwMode="auto">
          <a:xfrm>
            <a:off x="7086600" y="3683000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2" name="Line 46"/>
          <p:cNvSpPr>
            <a:spLocks noChangeShapeType="1"/>
          </p:cNvSpPr>
          <p:nvPr/>
        </p:nvSpPr>
        <p:spPr bwMode="auto">
          <a:xfrm>
            <a:off x="7239000" y="3683000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3" name="Line 47"/>
          <p:cNvSpPr>
            <a:spLocks noChangeShapeType="1"/>
          </p:cNvSpPr>
          <p:nvPr/>
        </p:nvSpPr>
        <p:spPr bwMode="auto">
          <a:xfrm>
            <a:off x="7467600" y="3683000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10366" y="5524500"/>
            <a:ext cx="80395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/>
              <a:t>Hit list for the query </a:t>
            </a:r>
            <a:r>
              <a:rPr lang="en-US" sz="2000" b="1" dirty="0" smtClean="0">
                <a:solidFill>
                  <a:srgbClr val="FF0000"/>
                </a:solidFill>
              </a:rPr>
              <a:t>t1</a:t>
            </a:r>
            <a:r>
              <a:rPr lang="en-US" sz="2000" b="1" dirty="0" smtClean="0"/>
              <a:t> AND</a:t>
            </a:r>
            <a:r>
              <a:rPr lang="en-US" sz="2000" b="1" dirty="0" smtClean="0">
                <a:solidFill>
                  <a:schemeClr val="accent2"/>
                </a:solidFill>
              </a:rPr>
              <a:t> t2 </a:t>
            </a:r>
            <a:r>
              <a:rPr lang="en-US" sz="2000" dirty="0" smtClean="0">
                <a:sym typeface="Wingdings" pitchFamily="2" charset="2"/>
              </a:rPr>
              <a:t>  </a:t>
            </a:r>
          </a:p>
          <a:p>
            <a:pPr algn="l"/>
            <a:r>
              <a:rPr lang="en-US" sz="2000" dirty="0" smtClean="0">
                <a:sym typeface="Wingdings" pitchFamily="2" charset="2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{D1, D3, D5, D9, D10, D11} </a:t>
            </a:r>
            <a:r>
              <a:rPr lang="en-US" sz="2400" b="1" dirty="0" smtClean="0">
                <a:sym typeface="Wingdings" pitchFamily="2" charset="2"/>
              </a:rPr>
              <a:t>∩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sym typeface="Wingdings" pitchFamily="2" charset="2"/>
              </a:rPr>
              <a:t>{D1, D2, D4, D5, D6</a:t>
            </a:r>
            <a:r>
              <a:rPr lang="en-US" sz="2000" dirty="0" smtClean="0">
                <a:sym typeface="Wingdings" pitchFamily="2" charset="2"/>
              </a:rPr>
              <a:t>} = </a:t>
            </a:r>
            <a:r>
              <a:rPr lang="en-US" sz="2000" b="1" dirty="0" smtClean="0">
                <a:sym typeface="Wingdings" pitchFamily="2" charset="2"/>
              </a:rPr>
              <a:t>{D1, D5}</a:t>
            </a:r>
            <a:endParaRPr lang="en-US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5800</TotalTime>
  <Words>2360</Words>
  <Application>Microsoft Office PowerPoint</Application>
  <PresentationFormat>On-screen Show (4:3)</PresentationFormat>
  <Paragraphs>528</Paragraphs>
  <Slides>39</Slides>
  <Notes>39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Blank Presentation</vt:lpstr>
      <vt:lpstr>Equation</vt:lpstr>
      <vt:lpstr>Worksheet</vt:lpstr>
      <vt:lpstr>Microsoft Excel 97-2003 Worksheet</vt:lpstr>
      <vt:lpstr>Retrieval Models and Ranking Systems</vt:lpstr>
      <vt:lpstr>Retrieval Models</vt:lpstr>
      <vt:lpstr>PowerPoint Presentation</vt:lpstr>
      <vt:lpstr>Retrieval Models</vt:lpstr>
      <vt:lpstr>Ranking Algorithms</vt:lpstr>
      <vt:lpstr>Boolean Retrieval</vt:lpstr>
      <vt:lpstr>Boolean Logic</vt:lpstr>
      <vt:lpstr>Boolean Queries</vt:lpstr>
      <vt:lpstr>Boolean Matching</vt:lpstr>
      <vt:lpstr>Psuedo-Boolean Queries</vt:lpstr>
      <vt:lpstr>Faceted Boolean Query</vt:lpstr>
      <vt:lpstr>Faceted Boolean Query</vt:lpstr>
      <vt:lpstr>Boolean Model</vt:lpstr>
      <vt:lpstr>Vector Space Model  (revisited)</vt:lpstr>
      <vt:lpstr>Documents &amp; Query in n-dimensional Space</vt:lpstr>
      <vt:lpstr>The Notion of “Similarity” in IR</vt:lpstr>
      <vt:lpstr>Vector-Based Similarity Measures</vt:lpstr>
      <vt:lpstr>Vector-Based Similarity Measures</vt:lpstr>
      <vt:lpstr>Computing a similarity score 2D Example</vt:lpstr>
      <vt:lpstr>Computing Similarity Scores</vt:lpstr>
      <vt:lpstr>Other Vector Space Similarity Measures</vt:lpstr>
      <vt:lpstr>Vector Space Similarity Measures</vt:lpstr>
      <vt:lpstr>Vector Space Similarity Measures Example</vt:lpstr>
      <vt:lpstr>Vector Space Similarity Measures Example</vt:lpstr>
      <vt:lpstr>Probabilistic Models</vt:lpstr>
      <vt:lpstr>Basic Probabilistic Retrieval</vt:lpstr>
      <vt:lpstr>Basic Probabilistic Retrieval</vt:lpstr>
      <vt:lpstr>Estimating Probabilities</vt:lpstr>
      <vt:lpstr>Estimating Probabilities</vt:lpstr>
      <vt:lpstr>Probabilistic Retrieval - Example</vt:lpstr>
      <vt:lpstr>Probabilistic Retrieval (cont.)</vt:lpstr>
      <vt:lpstr>Probabilistic Models</vt:lpstr>
      <vt:lpstr>Vector and Probabilistic Models</vt:lpstr>
      <vt:lpstr>Extended Boolean Models</vt:lpstr>
      <vt:lpstr>Weighted Boolean Queries</vt:lpstr>
      <vt:lpstr>Weighted Boolean Queries</vt:lpstr>
      <vt:lpstr>Demo of Extended Boolean Query*</vt:lpstr>
      <vt:lpstr>Weighted Boolean Queries - Example</vt:lpstr>
      <vt:lpstr>Weighted Boolean Queries - Example</vt:lpstr>
    </vt:vector>
  </TitlesOfParts>
  <Company>DePaul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Information Retrieval</dc:title>
  <dc:creator>Bamshad Mobasher</dc:creator>
  <cp:lastModifiedBy>Bamshad Mobasher</cp:lastModifiedBy>
  <cp:revision>240</cp:revision>
  <cp:lastPrinted>2000-01-17T08:03:18Z</cp:lastPrinted>
  <dcterms:created xsi:type="dcterms:W3CDTF">1997-08-26T12:27:33Z</dcterms:created>
  <dcterms:modified xsi:type="dcterms:W3CDTF">2015-01-25T21:47:50Z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mobasher@cs.depaul.edu</vt:lpwstr>
  </property>
  <property fmtid="{D5CDD505-2E9C-101B-9397-08002B2CF9AE}" pid="8" name="HomePage">
    <vt:lpwstr>http://maya.cs.depaul.edu/~mobasher/classes/ds599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C:\Bamshad\CLASS\DS599\Lectures</vt:lpwstr>
  </property>
  <property fmtid="{D5CDD505-2E9C-101B-9397-08002B2CF9AE}" pid="22" name="Telephone number">
    <vt:bool>true</vt:bool>
  </property>
</Properties>
</file>