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handoutMasterIdLst>
    <p:handoutMasterId r:id="rId46"/>
  </p:handoutMasterIdLst>
  <p:sldIdLst>
    <p:sldId id="557" r:id="rId2"/>
    <p:sldId id="624" r:id="rId3"/>
    <p:sldId id="595" r:id="rId4"/>
    <p:sldId id="558" r:id="rId5"/>
    <p:sldId id="613" r:id="rId6"/>
    <p:sldId id="614" r:id="rId7"/>
    <p:sldId id="559" r:id="rId8"/>
    <p:sldId id="615" r:id="rId9"/>
    <p:sldId id="617" r:id="rId10"/>
    <p:sldId id="560" r:id="rId11"/>
    <p:sldId id="616" r:id="rId12"/>
    <p:sldId id="639" r:id="rId13"/>
    <p:sldId id="562" r:id="rId14"/>
    <p:sldId id="563" r:id="rId15"/>
    <p:sldId id="598" r:id="rId16"/>
    <p:sldId id="597" r:id="rId17"/>
    <p:sldId id="599" r:id="rId18"/>
    <p:sldId id="600" r:id="rId19"/>
    <p:sldId id="601" r:id="rId20"/>
    <p:sldId id="602" r:id="rId21"/>
    <p:sldId id="626" r:id="rId22"/>
    <p:sldId id="627" r:id="rId23"/>
    <p:sldId id="628" r:id="rId24"/>
    <p:sldId id="638" r:id="rId25"/>
    <p:sldId id="606" r:id="rId26"/>
    <p:sldId id="640" r:id="rId27"/>
    <p:sldId id="625" r:id="rId28"/>
    <p:sldId id="608" r:id="rId29"/>
    <p:sldId id="637" r:id="rId30"/>
    <p:sldId id="636" r:id="rId31"/>
    <p:sldId id="629" r:id="rId32"/>
    <p:sldId id="630" r:id="rId33"/>
    <p:sldId id="631" r:id="rId34"/>
    <p:sldId id="632" r:id="rId35"/>
    <p:sldId id="633" r:id="rId36"/>
    <p:sldId id="634" r:id="rId37"/>
    <p:sldId id="635" r:id="rId38"/>
    <p:sldId id="588" r:id="rId39"/>
    <p:sldId id="589" r:id="rId40"/>
    <p:sldId id="590" r:id="rId41"/>
    <p:sldId id="641" r:id="rId42"/>
    <p:sldId id="642" r:id="rId43"/>
    <p:sldId id="643" r:id="rId44"/>
  </p:sldIdLst>
  <p:sldSz cx="9144000" cy="6858000" type="screen4x3"/>
  <p:notesSz cx="6858000" cy="9180513"/>
  <p:defaultTex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8000"/>
    <a:srgbClr val="CCFFFF"/>
    <a:srgbClr val="CCECFF"/>
    <a:srgbClr val="CCCCFF"/>
    <a:srgbClr val="FF66CC"/>
    <a:srgbClr val="FFCC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6" autoAdjust="0"/>
    <p:restoredTop sz="94660"/>
  </p:normalViewPr>
  <p:slideViewPr>
    <p:cSldViewPr snapToGrid="0">
      <p:cViewPr varScale="1">
        <p:scale>
          <a:sx n="108" d="100"/>
          <a:sy n="108" d="100"/>
        </p:scale>
        <p:origin x="-450"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2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algn="l" defTabSz="915988">
              <a:defRPr sz="1200" smtClean="0"/>
            </a:lvl1pPr>
          </a:lstStyle>
          <a:p>
            <a:pPr>
              <a:defRPr/>
            </a:pPr>
            <a:endParaRPr lang="en-US"/>
          </a:p>
        </p:txBody>
      </p:sp>
      <p:sp>
        <p:nvSpPr>
          <p:cNvPr id="26627"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defTabSz="915988">
              <a:defRPr sz="1200" smtClean="0"/>
            </a:lvl1pPr>
          </a:lstStyle>
          <a:p>
            <a:pPr>
              <a:defRPr/>
            </a:pPr>
            <a:endParaRPr lang="en-US"/>
          </a:p>
        </p:txBody>
      </p:sp>
      <p:sp>
        <p:nvSpPr>
          <p:cNvPr id="26628"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algn="l" defTabSz="915988">
              <a:defRPr sz="1200" smtClean="0"/>
            </a:lvl1pPr>
          </a:lstStyle>
          <a:p>
            <a:pPr>
              <a:defRPr/>
            </a:pPr>
            <a:endParaRPr lang="en-US"/>
          </a:p>
        </p:txBody>
      </p:sp>
      <p:sp>
        <p:nvSpPr>
          <p:cNvPr id="26629"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defTabSz="915988">
              <a:defRPr sz="1200" smtClean="0"/>
            </a:lvl1pPr>
          </a:lstStyle>
          <a:p>
            <a:pPr>
              <a:defRPr/>
            </a:pPr>
            <a:fld id="{AC275B71-279D-44FA-9851-E518CA7D7D75}" type="slidenum">
              <a:rPr lang="en-US"/>
              <a:pPr>
                <a:defRPr/>
              </a:pPr>
              <a:t>‹#›</a:t>
            </a:fld>
            <a:endParaRPr lang="en-US"/>
          </a:p>
        </p:txBody>
      </p:sp>
    </p:spTree>
    <p:extLst>
      <p:ext uri="{BB962C8B-B14F-4D97-AF65-F5344CB8AC3E}">
        <p14:creationId xmlns:p14="http://schemas.microsoft.com/office/powerpoint/2010/main" val="4218201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algn="l" defTabSz="915988">
              <a:defRPr sz="1200" smtClean="0"/>
            </a:lvl1pPr>
          </a:lstStyle>
          <a:p>
            <a:pPr>
              <a:defRPr/>
            </a:pPr>
            <a:endParaRPr lang="en-US"/>
          </a:p>
        </p:txBody>
      </p:sp>
      <p:sp>
        <p:nvSpPr>
          <p:cNvPr id="37478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defTabSz="915988">
              <a:defRPr sz="1200" smtClean="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33475" y="688975"/>
            <a:ext cx="4589463"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4789"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4790"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algn="l" defTabSz="915988">
              <a:defRPr sz="1200" smtClean="0"/>
            </a:lvl1pPr>
          </a:lstStyle>
          <a:p>
            <a:pPr>
              <a:defRPr/>
            </a:pPr>
            <a:endParaRPr lang="en-US"/>
          </a:p>
        </p:txBody>
      </p:sp>
      <p:sp>
        <p:nvSpPr>
          <p:cNvPr id="374791"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defTabSz="915988">
              <a:defRPr sz="1200" smtClean="0"/>
            </a:lvl1pPr>
          </a:lstStyle>
          <a:p>
            <a:pPr>
              <a:defRPr/>
            </a:pPr>
            <a:fld id="{1DF722DF-44EB-4210-859F-45E111C066DE}" type="slidenum">
              <a:rPr lang="en-US"/>
              <a:pPr>
                <a:defRPr/>
              </a:pPr>
              <a:t>‹#›</a:t>
            </a:fld>
            <a:endParaRPr lang="en-US"/>
          </a:p>
        </p:txBody>
      </p:sp>
    </p:spTree>
    <p:extLst>
      <p:ext uri="{BB962C8B-B14F-4D97-AF65-F5344CB8AC3E}">
        <p14:creationId xmlns:p14="http://schemas.microsoft.com/office/powerpoint/2010/main" val="3788980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DF5C21B5-B2B9-47EF-9CE8-D8C32E921411}" type="slidenum">
              <a:rPr lang="en-US" altLang="en-US" sz="1200"/>
              <a:pPr/>
              <a:t>1</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804406DD-31A4-4E89-843E-F12F6BFC9938}" type="slidenum">
              <a:rPr lang="en-US" altLang="en-US" sz="1200"/>
              <a:pPr/>
              <a:t>10</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79E7CCC7-AB1D-4982-80C3-3D9E4DC795B0}" type="slidenum">
              <a:rPr lang="en-US" altLang="en-US" sz="1200"/>
              <a:pPr/>
              <a:t>11</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1B7CE58-702B-4EAE-B7E0-18B21CD5BD79}" type="slidenum">
              <a:rPr lang="en-US"/>
              <a:pPr/>
              <a:t>12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07401579-E222-4DF9-B359-A5DA9914D120}" type="slidenum">
              <a:rPr lang="en-US" altLang="en-US" sz="1200"/>
              <a:pPr/>
              <a:t>13</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0861FEF-14B9-45AC-AA4A-47A37F170E6E}" type="slidenum">
              <a:rPr lang="en-US" altLang="en-US" sz="1200"/>
              <a:pPr/>
              <a:t>14</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D7AB08F-303F-4CDA-ADAD-AE94A2DCDA0F}" type="slidenum">
              <a:rPr lang="en-US" altLang="en-US" sz="1200"/>
              <a:pPr/>
              <a:t>15</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3CD98EED-18EA-4998-A277-E0505311AFE9}" type="slidenum">
              <a:rPr lang="en-US" altLang="en-US" sz="1200"/>
              <a:pPr/>
              <a:t>16</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ABD816AB-7BE5-4314-8039-979BAB95E5C6}" type="slidenum">
              <a:rPr lang="en-US" altLang="en-US" sz="1200"/>
              <a:pPr/>
              <a:t>17</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35FD7D5-56FB-4155-B855-4F09379120B4}" type="slidenum">
              <a:rPr lang="en-US" altLang="en-US" sz="1200"/>
              <a:pPr/>
              <a:t>18</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29FD2D3F-59F3-46C7-8996-04FAC71D1678}" type="slidenum">
              <a:rPr lang="en-US" altLang="en-US" sz="1200"/>
              <a:pPr/>
              <a:t>19</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71FCCBE-EBBB-4DAD-BECA-8DA10AAF8619}" type="slidenum">
              <a:rPr lang="en-US" altLang="en-US" sz="1200"/>
              <a:pPr/>
              <a:t>2</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B8F26EC-7143-41E9-B3B1-1AD4686478BA}" type="slidenum">
              <a:rPr lang="en-US" altLang="en-US" sz="1200"/>
              <a:pPr/>
              <a:t>20</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113BFED0-B62B-415C-8ABE-B8FF34DC8EED}" type="slidenum">
              <a:rPr lang="en-US" altLang="en-US" sz="1200"/>
              <a:pPr/>
              <a:t>21</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492917E5-22A3-4A05-8D0B-E5F17342EA56}" type="slidenum">
              <a:rPr lang="en-US" altLang="en-US" sz="1200"/>
              <a:pPr/>
              <a:t>22</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0B391C3F-4246-47AA-9A06-B9FBC54F9221}" type="slidenum">
              <a:rPr lang="en-US" altLang="en-US" sz="1200"/>
              <a:pPr/>
              <a:t>23</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FEBF3C2B-14DC-49C7-8E96-232F09687CD8}" type="slidenum">
              <a:rPr lang="en-US" altLang="en-US" sz="1200"/>
              <a:pPr/>
              <a:t>24</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39C8300C-B03A-4126-BACF-1989A3AE63AD}" type="slidenum">
              <a:rPr lang="en-US" altLang="en-US" sz="1200"/>
              <a:pPr/>
              <a:t>25</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3B5672-97D9-4658-8257-4B4EEBFC7F08}" type="slidenum">
              <a:rPr lang="en-US" smtClean="0"/>
              <a:pPr fontAlgn="base">
                <a:spcBef>
                  <a:spcPct val="0"/>
                </a:spcBef>
                <a:spcAft>
                  <a:spcPct val="0"/>
                </a:spcAft>
                <a:defRPr/>
              </a:pPr>
              <a:t>26</a:t>
            </a:fld>
            <a:endParaRPr lang="en-US" smtClean="0"/>
          </a:p>
        </p:txBody>
      </p:sp>
      <p:sp>
        <p:nvSpPr>
          <p:cNvPr id="39939" name="Rectangle 2"/>
          <p:cNvSpPr>
            <a:spLocks noGrp="1" noRot="1" noChangeAspect="1" noChangeArrowheads="1" noTextEdit="1"/>
          </p:cNvSpPr>
          <p:nvPr>
            <p:ph type="sldImg"/>
          </p:nvPr>
        </p:nvSpPr>
        <p:spPr bwMode="auto">
          <a:xfrm>
            <a:off x="1146175" y="696913"/>
            <a:ext cx="4568825" cy="3427412"/>
          </a:xfrm>
          <a:noFill/>
          <a:ln>
            <a:solidFill>
              <a:srgbClr val="000000"/>
            </a:solidFill>
            <a:miter lim="800000"/>
            <a:headEnd/>
            <a:tailEnd/>
          </a:ln>
        </p:spPr>
      </p:sp>
      <p:sp>
        <p:nvSpPr>
          <p:cNvPr id="39940" name="Rectangle 3"/>
          <p:cNvSpPr>
            <a:spLocks noGrp="1" noChangeArrowheads="1"/>
          </p:cNvSpPr>
          <p:nvPr>
            <p:ph type="body" idx="1"/>
          </p:nvPr>
        </p:nvSpPr>
        <p:spPr bwMode="auto">
          <a:xfrm>
            <a:off x="912814" y="4360744"/>
            <a:ext cx="5030787" cy="4129638"/>
          </a:xfrm>
          <a:noFill/>
        </p:spPr>
        <p:txBody>
          <a:bodyPr wrap="square" numCol="1" anchor="t" anchorCtr="0" compatLnSpc="1">
            <a:prstTxWarp prst="textNoShape">
              <a:avLst/>
            </a:prstTxWarp>
          </a:bodyPr>
          <a:lstStyle/>
          <a:p>
            <a:pPr defTabSz="963613"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C37051B-50B5-47F4-9AAC-EE8F830B3079}" type="slidenum">
              <a:rPr lang="en-US" altLang="en-US" sz="1200"/>
              <a:pPr/>
              <a:t>27</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BC6D8C13-2685-43D6-A4A3-275BD5B4BB43}" type="slidenum">
              <a:rPr lang="en-US" altLang="en-US" sz="1200"/>
              <a:pPr/>
              <a:t>28</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AB819860-ADC2-471F-9096-AB304C469280}" type="slidenum">
              <a:rPr lang="en-US" altLang="en-US" sz="1200"/>
              <a:pPr/>
              <a:t>29</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999166C1-3139-4990-A6CB-F7D8E8822164}" type="slidenum">
              <a:rPr lang="en-US" altLang="en-US" sz="1200"/>
              <a:pPr/>
              <a:t>3</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F2A89DCF-1B42-4E23-976E-AA69AB84D747}" type="slidenum">
              <a:rPr lang="en-US" altLang="en-US" sz="1200"/>
              <a:pPr/>
              <a:t>30</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CB6577AF-C140-4FAC-96D8-D13F226C8FE1}" type="slidenum">
              <a:rPr lang="en-US" altLang="en-US" sz="1200"/>
              <a:pPr/>
              <a:t>31</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2A00C3C8-E8D5-4E97-8B30-FFE2D6A1C944}" type="slidenum">
              <a:rPr lang="en-US" altLang="en-US" sz="1200"/>
              <a:pPr/>
              <a:t>32</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612B34F4-7976-47D1-88C2-FE974003E08F}" type="slidenum">
              <a:rPr lang="en-US" altLang="en-US" sz="1200"/>
              <a:pPr/>
              <a:t>33</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415EE4E6-E457-41BE-BD3E-F3A2BC74F301}" type="slidenum">
              <a:rPr lang="en-US" altLang="en-US" sz="1200"/>
              <a:pPr/>
              <a:t>34</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DA60BCAE-1BBC-4B72-B622-5C91C72AC751}" type="slidenum">
              <a:rPr lang="en-US" altLang="en-US" sz="1200"/>
              <a:pPr/>
              <a:t>35</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BE03B6C0-C3AD-4D8C-87AD-A1C27C1BC051}" type="slidenum">
              <a:rPr lang="en-US" altLang="en-US" sz="1200"/>
              <a:pPr/>
              <a:t>36</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1D7FE9AE-D3C1-45D9-B79C-DF4357ADEE26}" type="slidenum">
              <a:rPr lang="en-US" altLang="en-US" sz="1200"/>
              <a:pPr/>
              <a:t>37</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8A0C839C-0343-466D-BBAB-F5EBC4C5B35E}" type="slidenum">
              <a:rPr lang="en-US" altLang="en-US" sz="1200"/>
              <a:pPr/>
              <a:t>38</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FC8A3268-113D-4DCD-B570-2705C4A5550B}" type="slidenum">
              <a:rPr lang="en-US" altLang="en-US" sz="1200"/>
              <a:pPr/>
              <a:t>39</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44517D3E-CAEB-447F-B542-AA9B0964AFE9}" type="slidenum">
              <a:rPr lang="en-US" altLang="en-US" sz="1200"/>
              <a:pPr/>
              <a:t>4</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52807E22-0657-4238-AA68-AB6C06ABCD7F}" type="slidenum">
              <a:rPr lang="en-US" altLang="en-US" sz="1200"/>
              <a:pPr/>
              <a:t>40</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334A5-97A6-484D-92D7-3A59A13CC731}" type="slidenum">
              <a:rPr lang="en-US" altLang="en-US"/>
              <a:pPr/>
              <a:t>41</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4A19A-38A9-4041-A92F-88D3FF6EAE42}" type="slidenum">
              <a:rPr lang="en-US" altLang="en-US"/>
              <a:pPr/>
              <a:t>42</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6317B50-4100-48BD-B2B8-85CF43E8681D}" type="slidenum">
              <a:rPr lang="en-US" altLang="en-US"/>
              <a:pPr/>
              <a:t>43</a:t>
            </a:fld>
            <a:endParaRPr lang="en-US" altLang="en-US"/>
          </a:p>
        </p:txBody>
      </p:sp>
      <p:sp>
        <p:nvSpPr>
          <p:cNvPr id="820226" name="Rectangle 2"/>
          <p:cNvSpPr>
            <a:spLocks noGrp="1" noRot="1" noChangeAspect="1" noChangeArrowheads="1" noTextEdit="1"/>
          </p:cNvSpPr>
          <p:nvPr>
            <p:ph type="sldImg"/>
          </p:nvPr>
        </p:nvSpPr>
        <p:spPr>
          <a:xfrm>
            <a:off x="1136650" y="688975"/>
            <a:ext cx="4586288" cy="3441700"/>
          </a:xfrm>
          <a:ln/>
        </p:spPr>
      </p:sp>
      <p:sp>
        <p:nvSpPr>
          <p:cNvPr id="820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7EDEAE71-FB01-4A0D-BE1C-A8CF92F7D303}" type="slidenum">
              <a:rPr lang="en-US" altLang="en-US" sz="1200"/>
              <a:pPr/>
              <a:t>5</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EFF76E1C-8E87-4813-964C-FDD2AC41C5D7}" type="slidenum">
              <a:rPr lang="en-US" altLang="en-US" sz="1200"/>
              <a:pPr/>
              <a:t>6</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C9F1934F-B361-4626-979E-5CE0A318E8A0}" type="slidenum">
              <a:rPr lang="en-US" altLang="en-US" sz="1200"/>
              <a:pPr/>
              <a:t>7</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B8B3EC7B-68C1-49E5-A848-0C4C321F43C2}" type="slidenum">
              <a:rPr lang="en-US" altLang="en-US" sz="1200"/>
              <a:pPr/>
              <a:t>8</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0EF2EDDD-3BA2-4055-9918-F64FE9B202EB}" type="slidenum">
              <a:rPr lang="en-US" altLang="en-US" sz="1200"/>
              <a:pPr/>
              <a:t>9</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BDA9A6E5-20D9-4EAA-ACA8-2FA40724F26D}" type="slidenum">
              <a:rPr lang="en-US"/>
              <a:pPr>
                <a:defRPr/>
              </a:pPr>
              <a:t>‹#›</a:t>
            </a:fld>
            <a:endParaRPr lang="en-US"/>
          </a:p>
        </p:txBody>
      </p:sp>
    </p:spTree>
    <p:extLst>
      <p:ext uri="{BB962C8B-B14F-4D97-AF65-F5344CB8AC3E}">
        <p14:creationId xmlns:p14="http://schemas.microsoft.com/office/powerpoint/2010/main" val="173219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B0B9362A-C393-42C6-B6BB-FBD555FFA0E8}" type="slidenum">
              <a:rPr lang="en-US"/>
              <a:pPr>
                <a:defRPr/>
              </a:pPr>
              <a:t>‹#›</a:t>
            </a:fld>
            <a:endParaRPr lang="en-US"/>
          </a:p>
        </p:txBody>
      </p:sp>
    </p:spTree>
    <p:extLst>
      <p:ext uri="{BB962C8B-B14F-4D97-AF65-F5344CB8AC3E}">
        <p14:creationId xmlns:p14="http://schemas.microsoft.com/office/powerpoint/2010/main" val="34507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14FC4757-0CB8-4DFA-9AF1-CB1D676A3786}" type="slidenum">
              <a:rPr lang="en-US"/>
              <a:pPr>
                <a:defRPr/>
              </a:pPr>
              <a:t>‹#›</a:t>
            </a:fld>
            <a:endParaRPr lang="en-US"/>
          </a:p>
        </p:txBody>
      </p:sp>
    </p:spTree>
    <p:extLst>
      <p:ext uri="{BB962C8B-B14F-4D97-AF65-F5344CB8AC3E}">
        <p14:creationId xmlns:p14="http://schemas.microsoft.com/office/powerpoint/2010/main" val="12558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F0BC05E0-2B88-4608-A613-8513F4181AFC}" type="slidenum">
              <a:rPr lang="en-US"/>
              <a:pPr>
                <a:defRPr/>
              </a:pPr>
              <a:t>‹#›</a:t>
            </a:fld>
            <a:endParaRPr lang="en-US"/>
          </a:p>
        </p:txBody>
      </p:sp>
    </p:spTree>
    <p:extLst>
      <p:ext uri="{BB962C8B-B14F-4D97-AF65-F5344CB8AC3E}">
        <p14:creationId xmlns:p14="http://schemas.microsoft.com/office/powerpoint/2010/main" val="418772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071D7DB4-E131-4B55-B426-05B781DE3D07}" type="slidenum">
              <a:rPr lang="en-US"/>
              <a:pPr>
                <a:defRPr/>
              </a:pPr>
              <a:t>‹#›</a:t>
            </a:fld>
            <a:endParaRPr lang="en-US"/>
          </a:p>
        </p:txBody>
      </p:sp>
    </p:spTree>
    <p:extLst>
      <p:ext uri="{BB962C8B-B14F-4D97-AF65-F5344CB8AC3E}">
        <p14:creationId xmlns:p14="http://schemas.microsoft.com/office/powerpoint/2010/main" val="60038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D3CF6A3D-568F-43B0-8503-768C9349376A}" type="slidenum">
              <a:rPr lang="en-US"/>
              <a:pPr>
                <a:defRPr/>
              </a:pPr>
              <a:t>‹#›</a:t>
            </a:fld>
            <a:endParaRPr lang="en-US"/>
          </a:p>
        </p:txBody>
      </p:sp>
    </p:spTree>
    <p:extLst>
      <p:ext uri="{BB962C8B-B14F-4D97-AF65-F5344CB8AC3E}">
        <p14:creationId xmlns:p14="http://schemas.microsoft.com/office/powerpoint/2010/main" val="95227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5B4CFA2D-4215-490E-9E2F-B13FC736E912}" type="slidenum">
              <a:rPr lang="en-US"/>
              <a:pPr>
                <a:defRPr/>
              </a:pPr>
              <a:t>‹#›</a:t>
            </a:fld>
            <a:endParaRPr lang="en-US"/>
          </a:p>
        </p:txBody>
      </p:sp>
    </p:spTree>
    <p:extLst>
      <p:ext uri="{BB962C8B-B14F-4D97-AF65-F5344CB8AC3E}">
        <p14:creationId xmlns:p14="http://schemas.microsoft.com/office/powerpoint/2010/main" val="285593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8" name="Slide Number Placeholder 7"/>
          <p:cNvSpPr>
            <a:spLocks noGrp="1"/>
          </p:cNvSpPr>
          <p:nvPr>
            <p:ph type="sldNum" sz="quarter" idx="11"/>
          </p:nvPr>
        </p:nvSpPr>
        <p:spPr/>
        <p:txBody>
          <a:bodyPr/>
          <a:lstStyle>
            <a:lvl1pPr>
              <a:defRPr smtClean="0"/>
            </a:lvl1pPr>
          </a:lstStyle>
          <a:p>
            <a:pPr>
              <a:defRPr/>
            </a:pPr>
            <a:fld id="{3552E060-6716-46BD-97CD-CF42000E7B70}" type="slidenum">
              <a:rPr lang="en-US"/>
              <a:pPr>
                <a:defRPr/>
              </a:pPr>
              <a:t>‹#›</a:t>
            </a:fld>
            <a:endParaRPr lang="en-US"/>
          </a:p>
        </p:txBody>
      </p:sp>
    </p:spTree>
    <p:extLst>
      <p:ext uri="{BB962C8B-B14F-4D97-AF65-F5344CB8AC3E}">
        <p14:creationId xmlns:p14="http://schemas.microsoft.com/office/powerpoint/2010/main" val="72313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4" name="Slide Number Placeholder 3"/>
          <p:cNvSpPr>
            <a:spLocks noGrp="1"/>
          </p:cNvSpPr>
          <p:nvPr>
            <p:ph type="sldNum" sz="quarter" idx="11"/>
          </p:nvPr>
        </p:nvSpPr>
        <p:spPr/>
        <p:txBody>
          <a:bodyPr/>
          <a:lstStyle>
            <a:lvl1pPr>
              <a:defRPr smtClean="0"/>
            </a:lvl1pPr>
          </a:lstStyle>
          <a:p>
            <a:pPr>
              <a:defRPr/>
            </a:pPr>
            <a:fld id="{5AD44A6E-24B3-4BC9-9D43-D43147DD173A}" type="slidenum">
              <a:rPr lang="en-US"/>
              <a:pPr>
                <a:defRPr/>
              </a:pPr>
              <a:t>‹#›</a:t>
            </a:fld>
            <a:endParaRPr lang="en-US"/>
          </a:p>
        </p:txBody>
      </p:sp>
    </p:spTree>
    <p:extLst>
      <p:ext uri="{BB962C8B-B14F-4D97-AF65-F5344CB8AC3E}">
        <p14:creationId xmlns:p14="http://schemas.microsoft.com/office/powerpoint/2010/main" val="61286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3" name="Slide Number Placeholder 2"/>
          <p:cNvSpPr>
            <a:spLocks noGrp="1"/>
          </p:cNvSpPr>
          <p:nvPr>
            <p:ph type="sldNum" sz="quarter" idx="11"/>
          </p:nvPr>
        </p:nvSpPr>
        <p:spPr/>
        <p:txBody>
          <a:bodyPr/>
          <a:lstStyle>
            <a:lvl1pPr>
              <a:defRPr smtClean="0"/>
            </a:lvl1pPr>
          </a:lstStyle>
          <a:p>
            <a:pPr>
              <a:defRPr/>
            </a:pPr>
            <a:fld id="{E3056D40-38D6-4B4F-8E92-31BDA4EC8C9F}" type="slidenum">
              <a:rPr lang="en-US"/>
              <a:pPr>
                <a:defRPr/>
              </a:pPr>
              <a:t>‹#›</a:t>
            </a:fld>
            <a:endParaRPr lang="en-US"/>
          </a:p>
        </p:txBody>
      </p:sp>
    </p:spTree>
    <p:extLst>
      <p:ext uri="{BB962C8B-B14F-4D97-AF65-F5344CB8AC3E}">
        <p14:creationId xmlns:p14="http://schemas.microsoft.com/office/powerpoint/2010/main" val="128779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CF8C1883-1F33-4F95-B8BC-32E7762F153B}" type="slidenum">
              <a:rPr lang="en-US"/>
              <a:pPr>
                <a:defRPr/>
              </a:pPr>
              <a:t>‹#›</a:t>
            </a:fld>
            <a:endParaRPr lang="en-US"/>
          </a:p>
        </p:txBody>
      </p:sp>
    </p:spTree>
    <p:extLst>
      <p:ext uri="{BB962C8B-B14F-4D97-AF65-F5344CB8AC3E}">
        <p14:creationId xmlns:p14="http://schemas.microsoft.com/office/powerpoint/2010/main" val="132122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3B796358-CCBC-4756-90F2-564463FA1F05}" type="slidenum">
              <a:rPr lang="en-US"/>
              <a:pPr>
                <a:defRPr/>
              </a:pPr>
              <a:t>‹#›</a:t>
            </a:fld>
            <a:endParaRPr lang="en-US"/>
          </a:p>
        </p:txBody>
      </p:sp>
    </p:spTree>
    <p:extLst>
      <p:ext uri="{BB962C8B-B14F-4D97-AF65-F5344CB8AC3E}">
        <p14:creationId xmlns:p14="http://schemas.microsoft.com/office/powerpoint/2010/main" val="69206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685800" y="12954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642938" y="6335713"/>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smtClean="0"/>
            </a:lvl1pPr>
          </a:lstStyle>
          <a:p>
            <a:pPr>
              <a:defRPr/>
            </a:pPr>
            <a:r>
              <a:rPr lang="en-US"/>
              <a:t>Intelligent Information Retrieval</a:t>
            </a:r>
          </a:p>
        </p:txBody>
      </p:sp>
      <p:sp>
        <p:nvSpPr>
          <p:cNvPr id="1032" name="Rectangle 8"/>
          <p:cNvSpPr>
            <a:spLocks noGrp="1" noChangeArrowheads="1"/>
          </p:cNvSpPr>
          <p:nvPr>
            <p:ph type="sldNum" sz="quarter" idx="4"/>
          </p:nvPr>
        </p:nvSpPr>
        <p:spPr bwMode="auto">
          <a:xfrm>
            <a:off x="6781800" y="63246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fld id="{7C89A031-38D1-4295-A84A-D6ECF731A3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Times New Roman" pitchFamily="18" charset="0"/>
        </a:defRPr>
      </a:lvl2pPr>
      <a:lvl3pPr algn="ctr" rtl="0" eaLnBrk="0" fontAlgn="base" hangingPunct="0">
        <a:spcBef>
          <a:spcPct val="0"/>
        </a:spcBef>
        <a:spcAft>
          <a:spcPct val="0"/>
        </a:spcAft>
        <a:defRPr sz="3600" b="1">
          <a:solidFill>
            <a:schemeClr val="accent2"/>
          </a:solidFill>
          <a:latin typeface="Times New Roman" pitchFamily="18" charset="0"/>
        </a:defRPr>
      </a:lvl3pPr>
      <a:lvl4pPr algn="ctr" rtl="0" eaLnBrk="0" fontAlgn="base" hangingPunct="0">
        <a:spcBef>
          <a:spcPct val="0"/>
        </a:spcBef>
        <a:spcAft>
          <a:spcPct val="0"/>
        </a:spcAft>
        <a:defRPr sz="3600" b="1">
          <a:solidFill>
            <a:schemeClr val="accent2"/>
          </a:solidFill>
          <a:latin typeface="Times New Roman" pitchFamily="18" charset="0"/>
        </a:defRPr>
      </a:lvl4pPr>
      <a:lvl5pPr algn="ctr" rtl="0" eaLnBrk="0" fontAlgn="base" hangingPunct="0">
        <a:spcBef>
          <a:spcPct val="0"/>
        </a:spcBef>
        <a:spcAft>
          <a:spcPct val="0"/>
        </a:spcAft>
        <a:defRPr sz="3600" b="1">
          <a:solidFill>
            <a:schemeClr val="accent2"/>
          </a:solidFill>
          <a:latin typeface="Times New Roman" pitchFamily="18" charset="0"/>
        </a:defRPr>
      </a:lvl5pPr>
      <a:lvl6pPr marL="457200" algn="ctr" rtl="0" eaLnBrk="0" fontAlgn="base" hangingPunct="0">
        <a:spcBef>
          <a:spcPct val="0"/>
        </a:spcBef>
        <a:spcAft>
          <a:spcPct val="0"/>
        </a:spcAft>
        <a:defRPr sz="3600" b="1">
          <a:solidFill>
            <a:schemeClr val="accent2"/>
          </a:solidFill>
          <a:latin typeface="Times New Roman" pitchFamily="18" charset="0"/>
        </a:defRPr>
      </a:lvl6pPr>
      <a:lvl7pPr marL="914400" algn="ctr" rtl="0" eaLnBrk="0" fontAlgn="base" hangingPunct="0">
        <a:spcBef>
          <a:spcPct val="0"/>
        </a:spcBef>
        <a:spcAft>
          <a:spcPct val="0"/>
        </a:spcAft>
        <a:defRPr sz="3600" b="1">
          <a:solidFill>
            <a:schemeClr val="accent2"/>
          </a:solidFill>
          <a:latin typeface="Times New Roman" pitchFamily="18" charset="0"/>
        </a:defRPr>
      </a:lvl7pPr>
      <a:lvl8pPr marL="1371600" algn="ctr" rtl="0" eaLnBrk="0" fontAlgn="base" hangingPunct="0">
        <a:spcBef>
          <a:spcPct val="0"/>
        </a:spcBef>
        <a:spcAft>
          <a:spcPct val="0"/>
        </a:spcAft>
        <a:defRPr sz="3600" b="1">
          <a:solidFill>
            <a:schemeClr val="accent2"/>
          </a:solidFill>
          <a:latin typeface="Times New Roman" pitchFamily="18" charset="0"/>
        </a:defRPr>
      </a:lvl8pPr>
      <a:lvl9pPr marL="1828800" algn="ctr" rtl="0" eaLnBrk="0" fontAlgn="base" hangingPunct="0">
        <a:spcBef>
          <a:spcPct val="0"/>
        </a:spcBef>
        <a:spcAft>
          <a:spcPct val="0"/>
        </a:spcAft>
        <a:defRPr sz="36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Marlett" pitchFamily="2" charset="2"/>
        <a:buChar char="4"/>
        <a:defRPr sz="2000">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i"/>
        <a:defRPr>
          <a:solidFill>
            <a:schemeClr val="tx1"/>
          </a:solidFill>
          <a:latin typeface="+mn-lt"/>
        </a:defRPr>
      </a:lvl3pPr>
      <a:lvl4pPr marL="1600200" indent="-228600" algn="l" rtl="0" eaLnBrk="0" fontAlgn="base" hangingPunct="0">
        <a:spcBef>
          <a:spcPct val="20000"/>
        </a:spcBef>
        <a:spcAft>
          <a:spcPct val="0"/>
        </a:spcAft>
        <a:buClr>
          <a:srgbClr val="FF9900"/>
        </a:buClr>
        <a:buFont typeface="Marlett" pitchFamily="2" charset="2"/>
        <a:buChar char="4"/>
        <a:defRPr sz="16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sz="16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16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16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12.xml"/><Relationship Id="rId7"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3.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6.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aya.cs.depaul.edu/~classes/ds575/single-pass.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26.e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emf"/><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1.emf"/><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ovielens.umn.edu/"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4.wmf"/><Relationship Id="rId10"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ctrTitle"/>
          </p:nvPr>
        </p:nvSpPr>
        <p:spPr>
          <a:xfrm>
            <a:off x="685800" y="914400"/>
            <a:ext cx="7772400" cy="1143000"/>
          </a:xfrm>
          <a:noFill/>
        </p:spPr>
        <p:txBody>
          <a:bodyPr/>
          <a:lstStyle/>
          <a:p>
            <a:r>
              <a:rPr lang="en-US" altLang="en-US" smtClean="0"/>
              <a:t>Clustering Techniques and IR</a:t>
            </a:r>
          </a:p>
        </p:txBody>
      </p:sp>
      <p:sp>
        <p:nvSpPr>
          <p:cNvPr id="28675" name="Text Box 5"/>
          <p:cNvSpPr txBox="1">
            <a:spLocks noChangeArrowheads="1"/>
          </p:cNvSpPr>
          <p:nvPr/>
        </p:nvSpPr>
        <p:spPr bwMode="auto">
          <a:xfrm>
            <a:off x="1752600" y="2743200"/>
            <a:ext cx="5638800" cy="1441450"/>
          </a:xfrm>
          <a:prstGeom prst="rect">
            <a:avLst/>
          </a:prstGeom>
          <a:solidFill>
            <a:srgbClr val="99CCFF"/>
          </a:solidFill>
          <a:ln w="9525">
            <a:solidFill>
              <a:srgbClr val="FF0000"/>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spcBef>
                <a:spcPct val="50000"/>
              </a:spcBef>
            </a:pPr>
            <a:endParaRPr lang="en-US" altLang="en-US" sz="400"/>
          </a:p>
          <a:p>
            <a:pPr algn="ctr">
              <a:spcBef>
                <a:spcPct val="50000"/>
              </a:spcBef>
            </a:pPr>
            <a:r>
              <a:rPr lang="en-US" altLang="en-US" sz="2400"/>
              <a:t>CSC 575</a:t>
            </a:r>
          </a:p>
          <a:p>
            <a:pPr algn="ctr">
              <a:spcBef>
                <a:spcPct val="50000"/>
              </a:spcBef>
            </a:pPr>
            <a:r>
              <a:rPr lang="en-US" altLang="en-US" sz="2400"/>
              <a:t>Intelligent Information Retrieval</a:t>
            </a:r>
          </a:p>
          <a:p>
            <a:pPr algn="ctr">
              <a:spcBef>
                <a:spcPct val="50000"/>
              </a:spcBef>
            </a:pPr>
            <a:endParaRPr lang="en-US" altLang="en-US"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32DE51C6-8AC2-46A6-8328-CA4EBC249A44}" type="slidenum">
              <a:rPr lang="en-US" altLang="en-US"/>
              <a:pPr/>
              <a:t>10</a:t>
            </a:fld>
            <a:endParaRPr lang="en-US" altLang="en-US"/>
          </a:p>
        </p:txBody>
      </p:sp>
      <p:sp>
        <p:nvSpPr>
          <p:cNvPr id="35844" name="Rectangle 2"/>
          <p:cNvSpPr>
            <a:spLocks noGrp="1" noChangeArrowheads="1"/>
          </p:cNvSpPr>
          <p:nvPr>
            <p:ph type="title"/>
          </p:nvPr>
        </p:nvSpPr>
        <p:spPr>
          <a:xfrm>
            <a:off x="685800" y="266700"/>
            <a:ext cx="7772400" cy="558800"/>
          </a:xfrm>
        </p:spPr>
        <p:txBody>
          <a:bodyPr/>
          <a:lstStyle/>
          <a:p>
            <a:r>
              <a:rPr lang="en-US" altLang="en-US" sz="3200" smtClean="0"/>
              <a:t>Clustering Similarity Measures</a:t>
            </a:r>
          </a:p>
        </p:txBody>
      </p:sp>
      <p:sp>
        <p:nvSpPr>
          <p:cNvPr id="35845" name="Rectangle 6"/>
          <p:cNvSpPr>
            <a:spLocks noChangeArrowheads="1"/>
          </p:cNvSpPr>
          <p:nvPr/>
        </p:nvSpPr>
        <p:spPr bwMode="auto">
          <a:xfrm>
            <a:off x="850900" y="2536825"/>
            <a:ext cx="2844800" cy="7175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5846" name="Rectangle 7"/>
          <p:cNvSpPr>
            <a:spLocks noChangeArrowheads="1"/>
          </p:cNvSpPr>
          <p:nvPr/>
        </p:nvSpPr>
        <p:spPr bwMode="auto">
          <a:xfrm>
            <a:off x="466725" y="4394200"/>
            <a:ext cx="3381375" cy="14446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5847" name="Rectangle 8"/>
          <p:cNvSpPr>
            <a:spLocks noChangeArrowheads="1"/>
          </p:cNvSpPr>
          <p:nvPr/>
        </p:nvSpPr>
        <p:spPr bwMode="auto">
          <a:xfrm>
            <a:off x="4797425" y="2393950"/>
            <a:ext cx="3343275" cy="13906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5848" name="Rectangle 10"/>
          <p:cNvSpPr>
            <a:spLocks noChangeArrowheads="1"/>
          </p:cNvSpPr>
          <p:nvPr/>
        </p:nvSpPr>
        <p:spPr bwMode="auto">
          <a:xfrm>
            <a:off x="4095750" y="4470400"/>
            <a:ext cx="4594225" cy="13208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5849" name="Rectangle 11"/>
          <p:cNvSpPr>
            <a:spLocks noChangeArrowheads="1"/>
          </p:cNvSpPr>
          <p:nvPr/>
        </p:nvSpPr>
        <p:spPr bwMode="auto">
          <a:xfrm>
            <a:off x="1177925" y="2081213"/>
            <a:ext cx="228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a:t>Simple Matching</a:t>
            </a:r>
          </a:p>
        </p:txBody>
      </p:sp>
      <p:sp>
        <p:nvSpPr>
          <p:cNvPr id="35850" name="Rectangle 12"/>
          <p:cNvSpPr>
            <a:spLocks noChangeArrowheads="1"/>
          </p:cNvSpPr>
          <p:nvPr/>
        </p:nvSpPr>
        <p:spPr bwMode="auto">
          <a:xfrm>
            <a:off x="903288" y="3922713"/>
            <a:ext cx="2474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a:t>Cosine Coefficient</a:t>
            </a:r>
          </a:p>
        </p:txBody>
      </p:sp>
      <p:sp>
        <p:nvSpPr>
          <p:cNvPr id="35851" name="Rectangle 13"/>
          <p:cNvSpPr>
            <a:spLocks noChangeArrowheads="1"/>
          </p:cNvSpPr>
          <p:nvPr/>
        </p:nvSpPr>
        <p:spPr bwMode="auto">
          <a:xfrm>
            <a:off x="5284788" y="1890713"/>
            <a:ext cx="2424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a:t>Dice’s Coefficient</a:t>
            </a:r>
          </a:p>
        </p:txBody>
      </p:sp>
      <p:sp>
        <p:nvSpPr>
          <p:cNvPr id="35852" name="Rectangle 14"/>
          <p:cNvSpPr>
            <a:spLocks noChangeArrowheads="1"/>
          </p:cNvSpPr>
          <p:nvPr/>
        </p:nvSpPr>
        <p:spPr bwMode="auto">
          <a:xfrm>
            <a:off x="5073650" y="3998913"/>
            <a:ext cx="276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a:t>Jaccard’s Coefficient</a:t>
            </a:r>
          </a:p>
        </p:txBody>
      </p:sp>
      <p:sp>
        <p:nvSpPr>
          <p:cNvPr id="35853" name="Rectangle 15"/>
          <p:cNvSpPr>
            <a:spLocks noGrp="1" noChangeArrowheads="1"/>
          </p:cNvSpPr>
          <p:nvPr>
            <p:ph type="body" idx="1"/>
          </p:nvPr>
        </p:nvSpPr>
        <p:spPr>
          <a:xfrm>
            <a:off x="673100" y="914400"/>
            <a:ext cx="7772400" cy="800100"/>
          </a:xfrm>
          <a:noFill/>
        </p:spPr>
        <p:txBody>
          <a:bodyPr lIns="92075" tIns="46038" rIns="92075" bIns="46038"/>
          <a:lstStyle/>
          <a:p>
            <a:pPr>
              <a:lnSpc>
                <a:spcPct val="90000"/>
              </a:lnSpc>
            </a:pPr>
            <a:r>
              <a:rPr lang="en-US" altLang="en-US" smtClean="0"/>
              <a:t>In vector-space model any of the similarity measures discussed before can be used in clustering</a:t>
            </a:r>
          </a:p>
        </p:txBody>
      </p:sp>
      <p:pic>
        <p:nvPicPr>
          <p:cNvPr id="35854" name="Picture 16" descr="cosine-s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950" y="4498975"/>
            <a:ext cx="322421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7" descr="DOT-PRO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950" y="2633663"/>
            <a:ext cx="27654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6" name="Picture 18" descr="DIC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2038" y="2525713"/>
            <a:ext cx="31877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19" descr="JACCARD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5438" y="4567238"/>
            <a:ext cx="4424362"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0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78452E5F-7DA6-4F7C-BF6C-D1290E4C5C6D}" type="slidenum">
              <a:rPr lang="en-US" altLang="en-US"/>
              <a:pPr/>
              <a:t>11</a:t>
            </a:fld>
            <a:endParaRPr lang="en-US" altLang="en-US"/>
          </a:p>
        </p:txBody>
      </p:sp>
      <p:sp>
        <p:nvSpPr>
          <p:cNvPr id="3078" name="Rectangle 2050"/>
          <p:cNvSpPr>
            <a:spLocks noGrp="1" noChangeArrowheads="1"/>
          </p:cNvSpPr>
          <p:nvPr>
            <p:ph type="title"/>
          </p:nvPr>
        </p:nvSpPr>
        <p:spPr>
          <a:xfrm>
            <a:off x="661988" y="201613"/>
            <a:ext cx="7772400" cy="703262"/>
          </a:xfrm>
        </p:spPr>
        <p:txBody>
          <a:bodyPr/>
          <a:lstStyle/>
          <a:p>
            <a:r>
              <a:rPr lang="en-US" altLang="en-US" smtClean="0"/>
              <a:t>Distance (Similarity) Matrix</a:t>
            </a:r>
          </a:p>
        </p:txBody>
      </p:sp>
      <p:graphicFrame>
        <p:nvGraphicFramePr>
          <p:cNvPr id="3074" name="Object 2050"/>
          <p:cNvGraphicFramePr>
            <a:graphicFrameLocks noChangeAspect="1"/>
          </p:cNvGraphicFramePr>
          <p:nvPr/>
        </p:nvGraphicFramePr>
        <p:xfrm>
          <a:off x="603250" y="5800725"/>
          <a:ext cx="4259263" cy="374650"/>
        </p:xfrm>
        <a:graphic>
          <a:graphicData uri="http://schemas.openxmlformats.org/presentationml/2006/ole">
            <mc:AlternateContent xmlns:mc="http://schemas.openxmlformats.org/markup-compatibility/2006">
              <mc:Choice xmlns:v="urn:schemas-microsoft-com:vml" Requires="v">
                <p:oleObj spid="_x0000_s3089" name="Equation" r:id="rId4" imgW="3593880" imgH="317160" progId="Equation.DSMT4">
                  <p:embed/>
                </p:oleObj>
              </mc:Choice>
              <mc:Fallback>
                <p:oleObj name="Equation" r:id="rId4" imgW="3593880" imgH="317160" progId="Equation.DSMT4">
                  <p:embed/>
                  <p:pic>
                    <p:nvPicPr>
                      <p:cNvPr id="0" name="Object 20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 y="5800725"/>
                        <a:ext cx="42592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2" name="Text Box 2052"/>
          <p:cNvSpPr txBox="1">
            <a:spLocks noChangeArrowheads="1"/>
          </p:cNvSpPr>
          <p:nvPr/>
        </p:nvSpPr>
        <p:spPr bwMode="auto">
          <a:xfrm>
            <a:off x="4667250" y="3409950"/>
            <a:ext cx="4160838" cy="1765300"/>
          </a:xfrm>
          <a:prstGeom prst="rect">
            <a:avLst/>
          </a:prstGeom>
          <a:solidFill>
            <a:srgbClr val="FFD7AF"/>
          </a:solidFill>
          <a:ln w="25400">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b="1"/>
              <a:t>Note that </a:t>
            </a:r>
            <a:r>
              <a:rPr lang="en-US" sz="1800" b="1" i="1"/>
              <a:t>d</a:t>
            </a:r>
            <a:r>
              <a:rPr lang="en-US" sz="1800" b="1" i="1" baseline="-25000"/>
              <a:t>ij</a:t>
            </a:r>
            <a:r>
              <a:rPr lang="en-US" sz="1800" b="1"/>
              <a:t> = </a:t>
            </a:r>
            <a:r>
              <a:rPr lang="en-US" sz="1800" b="1" i="1"/>
              <a:t>d</a:t>
            </a:r>
            <a:r>
              <a:rPr lang="en-US" sz="1800" b="1" i="1" baseline="-25000"/>
              <a:t>ji</a:t>
            </a:r>
            <a:r>
              <a:rPr lang="en-US" sz="1800" b="1"/>
              <a:t> (i.e., the matrix is symmetric. So, we only need the lower triangle part of the matrix.</a:t>
            </a:r>
          </a:p>
          <a:p>
            <a:pPr algn="l">
              <a:defRPr/>
            </a:pPr>
            <a:endParaRPr lang="en-US" sz="1800" b="1"/>
          </a:p>
          <a:p>
            <a:pPr algn="l">
              <a:defRPr/>
            </a:pPr>
            <a:r>
              <a:rPr lang="en-US" sz="1800" b="1"/>
              <a:t>The diagonal is all 1’s (similarity) or all 0’s (distance)</a:t>
            </a:r>
            <a:endParaRPr lang="en-US" sz="2400"/>
          </a:p>
        </p:txBody>
      </p:sp>
      <p:grpSp>
        <p:nvGrpSpPr>
          <p:cNvPr id="3080" name="Group 2053"/>
          <p:cNvGrpSpPr>
            <a:grpSpLocks/>
          </p:cNvGrpSpPr>
          <p:nvPr/>
        </p:nvGrpSpPr>
        <p:grpSpPr bwMode="auto">
          <a:xfrm>
            <a:off x="815975" y="2722563"/>
            <a:ext cx="3413125" cy="2770187"/>
            <a:chOff x="394" y="1175"/>
            <a:chExt cx="2150" cy="1745"/>
          </a:xfrm>
        </p:grpSpPr>
        <p:graphicFrame>
          <p:nvGraphicFramePr>
            <p:cNvPr id="3075" name="Object 2051"/>
            <p:cNvGraphicFramePr>
              <a:graphicFrameLocks noChangeAspect="1"/>
            </p:cNvGraphicFramePr>
            <p:nvPr/>
          </p:nvGraphicFramePr>
          <p:xfrm>
            <a:off x="394" y="1175"/>
            <a:ext cx="2083" cy="1636"/>
          </p:xfrm>
          <a:graphic>
            <a:graphicData uri="http://schemas.openxmlformats.org/presentationml/2006/ole">
              <mc:AlternateContent xmlns:mc="http://schemas.openxmlformats.org/markup-compatibility/2006">
                <mc:Choice xmlns:v="urn:schemas-microsoft-com:vml" Requires="v">
                  <p:oleObj spid="_x0000_s3090" name="Equation" r:id="rId6" imgW="2120760" imgH="1663560" progId="Equation.DSMT4">
                    <p:embed/>
                  </p:oleObj>
                </mc:Choice>
                <mc:Fallback>
                  <p:oleObj name="Equation" r:id="rId6" imgW="2120760" imgH="1663560" progId="Equation.DSMT4">
                    <p:embed/>
                    <p:pic>
                      <p:nvPicPr>
                        <p:cNvPr id="0" name="Object 20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 y="1175"/>
                          <a:ext cx="2083" cy="1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Rectangle 2055"/>
            <p:cNvSpPr>
              <a:spLocks noChangeArrowheads="1"/>
            </p:cNvSpPr>
            <p:nvPr/>
          </p:nvSpPr>
          <p:spPr bwMode="auto">
            <a:xfrm>
              <a:off x="664" y="1480"/>
              <a:ext cx="1880" cy="144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084" name="Line 2056"/>
            <p:cNvSpPr>
              <a:spLocks noChangeShapeType="1"/>
            </p:cNvSpPr>
            <p:nvPr/>
          </p:nvSpPr>
          <p:spPr bwMode="auto">
            <a:xfrm>
              <a:off x="744" y="1656"/>
              <a:ext cx="1496" cy="1192"/>
            </a:xfrm>
            <a:prstGeom prst="line">
              <a:avLst/>
            </a:prstGeom>
            <a:noFill/>
            <a:ln w="9525">
              <a:solidFill>
                <a:srgbClr val="FF070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2057"/>
            <p:cNvSpPr>
              <a:spLocks noChangeShapeType="1"/>
            </p:cNvSpPr>
            <p:nvPr/>
          </p:nvSpPr>
          <p:spPr bwMode="auto">
            <a:xfrm>
              <a:off x="744" y="1656"/>
              <a:ext cx="0" cy="1184"/>
            </a:xfrm>
            <a:prstGeom prst="line">
              <a:avLst/>
            </a:prstGeom>
            <a:noFill/>
            <a:ln w="9525">
              <a:solidFill>
                <a:srgbClr val="FF070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6" name="Line 2058"/>
            <p:cNvSpPr>
              <a:spLocks noChangeShapeType="1"/>
            </p:cNvSpPr>
            <p:nvPr/>
          </p:nvSpPr>
          <p:spPr bwMode="auto">
            <a:xfrm>
              <a:off x="752" y="2840"/>
              <a:ext cx="1488" cy="0"/>
            </a:xfrm>
            <a:prstGeom prst="line">
              <a:avLst/>
            </a:prstGeom>
            <a:noFill/>
            <a:ln w="9525">
              <a:solidFill>
                <a:srgbClr val="FF070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3081" name="AutoShape 2059"/>
          <p:cNvCxnSpPr>
            <a:cxnSpLocks noChangeShapeType="1"/>
            <a:endCxn id="3083" idx="2"/>
          </p:cNvCxnSpPr>
          <p:nvPr/>
        </p:nvCxnSpPr>
        <p:spPr bwMode="auto">
          <a:xfrm rot="-5400000">
            <a:off x="2581275" y="5645150"/>
            <a:ext cx="307975" cy="3175"/>
          </a:xfrm>
          <a:prstGeom prst="bentConnector3">
            <a:avLst>
              <a:gd name="adj1" fmla="val 50000"/>
            </a:avLst>
          </a:prstGeom>
          <a:noFill/>
          <a:ln w="9525">
            <a:solidFill>
              <a:srgbClr val="FF0701"/>
            </a:solidFill>
            <a:miter lim="800000"/>
            <a:headEnd/>
            <a:tailEnd type="triangle" w="med" len="med"/>
          </a:ln>
          <a:extLst>
            <a:ext uri="{909E8E84-426E-40DD-AFC4-6F175D3DCCD1}">
              <a14:hiddenFill xmlns:a14="http://schemas.microsoft.com/office/drawing/2010/main">
                <a:noFill/>
              </a14:hiddenFill>
            </a:ext>
          </a:extLst>
        </p:spPr>
      </p:cxnSp>
      <p:sp>
        <p:nvSpPr>
          <p:cNvPr id="3082" name="Rectangle 2060"/>
          <p:cNvSpPr>
            <a:spLocks noGrp="1" noChangeArrowheads="1"/>
          </p:cNvSpPr>
          <p:nvPr>
            <p:ph type="body" idx="1"/>
          </p:nvPr>
        </p:nvSpPr>
        <p:spPr>
          <a:xfrm>
            <a:off x="249238" y="915988"/>
            <a:ext cx="8518525" cy="1892300"/>
          </a:xfrm>
        </p:spPr>
        <p:txBody>
          <a:bodyPr/>
          <a:lstStyle/>
          <a:p>
            <a:r>
              <a:rPr lang="en-US" altLang="en-US" smtClean="0"/>
              <a:t>Similarity (Distance) Matrix</a:t>
            </a:r>
          </a:p>
          <a:p>
            <a:pPr lvl="1"/>
            <a:r>
              <a:rPr lang="en-US" altLang="en-US" smtClean="0"/>
              <a:t>based on the distance or similarity measure we can construct a symmetric matrix of distance (or similarity values)</a:t>
            </a:r>
          </a:p>
          <a:p>
            <a:pPr lvl="1"/>
            <a:r>
              <a:rPr lang="en-US" altLang="en-US" smtClean="0"/>
              <a:t>(</a:t>
            </a:r>
            <a:r>
              <a:rPr lang="en-US" altLang="en-US" i="1" smtClean="0"/>
              <a:t>i</a:t>
            </a:r>
            <a:r>
              <a:rPr lang="en-US" altLang="en-US" smtClean="0"/>
              <a:t>, </a:t>
            </a:r>
            <a:r>
              <a:rPr lang="en-US" altLang="en-US" i="1" smtClean="0"/>
              <a:t>j</a:t>
            </a:r>
            <a:r>
              <a:rPr lang="en-US" altLang="en-US" smtClean="0"/>
              <a:t>) entry in the matrix is the distance (similarity) between items </a:t>
            </a:r>
            <a:r>
              <a:rPr lang="en-US" altLang="en-US" i="1" smtClean="0"/>
              <a:t>i</a:t>
            </a:r>
            <a:r>
              <a:rPr lang="en-US" altLang="en-US" smtClean="0"/>
              <a:t> and </a:t>
            </a:r>
            <a:r>
              <a:rPr lang="en-US" altLang="en-US" i="1" smtClean="0"/>
              <a:t>j</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0"/>
          </p:nvPr>
        </p:nvSpPr>
        <p:spPr>
          <a:noFill/>
        </p:spPr>
        <p:txBody>
          <a:bodyPr/>
          <a:lstStyle/>
          <a:p>
            <a:fld id="{B557A0BF-78D2-438A-8F24-461DD7857563}" type="slidenum">
              <a:rPr lang="en-US"/>
              <a:pPr/>
              <a:t>12</a:t>
            </a:fld>
            <a:endParaRPr lang="en-US" sz="1400" b="0">
              <a:solidFill>
                <a:schemeClr val="tx1"/>
              </a:solidFill>
            </a:endParaRPr>
          </a:p>
        </p:txBody>
      </p:sp>
      <p:sp>
        <p:nvSpPr>
          <p:cNvPr id="4101" name="Rectangle 1032"/>
          <p:cNvSpPr>
            <a:spLocks noGrp="1" noChangeArrowheads="1"/>
          </p:cNvSpPr>
          <p:nvPr>
            <p:ph type="title"/>
          </p:nvPr>
        </p:nvSpPr>
        <p:spPr>
          <a:xfrm>
            <a:off x="457200" y="220663"/>
            <a:ext cx="8229600" cy="609600"/>
          </a:xfrm>
        </p:spPr>
        <p:txBody>
          <a:bodyPr/>
          <a:lstStyle/>
          <a:p>
            <a:r>
              <a:rPr lang="en-US" sz="3200" smtClean="0"/>
              <a:t>Example: Term Similarities in Documents</a:t>
            </a:r>
          </a:p>
        </p:txBody>
      </p:sp>
      <p:sp>
        <p:nvSpPr>
          <p:cNvPr id="4102" name="Rectangle 1033"/>
          <p:cNvSpPr>
            <a:spLocks noGrp="1" noChangeArrowheads="1"/>
          </p:cNvSpPr>
          <p:nvPr>
            <p:ph type="body" idx="1"/>
          </p:nvPr>
        </p:nvSpPr>
        <p:spPr>
          <a:xfrm>
            <a:off x="457200" y="971550"/>
            <a:ext cx="8229600" cy="838200"/>
          </a:xfrm>
        </p:spPr>
        <p:txBody>
          <a:bodyPr/>
          <a:lstStyle/>
          <a:p>
            <a:pPr>
              <a:lnSpc>
                <a:spcPct val="90000"/>
              </a:lnSpc>
            </a:pPr>
            <a:r>
              <a:rPr lang="en-US" sz="2000" smtClean="0"/>
              <a:t>Suppose we want to cluster terms that appear in a collection of documents with different frequencies</a:t>
            </a:r>
          </a:p>
          <a:p>
            <a:pPr>
              <a:lnSpc>
                <a:spcPct val="90000"/>
              </a:lnSpc>
            </a:pPr>
            <a:endParaRPr lang="en-US" sz="2000" smtClean="0"/>
          </a:p>
          <a:p>
            <a:pPr>
              <a:lnSpc>
                <a:spcPct val="90000"/>
              </a:lnSpc>
            </a:pPr>
            <a:endParaRPr lang="en-US" sz="2000" smtClean="0"/>
          </a:p>
          <a:p>
            <a:pPr>
              <a:lnSpc>
                <a:spcPct val="90000"/>
              </a:lnSpc>
            </a:pPr>
            <a:endParaRPr lang="en-US" sz="2000" smtClean="0"/>
          </a:p>
          <a:p>
            <a:pPr>
              <a:lnSpc>
                <a:spcPct val="90000"/>
              </a:lnSpc>
            </a:pPr>
            <a:endParaRPr lang="en-US" sz="2000" smtClean="0"/>
          </a:p>
          <a:p>
            <a:pPr>
              <a:lnSpc>
                <a:spcPct val="90000"/>
              </a:lnSpc>
            </a:pPr>
            <a:endParaRPr lang="en-US" sz="2000" smtClean="0"/>
          </a:p>
          <a:p>
            <a:pPr>
              <a:lnSpc>
                <a:spcPct val="90000"/>
              </a:lnSpc>
            </a:pPr>
            <a:endParaRPr lang="en-US" sz="2000" smtClean="0"/>
          </a:p>
          <a:p>
            <a:pPr>
              <a:lnSpc>
                <a:spcPct val="90000"/>
              </a:lnSpc>
            </a:pPr>
            <a:r>
              <a:rPr lang="en-US" sz="2000" smtClean="0"/>
              <a:t>We need to compute a term-term similarity matrix</a:t>
            </a:r>
          </a:p>
          <a:p>
            <a:pPr lvl="1">
              <a:lnSpc>
                <a:spcPct val="90000"/>
              </a:lnSpc>
            </a:pPr>
            <a:r>
              <a:rPr lang="en-US" sz="1600" smtClean="0"/>
              <a:t>For simplicity we use the </a:t>
            </a:r>
            <a:r>
              <a:rPr lang="en-US" sz="1600" smtClean="0">
                <a:solidFill>
                  <a:srgbClr val="FF3300"/>
                </a:solidFill>
              </a:rPr>
              <a:t>dot product</a:t>
            </a:r>
            <a:r>
              <a:rPr lang="en-US" sz="1600" smtClean="0"/>
              <a:t> as similarity measure (note that this is the non-normalized version of cosine similarity)</a:t>
            </a:r>
          </a:p>
          <a:p>
            <a:pPr lvl="1">
              <a:lnSpc>
                <a:spcPct val="90000"/>
              </a:lnSpc>
            </a:pPr>
            <a:endParaRPr lang="en-US" sz="1600" smtClean="0"/>
          </a:p>
          <a:p>
            <a:pPr lvl="1">
              <a:lnSpc>
                <a:spcPct val="90000"/>
              </a:lnSpc>
            </a:pPr>
            <a:endParaRPr lang="en-US" sz="1600" smtClean="0"/>
          </a:p>
          <a:p>
            <a:pPr lvl="1">
              <a:lnSpc>
                <a:spcPct val="90000"/>
              </a:lnSpc>
            </a:pPr>
            <a:endParaRPr lang="en-US" sz="1600" smtClean="0"/>
          </a:p>
          <a:p>
            <a:pPr lvl="1">
              <a:lnSpc>
                <a:spcPct val="90000"/>
              </a:lnSpc>
            </a:pPr>
            <a:endParaRPr lang="en-US" sz="1600" smtClean="0"/>
          </a:p>
          <a:p>
            <a:pPr lvl="1">
              <a:lnSpc>
                <a:spcPct val="90000"/>
              </a:lnSpc>
            </a:pPr>
            <a:r>
              <a:rPr lang="en-US" sz="1600" smtClean="0"/>
              <a:t>Example: </a:t>
            </a:r>
          </a:p>
        </p:txBody>
      </p:sp>
      <p:graphicFrame>
        <p:nvGraphicFramePr>
          <p:cNvPr id="4098" name="Object 1028"/>
          <p:cNvGraphicFramePr>
            <a:graphicFrameLocks noChangeAspect="1"/>
          </p:cNvGraphicFramePr>
          <p:nvPr/>
        </p:nvGraphicFramePr>
        <p:xfrm>
          <a:off x="1049338" y="4591050"/>
          <a:ext cx="2757487" cy="635000"/>
        </p:xfrm>
        <a:graphic>
          <a:graphicData uri="http://schemas.openxmlformats.org/presentationml/2006/ole">
            <mc:AlternateContent xmlns:mc="http://schemas.openxmlformats.org/markup-compatibility/2006">
              <mc:Choice xmlns:v="urn:schemas-microsoft-com:vml" Requires="v">
                <p:oleObj spid="_x0000_s14338" name="Equation" r:id="rId4" imgW="2412720" imgH="571320" progId="">
                  <p:embed/>
                </p:oleObj>
              </mc:Choice>
              <mc:Fallback>
                <p:oleObj name="Equation" r:id="rId4" imgW="2412720" imgH="571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338" y="4591050"/>
                        <a:ext cx="2757487" cy="635000"/>
                      </a:xfrm>
                      <a:prstGeom prst="rect">
                        <a:avLst/>
                      </a:prstGeom>
                      <a:noFill/>
                      <a:ln w="9525">
                        <a:solidFill>
                          <a:srgbClr val="FF070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50" name="Text Box 1034"/>
          <p:cNvSpPr txBox="1">
            <a:spLocks noChangeArrowheads="1"/>
          </p:cNvSpPr>
          <p:nvPr/>
        </p:nvSpPr>
        <p:spPr bwMode="auto">
          <a:xfrm>
            <a:off x="728663" y="2087563"/>
            <a:ext cx="2322512" cy="83502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1600"/>
              <a:t>Each term can be viewed as a vector of term frequencies (weights)</a:t>
            </a:r>
          </a:p>
        </p:txBody>
      </p:sp>
      <p:grpSp>
        <p:nvGrpSpPr>
          <p:cNvPr id="4104" name="Group 1036"/>
          <p:cNvGrpSpPr>
            <a:grpSpLocks/>
          </p:cNvGrpSpPr>
          <p:nvPr/>
        </p:nvGrpSpPr>
        <p:grpSpPr bwMode="auto">
          <a:xfrm>
            <a:off x="3290888" y="1757363"/>
            <a:ext cx="5191125" cy="1589087"/>
            <a:chOff x="2058" y="1144"/>
            <a:chExt cx="3270" cy="1001"/>
          </a:xfrm>
        </p:grpSpPr>
        <p:graphicFrame>
          <p:nvGraphicFramePr>
            <p:cNvPr id="4099" name="Object 1027"/>
            <p:cNvGraphicFramePr>
              <a:graphicFrameLocks noChangeAspect="1"/>
            </p:cNvGraphicFramePr>
            <p:nvPr/>
          </p:nvGraphicFramePr>
          <p:xfrm>
            <a:off x="2058" y="1182"/>
            <a:ext cx="3270" cy="924"/>
          </p:xfrm>
          <a:graphic>
            <a:graphicData uri="http://schemas.openxmlformats.org/presentationml/2006/ole">
              <mc:AlternateContent xmlns:mc="http://schemas.openxmlformats.org/markup-compatibility/2006">
                <mc:Choice xmlns:v="urn:schemas-microsoft-com:vml" Requires="v">
                  <p:oleObj spid="_x0000_s14339" name="Worksheet" r:id="rId7" imgW="3021120" imgH="978480" progId="Excel.Sheet.8">
                    <p:embed/>
                  </p:oleObj>
                </mc:Choice>
                <mc:Fallback>
                  <p:oleObj name="Worksheet" r:id="rId7" imgW="3021120" imgH="97848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8" y="1182"/>
                          <a:ext cx="3270" cy="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035"/>
            <p:cNvSpPr>
              <a:spLocks noChangeArrowheads="1"/>
            </p:cNvSpPr>
            <p:nvPr/>
          </p:nvSpPr>
          <p:spPr bwMode="auto">
            <a:xfrm>
              <a:off x="3340" y="1144"/>
              <a:ext cx="231" cy="1001"/>
            </a:xfrm>
            <a:prstGeom prst="rect">
              <a:avLst/>
            </a:prstGeom>
            <a:noFill/>
            <a:ln w="9525">
              <a:solidFill>
                <a:srgbClr val="FF3300"/>
              </a:solidFill>
              <a:miter lim="800000"/>
              <a:headEnd/>
              <a:tailEnd/>
            </a:ln>
          </p:spPr>
          <p:txBody>
            <a:bodyPr wrap="none" anchor="ctr"/>
            <a:lstStyle/>
            <a:p>
              <a:endParaRPr lang="en-US"/>
            </a:p>
          </p:txBody>
        </p:sp>
      </p:grpSp>
      <p:sp>
        <p:nvSpPr>
          <p:cNvPr id="471053" name="Text Box 1037"/>
          <p:cNvSpPr txBox="1">
            <a:spLocks noChangeArrowheads="1"/>
          </p:cNvSpPr>
          <p:nvPr/>
        </p:nvSpPr>
        <p:spPr bwMode="auto">
          <a:xfrm>
            <a:off x="3943350" y="4594225"/>
            <a:ext cx="4964113" cy="590550"/>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1600" i="1"/>
              <a:t>N</a:t>
            </a:r>
            <a:r>
              <a:rPr lang="en-US" sz="1600"/>
              <a:t> = total number of dimensions (in this case documents)</a:t>
            </a:r>
          </a:p>
          <a:p>
            <a:pPr>
              <a:defRPr/>
            </a:pPr>
            <a:r>
              <a:rPr lang="en-US" sz="1600" i="1"/>
              <a:t>w</a:t>
            </a:r>
            <a:r>
              <a:rPr lang="en-US" sz="1600" i="1" baseline="-25000"/>
              <a:t>ik</a:t>
            </a:r>
            <a:r>
              <a:rPr lang="en-US" sz="1600"/>
              <a:t> = weight of term </a:t>
            </a:r>
            <a:r>
              <a:rPr lang="en-US" sz="1600" i="1"/>
              <a:t>i</a:t>
            </a:r>
            <a:r>
              <a:rPr lang="en-US" sz="1600"/>
              <a:t> in document </a:t>
            </a:r>
            <a:r>
              <a:rPr lang="en-US" sz="1600" i="1"/>
              <a:t>k</a:t>
            </a:r>
            <a:r>
              <a:rPr lang="en-US" sz="1600"/>
              <a:t>.</a:t>
            </a:r>
          </a:p>
        </p:txBody>
      </p:sp>
      <p:sp>
        <p:nvSpPr>
          <p:cNvPr id="471054" name="Text Box 1038"/>
          <p:cNvSpPr txBox="1">
            <a:spLocks noChangeArrowheads="1"/>
          </p:cNvSpPr>
          <p:nvPr/>
        </p:nvSpPr>
        <p:spPr bwMode="auto">
          <a:xfrm>
            <a:off x="2203450" y="5538788"/>
            <a:ext cx="4325938" cy="590550"/>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tabLst>
                <a:tab pos="1376363" algn="l"/>
              </a:tabLst>
              <a:defRPr/>
            </a:pPr>
            <a:r>
              <a:rPr lang="en-US" sz="1600"/>
              <a:t>Sim(T1,T2)   = 	&lt;0,3,3,0,2&gt; * &lt;4,1,0,1,2&gt;</a:t>
            </a:r>
          </a:p>
          <a:p>
            <a:pPr>
              <a:tabLst>
                <a:tab pos="1376363" algn="l"/>
              </a:tabLst>
              <a:defRPr/>
            </a:pPr>
            <a:r>
              <a:rPr lang="en-US" sz="1600"/>
              <a:t>	0</a:t>
            </a:r>
            <a:r>
              <a:rPr lang="en-US" sz="1600">
                <a:latin typeface="Arial" pitchFamily="34" charset="0"/>
              </a:rPr>
              <a:t>x</a:t>
            </a:r>
            <a:r>
              <a:rPr lang="en-US" sz="1600"/>
              <a:t>4 + 3</a:t>
            </a:r>
            <a:r>
              <a:rPr lang="en-US" sz="1600">
                <a:latin typeface="Arial" pitchFamily="34" charset="0"/>
              </a:rPr>
              <a:t>x</a:t>
            </a:r>
            <a:r>
              <a:rPr lang="en-US" sz="1600"/>
              <a:t>1 + 3</a:t>
            </a:r>
            <a:r>
              <a:rPr lang="en-US" sz="1600">
                <a:latin typeface="Arial" pitchFamily="34" charset="0"/>
              </a:rPr>
              <a:t>x</a:t>
            </a:r>
            <a:r>
              <a:rPr lang="en-US" sz="1600"/>
              <a:t>0 + 0</a:t>
            </a:r>
            <a:r>
              <a:rPr lang="en-US" sz="1600">
                <a:latin typeface="Arial" pitchFamily="34" charset="0"/>
              </a:rPr>
              <a:t>x</a:t>
            </a:r>
            <a:r>
              <a:rPr lang="en-US" sz="1600"/>
              <a:t>1 + 2</a:t>
            </a:r>
            <a:r>
              <a:rPr lang="en-US" sz="1600">
                <a:latin typeface="Arial" pitchFamily="34" charset="0"/>
              </a:rPr>
              <a:t>x</a:t>
            </a:r>
            <a:r>
              <a:rPr lang="en-US" sz="1600"/>
              <a:t>2 = 7 </a:t>
            </a:r>
          </a:p>
        </p:txBody>
      </p:sp>
    </p:spTree>
    <p:extLst>
      <p:ext uri="{BB962C8B-B14F-4D97-AF65-F5344CB8AC3E}">
        <p14:creationId xmlns:p14="http://schemas.microsoft.com/office/powerpoint/2010/main" val="15766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1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E12D327A-7E7D-401C-A5C0-AFD895AAB2D0}" type="slidenum">
              <a:rPr lang="en-US" altLang="en-US"/>
              <a:pPr/>
              <a:t>13</a:t>
            </a:fld>
            <a:endParaRPr lang="en-US" altLang="en-US"/>
          </a:p>
        </p:txBody>
      </p:sp>
      <p:sp>
        <p:nvSpPr>
          <p:cNvPr id="4102" name="Rectangle 1026"/>
          <p:cNvSpPr>
            <a:spLocks noGrp="1" noChangeArrowheads="1"/>
          </p:cNvSpPr>
          <p:nvPr>
            <p:ph type="title"/>
          </p:nvPr>
        </p:nvSpPr>
        <p:spPr>
          <a:xfrm>
            <a:off x="685800" y="228600"/>
            <a:ext cx="7772400" cy="622300"/>
          </a:xfrm>
        </p:spPr>
        <p:txBody>
          <a:bodyPr/>
          <a:lstStyle/>
          <a:p>
            <a:r>
              <a:rPr lang="en-US" altLang="en-US" dirty="0" smtClean="0"/>
              <a:t>Similarity Matrix - Example</a:t>
            </a:r>
          </a:p>
        </p:txBody>
      </p:sp>
      <p:graphicFrame>
        <p:nvGraphicFramePr>
          <p:cNvPr id="4098" name="Object 2052"/>
          <p:cNvGraphicFramePr>
            <a:graphicFrameLocks noChangeAspect="1"/>
          </p:cNvGraphicFramePr>
          <p:nvPr/>
        </p:nvGraphicFramePr>
        <p:xfrm>
          <a:off x="1514475" y="989013"/>
          <a:ext cx="5681663" cy="1604962"/>
        </p:xfrm>
        <a:graphic>
          <a:graphicData uri="http://schemas.openxmlformats.org/presentationml/2006/ole">
            <mc:AlternateContent xmlns:mc="http://schemas.openxmlformats.org/markup-compatibility/2006">
              <mc:Choice xmlns:v="urn:schemas-microsoft-com:vml" Requires="v">
                <p:oleObj spid="_x0000_s4109" name="Worksheet" r:id="rId4" imgW="3029431" imgH="981416" progId="Excel.Sheet.8">
                  <p:embed/>
                </p:oleObj>
              </mc:Choice>
              <mc:Fallback>
                <p:oleObj name="Worksheet" r:id="rId4" imgW="3029431" imgH="981416" progId="Excel.Sheet.8">
                  <p:embed/>
                  <p:pic>
                    <p:nvPicPr>
                      <p:cNvPr id="0" name="Object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475" y="989013"/>
                        <a:ext cx="5681663"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2053"/>
          <p:cNvGraphicFramePr>
            <a:graphicFrameLocks noChangeAspect="1"/>
          </p:cNvGraphicFramePr>
          <p:nvPr/>
        </p:nvGraphicFramePr>
        <p:xfrm>
          <a:off x="3429000" y="3898900"/>
          <a:ext cx="4762500" cy="2247900"/>
        </p:xfrm>
        <a:graphic>
          <a:graphicData uri="http://schemas.openxmlformats.org/presentationml/2006/ole">
            <mc:AlternateContent xmlns:mc="http://schemas.openxmlformats.org/markup-compatibility/2006">
              <mc:Choice xmlns:v="urn:schemas-microsoft-com:vml" Requires="v">
                <p:oleObj spid="_x0000_s4110" name="Worksheet" r:id="rId6" imgW="2515081" imgH="1305186" progId="Excel.Sheet.8">
                  <p:embed/>
                </p:oleObj>
              </mc:Choice>
              <mc:Fallback>
                <p:oleObj name="Worksheet" r:id="rId6" imgW="2515081" imgH="1305186" progId="Excel.Sheet.8">
                  <p:embed/>
                  <p:pic>
                    <p:nvPicPr>
                      <p:cNvPr id="0" name="Object 20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898900"/>
                        <a:ext cx="47625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286" name="Text Box 1030"/>
          <p:cNvSpPr txBox="1">
            <a:spLocks noChangeArrowheads="1"/>
          </p:cNvSpPr>
          <p:nvPr/>
        </p:nvSpPr>
        <p:spPr bwMode="auto">
          <a:xfrm>
            <a:off x="644525" y="4686300"/>
            <a:ext cx="1930400" cy="666750"/>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spAutoFit/>
          </a:bodyPr>
          <a:lstStyle/>
          <a:p>
            <a:pPr algn="ctr">
              <a:defRPr/>
            </a:pPr>
            <a:r>
              <a:rPr lang="en-US" sz="1800" b="1"/>
              <a:t>Term-Term</a:t>
            </a:r>
          </a:p>
          <a:p>
            <a:pPr algn="ctr">
              <a:defRPr/>
            </a:pPr>
            <a:r>
              <a:rPr lang="en-US" sz="1800" b="1"/>
              <a:t>Similarity Matrix</a:t>
            </a:r>
          </a:p>
        </p:txBody>
      </p:sp>
      <p:cxnSp>
        <p:nvCxnSpPr>
          <p:cNvPr id="4104" name="AutoShape 1031"/>
          <p:cNvCxnSpPr>
            <a:cxnSpLocks noChangeShapeType="1"/>
            <a:stCxn id="481286" idx="3"/>
          </p:cNvCxnSpPr>
          <p:nvPr/>
        </p:nvCxnSpPr>
        <p:spPr bwMode="auto">
          <a:xfrm>
            <a:off x="2587625" y="5019675"/>
            <a:ext cx="841375" cy="31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105" name="Rectangle 1032"/>
          <p:cNvSpPr>
            <a:spLocks noChangeArrowheads="1"/>
          </p:cNvSpPr>
          <p:nvPr/>
        </p:nvSpPr>
        <p:spPr bwMode="auto">
          <a:xfrm>
            <a:off x="2565400" y="2730500"/>
            <a:ext cx="3848100" cy="9779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pic>
        <p:nvPicPr>
          <p:cNvPr id="4106" name="Picture 1033" descr="SIMTERM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94000" y="2762250"/>
            <a:ext cx="336073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1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49D1F8ED-AA3E-480F-8996-6A00FA54F20E}" type="slidenum">
              <a:rPr lang="en-US" altLang="en-US"/>
              <a:pPr/>
              <a:t>14</a:t>
            </a:fld>
            <a:endParaRPr lang="en-US" altLang="en-US"/>
          </a:p>
        </p:txBody>
      </p:sp>
      <p:sp>
        <p:nvSpPr>
          <p:cNvPr id="5126" name="Rectangle 1026"/>
          <p:cNvSpPr>
            <a:spLocks noGrp="1" noChangeArrowheads="1"/>
          </p:cNvSpPr>
          <p:nvPr>
            <p:ph type="title"/>
          </p:nvPr>
        </p:nvSpPr>
        <p:spPr>
          <a:xfrm>
            <a:off x="685800" y="254000"/>
            <a:ext cx="7772400" cy="508000"/>
          </a:xfrm>
        </p:spPr>
        <p:txBody>
          <a:bodyPr/>
          <a:lstStyle/>
          <a:p>
            <a:r>
              <a:rPr lang="en-US" altLang="en-US" smtClean="0"/>
              <a:t>Similarity Thresholds</a:t>
            </a:r>
          </a:p>
        </p:txBody>
      </p:sp>
      <p:sp>
        <p:nvSpPr>
          <p:cNvPr id="5127" name="Rectangle 1027"/>
          <p:cNvSpPr>
            <a:spLocks noGrp="1" noChangeArrowheads="1"/>
          </p:cNvSpPr>
          <p:nvPr>
            <p:ph type="body" idx="1"/>
          </p:nvPr>
        </p:nvSpPr>
        <p:spPr>
          <a:xfrm>
            <a:off x="203200" y="889000"/>
            <a:ext cx="8737600" cy="863600"/>
          </a:xfrm>
        </p:spPr>
        <p:txBody>
          <a:bodyPr/>
          <a:lstStyle/>
          <a:p>
            <a:r>
              <a:rPr lang="en-US" altLang="en-US" sz="2000" smtClean="0"/>
              <a:t>A similarity threshold is used to mark pairs that are “sufficiently” similar</a:t>
            </a:r>
            <a:endParaRPr lang="en-US" altLang="en-US" smtClean="0"/>
          </a:p>
          <a:p>
            <a:pPr lvl="1"/>
            <a:r>
              <a:rPr lang="en-US" altLang="en-US" sz="1800" smtClean="0"/>
              <a:t>The threshold value is application and collection dependent</a:t>
            </a:r>
          </a:p>
        </p:txBody>
      </p:sp>
      <p:graphicFrame>
        <p:nvGraphicFramePr>
          <p:cNvPr id="5122" name="Object 1028"/>
          <p:cNvGraphicFramePr>
            <a:graphicFrameLocks noChangeAspect="1"/>
          </p:cNvGraphicFramePr>
          <p:nvPr/>
        </p:nvGraphicFramePr>
        <p:xfrm>
          <a:off x="1219200" y="1752600"/>
          <a:ext cx="4197350" cy="2066925"/>
        </p:xfrm>
        <a:graphic>
          <a:graphicData uri="http://schemas.openxmlformats.org/presentationml/2006/ole">
            <mc:AlternateContent xmlns:mc="http://schemas.openxmlformats.org/markup-compatibility/2006">
              <mc:Choice xmlns:v="urn:schemas-microsoft-com:vml" Requires="v">
                <p:oleObj spid="_x0000_s5132" name="Worksheet" r:id="rId4" imgW="2515081" imgH="1305186" progId="Excel.Sheet.8">
                  <p:embed/>
                </p:oleObj>
              </mc:Choice>
              <mc:Fallback>
                <p:oleObj name="Worksheet" r:id="rId4" imgW="2515081" imgH="1305186" progId="Excel.Sheet.8">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752600"/>
                        <a:ext cx="4197350"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029"/>
          <p:cNvGraphicFramePr>
            <a:graphicFrameLocks noChangeAspect="1"/>
          </p:cNvGraphicFramePr>
          <p:nvPr/>
        </p:nvGraphicFramePr>
        <p:xfrm>
          <a:off x="1244600" y="4051300"/>
          <a:ext cx="4152900" cy="2159000"/>
        </p:xfrm>
        <a:graphic>
          <a:graphicData uri="http://schemas.openxmlformats.org/presentationml/2006/ole">
            <mc:AlternateContent xmlns:mc="http://schemas.openxmlformats.org/markup-compatibility/2006">
              <mc:Choice xmlns:v="urn:schemas-microsoft-com:vml" Requires="v">
                <p:oleObj spid="_x0000_s5133" name="Worksheet" r:id="rId6" imgW="2515081" imgH="1305186" progId="Excel.Sheet.8">
                  <p:embed/>
                </p:oleObj>
              </mc:Choice>
              <mc:Fallback>
                <p:oleObj name="Worksheet" r:id="rId6" imgW="2515081" imgH="1305186" progId="Excel.Sheet.8">
                  <p:embed/>
                  <p:pic>
                    <p:nvPicPr>
                      <p:cNvPr id="0"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4051300"/>
                        <a:ext cx="4152900"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Rectangle 1030"/>
          <p:cNvSpPr>
            <a:spLocks noChangeArrowheads="1"/>
          </p:cNvSpPr>
          <p:nvPr/>
        </p:nvSpPr>
        <p:spPr bwMode="auto">
          <a:xfrm>
            <a:off x="6188075" y="3502025"/>
            <a:ext cx="1876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t>Using a threshold value of 10 in the previous example</a:t>
            </a:r>
          </a:p>
        </p:txBody>
      </p:sp>
      <p:cxnSp>
        <p:nvCxnSpPr>
          <p:cNvPr id="5129" name="AutoShape 1031"/>
          <p:cNvCxnSpPr>
            <a:cxnSpLocks noChangeShapeType="1"/>
          </p:cNvCxnSpPr>
          <p:nvPr/>
        </p:nvCxnSpPr>
        <p:spPr bwMode="auto">
          <a:xfrm flipH="1">
            <a:off x="5397500" y="2786063"/>
            <a:ext cx="19050" cy="2344737"/>
          </a:xfrm>
          <a:prstGeom prst="curvedConnector3">
            <a:avLst>
              <a:gd name="adj1" fmla="val -3858333"/>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61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363A9E6B-25A7-4F7E-ADFC-A4ECEA94FF9B}" type="slidenum">
              <a:rPr lang="en-US" altLang="en-US"/>
              <a:pPr/>
              <a:t>15</a:t>
            </a:fld>
            <a:endParaRPr lang="en-US" altLang="en-US"/>
          </a:p>
        </p:txBody>
      </p:sp>
      <p:sp>
        <p:nvSpPr>
          <p:cNvPr id="6149" name="Rectangle 2"/>
          <p:cNvSpPr>
            <a:spLocks noGrp="1" noChangeArrowheads="1"/>
          </p:cNvSpPr>
          <p:nvPr>
            <p:ph type="title"/>
          </p:nvPr>
        </p:nvSpPr>
        <p:spPr>
          <a:xfrm>
            <a:off x="685800" y="254000"/>
            <a:ext cx="7772400" cy="546100"/>
          </a:xfrm>
        </p:spPr>
        <p:txBody>
          <a:bodyPr/>
          <a:lstStyle/>
          <a:p>
            <a:r>
              <a:rPr lang="en-US" altLang="en-US" smtClean="0"/>
              <a:t>Graph Representation</a:t>
            </a:r>
          </a:p>
        </p:txBody>
      </p:sp>
      <p:sp>
        <p:nvSpPr>
          <p:cNvPr id="6150" name="Rectangle 3"/>
          <p:cNvSpPr>
            <a:spLocks noGrp="1" noChangeArrowheads="1"/>
          </p:cNvSpPr>
          <p:nvPr>
            <p:ph type="body" idx="1"/>
          </p:nvPr>
        </p:nvSpPr>
        <p:spPr>
          <a:xfrm>
            <a:off x="495300" y="914400"/>
            <a:ext cx="8229600" cy="1066800"/>
          </a:xfrm>
        </p:spPr>
        <p:txBody>
          <a:bodyPr/>
          <a:lstStyle/>
          <a:p>
            <a:r>
              <a:rPr lang="en-US" altLang="en-US" sz="2000" smtClean="0"/>
              <a:t>The similarity matrix can be visualized as an undirected graph</a:t>
            </a:r>
          </a:p>
          <a:p>
            <a:pPr lvl="1"/>
            <a:r>
              <a:rPr lang="en-US" altLang="en-US" sz="1800" smtClean="0"/>
              <a:t>each item is represented by a node, and edges represent the fact that two items are similar (a one in the similarity threshold matrix)</a:t>
            </a:r>
            <a:endParaRPr lang="en-US" altLang="en-US" sz="1600" smtClean="0"/>
          </a:p>
        </p:txBody>
      </p:sp>
      <p:graphicFrame>
        <p:nvGraphicFramePr>
          <p:cNvPr id="6146" name="Object 14"/>
          <p:cNvGraphicFramePr>
            <a:graphicFrameLocks noChangeAspect="1"/>
          </p:cNvGraphicFramePr>
          <p:nvPr/>
        </p:nvGraphicFramePr>
        <p:xfrm>
          <a:off x="571500" y="2235200"/>
          <a:ext cx="3587750" cy="2298700"/>
        </p:xfrm>
        <a:graphic>
          <a:graphicData uri="http://schemas.openxmlformats.org/presentationml/2006/ole">
            <mc:AlternateContent xmlns:mc="http://schemas.openxmlformats.org/markup-compatibility/2006">
              <mc:Choice xmlns:v="urn:schemas-microsoft-com:vml" Requires="v">
                <p:oleObj spid="_x0000_s6181" name="Worksheet" r:id="rId4" imgW="2048376" imgH="1305186" progId="Excel.Sheet.8">
                  <p:embed/>
                </p:oleObj>
              </mc:Choice>
              <mc:Fallback>
                <p:oleObj name="Worksheet" r:id="rId4" imgW="2048376" imgH="1305186" progId="Excel.Sheet.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2235200"/>
                        <a:ext cx="3587750"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1" name="Group 5"/>
          <p:cNvGrpSpPr>
            <a:grpSpLocks/>
          </p:cNvGrpSpPr>
          <p:nvPr/>
        </p:nvGrpSpPr>
        <p:grpSpPr bwMode="auto">
          <a:xfrm>
            <a:off x="4424363" y="2336800"/>
            <a:ext cx="3986212" cy="3581400"/>
            <a:chOff x="2763" y="1416"/>
            <a:chExt cx="2511" cy="2256"/>
          </a:xfrm>
        </p:grpSpPr>
        <p:sp>
          <p:nvSpPr>
            <p:cNvPr id="6153" name="Oval 6"/>
            <p:cNvSpPr>
              <a:spLocks noChangeArrowheads="1"/>
            </p:cNvSpPr>
            <p:nvPr/>
          </p:nvSpPr>
          <p:spPr bwMode="auto">
            <a:xfrm>
              <a:off x="3240" y="1416"/>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4" name="Oval 7"/>
            <p:cNvSpPr>
              <a:spLocks noChangeArrowheads="1"/>
            </p:cNvSpPr>
            <p:nvPr/>
          </p:nvSpPr>
          <p:spPr bwMode="auto">
            <a:xfrm>
              <a:off x="4304" y="3448"/>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5" name="Oval 8"/>
            <p:cNvSpPr>
              <a:spLocks noChangeArrowheads="1"/>
            </p:cNvSpPr>
            <p:nvPr/>
          </p:nvSpPr>
          <p:spPr bwMode="auto">
            <a:xfrm>
              <a:off x="4408" y="1416"/>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6" name="Oval 9"/>
            <p:cNvSpPr>
              <a:spLocks noChangeArrowheads="1"/>
            </p:cNvSpPr>
            <p:nvPr/>
          </p:nvSpPr>
          <p:spPr bwMode="auto">
            <a:xfrm>
              <a:off x="4656" y="2504"/>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7" name="Oval 10"/>
            <p:cNvSpPr>
              <a:spLocks noChangeArrowheads="1"/>
            </p:cNvSpPr>
            <p:nvPr/>
          </p:nvSpPr>
          <p:spPr bwMode="auto">
            <a:xfrm>
              <a:off x="3248" y="3360"/>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8" name="Oval 11"/>
            <p:cNvSpPr>
              <a:spLocks noChangeArrowheads="1"/>
            </p:cNvSpPr>
            <p:nvPr/>
          </p:nvSpPr>
          <p:spPr bwMode="auto">
            <a:xfrm>
              <a:off x="5024" y="3192"/>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59" name="Oval 12"/>
            <p:cNvSpPr>
              <a:spLocks noChangeArrowheads="1"/>
            </p:cNvSpPr>
            <p:nvPr/>
          </p:nvSpPr>
          <p:spPr bwMode="auto">
            <a:xfrm>
              <a:off x="2768" y="2496"/>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60" name="Oval 13"/>
            <p:cNvSpPr>
              <a:spLocks noChangeArrowheads="1"/>
            </p:cNvSpPr>
            <p:nvPr/>
          </p:nvSpPr>
          <p:spPr bwMode="auto">
            <a:xfrm>
              <a:off x="5032" y="2016"/>
              <a:ext cx="232" cy="224"/>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6161" name="Text Box 14"/>
            <p:cNvSpPr txBox="1">
              <a:spLocks noChangeArrowheads="1"/>
            </p:cNvSpPr>
            <p:nvPr/>
          </p:nvSpPr>
          <p:spPr bwMode="auto">
            <a:xfrm>
              <a:off x="3243" y="1439"/>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T1</a:t>
              </a:r>
            </a:p>
          </p:txBody>
        </p:sp>
        <p:sp>
          <p:nvSpPr>
            <p:cNvPr id="6162" name="Text Box 15"/>
            <p:cNvSpPr txBox="1">
              <a:spLocks noChangeArrowheads="1"/>
            </p:cNvSpPr>
            <p:nvPr/>
          </p:nvSpPr>
          <p:spPr bwMode="auto">
            <a:xfrm>
              <a:off x="4395" y="1431"/>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T3</a:t>
              </a:r>
            </a:p>
          </p:txBody>
        </p:sp>
        <p:sp>
          <p:nvSpPr>
            <p:cNvPr id="6163" name="Text Box 16"/>
            <p:cNvSpPr txBox="1">
              <a:spLocks noChangeArrowheads="1"/>
            </p:cNvSpPr>
            <p:nvPr/>
          </p:nvSpPr>
          <p:spPr bwMode="auto">
            <a:xfrm>
              <a:off x="2763" y="2519"/>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T4</a:t>
              </a:r>
            </a:p>
          </p:txBody>
        </p:sp>
        <p:sp>
          <p:nvSpPr>
            <p:cNvPr id="6164" name="Text Box 17"/>
            <p:cNvSpPr txBox="1">
              <a:spLocks noChangeArrowheads="1"/>
            </p:cNvSpPr>
            <p:nvPr/>
          </p:nvSpPr>
          <p:spPr bwMode="auto">
            <a:xfrm>
              <a:off x="3243" y="3375"/>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T6</a:t>
              </a:r>
            </a:p>
          </p:txBody>
        </p:sp>
        <p:sp>
          <p:nvSpPr>
            <p:cNvPr id="6165" name="Text Box 18"/>
            <p:cNvSpPr txBox="1">
              <a:spLocks noChangeArrowheads="1"/>
            </p:cNvSpPr>
            <p:nvPr/>
          </p:nvSpPr>
          <p:spPr bwMode="auto">
            <a:xfrm>
              <a:off x="4299" y="3463"/>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T8</a:t>
              </a:r>
            </a:p>
          </p:txBody>
        </p:sp>
        <p:sp>
          <p:nvSpPr>
            <p:cNvPr id="6166" name="Text Box 19"/>
            <p:cNvSpPr txBox="1">
              <a:spLocks noChangeArrowheads="1"/>
            </p:cNvSpPr>
            <p:nvPr/>
          </p:nvSpPr>
          <p:spPr bwMode="auto">
            <a:xfrm>
              <a:off x="5027" y="2031"/>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T5</a:t>
              </a:r>
            </a:p>
          </p:txBody>
        </p:sp>
        <p:sp>
          <p:nvSpPr>
            <p:cNvPr id="6167" name="Text Box 20"/>
            <p:cNvSpPr txBox="1">
              <a:spLocks noChangeArrowheads="1"/>
            </p:cNvSpPr>
            <p:nvPr/>
          </p:nvSpPr>
          <p:spPr bwMode="auto">
            <a:xfrm>
              <a:off x="4651" y="2527"/>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T2</a:t>
              </a:r>
            </a:p>
          </p:txBody>
        </p:sp>
        <p:sp>
          <p:nvSpPr>
            <p:cNvPr id="6168" name="Text Box 21"/>
            <p:cNvSpPr txBox="1">
              <a:spLocks noChangeArrowheads="1"/>
            </p:cNvSpPr>
            <p:nvPr/>
          </p:nvSpPr>
          <p:spPr bwMode="auto">
            <a:xfrm>
              <a:off x="5019" y="3207"/>
              <a:ext cx="2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T7</a:t>
              </a:r>
            </a:p>
          </p:txBody>
        </p:sp>
        <p:cxnSp>
          <p:nvCxnSpPr>
            <p:cNvPr id="6169" name="AutoShape 22"/>
            <p:cNvCxnSpPr>
              <a:cxnSpLocks noChangeShapeType="1"/>
              <a:stCxn id="6153" idx="3"/>
              <a:endCxn id="6159" idx="0"/>
            </p:cNvCxnSpPr>
            <p:nvPr/>
          </p:nvCxnSpPr>
          <p:spPr bwMode="auto">
            <a:xfrm flipH="1">
              <a:off x="2884" y="1615"/>
              <a:ext cx="390" cy="873"/>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0" name="AutoShape 23"/>
            <p:cNvCxnSpPr>
              <a:cxnSpLocks noChangeShapeType="1"/>
              <a:stCxn id="6153" idx="6"/>
              <a:endCxn id="6155" idx="2"/>
            </p:cNvCxnSpPr>
            <p:nvPr/>
          </p:nvCxnSpPr>
          <p:spPr bwMode="auto">
            <a:xfrm>
              <a:off x="3480" y="1528"/>
              <a:ext cx="920" cy="0"/>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1" name="AutoShape 24"/>
            <p:cNvCxnSpPr>
              <a:cxnSpLocks noChangeShapeType="1"/>
              <a:stCxn id="6153" idx="4"/>
              <a:endCxn id="6157" idx="0"/>
            </p:cNvCxnSpPr>
            <p:nvPr/>
          </p:nvCxnSpPr>
          <p:spPr bwMode="auto">
            <a:xfrm>
              <a:off x="3356" y="1648"/>
              <a:ext cx="8" cy="1704"/>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2" name="AutoShape 25"/>
            <p:cNvCxnSpPr>
              <a:cxnSpLocks noChangeShapeType="1"/>
              <a:stCxn id="6153" idx="5"/>
              <a:endCxn id="6160" idx="2"/>
            </p:cNvCxnSpPr>
            <p:nvPr/>
          </p:nvCxnSpPr>
          <p:spPr bwMode="auto">
            <a:xfrm>
              <a:off x="3438" y="1615"/>
              <a:ext cx="1586" cy="5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173" name="AutoShape 26"/>
            <p:cNvCxnSpPr>
              <a:cxnSpLocks noChangeShapeType="1"/>
              <a:stCxn id="6155" idx="3"/>
              <a:endCxn id="6159" idx="7"/>
            </p:cNvCxnSpPr>
            <p:nvPr/>
          </p:nvCxnSpPr>
          <p:spPr bwMode="auto">
            <a:xfrm flipH="1">
              <a:off x="2966" y="1615"/>
              <a:ext cx="1476" cy="906"/>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4" name="AutoShape 27"/>
            <p:cNvCxnSpPr>
              <a:cxnSpLocks noChangeShapeType="1"/>
              <a:stCxn id="6159" idx="4"/>
              <a:endCxn id="6157" idx="1"/>
            </p:cNvCxnSpPr>
            <p:nvPr/>
          </p:nvCxnSpPr>
          <p:spPr bwMode="auto">
            <a:xfrm>
              <a:off x="2884" y="2728"/>
              <a:ext cx="398" cy="657"/>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5" name="AutoShape 28"/>
            <p:cNvCxnSpPr>
              <a:cxnSpLocks noChangeShapeType="1"/>
              <a:stCxn id="6155" idx="4"/>
              <a:endCxn id="6157" idx="7"/>
            </p:cNvCxnSpPr>
            <p:nvPr/>
          </p:nvCxnSpPr>
          <p:spPr bwMode="auto">
            <a:xfrm flipH="1">
              <a:off x="3446" y="1648"/>
              <a:ext cx="1078" cy="1737"/>
            </a:xfrm>
            <a:prstGeom prst="straightConnector1">
              <a:avLst/>
            </a:prstGeom>
            <a:noFill/>
            <a:ln w="25400">
              <a:solidFill>
                <a:srgbClr val="0000FF"/>
              </a:solidFill>
              <a:round/>
              <a:headEnd/>
              <a:tailEnd/>
            </a:ln>
            <a:extLst>
              <a:ext uri="{909E8E84-426E-40DD-AFC4-6F175D3DCCD1}">
                <a14:hiddenFill xmlns:a14="http://schemas.microsoft.com/office/drawing/2010/main">
                  <a:noFill/>
                </a14:hiddenFill>
              </a:ext>
            </a:extLst>
          </p:spPr>
        </p:cxnSp>
        <p:cxnSp>
          <p:nvCxnSpPr>
            <p:cNvPr id="6176" name="AutoShape 29"/>
            <p:cNvCxnSpPr>
              <a:cxnSpLocks noChangeShapeType="1"/>
              <a:stCxn id="6159" idx="6"/>
              <a:endCxn id="6156" idx="2"/>
            </p:cNvCxnSpPr>
            <p:nvPr/>
          </p:nvCxnSpPr>
          <p:spPr bwMode="auto">
            <a:xfrm>
              <a:off x="3008" y="2608"/>
              <a:ext cx="1640" cy="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177" name="AutoShape 30"/>
            <p:cNvCxnSpPr>
              <a:cxnSpLocks noChangeShapeType="1"/>
              <a:stCxn id="6156" idx="4"/>
              <a:endCxn id="6154" idx="0"/>
            </p:cNvCxnSpPr>
            <p:nvPr/>
          </p:nvCxnSpPr>
          <p:spPr bwMode="auto">
            <a:xfrm flipH="1">
              <a:off x="4420" y="2736"/>
              <a:ext cx="352" cy="704"/>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178" name="AutoShape 31"/>
            <p:cNvCxnSpPr>
              <a:cxnSpLocks noChangeShapeType="1"/>
              <a:stCxn id="6157" idx="5"/>
              <a:endCxn id="6154" idx="2"/>
            </p:cNvCxnSpPr>
            <p:nvPr/>
          </p:nvCxnSpPr>
          <p:spPr bwMode="auto">
            <a:xfrm>
              <a:off x="3446" y="3559"/>
              <a:ext cx="850" cy="1"/>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6179" name="AutoShape 32"/>
            <p:cNvCxnSpPr>
              <a:cxnSpLocks noChangeShapeType="1"/>
              <a:stCxn id="6156" idx="3"/>
              <a:endCxn id="6157" idx="6"/>
            </p:cNvCxnSpPr>
            <p:nvPr/>
          </p:nvCxnSpPr>
          <p:spPr bwMode="auto">
            <a:xfrm flipH="1">
              <a:off x="3488" y="2703"/>
              <a:ext cx="1202" cy="769"/>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grpSp>
      <p:sp>
        <p:nvSpPr>
          <p:cNvPr id="518177" name="Text Box 33"/>
          <p:cNvSpPr txBox="1">
            <a:spLocks noChangeArrowheads="1"/>
          </p:cNvSpPr>
          <p:nvPr/>
        </p:nvSpPr>
        <p:spPr bwMode="auto">
          <a:xfrm>
            <a:off x="1368425" y="5003800"/>
            <a:ext cx="2797175" cy="925513"/>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800"/>
              <a:t>If no threshold is used, then</a:t>
            </a:r>
          </a:p>
          <a:p>
            <a:pPr algn="l">
              <a:defRPr/>
            </a:pPr>
            <a:r>
              <a:rPr lang="en-US" sz="1800"/>
              <a:t>matrix can be represented as</a:t>
            </a:r>
          </a:p>
          <a:p>
            <a:pPr algn="l">
              <a:defRPr/>
            </a:pPr>
            <a:r>
              <a:rPr lang="en-US" sz="1800"/>
              <a:t>a weighted graph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AFFEE91-4340-425E-B0D5-604B153D2D35}" type="slidenum">
              <a:rPr lang="en-US" altLang="en-US"/>
              <a:pPr/>
              <a:t>16</a:t>
            </a:fld>
            <a:endParaRPr lang="en-US" altLang="en-US"/>
          </a:p>
        </p:txBody>
      </p:sp>
      <p:sp>
        <p:nvSpPr>
          <p:cNvPr id="36868" name="Rectangle 2"/>
          <p:cNvSpPr>
            <a:spLocks noGrp="1" noChangeArrowheads="1"/>
          </p:cNvSpPr>
          <p:nvPr>
            <p:ph type="title"/>
          </p:nvPr>
        </p:nvSpPr>
        <p:spPr>
          <a:xfrm>
            <a:off x="685800" y="266700"/>
            <a:ext cx="7772400" cy="508000"/>
          </a:xfrm>
        </p:spPr>
        <p:txBody>
          <a:bodyPr/>
          <a:lstStyle/>
          <a:p>
            <a:r>
              <a:rPr lang="en-US" altLang="en-US" sz="3200" smtClean="0"/>
              <a:t>Graph-Based Clustering Algorithms</a:t>
            </a:r>
          </a:p>
        </p:txBody>
      </p:sp>
      <p:sp>
        <p:nvSpPr>
          <p:cNvPr id="36869" name="Rectangle 3"/>
          <p:cNvSpPr>
            <a:spLocks noGrp="1" noChangeArrowheads="1"/>
          </p:cNvSpPr>
          <p:nvPr>
            <p:ph type="body" idx="1"/>
          </p:nvPr>
        </p:nvSpPr>
        <p:spPr>
          <a:xfrm>
            <a:off x="457200" y="1028700"/>
            <a:ext cx="8064500" cy="5130800"/>
          </a:xfrm>
        </p:spPr>
        <p:txBody>
          <a:bodyPr/>
          <a:lstStyle/>
          <a:p>
            <a:r>
              <a:rPr lang="en-US" altLang="en-US" sz="1800" smtClean="0"/>
              <a:t>If we are interested only in threshold (and not the degree of similarity or distance), we can use the graph directly for clustering</a:t>
            </a:r>
          </a:p>
          <a:p>
            <a:r>
              <a:rPr lang="en-US" altLang="en-US" sz="1800" smtClean="0"/>
              <a:t>Clique Method (complete link)</a:t>
            </a:r>
          </a:p>
          <a:p>
            <a:pPr lvl="1"/>
            <a:r>
              <a:rPr lang="en-US" altLang="en-US" sz="1800" smtClean="0"/>
              <a:t>all items within a cluster must be within the similarity threshold of all other items in that cluster</a:t>
            </a:r>
          </a:p>
          <a:p>
            <a:pPr lvl="1"/>
            <a:r>
              <a:rPr lang="en-US" altLang="en-US" sz="1800" smtClean="0"/>
              <a:t>clusters may overlap</a:t>
            </a:r>
          </a:p>
          <a:p>
            <a:pPr lvl="1"/>
            <a:r>
              <a:rPr lang="en-US" altLang="en-US" sz="1800" smtClean="0"/>
              <a:t>generally produces small but very tight clusters</a:t>
            </a:r>
          </a:p>
          <a:p>
            <a:r>
              <a:rPr lang="en-US" altLang="en-US" sz="1800" smtClean="0"/>
              <a:t>Single Link Method</a:t>
            </a:r>
            <a:endParaRPr lang="en-US" altLang="en-US" sz="2000" smtClean="0"/>
          </a:p>
          <a:p>
            <a:pPr lvl="1"/>
            <a:r>
              <a:rPr lang="en-US" altLang="en-US" sz="1800" smtClean="0"/>
              <a:t>any item in a cluster must be within the similarity threshold of at least one other item in that cluster</a:t>
            </a:r>
          </a:p>
          <a:p>
            <a:pPr lvl="1"/>
            <a:r>
              <a:rPr lang="en-US" altLang="en-US" sz="1800" smtClean="0"/>
              <a:t>produces larger but weaker clusters</a:t>
            </a:r>
          </a:p>
          <a:p>
            <a:r>
              <a:rPr lang="en-US" altLang="en-US" sz="1800" smtClean="0"/>
              <a:t>Other methods</a:t>
            </a:r>
            <a:endParaRPr lang="en-US" altLang="en-US" sz="2000" smtClean="0"/>
          </a:p>
          <a:p>
            <a:pPr lvl="1"/>
            <a:r>
              <a:rPr lang="en-US" altLang="en-US" sz="1800" smtClean="0"/>
              <a:t>star method - start with an item and place all related items in that cluster</a:t>
            </a:r>
          </a:p>
          <a:p>
            <a:pPr lvl="1"/>
            <a:r>
              <a:rPr lang="en-US" altLang="en-US" sz="1800" smtClean="0"/>
              <a:t>string method - start with an item; place one related item in that cluster; then place anther item related to the last item entered, and so 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4277500-834E-4A24-8CC0-27E2DA0FBEB6}" type="slidenum">
              <a:rPr lang="en-US" altLang="en-US"/>
              <a:pPr/>
              <a:t>17</a:t>
            </a:fld>
            <a:endParaRPr lang="en-US" altLang="en-US"/>
          </a:p>
        </p:txBody>
      </p:sp>
      <p:sp>
        <p:nvSpPr>
          <p:cNvPr id="37892" name="Rectangle 2"/>
          <p:cNvSpPr>
            <a:spLocks noChangeArrowheads="1"/>
          </p:cNvSpPr>
          <p:nvPr/>
        </p:nvSpPr>
        <p:spPr bwMode="auto">
          <a:xfrm>
            <a:off x="4699000" y="2413000"/>
            <a:ext cx="3733800" cy="3098800"/>
          </a:xfrm>
          <a:prstGeom prst="rect">
            <a:avLst/>
          </a:prstGeom>
          <a:solidFill>
            <a:srgbClr val="CCECFF"/>
          </a:solidFill>
          <a:ln w="12700">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3" name="Rectangle 3"/>
          <p:cNvSpPr>
            <a:spLocks noGrp="1" noChangeArrowheads="1"/>
          </p:cNvSpPr>
          <p:nvPr>
            <p:ph type="title"/>
          </p:nvPr>
        </p:nvSpPr>
        <p:spPr>
          <a:xfrm>
            <a:off x="685800" y="304800"/>
            <a:ext cx="7772400" cy="508000"/>
          </a:xfrm>
        </p:spPr>
        <p:txBody>
          <a:bodyPr/>
          <a:lstStyle/>
          <a:p>
            <a:r>
              <a:rPr lang="en-US" altLang="en-US" sz="3200" smtClean="0"/>
              <a:t>Graph-Based Clustering Algorithms</a:t>
            </a:r>
          </a:p>
        </p:txBody>
      </p:sp>
      <p:sp>
        <p:nvSpPr>
          <p:cNvPr id="37894" name="Rectangle 4"/>
          <p:cNvSpPr>
            <a:spLocks noGrp="1" noChangeArrowheads="1"/>
          </p:cNvSpPr>
          <p:nvPr>
            <p:ph type="body" idx="1"/>
          </p:nvPr>
        </p:nvSpPr>
        <p:spPr>
          <a:xfrm>
            <a:off x="495300" y="1003300"/>
            <a:ext cx="7962900" cy="1193800"/>
          </a:xfrm>
        </p:spPr>
        <p:txBody>
          <a:bodyPr/>
          <a:lstStyle/>
          <a:p>
            <a:r>
              <a:rPr lang="en-US" altLang="en-US" sz="1800" smtClean="0"/>
              <a:t>Clique Method</a:t>
            </a:r>
          </a:p>
          <a:p>
            <a:pPr lvl="1"/>
            <a:r>
              <a:rPr lang="en-US" altLang="en-US" sz="1800" smtClean="0"/>
              <a:t>a </a:t>
            </a:r>
            <a:r>
              <a:rPr lang="en-US" altLang="en-US" sz="1800" b="1" i="1" smtClean="0">
                <a:solidFill>
                  <a:srgbClr val="FF3300"/>
                </a:solidFill>
              </a:rPr>
              <a:t>clique</a:t>
            </a:r>
            <a:r>
              <a:rPr lang="en-US" altLang="en-US" sz="1800" smtClean="0"/>
              <a:t> is a completely connected subgraph of a graph</a:t>
            </a:r>
          </a:p>
          <a:p>
            <a:pPr lvl="1"/>
            <a:r>
              <a:rPr lang="en-US" altLang="en-US" sz="1800" smtClean="0"/>
              <a:t>in the clique method, each </a:t>
            </a:r>
            <a:r>
              <a:rPr lang="en-US" altLang="en-US" sz="1800" b="1" i="1" smtClean="0">
                <a:solidFill>
                  <a:srgbClr val="FF3300"/>
                </a:solidFill>
              </a:rPr>
              <a:t>maximal clique</a:t>
            </a:r>
            <a:r>
              <a:rPr lang="en-US" altLang="en-US" sz="1800" smtClean="0"/>
              <a:t> in the graph becomes a cluster</a:t>
            </a:r>
            <a:endParaRPr lang="en-US" altLang="en-US" sz="1600" smtClean="0"/>
          </a:p>
        </p:txBody>
      </p:sp>
      <p:sp>
        <p:nvSpPr>
          <p:cNvPr id="37895" name="Oval 5"/>
          <p:cNvSpPr>
            <a:spLocks noChangeArrowheads="1"/>
          </p:cNvSpPr>
          <p:nvPr/>
        </p:nvSpPr>
        <p:spPr bwMode="auto">
          <a:xfrm>
            <a:off x="1181100" y="24511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6" name="Oval 6"/>
          <p:cNvSpPr>
            <a:spLocks noChangeArrowheads="1"/>
          </p:cNvSpPr>
          <p:nvPr/>
        </p:nvSpPr>
        <p:spPr bwMode="auto">
          <a:xfrm>
            <a:off x="2870200" y="56769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7" name="Oval 7"/>
          <p:cNvSpPr>
            <a:spLocks noChangeArrowheads="1"/>
          </p:cNvSpPr>
          <p:nvPr/>
        </p:nvSpPr>
        <p:spPr bwMode="auto">
          <a:xfrm>
            <a:off x="3035300" y="24511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8" name="Oval 8"/>
          <p:cNvSpPr>
            <a:spLocks noChangeArrowheads="1"/>
          </p:cNvSpPr>
          <p:nvPr/>
        </p:nvSpPr>
        <p:spPr bwMode="auto">
          <a:xfrm>
            <a:off x="3429000" y="41783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899" name="Oval 9"/>
          <p:cNvSpPr>
            <a:spLocks noChangeArrowheads="1"/>
          </p:cNvSpPr>
          <p:nvPr/>
        </p:nvSpPr>
        <p:spPr bwMode="auto">
          <a:xfrm>
            <a:off x="1193800" y="55372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900" name="Oval 10"/>
          <p:cNvSpPr>
            <a:spLocks noChangeArrowheads="1"/>
          </p:cNvSpPr>
          <p:nvPr/>
        </p:nvSpPr>
        <p:spPr bwMode="auto">
          <a:xfrm>
            <a:off x="4013200" y="52705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901" name="Oval 11"/>
          <p:cNvSpPr>
            <a:spLocks noChangeArrowheads="1"/>
          </p:cNvSpPr>
          <p:nvPr/>
        </p:nvSpPr>
        <p:spPr bwMode="auto">
          <a:xfrm>
            <a:off x="431800" y="41656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902" name="Oval 12"/>
          <p:cNvSpPr>
            <a:spLocks noChangeArrowheads="1"/>
          </p:cNvSpPr>
          <p:nvPr/>
        </p:nvSpPr>
        <p:spPr bwMode="auto">
          <a:xfrm>
            <a:off x="4025900" y="34036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7903" name="Text Box 13"/>
          <p:cNvSpPr txBox="1">
            <a:spLocks noChangeArrowheads="1"/>
          </p:cNvSpPr>
          <p:nvPr/>
        </p:nvSpPr>
        <p:spPr bwMode="auto">
          <a:xfrm>
            <a:off x="1185863" y="24876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T1</a:t>
            </a:r>
          </a:p>
        </p:txBody>
      </p:sp>
      <p:sp>
        <p:nvSpPr>
          <p:cNvPr id="37904" name="Text Box 14"/>
          <p:cNvSpPr txBox="1">
            <a:spLocks noChangeArrowheads="1"/>
          </p:cNvSpPr>
          <p:nvPr/>
        </p:nvSpPr>
        <p:spPr bwMode="auto">
          <a:xfrm>
            <a:off x="3014663" y="24749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T3</a:t>
            </a:r>
          </a:p>
        </p:txBody>
      </p:sp>
      <p:sp>
        <p:nvSpPr>
          <p:cNvPr id="37905" name="Text Box 15"/>
          <p:cNvSpPr txBox="1">
            <a:spLocks noChangeArrowheads="1"/>
          </p:cNvSpPr>
          <p:nvPr/>
        </p:nvSpPr>
        <p:spPr bwMode="auto">
          <a:xfrm>
            <a:off x="423863" y="42021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T4</a:t>
            </a:r>
          </a:p>
        </p:txBody>
      </p:sp>
      <p:sp>
        <p:nvSpPr>
          <p:cNvPr id="37906" name="Text Box 16"/>
          <p:cNvSpPr txBox="1">
            <a:spLocks noChangeArrowheads="1"/>
          </p:cNvSpPr>
          <p:nvPr/>
        </p:nvSpPr>
        <p:spPr bwMode="auto">
          <a:xfrm>
            <a:off x="1185863" y="55610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T6</a:t>
            </a:r>
          </a:p>
        </p:txBody>
      </p:sp>
      <p:sp>
        <p:nvSpPr>
          <p:cNvPr id="37907" name="Text Box 17"/>
          <p:cNvSpPr txBox="1">
            <a:spLocks noChangeArrowheads="1"/>
          </p:cNvSpPr>
          <p:nvPr/>
        </p:nvSpPr>
        <p:spPr bwMode="auto">
          <a:xfrm>
            <a:off x="2862263" y="57007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T8</a:t>
            </a:r>
          </a:p>
        </p:txBody>
      </p:sp>
      <p:sp>
        <p:nvSpPr>
          <p:cNvPr id="37908" name="Text Box 18"/>
          <p:cNvSpPr txBox="1">
            <a:spLocks noChangeArrowheads="1"/>
          </p:cNvSpPr>
          <p:nvPr/>
        </p:nvSpPr>
        <p:spPr bwMode="auto">
          <a:xfrm>
            <a:off x="4017963" y="34274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T5</a:t>
            </a:r>
          </a:p>
        </p:txBody>
      </p:sp>
      <p:sp>
        <p:nvSpPr>
          <p:cNvPr id="37909" name="Text Box 19"/>
          <p:cNvSpPr txBox="1">
            <a:spLocks noChangeArrowheads="1"/>
          </p:cNvSpPr>
          <p:nvPr/>
        </p:nvSpPr>
        <p:spPr bwMode="auto">
          <a:xfrm>
            <a:off x="3421063" y="42148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T2</a:t>
            </a:r>
          </a:p>
        </p:txBody>
      </p:sp>
      <p:sp>
        <p:nvSpPr>
          <p:cNvPr id="37910" name="Text Box 20"/>
          <p:cNvSpPr txBox="1">
            <a:spLocks noChangeArrowheads="1"/>
          </p:cNvSpPr>
          <p:nvPr/>
        </p:nvSpPr>
        <p:spPr bwMode="auto">
          <a:xfrm>
            <a:off x="4005263" y="52943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T7</a:t>
            </a:r>
          </a:p>
        </p:txBody>
      </p:sp>
      <p:cxnSp>
        <p:nvCxnSpPr>
          <p:cNvPr id="37911" name="AutoShape 21"/>
          <p:cNvCxnSpPr>
            <a:cxnSpLocks noChangeShapeType="1"/>
            <a:stCxn id="37895" idx="3"/>
            <a:endCxn id="37901" idx="0"/>
          </p:cNvCxnSpPr>
          <p:nvPr/>
        </p:nvCxnSpPr>
        <p:spPr bwMode="auto">
          <a:xfrm flipH="1">
            <a:off x="615950" y="2767013"/>
            <a:ext cx="619125" cy="1385887"/>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2" name="AutoShape 22"/>
          <p:cNvCxnSpPr>
            <a:cxnSpLocks noChangeShapeType="1"/>
            <a:stCxn id="37895" idx="6"/>
            <a:endCxn id="37897" idx="2"/>
          </p:cNvCxnSpPr>
          <p:nvPr/>
        </p:nvCxnSpPr>
        <p:spPr bwMode="auto">
          <a:xfrm>
            <a:off x="1562100" y="2628900"/>
            <a:ext cx="1460500" cy="0"/>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3" name="AutoShape 23"/>
          <p:cNvCxnSpPr>
            <a:cxnSpLocks noChangeShapeType="1"/>
            <a:stCxn id="37895" idx="4"/>
            <a:endCxn id="37899" idx="0"/>
          </p:cNvCxnSpPr>
          <p:nvPr/>
        </p:nvCxnSpPr>
        <p:spPr bwMode="auto">
          <a:xfrm>
            <a:off x="1365250" y="2819400"/>
            <a:ext cx="12700" cy="2705100"/>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4" name="AutoShape 24"/>
          <p:cNvCxnSpPr>
            <a:cxnSpLocks noChangeShapeType="1"/>
            <a:stCxn id="37895" idx="5"/>
            <a:endCxn id="37902" idx="2"/>
          </p:cNvCxnSpPr>
          <p:nvPr/>
        </p:nvCxnSpPr>
        <p:spPr bwMode="auto">
          <a:xfrm>
            <a:off x="1495425" y="2767013"/>
            <a:ext cx="2517775" cy="8143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7915" name="AutoShape 25"/>
          <p:cNvCxnSpPr>
            <a:cxnSpLocks noChangeShapeType="1"/>
            <a:stCxn id="37897" idx="3"/>
            <a:endCxn id="37901" idx="7"/>
          </p:cNvCxnSpPr>
          <p:nvPr/>
        </p:nvCxnSpPr>
        <p:spPr bwMode="auto">
          <a:xfrm flipH="1">
            <a:off x="746125" y="2767013"/>
            <a:ext cx="2343150" cy="1438275"/>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6" name="AutoShape 26"/>
          <p:cNvCxnSpPr>
            <a:cxnSpLocks noChangeShapeType="1"/>
            <a:stCxn id="37901" idx="4"/>
            <a:endCxn id="37899" idx="1"/>
          </p:cNvCxnSpPr>
          <p:nvPr/>
        </p:nvCxnSpPr>
        <p:spPr bwMode="auto">
          <a:xfrm>
            <a:off x="615950" y="4533900"/>
            <a:ext cx="631825" cy="1042988"/>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7" name="AutoShape 27"/>
          <p:cNvCxnSpPr>
            <a:cxnSpLocks noChangeShapeType="1"/>
            <a:stCxn id="37897" idx="4"/>
            <a:endCxn id="37899" idx="7"/>
          </p:cNvCxnSpPr>
          <p:nvPr/>
        </p:nvCxnSpPr>
        <p:spPr bwMode="auto">
          <a:xfrm flipH="1">
            <a:off x="1508125" y="2819400"/>
            <a:ext cx="1711325" cy="2757488"/>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7918" name="AutoShape 28"/>
          <p:cNvCxnSpPr>
            <a:cxnSpLocks noChangeShapeType="1"/>
            <a:stCxn id="37901" idx="6"/>
            <a:endCxn id="37898" idx="2"/>
          </p:cNvCxnSpPr>
          <p:nvPr/>
        </p:nvCxnSpPr>
        <p:spPr bwMode="auto">
          <a:xfrm>
            <a:off x="812800" y="4343400"/>
            <a:ext cx="2603500" cy="127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7919" name="AutoShape 29"/>
          <p:cNvCxnSpPr>
            <a:cxnSpLocks noChangeShapeType="1"/>
            <a:stCxn id="37898" idx="4"/>
            <a:endCxn id="37896" idx="0"/>
          </p:cNvCxnSpPr>
          <p:nvPr/>
        </p:nvCxnSpPr>
        <p:spPr bwMode="auto">
          <a:xfrm flipH="1">
            <a:off x="3054350" y="4546600"/>
            <a:ext cx="558800" cy="1117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7920" name="AutoShape 30"/>
          <p:cNvCxnSpPr>
            <a:cxnSpLocks noChangeShapeType="1"/>
            <a:stCxn id="37899" idx="5"/>
            <a:endCxn id="37896" idx="2"/>
          </p:cNvCxnSpPr>
          <p:nvPr/>
        </p:nvCxnSpPr>
        <p:spPr bwMode="auto">
          <a:xfrm>
            <a:off x="1508125" y="5853113"/>
            <a:ext cx="1349375" cy="15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7921" name="AutoShape 31"/>
          <p:cNvCxnSpPr>
            <a:cxnSpLocks noChangeShapeType="1"/>
            <a:stCxn id="37898" idx="3"/>
            <a:endCxn id="37899" idx="6"/>
          </p:cNvCxnSpPr>
          <p:nvPr/>
        </p:nvCxnSpPr>
        <p:spPr bwMode="auto">
          <a:xfrm flipH="1">
            <a:off x="1574800" y="4494213"/>
            <a:ext cx="1908175" cy="12207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7922" name="Text Box 32"/>
          <p:cNvSpPr txBox="1">
            <a:spLocks noChangeArrowheads="1"/>
          </p:cNvSpPr>
          <p:nvPr/>
        </p:nvSpPr>
        <p:spPr bwMode="auto">
          <a:xfrm>
            <a:off x="4781550" y="2514600"/>
            <a:ext cx="368935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t>Maximal cliques (and therefore the clusters) in the previous example are:</a:t>
            </a:r>
          </a:p>
          <a:p>
            <a:pPr algn="l"/>
            <a:endParaRPr lang="en-US" altLang="en-US" sz="1000"/>
          </a:p>
          <a:p>
            <a:pPr algn="l"/>
            <a:r>
              <a:rPr lang="en-US" altLang="en-US" sz="1800"/>
              <a:t>	{T1, T3, T4, T6}</a:t>
            </a:r>
          </a:p>
          <a:p>
            <a:pPr algn="l"/>
            <a:r>
              <a:rPr lang="en-US" altLang="en-US" sz="1800"/>
              <a:t>	{T2, T4, T6}</a:t>
            </a:r>
          </a:p>
          <a:p>
            <a:pPr algn="l"/>
            <a:r>
              <a:rPr lang="en-US" altLang="en-US" sz="1800"/>
              <a:t>	{T2, T6, T8}</a:t>
            </a:r>
          </a:p>
          <a:p>
            <a:pPr algn="l"/>
            <a:r>
              <a:rPr lang="en-US" altLang="en-US" sz="1800"/>
              <a:t>	{T1, T5}</a:t>
            </a:r>
          </a:p>
          <a:p>
            <a:pPr algn="l"/>
            <a:r>
              <a:rPr lang="en-US" altLang="en-US" sz="1800"/>
              <a:t>	{T7}</a:t>
            </a:r>
          </a:p>
          <a:p>
            <a:pPr algn="l"/>
            <a:endParaRPr lang="en-US" altLang="en-US" sz="1000"/>
          </a:p>
          <a:p>
            <a:pPr algn="l"/>
            <a:r>
              <a:rPr lang="en-US" altLang="en-US" sz="1800"/>
              <a:t>Note that, for example, {T1, T3, T4} is also a clique, but is not maximal.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62D2CF18-A9C0-4C65-B7DE-3F0EFC286048}" type="slidenum">
              <a:rPr lang="en-US" altLang="en-US"/>
              <a:pPr/>
              <a:t>18</a:t>
            </a:fld>
            <a:endParaRPr lang="en-US" altLang="en-US"/>
          </a:p>
        </p:txBody>
      </p:sp>
      <p:sp>
        <p:nvSpPr>
          <p:cNvPr id="38916" name="Rectangle 1026"/>
          <p:cNvSpPr>
            <a:spLocks noChangeArrowheads="1"/>
          </p:cNvSpPr>
          <p:nvPr/>
        </p:nvSpPr>
        <p:spPr bwMode="auto">
          <a:xfrm>
            <a:off x="4864100" y="2959100"/>
            <a:ext cx="3733800" cy="2476500"/>
          </a:xfrm>
          <a:prstGeom prst="rect">
            <a:avLst/>
          </a:prstGeom>
          <a:solidFill>
            <a:srgbClr val="CCECFF"/>
          </a:solidFill>
          <a:ln w="12700">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17" name="Rectangle 1027"/>
          <p:cNvSpPr>
            <a:spLocks noGrp="1" noChangeArrowheads="1"/>
          </p:cNvSpPr>
          <p:nvPr>
            <p:ph type="title"/>
          </p:nvPr>
        </p:nvSpPr>
        <p:spPr>
          <a:xfrm>
            <a:off x="685800" y="228600"/>
            <a:ext cx="7772400" cy="508000"/>
          </a:xfrm>
        </p:spPr>
        <p:txBody>
          <a:bodyPr/>
          <a:lstStyle/>
          <a:p>
            <a:r>
              <a:rPr lang="en-US" altLang="en-US" sz="3200" smtClean="0"/>
              <a:t>Graph-Based Clustering Algorithms</a:t>
            </a:r>
          </a:p>
        </p:txBody>
      </p:sp>
      <p:sp>
        <p:nvSpPr>
          <p:cNvPr id="38918" name="Rectangle 1028"/>
          <p:cNvSpPr>
            <a:spLocks noGrp="1" noChangeArrowheads="1"/>
          </p:cNvSpPr>
          <p:nvPr>
            <p:ph type="body" idx="1"/>
          </p:nvPr>
        </p:nvSpPr>
        <p:spPr>
          <a:xfrm>
            <a:off x="495300" y="800100"/>
            <a:ext cx="7962900" cy="1714500"/>
          </a:xfrm>
        </p:spPr>
        <p:txBody>
          <a:bodyPr/>
          <a:lstStyle/>
          <a:p>
            <a:r>
              <a:rPr lang="en-US" altLang="en-US" sz="1800" smtClean="0"/>
              <a:t>Single Link Method</a:t>
            </a:r>
          </a:p>
          <a:p>
            <a:pPr lvl="1"/>
            <a:r>
              <a:rPr lang="en-US" altLang="en-US" sz="1800" smtClean="0"/>
              <a:t>selected an item not in a cluster and place it in a new cluster</a:t>
            </a:r>
          </a:p>
          <a:p>
            <a:pPr lvl="1"/>
            <a:r>
              <a:rPr lang="en-US" altLang="en-US" sz="1800" smtClean="0"/>
              <a:t>place all other similar item in that cluster</a:t>
            </a:r>
          </a:p>
          <a:p>
            <a:pPr lvl="1"/>
            <a:r>
              <a:rPr lang="en-US" altLang="en-US" sz="1800" smtClean="0"/>
              <a:t>repeat step 2 for each item in the cluster until nothing more can be added</a:t>
            </a:r>
          </a:p>
          <a:p>
            <a:pPr lvl="1"/>
            <a:r>
              <a:rPr lang="en-US" altLang="en-US" sz="1800" smtClean="0"/>
              <a:t>repeat steps 1-3 for each item that remains unclustered</a:t>
            </a:r>
            <a:endParaRPr lang="en-US" altLang="en-US" sz="1600" smtClean="0"/>
          </a:p>
        </p:txBody>
      </p:sp>
      <p:sp>
        <p:nvSpPr>
          <p:cNvPr id="38919" name="Oval 1029"/>
          <p:cNvSpPr>
            <a:spLocks noChangeArrowheads="1"/>
          </p:cNvSpPr>
          <p:nvPr/>
        </p:nvSpPr>
        <p:spPr bwMode="auto">
          <a:xfrm>
            <a:off x="1193800" y="26797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0" name="Oval 1030"/>
          <p:cNvSpPr>
            <a:spLocks noChangeArrowheads="1"/>
          </p:cNvSpPr>
          <p:nvPr/>
        </p:nvSpPr>
        <p:spPr bwMode="auto">
          <a:xfrm>
            <a:off x="2882900" y="59055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1" name="Oval 1031"/>
          <p:cNvSpPr>
            <a:spLocks noChangeArrowheads="1"/>
          </p:cNvSpPr>
          <p:nvPr/>
        </p:nvSpPr>
        <p:spPr bwMode="auto">
          <a:xfrm>
            <a:off x="3048000" y="26797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2" name="Oval 1032"/>
          <p:cNvSpPr>
            <a:spLocks noChangeArrowheads="1"/>
          </p:cNvSpPr>
          <p:nvPr/>
        </p:nvSpPr>
        <p:spPr bwMode="auto">
          <a:xfrm>
            <a:off x="3441700" y="44069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3" name="Oval 1033"/>
          <p:cNvSpPr>
            <a:spLocks noChangeArrowheads="1"/>
          </p:cNvSpPr>
          <p:nvPr/>
        </p:nvSpPr>
        <p:spPr bwMode="auto">
          <a:xfrm>
            <a:off x="1206500" y="57658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4" name="Oval 1034"/>
          <p:cNvSpPr>
            <a:spLocks noChangeArrowheads="1"/>
          </p:cNvSpPr>
          <p:nvPr/>
        </p:nvSpPr>
        <p:spPr bwMode="auto">
          <a:xfrm>
            <a:off x="4025900" y="54991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5" name="Oval 1035"/>
          <p:cNvSpPr>
            <a:spLocks noChangeArrowheads="1"/>
          </p:cNvSpPr>
          <p:nvPr/>
        </p:nvSpPr>
        <p:spPr bwMode="auto">
          <a:xfrm>
            <a:off x="444500" y="43942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6" name="Oval 1036"/>
          <p:cNvSpPr>
            <a:spLocks noChangeArrowheads="1"/>
          </p:cNvSpPr>
          <p:nvPr/>
        </p:nvSpPr>
        <p:spPr bwMode="auto">
          <a:xfrm>
            <a:off x="4038600" y="3632200"/>
            <a:ext cx="3683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38927" name="Text Box 1037"/>
          <p:cNvSpPr txBox="1">
            <a:spLocks noChangeArrowheads="1"/>
          </p:cNvSpPr>
          <p:nvPr/>
        </p:nvSpPr>
        <p:spPr bwMode="auto">
          <a:xfrm>
            <a:off x="1198563" y="27162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T1</a:t>
            </a:r>
          </a:p>
        </p:txBody>
      </p:sp>
      <p:sp>
        <p:nvSpPr>
          <p:cNvPr id="38928" name="Text Box 1038"/>
          <p:cNvSpPr txBox="1">
            <a:spLocks noChangeArrowheads="1"/>
          </p:cNvSpPr>
          <p:nvPr/>
        </p:nvSpPr>
        <p:spPr bwMode="auto">
          <a:xfrm>
            <a:off x="3027363" y="27035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T3</a:t>
            </a:r>
          </a:p>
        </p:txBody>
      </p:sp>
      <p:sp>
        <p:nvSpPr>
          <p:cNvPr id="38929" name="Text Box 1039"/>
          <p:cNvSpPr txBox="1">
            <a:spLocks noChangeArrowheads="1"/>
          </p:cNvSpPr>
          <p:nvPr/>
        </p:nvSpPr>
        <p:spPr bwMode="auto">
          <a:xfrm>
            <a:off x="436563" y="44307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T4</a:t>
            </a:r>
          </a:p>
        </p:txBody>
      </p:sp>
      <p:sp>
        <p:nvSpPr>
          <p:cNvPr id="38930" name="Text Box 1040"/>
          <p:cNvSpPr txBox="1">
            <a:spLocks noChangeArrowheads="1"/>
          </p:cNvSpPr>
          <p:nvPr/>
        </p:nvSpPr>
        <p:spPr bwMode="auto">
          <a:xfrm>
            <a:off x="1198563" y="57896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T6</a:t>
            </a:r>
          </a:p>
        </p:txBody>
      </p:sp>
      <p:sp>
        <p:nvSpPr>
          <p:cNvPr id="38931" name="Text Box 1041"/>
          <p:cNvSpPr txBox="1">
            <a:spLocks noChangeArrowheads="1"/>
          </p:cNvSpPr>
          <p:nvPr/>
        </p:nvSpPr>
        <p:spPr bwMode="auto">
          <a:xfrm>
            <a:off x="2874963" y="59293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T8</a:t>
            </a:r>
          </a:p>
        </p:txBody>
      </p:sp>
      <p:sp>
        <p:nvSpPr>
          <p:cNvPr id="38932" name="Text Box 1042"/>
          <p:cNvSpPr txBox="1">
            <a:spLocks noChangeArrowheads="1"/>
          </p:cNvSpPr>
          <p:nvPr/>
        </p:nvSpPr>
        <p:spPr bwMode="auto">
          <a:xfrm>
            <a:off x="4030663" y="36560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T5</a:t>
            </a:r>
          </a:p>
        </p:txBody>
      </p:sp>
      <p:sp>
        <p:nvSpPr>
          <p:cNvPr id="38933" name="Text Box 1043"/>
          <p:cNvSpPr txBox="1">
            <a:spLocks noChangeArrowheads="1"/>
          </p:cNvSpPr>
          <p:nvPr/>
        </p:nvSpPr>
        <p:spPr bwMode="auto">
          <a:xfrm>
            <a:off x="3433763" y="44434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T2</a:t>
            </a:r>
          </a:p>
        </p:txBody>
      </p:sp>
      <p:sp>
        <p:nvSpPr>
          <p:cNvPr id="38934" name="Text Box 1044"/>
          <p:cNvSpPr txBox="1">
            <a:spLocks noChangeArrowheads="1"/>
          </p:cNvSpPr>
          <p:nvPr/>
        </p:nvSpPr>
        <p:spPr bwMode="auto">
          <a:xfrm>
            <a:off x="4017963" y="5522913"/>
            <a:ext cx="39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T7</a:t>
            </a:r>
          </a:p>
        </p:txBody>
      </p:sp>
      <p:cxnSp>
        <p:nvCxnSpPr>
          <p:cNvPr id="38935" name="AutoShape 1045"/>
          <p:cNvCxnSpPr>
            <a:cxnSpLocks noChangeShapeType="1"/>
            <a:stCxn id="38919" idx="3"/>
            <a:endCxn id="38925" idx="0"/>
          </p:cNvCxnSpPr>
          <p:nvPr/>
        </p:nvCxnSpPr>
        <p:spPr bwMode="auto">
          <a:xfrm flipH="1">
            <a:off x="628650" y="2995613"/>
            <a:ext cx="619125" cy="1385887"/>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36" name="AutoShape 1046"/>
          <p:cNvCxnSpPr>
            <a:cxnSpLocks noChangeShapeType="1"/>
            <a:stCxn id="38919" idx="6"/>
            <a:endCxn id="38921" idx="2"/>
          </p:cNvCxnSpPr>
          <p:nvPr/>
        </p:nvCxnSpPr>
        <p:spPr bwMode="auto">
          <a:xfrm>
            <a:off x="1574800" y="2857500"/>
            <a:ext cx="1460500" cy="0"/>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37" name="AutoShape 1047"/>
          <p:cNvCxnSpPr>
            <a:cxnSpLocks noChangeShapeType="1"/>
            <a:stCxn id="38919" idx="4"/>
            <a:endCxn id="38923" idx="0"/>
          </p:cNvCxnSpPr>
          <p:nvPr/>
        </p:nvCxnSpPr>
        <p:spPr bwMode="auto">
          <a:xfrm>
            <a:off x="1377950" y="3048000"/>
            <a:ext cx="12700" cy="2705100"/>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38" name="AutoShape 1048"/>
          <p:cNvCxnSpPr>
            <a:cxnSpLocks noChangeShapeType="1"/>
            <a:stCxn id="38919" idx="5"/>
            <a:endCxn id="38926" idx="2"/>
          </p:cNvCxnSpPr>
          <p:nvPr/>
        </p:nvCxnSpPr>
        <p:spPr bwMode="auto">
          <a:xfrm>
            <a:off x="1508125" y="2995613"/>
            <a:ext cx="2517775" cy="8143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8939" name="AutoShape 1049"/>
          <p:cNvCxnSpPr>
            <a:cxnSpLocks noChangeShapeType="1"/>
            <a:stCxn id="38921" idx="3"/>
            <a:endCxn id="38925" idx="7"/>
          </p:cNvCxnSpPr>
          <p:nvPr/>
        </p:nvCxnSpPr>
        <p:spPr bwMode="auto">
          <a:xfrm flipH="1">
            <a:off x="758825" y="2995613"/>
            <a:ext cx="2343150" cy="1438275"/>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40" name="AutoShape 1050"/>
          <p:cNvCxnSpPr>
            <a:cxnSpLocks noChangeShapeType="1"/>
            <a:stCxn id="38925" idx="4"/>
            <a:endCxn id="38923" idx="1"/>
          </p:cNvCxnSpPr>
          <p:nvPr/>
        </p:nvCxnSpPr>
        <p:spPr bwMode="auto">
          <a:xfrm>
            <a:off x="628650" y="4762500"/>
            <a:ext cx="631825" cy="1042988"/>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41" name="AutoShape 1051"/>
          <p:cNvCxnSpPr>
            <a:cxnSpLocks noChangeShapeType="1"/>
            <a:stCxn id="38921" idx="4"/>
            <a:endCxn id="38923" idx="7"/>
          </p:cNvCxnSpPr>
          <p:nvPr/>
        </p:nvCxnSpPr>
        <p:spPr bwMode="auto">
          <a:xfrm flipH="1">
            <a:off x="1520825" y="3048000"/>
            <a:ext cx="1711325" cy="2757488"/>
          </a:xfrm>
          <a:prstGeom prst="straightConnector1">
            <a:avLst/>
          </a:prstGeom>
          <a:noFill/>
          <a:ln w="25400">
            <a:solidFill>
              <a:srgbClr val="339966"/>
            </a:solidFill>
            <a:round/>
            <a:headEnd/>
            <a:tailEnd/>
          </a:ln>
          <a:extLst>
            <a:ext uri="{909E8E84-426E-40DD-AFC4-6F175D3DCCD1}">
              <a14:hiddenFill xmlns:a14="http://schemas.microsoft.com/office/drawing/2010/main">
                <a:noFill/>
              </a14:hiddenFill>
            </a:ext>
          </a:extLst>
        </p:spPr>
      </p:cxnSp>
      <p:cxnSp>
        <p:nvCxnSpPr>
          <p:cNvPr id="38942" name="AutoShape 1052"/>
          <p:cNvCxnSpPr>
            <a:cxnSpLocks noChangeShapeType="1"/>
            <a:stCxn id="38925" idx="6"/>
            <a:endCxn id="38922" idx="2"/>
          </p:cNvCxnSpPr>
          <p:nvPr/>
        </p:nvCxnSpPr>
        <p:spPr bwMode="auto">
          <a:xfrm>
            <a:off x="825500" y="4572000"/>
            <a:ext cx="2603500" cy="127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8943" name="AutoShape 1053"/>
          <p:cNvCxnSpPr>
            <a:cxnSpLocks noChangeShapeType="1"/>
            <a:stCxn id="38922" idx="4"/>
            <a:endCxn id="38920" idx="0"/>
          </p:cNvCxnSpPr>
          <p:nvPr/>
        </p:nvCxnSpPr>
        <p:spPr bwMode="auto">
          <a:xfrm flipH="1">
            <a:off x="3067050" y="4775200"/>
            <a:ext cx="558800" cy="1117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8944" name="AutoShape 1054"/>
          <p:cNvCxnSpPr>
            <a:cxnSpLocks noChangeShapeType="1"/>
            <a:stCxn id="38923" idx="5"/>
            <a:endCxn id="38920" idx="2"/>
          </p:cNvCxnSpPr>
          <p:nvPr/>
        </p:nvCxnSpPr>
        <p:spPr bwMode="auto">
          <a:xfrm>
            <a:off x="1520825" y="6081713"/>
            <a:ext cx="1349375" cy="15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8945" name="AutoShape 1055"/>
          <p:cNvCxnSpPr>
            <a:cxnSpLocks noChangeShapeType="1"/>
            <a:stCxn id="38922" idx="3"/>
            <a:endCxn id="38923" idx="6"/>
          </p:cNvCxnSpPr>
          <p:nvPr/>
        </p:nvCxnSpPr>
        <p:spPr bwMode="auto">
          <a:xfrm flipH="1">
            <a:off x="1587500" y="4722813"/>
            <a:ext cx="1908175" cy="1220787"/>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8946" name="Text Box 1056"/>
          <p:cNvSpPr txBox="1">
            <a:spLocks noChangeArrowheads="1"/>
          </p:cNvSpPr>
          <p:nvPr/>
        </p:nvSpPr>
        <p:spPr bwMode="auto">
          <a:xfrm>
            <a:off x="4946650" y="3060700"/>
            <a:ext cx="36893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800"/>
              <a:t>In this case the single link method produces only two clusters:</a:t>
            </a:r>
          </a:p>
          <a:p>
            <a:pPr algn="l"/>
            <a:endParaRPr lang="en-US" altLang="en-US" sz="1000"/>
          </a:p>
          <a:p>
            <a:pPr algn="l"/>
            <a:r>
              <a:rPr lang="en-US" altLang="en-US" sz="1800"/>
              <a:t>       {T1, T3, T4, T5, T6, T2, T8}</a:t>
            </a:r>
          </a:p>
          <a:p>
            <a:pPr algn="l"/>
            <a:r>
              <a:rPr lang="en-US" altLang="en-US" sz="1800"/>
              <a:t>       {T7}</a:t>
            </a:r>
          </a:p>
          <a:p>
            <a:pPr algn="l"/>
            <a:endParaRPr lang="en-US" altLang="en-US" sz="1000"/>
          </a:p>
          <a:p>
            <a:pPr algn="l"/>
            <a:r>
              <a:rPr lang="en-US" altLang="en-US" sz="1800"/>
              <a:t>Note that the single link method does not allow overlapping clusters, thus partitioning the set of items.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BF52045-EB49-4F30-8F71-B4C02CDB705F}" type="slidenum">
              <a:rPr lang="en-US" altLang="en-US"/>
              <a:pPr/>
              <a:t>19</a:t>
            </a:fld>
            <a:endParaRPr lang="en-US" altLang="en-US"/>
          </a:p>
        </p:txBody>
      </p:sp>
      <p:sp>
        <p:nvSpPr>
          <p:cNvPr id="39940" name="Rectangle 1026"/>
          <p:cNvSpPr>
            <a:spLocks noGrp="1" noChangeArrowheads="1"/>
          </p:cNvSpPr>
          <p:nvPr>
            <p:ph type="title"/>
          </p:nvPr>
        </p:nvSpPr>
        <p:spPr>
          <a:xfrm>
            <a:off x="685800" y="241300"/>
            <a:ext cx="7772400" cy="596900"/>
          </a:xfrm>
        </p:spPr>
        <p:txBody>
          <a:bodyPr/>
          <a:lstStyle/>
          <a:p>
            <a:r>
              <a:rPr lang="en-US" altLang="en-US" smtClean="0"/>
              <a:t>Clustering with Existing Clusters</a:t>
            </a:r>
          </a:p>
        </p:txBody>
      </p:sp>
      <p:sp>
        <p:nvSpPr>
          <p:cNvPr id="39941" name="Rectangle 1027"/>
          <p:cNvSpPr>
            <a:spLocks noGrp="1" noChangeArrowheads="1"/>
          </p:cNvSpPr>
          <p:nvPr>
            <p:ph type="body" idx="1"/>
          </p:nvPr>
        </p:nvSpPr>
        <p:spPr>
          <a:xfrm>
            <a:off x="317500" y="1041400"/>
            <a:ext cx="8534400" cy="5130800"/>
          </a:xfrm>
        </p:spPr>
        <p:txBody>
          <a:bodyPr/>
          <a:lstStyle/>
          <a:p>
            <a:r>
              <a:rPr lang="en-US" altLang="en-US" sz="1800" smtClean="0"/>
              <a:t>The notion of comparing item similarities can be extended to clusters themselves, by focusing on a representative vector for each cluster</a:t>
            </a:r>
          </a:p>
          <a:p>
            <a:pPr lvl="1"/>
            <a:r>
              <a:rPr lang="en-US" altLang="en-US" sz="1800" smtClean="0"/>
              <a:t>cluster representatives can be actual items in the cluster or other “virtual” representatives such as the centroid</a:t>
            </a:r>
          </a:p>
          <a:p>
            <a:pPr lvl="1"/>
            <a:r>
              <a:rPr lang="en-US" altLang="en-US" sz="1800" smtClean="0"/>
              <a:t>this methodology reduces the number of similarity computations in clustering</a:t>
            </a:r>
          </a:p>
          <a:p>
            <a:pPr lvl="1"/>
            <a:r>
              <a:rPr lang="en-US" altLang="en-US" sz="1800" smtClean="0"/>
              <a:t>clusters are revised successively until a stopping condition is satisfied, or until no more changes to clusters can be made</a:t>
            </a:r>
            <a:endParaRPr lang="en-US" altLang="en-US" sz="1600" smtClean="0"/>
          </a:p>
          <a:p>
            <a:r>
              <a:rPr lang="en-US" altLang="en-US" sz="1800" smtClean="0"/>
              <a:t>Partitioning Methods</a:t>
            </a:r>
          </a:p>
          <a:p>
            <a:pPr lvl="1"/>
            <a:r>
              <a:rPr lang="en-US" altLang="en-US" sz="1800" smtClean="0"/>
              <a:t>reallocation method - start with an initial assignment of items to clusters and then move items from cluster to cluster to obtain an improved partitioning</a:t>
            </a:r>
          </a:p>
          <a:p>
            <a:pPr lvl="1"/>
            <a:r>
              <a:rPr lang="en-US" altLang="en-US" sz="1800" smtClean="0"/>
              <a:t>Single pass method - simple and efficient, but produces large clusters, and depends on order in which items are processed</a:t>
            </a:r>
            <a:endParaRPr lang="en-US" altLang="en-US" sz="1600" smtClean="0"/>
          </a:p>
          <a:p>
            <a:r>
              <a:rPr lang="en-US" altLang="en-US" sz="1800" smtClean="0"/>
              <a:t>Hierarchical Agglomerative Methods</a:t>
            </a:r>
          </a:p>
          <a:p>
            <a:pPr lvl="1"/>
            <a:r>
              <a:rPr lang="en-US" altLang="en-US" sz="1800" smtClean="0"/>
              <a:t>starts with individual items and combines into clusters</a:t>
            </a:r>
          </a:p>
          <a:p>
            <a:pPr lvl="1"/>
            <a:r>
              <a:rPr lang="en-US" altLang="en-US" sz="1800" smtClean="0"/>
              <a:t>then successively combine smaller clusters to form larger ones</a:t>
            </a:r>
          </a:p>
          <a:p>
            <a:pPr lvl="1"/>
            <a:r>
              <a:rPr lang="en-US" altLang="en-US" sz="1800" smtClean="0"/>
              <a:t>grouping of individual items can be based on any of the methods discussed earlier</a:t>
            </a:r>
            <a:endParaRPr lang="en-US" altLang="en-US" sz="1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A2857CF-84F2-49E9-A2F7-00BD415D772B}" type="slidenum">
              <a:rPr lang="en-US" altLang="en-US"/>
              <a:pPr/>
              <a:t>2</a:t>
            </a:fld>
            <a:endParaRPr lang="en-US" altLang="en-US"/>
          </a:p>
        </p:txBody>
      </p:sp>
      <p:sp>
        <p:nvSpPr>
          <p:cNvPr id="29700" name="Rectangle 1026"/>
          <p:cNvSpPr>
            <a:spLocks noGrp="1" noChangeArrowheads="1"/>
          </p:cNvSpPr>
          <p:nvPr>
            <p:ph type="title"/>
          </p:nvPr>
        </p:nvSpPr>
        <p:spPr>
          <a:xfrm>
            <a:off x="696913" y="508000"/>
            <a:ext cx="7772400" cy="762000"/>
          </a:xfrm>
        </p:spPr>
        <p:txBody>
          <a:bodyPr/>
          <a:lstStyle/>
          <a:p>
            <a:r>
              <a:rPr lang="en-US" altLang="en-US" smtClean="0"/>
              <a:t>Clustering Techniques and IR</a:t>
            </a:r>
          </a:p>
        </p:txBody>
      </p:sp>
      <p:sp>
        <p:nvSpPr>
          <p:cNvPr id="29701" name="Rectangle 1027"/>
          <p:cNvSpPr>
            <a:spLocks noGrp="1" noChangeArrowheads="1"/>
          </p:cNvSpPr>
          <p:nvPr>
            <p:ph type="body" idx="1"/>
          </p:nvPr>
        </p:nvSpPr>
        <p:spPr>
          <a:xfrm>
            <a:off x="933450" y="1724025"/>
            <a:ext cx="7105650" cy="2992438"/>
          </a:xfrm>
        </p:spPr>
        <p:txBody>
          <a:bodyPr/>
          <a:lstStyle/>
          <a:p>
            <a:r>
              <a:rPr lang="en-US" altLang="en-US" sz="3200" smtClean="0"/>
              <a:t>Today</a:t>
            </a:r>
          </a:p>
          <a:p>
            <a:pPr lvl="1"/>
            <a:r>
              <a:rPr lang="en-US" altLang="en-US" sz="2400" smtClean="0"/>
              <a:t>Clustering Problem and Applications</a:t>
            </a:r>
          </a:p>
          <a:p>
            <a:pPr lvl="1"/>
            <a:r>
              <a:rPr lang="en-US" altLang="en-US" sz="2400" smtClean="0"/>
              <a:t>Clustering Methodologies and Techniques</a:t>
            </a:r>
          </a:p>
          <a:p>
            <a:pPr lvl="1"/>
            <a:r>
              <a:rPr lang="en-US" altLang="en-US" sz="2400" smtClean="0"/>
              <a:t>Applications of Clustering in IR</a:t>
            </a:r>
          </a:p>
          <a:p>
            <a:pPr lvl="1"/>
            <a:endParaRPr lang="en-US" altLang="en-US" sz="24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79CEA34-0186-42C5-839C-D4DD4BB29811}" type="slidenum">
              <a:rPr lang="en-US" altLang="en-US"/>
              <a:pPr/>
              <a:t>20</a:t>
            </a:fld>
            <a:endParaRPr lang="en-US" altLang="en-US"/>
          </a:p>
        </p:txBody>
      </p:sp>
      <p:sp>
        <p:nvSpPr>
          <p:cNvPr id="40964" name="Rectangle 3074"/>
          <p:cNvSpPr>
            <a:spLocks noGrp="1" noChangeArrowheads="1"/>
          </p:cNvSpPr>
          <p:nvPr>
            <p:ph type="title"/>
          </p:nvPr>
        </p:nvSpPr>
        <p:spPr>
          <a:xfrm>
            <a:off x="495300" y="273050"/>
            <a:ext cx="8069263" cy="903288"/>
          </a:xfrm>
        </p:spPr>
        <p:txBody>
          <a:bodyPr/>
          <a:lstStyle/>
          <a:p>
            <a:r>
              <a:rPr lang="en-US" altLang="en-US" smtClean="0">
                <a:solidFill>
                  <a:srgbClr val="3333CD"/>
                </a:solidFill>
                <a:latin typeface="Times-Bold"/>
              </a:rPr>
              <a:t>Partitioning Algorithms: </a:t>
            </a:r>
            <a:br>
              <a:rPr lang="en-US" altLang="en-US" smtClean="0">
                <a:solidFill>
                  <a:srgbClr val="3333CD"/>
                </a:solidFill>
                <a:latin typeface="Times-Bold"/>
              </a:rPr>
            </a:br>
            <a:r>
              <a:rPr lang="en-US" altLang="en-US" smtClean="0">
                <a:solidFill>
                  <a:srgbClr val="3333CD"/>
                </a:solidFill>
                <a:latin typeface="Times-Bold"/>
              </a:rPr>
              <a:t>Basic Concept</a:t>
            </a:r>
          </a:p>
        </p:txBody>
      </p:sp>
      <p:sp>
        <p:nvSpPr>
          <p:cNvPr id="40965" name="Rectangle 3075"/>
          <p:cNvSpPr>
            <a:spLocks noGrp="1" noChangeArrowheads="1"/>
          </p:cNvSpPr>
          <p:nvPr>
            <p:ph type="body" idx="1"/>
          </p:nvPr>
        </p:nvSpPr>
        <p:spPr>
          <a:xfrm>
            <a:off x="685800" y="1508125"/>
            <a:ext cx="7772400" cy="4664075"/>
          </a:xfrm>
        </p:spPr>
        <p:txBody>
          <a:bodyPr/>
          <a:lstStyle/>
          <a:p>
            <a:r>
              <a:rPr lang="en-US" altLang="en-US" smtClean="0">
                <a:solidFill>
                  <a:srgbClr val="000000"/>
                </a:solidFill>
                <a:latin typeface="Times-Bold"/>
              </a:rPr>
              <a:t>Partitioning method: </a:t>
            </a:r>
            <a:r>
              <a:rPr lang="en-US" altLang="en-US" smtClean="0">
                <a:solidFill>
                  <a:srgbClr val="000000"/>
                </a:solidFill>
                <a:latin typeface="Times-Roman"/>
              </a:rPr>
              <a:t>Construct a partition of a database </a:t>
            </a:r>
            <a:r>
              <a:rPr lang="en-US" altLang="en-US" i="1" smtClean="0">
                <a:solidFill>
                  <a:srgbClr val="000000"/>
                </a:solidFill>
                <a:latin typeface="Times-BoldItalic"/>
              </a:rPr>
              <a:t>D </a:t>
            </a:r>
            <a:r>
              <a:rPr lang="en-US" altLang="en-US" smtClean="0">
                <a:solidFill>
                  <a:srgbClr val="000000"/>
                </a:solidFill>
                <a:latin typeface="Times-Roman"/>
              </a:rPr>
              <a:t>of </a:t>
            </a:r>
            <a:r>
              <a:rPr lang="en-US" altLang="en-US" i="1" smtClean="0">
                <a:solidFill>
                  <a:srgbClr val="000000"/>
                </a:solidFill>
                <a:latin typeface="Times-BoldItalic"/>
              </a:rPr>
              <a:t>n </a:t>
            </a:r>
            <a:r>
              <a:rPr lang="en-US" altLang="en-US" smtClean="0">
                <a:solidFill>
                  <a:srgbClr val="000000"/>
                </a:solidFill>
                <a:latin typeface="Times-Roman"/>
              </a:rPr>
              <a:t>objects into a set of </a:t>
            </a:r>
            <a:r>
              <a:rPr lang="en-US" altLang="en-US" i="1" smtClean="0">
                <a:solidFill>
                  <a:srgbClr val="000000"/>
                </a:solidFill>
                <a:latin typeface="Times-BoldItalic"/>
              </a:rPr>
              <a:t>k </a:t>
            </a:r>
            <a:r>
              <a:rPr lang="en-US" altLang="en-US" smtClean="0">
                <a:solidFill>
                  <a:srgbClr val="000000"/>
                </a:solidFill>
                <a:latin typeface="Times-Roman"/>
              </a:rPr>
              <a:t>clusters</a:t>
            </a:r>
          </a:p>
          <a:p>
            <a:endParaRPr lang="en-US" altLang="en-US" sz="800" smtClean="0">
              <a:solidFill>
                <a:srgbClr val="000000"/>
              </a:solidFill>
              <a:latin typeface="Times-Roman"/>
            </a:endParaRPr>
          </a:p>
          <a:p>
            <a:r>
              <a:rPr lang="en-US" altLang="en-US" smtClean="0">
                <a:solidFill>
                  <a:srgbClr val="000000"/>
                </a:solidFill>
                <a:latin typeface="Times-Roman"/>
              </a:rPr>
              <a:t>Given a </a:t>
            </a:r>
            <a:r>
              <a:rPr lang="en-US" altLang="en-US" i="1" smtClean="0">
                <a:solidFill>
                  <a:srgbClr val="000000"/>
                </a:solidFill>
                <a:latin typeface="Times-Italic"/>
              </a:rPr>
              <a:t>k</a:t>
            </a:r>
            <a:r>
              <a:rPr lang="en-US" altLang="en-US" smtClean="0">
                <a:solidFill>
                  <a:srgbClr val="000000"/>
                </a:solidFill>
                <a:latin typeface="Times-Roman"/>
              </a:rPr>
              <a:t>, find a partition of </a:t>
            </a:r>
            <a:r>
              <a:rPr lang="en-US" altLang="en-US" i="1" smtClean="0">
                <a:solidFill>
                  <a:srgbClr val="000000"/>
                </a:solidFill>
                <a:latin typeface="Times-Italic"/>
              </a:rPr>
              <a:t>k clusters </a:t>
            </a:r>
            <a:r>
              <a:rPr lang="en-US" altLang="en-US" smtClean="0">
                <a:solidFill>
                  <a:srgbClr val="000000"/>
                </a:solidFill>
                <a:latin typeface="Times-Roman"/>
              </a:rPr>
              <a:t>that optimizes the chosen partitioning criterion</a:t>
            </a:r>
          </a:p>
          <a:p>
            <a:pPr lvl="1"/>
            <a:r>
              <a:rPr lang="en-US" altLang="en-US" smtClean="0">
                <a:solidFill>
                  <a:srgbClr val="000000"/>
                </a:solidFill>
                <a:latin typeface="Times-Roman"/>
              </a:rPr>
              <a:t>Global optimal: exhaustively enumerate all partitions</a:t>
            </a:r>
          </a:p>
          <a:p>
            <a:pPr lvl="1"/>
            <a:r>
              <a:rPr lang="en-US" altLang="en-US" smtClean="0">
                <a:solidFill>
                  <a:srgbClr val="000000"/>
                </a:solidFill>
                <a:latin typeface="Times-Roman"/>
              </a:rPr>
              <a:t>Heuristic methods: </a:t>
            </a:r>
            <a:r>
              <a:rPr lang="en-US" altLang="en-US" i="1" smtClean="0">
                <a:solidFill>
                  <a:srgbClr val="000000"/>
                </a:solidFill>
                <a:latin typeface="Times-Italic"/>
              </a:rPr>
              <a:t>k-means </a:t>
            </a:r>
            <a:r>
              <a:rPr lang="en-US" altLang="en-US" smtClean="0">
                <a:solidFill>
                  <a:srgbClr val="000000"/>
                </a:solidFill>
                <a:latin typeface="Times-Roman"/>
              </a:rPr>
              <a:t>and </a:t>
            </a:r>
            <a:r>
              <a:rPr lang="en-US" altLang="en-US" i="1" smtClean="0">
                <a:solidFill>
                  <a:srgbClr val="000000"/>
                </a:solidFill>
                <a:latin typeface="Times-Italic"/>
              </a:rPr>
              <a:t>k-medoids </a:t>
            </a:r>
            <a:r>
              <a:rPr lang="en-US" altLang="en-US" smtClean="0">
                <a:solidFill>
                  <a:srgbClr val="000000"/>
                </a:solidFill>
                <a:latin typeface="Times-Roman"/>
              </a:rPr>
              <a:t>algorithms</a:t>
            </a:r>
          </a:p>
          <a:p>
            <a:pPr lvl="1"/>
            <a:endParaRPr lang="en-US" altLang="en-US" sz="1200" smtClean="0">
              <a:solidFill>
                <a:srgbClr val="000000"/>
              </a:solidFill>
              <a:latin typeface="Times-Roman"/>
            </a:endParaRPr>
          </a:p>
          <a:p>
            <a:r>
              <a:rPr lang="en-US" altLang="en-US" i="1" smtClean="0">
                <a:solidFill>
                  <a:srgbClr val="000000"/>
                </a:solidFill>
                <a:latin typeface="Times-Italic"/>
              </a:rPr>
              <a:t>k-means </a:t>
            </a:r>
            <a:r>
              <a:rPr lang="en-US" altLang="en-US" sz="2000" smtClean="0">
                <a:solidFill>
                  <a:srgbClr val="000000"/>
                </a:solidFill>
                <a:latin typeface="Times-Roman"/>
              </a:rPr>
              <a:t>(MacQueen’67)</a:t>
            </a:r>
          </a:p>
          <a:p>
            <a:pPr lvl="1"/>
            <a:r>
              <a:rPr lang="en-US" altLang="en-US" smtClean="0">
                <a:solidFill>
                  <a:srgbClr val="000000"/>
                </a:solidFill>
                <a:latin typeface="Times-Roman"/>
              </a:rPr>
              <a:t>Each cluster is represented by the center of the cluster</a:t>
            </a:r>
          </a:p>
          <a:p>
            <a:endParaRPr lang="en-US" altLang="en-US" sz="800" smtClean="0">
              <a:solidFill>
                <a:srgbClr val="000000"/>
              </a:solidFill>
              <a:latin typeface="Times-Roman"/>
            </a:endParaRPr>
          </a:p>
          <a:p>
            <a:r>
              <a:rPr lang="en-US" altLang="en-US" i="1" smtClean="0">
                <a:solidFill>
                  <a:srgbClr val="000000"/>
                </a:solidFill>
                <a:latin typeface="Times-Italic"/>
              </a:rPr>
              <a:t>k-medoids </a:t>
            </a:r>
            <a:r>
              <a:rPr lang="en-US" altLang="en-US" sz="2000" smtClean="0">
                <a:solidFill>
                  <a:srgbClr val="000000"/>
                </a:solidFill>
                <a:latin typeface="Times-Roman"/>
              </a:rPr>
              <a:t>(Kaufman &amp; Rousseeuw’87):</a:t>
            </a:r>
          </a:p>
          <a:p>
            <a:pPr lvl="1"/>
            <a:r>
              <a:rPr lang="en-US" altLang="en-US" smtClean="0">
                <a:solidFill>
                  <a:srgbClr val="000000"/>
                </a:solidFill>
                <a:latin typeface="Times-Roman"/>
              </a:rPr>
              <a:t>Each cluster is represented by one of the objects in the cluster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717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8DF4393-8816-4692-8B59-2742C40151C6}" type="slidenum">
              <a:rPr lang="en-US" altLang="en-US"/>
              <a:pPr/>
              <a:t>21</a:t>
            </a:fld>
            <a:endParaRPr lang="en-US" altLang="en-US"/>
          </a:p>
        </p:txBody>
      </p:sp>
      <p:sp>
        <p:nvSpPr>
          <p:cNvPr id="7173" name="Rectangle 2"/>
          <p:cNvSpPr>
            <a:spLocks noGrp="1" noChangeArrowheads="1"/>
          </p:cNvSpPr>
          <p:nvPr>
            <p:ph type="title"/>
          </p:nvPr>
        </p:nvSpPr>
        <p:spPr/>
        <p:txBody>
          <a:bodyPr/>
          <a:lstStyle/>
          <a:p>
            <a:r>
              <a:rPr lang="en-US" altLang="en-US" smtClean="0"/>
              <a:t>K-Means Algorithm</a:t>
            </a:r>
          </a:p>
        </p:txBody>
      </p:sp>
      <p:sp>
        <p:nvSpPr>
          <p:cNvPr id="7174" name="Rectangle 3"/>
          <p:cNvSpPr>
            <a:spLocks noGrp="1" noChangeArrowheads="1"/>
          </p:cNvSpPr>
          <p:nvPr>
            <p:ph type="body" sz="half" idx="1"/>
          </p:nvPr>
        </p:nvSpPr>
        <p:spPr>
          <a:xfrm>
            <a:off x="488950" y="1230313"/>
            <a:ext cx="8066088" cy="1871662"/>
          </a:xfrm>
          <a:solidFill>
            <a:srgbClr val="FFCC99"/>
          </a:solidFill>
          <a:ln>
            <a:solidFill>
              <a:schemeClr val="tx1"/>
            </a:solidFill>
            <a:miter lim="800000"/>
            <a:headEnd/>
            <a:tailEnd/>
          </a:ln>
        </p:spPr>
        <p:txBody>
          <a:bodyPr/>
          <a:lstStyle/>
          <a:p>
            <a:pPr>
              <a:lnSpc>
                <a:spcPct val="80000"/>
              </a:lnSpc>
            </a:pPr>
            <a:r>
              <a:rPr lang="en-US" altLang="en-US" smtClean="0"/>
              <a:t>The basic algorithm (based on reallocation method):</a:t>
            </a:r>
          </a:p>
          <a:p>
            <a:pPr marL="917575" lvl="1" indent="-460375">
              <a:lnSpc>
                <a:spcPct val="80000"/>
              </a:lnSpc>
              <a:buFont typeface="Marlett" pitchFamily="2" charset="2"/>
              <a:buNone/>
            </a:pPr>
            <a:r>
              <a:rPr lang="en-US" altLang="en-US" sz="1600" smtClean="0"/>
              <a:t>1. Select </a:t>
            </a:r>
            <a:r>
              <a:rPr lang="en-US" altLang="en-US" sz="1600" i="1" smtClean="0"/>
              <a:t>K</a:t>
            </a:r>
            <a:r>
              <a:rPr lang="en-US" altLang="en-US" sz="1600" smtClean="0"/>
              <a:t> initial clusters by (possibly) random assignment of some items to clusters and compute each of the cluster centroids.</a:t>
            </a:r>
          </a:p>
          <a:p>
            <a:pPr marL="917575" lvl="1" indent="-460375">
              <a:lnSpc>
                <a:spcPct val="80000"/>
              </a:lnSpc>
              <a:buFont typeface="Marlett" pitchFamily="2" charset="2"/>
              <a:buNone/>
            </a:pPr>
            <a:r>
              <a:rPr lang="en-US" altLang="en-US" sz="1600" smtClean="0"/>
              <a:t>2. Compute the similarity of each item </a:t>
            </a:r>
            <a:r>
              <a:rPr lang="en-US" altLang="en-US" sz="1600" i="1" smtClean="0"/>
              <a:t>x</a:t>
            </a:r>
            <a:r>
              <a:rPr lang="en-US" altLang="en-US" sz="1600" i="1" baseline="-25000" smtClean="0"/>
              <a:t>i</a:t>
            </a:r>
            <a:r>
              <a:rPr lang="en-US" altLang="en-US" sz="1600" smtClean="0"/>
              <a:t> to each cluster centroid and (re-)assign each item to the cluster whose centroid is most similar to </a:t>
            </a:r>
            <a:r>
              <a:rPr lang="en-US" altLang="en-US" sz="1600" i="1" smtClean="0"/>
              <a:t>x</a:t>
            </a:r>
            <a:r>
              <a:rPr lang="en-US" altLang="en-US" sz="1600" i="1" baseline="-25000" smtClean="0"/>
              <a:t>i</a:t>
            </a:r>
            <a:r>
              <a:rPr lang="en-US" altLang="en-US" sz="1600" smtClean="0"/>
              <a:t>.</a:t>
            </a:r>
          </a:p>
          <a:p>
            <a:pPr marL="917575" lvl="1" indent="-460375">
              <a:lnSpc>
                <a:spcPct val="80000"/>
              </a:lnSpc>
              <a:buFont typeface="Marlett" pitchFamily="2" charset="2"/>
              <a:buNone/>
            </a:pPr>
            <a:r>
              <a:rPr lang="en-US" altLang="en-US" sz="1600" smtClean="0"/>
              <a:t>3. Re-compute the cluster centroids based on the new assignments.</a:t>
            </a:r>
          </a:p>
          <a:p>
            <a:pPr marL="917575" lvl="1" indent="-460375">
              <a:lnSpc>
                <a:spcPct val="80000"/>
              </a:lnSpc>
              <a:buFont typeface="Marlett" pitchFamily="2" charset="2"/>
              <a:buNone/>
            </a:pPr>
            <a:r>
              <a:rPr lang="en-US" altLang="en-US" sz="1600" smtClean="0"/>
              <a:t>4. Repeat steps 2 and 3 until three is no change in clusters from one iteration to the next.</a:t>
            </a:r>
            <a:endParaRPr lang="en-US" altLang="en-US" sz="1800" smtClean="0"/>
          </a:p>
        </p:txBody>
      </p:sp>
      <p:sp>
        <p:nvSpPr>
          <p:cNvPr id="7175" name="Rectangle 5"/>
          <p:cNvSpPr>
            <a:spLocks noChangeArrowheads="1"/>
          </p:cNvSpPr>
          <p:nvPr/>
        </p:nvSpPr>
        <p:spPr bwMode="auto">
          <a:xfrm>
            <a:off x="739775" y="4038600"/>
            <a:ext cx="1800225" cy="1339850"/>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Initial (arbitrary) assignment:</a:t>
            </a:r>
          </a:p>
          <a:p>
            <a:pPr algn="l"/>
            <a:r>
              <a:rPr lang="en-US" altLang="en-US" sz="1600" b="1"/>
              <a:t>C1 = {D1,D2}, </a:t>
            </a:r>
          </a:p>
          <a:p>
            <a:pPr algn="l"/>
            <a:r>
              <a:rPr lang="en-US" altLang="en-US" sz="1600" b="1"/>
              <a:t>C2 = {D3,D4}, </a:t>
            </a:r>
          </a:p>
          <a:p>
            <a:pPr algn="l"/>
            <a:r>
              <a:rPr lang="en-US" altLang="en-US" sz="1600" b="1"/>
              <a:t>C3 = {D5,D6}</a:t>
            </a:r>
          </a:p>
        </p:txBody>
      </p:sp>
      <p:sp>
        <p:nvSpPr>
          <p:cNvPr id="7176" name="Text Box 7"/>
          <p:cNvSpPr txBox="1">
            <a:spLocks noChangeArrowheads="1"/>
          </p:cNvSpPr>
          <p:nvPr/>
        </p:nvSpPr>
        <p:spPr bwMode="auto">
          <a:xfrm>
            <a:off x="619125" y="5840413"/>
            <a:ext cx="1738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Cluster Centroids</a:t>
            </a:r>
          </a:p>
        </p:txBody>
      </p:sp>
      <p:sp>
        <p:nvSpPr>
          <p:cNvPr id="7177" name="Rectangle 11"/>
          <p:cNvSpPr>
            <a:spLocks noChangeArrowheads="1"/>
          </p:cNvSpPr>
          <p:nvPr/>
        </p:nvSpPr>
        <p:spPr bwMode="auto">
          <a:xfrm>
            <a:off x="2741613" y="3336925"/>
            <a:ext cx="34163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nSpc>
                <a:spcPct val="80000"/>
              </a:lnSpc>
              <a:spcBef>
                <a:spcPct val="20000"/>
              </a:spcBef>
              <a:buClr>
                <a:schemeClr val="accent2"/>
              </a:buClr>
              <a:buFont typeface="Marlett" pitchFamily="2" charset="2"/>
              <a:buNone/>
            </a:pPr>
            <a:r>
              <a:rPr lang="en-US" altLang="en-US" sz="1800" b="1"/>
              <a:t>Example: Clustering Documents</a:t>
            </a:r>
            <a:r>
              <a:rPr lang="en-US" altLang="en-US" sz="1800"/>
              <a:t> </a:t>
            </a:r>
          </a:p>
        </p:txBody>
      </p:sp>
      <p:graphicFrame>
        <p:nvGraphicFramePr>
          <p:cNvPr id="7170" name="Object 456"/>
          <p:cNvGraphicFramePr>
            <a:graphicFrameLocks noGrp="1" noChangeAspect="1"/>
          </p:cNvGraphicFramePr>
          <p:nvPr>
            <p:ph sz="half" idx="2"/>
          </p:nvPr>
        </p:nvGraphicFramePr>
        <p:xfrm>
          <a:off x="3046413" y="3802063"/>
          <a:ext cx="5064125" cy="2532062"/>
        </p:xfrm>
        <a:graphic>
          <a:graphicData uri="http://schemas.openxmlformats.org/presentationml/2006/ole">
            <mc:AlternateContent xmlns:mc="http://schemas.openxmlformats.org/markup-compatibility/2006">
              <mc:Choice xmlns:v="urn:schemas-microsoft-com:vml" Requires="v">
                <p:oleObj spid="_x0000_s7181" name="Worksheet" r:id="rId4" imgW="3861921" imgH="1932456" progId="Excel.Sheet.8">
                  <p:embed/>
                </p:oleObj>
              </mc:Choice>
              <mc:Fallback>
                <p:oleObj name="Worksheet" r:id="rId4" imgW="3861921" imgH="1932456" progId="Excel.Sheet.8">
                  <p:embed/>
                  <p:pic>
                    <p:nvPicPr>
                      <p:cNvPr id="0" name="Object 4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6413" y="3802063"/>
                        <a:ext cx="5064125"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AutoShape 459"/>
          <p:cNvSpPr>
            <a:spLocks/>
          </p:cNvSpPr>
          <p:nvPr/>
        </p:nvSpPr>
        <p:spPr bwMode="auto">
          <a:xfrm>
            <a:off x="2871788" y="5692775"/>
            <a:ext cx="88900" cy="630238"/>
          </a:xfrm>
          <a:prstGeom prst="leftBrace">
            <a:avLst>
              <a:gd name="adj1" fmla="val 590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cxnSp>
        <p:nvCxnSpPr>
          <p:cNvPr id="7179" name="AutoShape 460"/>
          <p:cNvCxnSpPr>
            <a:cxnSpLocks noChangeShapeType="1"/>
            <a:stCxn id="7176" idx="3"/>
            <a:endCxn id="7178" idx="1"/>
          </p:cNvCxnSpPr>
          <p:nvPr/>
        </p:nvCxnSpPr>
        <p:spPr bwMode="auto">
          <a:xfrm>
            <a:off x="2357438" y="6008688"/>
            <a:ext cx="504825"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81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C2C13C1-9B5B-4060-A203-3D2D3B8E924A}" type="slidenum">
              <a:rPr lang="en-US" altLang="en-US"/>
              <a:pPr/>
              <a:t>22</a:t>
            </a:fld>
            <a:endParaRPr lang="en-US" altLang="en-US"/>
          </a:p>
        </p:txBody>
      </p:sp>
      <p:sp>
        <p:nvSpPr>
          <p:cNvPr id="8197" name="Rectangle 2"/>
          <p:cNvSpPr>
            <a:spLocks noGrp="1" noChangeArrowheads="1"/>
          </p:cNvSpPr>
          <p:nvPr>
            <p:ph type="title"/>
          </p:nvPr>
        </p:nvSpPr>
        <p:spPr>
          <a:xfrm>
            <a:off x="685800" y="304800"/>
            <a:ext cx="7772400" cy="469900"/>
          </a:xfrm>
        </p:spPr>
        <p:txBody>
          <a:bodyPr/>
          <a:lstStyle/>
          <a:p>
            <a:r>
              <a:rPr lang="en-US" altLang="en-US" smtClean="0"/>
              <a:t>Example: K-Means </a:t>
            </a:r>
          </a:p>
        </p:txBody>
      </p:sp>
      <p:graphicFrame>
        <p:nvGraphicFramePr>
          <p:cNvPr id="8194" name="Object 0"/>
          <p:cNvGraphicFramePr>
            <a:graphicFrameLocks noChangeAspect="1"/>
          </p:cNvGraphicFramePr>
          <p:nvPr/>
        </p:nvGraphicFramePr>
        <p:xfrm>
          <a:off x="771525" y="1963738"/>
          <a:ext cx="7459663" cy="1158875"/>
        </p:xfrm>
        <a:graphic>
          <a:graphicData uri="http://schemas.openxmlformats.org/presentationml/2006/ole">
            <mc:AlternateContent xmlns:mc="http://schemas.openxmlformats.org/markup-compatibility/2006">
              <mc:Choice xmlns:v="urn:schemas-microsoft-com:vml" Requires="v">
                <p:oleObj spid="_x0000_s8202" name="Worksheet" r:id="rId4" imgW="4210208" imgH="657104" progId="Excel.Sheet.8">
                  <p:embed/>
                </p:oleObj>
              </mc:Choice>
              <mc:Fallback>
                <p:oleObj name="Worksheet" r:id="rId4" imgW="4210208" imgH="657104" progId="Excel.Shee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1963738"/>
                        <a:ext cx="7459663"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5"/>
          <p:cNvSpPr>
            <a:spLocks noChangeArrowheads="1"/>
          </p:cNvSpPr>
          <p:nvPr/>
        </p:nvSpPr>
        <p:spPr bwMode="auto">
          <a:xfrm>
            <a:off x="654050" y="1082675"/>
            <a:ext cx="7994650" cy="60642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Now compute the similarity (or distance) of each item with each cluster, resulting a cluster-document similarity matrix (here we use dot product as the similarity measure).</a:t>
            </a:r>
          </a:p>
        </p:txBody>
      </p:sp>
      <p:sp>
        <p:nvSpPr>
          <p:cNvPr id="8199" name="Rectangle 6"/>
          <p:cNvSpPr>
            <a:spLocks noChangeArrowheads="1"/>
          </p:cNvSpPr>
          <p:nvPr/>
        </p:nvSpPr>
        <p:spPr bwMode="auto">
          <a:xfrm>
            <a:off x="668338" y="3392488"/>
            <a:ext cx="7994650" cy="1828800"/>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For each document, reallocate the document to the cluster to which it has the highest similarity (shown in red in the above table). After the reallocation we have the following new clusters. Note that the previously unassigned D7 and D8 have been assigned, and that D1 and D6 have been reallocated from their original assignment.</a:t>
            </a:r>
          </a:p>
          <a:p>
            <a:pPr algn="l"/>
            <a:endParaRPr lang="en-US" altLang="en-US" sz="1600" b="1"/>
          </a:p>
          <a:p>
            <a:pPr algn="ctr"/>
            <a:r>
              <a:rPr lang="en-US" altLang="en-US" sz="1600" b="1"/>
              <a:t>C1 = {D2,D7,D8},    C2 = {D1,D3,D4,D6},    C3 = {D5}</a:t>
            </a:r>
          </a:p>
          <a:p>
            <a:pPr algn="l"/>
            <a:endParaRPr lang="en-US" altLang="en-US" sz="1600" b="1"/>
          </a:p>
        </p:txBody>
      </p:sp>
      <p:sp>
        <p:nvSpPr>
          <p:cNvPr id="556039" name="Text Box 7"/>
          <p:cNvSpPr txBox="1">
            <a:spLocks noChangeArrowheads="1"/>
          </p:cNvSpPr>
          <p:nvPr/>
        </p:nvSpPr>
        <p:spPr bwMode="auto">
          <a:xfrm>
            <a:off x="1681163" y="5484813"/>
            <a:ext cx="5683250" cy="6508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a:t>This is the end of first iteration (i.e., the first reallocation). Next, we repeat the process for another reallocation…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304800"/>
            <a:ext cx="7772400" cy="561975"/>
          </a:xfrm>
        </p:spPr>
        <p:txBody>
          <a:bodyPr/>
          <a:lstStyle/>
          <a:p>
            <a:r>
              <a:rPr lang="en-US" altLang="en-US" smtClean="0"/>
              <a:t>Example: K-Means</a:t>
            </a:r>
          </a:p>
        </p:txBody>
      </p:sp>
      <p:graphicFrame>
        <p:nvGraphicFramePr>
          <p:cNvPr id="9218" name="Object 0"/>
          <p:cNvGraphicFramePr>
            <a:graphicFrameLocks noGrp="1" noChangeAspect="1"/>
          </p:cNvGraphicFramePr>
          <p:nvPr>
            <p:ph sz="half" idx="1"/>
          </p:nvPr>
        </p:nvGraphicFramePr>
        <p:xfrm>
          <a:off x="3171825" y="1744663"/>
          <a:ext cx="4514850" cy="2451100"/>
        </p:xfrm>
        <a:graphic>
          <a:graphicData uri="http://schemas.openxmlformats.org/presentationml/2006/ole">
            <mc:AlternateContent xmlns:mc="http://schemas.openxmlformats.org/markup-compatibility/2006">
              <mc:Choice xmlns:v="urn:schemas-microsoft-com:vml" Requires="v">
                <p:oleObj spid="_x0000_s9241" name="Worksheet" r:id="rId4" imgW="3667506" imgH="1990954" progId="Excel.Sheet.8">
                  <p:embed/>
                </p:oleObj>
              </mc:Choice>
              <mc:Fallback>
                <p:oleObj name="Worksheet" r:id="rId4" imgW="3667506" imgH="1990954" progId="Excel.Shee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744663"/>
                        <a:ext cx="451485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4"/>
          <p:cNvSpPr>
            <a:spLocks noChangeArrowheads="1"/>
          </p:cNvSpPr>
          <p:nvPr/>
        </p:nvSpPr>
        <p:spPr bwMode="auto">
          <a:xfrm>
            <a:off x="385763" y="1055688"/>
            <a:ext cx="2316162" cy="109537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Now compute new cluster centroids using the original document-term matrix</a:t>
            </a:r>
          </a:p>
        </p:txBody>
      </p:sp>
      <p:sp>
        <p:nvSpPr>
          <p:cNvPr id="9222" name="Rectangle 5"/>
          <p:cNvSpPr>
            <a:spLocks noChangeArrowheads="1"/>
          </p:cNvSpPr>
          <p:nvPr/>
        </p:nvSpPr>
        <p:spPr bwMode="auto">
          <a:xfrm>
            <a:off x="365125" y="2825750"/>
            <a:ext cx="2387600" cy="139382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This will lead to a new cluster-doc similarity matrix similar to previous slide. Again, the items are reallocated to clusters with highest similarity.</a:t>
            </a:r>
          </a:p>
        </p:txBody>
      </p:sp>
      <p:sp>
        <p:nvSpPr>
          <p:cNvPr id="557062" name="Rectangle 6"/>
          <p:cNvSpPr>
            <a:spLocks noChangeArrowheads="1"/>
          </p:cNvSpPr>
          <p:nvPr/>
        </p:nvSpPr>
        <p:spPr bwMode="auto">
          <a:xfrm>
            <a:off x="3082925" y="99060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600" b="1"/>
              <a:t>C1 = {D2,D7,D8},    C2 = {D1,D3,D4,D6},    C3 = {D5}</a:t>
            </a:r>
          </a:p>
        </p:txBody>
      </p:sp>
      <p:sp>
        <p:nvSpPr>
          <p:cNvPr id="9224" name="Rectangle 464"/>
          <p:cNvSpPr>
            <a:spLocks noChangeArrowheads="1"/>
          </p:cNvSpPr>
          <p:nvPr/>
        </p:nvSpPr>
        <p:spPr bwMode="auto">
          <a:xfrm>
            <a:off x="2881313" y="2217738"/>
            <a:ext cx="5095875" cy="131762"/>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5" name="Rectangle 465"/>
          <p:cNvSpPr>
            <a:spLocks noChangeArrowheads="1"/>
          </p:cNvSpPr>
          <p:nvPr/>
        </p:nvSpPr>
        <p:spPr bwMode="auto">
          <a:xfrm>
            <a:off x="2881313" y="3208338"/>
            <a:ext cx="5095875" cy="1524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6" name="Rectangle 466"/>
          <p:cNvSpPr>
            <a:spLocks noChangeArrowheads="1"/>
          </p:cNvSpPr>
          <p:nvPr/>
        </p:nvSpPr>
        <p:spPr bwMode="auto">
          <a:xfrm>
            <a:off x="2881313" y="3394075"/>
            <a:ext cx="5095875" cy="131763"/>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7" name="Line 467"/>
          <p:cNvSpPr>
            <a:spLocks noChangeShapeType="1"/>
          </p:cNvSpPr>
          <p:nvPr/>
        </p:nvSpPr>
        <p:spPr bwMode="auto">
          <a:xfrm flipH="1">
            <a:off x="7867650" y="3709988"/>
            <a:ext cx="36988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Line 468"/>
          <p:cNvSpPr>
            <a:spLocks noChangeShapeType="1"/>
          </p:cNvSpPr>
          <p:nvPr/>
        </p:nvSpPr>
        <p:spPr bwMode="auto">
          <a:xfrm>
            <a:off x="7988300" y="2273300"/>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469"/>
          <p:cNvSpPr>
            <a:spLocks noChangeShapeType="1"/>
          </p:cNvSpPr>
          <p:nvPr/>
        </p:nvSpPr>
        <p:spPr bwMode="auto">
          <a:xfrm>
            <a:off x="7999413" y="3284538"/>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470"/>
          <p:cNvSpPr>
            <a:spLocks noChangeShapeType="1"/>
          </p:cNvSpPr>
          <p:nvPr/>
        </p:nvSpPr>
        <p:spPr bwMode="auto">
          <a:xfrm>
            <a:off x="7999413" y="3470275"/>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471"/>
          <p:cNvSpPr>
            <a:spLocks noChangeShapeType="1"/>
          </p:cNvSpPr>
          <p:nvPr/>
        </p:nvSpPr>
        <p:spPr bwMode="auto">
          <a:xfrm>
            <a:off x="8216900" y="2262188"/>
            <a:ext cx="0" cy="14478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Freeform 480"/>
          <p:cNvSpPr>
            <a:spLocks/>
          </p:cNvSpPr>
          <p:nvPr/>
        </p:nvSpPr>
        <p:spPr bwMode="auto">
          <a:xfrm rot="-574454">
            <a:off x="669925" y="4181475"/>
            <a:ext cx="741363" cy="739775"/>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9219" name="Object 1"/>
          <p:cNvGraphicFramePr>
            <a:graphicFrameLocks noGrp="1" noChangeAspect="1"/>
          </p:cNvGraphicFramePr>
          <p:nvPr>
            <p:ph sz="half" idx="2"/>
          </p:nvPr>
        </p:nvGraphicFramePr>
        <p:xfrm>
          <a:off x="1516063" y="4413250"/>
          <a:ext cx="6292850" cy="752475"/>
        </p:xfrm>
        <a:graphic>
          <a:graphicData uri="http://schemas.openxmlformats.org/presentationml/2006/ole">
            <mc:AlternateContent xmlns:mc="http://schemas.openxmlformats.org/markup-compatibility/2006">
              <mc:Choice xmlns:v="urn:schemas-microsoft-com:vml" Requires="v">
                <p:oleObj spid="_x0000_s9242" name="Worksheet" r:id="rId6" imgW="5496306" imgH="657555" progId="Excel.Sheet.8">
                  <p:embed/>
                </p:oleObj>
              </mc:Choice>
              <mc:Fallback>
                <p:oleObj name="Worksheet" r:id="rId6" imgW="5496306" imgH="657555" progId="Excel.Sheet.8">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6063" y="4413250"/>
                        <a:ext cx="6292850" cy="752475"/>
                      </a:xfrm>
                      <a:prstGeom prst="rect">
                        <a:avLst/>
                      </a:prstGeom>
                    </p:spPr>
                  </p:pic>
                </p:oleObj>
              </mc:Fallback>
            </mc:AlternateContent>
          </a:graphicData>
        </a:graphic>
      </p:graphicFrame>
      <p:sp>
        <p:nvSpPr>
          <p:cNvPr id="557538" name="Rectangle 482"/>
          <p:cNvSpPr>
            <a:spLocks noChangeArrowheads="1"/>
          </p:cNvSpPr>
          <p:nvPr/>
        </p:nvSpPr>
        <p:spPr bwMode="auto">
          <a:xfrm>
            <a:off x="2813050" y="534035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600" b="1"/>
              <a:t>C1 = {D2,D6,D8},    C2 = {D1,D3,D4},    C3 = {D5,D7}</a:t>
            </a:r>
          </a:p>
        </p:txBody>
      </p:sp>
      <p:sp>
        <p:nvSpPr>
          <p:cNvPr id="9234" name="Text Box 483"/>
          <p:cNvSpPr txBox="1">
            <a:spLocks noChangeArrowheads="1"/>
          </p:cNvSpPr>
          <p:nvPr/>
        </p:nvSpPr>
        <p:spPr bwMode="auto">
          <a:xfrm>
            <a:off x="1169988" y="5364163"/>
            <a:ext cx="1633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solidFill>
                  <a:srgbClr val="CC3300"/>
                </a:solidFill>
              </a:rPr>
              <a:t>New assignment </a:t>
            </a:r>
            <a:r>
              <a:rPr lang="en-US" altLang="en-US" b="1">
                <a:solidFill>
                  <a:srgbClr val="CC3300"/>
                </a:solidFill>
                <a:sym typeface="Wingdings" pitchFamily="2" charset="2"/>
              </a:rPr>
              <a:t></a:t>
            </a:r>
            <a:endParaRPr lang="en-US" altLang="en-US" b="1">
              <a:solidFill>
                <a:srgbClr val="CC3300"/>
              </a:solidFill>
            </a:endParaRPr>
          </a:p>
        </p:txBody>
      </p:sp>
      <p:sp>
        <p:nvSpPr>
          <p:cNvPr id="9235" name="Freeform 484"/>
          <p:cNvSpPr>
            <a:spLocks/>
          </p:cNvSpPr>
          <p:nvPr/>
        </p:nvSpPr>
        <p:spPr bwMode="auto">
          <a:xfrm rot="-574454">
            <a:off x="1993900" y="2081213"/>
            <a:ext cx="963613" cy="630237"/>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6" name="Freeform 485"/>
          <p:cNvSpPr>
            <a:spLocks/>
          </p:cNvSpPr>
          <p:nvPr/>
        </p:nvSpPr>
        <p:spPr bwMode="auto">
          <a:xfrm>
            <a:off x="736600" y="5053013"/>
            <a:ext cx="717550" cy="461962"/>
          </a:xfrm>
          <a:custGeom>
            <a:avLst/>
            <a:gdLst>
              <a:gd name="T0" fmla="*/ 452 w 452"/>
              <a:gd name="T1" fmla="*/ 0 h 291"/>
              <a:gd name="T2" fmla="*/ 100 w 452"/>
              <a:gd name="T3" fmla="*/ 55 h 291"/>
              <a:gd name="T4" fmla="*/ 27 w 452"/>
              <a:gd name="T5" fmla="*/ 206 h 291"/>
              <a:gd name="T6" fmla="*/ 264 w 452"/>
              <a:gd name="T7" fmla="*/ 291 h 291"/>
              <a:gd name="T8" fmla="*/ 0 60000 65536"/>
              <a:gd name="T9" fmla="*/ 0 60000 65536"/>
              <a:gd name="T10" fmla="*/ 0 60000 65536"/>
              <a:gd name="T11" fmla="*/ 0 60000 65536"/>
              <a:gd name="T12" fmla="*/ 0 w 452"/>
              <a:gd name="T13" fmla="*/ 0 h 291"/>
              <a:gd name="T14" fmla="*/ 452 w 452"/>
              <a:gd name="T15" fmla="*/ 291 h 291"/>
            </a:gdLst>
            <a:ahLst/>
            <a:cxnLst>
              <a:cxn ang="T8">
                <a:pos x="T0" y="T1"/>
              </a:cxn>
              <a:cxn ang="T9">
                <a:pos x="T2" y="T3"/>
              </a:cxn>
              <a:cxn ang="T10">
                <a:pos x="T4" y="T5"/>
              </a:cxn>
              <a:cxn ang="T11">
                <a:pos x="T6" y="T7"/>
              </a:cxn>
            </a:cxnLst>
            <a:rect l="T12" t="T13" r="T14" b="T15"/>
            <a:pathLst>
              <a:path w="452" h="291">
                <a:moveTo>
                  <a:pt x="452" y="0"/>
                </a:moveTo>
                <a:cubicBezTo>
                  <a:pt x="311" y="10"/>
                  <a:pt x="171" y="21"/>
                  <a:pt x="100" y="55"/>
                </a:cubicBezTo>
                <a:cubicBezTo>
                  <a:pt x="29" y="89"/>
                  <a:pt x="0" y="167"/>
                  <a:pt x="27" y="206"/>
                </a:cubicBezTo>
                <a:cubicBezTo>
                  <a:pt x="54" y="245"/>
                  <a:pt x="159" y="268"/>
                  <a:pt x="264" y="291"/>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7" name="AutoShape 486"/>
          <p:cNvSpPr>
            <a:spLocks noChangeArrowheads="1"/>
          </p:cNvSpPr>
          <p:nvPr/>
        </p:nvSpPr>
        <p:spPr bwMode="auto">
          <a:xfrm>
            <a:off x="5227638" y="1462088"/>
            <a:ext cx="174625" cy="241300"/>
          </a:xfrm>
          <a:prstGeom prst="downArrow">
            <a:avLst>
              <a:gd name="adj1" fmla="val 50000"/>
              <a:gd name="adj2" fmla="val 34545"/>
            </a:avLst>
          </a:prstGeom>
          <a:solidFill>
            <a:srgbClr val="008000"/>
          </a:solidFill>
          <a:ln w="12700">
            <a:solidFill>
              <a:srgbClr val="008000"/>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38" name="Text Box 487"/>
          <p:cNvSpPr txBox="1">
            <a:spLocks noChangeArrowheads="1"/>
          </p:cNvSpPr>
          <p:nvPr/>
        </p:nvSpPr>
        <p:spPr bwMode="auto">
          <a:xfrm>
            <a:off x="738188" y="5972175"/>
            <a:ext cx="7558087" cy="546100"/>
          </a:xfrm>
          <a:prstGeom prst="rect">
            <a:avLst/>
          </a:prstGeom>
          <a:solidFill>
            <a:srgbClr val="CCECFF"/>
          </a:solidFill>
          <a:ln w="28575">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Note: This process is now repeated with new clusters. However, the next iteration in this example</a:t>
            </a:r>
          </a:p>
          <a:p>
            <a:pPr algn="l"/>
            <a:r>
              <a:rPr lang="en-US" altLang="en-US" b="1"/>
              <a:t>Will show no change to the clusters, thus terminating the 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795642FB-2E32-447C-A933-7C19D83B8702}" type="slidenum">
              <a:rPr lang="en-US" altLang="en-US"/>
              <a:pPr/>
              <a:t>24</a:t>
            </a:fld>
            <a:endParaRPr lang="en-US" altLang="en-US"/>
          </a:p>
        </p:txBody>
      </p:sp>
      <p:sp>
        <p:nvSpPr>
          <p:cNvPr id="41988" name="Rectangle 2"/>
          <p:cNvSpPr>
            <a:spLocks noGrp="1" noChangeArrowheads="1"/>
          </p:cNvSpPr>
          <p:nvPr>
            <p:ph type="title"/>
          </p:nvPr>
        </p:nvSpPr>
        <p:spPr/>
        <p:txBody>
          <a:bodyPr/>
          <a:lstStyle/>
          <a:p>
            <a:r>
              <a:rPr lang="en-US" altLang="en-US" smtClean="0"/>
              <a:t>K-Means Algorithm</a:t>
            </a:r>
          </a:p>
        </p:txBody>
      </p:sp>
      <p:sp>
        <p:nvSpPr>
          <p:cNvPr id="41989" name="Rectangle 3"/>
          <p:cNvSpPr>
            <a:spLocks noGrp="1" noChangeArrowheads="1"/>
          </p:cNvSpPr>
          <p:nvPr>
            <p:ph type="body" idx="1"/>
          </p:nvPr>
        </p:nvSpPr>
        <p:spPr/>
        <p:txBody>
          <a:bodyPr/>
          <a:lstStyle/>
          <a:p>
            <a:pPr>
              <a:lnSpc>
                <a:spcPct val="90000"/>
              </a:lnSpc>
            </a:pPr>
            <a:r>
              <a:rPr lang="en-US" altLang="en-US" sz="2200" smtClean="0">
                <a:solidFill>
                  <a:srgbClr val="000000"/>
                </a:solidFill>
                <a:latin typeface="Times-Roman"/>
              </a:rPr>
              <a:t>Strength of the </a:t>
            </a:r>
            <a:r>
              <a:rPr lang="en-US" altLang="en-US" sz="2200" i="1" smtClean="0">
                <a:solidFill>
                  <a:srgbClr val="000000"/>
                </a:solidFill>
                <a:latin typeface="Times-Italic"/>
              </a:rPr>
              <a:t>k</a:t>
            </a:r>
            <a:r>
              <a:rPr lang="en-US" altLang="en-US" sz="2200" smtClean="0">
                <a:solidFill>
                  <a:srgbClr val="000000"/>
                </a:solidFill>
                <a:latin typeface="Times-Roman"/>
              </a:rPr>
              <a:t>-</a:t>
            </a:r>
            <a:r>
              <a:rPr lang="en-US" altLang="en-US" sz="2200" i="1" smtClean="0">
                <a:solidFill>
                  <a:srgbClr val="000000"/>
                </a:solidFill>
                <a:latin typeface="Times-Italic"/>
              </a:rPr>
              <a:t>means</a:t>
            </a:r>
            <a:r>
              <a:rPr lang="en-US" altLang="en-US" sz="2200" smtClean="0">
                <a:solidFill>
                  <a:srgbClr val="000000"/>
                </a:solidFill>
                <a:latin typeface="Times-Roman"/>
              </a:rPr>
              <a:t>:</a:t>
            </a:r>
            <a:endParaRPr lang="en-US" altLang="en-US" sz="2000" smtClean="0">
              <a:solidFill>
                <a:srgbClr val="000000"/>
              </a:solidFill>
              <a:latin typeface="Times-Roman"/>
            </a:endParaRPr>
          </a:p>
          <a:p>
            <a:pPr lvl="1">
              <a:lnSpc>
                <a:spcPct val="90000"/>
              </a:lnSpc>
            </a:pPr>
            <a:r>
              <a:rPr lang="en-US" altLang="en-US" i="1" smtClean="0">
                <a:solidFill>
                  <a:srgbClr val="000000"/>
                </a:solidFill>
                <a:latin typeface="Times-Italic"/>
              </a:rPr>
              <a:t>Relatively efficient</a:t>
            </a:r>
            <a:r>
              <a:rPr lang="en-US" altLang="en-US" smtClean="0">
                <a:solidFill>
                  <a:srgbClr val="000000"/>
                </a:solidFill>
                <a:latin typeface="Times-Roman"/>
              </a:rPr>
              <a:t>: </a:t>
            </a:r>
            <a:r>
              <a:rPr lang="en-US" altLang="en-US" i="1" smtClean="0">
                <a:solidFill>
                  <a:srgbClr val="000000"/>
                </a:solidFill>
                <a:latin typeface="Times-Italic"/>
              </a:rPr>
              <a:t>O</a:t>
            </a:r>
            <a:r>
              <a:rPr lang="en-US" altLang="en-US" smtClean="0">
                <a:solidFill>
                  <a:srgbClr val="000000"/>
                </a:solidFill>
                <a:latin typeface="Times-Roman"/>
              </a:rPr>
              <a:t>(</a:t>
            </a:r>
            <a:r>
              <a:rPr lang="en-US" altLang="en-US" i="1" smtClean="0">
                <a:solidFill>
                  <a:srgbClr val="000000"/>
                </a:solidFill>
                <a:latin typeface="Times-Italic"/>
              </a:rPr>
              <a:t>tkn</a:t>
            </a:r>
            <a:r>
              <a:rPr lang="en-US" altLang="en-US" smtClean="0">
                <a:solidFill>
                  <a:srgbClr val="000000"/>
                </a:solidFill>
                <a:latin typeface="Times-Roman"/>
              </a:rPr>
              <a:t>), where </a:t>
            </a:r>
            <a:r>
              <a:rPr lang="en-US" altLang="en-US" i="1" smtClean="0">
                <a:solidFill>
                  <a:srgbClr val="000000"/>
                </a:solidFill>
                <a:latin typeface="Times-Italic"/>
              </a:rPr>
              <a:t>n </a:t>
            </a:r>
            <a:r>
              <a:rPr lang="en-US" altLang="en-US" smtClean="0">
                <a:solidFill>
                  <a:srgbClr val="000000"/>
                </a:solidFill>
                <a:latin typeface="Times-Roman"/>
              </a:rPr>
              <a:t>is # of objects, </a:t>
            </a:r>
            <a:r>
              <a:rPr lang="en-US" altLang="en-US" i="1" smtClean="0">
                <a:solidFill>
                  <a:srgbClr val="000000"/>
                </a:solidFill>
                <a:latin typeface="Times-Italic"/>
              </a:rPr>
              <a:t>k </a:t>
            </a:r>
            <a:r>
              <a:rPr lang="en-US" altLang="en-US" smtClean="0">
                <a:solidFill>
                  <a:srgbClr val="000000"/>
                </a:solidFill>
                <a:latin typeface="Times-Roman"/>
              </a:rPr>
              <a:t>is # of clusters, and </a:t>
            </a:r>
            <a:r>
              <a:rPr lang="en-US" altLang="en-US" i="1" smtClean="0">
                <a:solidFill>
                  <a:srgbClr val="000000"/>
                </a:solidFill>
                <a:latin typeface="Times-Italic"/>
              </a:rPr>
              <a:t>t </a:t>
            </a:r>
            <a:r>
              <a:rPr lang="en-US" altLang="en-US" smtClean="0">
                <a:solidFill>
                  <a:srgbClr val="000000"/>
                </a:solidFill>
                <a:latin typeface="Times-Roman"/>
              </a:rPr>
              <a:t>is # of iterations. Normally, </a:t>
            </a:r>
            <a:r>
              <a:rPr lang="en-US" altLang="en-US" i="1" smtClean="0">
                <a:solidFill>
                  <a:srgbClr val="000000"/>
                </a:solidFill>
                <a:latin typeface="Times-Italic"/>
              </a:rPr>
              <a:t>k</a:t>
            </a:r>
            <a:r>
              <a:rPr lang="en-US" altLang="en-US" smtClean="0">
                <a:solidFill>
                  <a:srgbClr val="000000"/>
                </a:solidFill>
                <a:latin typeface="Times-Roman"/>
              </a:rPr>
              <a:t>, </a:t>
            </a:r>
            <a:r>
              <a:rPr lang="en-US" altLang="en-US" i="1" smtClean="0">
                <a:solidFill>
                  <a:srgbClr val="000000"/>
                </a:solidFill>
                <a:latin typeface="Times-Italic"/>
              </a:rPr>
              <a:t>t </a:t>
            </a:r>
            <a:r>
              <a:rPr lang="en-US" altLang="en-US" smtClean="0">
                <a:solidFill>
                  <a:srgbClr val="000000"/>
                </a:solidFill>
                <a:latin typeface="Times-Roman"/>
              </a:rPr>
              <a:t>&lt;&lt; </a:t>
            </a:r>
            <a:r>
              <a:rPr lang="en-US" altLang="en-US" i="1" smtClean="0">
                <a:solidFill>
                  <a:srgbClr val="000000"/>
                </a:solidFill>
                <a:latin typeface="Times-Italic"/>
              </a:rPr>
              <a:t>n</a:t>
            </a:r>
            <a:endParaRPr lang="en-US" altLang="en-US" smtClean="0">
              <a:solidFill>
                <a:srgbClr val="000000"/>
              </a:solidFill>
              <a:latin typeface="Times-Roman"/>
            </a:endParaRPr>
          </a:p>
          <a:p>
            <a:pPr lvl="1">
              <a:lnSpc>
                <a:spcPct val="90000"/>
              </a:lnSpc>
            </a:pPr>
            <a:r>
              <a:rPr lang="en-US" altLang="en-US" smtClean="0">
                <a:solidFill>
                  <a:srgbClr val="000000"/>
                </a:solidFill>
                <a:latin typeface="Times-Roman"/>
              </a:rPr>
              <a:t>Often terminates at a </a:t>
            </a:r>
            <a:r>
              <a:rPr lang="en-US" altLang="en-US" i="1" smtClean="0">
                <a:solidFill>
                  <a:srgbClr val="000000"/>
                </a:solidFill>
                <a:latin typeface="Times-Italic"/>
              </a:rPr>
              <a:t>local optimum</a:t>
            </a:r>
            <a:endParaRPr lang="en-US" altLang="en-US" sz="1800" i="1" smtClean="0">
              <a:solidFill>
                <a:srgbClr val="000000"/>
              </a:solidFill>
              <a:latin typeface="Times-Italic"/>
            </a:endParaRPr>
          </a:p>
          <a:p>
            <a:pPr lvl="1">
              <a:lnSpc>
                <a:spcPct val="90000"/>
              </a:lnSpc>
            </a:pPr>
            <a:endParaRPr lang="en-US" altLang="en-US" sz="800" smtClean="0">
              <a:solidFill>
                <a:srgbClr val="000000"/>
              </a:solidFill>
              <a:latin typeface="Times-Roman"/>
            </a:endParaRPr>
          </a:p>
          <a:p>
            <a:pPr>
              <a:lnSpc>
                <a:spcPct val="90000"/>
              </a:lnSpc>
            </a:pPr>
            <a:r>
              <a:rPr lang="en-US" altLang="en-US" sz="2200" smtClean="0">
                <a:solidFill>
                  <a:srgbClr val="000000"/>
                </a:solidFill>
                <a:latin typeface="Times-Roman"/>
              </a:rPr>
              <a:t>Weakness of the </a:t>
            </a:r>
            <a:r>
              <a:rPr lang="en-US" altLang="en-US" sz="2200" i="1" smtClean="0">
                <a:solidFill>
                  <a:srgbClr val="000000"/>
                </a:solidFill>
                <a:latin typeface="Times-Italic"/>
              </a:rPr>
              <a:t>k-means</a:t>
            </a:r>
            <a:r>
              <a:rPr lang="en-US" altLang="en-US" sz="2200" smtClean="0">
                <a:solidFill>
                  <a:srgbClr val="000000"/>
                </a:solidFill>
                <a:latin typeface="Times-Roman"/>
              </a:rPr>
              <a:t>:</a:t>
            </a:r>
            <a:endParaRPr lang="en-US" altLang="en-US" sz="2000" smtClean="0">
              <a:solidFill>
                <a:srgbClr val="000000"/>
              </a:solidFill>
              <a:latin typeface="Times-Roman"/>
            </a:endParaRPr>
          </a:p>
          <a:p>
            <a:pPr lvl="1">
              <a:lnSpc>
                <a:spcPct val="90000"/>
              </a:lnSpc>
            </a:pPr>
            <a:r>
              <a:rPr lang="en-US" altLang="en-US" smtClean="0">
                <a:solidFill>
                  <a:srgbClr val="000000"/>
                </a:solidFill>
                <a:latin typeface="Times-Roman"/>
              </a:rPr>
              <a:t>Applicable only when </a:t>
            </a:r>
            <a:r>
              <a:rPr lang="en-US" altLang="en-US" i="1" smtClean="0">
                <a:solidFill>
                  <a:srgbClr val="000000"/>
                </a:solidFill>
                <a:latin typeface="Times-Italic"/>
              </a:rPr>
              <a:t>mean </a:t>
            </a:r>
            <a:r>
              <a:rPr lang="en-US" altLang="en-US" smtClean="0">
                <a:solidFill>
                  <a:srgbClr val="000000"/>
                </a:solidFill>
                <a:latin typeface="Times-Roman"/>
              </a:rPr>
              <a:t>is defined; what about categorical data?</a:t>
            </a:r>
          </a:p>
          <a:p>
            <a:pPr lvl="1">
              <a:lnSpc>
                <a:spcPct val="90000"/>
              </a:lnSpc>
            </a:pPr>
            <a:r>
              <a:rPr lang="en-US" altLang="en-US" smtClean="0">
                <a:solidFill>
                  <a:srgbClr val="000000"/>
                </a:solidFill>
                <a:latin typeface="Times-Roman"/>
              </a:rPr>
              <a:t>Need to specify </a:t>
            </a:r>
            <a:r>
              <a:rPr lang="en-US" altLang="en-US" i="1" smtClean="0">
                <a:solidFill>
                  <a:srgbClr val="000000"/>
                </a:solidFill>
                <a:latin typeface="Times-Italic"/>
              </a:rPr>
              <a:t>k, </a:t>
            </a:r>
            <a:r>
              <a:rPr lang="en-US" altLang="en-US" smtClean="0">
                <a:solidFill>
                  <a:srgbClr val="000000"/>
                </a:solidFill>
                <a:latin typeface="Times-Roman"/>
              </a:rPr>
              <a:t>the </a:t>
            </a:r>
            <a:r>
              <a:rPr lang="en-US" altLang="en-US" i="1" smtClean="0">
                <a:solidFill>
                  <a:srgbClr val="000000"/>
                </a:solidFill>
                <a:latin typeface="Times-Italic"/>
              </a:rPr>
              <a:t>number </a:t>
            </a:r>
            <a:r>
              <a:rPr lang="en-US" altLang="en-US" smtClean="0">
                <a:solidFill>
                  <a:srgbClr val="000000"/>
                </a:solidFill>
                <a:latin typeface="Times-Roman"/>
              </a:rPr>
              <a:t>of clusters, in advance</a:t>
            </a:r>
          </a:p>
          <a:p>
            <a:pPr lvl="1">
              <a:lnSpc>
                <a:spcPct val="90000"/>
              </a:lnSpc>
            </a:pPr>
            <a:r>
              <a:rPr lang="en-US" altLang="en-US" smtClean="0">
                <a:solidFill>
                  <a:srgbClr val="000000"/>
                </a:solidFill>
                <a:latin typeface="Times-Roman"/>
              </a:rPr>
              <a:t>Unable to handle noisy data and </a:t>
            </a:r>
            <a:r>
              <a:rPr lang="en-US" altLang="en-US" i="1" smtClean="0">
                <a:solidFill>
                  <a:srgbClr val="000000"/>
                </a:solidFill>
                <a:latin typeface="Times-Italic"/>
              </a:rPr>
              <a:t>outliers</a:t>
            </a:r>
            <a:endParaRPr lang="en-US" altLang="en-US" sz="1800" i="1" smtClean="0">
              <a:solidFill>
                <a:srgbClr val="000000"/>
              </a:solidFill>
              <a:latin typeface="Times-Italic"/>
            </a:endParaRPr>
          </a:p>
          <a:p>
            <a:pPr lvl="1">
              <a:lnSpc>
                <a:spcPct val="90000"/>
              </a:lnSpc>
            </a:pPr>
            <a:endParaRPr lang="en-US" altLang="en-US" sz="800" i="1" smtClean="0">
              <a:solidFill>
                <a:srgbClr val="000000"/>
              </a:solidFill>
              <a:latin typeface="Times-Italic"/>
            </a:endParaRPr>
          </a:p>
          <a:p>
            <a:pPr>
              <a:lnSpc>
                <a:spcPct val="90000"/>
              </a:lnSpc>
            </a:pPr>
            <a:r>
              <a:rPr lang="en-US" altLang="en-US" sz="2200" smtClean="0">
                <a:solidFill>
                  <a:srgbClr val="000000"/>
                </a:solidFill>
                <a:latin typeface="Times-Italic"/>
              </a:rPr>
              <a:t>Variations of K-Means usually differ in:</a:t>
            </a:r>
          </a:p>
          <a:p>
            <a:pPr lvl="1">
              <a:lnSpc>
                <a:spcPct val="90000"/>
              </a:lnSpc>
            </a:pPr>
            <a:r>
              <a:rPr lang="en-US" altLang="en-US" smtClean="0">
                <a:latin typeface="Times-Roman"/>
              </a:rPr>
              <a:t>Selection of the initial </a:t>
            </a:r>
            <a:r>
              <a:rPr lang="en-US" altLang="en-US" i="1" smtClean="0">
                <a:latin typeface="Times-Italic"/>
              </a:rPr>
              <a:t>k </a:t>
            </a:r>
            <a:r>
              <a:rPr lang="en-US" altLang="en-US" smtClean="0">
                <a:latin typeface="Times-Roman"/>
              </a:rPr>
              <a:t>means</a:t>
            </a:r>
          </a:p>
          <a:p>
            <a:pPr lvl="1">
              <a:lnSpc>
                <a:spcPct val="90000"/>
              </a:lnSpc>
            </a:pPr>
            <a:r>
              <a:rPr lang="en-US" altLang="en-US" smtClean="0">
                <a:latin typeface="Times-Roman"/>
              </a:rPr>
              <a:t>Dissimilarity calculations</a:t>
            </a:r>
          </a:p>
          <a:p>
            <a:pPr lvl="1">
              <a:lnSpc>
                <a:spcPct val="90000"/>
              </a:lnSpc>
            </a:pPr>
            <a:r>
              <a:rPr lang="en-US" altLang="en-US" smtClean="0">
                <a:latin typeface="Times-Roman"/>
              </a:rPr>
              <a:t>Strategies to calculate cluster means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4F28A37-34EE-48A7-9C40-DAE1B92038C8}" type="slidenum">
              <a:rPr lang="en-US" altLang="en-US"/>
              <a:pPr/>
              <a:t>25</a:t>
            </a:fld>
            <a:endParaRPr lang="en-US" altLang="en-US"/>
          </a:p>
        </p:txBody>
      </p:sp>
      <p:sp>
        <p:nvSpPr>
          <p:cNvPr id="43012" name="Rectangle 2"/>
          <p:cNvSpPr>
            <a:spLocks noGrp="1" noChangeArrowheads="1"/>
          </p:cNvSpPr>
          <p:nvPr>
            <p:ph type="title"/>
          </p:nvPr>
        </p:nvSpPr>
        <p:spPr>
          <a:xfrm>
            <a:off x="685800" y="304800"/>
            <a:ext cx="7772400" cy="508000"/>
          </a:xfrm>
        </p:spPr>
        <p:txBody>
          <a:bodyPr/>
          <a:lstStyle/>
          <a:p>
            <a:r>
              <a:rPr lang="en-US" altLang="en-US" smtClean="0"/>
              <a:t>Single Pass Method</a:t>
            </a:r>
          </a:p>
        </p:txBody>
      </p:sp>
      <p:sp>
        <p:nvSpPr>
          <p:cNvPr id="43013" name="Rectangle 3"/>
          <p:cNvSpPr>
            <a:spLocks noGrp="1" noChangeArrowheads="1"/>
          </p:cNvSpPr>
          <p:nvPr>
            <p:ph type="body" idx="1"/>
          </p:nvPr>
        </p:nvSpPr>
        <p:spPr>
          <a:xfrm>
            <a:off x="352425" y="990600"/>
            <a:ext cx="8426450" cy="4991100"/>
          </a:xfrm>
        </p:spPr>
        <p:txBody>
          <a:bodyPr/>
          <a:lstStyle/>
          <a:p>
            <a:pPr>
              <a:lnSpc>
                <a:spcPct val="90000"/>
              </a:lnSpc>
            </a:pPr>
            <a:r>
              <a:rPr lang="en-US" altLang="en-US" smtClean="0"/>
              <a:t>The basic algorithm:</a:t>
            </a:r>
            <a:endParaRPr lang="en-US" altLang="en-US" sz="2200" smtClean="0"/>
          </a:p>
          <a:p>
            <a:pPr lvl="1">
              <a:lnSpc>
                <a:spcPct val="90000"/>
              </a:lnSpc>
              <a:buFont typeface="Marlett" pitchFamily="2" charset="2"/>
              <a:buNone/>
            </a:pPr>
            <a:r>
              <a:rPr lang="en-US" altLang="en-US" smtClean="0"/>
              <a:t>1. Assign the first item </a:t>
            </a:r>
            <a:r>
              <a:rPr lang="en-US" altLang="en-US" i="1" smtClean="0"/>
              <a:t>T</a:t>
            </a:r>
            <a:r>
              <a:rPr lang="en-US" altLang="en-US" baseline="-25000" smtClean="0"/>
              <a:t>1</a:t>
            </a:r>
            <a:r>
              <a:rPr lang="en-US" altLang="en-US" smtClean="0"/>
              <a:t> as representative for </a:t>
            </a:r>
            <a:r>
              <a:rPr lang="en-US" altLang="en-US" i="1" smtClean="0"/>
              <a:t>C</a:t>
            </a:r>
            <a:r>
              <a:rPr lang="en-US" altLang="en-US" baseline="-25000" smtClean="0"/>
              <a:t>1</a:t>
            </a:r>
            <a:endParaRPr lang="en-US" altLang="en-US" smtClean="0"/>
          </a:p>
          <a:p>
            <a:pPr lvl="1">
              <a:lnSpc>
                <a:spcPct val="90000"/>
              </a:lnSpc>
              <a:buFont typeface="Marlett" pitchFamily="2" charset="2"/>
              <a:buNone/>
            </a:pPr>
            <a:r>
              <a:rPr lang="en-US" altLang="en-US" smtClean="0"/>
              <a:t>2. for </a:t>
            </a:r>
            <a:r>
              <a:rPr lang="en-US" altLang="en-US" i="1" smtClean="0"/>
              <a:t>item</a:t>
            </a:r>
            <a:r>
              <a:rPr lang="en-US" altLang="en-US" smtClean="0"/>
              <a:t> </a:t>
            </a:r>
            <a:r>
              <a:rPr lang="en-US" altLang="en-US" i="1" smtClean="0"/>
              <a:t>T</a:t>
            </a:r>
            <a:r>
              <a:rPr lang="en-US" altLang="en-US" i="1" baseline="-25000" smtClean="0"/>
              <a:t>i</a:t>
            </a:r>
            <a:r>
              <a:rPr lang="en-US" altLang="en-US" smtClean="0"/>
              <a:t> calculate similarity S with centroid for each existing cluster</a:t>
            </a:r>
          </a:p>
          <a:p>
            <a:pPr lvl="1">
              <a:lnSpc>
                <a:spcPct val="90000"/>
              </a:lnSpc>
              <a:buFont typeface="Marlett" pitchFamily="2" charset="2"/>
              <a:buNone/>
            </a:pPr>
            <a:r>
              <a:rPr lang="en-US" altLang="en-US" smtClean="0"/>
              <a:t>3. If </a:t>
            </a:r>
            <a:r>
              <a:rPr lang="en-US" altLang="en-US" i="1" smtClean="0"/>
              <a:t>S</a:t>
            </a:r>
            <a:r>
              <a:rPr lang="en-US" altLang="en-US" baseline="-25000" smtClean="0"/>
              <a:t>max</a:t>
            </a:r>
            <a:r>
              <a:rPr lang="en-US" altLang="en-US" smtClean="0"/>
              <a:t> is greater than threshold value, add item to corresponding cluster and recalculate centroid; otherwise use item to initiate new cluster</a:t>
            </a:r>
          </a:p>
          <a:p>
            <a:pPr lvl="1">
              <a:lnSpc>
                <a:spcPct val="90000"/>
              </a:lnSpc>
              <a:buFont typeface="Marlett" pitchFamily="2" charset="2"/>
              <a:buNone/>
            </a:pPr>
            <a:r>
              <a:rPr lang="en-US" altLang="en-US" smtClean="0"/>
              <a:t>4. If another item remains unclustered, go to step 2</a:t>
            </a:r>
          </a:p>
          <a:p>
            <a:pPr lvl="1">
              <a:lnSpc>
                <a:spcPct val="90000"/>
              </a:lnSpc>
              <a:buFont typeface="Marlett" pitchFamily="2" charset="2"/>
              <a:buNone/>
            </a:pPr>
            <a:endParaRPr lang="en-US" altLang="en-US" smtClean="0"/>
          </a:p>
          <a:p>
            <a:pPr lvl="1">
              <a:lnSpc>
                <a:spcPct val="90000"/>
              </a:lnSpc>
              <a:buFont typeface="Marlett" pitchFamily="2" charset="2"/>
              <a:buNone/>
            </a:pPr>
            <a:r>
              <a:rPr lang="en-US" altLang="en-US" smtClean="0"/>
              <a:t>See: </a:t>
            </a:r>
            <a:r>
              <a:rPr lang="en-US" altLang="en-US" b="1" smtClean="0">
                <a:latin typeface="Arial" pitchFamily="34" charset="0"/>
                <a:cs typeface="Arial" pitchFamily="34" charset="0"/>
                <a:hlinkClick r:id="rId3"/>
              </a:rPr>
              <a:t>Example of Single Pass Clustering Technique</a:t>
            </a:r>
            <a:endParaRPr lang="en-US" altLang="en-US" smtClean="0"/>
          </a:p>
          <a:p>
            <a:pPr lvl="1">
              <a:lnSpc>
                <a:spcPct val="90000"/>
              </a:lnSpc>
              <a:buFont typeface="Marlett" pitchFamily="2" charset="2"/>
              <a:buNone/>
            </a:pPr>
            <a:endParaRPr lang="en-US" altLang="en-US" sz="1800" smtClean="0"/>
          </a:p>
          <a:p>
            <a:pPr>
              <a:lnSpc>
                <a:spcPct val="90000"/>
              </a:lnSpc>
            </a:pPr>
            <a:r>
              <a:rPr lang="en-US" altLang="en-US" smtClean="0"/>
              <a:t>This algorithm is simple and efficient, but has some problems</a:t>
            </a:r>
            <a:endParaRPr lang="en-US" altLang="en-US" sz="2200" smtClean="0"/>
          </a:p>
          <a:p>
            <a:pPr lvl="1">
              <a:lnSpc>
                <a:spcPct val="90000"/>
              </a:lnSpc>
            </a:pPr>
            <a:r>
              <a:rPr lang="en-US" altLang="en-US" smtClean="0"/>
              <a:t>generally does not produce optimum clusters</a:t>
            </a:r>
          </a:p>
          <a:p>
            <a:pPr lvl="1">
              <a:lnSpc>
                <a:spcPct val="90000"/>
              </a:lnSpc>
            </a:pPr>
            <a:r>
              <a:rPr lang="en-US" altLang="en-US" smtClean="0"/>
              <a:t>order dependent - using a different order of processing items will result in a different clustering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Hierarchical Clustering Algorithms</a:t>
            </a:r>
          </a:p>
        </p:txBody>
      </p:sp>
      <p:sp>
        <p:nvSpPr>
          <p:cNvPr id="621571" name="Rectangle 3"/>
          <p:cNvSpPr>
            <a:spLocks noGrp="1" noChangeArrowheads="1"/>
          </p:cNvSpPr>
          <p:nvPr>
            <p:ph type="body" idx="1"/>
          </p:nvPr>
        </p:nvSpPr>
        <p:spPr/>
        <p:txBody>
          <a:bodyPr rtlCol="0">
            <a:normAutofit/>
          </a:bodyPr>
          <a:lstStyle/>
          <a:p>
            <a:pPr marL="292100" indent="-292100" eaLnBrk="1" fontAlgn="auto" hangingPunct="1">
              <a:spcAft>
                <a:spcPts val="0"/>
              </a:spcAft>
              <a:buFont typeface="Arial" pitchFamily="34" charset="0"/>
              <a:buChar char="•"/>
              <a:defRPr/>
            </a:pPr>
            <a:r>
              <a:rPr lang="en-US" sz="2400" dirty="0"/>
              <a:t>Two main types of hierarchical clustering</a:t>
            </a:r>
          </a:p>
          <a:p>
            <a:pPr marL="800100" lvl="1" indent="-342900" eaLnBrk="1" fontAlgn="auto" hangingPunct="1">
              <a:spcAft>
                <a:spcPts val="0"/>
              </a:spcAft>
              <a:buFont typeface="Arial" pitchFamily="34" charset="0"/>
              <a:buChar char="–"/>
              <a:defRPr/>
            </a:pPr>
            <a:r>
              <a:rPr lang="en-US" sz="2000" b="1" dirty="0">
                <a:solidFill>
                  <a:srgbClr val="FF0000"/>
                </a:solidFill>
              </a:rPr>
              <a:t>Agglomerative:  </a:t>
            </a:r>
          </a:p>
          <a:p>
            <a:pPr marL="914400" lvl="2" indent="0" eaLnBrk="1" fontAlgn="auto" hangingPunct="1">
              <a:spcAft>
                <a:spcPts val="0"/>
              </a:spcAft>
              <a:buFont typeface="Arial" pitchFamily="34" charset="0"/>
              <a:buChar char="•"/>
              <a:defRPr/>
            </a:pPr>
            <a:r>
              <a:rPr lang="en-US" sz="1800" dirty="0"/>
              <a:t> Start with the points as individual clusters</a:t>
            </a:r>
          </a:p>
          <a:p>
            <a:pPr marL="914400" lvl="2" indent="0" eaLnBrk="1" fontAlgn="auto" hangingPunct="1">
              <a:spcAft>
                <a:spcPts val="0"/>
              </a:spcAft>
              <a:buFont typeface="Arial" pitchFamily="34" charset="0"/>
              <a:buChar char="•"/>
              <a:defRPr/>
            </a:pPr>
            <a:r>
              <a:rPr lang="en-US" sz="1800" dirty="0"/>
              <a:t> At each step, merge the closest pair of clusters until only one cluster (or </a:t>
            </a:r>
            <a:r>
              <a:rPr lang="en-US" sz="1800" b="1" dirty="0">
                <a:solidFill>
                  <a:srgbClr val="FF0000"/>
                </a:solidFill>
              </a:rPr>
              <a:t>k</a:t>
            </a:r>
            <a:r>
              <a:rPr lang="en-US" sz="1800" dirty="0"/>
              <a:t> clusters) left</a:t>
            </a:r>
          </a:p>
          <a:p>
            <a:pPr lvl="4" eaLnBrk="1" fontAlgn="auto" hangingPunct="1">
              <a:spcAft>
                <a:spcPts val="0"/>
              </a:spcAft>
              <a:buFont typeface="Arial" pitchFamily="34" charset="0"/>
              <a:buChar char="»"/>
              <a:defRPr/>
            </a:pPr>
            <a:endParaRPr lang="en-US" sz="1600" dirty="0"/>
          </a:p>
          <a:p>
            <a:pPr marL="800100" lvl="1" indent="-342900" eaLnBrk="1" fontAlgn="auto" hangingPunct="1">
              <a:spcAft>
                <a:spcPts val="0"/>
              </a:spcAft>
              <a:buFont typeface="Arial" pitchFamily="34" charset="0"/>
              <a:buChar char="–"/>
              <a:defRPr/>
            </a:pPr>
            <a:r>
              <a:rPr lang="en-US" sz="2000" b="1" dirty="0">
                <a:solidFill>
                  <a:srgbClr val="FF0000"/>
                </a:solidFill>
              </a:rPr>
              <a:t>Divisive:  </a:t>
            </a:r>
          </a:p>
          <a:p>
            <a:pPr marL="914400" lvl="2" indent="0" eaLnBrk="1" fontAlgn="auto" hangingPunct="1">
              <a:spcAft>
                <a:spcPts val="0"/>
              </a:spcAft>
              <a:buFont typeface="Arial" pitchFamily="34" charset="0"/>
              <a:buChar char="•"/>
              <a:defRPr/>
            </a:pPr>
            <a:r>
              <a:rPr lang="en-US" sz="1800" dirty="0"/>
              <a:t> Start with one, all-inclusive cluster </a:t>
            </a:r>
          </a:p>
          <a:p>
            <a:pPr marL="914400" lvl="2" indent="0" eaLnBrk="1" fontAlgn="auto" hangingPunct="1">
              <a:spcAft>
                <a:spcPts val="0"/>
              </a:spcAft>
              <a:buFont typeface="Arial" pitchFamily="34" charset="0"/>
              <a:buChar char="•"/>
              <a:defRPr/>
            </a:pPr>
            <a:r>
              <a:rPr lang="en-US" sz="1800" dirty="0"/>
              <a:t> At each step, split a cluster until each cluster contains a point (or there are </a:t>
            </a:r>
            <a:r>
              <a:rPr lang="en-US" sz="1800" b="1" dirty="0">
                <a:solidFill>
                  <a:srgbClr val="FF0000"/>
                </a:solidFill>
              </a:rPr>
              <a:t>k</a:t>
            </a:r>
            <a:r>
              <a:rPr lang="en-US" sz="1800" dirty="0"/>
              <a:t> clusters)</a:t>
            </a:r>
          </a:p>
          <a:p>
            <a:pPr lvl="4" eaLnBrk="1" fontAlgn="auto" hangingPunct="1">
              <a:spcAft>
                <a:spcPts val="0"/>
              </a:spcAft>
              <a:buFont typeface="Arial" pitchFamily="34" charset="0"/>
              <a:buChar char="»"/>
              <a:defRPr/>
            </a:pPr>
            <a:endParaRPr lang="en-US" sz="1600" dirty="0"/>
          </a:p>
          <a:p>
            <a:pPr marL="292100" indent="-292100" eaLnBrk="1" fontAlgn="auto" hangingPunct="1">
              <a:spcAft>
                <a:spcPts val="0"/>
              </a:spcAft>
              <a:buFont typeface="Arial" pitchFamily="34" charset="0"/>
              <a:buChar char="•"/>
              <a:defRPr/>
            </a:pPr>
            <a:r>
              <a:rPr lang="en-US" sz="2400" dirty="0"/>
              <a:t>Traditional hierarchical algorithms use a similarity or distance matrix</a:t>
            </a:r>
          </a:p>
          <a:p>
            <a:pPr marL="800100" lvl="1" indent="-342900" eaLnBrk="1" fontAlgn="auto" hangingPunct="1">
              <a:spcAft>
                <a:spcPts val="0"/>
              </a:spcAft>
              <a:buFont typeface="Arial" pitchFamily="34" charset="0"/>
              <a:buChar char="–"/>
              <a:defRPr/>
            </a:pPr>
            <a:r>
              <a:rPr lang="en-US" sz="2000" dirty="0"/>
              <a:t>Merge or split one cluster at a time</a:t>
            </a:r>
          </a:p>
          <a:p>
            <a:pPr lvl="4" eaLnBrk="1" fontAlgn="auto" hangingPunct="1">
              <a:spcAft>
                <a:spcPts val="0"/>
              </a:spcAft>
              <a:buFont typeface="Arial" pitchFamily="34" charset="0"/>
              <a:buChar char="»"/>
              <a:defRPr/>
            </a:pPr>
            <a:endParaRPr lang="en-US" sz="700" dirty="0"/>
          </a:p>
        </p:txBody>
      </p:sp>
    </p:spTree>
    <p:extLst>
      <p:ext uri="{BB962C8B-B14F-4D97-AF65-F5344CB8AC3E}">
        <p14:creationId xmlns:p14="http://schemas.microsoft.com/office/powerpoint/2010/main" val="1602105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5E11048-B752-4FD4-969F-C12B222651A8}" type="slidenum">
              <a:rPr lang="en-US" altLang="en-US"/>
              <a:pPr/>
              <a:t>27</a:t>
            </a:fld>
            <a:endParaRPr lang="en-US" altLang="en-US"/>
          </a:p>
        </p:txBody>
      </p:sp>
      <p:sp>
        <p:nvSpPr>
          <p:cNvPr id="44036" name="Rectangle 2"/>
          <p:cNvSpPr>
            <a:spLocks noGrp="1" noChangeArrowheads="1"/>
          </p:cNvSpPr>
          <p:nvPr>
            <p:ph type="title"/>
          </p:nvPr>
        </p:nvSpPr>
        <p:spPr/>
        <p:txBody>
          <a:bodyPr/>
          <a:lstStyle/>
          <a:p>
            <a:r>
              <a:rPr lang="en-US" altLang="en-US" smtClean="0"/>
              <a:t>Hierarchical Algorithms</a:t>
            </a:r>
          </a:p>
        </p:txBody>
      </p:sp>
      <p:sp>
        <p:nvSpPr>
          <p:cNvPr id="44037" name="Rectangle 3"/>
          <p:cNvSpPr>
            <a:spLocks noGrp="1" noChangeArrowheads="1"/>
          </p:cNvSpPr>
          <p:nvPr>
            <p:ph type="body" idx="1"/>
          </p:nvPr>
        </p:nvSpPr>
        <p:spPr>
          <a:xfrm>
            <a:off x="457200" y="1092200"/>
            <a:ext cx="8229600" cy="5003800"/>
          </a:xfrm>
        </p:spPr>
        <p:txBody>
          <a:bodyPr/>
          <a:lstStyle/>
          <a:p>
            <a:r>
              <a:rPr lang="en-US" altLang="en-US" smtClean="0">
                <a:latin typeface="Times-Roman"/>
              </a:rPr>
              <a:t>Use distance matrix as clustering criteria</a:t>
            </a:r>
          </a:p>
          <a:p>
            <a:pPr lvl="1"/>
            <a:r>
              <a:rPr lang="en-US" altLang="en-US" sz="1800" smtClean="0">
                <a:latin typeface="Times-Roman"/>
              </a:rPr>
              <a:t>does not require the no. of clusters as input, but needs a termination condition</a:t>
            </a:r>
          </a:p>
          <a:p>
            <a:endParaRPr lang="en-US" altLang="en-US" sz="1800" smtClean="0">
              <a:latin typeface="Times-Roman"/>
            </a:endParaRPr>
          </a:p>
        </p:txBody>
      </p:sp>
      <p:sp>
        <p:nvSpPr>
          <p:cNvPr id="44038" name="Oval 5"/>
          <p:cNvSpPr>
            <a:spLocks noChangeArrowheads="1"/>
          </p:cNvSpPr>
          <p:nvPr/>
        </p:nvSpPr>
        <p:spPr bwMode="auto">
          <a:xfrm>
            <a:off x="1055688" y="2767013"/>
            <a:ext cx="417512" cy="417512"/>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a</a:t>
            </a:r>
          </a:p>
        </p:txBody>
      </p:sp>
      <p:sp>
        <p:nvSpPr>
          <p:cNvPr id="44039" name="Oval 6"/>
          <p:cNvSpPr>
            <a:spLocks noChangeArrowheads="1"/>
          </p:cNvSpPr>
          <p:nvPr/>
        </p:nvSpPr>
        <p:spPr bwMode="auto">
          <a:xfrm>
            <a:off x="1054100" y="3341688"/>
            <a:ext cx="417513" cy="417512"/>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b</a:t>
            </a:r>
          </a:p>
        </p:txBody>
      </p:sp>
      <p:sp>
        <p:nvSpPr>
          <p:cNvPr id="44040" name="Oval 7"/>
          <p:cNvSpPr>
            <a:spLocks noChangeArrowheads="1"/>
          </p:cNvSpPr>
          <p:nvPr/>
        </p:nvSpPr>
        <p:spPr bwMode="auto">
          <a:xfrm>
            <a:off x="1054100" y="3917950"/>
            <a:ext cx="417513" cy="41751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c</a:t>
            </a:r>
          </a:p>
        </p:txBody>
      </p:sp>
      <p:sp>
        <p:nvSpPr>
          <p:cNvPr id="44041" name="Oval 8"/>
          <p:cNvSpPr>
            <a:spLocks noChangeArrowheads="1"/>
          </p:cNvSpPr>
          <p:nvPr/>
        </p:nvSpPr>
        <p:spPr bwMode="auto">
          <a:xfrm>
            <a:off x="1054100" y="4494213"/>
            <a:ext cx="417513" cy="417512"/>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d</a:t>
            </a:r>
          </a:p>
        </p:txBody>
      </p:sp>
      <p:sp>
        <p:nvSpPr>
          <p:cNvPr id="44042" name="Oval 9"/>
          <p:cNvSpPr>
            <a:spLocks noChangeArrowheads="1"/>
          </p:cNvSpPr>
          <p:nvPr/>
        </p:nvSpPr>
        <p:spPr bwMode="auto">
          <a:xfrm>
            <a:off x="1054100" y="5070475"/>
            <a:ext cx="417513" cy="41751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e</a:t>
            </a:r>
          </a:p>
        </p:txBody>
      </p:sp>
      <p:sp>
        <p:nvSpPr>
          <p:cNvPr id="44043" name="Oval 10"/>
          <p:cNvSpPr>
            <a:spLocks noChangeArrowheads="1"/>
          </p:cNvSpPr>
          <p:nvPr/>
        </p:nvSpPr>
        <p:spPr bwMode="auto">
          <a:xfrm>
            <a:off x="2166938" y="3094038"/>
            <a:ext cx="563562" cy="417512"/>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ab</a:t>
            </a:r>
          </a:p>
        </p:txBody>
      </p:sp>
      <p:sp>
        <p:nvSpPr>
          <p:cNvPr id="44044" name="Oval 11"/>
          <p:cNvSpPr>
            <a:spLocks noChangeArrowheads="1"/>
          </p:cNvSpPr>
          <p:nvPr/>
        </p:nvSpPr>
        <p:spPr bwMode="auto">
          <a:xfrm>
            <a:off x="3187700" y="4206875"/>
            <a:ext cx="563563" cy="41751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cd</a:t>
            </a:r>
          </a:p>
        </p:txBody>
      </p:sp>
      <p:sp>
        <p:nvSpPr>
          <p:cNvPr id="44045" name="Oval 12"/>
          <p:cNvSpPr>
            <a:spLocks noChangeArrowheads="1"/>
          </p:cNvSpPr>
          <p:nvPr/>
        </p:nvSpPr>
        <p:spPr bwMode="auto">
          <a:xfrm>
            <a:off x="4383088" y="4768850"/>
            <a:ext cx="630237" cy="41751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cde</a:t>
            </a:r>
          </a:p>
        </p:txBody>
      </p:sp>
      <p:sp>
        <p:nvSpPr>
          <p:cNvPr id="44046" name="Oval 13"/>
          <p:cNvSpPr>
            <a:spLocks noChangeArrowheads="1"/>
          </p:cNvSpPr>
          <p:nvPr/>
        </p:nvSpPr>
        <p:spPr bwMode="auto">
          <a:xfrm>
            <a:off x="5427663" y="3600450"/>
            <a:ext cx="879475" cy="41751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2000" b="1"/>
              <a:t>abcde</a:t>
            </a:r>
          </a:p>
        </p:txBody>
      </p:sp>
      <p:sp>
        <p:nvSpPr>
          <p:cNvPr id="44047" name="Line 14"/>
          <p:cNvSpPr>
            <a:spLocks noChangeShapeType="1"/>
          </p:cNvSpPr>
          <p:nvPr/>
        </p:nvSpPr>
        <p:spPr bwMode="auto">
          <a:xfrm>
            <a:off x="847725" y="2606675"/>
            <a:ext cx="5619750" cy="12700"/>
          </a:xfrm>
          <a:prstGeom prst="line">
            <a:avLst/>
          </a:prstGeom>
          <a:noFill/>
          <a:ln w="2857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44048" name="AutoShape 15"/>
          <p:cNvCxnSpPr>
            <a:cxnSpLocks noChangeShapeType="1"/>
            <a:stCxn id="44038" idx="6"/>
            <a:endCxn id="44043" idx="2"/>
          </p:cNvCxnSpPr>
          <p:nvPr/>
        </p:nvCxnSpPr>
        <p:spPr bwMode="auto">
          <a:xfrm>
            <a:off x="1482725" y="2976563"/>
            <a:ext cx="674688" cy="327025"/>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49" name="AutoShape 16"/>
          <p:cNvCxnSpPr>
            <a:cxnSpLocks noChangeShapeType="1"/>
            <a:stCxn id="44039" idx="6"/>
            <a:endCxn id="44043" idx="2"/>
          </p:cNvCxnSpPr>
          <p:nvPr/>
        </p:nvCxnSpPr>
        <p:spPr bwMode="auto">
          <a:xfrm flipV="1">
            <a:off x="1481138" y="3303588"/>
            <a:ext cx="676275" cy="247650"/>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0" name="AutoShape 17"/>
          <p:cNvCxnSpPr>
            <a:cxnSpLocks noChangeShapeType="1"/>
            <a:stCxn id="44040" idx="6"/>
            <a:endCxn id="44044" idx="2"/>
          </p:cNvCxnSpPr>
          <p:nvPr/>
        </p:nvCxnSpPr>
        <p:spPr bwMode="auto">
          <a:xfrm>
            <a:off x="1481138" y="4127500"/>
            <a:ext cx="1697037" cy="288925"/>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1" name="AutoShape 18"/>
          <p:cNvCxnSpPr>
            <a:cxnSpLocks noChangeShapeType="1"/>
            <a:stCxn id="44041" idx="6"/>
            <a:endCxn id="44044" idx="2"/>
          </p:cNvCxnSpPr>
          <p:nvPr/>
        </p:nvCxnSpPr>
        <p:spPr bwMode="auto">
          <a:xfrm flipV="1">
            <a:off x="1481138" y="4416425"/>
            <a:ext cx="1697037" cy="287338"/>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2" name="AutoShape 19"/>
          <p:cNvCxnSpPr>
            <a:cxnSpLocks noChangeShapeType="1"/>
            <a:stCxn id="44044" idx="6"/>
            <a:endCxn id="44045" idx="2"/>
          </p:cNvCxnSpPr>
          <p:nvPr/>
        </p:nvCxnSpPr>
        <p:spPr bwMode="auto">
          <a:xfrm>
            <a:off x="3760788" y="4416425"/>
            <a:ext cx="612775" cy="561975"/>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3" name="AutoShape 20"/>
          <p:cNvCxnSpPr>
            <a:cxnSpLocks noChangeShapeType="1"/>
            <a:stCxn id="44042" idx="6"/>
            <a:endCxn id="44045" idx="2"/>
          </p:cNvCxnSpPr>
          <p:nvPr/>
        </p:nvCxnSpPr>
        <p:spPr bwMode="auto">
          <a:xfrm flipV="1">
            <a:off x="1481138" y="4978400"/>
            <a:ext cx="2892425" cy="301625"/>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4" name="AutoShape 21"/>
          <p:cNvCxnSpPr>
            <a:cxnSpLocks noChangeShapeType="1"/>
            <a:stCxn id="44043" idx="6"/>
            <a:endCxn id="44046" idx="2"/>
          </p:cNvCxnSpPr>
          <p:nvPr/>
        </p:nvCxnSpPr>
        <p:spPr bwMode="auto">
          <a:xfrm>
            <a:off x="2740025" y="3303588"/>
            <a:ext cx="2678113" cy="506412"/>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cxnSp>
        <p:nvCxnSpPr>
          <p:cNvPr id="44055" name="AutoShape 22"/>
          <p:cNvCxnSpPr>
            <a:cxnSpLocks noChangeShapeType="1"/>
            <a:stCxn id="44045" idx="6"/>
            <a:endCxn id="44046" idx="2"/>
          </p:cNvCxnSpPr>
          <p:nvPr/>
        </p:nvCxnSpPr>
        <p:spPr bwMode="auto">
          <a:xfrm flipV="1">
            <a:off x="5022850" y="3810000"/>
            <a:ext cx="395288" cy="1168400"/>
          </a:xfrm>
          <a:prstGeom prst="straightConnector1">
            <a:avLst/>
          </a:prstGeom>
          <a:noFill/>
          <a:ln w="19050">
            <a:solidFill>
              <a:srgbClr val="008000"/>
            </a:solidFill>
            <a:round/>
            <a:headEnd/>
            <a:tailEnd/>
          </a:ln>
          <a:extLst>
            <a:ext uri="{909E8E84-426E-40DD-AFC4-6F175D3DCCD1}">
              <a14:hiddenFill xmlns:a14="http://schemas.microsoft.com/office/drawing/2010/main">
                <a:noFill/>
              </a14:hiddenFill>
            </a:ext>
          </a:extLst>
        </p:spPr>
      </p:cxnSp>
      <p:sp>
        <p:nvSpPr>
          <p:cNvPr id="44056" name="Text Box 23"/>
          <p:cNvSpPr txBox="1">
            <a:spLocks noChangeArrowheads="1"/>
          </p:cNvSpPr>
          <p:nvPr/>
        </p:nvSpPr>
        <p:spPr bwMode="auto">
          <a:xfrm>
            <a:off x="984250" y="2236788"/>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0</a:t>
            </a:r>
          </a:p>
        </p:txBody>
      </p:sp>
      <p:sp>
        <p:nvSpPr>
          <p:cNvPr id="44057" name="Text Box 24"/>
          <p:cNvSpPr txBox="1">
            <a:spLocks noChangeArrowheads="1"/>
          </p:cNvSpPr>
          <p:nvPr/>
        </p:nvSpPr>
        <p:spPr bwMode="auto">
          <a:xfrm>
            <a:off x="2095500" y="2235200"/>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1</a:t>
            </a:r>
          </a:p>
        </p:txBody>
      </p:sp>
      <p:sp>
        <p:nvSpPr>
          <p:cNvPr id="44058" name="Text Box 25"/>
          <p:cNvSpPr txBox="1">
            <a:spLocks noChangeArrowheads="1"/>
          </p:cNvSpPr>
          <p:nvPr/>
        </p:nvSpPr>
        <p:spPr bwMode="auto">
          <a:xfrm>
            <a:off x="3181350" y="2236788"/>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2</a:t>
            </a:r>
          </a:p>
        </p:txBody>
      </p:sp>
      <p:sp>
        <p:nvSpPr>
          <p:cNvPr id="44059" name="Text Box 26"/>
          <p:cNvSpPr txBox="1">
            <a:spLocks noChangeArrowheads="1"/>
          </p:cNvSpPr>
          <p:nvPr/>
        </p:nvSpPr>
        <p:spPr bwMode="auto">
          <a:xfrm>
            <a:off x="4308475" y="2235200"/>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3</a:t>
            </a:r>
          </a:p>
        </p:txBody>
      </p:sp>
      <p:sp>
        <p:nvSpPr>
          <p:cNvPr id="44060" name="Text Box 27"/>
          <p:cNvSpPr txBox="1">
            <a:spLocks noChangeArrowheads="1"/>
          </p:cNvSpPr>
          <p:nvPr/>
        </p:nvSpPr>
        <p:spPr bwMode="auto">
          <a:xfrm>
            <a:off x="5448300" y="2235200"/>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4</a:t>
            </a:r>
          </a:p>
        </p:txBody>
      </p:sp>
      <p:sp>
        <p:nvSpPr>
          <p:cNvPr id="44061" name="Line 28"/>
          <p:cNvSpPr>
            <a:spLocks noChangeShapeType="1"/>
          </p:cNvSpPr>
          <p:nvPr/>
        </p:nvSpPr>
        <p:spPr bwMode="auto">
          <a:xfrm>
            <a:off x="819150" y="5614988"/>
            <a:ext cx="5619750" cy="12700"/>
          </a:xfrm>
          <a:prstGeom prst="line">
            <a:avLst/>
          </a:prstGeom>
          <a:noFill/>
          <a:ln w="28575">
            <a:solidFill>
              <a:schemeClr val="tx1"/>
            </a:solidFill>
            <a:prstDash val="lg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62" name="Text Box 29"/>
          <p:cNvSpPr txBox="1">
            <a:spLocks noChangeArrowheads="1"/>
          </p:cNvSpPr>
          <p:nvPr/>
        </p:nvSpPr>
        <p:spPr bwMode="auto">
          <a:xfrm>
            <a:off x="1023938" y="5697538"/>
            <a:ext cx="665162"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4</a:t>
            </a:r>
          </a:p>
        </p:txBody>
      </p:sp>
      <p:sp>
        <p:nvSpPr>
          <p:cNvPr id="44063" name="Text Box 30"/>
          <p:cNvSpPr txBox="1">
            <a:spLocks noChangeArrowheads="1"/>
          </p:cNvSpPr>
          <p:nvPr/>
        </p:nvSpPr>
        <p:spPr bwMode="auto">
          <a:xfrm>
            <a:off x="2135188" y="5695950"/>
            <a:ext cx="665162"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3</a:t>
            </a:r>
          </a:p>
        </p:txBody>
      </p:sp>
      <p:sp>
        <p:nvSpPr>
          <p:cNvPr id="44064" name="Text Box 31"/>
          <p:cNvSpPr txBox="1">
            <a:spLocks noChangeArrowheads="1"/>
          </p:cNvSpPr>
          <p:nvPr/>
        </p:nvSpPr>
        <p:spPr bwMode="auto">
          <a:xfrm>
            <a:off x="3221038" y="5697538"/>
            <a:ext cx="665162"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2</a:t>
            </a:r>
          </a:p>
        </p:txBody>
      </p:sp>
      <p:sp>
        <p:nvSpPr>
          <p:cNvPr id="44065" name="Text Box 32"/>
          <p:cNvSpPr txBox="1">
            <a:spLocks noChangeArrowheads="1"/>
          </p:cNvSpPr>
          <p:nvPr/>
        </p:nvSpPr>
        <p:spPr bwMode="auto">
          <a:xfrm>
            <a:off x="4405313" y="5695950"/>
            <a:ext cx="665162"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1</a:t>
            </a:r>
          </a:p>
        </p:txBody>
      </p:sp>
      <p:sp>
        <p:nvSpPr>
          <p:cNvPr id="44066" name="Text Box 33"/>
          <p:cNvSpPr txBox="1">
            <a:spLocks noChangeArrowheads="1"/>
          </p:cNvSpPr>
          <p:nvPr/>
        </p:nvSpPr>
        <p:spPr bwMode="auto">
          <a:xfrm>
            <a:off x="5578475" y="5695950"/>
            <a:ext cx="665163" cy="31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t>Step 0</a:t>
            </a:r>
          </a:p>
        </p:txBody>
      </p:sp>
      <p:sp>
        <p:nvSpPr>
          <p:cNvPr id="44067" name="Text Box 35"/>
          <p:cNvSpPr txBox="1">
            <a:spLocks noChangeArrowheads="1"/>
          </p:cNvSpPr>
          <p:nvPr/>
        </p:nvSpPr>
        <p:spPr bwMode="auto">
          <a:xfrm>
            <a:off x="6418263" y="2359025"/>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b="1">
                <a:solidFill>
                  <a:schemeClr val="accent2"/>
                </a:solidFill>
              </a:rPr>
              <a:t>Agglomerative</a:t>
            </a:r>
          </a:p>
        </p:txBody>
      </p:sp>
      <p:sp>
        <p:nvSpPr>
          <p:cNvPr id="44068" name="Text Box 36"/>
          <p:cNvSpPr txBox="1">
            <a:spLocks noChangeArrowheads="1"/>
          </p:cNvSpPr>
          <p:nvPr/>
        </p:nvSpPr>
        <p:spPr bwMode="auto">
          <a:xfrm>
            <a:off x="6443663" y="5332413"/>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2400" b="1">
                <a:solidFill>
                  <a:schemeClr val="accent2"/>
                </a:solidFill>
              </a:rPr>
              <a:t>Divisive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6B09480-3BD7-46E4-A057-FED6D16C0694}" type="slidenum">
              <a:rPr lang="en-US" altLang="en-US"/>
              <a:pPr/>
              <a:t>28</a:t>
            </a:fld>
            <a:endParaRPr lang="en-US" altLang="en-US"/>
          </a:p>
        </p:txBody>
      </p:sp>
      <p:sp>
        <p:nvSpPr>
          <p:cNvPr id="45060" name="Rectangle 2"/>
          <p:cNvSpPr>
            <a:spLocks noGrp="1" noChangeArrowheads="1"/>
          </p:cNvSpPr>
          <p:nvPr>
            <p:ph type="title"/>
          </p:nvPr>
        </p:nvSpPr>
        <p:spPr>
          <a:xfrm>
            <a:off x="685800" y="254000"/>
            <a:ext cx="7772400" cy="495300"/>
          </a:xfrm>
        </p:spPr>
        <p:txBody>
          <a:bodyPr/>
          <a:lstStyle/>
          <a:p>
            <a:r>
              <a:rPr lang="en-US" altLang="en-US" sz="3200" smtClean="0"/>
              <a:t>Hierarchical Agglomerative Clustering</a:t>
            </a:r>
          </a:p>
        </p:txBody>
      </p:sp>
      <p:sp>
        <p:nvSpPr>
          <p:cNvPr id="45061" name="Rectangle 3"/>
          <p:cNvSpPr>
            <a:spLocks noGrp="1" noChangeArrowheads="1"/>
          </p:cNvSpPr>
          <p:nvPr>
            <p:ph type="body" idx="1"/>
          </p:nvPr>
        </p:nvSpPr>
        <p:spPr>
          <a:xfrm>
            <a:off x="419100" y="889000"/>
            <a:ext cx="8343900" cy="5283200"/>
          </a:xfrm>
        </p:spPr>
        <p:txBody>
          <a:bodyPr/>
          <a:lstStyle/>
          <a:p>
            <a:r>
              <a:rPr lang="en-US" altLang="en-US" sz="1800" smtClean="0"/>
              <a:t>HAC starts with unclustered data and performs successive pairwise joins among items (or previous clusters) to form larger ones</a:t>
            </a:r>
          </a:p>
          <a:p>
            <a:pPr lvl="1"/>
            <a:r>
              <a:rPr lang="en-US" altLang="en-US" sz="1800" smtClean="0"/>
              <a:t>this results in a hierarchy of clusters which can be viewed as a </a:t>
            </a:r>
            <a:r>
              <a:rPr lang="en-US" altLang="en-US" sz="1800" smtClean="0">
                <a:solidFill>
                  <a:srgbClr val="FF0701"/>
                </a:solidFill>
              </a:rPr>
              <a:t>dendrogram</a:t>
            </a:r>
            <a:endParaRPr lang="en-US" altLang="en-US" sz="1800" smtClean="0"/>
          </a:p>
          <a:p>
            <a:pPr lvl="1"/>
            <a:r>
              <a:rPr lang="en-US" altLang="en-US" sz="1800" smtClean="0"/>
              <a:t>useful in pruning search in a clustered item set, or in browsing clustering results</a:t>
            </a:r>
            <a:endParaRPr lang="en-US" altLang="en-US" sz="1600" smtClean="0"/>
          </a:p>
        </p:txBody>
      </p:sp>
      <p:grpSp>
        <p:nvGrpSpPr>
          <p:cNvPr id="45062" name="Group 4"/>
          <p:cNvGrpSpPr>
            <a:grpSpLocks/>
          </p:cNvGrpSpPr>
          <p:nvPr/>
        </p:nvGrpSpPr>
        <p:grpSpPr bwMode="auto">
          <a:xfrm>
            <a:off x="622300" y="2370138"/>
            <a:ext cx="7666038" cy="3857625"/>
            <a:chOff x="440" y="1008"/>
            <a:chExt cx="4896" cy="2672"/>
          </a:xfrm>
        </p:grpSpPr>
        <p:sp>
          <p:nvSpPr>
            <p:cNvPr id="45063" name="Rectangle 5"/>
            <p:cNvSpPr>
              <a:spLocks noChangeArrowheads="1"/>
            </p:cNvSpPr>
            <p:nvPr/>
          </p:nvSpPr>
          <p:spPr bwMode="auto">
            <a:xfrm>
              <a:off x="440" y="3432"/>
              <a:ext cx="489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spcBef>
                  <a:spcPct val="20000"/>
                </a:spcBef>
              </a:pPr>
              <a:r>
                <a:rPr lang="en-US" altLang="en-US" sz="1600" b="1">
                  <a:latin typeface="Arial Rounded MT Bold" pitchFamily="34" charset="0"/>
                </a:rPr>
                <a:t>A		B	C	D	E	F	G	 H</a:t>
              </a:r>
              <a:r>
                <a:rPr lang="en-US" altLang="en-US" b="1">
                  <a:latin typeface="Arial Rounded MT Bold" pitchFamily="34" charset="0"/>
                </a:rPr>
                <a:t>	</a:t>
              </a:r>
              <a:r>
                <a:rPr lang="en-US" altLang="en-US" sz="1600" b="1">
                  <a:latin typeface="Arial Rounded MT Bold" pitchFamily="34" charset="0"/>
                </a:rPr>
                <a:t>I</a:t>
              </a:r>
            </a:p>
          </p:txBody>
        </p:sp>
        <p:sp>
          <p:nvSpPr>
            <p:cNvPr id="45064" name="Freeform 6"/>
            <p:cNvSpPr>
              <a:spLocks/>
            </p:cNvSpPr>
            <p:nvPr/>
          </p:nvSpPr>
          <p:spPr bwMode="auto">
            <a:xfrm>
              <a:off x="544" y="2960"/>
              <a:ext cx="576" cy="432"/>
            </a:xfrm>
            <a:custGeom>
              <a:avLst/>
              <a:gdLst>
                <a:gd name="T0" fmla="*/ 0 w 576"/>
                <a:gd name="T1" fmla="*/ 592 h 592"/>
                <a:gd name="T2" fmla="*/ 0 w 576"/>
                <a:gd name="T3" fmla="*/ 0 h 592"/>
                <a:gd name="T4" fmla="*/ 576 w 576"/>
                <a:gd name="T5" fmla="*/ 0 h 592"/>
                <a:gd name="T6" fmla="*/ 576 w 576"/>
                <a:gd name="T7" fmla="*/ 584 h 592"/>
                <a:gd name="T8" fmla="*/ 0 60000 65536"/>
                <a:gd name="T9" fmla="*/ 0 60000 65536"/>
                <a:gd name="T10" fmla="*/ 0 60000 65536"/>
                <a:gd name="T11" fmla="*/ 0 60000 65536"/>
                <a:gd name="T12" fmla="*/ 0 w 576"/>
                <a:gd name="T13" fmla="*/ 0 h 592"/>
                <a:gd name="T14" fmla="*/ 576 w 576"/>
                <a:gd name="T15" fmla="*/ 592 h 592"/>
              </a:gdLst>
              <a:ahLst/>
              <a:cxnLst>
                <a:cxn ang="T8">
                  <a:pos x="T0" y="T1"/>
                </a:cxn>
                <a:cxn ang="T9">
                  <a:pos x="T2" y="T3"/>
                </a:cxn>
                <a:cxn ang="T10">
                  <a:pos x="T4" y="T5"/>
                </a:cxn>
                <a:cxn ang="T11">
                  <a:pos x="T6" y="T7"/>
                </a:cxn>
              </a:cxnLst>
              <a:rect l="T12" t="T13" r="T14" b="T15"/>
              <a:pathLst>
                <a:path w="576" h="592">
                  <a:moveTo>
                    <a:pt x="0" y="592"/>
                  </a:moveTo>
                  <a:lnTo>
                    <a:pt x="0" y="0"/>
                  </a:lnTo>
                  <a:lnTo>
                    <a:pt x="576" y="0"/>
                  </a:lnTo>
                  <a:lnTo>
                    <a:pt x="576" y="584"/>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Freeform 7"/>
            <p:cNvSpPr>
              <a:spLocks/>
            </p:cNvSpPr>
            <p:nvPr/>
          </p:nvSpPr>
          <p:spPr bwMode="auto">
            <a:xfrm>
              <a:off x="2272" y="2456"/>
              <a:ext cx="576" cy="936"/>
            </a:xfrm>
            <a:custGeom>
              <a:avLst/>
              <a:gdLst>
                <a:gd name="T0" fmla="*/ 0 w 576"/>
                <a:gd name="T1" fmla="*/ 592 h 592"/>
                <a:gd name="T2" fmla="*/ 0 w 576"/>
                <a:gd name="T3" fmla="*/ 0 h 592"/>
                <a:gd name="T4" fmla="*/ 576 w 576"/>
                <a:gd name="T5" fmla="*/ 0 h 592"/>
                <a:gd name="T6" fmla="*/ 576 w 576"/>
                <a:gd name="T7" fmla="*/ 584 h 592"/>
                <a:gd name="T8" fmla="*/ 0 60000 65536"/>
                <a:gd name="T9" fmla="*/ 0 60000 65536"/>
                <a:gd name="T10" fmla="*/ 0 60000 65536"/>
                <a:gd name="T11" fmla="*/ 0 60000 65536"/>
                <a:gd name="T12" fmla="*/ 0 w 576"/>
                <a:gd name="T13" fmla="*/ 0 h 592"/>
                <a:gd name="T14" fmla="*/ 576 w 576"/>
                <a:gd name="T15" fmla="*/ 592 h 592"/>
              </a:gdLst>
              <a:ahLst/>
              <a:cxnLst>
                <a:cxn ang="T8">
                  <a:pos x="T0" y="T1"/>
                </a:cxn>
                <a:cxn ang="T9">
                  <a:pos x="T2" y="T3"/>
                </a:cxn>
                <a:cxn ang="T10">
                  <a:pos x="T4" y="T5"/>
                </a:cxn>
                <a:cxn ang="T11">
                  <a:pos x="T6" y="T7"/>
                </a:cxn>
              </a:cxnLst>
              <a:rect l="T12" t="T13" r="T14" b="T15"/>
              <a:pathLst>
                <a:path w="576" h="592">
                  <a:moveTo>
                    <a:pt x="0" y="592"/>
                  </a:moveTo>
                  <a:lnTo>
                    <a:pt x="0" y="0"/>
                  </a:lnTo>
                  <a:lnTo>
                    <a:pt x="576" y="0"/>
                  </a:lnTo>
                  <a:lnTo>
                    <a:pt x="576" y="584"/>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6" name="Freeform 8"/>
            <p:cNvSpPr>
              <a:spLocks/>
            </p:cNvSpPr>
            <p:nvPr/>
          </p:nvSpPr>
          <p:spPr bwMode="auto">
            <a:xfrm>
              <a:off x="4024" y="2816"/>
              <a:ext cx="576" cy="584"/>
            </a:xfrm>
            <a:custGeom>
              <a:avLst/>
              <a:gdLst>
                <a:gd name="T0" fmla="*/ 0 w 576"/>
                <a:gd name="T1" fmla="*/ 592 h 592"/>
                <a:gd name="T2" fmla="*/ 0 w 576"/>
                <a:gd name="T3" fmla="*/ 0 h 592"/>
                <a:gd name="T4" fmla="*/ 576 w 576"/>
                <a:gd name="T5" fmla="*/ 0 h 592"/>
                <a:gd name="T6" fmla="*/ 576 w 576"/>
                <a:gd name="T7" fmla="*/ 584 h 592"/>
                <a:gd name="T8" fmla="*/ 0 60000 65536"/>
                <a:gd name="T9" fmla="*/ 0 60000 65536"/>
                <a:gd name="T10" fmla="*/ 0 60000 65536"/>
                <a:gd name="T11" fmla="*/ 0 60000 65536"/>
                <a:gd name="T12" fmla="*/ 0 w 576"/>
                <a:gd name="T13" fmla="*/ 0 h 592"/>
                <a:gd name="T14" fmla="*/ 576 w 576"/>
                <a:gd name="T15" fmla="*/ 592 h 592"/>
              </a:gdLst>
              <a:ahLst/>
              <a:cxnLst>
                <a:cxn ang="T8">
                  <a:pos x="T0" y="T1"/>
                </a:cxn>
                <a:cxn ang="T9">
                  <a:pos x="T2" y="T3"/>
                </a:cxn>
                <a:cxn ang="T10">
                  <a:pos x="T4" y="T5"/>
                </a:cxn>
                <a:cxn ang="T11">
                  <a:pos x="T6" y="T7"/>
                </a:cxn>
              </a:cxnLst>
              <a:rect l="T12" t="T13" r="T14" b="T15"/>
              <a:pathLst>
                <a:path w="576" h="592">
                  <a:moveTo>
                    <a:pt x="0" y="592"/>
                  </a:moveTo>
                  <a:lnTo>
                    <a:pt x="0" y="0"/>
                  </a:lnTo>
                  <a:lnTo>
                    <a:pt x="576" y="0"/>
                  </a:lnTo>
                  <a:lnTo>
                    <a:pt x="576" y="584"/>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7" name="Freeform 9"/>
            <p:cNvSpPr>
              <a:spLocks/>
            </p:cNvSpPr>
            <p:nvPr/>
          </p:nvSpPr>
          <p:spPr bwMode="auto">
            <a:xfrm>
              <a:off x="832" y="2608"/>
              <a:ext cx="872" cy="792"/>
            </a:xfrm>
            <a:custGeom>
              <a:avLst/>
              <a:gdLst>
                <a:gd name="T0" fmla="*/ 0 w 872"/>
                <a:gd name="T1" fmla="*/ 352 h 792"/>
                <a:gd name="T2" fmla="*/ 0 w 872"/>
                <a:gd name="T3" fmla="*/ 0 h 792"/>
                <a:gd name="T4" fmla="*/ 872 w 872"/>
                <a:gd name="T5" fmla="*/ 0 h 792"/>
                <a:gd name="T6" fmla="*/ 872 w 872"/>
                <a:gd name="T7" fmla="*/ 792 h 792"/>
                <a:gd name="T8" fmla="*/ 0 60000 65536"/>
                <a:gd name="T9" fmla="*/ 0 60000 65536"/>
                <a:gd name="T10" fmla="*/ 0 60000 65536"/>
                <a:gd name="T11" fmla="*/ 0 60000 65536"/>
                <a:gd name="T12" fmla="*/ 0 w 872"/>
                <a:gd name="T13" fmla="*/ 0 h 792"/>
                <a:gd name="T14" fmla="*/ 872 w 872"/>
                <a:gd name="T15" fmla="*/ 792 h 792"/>
              </a:gdLst>
              <a:ahLst/>
              <a:cxnLst>
                <a:cxn ang="T8">
                  <a:pos x="T0" y="T1"/>
                </a:cxn>
                <a:cxn ang="T9">
                  <a:pos x="T2" y="T3"/>
                </a:cxn>
                <a:cxn ang="T10">
                  <a:pos x="T4" y="T5"/>
                </a:cxn>
                <a:cxn ang="T11">
                  <a:pos x="T6" y="T7"/>
                </a:cxn>
              </a:cxnLst>
              <a:rect l="T12" t="T13" r="T14" b="T15"/>
              <a:pathLst>
                <a:path w="872" h="792">
                  <a:moveTo>
                    <a:pt x="0" y="352"/>
                  </a:moveTo>
                  <a:lnTo>
                    <a:pt x="0" y="0"/>
                  </a:lnTo>
                  <a:lnTo>
                    <a:pt x="872" y="0"/>
                  </a:lnTo>
                  <a:lnTo>
                    <a:pt x="872" y="792"/>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8" name="Freeform 10"/>
            <p:cNvSpPr>
              <a:spLocks/>
            </p:cNvSpPr>
            <p:nvPr/>
          </p:nvSpPr>
          <p:spPr bwMode="auto">
            <a:xfrm>
              <a:off x="3416" y="2232"/>
              <a:ext cx="848" cy="1152"/>
            </a:xfrm>
            <a:custGeom>
              <a:avLst/>
              <a:gdLst>
                <a:gd name="T0" fmla="*/ 0 w 848"/>
                <a:gd name="T1" fmla="*/ 1152 h 1152"/>
                <a:gd name="T2" fmla="*/ 0 w 848"/>
                <a:gd name="T3" fmla="*/ 0 h 1152"/>
                <a:gd name="T4" fmla="*/ 848 w 848"/>
                <a:gd name="T5" fmla="*/ 0 h 1152"/>
                <a:gd name="T6" fmla="*/ 848 w 848"/>
                <a:gd name="T7" fmla="*/ 592 h 1152"/>
                <a:gd name="T8" fmla="*/ 0 60000 65536"/>
                <a:gd name="T9" fmla="*/ 0 60000 65536"/>
                <a:gd name="T10" fmla="*/ 0 60000 65536"/>
                <a:gd name="T11" fmla="*/ 0 60000 65536"/>
                <a:gd name="T12" fmla="*/ 0 w 848"/>
                <a:gd name="T13" fmla="*/ 0 h 1152"/>
                <a:gd name="T14" fmla="*/ 848 w 848"/>
                <a:gd name="T15" fmla="*/ 1152 h 1152"/>
              </a:gdLst>
              <a:ahLst/>
              <a:cxnLst>
                <a:cxn ang="T8">
                  <a:pos x="T0" y="T1"/>
                </a:cxn>
                <a:cxn ang="T9">
                  <a:pos x="T2" y="T3"/>
                </a:cxn>
                <a:cxn ang="T10">
                  <a:pos x="T4" y="T5"/>
                </a:cxn>
                <a:cxn ang="T11">
                  <a:pos x="T6" y="T7"/>
                </a:cxn>
              </a:cxnLst>
              <a:rect l="T12" t="T13" r="T14" b="T15"/>
              <a:pathLst>
                <a:path w="848" h="1152">
                  <a:moveTo>
                    <a:pt x="0" y="1152"/>
                  </a:moveTo>
                  <a:lnTo>
                    <a:pt x="0" y="0"/>
                  </a:lnTo>
                  <a:lnTo>
                    <a:pt x="848" y="0"/>
                  </a:lnTo>
                  <a:lnTo>
                    <a:pt x="848" y="592"/>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9" name="Freeform 11"/>
            <p:cNvSpPr>
              <a:spLocks/>
            </p:cNvSpPr>
            <p:nvPr/>
          </p:nvSpPr>
          <p:spPr bwMode="auto">
            <a:xfrm>
              <a:off x="1256" y="2008"/>
              <a:ext cx="1296" cy="608"/>
            </a:xfrm>
            <a:custGeom>
              <a:avLst/>
              <a:gdLst>
                <a:gd name="T0" fmla="*/ 0 w 1296"/>
                <a:gd name="T1" fmla="*/ 608 h 608"/>
                <a:gd name="T2" fmla="*/ 0 w 1296"/>
                <a:gd name="T3" fmla="*/ 0 h 608"/>
                <a:gd name="T4" fmla="*/ 1296 w 1296"/>
                <a:gd name="T5" fmla="*/ 0 h 608"/>
                <a:gd name="T6" fmla="*/ 1296 w 1296"/>
                <a:gd name="T7" fmla="*/ 456 h 608"/>
                <a:gd name="T8" fmla="*/ 0 60000 65536"/>
                <a:gd name="T9" fmla="*/ 0 60000 65536"/>
                <a:gd name="T10" fmla="*/ 0 60000 65536"/>
                <a:gd name="T11" fmla="*/ 0 60000 65536"/>
                <a:gd name="T12" fmla="*/ 0 w 1296"/>
                <a:gd name="T13" fmla="*/ 0 h 608"/>
                <a:gd name="T14" fmla="*/ 1296 w 1296"/>
                <a:gd name="T15" fmla="*/ 608 h 608"/>
              </a:gdLst>
              <a:ahLst/>
              <a:cxnLst>
                <a:cxn ang="T8">
                  <a:pos x="T0" y="T1"/>
                </a:cxn>
                <a:cxn ang="T9">
                  <a:pos x="T2" y="T3"/>
                </a:cxn>
                <a:cxn ang="T10">
                  <a:pos x="T4" y="T5"/>
                </a:cxn>
                <a:cxn ang="T11">
                  <a:pos x="T6" y="T7"/>
                </a:cxn>
              </a:cxnLst>
              <a:rect l="T12" t="T13" r="T14" b="T15"/>
              <a:pathLst>
                <a:path w="1296" h="608">
                  <a:moveTo>
                    <a:pt x="0" y="608"/>
                  </a:moveTo>
                  <a:lnTo>
                    <a:pt x="0" y="0"/>
                  </a:lnTo>
                  <a:lnTo>
                    <a:pt x="1296" y="0"/>
                  </a:lnTo>
                  <a:lnTo>
                    <a:pt x="1296" y="456"/>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0" name="Freeform 12"/>
            <p:cNvSpPr>
              <a:spLocks/>
            </p:cNvSpPr>
            <p:nvPr/>
          </p:nvSpPr>
          <p:spPr bwMode="auto">
            <a:xfrm>
              <a:off x="1920" y="1656"/>
              <a:ext cx="1936" cy="576"/>
            </a:xfrm>
            <a:custGeom>
              <a:avLst/>
              <a:gdLst>
                <a:gd name="T0" fmla="*/ 0 w 1864"/>
                <a:gd name="T1" fmla="*/ 360 h 576"/>
                <a:gd name="T2" fmla="*/ 0 w 1864"/>
                <a:gd name="T3" fmla="*/ 0 h 576"/>
                <a:gd name="T4" fmla="*/ 1864 w 1864"/>
                <a:gd name="T5" fmla="*/ 0 h 576"/>
                <a:gd name="T6" fmla="*/ 1864 w 1864"/>
                <a:gd name="T7" fmla="*/ 576 h 576"/>
                <a:gd name="T8" fmla="*/ 0 60000 65536"/>
                <a:gd name="T9" fmla="*/ 0 60000 65536"/>
                <a:gd name="T10" fmla="*/ 0 60000 65536"/>
                <a:gd name="T11" fmla="*/ 0 60000 65536"/>
                <a:gd name="T12" fmla="*/ 0 w 1864"/>
                <a:gd name="T13" fmla="*/ 0 h 576"/>
                <a:gd name="T14" fmla="*/ 1864 w 1864"/>
                <a:gd name="T15" fmla="*/ 576 h 576"/>
              </a:gdLst>
              <a:ahLst/>
              <a:cxnLst>
                <a:cxn ang="T8">
                  <a:pos x="T0" y="T1"/>
                </a:cxn>
                <a:cxn ang="T9">
                  <a:pos x="T2" y="T3"/>
                </a:cxn>
                <a:cxn ang="T10">
                  <a:pos x="T4" y="T5"/>
                </a:cxn>
                <a:cxn ang="T11">
                  <a:pos x="T6" y="T7"/>
                </a:cxn>
              </a:cxnLst>
              <a:rect l="T12" t="T13" r="T14" b="T15"/>
              <a:pathLst>
                <a:path w="1864" h="576">
                  <a:moveTo>
                    <a:pt x="0" y="360"/>
                  </a:moveTo>
                  <a:lnTo>
                    <a:pt x="0" y="0"/>
                  </a:lnTo>
                  <a:lnTo>
                    <a:pt x="1864" y="0"/>
                  </a:lnTo>
                  <a:lnTo>
                    <a:pt x="1864" y="576"/>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1" name="Freeform 13"/>
            <p:cNvSpPr>
              <a:spLocks/>
            </p:cNvSpPr>
            <p:nvPr/>
          </p:nvSpPr>
          <p:spPr bwMode="auto">
            <a:xfrm>
              <a:off x="2928" y="1304"/>
              <a:ext cx="2200" cy="2096"/>
            </a:xfrm>
            <a:custGeom>
              <a:avLst/>
              <a:gdLst>
                <a:gd name="T0" fmla="*/ 2200 w 2200"/>
                <a:gd name="T1" fmla="*/ 2072 h 2072"/>
                <a:gd name="T2" fmla="*/ 2200 w 2200"/>
                <a:gd name="T3" fmla="*/ 0 h 2072"/>
                <a:gd name="T4" fmla="*/ 0 w 2200"/>
                <a:gd name="T5" fmla="*/ 0 h 2072"/>
                <a:gd name="T6" fmla="*/ 0 w 2200"/>
                <a:gd name="T7" fmla="*/ 336 h 2072"/>
                <a:gd name="T8" fmla="*/ 0 60000 65536"/>
                <a:gd name="T9" fmla="*/ 0 60000 65536"/>
                <a:gd name="T10" fmla="*/ 0 60000 65536"/>
                <a:gd name="T11" fmla="*/ 0 60000 65536"/>
                <a:gd name="T12" fmla="*/ 0 w 2200"/>
                <a:gd name="T13" fmla="*/ 0 h 2072"/>
                <a:gd name="T14" fmla="*/ 2200 w 2200"/>
                <a:gd name="T15" fmla="*/ 2072 h 2072"/>
              </a:gdLst>
              <a:ahLst/>
              <a:cxnLst>
                <a:cxn ang="T8">
                  <a:pos x="T0" y="T1"/>
                </a:cxn>
                <a:cxn ang="T9">
                  <a:pos x="T2" y="T3"/>
                </a:cxn>
                <a:cxn ang="T10">
                  <a:pos x="T4" y="T5"/>
                </a:cxn>
                <a:cxn ang="T11">
                  <a:pos x="T6" y="T7"/>
                </a:cxn>
              </a:cxnLst>
              <a:rect l="T12" t="T13" r="T14" b="T15"/>
              <a:pathLst>
                <a:path w="2200" h="2072">
                  <a:moveTo>
                    <a:pt x="2200" y="2072"/>
                  </a:moveTo>
                  <a:lnTo>
                    <a:pt x="2200" y="0"/>
                  </a:lnTo>
                  <a:lnTo>
                    <a:pt x="0" y="0"/>
                  </a:lnTo>
                  <a:lnTo>
                    <a:pt x="0" y="336"/>
                  </a:lnTo>
                </a:path>
              </a:pathLst>
            </a:custGeom>
            <a:noFill/>
            <a:ln w="254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2" name="Line 14"/>
            <p:cNvSpPr>
              <a:spLocks noChangeShapeType="1"/>
            </p:cNvSpPr>
            <p:nvPr/>
          </p:nvSpPr>
          <p:spPr bwMode="auto">
            <a:xfrm>
              <a:off x="4016" y="1008"/>
              <a:ext cx="0" cy="31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EF1CD18-8BC0-4F1F-AC3B-4F482E3584C8}" type="slidenum">
              <a:rPr lang="en-US" altLang="en-US"/>
              <a:pPr/>
              <a:t>29</a:t>
            </a:fld>
            <a:endParaRPr lang="en-US" altLang="en-US"/>
          </a:p>
        </p:txBody>
      </p:sp>
      <p:sp>
        <p:nvSpPr>
          <p:cNvPr id="46084" name="Rectangle 2"/>
          <p:cNvSpPr>
            <a:spLocks noGrp="1" noChangeArrowheads="1"/>
          </p:cNvSpPr>
          <p:nvPr>
            <p:ph type="title"/>
          </p:nvPr>
        </p:nvSpPr>
        <p:spPr>
          <a:xfrm>
            <a:off x="685800" y="254000"/>
            <a:ext cx="7772400" cy="495300"/>
          </a:xfrm>
        </p:spPr>
        <p:txBody>
          <a:bodyPr/>
          <a:lstStyle/>
          <a:p>
            <a:r>
              <a:rPr lang="en-US" altLang="en-US" sz="3200" smtClean="0"/>
              <a:t>Hierarchical Agglomerative Clustering</a:t>
            </a:r>
          </a:p>
        </p:txBody>
      </p:sp>
      <p:sp>
        <p:nvSpPr>
          <p:cNvPr id="46085" name="Rectangle 3"/>
          <p:cNvSpPr>
            <a:spLocks noGrp="1" noChangeArrowheads="1"/>
          </p:cNvSpPr>
          <p:nvPr>
            <p:ph type="body" idx="1"/>
          </p:nvPr>
        </p:nvSpPr>
        <p:spPr>
          <a:xfrm>
            <a:off x="419100" y="1063625"/>
            <a:ext cx="8343900" cy="5108575"/>
          </a:xfrm>
        </p:spPr>
        <p:txBody>
          <a:bodyPr/>
          <a:lstStyle/>
          <a:p>
            <a:r>
              <a:rPr lang="en-US" altLang="en-US" smtClean="0"/>
              <a:t>Some commonly used HACM methods</a:t>
            </a:r>
          </a:p>
          <a:p>
            <a:pPr lvl="1"/>
            <a:r>
              <a:rPr lang="en-US" altLang="en-US" sz="1800" smtClean="0">
                <a:solidFill>
                  <a:srgbClr val="FF0701"/>
                </a:solidFill>
              </a:rPr>
              <a:t>Single Link</a:t>
            </a:r>
            <a:r>
              <a:rPr lang="en-US" altLang="en-US" sz="1800" smtClean="0"/>
              <a:t>: </a:t>
            </a:r>
            <a:r>
              <a:rPr lang="en-US" altLang="en-US" smtClean="0"/>
              <a:t>at each step join most similar pairs of objects that are not yet in the same cluster</a:t>
            </a:r>
          </a:p>
          <a:p>
            <a:pPr lvl="1"/>
            <a:r>
              <a:rPr lang="en-US" altLang="en-US" sz="1800" smtClean="0">
                <a:solidFill>
                  <a:srgbClr val="FF0701"/>
                </a:solidFill>
              </a:rPr>
              <a:t>Complete Link</a:t>
            </a:r>
            <a:r>
              <a:rPr lang="en-US" altLang="en-US" sz="1800" smtClean="0"/>
              <a:t>: </a:t>
            </a:r>
            <a:r>
              <a:rPr lang="en-US" altLang="en-US" smtClean="0"/>
              <a:t>use least similar pair between each cluster pair to determine inter-cluster similarity - all items within one cluster are linked to each other within a similarity threshold</a:t>
            </a:r>
          </a:p>
          <a:p>
            <a:pPr lvl="1"/>
            <a:r>
              <a:rPr lang="en-US" altLang="en-US" sz="1800" smtClean="0">
                <a:solidFill>
                  <a:srgbClr val="FF0701"/>
                </a:solidFill>
              </a:rPr>
              <a:t>Group Average (Mean)</a:t>
            </a:r>
            <a:r>
              <a:rPr lang="en-US" altLang="en-US" sz="1800" smtClean="0"/>
              <a:t>: </a:t>
            </a:r>
            <a:r>
              <a:rPr lang="en-US" altLang="en-US" smtClean="0"/>
              <a:t>use average value of pairwise links within a cluster to determine inter-cluster similarity (i.e., all objects contribute to inter-cluster similarity)</a:t>
            </a:r>
          </a:p>
          <a:p>
            <a:pPr lvl="1"/>
            <a:r>
              <a:rPr lang="en-US" altLang="en-US" sz="1800" smtClean="0">
                <a:solidFill>
                  <a:srgbClr val="FF0701"/>
                </a:solidFill>
              </a:rPr>
              <a:t>Ward’s method</a:t>
            </a:r>
            <a:r>
              <a:rPr lang="en-US" altLang="en-US" sz="1800" smtClean="0"/>
              <a:t>: </a:t>
            </a:r>
            <a:r>
              <a:rPr lang="en-US" altLang="en-US" smtClean="0"/>
              <a:t>at each step join cluster pair whose merger minimizes the increase in total within-group error sum of squares (based on distance between centroids) - also called the minimum variance method</a:t>
            </a:r>
          </a:p>
          <a:p>
            <a:pPr lvl="2"/>
            <a:endParaRPr lang="en-US" altLang="en-US" sz="1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3F263EC2-5BE7-4263-9993-AAC9B1159036}" type="slidenum">
              <a:rPr lang="en-US" altLang="en-US"/>
              <a:pPr/>
              <a:t>3</a:t>
            </a:fld>
            <a:endParaRPr lang="en-US" altLang="en-US"/>
          </a:p>
        </p:txBody>
      </p:sp>
      <p:sp>
        <p:nvSpPr>
          <p:cNvPr id="30724" name="Rectangle 2"/>
          <p:cNvSpPr>
            <a:spLocks noGrp="1" noChangeArrowheads="1"/>
          </p:cNvSpPr>
          <p:nvPr>
            <p:ph type="title"/>
          </p:nvPr>
        </p:nvSpPr>
        <p:spPr>
          <a:xfrm>
            <a:off x="457200" y="279400"/>
            <a:ext cx="8229600" cy="609600"/>
          </a:xfrm>
        </p:spPr>
        <p:txBody>
          <a:bodyPr/>
          <a:lstStyle/>
          <a:p>
            <a:r>
              <a:rPr lang="en-US" altLang="en-US" smtClean="0">
                <a:solidFill>
                  <a:srgbClr val="3333CD"/>
                </a:solidFill>
                <a:latin typeface="Times-Bold"/>
              </a:rPr>
              <a:t>What is Clustering?</a:t>
            </a:r>
          </a:p>
        </p:txBody>
      </p:sp>
      <p:sp>
        <p:nvSpPr>
          <p:cNvPr id="30725" name="Rectangle 3"/>
          <p:cNvSpPr>
            <a:spLocks noGrp="1" noChangeArrowheads="1"/>
          </p:cNvSpPr>
          <p:nvPr>
            <p:ph type="body" idx="1"/>
          </p:nvPr>
        </p:nvSpPr>
        <p:spPr>
          <a:xfrm>
            <a:off x="444500" y="3079750"/>
            <a:ext cx="4572000" cy="3067050"/>
          </a:xfrm>
        </p:spPr>
        <p:txBody>
          <a:bodyPr/>
          <a:lstStyle/>
          <a:p>
            <a:r>
              <a:rPr lang="en-US" altLang="en-US" smtClean="0">
                <a:solidFill>
                  <a:srgbClr val="000000"/>
                </a:solidFill>
                <a:latin typeface="Times-Roman"/>
              </a:rPr>
              <a:t>Cluster:</a:t>
            </a:r>
          </a:p>
          <a:p>
            <a:pPr lvl="1"/>
            <a:r>
              <a:rPr lang="en-US" altLang="en-US" smtClean="0">
                <a:solidFill>
                  <a:srgbClr val="000000"/>
                </a:solidFill>
                <a:latin typeface="Times-Roman"/>
              </a:rPr>
              <a:t>a collection of data objects that are “similar” to one another and thus can be treated collectively as one group</a:t>
            </a:r>
          </a:p>
          <a:p>
            <a:pPr lvl="1"/>
            <a:r>
              <a:rPr lang="en-US" altLang="en-US" smtClean="0">
                <a:solidFill>
                  <a:srgbClr val="000000"/>
                </a:solidFill>
                <a:latin typeface="Times-Roman"/>
              </a:rPr>
              <a:t>but as a collection, they are sufficiently different from other groups</a:t>
            </a:r>
          </a:p>
          <a:p>
            <a:pPr lvl="1"/>
            <a:endParaRPr lang="en-US" altLang="en-US" sz="1200" smtClean="0">
              <a:solidFill>
                <a:srgbClr val="000000"/>
              </a:solidFill>
              <a:latin typeface="Times-Roman"/>
            </a:endParaRPr>
          </a:p>
        </p:txBody>
      </p:sp>
      <p:sp>
        <p:nvSpPr>
          <p:cNvPr id="515076" name="Text Box 4"/>
          <p:cNvSpPr txBox="1">
            <a:spLocks noChangeArrowheads="1"/>
          </p:cNvSpPr>
          <p:nvPr/>
        </p:nvSpPr>
        <p:spPr bwMode="auto">
          <a:xfrm>
            <a:off x="671513" y="1184275"/>
            <a:ext cx="7964487" cy="771525"/>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2200">
                <a:solidFill>
                  <a:srgbClr val="000000"/>
                </a:solidFill>
                <a:latin typeface="Times-Bold"/>
              </a:rPr>
              <a:t>Clustering </a:t>
            </a:r>
            <a:r>
              <a:rPr lang="en-US" sz="2200">
                <a:solidFill>
                  <a:srgbClr val="000000"/>
                </a:solidFill>
                <a:latin typeface="Times-Roman"/>
              </a:rPr>
              <a:t>is a process of partitioning a set of data (or objects) in a set of meaningful sub-classes, called </a:t>
            </a:r>
            <a:r>
              <a:rPr lang="en-US" sz="2200">
                <a:solidFill>
                  <a:srgbClr val="000000"/>
                </a:solidFill>
                <a:latin typeface="Times-Bold"/>
              </a:rPr>
              <a:t>clusters</a:t>
            </a:r>
          </a:p>
        </p:txBody>
      </p:sp>
      <p:pic>
        <p:nvPicPr>
          <p:cNvPr id="307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3089275"/>
            <a:ext cx="365442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6"/>
          <p:cNvSpPr txBox="1">
            <a:spLocks noChangeArrowheads="1"/>
          </p:cNvSpPr>
          <p:nvPr/>
        </p:nvSpPr>
        <p:spPr bwMode="auto">
          <a:xfrm>
            <a:off x="646113" y="2155825"/>
            <a:ext cx="799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000">
                <a:solidFill>
                  <a:srgbClr val="008000"/>
                </a:solidFill>
                <a:latin typeface="Times-Roman"/>
              </a:rPr>
              <a:t>Helps users understand the natural grouping or structure in a data set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C76670D8-5CE3-4B17-9911-9951B17F1188}" type="slidenum">
              <a:rPr lang="en-US" altLang="en-US"/>
              <a:pPr/>
              <a:t>30</a:t>
            </a:fld>
            <a:endParaRPr lang="en-US" altLang="en-US"/>
          </a:p>
        </p:txBody>
      </p:sp>
      <p:sp>
        <p:nvSpPr>
          <p:cNvPr id="47108" name="Rectangle 6"/>
          <p:cNvSpPr>
            <a:spLocks noGrp="1" noChangeArrowheads="1"/>
          </p:cNvSpPr>
          <p:nvPr>
            <p:ph type="title"/>
          </p:nvPr>
        </p:nvSpPr>
        <p:spPr/>
        <p:txBody>
          <a:bodyPr/>
          <a:lstStyle/>
          <a:p>
            <a:r>
              <a:rPr lang="en-US" altLang="zh-TW" smtClean="0">
                <a:ea typeface="PMingLiU" pitchFamily="18" charset="-120"/>
              </a:rPr>
              <a:t>Hierarchical Agglomerative </a:t>
            </a:r>
            <a:r>
              <a:rPr lang="en-US" altLang="zh-TW" sz="3200" smtClean="0">
                <a:ea typeface="PMingLiU" pitchFamily="18" charset="-120"/>
              </a:rPr>
              <a:t>Clustering</a:t>
            </a:r>
            <a:endParaRPr lang="en-US" altLang="en-US" sz="3200" smtClean="0"/>
          </a:p>
        </p:txBody>
      </p:sp>
      <p:sp>
        <p:nvSpPr>
          <p:cNvPr id="47109" name="Rectangle 7"/>
          <p:cNvSpPr>
            <a:spLocks noGrp="1" noChangeArrowheads="1"/>
          </p:cNvSpPr>
          <p:nvPr>
            <p:ph type="body" idx="1"/>
          </p:nvPr>
        </p:nvSpPr>
        <p:spPr>
          <a:xfrm>
            <a:off x="685800" y="1179513"/>
            <a:ext cx="7772400" cy="4992687"/>
          </a:xfrm>
        </p:spPr>
        <p:txBody>
          <a:bodyPr/>
          <a:lstStyle/>
          <a:p>
            <a:r>
              <a:rPr lang="en-US" altLang="zh-TW" smtClean="0">
                <a:ea typeface="PMingLiU" pitchFamily="18" charset="-120"/>
              </a:rPr>
              <a:t>Basic procedure</a:t>
            </a:r>
          </a:p>
          <a:p>
            <a:pPr lvl="1"/>
            <a:r>
              <a:rPr lang="en-US" altLang="zh-TW" smtClean="0">
                <a:ea typeface="PMingLiU" pitchFamily="18" charset="-120"/>
              </a:rPr>
              <a:t>1. Place each of N documents into a class of its own.</a:t>
            </a:r>
          </a:p>
          <a:p>
            <a:pPr lvl="1"/>
            <a:r>
              <a:rPr lang="en-US" altLang="zh-TW" smtClean="0">
                <a:ea typeface="PMingLiU" pitchFamily="18" charset="-120"/>
              </a:rPr>
              <a:t>2. Compute all pairwise document-document similarity coefficients</a:t>
            </a:r>
          </a:p>
          <a:p>
            <a:pPr lvl="2"/>
            <a:r>
              <a:rPr lang="en-US" altLang="zh-TW" smtClean="0">
                <a:ea typeface="PMingLiU" pitchFamily="18" charset="-120"/>
              </a:rPr>
              <a:t>Total of</a:t>
            </a:r>
            <a:r>
              <a:rPr lang="en-US" altLang="zh-TW" i="1" smtClean="0">
                <a:ea typeface="PMingLiU" pitchFamily="18" charset="-120"/>
              </a:rPr>
              <a:t> N</a:t>
            </a:r>
            <a:r>
              <a:rPr lang="en-US" altLang="zh-TW" smtClean="0">
                <a:ea typeface="PMingLiU" pitchFamily="18" charset="-120"/>
              </a:rPr>
              <a:t>(</a:t>
            </a:r>
            <a:r>
              <a:rPr lang="en-US" altLang="zh-TW" i="1" smtClean="0">
                <a:ea typeface="PMingLiU" pitchFamily="18" charset="-120"/>
              </a:rPr>
              <a:t>N</a:t>
            </a:r>
            <a:r>
              <a:rPr lang="en-US" altLang="zh-TW" smtClean="0">
                <a:ea typeface="PMingLiU" pitchFamily="18" charset="-120"/>
              </a:rPr>
              <a:t>-1)/2 coefficients</a:t>
            </a:r>
          </a:p>
          <a:p>
            <a:pPr lvl="1"/>
            <a:r>
              <a:rPr lang="en-US" altLang="zh-TW" smtClean="0">
                <a:ea typeface="PMingLiU" pitchFamily="18" charset="-120"/>
              </a:rPr>
              <a:t>3. Form a new cluster by combining the most similar pair of current clusters </a:t>
            </a:r>
            <a:r>
              <a:rPr lang="en-US" altLang="zh-TW" i="1" smtClean="0">
                <a:ea typeface="PMingLiU" pitchFamily="18" charset="-120"/>
              </a:rPr>
              <a:t>i</a:t>
            </a:r>
            <a:r>
              <a:rPr lang="en-US" altLang="zh-TW" smtClean="0">
                <a:ea typeface="PMingLiU" pitchFamily="18" charset="-120"/>
              </a:rPr>
              <a:t> and </a:t>
            </a:r>
            <a:r>
              <a:rPr lang="en-US" altLang="zh-TW" i="1" smtClean="0">
                <a:ea typeface="PMingLiU" pitchFamily="18" charset="-120"/>
              </a:rPr>
              <a:t>j </a:t>
            </a:r>
          </a:p>
          <a:p>
            <a:pPr lvl="2"/>
            <a:r>
              <a:rPr lang="en-US" altLang="zh-TW" smtClean="0">
                <a:ea typeface="PMingLiU" pitchFamily="18" charset="-120"/>
              </a:rPr>
              <a:t>(use one of the methods described in the previous slide, e.g., complete link, Ward’s, etc.); </a:t>
            </a:r>
          </a:p>
          <a:p>
            <a:pPr lvl="2"/>
            <a:r>
              <a:rPr lang="en-US" altLang="zh-TW" smtClean="0">
                <a:ea typeface="PMingLiU" pitchFamily="18" charset="-120"/>
              </a:rPr>
              <a:t>update similarity matrix by deleting the rows and columns corresponding to </a:t>
            </a:r>
            <a:r>
              <a:rPr lang="en-US" altLang="zh-TW" i="1" smtClean="0">
                <a:ea typeface="PMingLiU" pitchFamily="18" charset="-120"/>
              </a:rPr>
              <a:t>i</a:t>
            </a:r>
            <a:r>
              <a:rPr lang="en-US" altLang="zh-TW" smtClean="0">
                <a:ea typeface="PMingLiU" pitchFamily="18" charset="-120"/>
              </a:rPr>
              <a:t> and </a:t>
            </a:r>
            <a:r>
              <a:rPr lang="en-US" altLang="zh-TW" i="1" smtClean="0">
                <a:ea typeface="PMingLiU" pitchFamily="18" charset="-120"/>
              </a:rPr>
              <a:t>j</a:t>
            </a:r>
            <a:r>
              <a:rPr lang="en-US" altLang="zh-TW" smtClean="0">
                <a:ea typeface="PMingLiU" pitchFamily="18" charset="-120"/>
              </a:rPr>
              <a:t>; </a:t>
            </a:r>
          </a:p>
          <a:p>
            <a:pPr lvl="2"/>
            <a:r>
              <a:rPr lang="en-US" altLang="zh-TW" smtClean="0">
                <a:ea typeface="PMingLiU" pitchFamily="18" charset="-120"/>
              </a:rPr>
              <a:t>calculate the entries in the row corresponding to the new cluster </a:t>
            </a:r>
            <a:r>
              <a:rPr lang="en-US" altLang="zh-TW" i="1" smtClean="0">
                <a:ea typeface="PMingLiU" pitchFamily="18" charset="-120"/>
              </a:rPr>
              <a:t>i</a:t>
            </a:r>
            <a:r>
              <a:rPr lang="en-US" altLang="zh-TW" smtClean="0">
                <a:ea typeface="PMingLiU" pitchFamily="18" charset="-120"/>
              </a:rPr>
              <a:t>+</a:t>
            </a:r>
            <a:r>
              <a:rPr lang="en-US" altLang="zh-TW" i="1" smtClean="0">
                <a:ea typeface="PMingLiU" pitchFamily="18" charset="-120"/>
              </a:rPr>
              <a:t>j</a:t>
            </a:r>
            <a:r>
              <a:rPr lang="en-US" altLang="zh-TW" smtClean="0">
                <a:ea typeface="PMingLiU" pitchFamily="18" charset="-120"/>
              </a:rPr>
              <a:t>.</a:t>
            </a:r>
          </a:p>
          <a:p>
            <a:pPr lvl="1"/>
            <a:r>
              <a:rPr lang="en-US" altLang="zh-TW" smtClean="0">
                <a:ea typeface="PMingLiU" pitchFamily="18" charset="-120"/>
              </a:rPr>
              <a:t>4. Repeat step 3 if the number of clusters left is great than 1.</a:t>
            </a:r>
          </a:p>
          <a:p>
            <a:endParaRPr lang="en-US"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685D6809-C302-4464-A674-4BEE90D71E9C}" type="slidenum">
              <a:rPr lang="en-US" altLang="en-US"/>
              <a:pPr/>
              <a:t>31</a:t>
            </a:fld>
            <a:endParaRPr lang="en-US" altLang="en-US"/>
          </a:p>
        </p:txBody>
      </p:sp>
      <p:sp>
        <p:nvSpPr>
          <p:cNvPr id="50180" name="Rectangle 2"/>
          <p:cNvSpPr>
            <a:spLocks noGrp="1" noChangeArrowheads="1"/>
          </p:cNvSpPr>
          <p:nvPr>
            <p:ph type="title"/>
          </p:nvPr>
        </p:nvSpPr>
        <p:spPr>
          <a:xfrm>
            <a:off x="457200" y="241300"/>
            <a:ext cx="8229600" cy="862013"/>
          </a:xfrm>
        </p:spPr>
        <p:txBody>
          <a:bodyPr/>
          <a:lstStyle/>
          <a:p>
            <a:r>
              <a:rPr lang="en-US" altLang="en-US" smtClean="0"/>
              <a:t>Clustering Application: </a:t>
            </a:r>
            <a:br>
              <a:rPr lang="en-US" altLang="en-US" smtClean="0"/>
            </a:br>
            <a:r>
              <a:rPr lang="en-US" altLang="en-US" sz="2400" smtClean="0"/>
              <a:t>Discovery of Content Profiles</a:t>
            </a:r>
          </a:p>
        </p:txBody>
      </p:sp>
      <p:sp>
        <p:nvSpPr>
          <p:cNvPr id="558083" name="Rectangle 3"/>
          <p:cNvSpPr>
            <a:spLocks noGrp="1" noChangeArrowheads="1"/>
          </p:cNvSpPr>
          <p:nvPr>
            <p:ph type="body" idx="1"/>
          </p:nvPr>
        </p:nvSpPr>
        <p:spPr>
          <a:xfrm>
            <a:off x="685800" y="1595438"/>
            <a:ext cx="7772400" cy="4576762"/>
          </a:xfrm>
        </p:spPr>
        <p:txBody>
          <a:bodyPr/>
          <a:lstStyle/>
          <a:p>
            <a:r>
              <a:rPr lang="en-US" altLang="en-US" smtClean="0"/>
              <a:t>Content Profiles</a:t>
            </a:r>
          </a:p>
          <a:p>
            <a:pPr lvl="1"/>
            <a:r>
              <a:rPr lang="en-US" altLang="en-US" smtClean="0"/>
              <a:t>Goal: automatically group together pages which partially deal with similar concepts</a:t>
            </a:r>
          </a:p>
          <a:p>
            <a:pPr lvl="1"/>
            <a:r>
              <a:rPr lang="en-US" altLang="en-US" smtClean="0"/>
              <a:t>Method: </a:t>
            </a:r>
          </a:p>
          <a:p>
            <a:pPr lvl="2"/>
            <a:r>
              <a:rPr lang="en-US" altLang="en-US" smtClean="0"/>
              <a:t>identify concepts by clustering features (keywords) based on their common occurrences among pages (can also be done using association discovery or correlation analysis)</a:t>
            </a:r>
          </a:p>
          <a:p>
            <a:pPr lvl="2"/>
            <a:r>
              <a:rPr lang="en-US" altLang="en-US" smtClean="0"/>
              <a:t>cluster centroids represent pages in which features in the cluster appear frequently</a:t>
            </a:r>
          </a:p>
          <a:p>
            <a:pPr lvl="1"/>
            <a:r>
              <a:rPr lang="en-US" altLang="en-US" smtClean="0"/>
              <a:t>Content profiles are derived from centroids after filtering out low-weight page in each centroid</a:t>
            </a:r>
          </a:p>
          <a:p>
            <a:pPr lvl="1"/>
            <a:r>
              <a:rPr lang="en-US" altLang="en-US" smtClean="0"/>
              <a:t>The weight of a page in a profile represents the degree to which features in the corresponding cluster appear in that page.</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8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8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8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8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8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8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8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00B4FD6E-EC25-419D-9B84-9C6E5B2B953D}" type="slidenum">
              <a:rPr lang="en-US" altLang="en-US"/>
              <a:pPr/>
              <a:t>32</a:t>
            </a:fld>
            <a:endParaRPr lang="en-US" altLang="en-US"/>
          </a:p>
        </p:txBody>
      </p:sp>
      <p:sp>
        <p:nvSpPr>
          <p:cNvPr id="10246" name="Rectangle 2"/>
          <p:cNvSpPr>
            <a:spLocks noGrp="1" noChangeArrowheads="1"/>
          </p:cNvSpPr>
          <p:nvPr>
            <p:ph type="title"/>
          </p:nvPr>
        </p:nvSpPr>
        <p:spPr>
          <a:xfrm>
            <a:off x="601663" y="292100"/>
            <a:ext cx="7827962" cy="762000"/>
          </a:xfrm>
        </p:spPr>
        <p:txBody>
          <a:bodyPr/>
          <a:lstStyle/>
          <a:p>
            <a:r>
              <a:rPr lang="en-US" altLang="en-US" smtClean="0"/>
              <a:t>Keyword-Based Representation</a:t>
            </a:r>
          </a:p>
        </p:txBody>
      </p:sp>
      <p:graphicFrame>
        <p:nvGraphicFramePr>
          <p:cNvPr id="10242" name="Object 3"/>
          <p:cNvGraphicFramePr>
            <a:graphicFrameLocks noChangeAspect="1"/>
          </p:cNvGraphicFramePr>
          <p:nvPr/>
        </p:nvGraphicFramePr>
        <p:xfrm>
          <a:off x="457200" y="1549400"/>
          <a:ext cx="2287588" cy="2184400"/>
        </p:xfrm>
        <a:graphic>
          <a:graphicData uri="http://schemas.openxmlformats.org/presentationml/2006/ole">
            <mc:AlternateContent xmlns:mc="http://schemas.openxmlformats.org/markup-compatibility/2006">
              <mc:Choice xmlns:v="urn:schemas-microsoft-com:vml" Requires="v">
                <p:oleObj spid="_x0000_s10254" name="Worksheet" r:id="rId4" imgW="2447778" imgH="2324247" progId="Excel.Sheet.8">
                  <p:embed/>
                </p:oleObj>
              </mc:Choice>
              <mc:Fallback>
                <p:oleObj name="Worksheet" r:id="rId4" imgW="2447778" imgH="2324247"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49400"/>
                        <a:ext cx="2287588" cy="218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4"/>
          <p:cNvGraphicFramePr>
            <a:graphicFrameLocks noChangeAspect="1"/>
          </p:cNvGraphicFramePr>
          <p:nvPr/>
        </p:nvGraphicFramePr>
        <p:xfrm>
          <a:off x="3708400" y="1841500"/>
          <a:ext cx="4864100" cy="898525"/>
        </p:xfrm>
        <a:graphic>
          <a:graphicData uri="http://schemas.openxmlformats.org/presentationml/2006/ole">
            <mc:AlternateContent xmlns:mc="http://schemas.openxmlformats.org/markup-compatibility/2006">
              <mc:Choice xmlns:v="urn:schemas-microsoft-com:vml" Requires="v">
                <p:oleObj spid="_x0000_s10255" name="Worksheet" r:id="rId6" imgW="5495778" imgH="1000286" progId="Excel.Sheet.8">
                  <p:embed/>
                </p:oleObj>
              </mc:Choice>
              <mc:Fallback>
                <p:oleObj name="Worksheet" r:id="rId6" imgW="5495778" imgH="1000286" progId="Excel.Shee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1841500"/>
                        <a:ext cx="48641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09" name="Rectangle 5"/>
          <p:cNvSpPr>
            <a:spLocks noChangeArrowheads="1"/>
          </p:cNvSpPr>
          <p:nvPr/>
        </p:nvSpPr>
        <p:spPr bwMode="auto">
          <a:xfrm>
            <a:off x="520700" y="4229100"/>
            <a:ext cx="4508500" cy="1295400"/>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lstStyle/>
          <a:p>
            <a:pPr marL="342900" indent="-342900" algn="l">
              <a:lnSpc>
                <a:spcPct val="90000"/>
              </a:lnSpc>
              <a:spcBef>
                <a:spcPct val="20000"/>
              </a:spcBef>
              <a:buClr>
                <a:schemeClr val="accent2"/>
              </a:buClr>
              <a:buFont typeface="Marlett" pitchFamily="2" charset="2"/>
              <a:buNone/>
              <a:defRPr/>
            </a:pPr>
            <a:r>
              <a:rPr lang="en-US" sz="1800" b="1"/>
              <a:t>Keyword weights can be:</a:t>
            </a:r>
          </a:p>
          <a:p>
            <a:pPr marL="342900" indent="-342900" algn="l">
              <a:lnSpc>
                <a:spcPct val="90000"/>
              </a:lnSpc>
              <a:spcBef>
                <a:spcPct val="20000"/>
              </a:spcBef>
              <a:buClr>
                <a:schemeClr val="accent2"/>
              </a:buClr>
              <a:buFontTx/>
              <a:buChar char="-"/>
              <a:defRPr/>
            </a:pPr>
            <a:r>
              <a:rPr lang="en-US" sz="1800" b="1"/>
              <a:t>Binary (as in this example)</a:t>
            </a:r>
          </a:p>
          <a:p>
            <a:pPr marL="342900" indent="-342900" algn="l">
              <a:lnSpc>
                <a:spcPct val="90000"/>
              </a:lnSpc>
              <a:spcBef>
                <a:spcPct val="20000"/>
              </a:spcBef>
              <a:buClr>
                <a:schemeClr val="accent2"/>
              </a:buClr>
              <a:buFontTx/>
              <a:buChar char="-"/>
              <a:defRPr/>
            </a:pPr>
            <a:r>
              <a:rPr lang="en-US" sz="1800" b="1"/>
              <a:t>Raw (or normalized) term frequency</a:t>
            </a:r>
          </a:p>
          <a:p>
            <a:pPr marL="342900" indent="-342900" algn="l">
              <a:lnSpc>
                <a:spcPct val="90000"/>
              </a:lnSpc>
              <a:spcBef>
                <a:spcPct val="20000"/>
              </a:spcBef>
              <a:buClr>
                <a:schemeClr val="accent2"/>
              </a:buClr>
              <a:buFontTx/>
              <a:buChar char="-"/>
              <a:defRPr/>
            </a:pPr>
            <a:r>
              <a:rPr lang="en-US" sz="1800" b="1"/>
              <a:t>TF x IDF</a:t>
            </a:r>
          </a:p>
        </p:txBody>
      </p:sp>
      <p:sp>
        <p:nvSpPr>
          <p:cNvPr id="10248" name="AutoShape 6"/>
          <p:cNvSpPr>
            <a:spLocks noChangeArrowheads="1"/>
          </p:cNvSpPr>
          <p:nvPr/>
        </p:nvSpPr>
        <p:spPr bwMode="auto">
          <a:xfrm>
            <a:off x="2870200" y="2057400"/>
            <a:ext cx="596900" cy="241300"/>
          </a:xfrm>
          <a:prstGeom prst="rightArrow">
            <a:avLst>
              <a:gd name="adj1" fmla="val 50000"/>
              <a:gd name="adj2" fmla="val 61842"/>
            </a:avLst>
          </a:prstGeom>
          <a:solidFill>
            <a:srgbClr val="000099"/>
          </a:solidFill>
          <a:ln w="9525">
            <a:solidFill>
              <a:schemeClr val="tx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endParaRPr lang="en-US" altLang="en-US" sz="2400">
              <a:solidFill>
                <a:schemeClr val="accent2"/>
              </a:solidFill>
            </a:endParaRPr>
          </a:p>
        </p:txBody>
      </p:sp>
      <p:sp>
        <p:nvSpPr>
          <p:cNvPr id="10249" name="Text Box 7"/>
          <p:cNvSpPr txBox="1">
            <a:spLocks noChangeArrowheads="1"/>
          </p:cNvSpPr>
          <p:nvPr/>
        </p:nvSpPr>
        <p:spPr bwMode="auto">
          <a:xfrm>
            <a:off x="5470525" y="3508375"/>
            <a:ext cx="28305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400">
                <a:solidFill>
                  <a:schemeClr val="accent2"/>
                </a:solidFill>
              </a:rPr>
              <a:t>Mining tasks can be performed on either of these matrices…</a:t>
            </a:r>
          </a:p>
        </p:txBody>
      </p:sp>
      <p:cxnSp>
        <p:nvCxnSpPr>
          <p:cNvPr id="10250" name="AutoShape 8"/>
          <p:cNvCxnSpPr>
            <a:cxnSpLocks noChangeShapeType="1"/>
            <a:stCxn id="10249" idx="1"/>
          </p:cNvCxnSpPr>
          <p:nvPr/>
        </p:nvCxnSpPr>
        <p:spPr bwMode="auto">
          <a:xfrm flipH="1" flipV="1">
            <a:off x="2744788" y="2641600"/>
            <a:ext cx="2725737" cy="1460500"/>
          </a:xfrm>
          <a:prstGeom prst="straightConnector1">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0251" name="AutoShape 9"/>
          <p:cNvCxnSpPr>
            <a:cxnSpLocks noChangeShapeType="1"/>
            <a:stCxn id="10249" idx="0"/>
          </p:cNvCxnSpPr>
          <p:nvPr/>
        </p:nvCxnSpPr>
        <p:spPr bwMode="auto">
          <a:xfrm flipH="1" flipV="1">
            <a:off x="6140450" y="2740025"/>
            <a:ext cx="746125" cy="768350"/>
          </a:xfrm>
          <a:prstGeom prst="straightConnector1">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120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B5BD0BF-4016-41BC-BC55-E9AE9798C0C9}" type="slidenum">
              <a:rPr lang="en-US" altLang="en-US"/>
              <a:pPr/>
              <a:t>33</a:t>
            </a:fld>
            <a:endParaRPr lang="en-US" altLang="en-US"/>
          </a:p>
        </p:txBody>
      </p:sp>
      <p:sp>
        <p:nvSpPr>
          <p:cNvPr id="51204" name="Rectangle 2"/>
          <p:cNvSpPr>
            <a:spLocks noGrp="1" noChangeArrowheads="1"/>
          </p:cNvSpPr>
          <p:nvPr>
            <p:ph type="title"/>
          </p:nvPr>
        </p:nvSpPr>
        <p:spPr>
          <a:xfrm>
            <a:off x="444500" y="233363"/>
            <a:ext cx="8229600" cy="609600"/>
          </a:xfrm>
        </p:spPr>
        <p:txBody>
          <a:bodyPr/>
          <a:lstStyle/>
          <a:p>
            <a:r>
              <a:rPr lang="en-US" altLang="en-US" sz="3200" smtClean="0"/>
              <a:t>Content Profiles – An Example</a:t>
            </a:r>
          </a:p>
        </p:txBody>
      </p:sp>
      <p:sp>
        <p:nvSpPr>
          <p:cNvPr id="51205" name="Rectangle 3"/>
          <p:cNvSpPr>
            <a:spLocks noChangeArrowheads="1"/>
          </p:cNvSpPr>
          <p:nvPr/>
        </p:nvSpPr>
        <p:spPr bwMode="auto">
          <a:xfrm>
            <a:off x="2987675" y="3295650"/>
            <a:ext cx="4908550" cy="302895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000" b="1">
                <a:latin typeface="Arial" pitchFamily="34" charset="0"/>
              </a:rPr>
              <a:t>PROFILE 0 (Cluster Size = 3)</a:t>
            </a:r>
          </a:p>
          <a:p>
            <a:pPr algn="l"/>
            <a:r>
              <a:rPr lang="en-US" altLang="en-US" sz="1000" b="1">
                <a:latin typeface="Arial" pitchFamily="34" charset="0"/>
              </a:rPr>
              <a:t>--------------------------------------------------------------------------------------------------------------</a:t>
            </a:r>
          </a:p>
          <a:p>
            <a:pPr algn="l"/>
            <a:r>
              <a:rPr lang="en-US" altLang="en-US" sz="1000" b="1">
                <a:latin typeface="Arial" pitchFamily="34" charset="0"/>
              </a:rPr>
              <a:t>1.00	C.html	(web, data, mining)</a:t>
            </a:r>
          </a:p>
          <a:p>
            <a:pPr algn="l"/>
            <a:r>
              <a:rPr lang="en-US" altLang="en-US" sz="1000" b="1">
                <a:latin typeface="Arial" pitchFamily="34" charset="0"/>
              </a:rPr>
              <a:t>1.00	D.html	(web, data, mining)</a:t>
            </a:r>
          </a:p>
          <a:p>
            <a:pPr algn="l"/>
            <a:r>
              <a:rPr lang="en-US" altLang="en-US" sz="1000" b="1">
                <a:latin typeface="Arial" pitchFamily="34" charset="0"/>
              </a:rPr>
              <a:t>0.67	B.html	(data, mining)</a:t>
            </a:r>
          </a:p>
          <a:p>
            <a:pPr algn="l"/>
            <a:endParaRPr lang="en-US" altLang="en-US" sz="600" b="1">
              <a:latin typeface="Arial" pitchFamily="34" charset="0"/>
            </a:endParaRPr>
          </a:p>
          <a:p>
            <a:pPr algn="l"/>
            <a:r>
              <a:rPr lang="en-US" altLang="en-US" sz="1000" b="1">
                <a:latin typeface="Arial" pitchFamily="34" charset="0"/>
              </a:rPr>
              <a:t>PROFILE 1 (Cluster Size = 4)</a:t>
            </a:r>
          </a:p>
          <a:p>
            <a:pPr algn="l"/>
            <a:r>
              <a:rPr lang="en-US" altLang="en-US" sz="1000" b="1">
                <a:latin typeface="Arial" pitchFamily="34" charset="0"/>
              </a:rPr>
              <a:t>-------------------------------------------------------------------------------------------------------------</a:t>
            </a:r>
          </a:p>
          <a:p>
            <a:pPr algn="l"/>
            <a:r>
              <a:rPr lang="en-US" altLang="en-US" sz="1000" b="1">
                <a:latin typeface="Arial" pitchFamily="34" charset="0"/>
              </a:rPr>
              <a:t>1.00	B.html	(business, intelligence, marketing, ecommerce)</a:t>
            </a:r>
          </a:p>
          <a:p>
            <a:pPr algn="l"/>
            <a:r>
              <a:rPr lang="en-US" altLang="en-US" sz="1000" b="1">
                <a:latin typeface="Arial" pitchFamily="34" charset="0"/>
              </a:rPr>
              <a:t>1.00	F.html	(business, intelligence, marketing, ecommerce)</a:t>
            </a:r>
          </a:p>
          <a:p>
            <a:pPr algn="l"/>
            <a:r>
              <a:rPr lang="en-US" altLang="en-US" sz="1000" b="1">
                <a:latin typeface="Arial" pitchFamily="34" charset="0"/>
              </a:rPr>
              <a:t>0.75	A.html	(business, intelligence, marketing)</a:t>
            </a:r>
          </a:p>
          <a:p>
            <a:pPr algn="l"/>
            <a:r>
              <a:rPr lang="en-US" altLang="en-US" sz="1000" b="1">
                <a:latin typeface="Arial" pitchFamily="34" charset="0"/>
              </a:rPr>
              <a:t>0.50	C.html	(marketing, ecommerce)</a:t>
            </a:r>
          </a:p>
          <a:p>
            <a:pPr algn="l"/>
            <a:r>
              <a:rPr lang="en-US" altLang="en-US" sz="1000" b="1">
                <a:latin typeface="Arial" pitchFamily="34" charset="0"/>
              </a:rPr>
              <a:t>0.50	E.html	(intelligence, marketing)</a:t>
            </a:r>
          </a:p>
          <a:p>
            <a:pPr algn="l"/>
            <a:endParaRPr lang="en-US" altLang="en-US" sz="600" b="1">
              <a:latin typeface="Arial" pitchFamily="34" charset="0"/>
            </a:endParaRPr>
          </a:p>
          <a:p>
            <a:pPr algn="l"/>
            <a:r>
              <a:rPr lang="en-US" altLang="en-US" sz="1000" b="1">
                <a:latin typeface="Arial" pitchFamily="34" charset="0"/>
              </a:rPr>
              <a:t>PROFILE 2 (Cluster Size = 3)</a:t>
            </a:r>
          </a:p>
          <a:p>
            <a:pPr algn="l"/>
            <a:r>
              <a:rPr lang="en-US" altLang="en-US" sz="1000" b="1">
                <a:latin typeface="Arial" pitchFamily="34" charset="0"/>
              </a:rPr>
              <a:t>-------------------------------------------------------------------------------------------------------------</a:t>
            </a:r>
          </a:p>
          <a:p>
            <a:pPr algn="l"/>
            <a:r>
              <a:rPr lang="en-US" altLang="en-US" sz="1000" b="1">
                <a:latin typeface="Arial" pitchFamily="34" charset="0"/>
              </a:rPr>
              <a:t>1.00	A.html	(search, information, retrieval)</a:t>
            </a:r>
          </a:p>
          <a:p>
            <a:pPr algn="l"/>
            <a:r>
              <a:rPr lang="en-US" altLang="en-US" sz="1000" b="1">
                <a:latin typeface="Arial" pitchFamily="34" charset="0"/>
              </a:rPr>
              <a:t>1.00	E.html	(search, information, retrieval)</a:t>
            </a:r>
          </a:p>
          <a:p>
            <a:pPr algn="l"/>
            <a:r>
              <a:rPr lang="en-US" altLang="en-US" sz="1000" b="1">
                <a:latin typeface="Arial" pitchFamily="34" charset="0"/>
              </a:rPr>
              <a:t>0.67	C.html	(information, retrieval)</a:t>
            </a:r>
          </a:p>
          <a:p>
            <a:pPr algn="l"/>
            <a:r>
              <a:rPr lang="en-US" altLang="en-US" sz="1000" b="1">
                <a:latin typeface="Arial" pitchFamily="34" charset="0"/>
              </a:rPr>
              <a:t>0.67	D.html	(information, retireval)</a:t>
            </a:r>
          </a:p>
        </p:txBody>
      </p:sp>
      <p:pic>
        <p:nvPicPr>
          <p:cNvPr id="51206" name="Picture 4"/>
          <p:cNvPicPr>
            <a:picLocks noGrp="1" noChangeAspect="1" noChangeArrowheads="1"/>
          </p:cNvPicPr>
          <p:nvPr>
            <p:ph sz="half" idx="2"/>
          </p:nvPr>
        </p:nvPicPr>
        <p:blipFill>
          <a:blip r:embed="rId3">
            <a:lum contrast="18000"/>
            <a:extLst>
              <a:ext uri="{28A0092B-C50C-407E-A947-70E740481C1C}">
                <a14:useLocalDpi xmlns:a14="http://schemas.microsoft.com/office/drawing/2010/main" val="0"/>
              </a:ext>
            </a:extLst>
          </a:blip>
          <a:srcRect l="214" t="1068"/>
          <a:stretch>
            <a:fillRect/>
          </a:stretch>
        </p:blipFill>
        <p:spPr>
          <a:xfrm>
            <a:off x="2241550" y="935038"/>
            <a:ext cx="5170488" cy="2205037"/>
          </a:xfrm>
          <a:noFill/>
        </p:spPr>
      </p:pic>
      <p:sp>
        <p:nvSpPr>
          <p:cNvPr id="51207" name="AutoShape 5"/>
          <p:cNvSpPr>
            <a:spLocks noChangeArrowheads="1"/>
          </p:cNvSpPr>
          <p:nvPr/>
        </p:nvSpPr>
        <p:spPr bwMode="auto">
          <a:xfrm>
            <a:off x="1911350" y="2867025"/>
            <a:ext cx="892175" cy="1703388"/>
          </a:xfrm>
          <a:prstGeom prst="curvedRightArrow">
            <a:avLst>
              <a:gd name="adj1" fmla="val 38185"/>
              <a:gd name="adj2" fmla="val 76370"/>
              <a:gd name="adj3" fmla="val 33333"/>
            </a:avLst>
          </a:prstGeom>
          <a:solidFill>
            <a:srgbClr val="CC3300"/>
          </a:solidFill>
          <a:ln w="9525">
            <a:solidFill>
              <a:schemeClr val="accent1"/>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51208" name="Text Box 6"/>
          <p:cNvSpPr txBox="1">
            <a:spLocks noChangeArrowheads="1"/>
          </p:cNvSpPr>
          <p:nvPr/>
        </p:nvSpPr>
        <p:spPr bwMode="auto">
          <a:xfrm>
            <a:off x="512763" y="3333750"/>
            <a:ext cx="14462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ctr"/>
            <a:r>
              <a:rPr lang="en-US" altLang="en-US" sz="1600"/>
              <a:t>Filtering threshold = 0.5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17148D0-5D7B-40A4-BB27-1AEF24D6898D}" type="slidenum">
              <a:rPr lang="en-US" altLang="en-US"/>
              <a:pPr/>
              <a:t>34</a:t>
            </a:fld>
            <a:endParaRPr lang="en-US" altLang="en-US"/>
          </a:p>
        </p:txBody>
      </p:sp>
      <p:sp>
        <p:nvSpPr>
          <p:cNvPr id="52228" name="Rectangle 3"/>
          <p:cNvSpPr>
            <a:spLocks noGrp="1" noChangeArrowheads="1"/>
          </p:cNvSpPr>
          <p:nvPr>
            <p:ph type="title"/>
          </p:nvPr>
        </p:nvSpPr>
        <p:spPr>
          <a:xfrm>
            <a:off x="263525" y="241300"/>
            <a:ext cx="8629650" cy="609600"/>
          </a:xfrm>
        </p:spPr>
        <p:txBody>
          <a:bodyPr/>
          <a:lstStyle/>
          <a:p>
            <a:r>
              <a:rPr lang="en-US" altLang="en-US" smtClean="0"/>
              <a:t>Example: </a:t>
            </a:r>
            <a:r>
              <a:rPr lang="en-US" altLang="en-US" sz="2400" smtClean="0"/>
              <a:t>Assoc. for Consumer Research (ACR)</a:t>
            </a:r>
          </a:p>
        </p:txBody>
      </p:sp>
      <p:pic>
        <p:nvPicPr>
          <p:cNvPr id="522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588" y="1033463"/>
            <a:ext cx="5740400" cy="500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12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5D92174-2084-4BE6-B055-D48049B28633}" type="slidenum">
              <a:rPr lang="en-US" altLang="en-US"/>
              <a:pPr/>
              <a:t>35</a:t>
            </a:fld>
            <a:endParaRPr lang="en-US" altLang="en-US"/>
          </a:p>
        </p:txBody>
      </p:sp>
      <p:sp>
        <p:nvSpPr>
          <p:cNvPr id="11269" name="Rectangle 2"/>
          <p:cNvSpPr>
            <a:spLocks noGrp="1" noChangeArrowheads="1"/>
          </p:cNvSpPr>
          <p:nvPr>
            <p:ph type="title"/>
          </p:nvPr>
        </p:nvSpPr>
        <p:spPr>
          <a:xfrm>
            <a:off x="457200" y="190500"/>
            <a:ext cx="8229600" cy="609600"/>
          </a:xfrm>
        </p:spPr>
        <p:txBody>
          <a:bodyPr/>
          <a:lstStyle/>
          <a:p>
            <a:r>
              <a:rPr lang="en-US" altLang="en-US" sz="3200" smtClean="0"/>
              <a:t>How Content Profiles Are Generated</a:t>
            </a:r>
          </a:p>
        </p:txBody>
      </p:sp>
      <p:sp>
        <p:nvSpPr>
          <p:cNvPr id="11270" name="Text Box 3"/>
          <p:cNvSpPr txBox="1">
            <a:spLocks noChangeArrowheads="1"/>
          </p:cNvSpPr>
          <p:nvPr/>
        </p:nvSpPr>
        <p:spPr bwMode="auto">
          <a:xfrm>
            <a:off x="466725" y="912813"/>
            <a:ext cx="27797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1. Extract important features </a:t>
            </a:r>
          </a:p>
          <a:p>
            <a:pPr algn="l"/>
            <a:r>
              <a:rPr lang="en-US" altLang="en-US" sz="1600" b="1"/>
              <a:t>(e.g., word stems) from each</a:t>
            </a:r>
          </a:p>
          <a:p>
            <a:pPr algn="l"/>
            <a:r>
              <a:rPr lang="en-US" altLang="en-US" sz="1600" b="1"/>
              <a:t>document:</a:t>
            </a:r>
          </a:p>
        </p:txBody>
      </p:sp>
      <p:graphicFrame>
        <p:nvGraphicFramePr>
          <p:cNvPr id="11266" name="Object 4"/>
          <p:cNvGraphicFramePr>
            <a:graphicFrameLocks noChangeAspect="1"/>
          </p:cNvGraphicFramePr>
          <p:nvPr/>
        </p:nvGraphicFramePr>
        <p:xfrm>
          <a:off x="1028700" y="1820863"/>
          <a:ext cx="1844675" cy="4386262"/>
        </p:xfrm>
        <a:graphic>
          <a:graphicData uri="http://schemas.openxmlformats.org/presentationml/2006/ole">
            <mc:AlternateContent xmlns:mc="http://schemas.openxmlformats.org/markup-compatibility/2006">
              <mc:Choice xmlns:v="urn:schemas-microsoft-com:vml" Requires="v">
                <p:oleObj spid="_x0000_s11274" name="Worksheet" r:id="rId4" imgW="1295801" imgH="3572296" progId="Excel.Sheet.8">
                  <p:embed/>
                </p:oleObj>
              </mc:Choice>
              <mc:Fallback>
                <p:oleObj name="Worksheet" r:id="rId4" imgW="1295801" imgH="3572296"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1820863"/>
                        <a:ext cx="1844675"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5"/>
          <p:cNvSpPr txBox="1">
            <a:spLocks noChangeArrowheads="1"/>
          </p:cNvSpPr>
          <p:nvPr/>
        </p:nvSpPr>
        <p:spPr bwMode="auto">
          <a:xfrm>
            <a:off x="4251325" y="963613"/>
            <a:ext cx="3781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2. Build a global dictionary of all features</a:t>
            </a:r>
          </a:p>
          <a:p>
            <a:pPr algn="l"/>
            <a:r>
              <a:rPr lang="en-US" altLang="en-US" sz="1600" b="1"/>
              <a:t>(words) along with relevant statistics</a:t>
            </a:r>
          </a:p>
        </p:txBody>
      </p:sp>
      <p:sp>
        <p:nvSpPr>
          <p:cNvPr id="11272" name="Rectangle 6"/>
          <p:cNvSpPr>
            <a:spLocks noChangeArrowheads="1"/>
          </p:cNvSpPr>
          <p:nvPr/>
        </p:nvSpPr>
        <p:spPr bwMode="auto">
          <a:xfrm>
            <a:off x="4165600" y="1843088"/>
            <a:ext cx="3905250" cy="4117975"/>
          </a:xfrm>
          <a:prstGeom prst="rect">
            <a:avLst/>
          </a:prstGeom>
          <a:solidFill>
            <a:srgbClr val="CCECFF"/>
          </a:solidFill>
          <a:ln w="9525">
            <a:solidFill>
              <a:srgbClr val="FF070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200" b="1">
                <a:solidFill>
                  <a:srgbClr val="000000"/>
                </a:solidFill>
                <a:latin typeface="Arial" pitchFamily="34" charset="0"/>
              </a:rPr>
              <a:t>Total Documents = 41				</a:t>
            </a:r>
          </a:p>
          <a:p>
            <a:pPr algn="l"/>
            <a:r>
              <a:rPr lang="en-US" altLang="en-US" sz="1200" b="1">
                <a:solidFill>
                  <a:srgbClr val="000000"/>
                </a:solidFill>
                <a:latin typeface="Arial" pitchFamily="34" charset="0"/>
              </a:rPr>
              <a:t>Feature-id	Doc-freq	Total-freq	Feature</a:t>
            </a:r>
          </a:p>
          <a:p>
            <a:pPr algn="l"/>
            <a:r>
              <a:rPr lang="en-US" altLang="en-US" sz="1200" b="1">
                <a:solidFill>
                  <a:srgbClr val="000000"/>
                </a:solidFill>
                <a:latin typeface="Arial" pitchFamily="34" charset="0"/>
              </a:rPr>
              <a:t>0	6	44	1997</a:t>
            </a:r>
          </a:p>
          <a:p>
            <a:pPr algn="l"/>
            <a:r>
              <a:rPr lang="en-US" altLang="en-US" sz="1200" b="1">
                <a:solidFill>
                  <a:srgbClr val="000000"/>
                </a:solidFill>
                <a:latin typeface="Arial" pitchFamily="34" charset="0"/>
              </a:rPr>
              <a:t>1	12	59	1998</a:t>
            </a:r>
          </a:p>
          <a:p>
            <a:pPr algn="l"/>
            <a:r>
              <a:rPr lang="en-US" altLang="en-US" sz="1200" b="1">
                <a:solidFill>
                  <a:srgbClr val="000000"/>
                </a:solidFill>
                <a:latin typeface="Arial" pitchFamily="34" charset="0"/>
              </a:rPr>
              <a:t>2	13	76	1999</a:t>
            </a:r>
          </a:p>
          <a:p>
            <a:pPr algn="l"/>
            <a:r>
              <a:rPr lang="en-US" altLang="en-US" sz="1200" b="1">
                <a:solidFill>
                  <a:srgbClr val="000000"/>
                </a:solidFill>
                <a:latin typeface="Arial" pitchFamily="34" charset="0"/>
              </a:rPr>
              <a:t>3	8	41	2000</a:t>
            </a:r>
          </a:p>
          <a:p>
            <a:pPr algn="l"/>
            <a:r>
              <a:rPr lang="en-US" altLang="en-US" sz="1200" b="1">
                <a:solidFill>
                  <a:srgbClr val="000000"/>
                </a:solidFill>
                <a:latin typeface="Arial" pitchFamily="34" charset="0"/>
              </a:rPr>
              <a:t>…	…	…	…</a:t>
            </a:r>
          </a:p>
          <a:p>
            <a:pPr algn="l"/>
            <a:r>
              <a:rPr lang="en-US" altLang="en-US" sz="1200" b="1">
                <a:solidFill>
                  <a:srgbClr val="000000"/>
                </a:solidFill>
                <a:latin typeface="Arial" pitchFamily="34" charset="0"/>
              </a:rPr>
              <a:t>123	26	271	confer</a:t>
            </a:r>
          </a:p>
          <a:p>
            <a:pPr algn="l"/>
            <a:r>
              <a:rPr lang="en-US" altLang="en-US" sz="1200" b="1">
                <a:solidFill>
                  <a:srgbClr val="000000"/>
                </a:solidFill>
                <a:latin typeface="Arial" pitchFamily="34" charset="0"/>
              </a:rPr>
              <a:t>124	9	24	consid</a:t>
            </a:r>
          </a:p>
          <a:p>
            <a:pPr algn="l"/>
            <a:r>
              <a:rPr lang="en-US" altLang="en-US" sz="1200" b="1">
                <a:solidFill>
                  <a:srgbClr val="000000"/>
                </a:solidFill>
                <a:latin typeface="Arial" pitchFamily="34" charset="0"/>
              </a:rPr>
              <a:t>125	23	165	consum</a:t>
            </a:r>
          </a:p>
          <a:p>
            <a:pPr algn="l"/>
            <a:r>
              <a:rPr lang="en-US" altLang="en-US" sz="1200" b="1">
                <a:solidFill>
                  <a:srgbClr val="000000"/>
                </a:solidFill>
                <a:latin typeface="Arial" pitchFamily="34" charset="0"/>
              </a:rPr>
              <a:t>…	…	…	…</a:t>
            </a:r>
          </a:p>
          <a:p>
            <a:pPr algn="l"/>
            <a:r>
              <a:rPr lang="en-US" altLang="en-US" sz="1200" b="1">
                <a:solidFill>
                  <a:srgbClr val="000000"/>
                </a:solidFill>
                <a:latin typeface="Arial" pitchFamily="34" charset="0"/>
              </a:rPr>
              <a:t>439	7	45	psychologi</a:t>
            </a:r>
          </a:p>
          <a:p>
            <a:pPr algn="l"/>
            <a:r>
              <a:rPr lang="en-US" altLang="en-US" sz="1200" b="1">
                <a:solidFill>
                  <a:srgbClr val="000000"/>
                </a:solidFill>
                <a:latin typeface="Arial" pitchFamily="34" charset="0"/>
              </a:rPr>
              <a:t>440	14	78	public</a:t>
            </a:r>
          </a:p>
          <a:p>
            <a:pPr algn="l"/>
            <a:r>
              <a:rPr lang="en-US" altLang="en-US" sz="1200" b="1">
                <a:solidFill>
                  <a:srgbClr val="000000"/>
                </a:solidFill>
                <a:latin typeface="Arial" pitchFamily="34" charset="0"/>
              </a:rPr>
              <a:t>441	11	61	publish</a:t>
            </a:r>
          </a:p>
          <a:p>
            <a:pPr algn="l"/>
            <a:r>
              <a:rPr lang="en-US" altLang="en-US" sz="1200" b="1">
                <a:solidFill>
                  <a:srgbClr val="000000"/>
                </a:solidFill>
                <a:latin typeface="Arial" pitchFamily="34" charset="0"/>
              </a:rPr>
              <a:t>…	…	…	…</a:t>
            </a:r>
          </a:p>
          <a:p>
            <a:pPr algn="l"/>
            <a:r>
              <a:rPr lang="en-US" altLang="en-US" sz="1200" b="1">
                <a:solidFill>
                  <a:srgbClr val="000000"/>
                </a:solidFill>
                <a:latin typeface="Arial" pitchFamily="34" charset="0"/>
              </a:rPr>
              <a:t>549	1	6	vision</a:t>
            </a:r>
          </a:p>
          <a:p>
            <a:pPr algn="l"/>
            <a:r>
              <a:rPr lang="en-US" altLang="en-US" sz="1200" b="1">
                <a:solidFill>
                  <a:srgbClr val="000000"/>
                </a:solidFill>
                <a:latin typeface="Arial" pitchFamily="34" charset="0"/>
              </a:rPr>
              <a:t>550	3	8	volunt</a:t>
            </a:r>
          </a:p>
          <a:p>
            <a:pPr algn="l"/>
            <a:r>
              <a:rPr lang="en-US" altLang="en-US" sz="1200" b="1">
                <a:solidFill>
                  <a:srgbClr val="000000"/>
                </a:solidFill>
                <a:latin typeface="Arial" pitchFamily="34" charset="0"/>
              </a:rPr>
              <a:t>551	1	9	vot</a:t>
            </a:r>
          </a:p>
          <a:p>
            <a:pPr algn="l"/>
            <a:r>
              <a:rPr lang="en-US" altLang="en-US" sz="1200" b="1">
                <a:solidFill>
                  <a:srgbClr val="000000"/>
                </a:solidFill>
                <a:latin typeface="Arial" pitchFamily="34" charset="0"/>
              </a:rPr>
              <a:t>552	4	23	vote</a:t>
            </a:r>
          </a:p>
          <a:p>
            <a:pPr algn="l"/>
            <a:r>
              <a:rPr lang="en-US" altLang="en-US" sz="1200" b="1">
                <a:solidFill>
                  <a:srgbClr val="000000"/>
                </a:solidFill>
                <a:latin typeface="Arial" pitchFamily="34" charset="0"/>
              </a:rPr>
              <a:t>553	3	17	web</a:t>
            </a:r>
          </a:p>
          <a:p>
            <a:pPr algn="l"/>
            <a:r>
              <a:rPr lang="en-US" altLang="en-US" sz="1200" b="1">
                <a:solidFill>
                  <a:srgbClr val="000000"/>
                </a:solidFill>
                <a:latin typeface="Arial" pitchFamily="34" charset="0"/>
              </a:rPr>
              <a:t>…	…	…	…</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229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D5CC9C3-D406-437E-BDB1-D900CA6690A8}" type="slidenum">
              <a:rPr lang="en-US" altLang="en-US"/>
              <a:pPr/>
              <a:t>36</a:t>
            </a:fld>
            <a:endParaRPr lang="en-US" altLang="en-US"/>
          </a:p>
        </p:txBody>
      </p:sp>
      <p:sp>
        <p:nvSpPr>
          <p:cNvPr id="12293" name="Rectangle 2"/>
          <p:cNvSpPr>
            <a:spLocks noGrp="1" noChangeArrowheads="1"/>
          </p:cNvSpPr>
          <p:nvPr>
            <p:ph type="title"/>
          </p:nvPr>
        </p:nvSpPr>
        <p:spPr>
          <a:xfrm>
            <a:off x="457200" y="190500"/>
            <a:ext cx="8229600" cy="609600"/>
          </a:xfrm>
        </p:spPr>
        <p:txBody>
          <a:bodyPr/>
          <a:lstStyle/>
          <a:p>
            <a:r>
              <a:rPr lang="en-US" altLang="en-US" sz="3200" smtClean="0"/>
              <a:t>How Content Profiles Are Generated</a:t>
            </a:r>
          </a:p>
        </p:txBody>
      </p:sp>
      <p:sp>
        <p:nvSpPr>
          <p:cNvPr id="12294" name="Text Box 3"/>
          <p:cNvSpPr txBox="1">
            <a:spLocks noChangeArrowheads="1"/>
          </p:cNvSpPr>
          <p:nvPr/>
        </p:nvSpPr>
        <p:spPr bwMode="auto">
          <a:xfrm>
            <a:off x="936625" y="887413"/>
            <a:ext cx="702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3. Construct a document-word matrix with normalized tf-idf weights</a:t>
            </a:r>
          </a:p>
        </p:txBody>
      </p:sp>
      <p:graphicFrame>
        <p:nvGraphicFramePr>
          <p:cNvPr id="12290" name="Object 4"/>
          <p:cNvGraphicFramePr>
            <a:graphicFrameLocks noChangeAspect="1"/>
          </p:cNvGraphicFramePr>
          <p:nvPr/>
        </p:nvGraphicFramePr>
        <p:xfrm>
          <a:off x="1555750" y="1357313"/>
          <a:ext cx="5910263" cy="4113212"/>
        </p:xfrm>
        <a:graphic>
          <a:graphicData uri="http://schemas.openxmlformats.org/presentationml/2006/ole">
            <mc:AlternateContent xmlns:mc="http://schemas.openxmlformats.org/markup-compatibility/2006">
              <mc:Choice xmlns:v="urn:schemas-microsoft-com:vml" Requires="v">
                <p:oleObj spid="_x0000_s12297" name="Worksheet" r:id="rId4" imgW="4201066" imgH="2924396" progId="Excel.Sheet.8">
                  <p:embed/>
                </p:oleObj>
              </mc:Choice>
              <mc:Fallback>
                <p:oleObj name="Worksheet" r:id="rId4" imgW="4201066" imgH="2924396"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0" y="1357313"/>
                        <a:ext cx="5910263"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Text Box 5"/>
          <p:cNvSpPr txBox="1">
            <a:spLocks noChangeArrowheads="1"/>
          </p:cNvSpPr>
          <p:nvPr/>
        </p:nvSpPr>
        <p:spPr bwMode="auto">
          <a:xfrm>
            <a:off x="936625" y="5561013"/>
            <a:ext cx="7021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4. Now we can perform clustering on word (or documents) using one of the </a:t>
            </a:r>
          </a:p>
          <a:p>
            <a:pPr algn="l"/>
            <a:r>
              <a:rPr lang="en-US" altLang="en-US" sz="1600" b="1"/>
              <a:t>techniques described earlier (e.g., k-means clustering on features).</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33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470673D6-84A0-4C0E-B202-4C205A2687FC}" type="slidenum">
              <a:rPr lang="en-US" altLang="en-US"/>
              <a:pPr/>
              <a:t>37</a:t>
            </a:fld>
            <a:endParaRPr lang="en-US" altLang="en-US"/>
          </a:p>
        </p:txBody>
      </p:sp>
      <p:sp>
        <p:nvSpPr>
          <p:cNvPr id="13317" name="Rectangle 2"/>
          <p:cNvSpPr>
            <a:spLocks noGrp="1" noChangeArrowheads="1"/>
          </p:cNvSpPr>
          <p:nvPr>
            <p:ph type="title"/>
          </p:nvPr>
        </p:nvSpPr>
        <p:spPr>
          <a:xfrm>
            <a:off x="457200" y="190500"/>
            <a:ext cx="8229600" cy="609600"/>
          </a:xfrm>
        </p:spPr>
        <p:txBody>
          <a:bodyPr/>
          <a:lstStyle/>
          <a:p>
            <a:r>
              <a:rPr lang="en-US" altLang="en-US" sz="3200" smtClean="0"/>
              <a:t>How Content Profiles Are Generated</a:t>
            </a:r>
          </a:p>
        </p:txBody>
      </p:sp>
      <p:sp>
        <p:nvSpPr>
          <p:cNvPr id="13318" name="Text Box 3"/>
          <p:cNvSpPr txBox="1">
            <a:spLocks noChangeArrowheads="1"/>
          </p:cNvSpPr>
          <p:nvPr/>
        </p:nvSpPr>
        <p:spPr bwMode="auto">
          <a:xfrm>
            <a:off x="847725" y="823913"/>
            <a:ext cx="7364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Examples of feature (word) clusters obtained using k-means:</a:t>
            </a:r>
          </a:p>
        </p:txBody>
      </p:sp>
      <p:sp>
        <p:nvSpPr>
          <p:cNvPr id="13319" name="Text Box 4"/>
          <p:cNvSpPr txBox="1">
            <a:spLocks noChangeArrowheads="1"/>
          </p:cNvSpPr>
          <p:nvPr/>
        </p:nvSpPr>
        <p:spPr bwMode="auto">
          <a:xfrm>
            <a:off x="847725" y="3160713"/>
            <a:ext cx="8062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5. Content profiles are now generated from feature clusters based on centroids of</a:t>
            </a:r>
          </a:p>
          <a:p>
            <a:pPr algn="l"/>
            <a:r>
              <a:rPr lang="en-US" altLang="en-US" sz="1600" b="1"/>
              <a:t>each cluster (similar to usage profiles, but we have words instead of users/sessions).</a:t>
            </a:r>
          </a:p>
        </p:txBody>
      </p:sp>
      <p:sp>
        <p:nvSpPr>
          <p:cNvPr id="13320" name="Rectangle 5"/>
          <p:cNvSpPr>
            <a:spLocks noChangeArrowheads="1"/>
          </p:cNvSpPr>
          <p:nvPr/>
        </p:nvSpPr>
        <p:spPr bwMode="auto">
          <a:xfrm>
            <a:off x="1524000" y="1271588"/>
            <a:ext cx="1298575" cy="1803400"/>
          </a:xfrm>
          <a:prstGeom prst="rect">
            <a:avLst/>
          </a:prstGeom>
          <a:solidFill>
            <a:srgbClr val="CCECFF"/>
          </a:solidFill>
          <a:ln w="9525">
            <a:solidFill>
              <a:srgbClr val="FF070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CLUSTER 0</a:t>
            </a:r>
          </a:p>
          <a:p>
            <a:pPr algn="l"/>
            <a:r>
              <a:rPr lang="en-US" altLang="en-US" b="1"/>
              <a:t>----------</a:t>
            </a:r>
          </a:p>
          <a:p>
            <a:pPr algn="l"/>
            <a:r>
              <a:rPr lang="en-US" altLang="en-US" b="1"/>
              <a:t>anthropologi</a:t>
            </a:r>
          </a:p>
          <a:p>
            <a:pPr algn="l"/>
            <a:r>
              <a:rPr lang="en-US" altLang="en-US" b="1"/>
              <a:t>anthropologist</a:t>
            </a:r>
          </a:p>
          <a:p>
            <a:pPr algn="l"/>
            <a:r>
              <a:rPr lang="en-US" altLang="en-US" b="1"/>
              <a:t>appropri</a:t>
            </a:r>
          </a:p>
          <a:p>
            <a:pPr algn="l"/>
            <a:r>
              <a:rPr lang="en-US" altLang="en-US" b="1"/>
              <a:t>associ</a:t>
            </a:r>
          </a:p>
          <a:p>
            <a:pPr algn="l"/>
            <a:r>
              <a:rPr lang="en-US" altLang="en-US" b="1"/>
              <a:t>behavior</a:t>
            </a:r>
          </a:p>
          <a:p>
            <a:pPr algn="l"/>
            <a:r>
              <a:rPr lang="en-US" altLang="en-US" b="1"/>
              <a:t>...</a:t>
            </a:r>
          </a:p>
        </p:txBody>
      </p:sp>
      <p:sp>
        <p:nvSpPr>
          <p:cNvPr id="13321" name="Rectangle 6"/>
          <p:cNvSpPr>
            <a:spLocks noChangeArrowheads="1"/>
          </p:cNvSpPr>
          <p:nvPr/>
        </p:nvSpPr>
        <p:spPr bwMode="auto">
          <a:xfrm>
            <a:off x="3184525" y="1271588"/>
            <a:ext cx="1168400" cy="1803400"/>
          </a:xfrm>
          <a:prstGeom prst="rect">
            <a:avLst/>
          </a:prstGeom>
          <a:solidFill>
            <a:srgbClr val="CCECFF"/>
          </a:solidFill>
          <a:ln w="9525">
            <a:solidFill>
              <a:srgbClr val="FF070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CLUSTER 4</a:t>
            </a:r>
          </a:p>
          <a:p>
            <a:pPr algn="l"/>
            <a:r>
              <a:rPr lang="en-US" altLang="en-US" b="1"/>
              <a:t>----------</a:t>
            </a:r>
          </a:p>
          <a:p>
            <a:pPr algn="l"/>
            <a:r>
              <a:rPr lang="en-US" altLang="en-US" b="1"/>
              <a:t>consum</a:t>
            </a:r>
          </a:p>
          <a:p>
            <a:pPr algn="l"/>
            <a:r>
              <a:rPr lang="en-US" altLang="en-US" b="1"/>
              <a:t>issu</a:t>
            </a:r>
          </a:p>
          <a:p>
            <a:pPr algn="l"/>
            <a:r>
              <a:rPr lang="en-US" altLang="en-US" b="1"/>
              <a:t>journal</a:t>
            </a:r>
          </a:p>
          <a:p>
            <a:pPr algn="l"/>
            <a:r>
              <a:rPr lang="en-US" altLang="en-US" b="1"/>
              <a:t>market</a:t>
            </a:r>
          </a:p>
          <a:p>
            <a:pPr algn="l"/>
            <a:r>
              <a:rPr lang="en-US" altLang="en-US" b="1"/>
              <a:t>psychologi</a:t>
            </a:r>
          </a:p>
          <a:p>
            <a:pPr algn="l"/>
            <a:r>
              <a:rPr lang="en-US" altLang="en-US" b="1"/>
              <a:t>special</a:t>
            </a:r>
          </a:p>
        </p:txBody>
      </p:sp>
      <p:sp>
        <p:nvSpPr>
          <p:cNvPr id="13322" name="Rectangle 7"/>
          <p:cNvSpPr>
            <a:spLocks noChangeArrowheads="1"/>
          </p:cNvSpPr>
          <p:nvPr/>
        </p:nvSpPr>
        <p:spPr bwMode="auto">
          <a:xfrm>
            <a:off x="4716463" y="1271588"/>
            <a:ext cx="1257300" cy="1590675"/>
          </a:xfrm>
          <a:prstGeom prst="rect">
            <a:avLst/>
          </a:prstGeom>
          <a:solidFill>
            <a:srgbClr val="CCECFF"/>
          </a:solidFill>
          <a:ln w="9525">
            <a:solidFill>
              <a:srgbClr val="FF070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CLUSTER 10</a:t>
            </a:r>
          </a:p>
          <a:p>
            <a:pPr algn="l"/>
            <a:r>
              <a:rPr lang="en-US" altLang="en-US" b="1"/>
              <a:t>----------</a:t>
            </a:r>
          </a:p>
          <a:p>
            <a:pPr algn="l"/>
            <a:r>
              <a:rPr lang="en-US" altLang="en-US" b="1"/>
              <a:t>ballot</a:t>
            </a:r>
          </a:p>
          <a:p>
            <a:pPr algn="l"/>
            <a:r>
              <a:rPr lang="en-US" altLang="en-US" b="1"/>
              <a:t>result</a:t>
            </a:r>
          </a:p>
          <a:p>
            <a:pPr algn="l"/>
            <a:r>
              <a:rPr lang="en-US" altLang="en-US" b="1"/>
              <a:t>vot</a:t>
            </a:r>
          </a:p>
          <a:p>
            <a:pPr algn="l"/>
            <a:r>
              <a:rPr lang="en-US" altLang="en-US" b="1"/>
              <a:t>vote</a:t>
            </a:r>
          </a:p>
          <a:p>
            <a:pPr algn="l"/>
            <a:r>
              <a:rPr lang="en-US" altLang="en-US" b="1"/>
              <a:t>...</a:t>
            </a:r>
          </a:p>
        </p:txBody>
      </p:sp>
      <p:sp>
        <p:nvSpPr>
          <p:cNvPr id="13323" name="Rectangle 8"/>
          <p:cNvSpPr>
            <a:spLocks noChangeArrowheads="1"/>
          </p:cNvSpPr>
          <p:nvPr/>
        </p:nvSpPr>
        <p:spPr bwMode="auto">
          <a:xfrm>
            <a:off x="6337300" y="1271588"/>
            <a:ext cx="1257300" cy="1590675"/>
          </a:xfrm>
          <a:prstGeom prst="rect">
            <a:avLst/>
          </a:prstGeom>
          <a:solidFill>
            <a:srgbClr val="CCECFF"/>
          </a:solidFill>
          <a:ln w="9525">
            <a:solidFill>
              <a:srgbClr val="FF070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CLUSTER 11</a:t>
            </a:r>
          </a:p>
          <a:p>
            <a:pPr algn="l"/>
            <a:r>
              <a:rPr lang="en-US" altLang="en-US" b="1"/>
              <a:t>----------</a:t>
            </a:r>
          </a:p>
          <a:p>
            <a:pPr algn="l"/>
            <a:r>
              <a:rPr lang="en-US" altLang="en-US" b="1"/>
              <a:t>advisori</a:t>
            </a:r>
          </a:p>
          <a:p>
            <a:pPr algn="l"/>
            <a:r>
              <a:rPr lang="en-US" altLang="en-US" b="1"/>
              <a:t>appoint</a:t>
            </a:r>
          </a:p>
          <a:p>
            <a:pPr algn="l"/>
            <a:r>
              <a:rPr lang="en-US" altLang="en-US" b="1"/>
              <a:t>committe</a:t>
            </a:r>
          </a:p>
          <a:p>
            <a:pPr algn="l"/>
            <a:r>
              <a:rPr lang="en-US" altLang="en-US" b="1"/>
              <a:t>council</a:t>
            </a:r>
          </a:p>
          <a:p>
            <a:pPr algn="l"/>
            <a:r>
              <a:rPr lang="en-US" altLang="en-US" b="1"/>
              <a:t>...</a:t>
            </a:r>
          </a:p>
        </p:txBody>
      </p:sp>
      <p:graphicFrame>
        <p:nvGraphicFramePr>
          <p:cNvPr id="564233" name="Object 9"/>
          <p:cNvGraphicFramePr>
            <a:graphicFrameLocks noChangeAspect="1"/>
          </p:cNvGraphicFramePr>
          <p:nvPr/>
        </p:nvGraphicFramePr>
        <p:xfrm>
          <a:off x="833438" y="3879850"/>
          <a:ext cx="7532687" cy="2497138"/>
        </p:xfrm>
        <a:graphic>
          <a:graphicData uri="http://schemas.openxmlformats.org/presentationml/2006/ole">
            <mc:AlternateContent xmlns:mc="http://schemas.openxmlformats.org/markup-compatibility/2006">
              <mc:Choice xmlns:v="urn:schemas-microsoft-com:vml" Requires="v">
                <p:oleObj spid="_x0000_s13325" name="Document" r:id="rId4" imgW="5630040" imgH="1898640" progId="Word.Document.8">
                  <p:embed/>
                </p:oleObj>
              </mc:Choice>
              <mc:Fallback>
                <p:oleObj name="Document" r:id="rId4" imgW="5630040" imgH="1898640"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l="2148" r="2148" b="5916"/>
                      <a:stretch>
                        <a:fillRect/>
                      </a:stretch>
                    </p:blipFill>
                    <p:spPr bwMode="auto">
                      <a:xfrm>
                        <a:off x="833438" y="3879850"/>
                        <a:ext cx="7532687" cy="2497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4233"/>
                                        </p:tgtEl>
                                        <p:attrNameLst>
                                          <p:attrName>style.visibility</p:attrName>
                                        </p:attrNameLst>
                                      </p:cBhvr>
                                      <p:to>
                                        <p:strVal val="visible"/>
                                      </p:to>
                                    </p:set>
                                    <p:anim calcmode="lin" valueType="num">
                                      <p:cBhvr additive="base">
                                        <p:cTn id="7" dur="500" fill="hold"/>
                                        <p:tgtEl>
                                          <p:spTgt spid="564233"/>
                                        </p:tgtEl>
                                        <p:attrNameLst>
                                          <p:attrName>ppt_x</p:attrName>
                                        </p:attrNameLst>
                                      </p:cBhvr>
                                      <p:tavLst>
                                        <p:tav tm="0">
                                          <p:val>
                                            <p:strVal val="#ppt_x"/>
                                          </p:val>
                                        </p:tav>
                                        <p:tav tm="100000">
                                          <p:val>
                                            <p:strVal val="#ppt_x"/>
                                          </p:val>
                                        </p:tav>
                                      </p:tavLst>
                                    </p:anim>
                                    <p:anim calcmode="lin" valueType="num">
                                      <p:cBhvr additive="base">
                                        <p:cTn id="8" dur="500" fill="hold"/>
                                        <p:tgtEl>
                                          <p:spTgt spid="564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73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9468D90B-5C95-453E-84A7-7FAA8AE36B0E}" type="slidenum">
              <a:rPr lang="en-US" altLang="en-US"/>
              <a:pPr/>
              <a:t>38</a:t>
            </a:fld>
            <a:endParaRPr lang="en-US" altLang="en-US"/>
          </a:p>
        </p:txBody>
      </p:sp>
      <p:sp>
        <p:nvSpPr>
          <p:cNvPr id="57348" name="Rectangle 2"/>
          <p:cNvSpPr>
            <a:spLocks noGrp="1" noChangeArrowheads="1"/>
          </p:cNvSpPr>
          <p:nvPr>
            <p:ph type="title"/>
          </p:nvPr>
        </p:nvSpPr>
        <p:spPr/>
        <p:txBody>
          <a:bodyPr/>
          <a:lstStyle/>
          <a:p>
            <a:r>
              <a:rPr lang="en-US" altLang="en-US" smtClean="0"/>
              <a:t>Scatter/Gather</a:t>
            </a:r>
          </a:p>
        </p:txBody>
      </p:sp>
      <p:sp>
        <p:nvSpPr>
          <p:cNvPr id="57349" name="Rectangle 3"/>
          <p:cNvSpPr>
            <a:spLocks noGrp="1" noChangeArrowheads="1"/>
          </p:cNvSpPr>
          <p:nvPr>
            <p:ph type="body" idx="1"/>
          </p:nvPr>
        </p:nvSpPr>
        <p:spPr>
          <a:xfrm>
            <a:off x="444500" y="1092200"/>
            <a:ext cx="8204200" cy="5067300"/>
          </a:xfrm>
        </p:spPr>
        <p:txBody>
          <a:bodyPr/>
          <a:lstStyle/>
          <a:p>
            <a:pPr algn="ctr">
              <a:buFont typeface="Marlett" pitchFamily="2" charset="2"/>
              <a:buNone/>
            </a:pPr>
            <a:r>
              <a:rPr lang="en-US" altLang="en-US" sz="1800" smtClean="0">
                <a:solidFill>
                  <a:schemeClr val="tx2"/>
                </a:solidFill>
              </a:rPr>
              <a:t>Cutting, Pedersen, Tukey &amp; Karger 92, 93, Hearst &amp; Pedersen 95</a:t>
            </a:r>
          </a:p>
          <a:p>
            <a:pPr algn="ctr">
              <a:buFont typeface="Marlett" pitchFamily="2" charset="2"/>
              <a:buNone/>
            </a:pPr>
            <a:endParaRPr lang="en-US" altLang="en-US" sz="800" smtClean="0">
              <a:solidFill>
                <a:schemeClr val="tx2"/>
              </a:solidFill>
            </a:endParaRPr>
          </a:p>
          <a:p>
            <a:r>
              <a:rPr lang="en-US" altLang="en-US" sz="2000" smtClean="0"/>
              <a:t>Cluster-based browsing technique for large text collections</a:t>
            </a:r>
          </a:p>
          <a:p>
            <a:pPr lvl="1">
              <a:lnSpc>
                <a:spcPct val="90000"/>
              </a:lnSpc>
            </a:pPr>
            <a:r>
              <a:rPr lang="en-US" altLang="en-US" sz="1800" smtClean="0"/>
              <a:t>Cluster sets of documents into general “themes”, like a table of contents </a:t>
            </a:r>
          </a:p>
          <a:p>
            <a:pPr lvl="1">
              <a:lnSpc>
                <a:spcPct val="90000"/>
              </a:lnSpc>
            </a:pPr>
            <a:r>
              <a:rPr lang="en-US" altLang="en-US" sz="1800" smtClean="0"/>
              <a:t>Display the contents of the clusters by showing </a:t>
            </a:r>
            <a:r>
              <a:rPr lang="en-US" altLang="en-US" sz="1800" b="1" i="1" smtClean="0">
                <a:solidFill>
                  <a:srgbClr val="FF3300"/>
                </a:solidFill>
              </a:rPr>
              <a:t>topical terms</a:t>
            </a:r>
            <a:r>
              <a:rPr lang="en-US" altLang="en-US" sz="1800" smtClean="0">
                <a:solidFill>
                  <a:schemeClr val="accent1"/>
                </a:solidFill>
              </a:rPr>
              <a:t> </a:t>
            </a:r>
            <a:r>
              <a:rPr lang="en-US" altLang="en-US" sz="1800" smtClean="0"/>
              <a:t>and</a:t>
            </a:r>
            <a:r>
              <a:rPr lang="en-US" altLang="en-US" sz="1800" smtClean="0">
                <a:solidFill>
                  <a:schemeClr val="bg2"/>
                </a:solidFill>
              </a:rPr>
              <a:t> </a:t>
            </a:r>
            <a:r>
              <a:rPr lang="en-US" altLang="en-US" sz="1800" b="1" i="1" smtClean="0">
                <a:solidFill>
                  <a:srgbClr val="FF3300"/>
                </a:solidFill>
              </a:rPr>
              <a:t>typical titles</a:t>
            </a:r>
            <a:endParaRPr lang="en-US" altLang="en-US" sz="1800" smtClean="0">
              <a:solidFill>
                <a:schemeClr val="accent1"/>
              </a:solidFill>
            </a:endParaRPr>
          </a:p>
          <a:p>
            <a:pPr lvl="1"/>
            <a:r>
              <a:rPr lang="en-US" altLang="en-US" sz="1800" smtClean="0"/>
              <a:t>The user may then select (</a:t>
            </a:r>
            <a:r>
              <a:rPr lang="en-US" altLang="en-US" sz="1800" b="1" i="1" smtClean="0"/>
              <a:t>gather</a:t>
            </a:r>
            <a:r>
              <a:rPr lang="en-US" altLang="en-US" sz="1800" smtClean="0"/>
              <a:t>) clusters that seem interesting</a:t>
            </a:r>
          </a:p>
          <a:p>
            <a:pPr lvl="1"/>
            <a:r>
              <a:rPr lang="en-US" altLang="en-US" sz="1800" smtClean="0"/>
              <a:t>These clusters can then be re-clustered (</a:t>
            </a:r>
            <a:r>
              <a:rPr lang="en-US" altLang="en-US" sz="1800" b="1" i="1" smtClean="0"/>
              <a:t>scattered</a:t>
            </a:r>
            <a:r>
              <a:rPr lang="en-US" altLang="en-US" sz="1800" smtClean="0"/>
              <a:t>) to reveal more fine-grained clusters of documents</a:t>
            </a:r>
          </a:p>
          <a:p>
            <a:pPr lvl="1"/>
            <a:r>
              <a:rPr lang="en-US" altLang="en-US" sz="1800" smtClean="0"/>
              <a:t>With each successive iteration of scattering and gathering, the clusters become smaller and more detailed, eventually bottoming out at the level of individual documents</a:t>
            </a:r>
          </a:p>
          <a:p>
            <a:pPr lvl="1">
              <a:lnSpc>
                <a:spcPct val="90000"/>
              </a:lnSpc>
            </a:pPr>
            <a:r>
              <a:rPr lang="en-US" altLang="en-US" sz="1800" smtClean="0"/>
              <a:t>Clustering and </a:t>
            </a:r>
            <a:r>
              <a:rPr lang="en-US" altLang="en-US" sz="1800" b="1" smtClean="0">
                <a:solidFill>
                  <a:srgbClr val="FF3300"/>
                </a:solidFill>
              </a:rPr>
              <a:t>re-clustering</a:t>
            </a:r>
            <a:r>
              <a:rPr lang="en-US" altLang="en-US" sz="1800" smtClean="0"/>
              <a:t> is entirely automated</a:t>
            </a:r>
          </a:p>
          <a:p>
            <a:r>
              <a:rPr lang="en-US" altLang="en-US" sz="2000" smtClean="0"/>
              <a:t>Originally used to give collection overview</a:t>
            </a:r>
          </a:p>
          <a:p>
            <a:r>
              <a:rPr lang="en-US" altLang="en-US" sz="2000" smtClean="0"/>
              <a:t>Evidence suggests more appropriate for displaying retrieval results in context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A79C3E11-5DB3-478C-9CB6-2633EB894578}" type="slidenum">
              <a:rPr lang="en-US" altLang="en-US"/>
              <a:pPr/>
              <a:t>39</a:t>
            </a:fld>
            <a:endParaRPr lang="en-US" altLang="en-US"/>
          </a:p>
        </p:txBody>
      </p:sp>
      <p:sp>
        <p:nvSpPr>
          <p:cNvPr id="58372" name="Rectangle 2"/>
          <p:cNvSpPr>
            <a:spLocks noGrp="1" noChangeArrowheads="1"/>
          </p:cNvSpPr>
          <p:nvPr>
            <p:ph type="title"/>
          </p:nvPr>
        </p:nvSpPr>
        <p:spPr>
          <a:xfrm>
            <a:off x="685800" y="203200"/>
            <a:ext cx="7772400" cy="533400"/>
          </a:xfrm>
        </p:spPr>
        <p:txBody>
          <a:bodyPr/>
          <a:lstStyle/>
          <a:p>
            <a:r>
              <a:rPr lang="en-US" altLang="en-US" smtClean="0"/>
              <a:t>Scatter/Gather Interface</a:t>
            </a:r>
          </a:p>
        </p:txBody>
      </p:sp>
      <p:pic>
        <p:nvPicPr>
          <p:cNvPr id="58373" name="Picture 3" descr="pp_fg1"/>
          <p:cNvPicPr>
            <a:picLocks noChangeAspect="1" noChangeArrowheads="1"/>
          </p:cNvPicPr>
          <p:nvPr/>
        </p:nvPicPr>
        <p:blipFill>
          <a:blip r:embed="rId3">
            <a:lum bright="-14000" contrast="32000"/>
            <a:extLst>
              <a:ext uri="{28A0092B-C50C-407E-A947-70E740481C1C}">
                <a14:useLocalDpi xmlns:a14="http://schemas.microsoft.com/office/drawing/2010/main" val="0"/>
              </a:ext>
            </a:extLst>
          </a:blip>
          <a:srcRect/>
          <a:stretch>
            <a:fillRect/>
          </a:stretch>
        </p:blipFill>
        <p:spPr bwMode="auto">
          <a:xfrm>
            <a:off x="333375" y="893763"/>
            <a:ext cx="8402638"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A27C074-4213-4676-8D95-1987BFF02A16}" type="slidenum">
              <a:rPr lang="en-US" altLang="en-US"/>
              <a:pPr/>
              <a:t>4</a:t>
            </a:fld>
            <a:endParaRPr lang="en-US" altLang="en-US"/>
          </a:p>
        </p:txBody>
      </p:sp>
      <p:sp>
        <p:nvSpPr>
          <p:cNvPr id="31748" name="Rectangle 2"/>
          <p:cNvSpPr>
            <a:spLocks noGrp="1" noChangeArrowheads="1"/>
          </p:cNvSpPr>
          <p:nvPr>
            <p:ph type="title"/>
          </p:nvPr>
        </p:nvSpPr>
        <p:spPr>
          <a:xfrm>
            <a:off x="685800" y="241300"/>
            <a:ext cx="7772400" cy="495300"/>
          </a:xfrm>
        </p:spPr>
        <p:txBody>
          <a:bodyPr/>
          <a:lstStyle/>
          <a:p>
            <a:r>
              <a:rPr lang="en-US" altLang="en-US" smtClean="0"/>
              <a:t>Clustering in IR</a:t>
            </a:r>
          </a:p>
        </p:txBody>
      </p:sp>
      <p:sp>
        <p:nvSpPr>
          <p:cNvPr id="31749" name="Rectangle 3"/>
          <p:cNvSpPr>
            <a:spLocks noGrp="1" noChangeArrowheads="1"/>
          </p:cNvSpPr>
          <p:nvPr>
            <p:ph type="body" idx="1"/>
          </p:nvPr>
        </p:nvSpPr>
        <p:spPr>
          <a:xfrm>
            <a:off x="685800" y="876300"/>
            <a:ext cx="7772400" cy="5295900"/>
          </a:xfrm>
        </p:spPr>
        <p:txBody>
          <a:bodyPr/>
          <a:lstStyle/>
          <a:p>
            <a:r>
              <a:rPr lang="en-US" altLang="en-US" smtClean="0"/>
              <a:t>Objective of Clustering</a:t>
            </a:r>
            <a:endParaRPr lang="en-US" altLang="en-US" sz="2600" smtClean="0"/>
          </a:p>
          <a:p>
            <a:pPr lvl="1"/>
            <a:r>
              <a:rPr lang="en-US" altLang="en-US" smtClean="0"/>
              <a:t>assign items to automatically created groups based on similarity or association between items and groups</a:t>
            </a:r>
          </a:p>
          <a:p>
            <a:pPr lvl="1"/>
            <a:r>
              <a:rPr lang="en-US" altLang="en-US" smtClean="0"/>
              <a:t>also called “automatic classification”</a:t>
            </a:r>
          </a:p>
          <a:p>
            <a:pPr lvl="1"/>
            <a:r>
              <a:rPr lang="en-US" altLang="en-US" smtClean="0"/>
              <a:t>“The </a:t>
            </a:r>
            <a:r>
              <a:rPr lang="en-US" altLang="en-US" smtClean="0">
                <a:solidFill>
                  <a:srgbClr val="FF3300"/>
                </a:solidFill>
              </a:rPr>
              <a:t>art </a:t>
            </a:r>
            <a:r>
              <a:rPr lang="en-US" altLang="en-US" smtClean="0"/>
              <a:t>of finding groups in data.”  -- Kaufmann and Rousseu</a:t>
            </a:r>
          </a:p>
          <a:p>
            <a:pPr lvl="1"/>
            <a:endParaRPr lang="en-US" altLang="en-US" sz="2400" smtClean="0"/>
          </a:p>
          <a:p>
            <a:r>
              <a:rPr lang="en-US" altLang="en-US" smtClean="0"/>
              <a:t>Clustering in IR</a:t>
            </a:r>
            <a:endParaRPr lang="en-US" altLang="en-US" sz="2600" smtClean="0"/>
          </a:p>
          <a:p>
            <a:pPr lvl="1"/>
            <a:r>
              <a:rPr lang="en-US" altLang="en-US" smtClean="0"/>
              <a:t>automatic thesaurus generation by clustering related terms</a:t>
            </a:r>
          </a:p>
          <a:p>
            <a:pPr lvl="1"/>
            <a:r>
              <a:rPr lang="en-US" altLang="en-US" smtClean="0"/>
              <a:t>automatic concept indexing (concepts are clusters of terms)</a:t>
            </a:r>
          </a:p>
          <a:p>
            <a:pPr lvl="1"/>
            <a:r>
              <a:rPr lang="en-US" altLang="en-US" smtClean="0"/>
              <a:t>automatic categorization of documents</a:t>
            </a:r>
          </a:p>
          <a:p>
            <a:pPr lvl="1"/>
            <a:r>
              <a:rPr lang="en-US" altLang="en-US" smtClean="0"/>
              <a:t>information presentation and browsing</a:t>
            </a:r>
          </a:p>
          <a:p>
            <a:pPr lvl="1"/>
            <a:r>
              <a:rPr lang="en-US" altLang="en-US" smtClean="0"/>
              <a:t>query generation and search refinement</a:t>
            </a:r>
            <a:endParaRPr lang="en-US" altLang="en-US" sz="24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65E3EEC5-71F0-424F-9E91-74D74591D615}" type="slidenum">
              <a:rPr lang="en-US" altLang="en-US"/>
              <a:pPr/>
              <a:t>40</a:t>
            </a:fld>
            <a:endParaRPr lang="en-US" altLang="en-US"/>
          </a:p>
        </p:txBody>
      </p:sp>
      <p:sp>
        <p:nvSpPr>
          <p:cNvPr id="59396" name="Rectangle 2"/>
          <p:cNvSpPr>
            <a:spLocks noGrp="1" noChangeArrowheads="1"/>
          </p:cNvSpPr>
          <p:nvPr>
            <p:ph type="title"/>
          </p:nvPr>
        </p:nvSpPr>
        <p:spPr>
          <a:xfrm>
            <a:off x="685800" y="228600"/>
            <a:ext cx="7772400" cy="457200"/>
          </a:xfrm>
        </p:spPr>
        <p:txBody>
          <a:bodyPr/>
          <a:lstStyle/>
          <a:p>
            <a:r>
              <a:rPr lang="en-US" altLang="en-US" smtClean="0"/>
              <a:t>Scatter/Gather Clusters</a:t>
            </a:r>
          </a:p>
        </p:txBody>
      </p:sp>
      <p:pic>
        <p:nvPicPr>
          <p:cNvPr id="59397" name="Picture 3"/>
          <p:cNvPicPr>
            <a:picLocks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1549400" y="830263"/>
            <a:ext cx="5832475"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39F5A89-E672-416F-8966-A63F33022FF7}" type="slidenum">
              <a:rPr lang="en-US" altLang="en-US"/>
              <a:pPr/>
              <a:t>41</a:t>
            </a:fld>
            <a:endParaRPr lang="en-US" altLang="en-US"/>
          </a:p>
        </p:txBody>
      </p:sp>
      <p:sp>
        <p:nvSpPr>
          <p:cNvPr id="300034" name="Rectangle 2"/>
          <p:cNvSpPr>
            <a:spLocks noGrp="1" noChangeArrowheads="1"/>
          </p:cNvSpPr>
          <p:nvPr>
            <p:ph type="title"/>
          </p:nvPr>
        </p:nvSpPr>
        <p:spPr>
          <a:xfrm>
            <a:off x="277813" y="234950"/>
            <a:ext cx="8366125" cy="1157288"/>
          </a:xfrm>
        </p:spPr>
        <p:txBody>
          <a:bodyPr/>
          <a:lstStyle/>
          <a:p>
            <a:r>
              <a:rPr lang="en-US" altLang="en-US"/>
              <a:t>Clustering and Collaborative Filtering</a:t>
            </a:r>
            <a:br>
              <a:rPr lang="en-US" altLang="en-US"/>
            </a:br>
            <a:r>
              <a:rPr lang="en-US" altLang="en-US" sz="2400"/>
              <a:t>   :: clustering based on ratings: movielens</a:t>
            </a:r>
          </a:p>
        </p:txBody>
      </p:sp>
      <p:pic>
        <p:nvPicPr>
          <p:cNvPr id="300038" name="Picture 6">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r="21265"/>
          <a:stretch>
            <a:fillRect/>
          </a:stretch>
        </p:blipFill>
        <p:spPr bwMode="auto">
          <a:xfrm>
            <a:off x="1535113" y="1454150"/>
            <a:ext cx="608330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039" name="Picture 7">
            <a:hlinkClick r:id="rId3"/>
          </p:cNvPr>
          <p:cNvPicPr>
            <a:picLocks noChangeAspect="1" noChangeArrowheads="1"/>
          </p:cNvPicPr>
          <p:nvPr/>
        </p:nvPicPr>
        <p:blipFill>
          <a:blip r:embed="rId5" cstate="print">
            <a:extLst>
              <a:ext uri="{28A0092B-C50C-407E-A947-70E740481C1C}">
                <a14:useLocalDpi xmlns:a14="http://schemas.microsoft.com/office/drawing/2010/main" val="0"/>
              </a:ext>
            </a:extLst>
          </a:blip>
          <a:srcRect b="34192"/>
          <a:stretch>
            <a:fillRect/>
          </a:stretch>
        </p:blipFill>
        <p:spPr bwMode="auto">
          <a:xfrm>
            <a:off x="1528763" y="2292350"/>
            <a:ext cx="6110287"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63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E812A7-3E78-4FEB-ABA9-244584FDA0E6}" type="slidenum">
              <a:rPr lang="en-US" altLang="en-US"/>
              <a:pPr/>
              <a:t>42</a:t>
            </a:fld>
            <a:endParaRPr lang="en-US" altLang="en-US"/>
          </a:p>
        </p:txBody>
      </p:sp>
      <p:sp>
        <p:nvSpPr>
          <p:cNvPr id="302082" name="Rectangle 2"/>
          <p:cNvSpPr>
            <a:spLocks noGrp="1" noChangeArrowheads="1"/>
          </p:cNvSpPr>
          <p:nvPr>
            <p:ph type="title"/>
          </p:nvPr>
        </p:nvSpPr>
        <p:spPr>
          <a:xfrm>
            <a:off x="277813" y="234950"/>
            <a:ext cx="8366125" cy="1157288"/>
          </a:xfrm>
        </p:spPr>
        <p:txBody>
          <a:bodyPr/>
          <a:lstStyle/>
          <a:p>
            <a:r>
              <a:rPr lang="en-US" altLang="en-US"/>
              <a:t>Clustering and Collaborative Filtering</a:t>
            </a:r>
            <a:br>
              <a:rPr lang="en-US" altLang="en-US"/>
            </a:br>
            <a:r>
              <a:rPr lang="en-US" altLang="en-US" sz="2400"/>
              <a:t>   :: tag clustering example</a:t>
            </a:r>
          </a:p>
        </p:txBody>
      </p:sp>
      <p:pic>
        <p:nvPicPr>
          <p:cNvPr id="3020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1450" t="9120" r="7820" b="2754"/>
          <a:stretch>
            <a:fillRect/>
          </a:stretch>
        </p:blipFill>
        <p:spPr bwMode="auto">
          <a:xfrm>
            <a:off x="1414463" y="1444625"/>
            <a:ext cx="6145212" cy="441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116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820709" y="6431604"/>
            <a:ext cx="1905000" cy="228600"/>
          </a:xfrm>
          <a:prstGeom prst="rect">
            <a:avLst/>
          </a:prstGeom>
        </p:spPr>
        <p:txBody>
          <a:bodyPr/>
          <a:lstStyle/>
          <a:p>
            <a:pPr algn="r"/>
            <a:fld id="{16F26384-DDD0-4763-BD3B-C812F89F7FF1}" type="slidenum">
              <a:rPr lang="en-US" altLang="en-US" sz="1200" b="1"/>
              <a:pPr algn="r"/>
              <a:t>43</a:t>
            </a:fld>
            <a:endParaRPr lang="en-US" altLang="en-US" sz="1200" b="1" dirty="0"/>
          </a:p>
        </p:txBody>
      </p:sp>
      <p:sp>
        <p:nvSpPr>
          <p:cNvPr id="819202" name="Rectangle 2"/>
          <p:cNvSpPr>
            <a:spLocks noGrp="1" noChangeArrowheads="1"/>
          </p:cNvSpPr>
          <p:nvPr>
            <p:ph type="title"/>
          </p:nvPr>
        </p:nvSpPr>
        <p:spPr>
          <a:xfrm>
            <a:off x="457200" y="179148"/>
            <a:ext cx="8229600" cy="893763"/>
          </a:xfrm>
        </p:spPr>
        <p:txBody>
          <a:bodyPr/>
          <a:lstStyle/>
          <a:p>
            <a:r>
              <a:rPr lang="en-US" altLang="en-US" dirty="0" smtClean="0">
                <a:solidFill>
                  <a:srgbClr val="3333CD"/>
                </a:solidFill>
              </a:rPr>
              <a:t>Hierarchical Clustering</a:t>
            </a:r>
            <a:r>
              <a:rPr lang="en-US" altLang="en-US" dirty="0">
                <a:solidFill>
                  <a:srgbClr val="3333CD"/>
                </a:solidFill>
              </a:rPr>
              <a:t/>
            </a:r>
            <a:br>
              <a:rPr lang="en-US" altLang="en-US" dirty="0">
                <a:solidFill>
                  <a:srgbClr val="3333CD"/>
                </a:solidFill>
              </a:rPr>
            </a:br>
            <a:r>
              <a:rPr lang="en-US" altLang="en-US" sz="2800" dirty="0">
                <a:solidFill>
                  <a:srgbClr val="3333CD"/>
                </a:solidFill>
              </a:rPr>
              <a:t>:: example –</a:t>
            </a:r>
            <a:r>
              <a:rPr lang="en-US" altLang="en-US" sz="2800" dirty="0">
                <a:solidFill>
                  <a:srgbClr val="3333CD"/>
                </a:solidFill>
                <a:sym typeface="Wingdings" pitchFamily="2" charset="2"/>
              </a:rPr>
              <a:t> clustered search results</a:t>
            </a:r>
          </a:p>
        </p:txBody>
      </p:sp>
      <p:pic>
        <p:nvPicPr>
          <p:cNvPr id="819203" name="Picture 3"/>
          <p:cNvPicPr>
            <a:picLocks noChangeAspect="1" noChangeArrowheads="1"/>
          </p:cNvPicPr>
          <p:nvPr/>
        </p:nvPicPr>
        <p:blipFill>
          <a:blip r:embed="rId4">
            <a:lum bright="-6000" contrast="18000"/>
            <a:extLst>
              <a:ext uri="{28A0092B-C50C-407E-A947-70E740481C1C}">
                <a14:useLocalDpi xmlns:a14="http://schemas.microsoft.com/office/drawing/2010/main" val="0"/>
              </a:ext>
            </a:extLst>
          </a:blip>
          <a:srcRect b="20752"/>
          <a:stretch>
            <a:fillRect/>
          </a:stretch>
        </p:blipFill>
        <p:spPr bwMode="auto">
          <a:xfrm>
            <a:off x="1877236" y="1209674"/>
            <a:ext cx="6845593" cy="5181398"/>
          </a:xfrm>
          <a:prstGeom prst="rect">
            <a:avLst/>
          </a:prstGeom>
          <a:noFill/>
          <a:ln w="9525">
            <a:solidFill>
              <a:schemeClr val="tx1">
                <a:lumMod val="65000"/>
                <a:lumOff val="3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04" name="Oval 4"/>
          <p:cNvSpPr>
            <a:spLocks noChangeArrowheads="1"/>
          </p:cNvSpPr>
          <p:nvPr/>
        </p:nvSpPr>
        <p:spPr bwMode="auto">
          <a:xfrm>
            <a:off x="1838324" y="2957073"/>
            <a:ext cx="1592262" cy="1233487"/>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05" name="Text Box 5"/>
          <p:cNvSpPr txBox="1">
            <a:spLocks noChangeArrowheads="1"/>
          </p:cNvSpPr>
          <p:nvPr/>
        </p:nvSpPr>
        <p:spPr bwMode="auto">
          <a:xfrm>
            <a:off x="190500" y="2262188"/>
            <a:ext cx="12686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600" dirty="0">
                <a:latin typeface="Arial" pitchFamily="34" charset="0"/>
              </a:rPr>
              <a:t>Can drill down within clusters to view sub-topics or to view the relevant subset of results</a:t>
            </a:r>
          </a:p>
        </p:txBody>
      </p:sp>
      <p:sp>
        <p:nvSpPr>
          <p:cNvPr id="819206" name="Line 6"/>
          <p:cNvSpPr>
            <a:spLocks noChangeShapeType="1"/>
          </p:cNvSpPr>
          <p:nvPr/>
        </p:nvSpPr>
        <p:spPr bwMode="auto">
          <a:xfrm>
            <a:off x="1352549" y="3054350"/>
            <a:ext cx="485775" cy="27305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07" name="Line 7"/>
          <p:cNvSpPr>
            <a:spLocks noChangeShapeType="1"/>
          </p:cNvSpPr>
          <p:nvPr/>
        </p:nvSpPr>
        <p:spPr bwMode="auto">
          <a:xfrm flipV="1">
            <a:off x="3327197" y="2062263"/>
            <a:ext cx="577850" cy="1083975"/>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2771696735"/>
      </p:ext>
    </p:extLst>
  </p:cSld>
  <p:clrMapOvr>
    <a:masterClrMapping/>
  </p:clrMapOvr>
  <p:transition advTm="7520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F647A6B5-E025-46BF-AEE6-647DD2A22F4D}" type="slidenum">
              <a:rPr lang="en-US" altLang="en-US"/>
              <a:pPr/>
              <a:t>5</a:t>
            </a:fld>
            <a:endParaRPr lang="en-US" altLang="en-US"/>
          </a:p>
        </p:txBody>
      </p:sp>
      <p:sp>
        <p:nvSpPr>
          <p:cNvPr id="32772" name="Rectangle 1028"/>
          <p:cNvSpPr>
            <a:spLocks noGrp="1" noChangeArrowheads="1"/>
          </p:cNvSpPr>
          <p:nvPr>
            <p:ph type="title"/>
          </p:nvPr>
        </p:nvSpPr>
        <p:spPr/>
        <p:txBody>
          <a:bodyPr/>
          <a:lstStyle/>
          <a:p>
            <a:r>
              <a:rPr lang="en-US" altLang="en-US" smtClean="0"/>
              <a:t>Applications of Clustering</a:t>
            </a:r>
          </a:p>
        </p:txBody>
      </p:sp>
      <p:sp>
        <p:nvSpPr>
          <p:cNvPr id="32773" name="Rectangle 1029"/>
          <p:cNvSpPr>
            <a:spLocks noGrp="1" noChangeArrowheads="1"/>
          </p:cNvSpPr>
          <p:nvPr>
            <p:ph type="body" idx="1"/>
          </p:nvPr>
        </p:nvSpPr>
        <p:spPr>
          <a:xfrm>
            <a:off x="685800" y="1295400"/>
            <a:ext cx="7967663" cy="4876800"/>
          </a:xfrm>
        </p:spPr>
        <p:txBody>
          <a:bodyPr/>
          <a:lstStyle/>
          <a:p>
            <a:pPr>
              <a:lnSpc>
                <a:spcPct val="90000"/>
              </a:lnSpc>
            </a:pPr>
            <a:r>
              <a:rPr lang="en-US" altLang="en-US" smtClean="0"/>
              <a:t>Clustering has wide applications in Pattern Recognition</a:t>
            </a:r>
          </a:p>
          <a:p>
            <a:pPr>
              <a:lnSpc>
                <a:spcPct val="90000"/>
              </a:lnSpc>
            </a:pPr>
            <a:r>
              <a:rPr lang="en-US" altLang="en-US" smtClean="0"/>
              <a:t>Spatial Data Analysis:</a:t>
            </a:r>
          </a:p>
          <a:p>
            <a:pPr lvl="1">
              <a:lnSpc>
                <a:spcPct val="90000"/>
              </a:lnSpc>
            </a:pPr>
            <a:r>
              <a:rPr lang="en-US" altLang="en-US" smtClean="0"/>
              <a:t>create thematic maps in GIS by clustering feature spaces</a:t>
            </a:r>
          </a:p>
          <a:p>
            <a:pPr lvl="1">
              <a:lnSpc>
                <a:spcPct val="90000"/>
              </a:lnSpc>
            </a:pPr>
            <a:r>
              <a:rPr lang="en-US" altLang="en-US" smtClean="0"/>
              <a:t>detect spatial clusters and explain them in spatial data mining</a:t>
            </a:r>
          </a:p>
          <a:p>
            <a:pPr>
              <a:lnSpc>
                <a:spcPct val="90000"/>
              </a:lnSpc>
            </a:pPr>
            <a:r>
              <a:rPr lang="en-US" altLang="en-US" smtClean="0"/>
              <a:t>Image Processing</a:t>
            </a:r>
          </a:p>
          <a:p>
            <a:pPr>
              <a:lnSpc>
                <a:spcPct val="90000"/>
              </a:lnSpc>
            </a:pPr>
            <a:r>
              <a:rPr lang="en-US" altLang="en-US" smtClean="0"/>
              <a:t>Market Research</a:t>
            </a:r>
          </a:p>
          <a:p>
            <a:pPr>
              <a:lnSpc>
                <a:spcPct val="90000"/>
              </a:lnSpc>
            </a:pPr>
            <a:r>
              <a:rPr lang="en-US" altLang="en-US" smtClean="0"/>
              <a:t>Information Retrieval</a:t>
            </a:r>
          </a:p>
          <a:p>
            <a:pPr lvl="1">
              <a:lnSpc>
                <a:spcPct val="90000"/>
              </a:lnSpc>
            </a:pPr>
            <a:r>
              <a:rPr lang="en-US" altLang="en-US" smtClean="0"/>
              <a:t>Document or term categorization</a:t>
            </a:r>
          </a:p>
          <a:p>
            <a:pPr lvl="1">
              <a:lnSpc>
                <a:spcPct val="90000"/>
              </a:lnSpc>
            </a:pPr>
            <a:r>
              <a:rPr lang="en-US" altLang="en-US" smtClean="0"/>
              <a:t>Information visualization and IR interfaces</a:t>
            </a:r>
          </a:p>
          <a:p>
            <a:pPr>
              <a:lnSpc>
                <a:spcPct val="90000"/>
              </a:lnSpc>
            </a:pPr>
            <a:r>
              <a:rPr lang="en-US" altLang="en-US" smtClean="0"/>
              <a:t>Web Mining</a:t>
            </a:r>
          </a:p>
          <a:p>
            <a:pPr lvl="1">
              <a:lnSpc>
                <a:spcPct val="90000"/>
              </a:lnSpc>
            </a:pPr>
            <a:r>
              <a:rPr lang="en-US" altLang="en-US" smtClean="0"/>
              <a:t>Cluster Web usage data to discover groups of similar access patterns</a:t>
            </a:r>
          </a:p>
          <a:p>
            <a:pPr lvl="1">
              <a:lnSpc>
                <a:spcPct val="90000"/>
              </a:lnSpc>
            </a:pPr>
            <a:r>
              <a:rPr lang="en-US" altLang="en-US" smtClean="0"/>
              <a:t>Web Personalization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8CA1D393-3529-4119-B17C-D5D70DD8E349}" type="slidenum">
              <a:rPr lang="en-US" altLang="en-US"/>
              <a:pPr/>
              <a:t>6</a:t>
            </a:fld>
            <a:endParaRPr lang="en-US" altLang="en-US"/>
          </a:p>
        </p:txBody>
      </p:sp>
      <p:sp>
        <p:nvSpPr>
          <p:cNvPr id="33796" name="Rectangle 2"/>
          <p:cNvSpPr>
            <a:spLocks noGrp="1" noChangeArrowheads="1"/>
          </p:cNvSpPr>
          <p:nvPr>
            <p:ph type="title"/>
          </p:nvPr>
        </p:nvSpPr>
        <p:spPr/>
        <p:txBody>
          <a:bodyPr/>
          <a:lstStyle/>
          <a:p>
            <a:r>
              <a:rPr lang="en-US" altLang="en-US" smtClean="0"/>
              <a:t>Clustering Methodologies</a:t>
            </a:r>
          </a:p>
        </p:txBody>
      </p:sp>
      <p:sp>
        <p:nvSpPr>
          <p:cNvPr id="33797" name="Rectangle 3"/>
          <p:cNvSpPr>
            <a:spLocks noGrp="1" noChangeArrowheads="1"/>
          </p:cNvSpPr>
          <p:nvPr>
            <p:ph type="body" idx="1"/>
          </p:nvPr>
        </p:nvSpPr>
        <p:spPr/>
        <p:txBody>
          <a:bodyPr/>
          <a:lstStyle/>
          <a:p>
            <a:r>
              <a:rPr lang="en-US" altLang="en-US" sz="2500" smtClean="0"/>
              <a:t>Two general methodologies</a:t>
            </a:r>
          </a:p>
          <a:p>
            <a:pPr lvl="1"/>
            <a:r>
              <a:rPr lang="en-US" altLang="en-US" smtClean="0"/>
              <a:t>Partitioning Based Algorithms</a:t>
            </a:r>
          </a:p>
          <a:p>
            <a:pPr lvl="1"/>
            <a:r>
              <a:rPr lang="en-US" altLang="en-US" smtClean="0"/>
              <a:t>Hierarchical Algorithms</a:t>
            </a:r>
          </a:p>
          <a:p>
            <a:pPr lvl="1"/>
            <a:endParaRPr lang="en-US" altLang="en-US" sz="1400" smtClean="0"/>
          </a:p>
          <a:p>
            <a:r>
              <a:rPr lang="en-US" altLang="en-US" smtClean="0"/>
              <a:t>Partitioning Based</a:t>
            </a:r>
          </a:p>
          <a:p>
            <a:pPr lvl="1"/>
            <a:r>
              <a:rPr lang="en-US" altLang="en-US" smtClean="0"/>
              <a:t>divide a set of N items into K clusters (top-down)</a:t>
            </a:r>
          </a:p>
          <a:p>
            <a:pPr lvl="1"/>
            <a:endParaRPr lang="en-US" altLang="en-US" sz="1200" smtClean="0"/>
          </a:p>
          <a:p>
            <a:r>
              <a:rPr lang="en-US" altLang="en-US" smtClean="0"/>
              <a:t>Hierarchical</a:t>
            </a:r>
          </a:p>
          <a:p>
            <a:pPr lvl="1"/>
            <a:r>
              <a:rPr lang="en-US" altLang="en-US" smtClean="0">
                <a:solidFill>
                  <a:srgbClr val="FF0701"/>
                </a:solidFill>
              </a:rPr>
              <a:t>agglomerative</a:t>
            </a:r>
            <a:r>
              <a:rPr lang="en-US" altLang="en-US" smtClean="0"/>
              <a:t>: pairs of items or clusters are successively linked to produce larger clusters</a:t>
            </a:r>
          </a:p>
          <a:p>
            <a:pPr lvl="1"/>
            <a:r>
              <a:rPr lang="en-US" altLang="en-US" smtClean="0">
                <a:solidFill>
                  <a:srgbClr val="FF0701"/>
                </a:solidFill>
              </a:rPr>
              <a:t>divisive</a:t>
            </a:r>
            <a:r>
              <a:rPr lang="en-US" altLang="en-US" smtClean="0"/>
              <a:t>: start with the whole set as a cluster and successively divide sets into smaller partitions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5E69683E-5450-46FD-9B51-503C491703AE}" type="slidenum">
              <a:rPr lang="en-US" altLang="en-US"/>
              <a:pPr/>
              <a:t>7</a:t>
            </a:fld>
            <a:endParaRPr lang="en-US" altLang="en-US"/>
          </a:p>
        </p:txBody>
      </p:sp>
      <p:sp>
        <p:nvSpPr>
          <p:cNvPr id="34820" name="Rectangle 2"/>
          <p:cNvSpPr>
            <a:spLocks noGrp="1" noChangeArrowheads="1"/>
          </p:cNvSpPr>
          <p:nvPr>
            <p:ph type="title"/>
          </p:nvPr>
        </p:nvSpPr>
        <p:spPr>
          <a:xfrm>
            <a:off x="685800" y="304800"/>
            <a:ext cx="7772400" cy="495300"/>
          </a:xfrm>
        </p:spPr>
        <p:txBody>
          <a:bodyPr/>
          <a:lstStyle/>
          <a:p>
            <a:r>
              <a:rPr lang="en-US" altLang="en-US" smtClean="0"/>
              <a:t>Clustering Algorithms</a:t>
            </a:r>
          </a:p>
        </p:txBody>
      </p:sp>
      <p:sp>
        <p:nvSpPr>
          <p:cNvPr id="34821" name="Rectangle 3"/>
          <p:cNvSpPr>
            <a:spLocks noGrp="1" noChangeArrowheads="1"/>
          </p:cNvSpPr>
          <p:nvPr>
            <p:ph type="body" idx="1"/>
          </p:nvPr>
        </p:nvSpPr>
        <p:spPr>
          <a:xfrm>
            <a:off x="533400" y="914400"/>
            <a:ext cx="7924800" cy="5257800"/>
          </a:xfrm>
        </p:spPr>
        <p:txBody>
          <a:bodyPr/>
          <a:lstStyle/>
          <a:p>
            <a:r>
              <a:rPr lang="en-US" altLang="en-US" smtClean="0"/>
              <a:t>Similarity Measures and Features</a:t>
            </a:r>
          </a:p>
          <a:p>
            <a:pPr lvl="1"/>
            <a:r>
              <a:rPr lang="en-US" altLang="en-US" smtClean="0"/>
              <a:t>most clustering algorithms are based on some measure of similarity (or distance) between items</a:t>
            </a:r>
          </a:p>
          <a:p>
            <a:pPr lvl="2"/>
            <a:r>
              <a:rPr lang="en-US" altLang="en-US" smtClean="0"/>
              <a:t>in IR these measures could be based on co-occurrence of terms, citations, or hyperlinks in documents</a:t>
            </a:r>
          </a:p>
          <a:p>
            <a:pPr lvl="2"/>
            <a:r>
              <a:rPr lang="en-US" altLang="en-US" smtClean="0"/>
              <a:t>terms can be clustered based on documents in which they co-occur, or based on lexical or semantic similarity measures</a:t>
            </a:r>
          </a:p>
          <a:p>
            <a:pPr lvl="1"/>
            <a:r>
              <a:rPr lang="en-US" altLang="en-US" smtClean="0"/>
              <a:t>clustering requires the selection of features over which similarity among items is computed</a:t>
            </a:r>
          </a:p>
          <a:p>
            <a:pPr lvl="2"/>
            <a:r>
              <a:rPr lang="en-US" altLang="en-US" smtClean="0"/>
              <a:t>in document clustering, features are generally some or all of the terms in the collection</a:t>
            </a:r>
          </a:p>
          <a:p>
            <a:pPr lvl="2"/>
            <a:r>
              <a:rPr lang="en-US" altLang="en-US" smtClean="0"/>
              <a:t>often a small number of features must be selecting because many clustering algorithms break down in a “high-dimensional” space</a:t>
            </a:r>
          </a:p>
          <a:p>
            <a:pPr lvl="1"/>
            <a:r>
              <a:rPr lang="en-US" altLang="en-US" smtClean="0"/>
              <a:t>similarity measures among the items can be represented as a symmetric </a:t>
            </a:r>
            <a:r>
              <a:rPr lang="en-US" altLang="en-US" i="1" smtClean="0"/>
              <a:t>similarity matrix</a:t>
            </a:r>
            <a:r>
              <a:rPr lang="en-US" altLang="en-US" smtClean="0"/>
              <a:t>, in which each entry is the similarity value between two items</a:t>
            </a:r>
          </a:p>
          <a:p>
            <a:pPr lvl="2"/>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10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2CD7FD11-0EEA-42BD-B13F-5479A2B395CD}" type="slidenum">
              <a:rPr lang="en-US" altLang="en-US"/>
              <a:pPr/>
              <a:t>8</a:t>
            </a:fld>
            <a:endParaRPr lang="en-US" altLang="en-US"/>
          </a:p>
        </p:txBody>
      </p:sp>
      <p:sp>
        <p:nvSpPr>
          <p:cNvPr id="1030" name="Rectangle 2"/>
          <p:cNvSpPr>
            <a:spLocks noGrp="1" noChangeArrowheads="1"/>
          </p:cNvSpPr>
          <p:nvPr>
            <p:ph type="title"/>
          </p:nvPr>
        </p:nvSpPr>
        <p:spPr>
          <a:xfrm>
            <a:off x="685800" y="304800"/>
            <a:ext cx="7772400" cy="655638"/>
          </a:xfrm>
        </p:spPr>
        <p:txBody>
          <a:bodyPr/>
          <a:lstStyle/>
          <a:p>
            <a:r>
              <a:rPr lang="en-US" altLang="en-US" smtClean="0"/>
              <a:t>Distance or Similarity Measures</a:t>
            </a:r>
          </a:p>
        </p:txBody>
      </p:sp>
      <p:sp>
        <p:nvSpPr>
          <p:cNvPr id="1031" name="Rectangle 3"/>
          <p:cNvSpPr>
            <a:spLocks noGrp="1" noChangeArrowheads="1"/>
          </p:cNvSpPr>
          <p:nvPr>
            <p:ph type="body" idx="1"/>
          </p:nvPr>
        </p:nvSpPr>
        <p:spPr>
          <a:xfrm>
            <a:off x="533400" y="1079500"/>
            <a:ext cx="7924800" cy="1727200"/>
          </a:xfrm>
        </p:spPr>
        <p:txBody>
          <a:bodyPr/>
          <a:lstStyle/>
          <a:p>
            <a:r>
              <a:rPr lang="en-US" altLang="en-US" smtClean="0"/>
              <a:t>Measuring Distance</a:t>
            </a:r>
          </a:p>
          <a:p>
            <a:pPr lvl="1"/>
            <a:r>
              <a:rPr lang="en-US" altLang="en-US" smtClean="0"/>
              <a:t>In order to group similar items, we need a way to measure the distance between objects (e.g., records)</a:t>
            </a:r>
          </a:p>
          <a:p>
            <a:pPr lvl="1"/>
            <a:r>
              <a:rPr lang="en-US" altLang="en-US" smtClean="0"/>
              <a:t>Note: </a:t>
            </a:r>
            <a:r>
              <a:rPr lang="en-US" altLang="en-US" smtClean="0">
                <a:solidFill>
                  <a:srgbClr val="FF0701"/>
                </a:solidFill>
              </a:rPr>
              <a:t>distance</a:t>
            </a:r>
            <a:r>
              <a:rPr lang="en-US" altLang="en-US" smtClean="0"/>
              <a:t> = inverse of </a:t>
            </a:r>
            <a:r>
              <a:rPr lang="en-US" altLang="en-US" smtClean="0">
                <a:solidFill>
                  <a:srgbClr val="FF0701"/>
                </a:solidFill>
              </a:rPr>
              <a:t>similarity</a:t>
            </a:r>
            <a:endParaRPr lang="en-US" altLang="en-US" smtClean="0"/>
          </a:p>
          <a:p>
            <a:pPr lvl="1"/>
            <a:r>
              <a:rPr lang="en-US" altLang="en-US" smtClean="0"/>
              <a:t>Often based on the representation of objects as “feature vectors”</a:t>
            </a:r>
          </a:p>
          <a:p>
            <a:endParaRPr lang="en-US" altLang="en-US" smtClean="0"/>
          </a:p>
        </p:txBody>
      </p:sp>
      <p:graphicFrame>
        <p:nvGraphicFramePr>
          <p:cNvPr id="1026" name="Object 4"/>
          <p:cNvGraphicFramePr>
            <a:graphicFrameLocks noChangeAspect="1"/>
          </p:cNvGraphicFramePr>
          <p:nvPr/>
        </p:nvGraphicFramePr>
        <p:xfrm>
          <a:off x="519113" y="3668713"/>
          <a:ext cx="3394075" cy="1801812"/>
        </p:xfrm>
        <a:graphic>
          <a:graphicData uri="http://schemas.openxmlformats.org/presentationml/2006/ole">
            <mc:AlternateContent xmlns:mc="http://schemas.openxmlformats.org/markup-compatibility/2006">
              <mc:Choice xmlns:v="urn:schemas-microsoft-com:vml" Requires="v">
                <p:oleObj spid="_x0000_s1039" name="Worksheet" r:id="rId4" imgW="2924396" imgH="1552796" progId="Excel.Sheet.8">
                  <p:embed/>
                </p:oleObj>
              </mc:Choice>
              <mc:Fallback>
                <p:oleObj name="Worksheet" r:id="rId4" imgW="2924396" imgH="1552796"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3" y="3668713"/>
                        <a:ext cx="3394075" cy="180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4343400" y="3619500"/>
          <a:ext cx="4343400" cy="1854200"/>
        </p:xfrm>
        <a:graphic>
          <a:graphicData uri="http://schemas.openxmlformats.org/presentationml/2006/ole">
            <mc:AlternateContent xmlns:mc="http://schemas.openxmlformats.org/markup-compatibility/2006">
              <mc:Choice xmlns:v="urn:schemas-microsoft-com:vml" Requires="v">
                <p:oleObj spid="_x0000_s1040" name="Worksheet" r:id="rId6" imgW="2295986" imgH="981416" progId="Excel.Sheet.8">
                  <p:embed/>
                </p:oleObj>
              </mc:Choice>
              <mc:Fallback>
                <p:oleObj name="Worksheet" r:id="rId6" imgW="2295986" imgH="981416"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3619500"/>
                        <a:ext cx="43434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 Box 6"/>
          <p:cNvSpPr txBox="1">
            <a:spLocks noChangeArrowheads="1"/>
          </p:cNvSpPr>
          <p:nvPr/>
        </p:nvSpPr>
        <p:spPr bwMode="auto">
          <a:xfrm>
            <a:off x="1000125" y="3114675"/>
            <a:ext cx="2376488" cy="466725"/>
          </a:xfrm>
          <a:prstGeom prst="rect">
            <a:avLst/>
          </a:prstGeom>
          <a:solidFill>
            <a:srgbClr val="FFD7AF"/>
          </a:solidFill>
          <a:ln w="9525">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400"/>
              <a:t>An Employee DB</a:t>
            </a:r>
          </a:p>
        </p:txBody>
      </p:sp>
      <p:sp>
        <p:nvSpPr>
          <p:cNvPr id="1033" name="Text Box 7"/>
          <p:cNvSpPr txBox="1">
            <a:spLocks noChangeArrowheads="1"/>
          </p:cNvSpPr>
          <p:nvPr/>
        </p:nvSpPr>
        <p:spPr bwMode="auto">
          <a:xfrm>
            <a:off x="4391025" y="3076575"/>
            <a:ext cx="4295775" cy="466725"/>
          </a:xfrm>
          <a:prstGeom prst="rect">
            <a:avLst/>
          </a:prstGeom>
          <a:solidFill>
            <a:srgbClr val="FFD7AF"/>
          </a:solidFill>
          <a:ln w="9525">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400"/>
              <a:t>Term Frequencies for Documents</a:t>
            </a:r>
          </a:p>
        </p:txBody>
      </p:sp>
      <p:sp>
        <p:nvSpPr>
          <p:cNvPr id="1034" name="Text Box 8"/>
          <p:cNvSpPr txBox="1">
            <a:spLocks noChangeArrowheads="1"/>
          </p:cNvSpPr>
          <p:nvPr/>
        </p:nvSpPr>
        <p:spPr bwMode="auto">
          <a:xfrm>
            <a:off x="2727325" y="5856288"/>
            <a:ext cx="3486150" cy="406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2000">
                <a:solidFill>
                  <a:srgbClr val="008000"/>
                </a:solidFill>
              </a:rPr>
              <a:t>Which objects are more similar?</a:t>
            </a:r>
            <a:endParaRPr lang="en-US" altLang="en-US" sz="2000">
              <a:solidFill>
                <a:srgbClr val="FF0701"/>
              </a:solidFill>
            </a:endParaRPr>
          </a:p>
        </p:txBody>
      </p:sp>
      <p:cxnSp>
        <p:nvCxnSpPr>
          <p:cNvPr id="1035" name="AutoShape 9"/>
          <p:cNvCxnSpPr>
            <a:cxnSpLocks noChangeShapeType="1"/>
            <a:stCxn id="1034" idx="3"/>
          </p:cNvCxnSpPr>
          <p:nvPr/>
        </p:nvCxnSpPr>
        <p:spPr bwMode="auto">
          <a:xfrm flipV="1">
            <a:off x="6213475" y="5473700"/>
            <a:ext cx="301625" cy="585788"/>
          </a:xfrm>
          <a:prstGeom prst="bentConnector2">
            <a:avLst/>
          </a:prstGeom>
          <a:noFill/>
          <a:ln w="9525">
            <a:solidFill>
              <a:srgbClr val="FF0701"/>
            </a:solidFill>
            <a:miter lim="800000"/>
            <a:headEnd/>
            <a:tailEnd type="triangle" w="med" len="med"/>
          </a:ln>
          <a:extLst>
            <a:ext uri="{909E8E84-426E-40DD-AFC4-6F175D3DCCD1}">
              <a14:hiddenFill xmlns:a14="http://schemas.microsoft.com/office/drawing/2010/main">
                <a:noFill/>
              </a14:hiddenFill>
            </a:ext>
          </a:extLst>
        </p:spPr>
      </p:cxnSp>
      <p:cxnSp>
        <p:nvCxnSpPr>
          <p:cNvPr id="1036" name="AutoShape 10"/>
          <p:cNvCxnSpPr>
            <a:cxnSpLocks noChangeShapeType="1"/>
            <a:stCxn id="1034" idx="1"/>
          </p:cNvCxnSpPr>
          <p:nvPr/>
        </p:nvCxnSpPr>
        <p:spPr bwMode="auto">
          <a:xfrm rot="10800000">
            <a:off x="2216150" y="5470525"/>
            <a:ext cx="511175" cy="588963"/>
          </a:xfrm>
          <a:prstGeom prst="bentConnector2">
            <a:avLst/>
          </a:prstGeom>
          <a:noFill/>
          <a:ln w="9525">
            <a:solidFill>
              <a:srgbClr val="FF070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205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A9AB21F-C219-4821-993C-4597FF0C3C1A}" type="slidenum">
              <a:rPr lang="en-US" altLang="en-US"/>
              <a:pPr/>
              <a:t>9</a:t>
            </a:fld>
            <a:endParaRPr lang="en-US" altLang="en-US"/>
          </a:p>
        </p:txBody>
      </p:sp>
      <p:sp>
        <p:nvSpPr>
          <p:cNvPr id="2053" name="Rectangle 3074"/>
          <p:cNvSpPr>
            <a:spLocks noGrp="1" noChangeArrowheads="1"/>
          </p:cNvSpPr>
          <p:nvPr>
            <p:ph type="title"/>
          </p:nvPr>
        </p:nvSpPr>
        <p:spPr>
          <a:xfrm>
            <a:off x="457200" y="266700"/>
            <a:ext cx="8229600" cy="523875"/>
          </a:xfrm>
        </p:spPr>
        <p:txBody>
          <a:bodyPr/>
          <a:lstStyle/>
          <a:p>
            <a:r>
              <a:rPr lang="en-US" altLang="en-US" smtClean="0"/>
              <a:t>Distance or Similarity Measures</a:t>
            </a:r>
          </a:p>
        </p:txBody>
      </p:sp>
      <p:sp>
        <p:nvSpPr>
          <p:cNvPr id="2054" name="Rectangle 3075"/>
          <p:cNvSpPr>
            <a:spLocks noGrp="1" noChangeArrowheads="1"/>
          </p:cNvSpPr>
          <p:nvPr>
            <p:ph type="body" idx="1"/>
          </p:nvPr>
        </p:nvSpPr>
        <p:spPr>
          <a:xfrm>
            <a:off x="533400" y="914400"/>
            <a:ext cx="7924800" cy="5143500"/>
          </a:xfrm>
        </p:spPr>
        <p:txBody>
          <a:bodyPr/>
          <a:lstStyle/>
          <a:p>
            <a:r>
              <a:rPr lang="en-US" altLang="en-US" sz="2200" smtClean="0"/>
              <a:t>Pearson Correlation</a:t>
            </a:r>
          </a:p>
          <a:p>
            <a:pPr lvl="1"/>
            <a:r>
              <a:rPr lang="en-US" altLang="en-US" sz="1800" smtClean="0"/>
              <a:t>Works well in case of user ratings (where there is at least a range of 1-5)</a:t>
            </a:r>
          </a:p>
          <a:p>
            <a:pPr lvl="1"/>
            <a:r>
              <a:rPr lang="en-US" altLang="en-US" sz="1800" smtClean="0"/>
              <a:t>Not always possible (in some situations we may only have implicit binary values, e.g., whether a user did or did not select a document)</a:t>
            </a:r>
          </a:p>
          <a:p>
            <a:pPr lvl="1"/>
            <a:r>
              <a:rPr lang="en-US" altLang="en-US" sz="1800" smtClean="0"/>
              <a:t>Alternatively, a variety of distance or similarity measures can be used</a:t>
            </a:r>
          </a:p>
          <a:p>
            <a:pPr lvl="1"/>
            <a:endParaRPr lang="en-US" altLang="en-US" sz="800" smtClean="0"/>
          </a:p>
          <a:p>
            <a:r>
              <a:rPr lang="en-US" altLang="en-US" sz="2200" smtClean="0"/>
              <a:t>Common Distance Measures:</a:t>
            </a:r>
          </a:p>
          <a:p>
            <a:endParaRPr lang="en-US" altLang="en-US" sz="1800" smtClean="0"/>
          </a:p>
          <a:p>
            <a:pPr lvl="1"/>
            <a:r>
              <a:rPr lang="en-US" altLang="en-US" sz="1800" smtClean="0"/>
              <a:t>Manhattan distance:</a:t>
            </a:r>
          </a:p>
          <a:p>
            <a:pPr lvl="1"/>
            <a:endParaRPr lang="en-US" altLang="en-US" sz="1400" smtClean="0"/>
          </a:p>
          <a:p>
            <a:pPr lvl="1"/>
            <a:endParaRPr lang="en-US" altLang="en-US" sz="1800" smtClean="0"/>
          </a:p>
          <a:p>
            <a:pPr lvl="1"/>
            <a:r>
              <a:rPr lang="en-US" altLang="en-US" sz="1800" smtClean="0"/>
              <a:t>Euclidean distance:</a:t>
            </a:r>
          </a:p>
          <a:p>
            <a:pPr lvl="1"/>
            <a:endParaRPr lang="en-US" altLang="en-US" sz="2800" smtClean="0"/>
          </a:p>
          <a:p>
            <a:pPr lvl="1"/>
            <a:r>
              <a:rPr lang="en-US" altLang="en-US" sz="1800" smtClean="0"/>
              <a:t>Cosine similarity:</a:t>
            </a:r>
            <a:endParaRPr lang="en-US" altLang="en-US" smtClean="0"/>
          </a:p>
        </p:txBody>
      </p:sp>
      <p:graphicFrame>
        <p:nvGraphicFramePr>
          <p:cNvPr id="2050" name="Object 3074"/>
          <p:cNvGraphicFramePr>
            <a:graphicFrameLocks noChangeAspect="1"/>
          </p:cNvGraphicFramePr>
          <p:nvPr/>
        </p:nvGraphicFramePr>
        <p:xfrm>
          <a:off x="1373188" y="5648325"/>
          <a:ext cx="2767012" cy="309563"/>
        </p:xfrm>
        <a:graphic>
          <a:graphicData uri="http://schemas.openxmlformats.org/presentationml/2006/ole">
            <mc:AlternateContent xmlns:mc="http://schemas.openxmlformats.org/markup-compatibility/2006">
              <mc:Choice xmlns:v="urn:schemas-microsoft-com:vml" Requires="v">
                <p:oleObj spid="_x0000_s2061" name="Equation" r:id="rId4" imgW="2374560" imgH="266400" progId="Equation.DSMT4">
                  <p:embed/>
                </p:oleObj>
              </mc:Choice>
              <mc:Fallback>
                <p:oleObj name="Equation" r:id="rId4" imgW="2374560" imgH="266400" progId="Equation.DSMT4">
                  <p:embed/>
                  <p:pic>
                    <p:nvPicPr>
                      <p:cNvPr id="0" name="Object 30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188" y="5648325"/>
                        <a:ext cx="2767012" cy="309563"/>
                      </a:xfrm>
                      <a:prstGeom prst="rect">
                        <a:avLst/>
                      </a:prstGeom>
                      <a:noFill/>
                      <a:ln w="9525">
                        <a:solidFill>
                          <a:srgbClr val="FF070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5" name="Picture 3077" descr="cosine-si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4350" y="5143500"/>
            <a:ext cx="2986088" cy="11493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2056" name="Picture 3078" descr="euclide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9313" y="4267200"/>
            <a:ext cx="4673600" cy="5461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2057" name="Picture 3079" descr="manhatta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2800" y="3455988"/>
            <a:ext cx="5021263" cy="39846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2058" name="Picture 3080" descr="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2811463"/>
            <a:ext cx="1974850" cy="38258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2059" name="Picture 3081" descr="Y"/>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65925" y="2800350"/>
            <a:ext cx="1974850" cy="38576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ST_TIMELINE" val="74.7"/>
  <p:tag name="HST_ACTIVE_THIS_SESSION" val="NO"/>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7899</TotalTime>
  <Words>3099</Words>
  <Application>Microsoft Office PowerPoint</Application>
  <PresentationFormat>On-screen Show (4:3)</PresentationFormat>
  <Paragraphs>561</Paragraphs>
  <Slides>43</Slides>
  <Notes>43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43</vt:i4>
      </vt:variant>
    </vt:vector>
  </HeadingPairs>
  <TitlesOfParts>
    <vt:vector size="47" baseType="lpstr">
      <vt:lpstr>Blank Presentation</vt:lpstr>
      <vt:lpstr>Worksheet</vt:lpstr>
      <vt:lpstr>Equation</vt:lpstr>
      <vt:lpstr>Document</vt:lpstr>
      <vt:lpstr>Clustering Techniques and IR</vt:lpstr>
      <vt:lpstr>Clustering Techniques and IR</vt:lpstr>
      <vt:lpstr>What is Clustering?</vt:lpstr>
      <vt:lpstr>Clustering in IR</vt:lpstr>
      <vt:lpstr>Applications of Clustering</vt:lpstr>
      <vt:lpstr>Clustering Methodologies</vt:lpstr>
      <vt:lpstr>Clustering Algorithms</vt:lpstr>
      <vt:lpstr>Distance or Similarity Measures</vt:lpstr>
      <vt:lpstr>Distance or Similarity Measures</vt:lpstr>
      <vt:lpstr>Clustering Similarity Measures</vt:lpstr>
      <vt:lpstr>Distance (Similarity) Matrix</vt:lpstr>
      <vt:lpstr>Example: Term Similarities in Documents</vt:lpstr>
      <vt:lpstr>Similarity Matrix - Example</vt:lpstr>
      <vt:lpstr>Similarity Thresholds</vt:lpstr>
      <vt:lpstr>Graph Representation</vt:lpstr>
      <vt:lpstr>Graph-Based Clustering Algorithms</vt:lpstr>
      <vt:lpstr>Graph-Based Clustering Algorithms</vt:lpstr>
      <vt:lpstr>Graph-Based Clustering Algorithms</vt:lpstr>
      <vt:lpstr>Clustering with Existing Clusters</vt:lpstr>
      <vt:lpstr>Partitioning Algorithms:  Basic Concept</vt:lpstr>
      <vt:lpstr>K-Means Algorithm</vt:lpstr>
      <vt:lpstr>Example: K-Means </vt:lpstr>
      <vt:lpstr>Example: K-Means</vt:lpstr>
      <vt:lpstr>K-Means Algorithm</vt:lpstr>
      <vt:lpstr>Single Pass Method</vt:lpstr>
      <vt:lpstr>Hierarchical Clustering Algorithms</vt:lpstr>
      <vt:lpstr>Hierarchical Algorithms</vt:lpstr>
      <vt:lpstr>Hierarchical Agglomerative Clustering</vt:lpstr>
      <vt:lpstr>Hierarchical Agglomerative Clustering</vt:lpstr>
      <vt:lpstr>Hierarchical Agglomerative Clustering</vt:lpstr>
      <vt:lpstr>Clustering Application:  Discovery of Content Profiles</vt:lpstr>
      <vt:lpstr>Keyword-Based Representation</vt:lpstr>
      <vt:lpstr>Content Profiles – An Example</vt:lpstr>
      <vt:lpstr>Example: Assoc. for Consumer Research (ACR)</vt:lpstr>
      <vt:lpstr>How Content Profiles Are Generated</vt:lpstr>
      <vt:lpstr>How Content Profiles Are Generated</vt:lpstr>
      <vt:lpstr>How Content Profiles Are Generated</vt:lpstr>
      <vt:lpstr>Scatter/Gather</vt:lpstr>
      <vt:lpstr>Scatter/Gather Interface</vt:lpstr>
      <vt:lpstr>Scatter/Gather Clusters</vt:lpstr>
      <vt:lpstr>Clustering and Collaborative Filtering    :: clustering based on ratings: movielens</vt:lpstr>
      <vt:lpstr>Clustering and Collaborative Filtering    :: tag clustering example</vt:lpstr>
      <vt:lpstr>Hierarchical Clustering :: example – clustered search results</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Bamshad Mobasher</dc:creator>
  <cp:lastModifiedBy>Bamshad Mobasher</cp:lastModifiedBy>
  <cp:revision>254</cp:revision>
  <cp:lastPrinted>2001-02-21T18:13:42Z</cp:lastPrinted>
  <dcterms:created xsi:type="dcterms:W3CDTF">1997-08-26T12:27:33Z</dcterms:created>
  <dcterms:modified xsi:type="dcterms:W3CDTF">2014-02-17T06:26:53Z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http://maya.cs.depaul.edu/~mobasher/classes/ds575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C:\Bamshad\CLASS\DS575\Lectures</vt:lpwstr>
  </property>
  <property fmtid="{D5CDD505-2E9C-101B-9397-08002B2CF9AE}" pid="22" name="Telephone number">
    <vt:bool>true</vt:bool>
  </property>
</Properties>
</file>