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57" r:id="rId2"/>
    <p:sldId id="593" r:id="rId3"/>
    <p:sldId id="594" r:id="rId4"/>
    <p:sldId id="595" r:id="rId5"/>
    <p:sldId id="596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80" r:id="rId22"/>
    <p:sldId id="581" r:id="rId23"/>
    <p:sldId id="582" r:id="rId24"/>
    <p:sldId id="583" r:id="rId25"/>
    <p:sldId id="584" r:id="rId26"/>
    <p:sldId id="597" r:id="rId27"/>
    <p:sldId id="598" r:id="rId28"/>
    <p:sldId id="587" r:id="rId29"/>
    <p:sldId id="588" r:id="rId30"/>
    <p:sldId id="589" r:id="rId31"/>
    <p:sldId id="590" r:id="rId32"/>
    <p:sldId id="592" r:id="rId33"/>
  </p:sldIdLst>
  <p:sldSz cx="9144000" cy="6858000" type="screen4x3"/>
  <p:notesSz cx="6858000" cy="91805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08000"/>
    <a:srgbClr val="CCFFFF"/>
    <a:srgbClr val="CCECFF"/>
    <a:srgbClr val="CCCCFF"/>
    <a:srgbClr val="FF66CC"/>
    <a:srgbClr val="FF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3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0" tIns="45820" rIns="91640" bIns="4582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0" tIns="45820" rIns="91640" bIns="45820" numCol="1" anchor="t" anchorCtr="0" compatLnSpc="1">
            <a:prstTxWarp prst="textNoShape">
              <a:avLst/>
            </a:prstTxWarp>
          </a:bodyPr>
          <a:lstStyle>
            <a:lvl1pPr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0" tIns="45820" rIns="91640" bIns="4582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0" tIns="45820" rIns="91640" bIns="45820" numCol="1" anchor="b" anchorCtr="0" compatLnSpc="1">
            <a:prstTxWarp prst="textNoShape">
              <a:avLst/>
            </a:prstTxWarp>
          </a:bodyPr>
          <a:lstStyle>
            <a:lvl1pPr defTabSz="915988">
              <a:defRPr sz="1200" smtClean="0"/>
            </a:lvl1pPr>
          </a:lstStyle>
          <a:p>
            <a:pPr>
              <a:defRPr/>
            </a:pPr>
            <a:fld id="{9ED35A9A-452B-4BB7-9175-6B6AD3DD8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5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0" tIns="45820" rIns="91640" bIns="4582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47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0" tIns="45820" rIns="91640" bIns="45820" numCol="1" anchor="t" anchorCtr="0" compatLnSpc="1">
            <a:prstTxWarp prst="textNoShape">
              <a:avLst/>
            </a:prstTxWarp>
          </a:bodyPr>
          <a:lstStyle>
            <a:lvl1pPr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3475" y="688975"/>
            <a:ext cx="4589463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47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0" tIns="45820" rIns="91640" bIns="45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47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0" tIns="45820" rIns="91640" bIns="4582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47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0" tIns="45820" rIns="91640" bIns="45820" numCol="1" anchor="b" anchorCtr="0" compatLnSpc="1">
            <a:prstTxWarp prst="textNoShape">
              <a:avLst/>
            </a:prstTxWarp>
          </a:bodyPr>
          <a:lstStyle>
            <a:lvl1pPr defTabSz="915988">
              <a:defRPr sz="1200" smtClean="0"/>
            </a:lvl1pPr>
          </a:lstStyle>
          <a:p>
            <a:pPr>
              <a:defRPr/>
            </a:pPr>
            <a:fld id="{1A31045B-BD25-4067-B91C-7AE83B2FC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71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D0BBBB-0123-4A78-9233-458D16497BA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2388E0-15D2-4D80-BC67-4F362F86D7DC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39D2FE-A015-40E1-8602-90EE484618A7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E40B62-88C1-4810-8DC1-229CA612E73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616AED-CB40-462C-8959-683866C7339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B94C4E-AC22-411F-BEBA-532E5EA807D5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B102BA-ECB8-4E25-9F81-9DF2143FD75C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02335D-BE21-40A8-8C86-EBF097F9036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382498-0C3C-4723-A07F-E480E9BEC50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1839C0-641E-4B73-9A89-15046A0001F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96FCB6-87FA-4877-AA0E-031879D08B3F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010D0D-C0DE-4530-BD70-59AED63ECDD7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B52CC5-B39B-4182-8569-30B92EDEF2C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5F33F2-B42A-4CD0-BBDE-20F19201C4B8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3C89CB-389E-4C69-8637-C638B0D43438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287644-5633-410F-848A-13B6F211E286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C67CE0-3E3B-4C52-A2F7-80B27D5E265A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9C324C-FF81-4B84-88F8-27EE04143545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EA34A-8CAD-4CC5-AB7A-CE78E7361EE3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98BEA-5021-4F23-85EB-7301F9BFFA07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A94034-3B8E-454C-B44A-0E1CBDCD1D0D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F34AD7-F413-49D0-B2A0-2044B558358C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3A8507-4ECC-4500-87BF-A1CAD555334E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A95827-9FC5-4E6E-A056-D3C3019A34AE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3B795B-56A0-4DBE-9E41-5262BD489626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2A821B-1801-4946-9ECE-1D1BF5D68F3D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AD963F-1561-4D1D-BB2D-63272477735F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6BC009-F2E9-4D1C-A3BE-47F21558AD87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A643DE-06B4-4067-A30F-63F65891BCA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A07C8C-59BD-46C9-9186-4C0F0BF7E30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4E3C8C-36C6-49F1-BA96-AF67B50C46B0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009916-460E-4D76-B02B-BCA33B62CAB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060E60-0EC9-4333-8C1F-6210B834E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62FD22-3231-4801-BCFD-D67CF443F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2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BD0A0A-765D-4B92-8059-3E22E8933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0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100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100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4A6509-FECE-4A89-9622-AF1008A39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1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9E6BDC-BFE6-4E13-A7AD-1C4F2F28F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A1E061-1BF2-4F3B-A3E8-5FA5D7D00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3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5F4969-9F06-4214-9A15-A1F37E189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3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5E0952-5B88-4E89-9C0E-D643D472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4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6BD59F-9AC5-4B4B-AB2E-C9AC6EE38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02868B-9213-4B0B-973F-D74352A34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0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1C8FD8-EC46-47C4-811E-E8D1BF47B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937B2D-59C8-4F1B-A404-148825376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5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2938" y="6335713"/>
            <a:ext cx="342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B8287F5-E339-43AF-B004-2D6481901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Marlett" pitchFamily="2" charset="2"/>
        <a:buChar char="4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i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Marlett" pitchFamily="2" charset="2"/>
        <a:buChar char="4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Text Categorization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752600" y="2743200"/>
            <a:ext cx="5638800" cy="1441450"/>
          </a:xfrm>
          <a:prstGeom prst="rect">
            <a:avLst/>
          </a:prstGeom>
          <a:solidFill>
            <a:srgbClr val="99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400"/>
          </a:p>
          <a:p>
            <a:pPr algn="ctr">
              <a:spcBef>
                <a:spcPct val="50000"/>
              </a:spcBef>
            </a:pPr>
            <a:r>
              <a:rPr lang="en-US" altLang="en-US" sz="2400"/>
              <a:t>CSC 575</a:t>
            </a:r>
          </a:p>
          <a:p>
            <a:pPr algn="ctr">
              <a:spcBef>
                <a:spcPct val="50000"/>
              </a:spcBef>
            </a:pPr>
            <a:r>
              <a:rPr lang="en-US" altLang="en-US" sz="2400"/>
              <a:t>Intelligent Information Retrieval</a:t>
            </a:r>
          </a:p>
          <a:p>
            <a:pPr algn="ctr">
              <a:spcBef>
                <a:spcPct val="50000"/>
              </a:spcBef>
            </a:pPr>
            <a:endParaRPr lang="en-US" altLang="en-US"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84F8D0-1B60-4EEB-A3FB-522EDF13C8D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304800"/>
            <a:ext cx="8374062" cy="1074738"/>
          </a:xfrm>
        </p:spPr>
        <p:txBody>
          <a:bodyPr/>
          <a:lstStyle/>
          <a:p>
            <a:r>
              <a:rPr lang="en-US" altLang="en-US" smtClean="0"/>
              <a:t>Rocchio Text Categorization Algorithm</a:t>
            </a:r>
            <a:br>
              <a:rPr lang="en-US" altLang="en-US" smtClean="0"/>
            </a:br>
            <a:r>
              <a:rPr lang="en-US" altLang="en-US" smtClean="0"/>
              <a:t>(Test)</a:t>
            </a: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519113" y="1260475"/>
            <a:ext cx="18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6646863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/>
              <a:t>Given test document </a:t>
            </a:r>
            <a:r>
              <a:rPr lang="en-US" altLang="en-US" sz="2400" i="1"/>
              <a:t>x</a:t>
            </a:r>
          </a:p>
          <a:p>
            <a:pPr algn="l" eaLnBrk="1" hangingPunct="1"/>
            <a:endParaRPr lang="en-US" altLang="en-US" sz="2400" i="1"/>
          </a:p>
          <a:p>
            <a:pPr algn="l" eaLnBrk="1" hangingPunct="1"/>
            <a:r>
              <a:rPr lang="en-US" altLang="en-US" sz="2400"/>
              <a:t>Let </a:t>
            </a:r>
            <a:r>
              <a:rPr lang="en-US" altLang="en-US" sz="2400" b="1"/>
              <a:t>d </a:t>
            </a:r>
            <a:r>
              <a:rPr lang="en-US" altLang="en-US" sz="2400"/>
              <a:t>be the TF/IDF weighted term vector for </a:t>
            </a:r>
            <a:r>
              <a:rPr lang="en-US" altLang="en-US" sz="2400" i="1"/>
              <a:t>x</a:t>
            </a:r>
          </a:p>
          <a:p>
            <a:pPr algn="l" eaLnBrk="1" hangingPunct="1"/>
            <a:r>
              <a:rPr lang="en-US" altLang="en-US" sz="2400"/>
              <a:t>Let </a:t>
            </a:r>
            <a:r>
              <a:rPr lang="en-US" altLang="en-US" sz="2400" i="1"/>
              <a:t>m</a:t>
            </a:r>
            <a:r>
              <a:rPr lang="en-US" altLang="en-US" sz="2400"/>
              <a:t> = </a:t>
            </a:r>
            <a:r>
              <a:rPr lang="en-US" altLang="en-US" sz="2400">
                <a:cs typeface="Times New Roman" pitchFamily="18" charset="0"/>
                <a:sym typeface="Symbol" pitchFamily="18" charset="2"/>
              </a:rPr>
              <a:t>–2      </a:t>
            </a:r>
            <a:r>
              <a:rPr lang="en-US" altLang="en-US" sz="240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400" i="1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init.</a:t>
            </a:r>
            <a:r>
              <a:rPr lang="en-US" altLang="en-US" sz="240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400" i="1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maximum cosSim</a:t>
            </a:r>
            <a:r>
              <a:rPr lang="en-US" altLang="en-US" sz="240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)</a:t>
            </a:r>
            <a:endParaRPr lang="en-US" altLang="en-US" sz="2400">
              <a:solidFill>
                <a:srgbClr val="CC0000"/>
              </a:solidFill>
            </a:endParaRPr>
          </a:p>
          <a:p>
            <a:pPr algn="l" eaLnBrk="1" hangingPunct="1"/>
            <a:r>
              <a:rPr lang="en-US" altLang="en-US" sz="2400"/>
              <a:t>For </a:t>
            </a:r>
            <a:r>
              <a:rPr lang="en-US" altLang="en-US" sz="2400" i="1"/>
              <a:t>i</a:t>
            </a:r>
            <a:r>
              <a:rPr lang="en-US" altLang="en-US" sz="2400"/>
              <a:t> from 1 to </a:t>
            </a:r>
            <a:r>
              <a:rPr lang="en-US" altLang="en-US" sz="2400" i="1"/>
              <a:t>n</a:t>
            </a:r>
            <a:r>
              <a:rPr lang="en-US" altLang="en-US" sz="2400"/>
              <a:t>:</a:t>
            </a:r>
          </a:p>
          <a:p>
            <a:pPr algn="l" eaLnBrk="1" hangingPunct="1"/>
            <a:r>
              <a:rPr lang="en-US" altLang="en-US" sz="2400"/>
              <a:t>     </a:t>
            </a:r>
            <a:r>
              <a:rPr lang="en-US" altLang="en-US" sz="2400">
                <a:solidFill>
                  <a:srgbClr val="CC0000"/>
                </a:solidFill>
              </a:rPr>
              <a:t>(</a:t>
            </a:r>
            <a:r>
              <a:rPr lang="en-US" altLang="en-US" sz="2400" i="1">
                <a:solidFill>
                  <a:srgbClr val="CC0000"/>
                </a:solidFill>
              </a:rPr>
              <a:t>compute similarity to prototype vector</a:t>
            </a:r>
            <a:r>
              <a:rPr lang="en-US" altLang="en-US" sz="2400">
                <a:solidFill>
                  <a:srgbClr val="CC0000"/>
                </a:solidFill>
              </a:rPr>
              <a:t>)</a:t>
            </a:r>
          </a:p>
          <a:p>
            <a:pPr algn="l" eaLnBrk="1" hangingPunct="1"/>
            <a:r>
              <a:rPr lang="en-US" altLang="en-US" sz="2400"/>
              <a:t>     Let </a:t>
            </a:r>
            <a:r>
              <a:rPr lang="en-US" altLang="en-US" sz="2400" i="1"/>
              <a:t>s</a:t>
            </a:r>
            <a:r>
              <a:rPr lang="en-US" altLang="en-US" sz="2400"/>
              <a:t> = cosSim(</a:t>
            </a:r>
            <a:r>
              <a:rPr lang="en-US" altLang="en-US" sz="2400" b="1"/>
              <a:t>d</a:t>
            </a:r>
            <a:r>
              <a:rPr lang="en-US" altLang="en-US" sz="2400"/>
              <a:t>, </a:t>
            </a:r>
            <a:r>
              <a:rPr lang="en-US" altLang="en-US" sz="2400" b="1"/>
              <a:t>p</a:t>
            </a:r>
            <a:r>
              <a:rPr lang="en-US" altLang="en-US" sz="2400" i="1" baseline="-25000"/>
              <a:t>i</a:t>
            </a:r>
            <a:r>
              <a:rPr lang="en-US" altLang="en-US" sz="2400"/>
              <a:t>)</a:t>
            </a:r>
          </a:p>
          <a:p>
            <a:pPr algn="l" eaLnBrk="1" hangingPunct="1"/>
            <a:r>
              <a:rPr lang="en-US" altLang="en-US" sz="2400"/>
              <a:t>     if </a:t>
            </a:r>
            <a:r>
              <a:rPr lang="en-US" altLang="en-US" sz="2400" i="1"/>
              <a:t>s</a:t>
            </a:r>
            <a:r>
              <a:rPr lang="en-US" altLang="en-US" sz="2400"/>
              <a:t> &gt; </a:t>
            </a:r>
            <a:r>
              <a:rPr lang="en-US" altLang="en-US" sz="2400" i="1"/>
              <a:t>m</a:t>
            </a:r>
          </a:p>
          <a:p>
            <a:pPr algn="l" eaLnBrk="1" hangingPunct="1"/>
            <a:r>
              <a:rPr lang="en-US" altLang="en-US" sz="2400" i="1"/>
              <a:t>          </a:t>
            </a:r>
            <a:r>
              <a:rPr lang="en-US" altLang="en-US" sz="2400"/>
              <a:t>let </a:t>
            </a:r>
            <a:r>
              <a:rPr lang="en-US" altLang="en-US" sz="2400" i="1"/>
              <a:t>m</a:t>
            </a:r>
            <a:r>
              <a:rPr lang="en-US" altLang="en-US" sz="2400"/>
              <a:t> = </a:t>
            </a:r>
            <a:r>
              <a:rPr lang="en-US" altLang="en-US" sz="2400" i="1"/>
              <a:t>s</a:t>
            </a:r>
          </a:p>
          <a:p>
            <a:pPr algn="l" eaLnBrk="1" hangingPunct="1"/>
            <a:r>
              <a:rPr lang="en-US" altLang="en-US" sz="2400" i="1"/>
              <a:t>          </a:t>
            </a:r>
            <a:r>
              <a:rPr lang="en-US" altLang="en-US" sz="2400"/>
              <a:t>let </a:t>
            </a:r>
            <a:r>
              <a:rPr lang="en-US" altLang="en-US" sz="2400" i="1"/>
              <a:t>r = c</a:t>
            </a:r>
            <a:r>
              <a:rPr lang="en-US" altLang="en-US" sz="2400" i="1" baseline="-25000"/>
              <a:t>i  </a:t>
            </a:r>
            <a:r>
              <a:rPr lang="en-US" altLang="en-US" sz="2400">
                <a:solidFill>
                  <a:srgbClr val="CC0000"/>
                </a:solidFill>
              </a:rPr>
              <a:t>(</a:t>
            </a:r>
            <a:r>
              <a:rPr lang="en-US" altLang="en-US" sz="2400" i="1">
                <a:solidFill>
                  <a:srgbClr val="CC0000"/>
                </a:solidFill>
              </a:rPr>
              <a:t>update most similar class prototype</a:t>
            </a:r>
            <a:r>
              <a:rPr lang="en-US" altLang="en-US" sz="2400">
                <a:solidFill>
                  <a:srgbClr val="CC0000"/>
                </a:solidFill>
              </a:rPr>
              <a:t>)</a:t>
            </a:r>
          </a:p>
          <a:p>
            <a:pPr algn="l" eaLnBrk="1" hangingPunct="1"/>
            <a:r>
              <a:rPr lang="en-US" altLang="en-US" sz="2400"/>
              <a:t>Return class </a:t>
            </a:r>
            <a:r>
              <a:rPr lang="en-US" altLang="en-US" sz="2400" i="1"/>
              <a:t>r</a:t>
            </a:r>
            <a:endParaRPr lang="en-US" altLang="en-US" sz="2400" baseline="-25000"/>
          </a:p>
          <a:p>
            <a:pPr algn="l" eaLnBrk="1" hangingPunct="1"/>
            <a:endParaRPr lang="en-US" altLang="en-US" sz="24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57ECD6-7BE7-4833-AFC9-0BCAFC94B13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Rocchio Properties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Does not guarantee a consistent hypothesis.</a:t>
            </a:r>
          </a:p>
          <a:p>
            <a:r>
              <a:rPr lang="en-US" altLang="en-US" smtClean="0"/>
              <a:t>Forms a simple generalization of the examples in each class (a </a:t>
            </a:r>
            <a:r>
              <a:rPr lang="en-US" altLang="en-US" i="1" smtClean="0"/>
              <a:t>prototype</a:t>
            </a:r>
            <a:r>
              <a:rPr lang="en-US" altLang="en-US" smtClean="0"/>
              <a:t>).</a:t>
            </a:r>
          </a:p>
          <a:p>
            <a:r>
              <a:rPr lang="en-US" altLang="en-US" smtClean="0"/>
              <a:t>Prototype vector does not need to be averaged or otherwise normalized for length since cosine similarity is insensitive to vector length.</a:t>
            </a:r>
          </a:p>
          <a:p>
            <a:r>
              <a:rPr lang="en-US" altLang="en-US" smtClean="0"/>
              <a:t>Classification is based on similarity to class prototypes.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9486A8-E4B7-43DD-987A-BE90B9FEA37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Nearest-Neighbor Learning Algorithm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Learning is just storing the representations of the training examples in </a:t>
            </a:r>
            <a:r>
              <a:rPr lang="en-US" altLang="en-US" i="1" smtClean="0"/>
              <a:t>D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Testing instance </a:t>
            </a:r>
            <a:r>
              <a:rPr lang="en-US" altLang="en-US" i="1" smtClean="0"/>
              <a:t>x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Compute similarity between </a:t>
            </a:r>
            <a:r>
              <a:rPr lang="en-US" altLang="en-US" i="1" smtClean="0"/>
              <a:t>x</a:t>
            </a:r>
            <a:r>
              <a:rPr lang="en-US" altLang="en-US" smtClean="0"/>
              <a:t> and all examples in </a:t>
            </a:r>
            <a:r>
              <a:rPr lang="en-US" altLang="en-US" i="1" smtClean="0"/>
              <a:t>D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mtClean="0"/>
              <a:t>Assign </a:t>
            </a:r>
            <a:r>
              <a:rPr lang="en-US" altLang="en-US" i="1" smtClean="0"/>
              <a:t>x</a:t>
            </a:r>
            <a:r>
              <a:rPr lang="en-US" altLang="en-US" smtClean="0"/>
              <a:t> the category of the most similar example in </a:t>
            </a:r>
            <a:r>
              <a:rPr lang="en-US" altLang="en-US" i="1" smtClean="0"/>
              <a:t>D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Does not explicitly compute a generalization or category prototypes.</a:t>
            </a:r>
          </a:p>
          <a:p>
            <a:r>
              <a:rPr lang="en-US" altLang="en-US" smtClean="0"/>
              <a:t>Also called:</a:t>
            </a:r>
          </a:p>
          <a:p>
            <a:pPr lvl="1"/>
            <a:r>
              <a:rPr lang="en-US" altLang="en-US" smtClean="0"/>
              <a:t>Case-based</a:t>
            </a:r>
          </a:p>
          <a:p>
            <a:pPr lvl="1"/>
            <a:r>
              <a:rPr lang="en-US" altLang="en-US" smtClean="0"/>
              <a:t>Memory-based</a:t>
            </a:r>
          </a:p>
          <a:p>
            <a:pPr lvl="1"/>
            <a:r>
              <a:rPr lang="en-US" altLang="en-US" smtClean="0"/>
              <a:t>Lazy 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297F0F-010D-48C9-99BB-AA4BCEAE047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 Nearest-Neighbor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Using only the closest example to determine categorization is subject to errors due to:</a:t>
            </a:r>
          </a:p>
          <a:p>
            <a:pPr lvl="1"/>
            <a:r>
              <a:rPr lang="en-US" altLang="en-US" smtClean="0"/>
              <a:t>A single atypical example. </a:t>
            </a:r>
          </a:p>
          <a:p>
            <a:pPr lvl="1"/>
            <a:r>
              <a:rPr lang="en-US" altLang="en-US" smtClean="0"/>
              <a:t>Noise (i.e. error) in the category label of a single training example.</a:t>
            </a:r>
          </a:p>
          <a:p>
            <a:r>
              <a:rPr lang="en-US" altLang="en-US" smtClean="0"/>
              <a:t>More robust alternative is to find the </a:t>
            </a:r>
            <a:r>
              <a:rPr lang="en-US" altLang="en-US" i="1" smtClean="0"/>
              <a:t>k</a:t>
            </a:r>
            <a:r>
              <a:rPr lang="en-US" altLang="en-US" smtClean="0"/>
              <a:t> most-similar examples and return the majority category of these </a:t>
            </a:r>
            <a:r>
              <a:rPr lang="en-US" altLang="en-US" i="1" smtClean="0"/>
              <a:t>k</a:t>
            </a:r>
            <a:r>
              <a:rPr lang="en-US" altLang="en-US" smtClean="0"/>
              <a:t> examples.</a:t>
            </a:r>
          </a:p>
          <a:p>
            <a:r>
              <a:rPr lang="en-US" altLang="en-US" smtClean="0"/>
              <a:t>Value of</a:t>
            </a:r>
            <a:r>
              <a:rPr lang="en-US" altLang="en-US" i="1" smtClean="0"/>
              <a:t> k</a:t>
            </a:r>
            <a:r>
              <a:rPr lang="en-US" altLang="en-US" smtClean="0"/>
              <a:t> is typically odd to avoid ties, 3 and 5 are most common.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3BC25-DD4B-4F4E-82C3-E85F9CFF1F9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Similarity Metrics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Nearest neighbor method depends on a similarity (or distance) metric.</a:t>
            </a:r>
          </a:p>
          <a:p>
            <a:r>
              <a:rPr lang="en-US" altLang="en-US" smtClean="0"/>
              <a:t>Simplest for continuous </a:t>
            </a:r>
            <a:r>
              <a:rPr lang="en-US" altLang="en-US" i="1" smtClean="0"/>
              <a:t>m</a:t>
            </a:r>
            <a:r>
              <a:rPr lang="en-US" altLang="en-US" smtClean="0"/>
              <a:t>-dimensional instance space is </a:t>
            </a:r>
            <a:r>
              <a:rPr lang="en-US" altLang="en-US" i="1" smtClean="0"/>
              <a:t>Euclidian distance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Simplest for </a:t>
            </a:r>
            <a:r>
              <a:rPr lang="en-US" altLang="en-US" i="1" smtClean="0"/>
              <a:t>m</a:t>
            </a:r>
            <a:r>
              <a:rPr lang="en-US" altLang="en-US" smtClean="0"/>
              <a:t>-dimensional binary instance space is </a:t>
            </a:r>
            <a:r>
              <a:rPr lang="en-US" altLang="en-US" i="1" smtClean="0"/>
              <a:t>Hamming distance</a:t>
            </a:r>
            <a:r>
              <a:rPr lang="en-US" altLang="en-US" smtClean="0"/>
              <a:t> (number of feature values that differ).</a:t>
            </a:r>
          </a:p>
          <a:p>
            <a:r>
              <a:rPr lang="en-US" altLang="en-US" smtClean="0"/>
              <a:t>For text, cosine similarity of TF-IDF weighted vectors is typically most effective.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77E783-78FF-473B-82AC-5AE944E41E3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 Nearest Neighbor for Text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889000" y="1412875"/>
            <a:ext cx="6943725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 b="1"/>
              <a:t>Training:</a:t>
            </a:r>
          </a:p>
          <a:p>
            <a:pPr algn="l" eaLnBrk="1" hangingPunct="1"/>
            <a:r>
              <a:rPr lang="en-US" altLang="en-US" sz="2000"/>
              <a:t>For each each training example &lt;</a:t>
            </a:r>
            <a:r>
              <a:rPr lang="en-US" altLang="en-US" sz="2000" i="1"/>
              <a:t>x</a:t>
            </a:r>
            <a:r>
              <a:rPr lang="en-US" altLang="en-US" sz="2000"/>
              <a:t>, </a:t>
            </a:r>
            <a:r>
              <a:rPr lang="en-US" altLang="en-US" sz="2000" i="1"/>
              <a:t>c</a:t>
            </a:r>
            <a:r>
              <a:rPr lang="en-US" altLang="en-US" sz="2000"/>
              <a:t>(</a:t>
            </a:r>
            <a:r>
              <a:rPr lang="en-US" altLang="en-US" sz="2000" i="1"/>
              <a:t>x</a:t>
            </a:r>
            <a:r>
              <a:rPr lang="en-US" altLang="en-US" sz="2000"/>
              <a:t>)&gt; </a:t>
            </a:r>
            <a:r>
              <a:rPr lang="en-US" altLang="en-US" sz="2000">
                <a:sym typeface="Symbol" pitchFamily="18" charset="2"/>
              </a:rPr>
              <a:t>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</a:p>
          <a:p>
            <a:pPr algn="l" eaLnBrk="1" hangingPunct="1"/>
            <a:r>
              <a:rPr lang="en-US" altLang="en-US" sz="2000" i="1"/>
              <a:t>      </a:t>
            </a:r>
            <a:r>
              <a:rPr lang="en-US" altLang="en-US" sz="2000"/>
              <a:t>Compute the corresponding TF-IDF vector, </a:t>
            </a:r>
            <a:r>
              <a:rPr lang="en-US" altLang="en-US" sz="2000" b="1"/>
              <a:t>d</a:t>
            </a:r>
            <a:r>
              <a:rPr lang="en-US" altLang="en-US" sz="2000" b="1" i="1" baseline="-25000"/>
              <a:t>x</a:t>
            </a:r>
            <a:r>
              <a:rPr lang="en-US" altLang="en-US" sz="2000"/>
              <a:t>, for document </a:t>
            </a:r>
            <a:r>
              <a:rPr lang="en-US" altLang="en-US" sz="2000" i="1"/>
              <a:t>x</a:t>
            </a:r>
          </a:p>
          <a:p>
            <a:pPr algn="l" eaLnBrk="1" hangingPunct="1"/>
            <a:endParaRPr lang="en-US" altLang="en-US" sz="2000" i="1"/>
          </a:p>
          <a:p>
            <a:pPr algn="l" eaLnBrk="1" hangingPunct="1"/>
            <a:r>
              <a:rPr lang="en-US" altLang="en-US" sz="2400" b="1"/>
              <a:t>Test instance </a:t>
            </a:r>
            <a:r>
              <a:rPr lang="en-US" altLang="en-US" sz="2400" b="1" i="1"/>
              <a:t>y</a:t>
            </a:r>
            <a:r>
              <a:rPr lang="en-US" altLang="en-US" sz="2400" b="1"/>
              <a:t>:</a:t>
            </a:r>
            <a:endParaRPr lang="en-US" altLang="en-US" sz="2400"/>
          </a:p>
          <a:p>
            <a:pPr algn="l" eaLnBrk="1" hangingPunct="1"/>
            <a:r>
              <a:rPr lang="en-US" altLang="en-US" sz="2000"/>
              <a:t>Compute TF-IDF vector </a:t>
            </a:r>
            <a:r>
              <a:rPr lang="en-US" altLang="en-US" sz="2000" b="1"/>
              <a:t>d</a:t>
            </a:r>
            <a:r>
              <a:rPr lang="en-US" altLang="en-US" sz="2000"/>
              <a:t> for document </a:t>
            </a:r>
            <a:r>
              <a:rPr lang="en-US" altLang="en-US" sz="2000" i="1"/>
              <a:t>y</a:t>
            </a:r>
            <a:endParaRPr lang="en-US" altLang="en-US" sz="2000">
              <a:cs typeface="Times New Roman" pitchFamily="18" charset="0"/>
              <a:sym typeface="Symbol" pitchFamily="18" charset="2"/>
            </a:endParaRPr>
          </a:p>
          <a:p>
            <a:pPr algn="l" eaLnBrk="1" hangingPunct="1"/>
            <a:r>
              <a:rPr lang="en-US" altLang="en-US" sz="2000">
                <a:cs typeface="Times New Roman" pitchFamily="18" charset="0"/>
                <a:sym typeface="Symbol" pitchFamily="18" charset="2"/>
              </a:rPr>
              <a:t>For each </a:t>
            </a:r>
            <a:r>
              <a:rPr lang="en-US" altLang="en-US" sz="2000"/>
              <a:t>&lt;</a:t>
            </a:r>
            <a:r>
              <a:rPr lang="en-US" altLang="en-US" sz="2000" i="1"/>
              <a:t>x</a:t>
            </a:r>
            <a:r>
              <a:rPr lang="en-US" altLang="en-US" sz="2000"/>
              <a:t>, </a:t>
            </a:r>
            <a:r>
              <a:rPr lang="en-US" altLang="en-US" sz="2000" i="1"/>
              <a:t>c</a:t>
            </a:r>
            <a:r>
              <a:rPr lang="en-US" altLang="en-US" sz="2000"/>
              <a:t>(</a:t>
            </a:r>
            <a:r>
              <a:rPr lang="en-US" altLang="en-US" sz="2000" i="1"/>
              <a:t>x</a:t>
            </a:r>
            <a:r>
              <a:rPr lang="en-US" altLang="en-US" sz="2000"/>
              <a:t>)&gt; </a:t>
            </a:r>
            <a:r>
              <a:rPr lang="en-US" altLang="en-US" sz="2000">
                <a:sym typeface="Symbol" pitchFamily="18" charset="2"/>
              </a:rPr>
              <a:t>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</a:p>
          <a:p>
            <a:pPr algn="l" eaLnBrk="1" hangingPunct="1"/>
            <a:r>
              <a:rPr lang="en-US" altLang="en-US" sz="2000"/>
              <a:t>      Let </a:t>
            </a:r>
            <a:r>
              <a:rPr lang="en-US" altLang="en-US" sz="2000" i="1"/>
              <a:t>s</a:t>
            </a:r>
            <a:r>
              <a:rPr lang="en-US" altLang="en-US" sz="2000" i="1" baseline="-25000"/>
              <a:t>x</a:t>
            </a:r>
            <a:r>
              <a:rPr lang="en-US" altLang="en-US" sz="2000"/>
              <a:t> = cosSim(</a:t>
            </a:r>
            <a:r>
              <a:rPr lang="en-US" altLang="en-US" sz="2000" b="1"/>
              <a:t>d</a:t>
            </a:r>
            <a:r>
              <a:rPr lang="en-US" altLang="en-US" sz="2000"/>
              <a:t>, </a:t>
            </a:r>
            <a:r>
              <a:rPr lang="en-US" altLang="en-US" sz="2000" b="1"/>
              <a:t>d</a:t>
            </a:r>
            <a:r>
              <a:rPr lang="en-US" altLang="en-US" sz="2000" i="1" baseline="-25000"/>
              <a:t>x</a:t>
            </a:r>
            <a:r>
              <a:rPr lang="en-US" altLang="en-US" sz="2000"/>
              <a:t>)</a:t>
            </a:r>
          </a:p>
          <a:p>
            <a:pPr algn="l" eaLnBrk="1" hangingPunct="1"/>
            <a:r>
              <a:rPr lang="en-US" altLang="en-US" sz="2000"/>
              <a:t>Sort examples, </a:t>
            </a:r>
            <a:r>
              <a:rPr lang="en-US" altLang="en-US" sz="2000" i="1"/>
              <a:t>x</a:t>
            </a:r>
            <a:r>
              <a:rPr lang="en-US" altLang="en-US" sz="2000"/>
              <a:t>, in </a:t>
            </a:r>
            <a:r>
              <a:rPr lang="en-US" altLang="en-US" sz="2000" i="1"/>
              <a:t>D</a:t>
            </a:r>
            <a:r>
              <a:rPr lang="en-US" altLang="en-US" sz="2000"/>
              <a:t> by decreasing value of </a:t>
            </a:r>
            <a:r>
              <a:rPr lang="en-US" altLang="en-US" sz="2000" i="1"/>
              <a:t>s</a:t>
            </a:r>
            <a:r>
              <a:rPr lang="en-US" altLang="en-US" sz="2000" i="1" baseline="-25000"/>
              <a:t>x</a:t>
            </a:r>
          </a:p>
          <a:p>
            <a:pPr algn="l" eaLnBrk="1" hangingPunct="1"/>
            <a:r>
              <a:rPr lang="en-US" altLang="en-US" sz="2000"/>
              <a:t>Let </a:t>
            </a:r>
            <a:r>
              <a:rPr lang="en-US" altLang="en-US" sz="2000" i="1"/>
              <a:t>N</a:t>
            </a:r>
            <a:r>
              <a:rPr lang="en-US" altLang="en-US" sz="2000"/>
              <a:t> be the first </a:t>
            </a:r>
            <a:r>
              <a:rPr lang="en-US" altLang="en-US" sz="2000" i="1"/>
              <a:t>k </a:t>
            </a:r>
            <a:r>
              <a:rPr lang="en-US" altLang="en-US" sz="2000"/>
              <a:t>examples in D.     </a:t>
            </a:r>
            <a:r>
              <a:rPr lang="en-US" altLang="en-US" sz="2000">
                <a:solidFill>
                  <a:srgbClr val="CC0000"/>
                </a:solidFill>
              </a:rPr>
              <a:t>(</a:t>
            </a:r>
            <a:r>
              <a:rPr lang="en-US" altLang="en-US" sz="2000" i="1">
                <a:solidFill>
                  <a:srgbClr val="CC0000"/>
                </a:solidFill>
              </a:rPr>
              <a:t>get most similar neighbors</a:t>
            </a:r>
            <a:r>
              <a:rPr lang="en-US" altLang="en-US" sz="2000">
                <a:solidFill>
                  <a:srgbClr val="CC0000"/>
                </a:solidFill>
              </a:rPr>
              <a:t>)</a:t>
            </a:r>
          </a:p>
          <a:p>
            <a:pPr algn="l" eaLnBrk="1" hangingPunct="1"/>
            <a:r>
              <a:rPr lang="en-US" altLang="en-US" sz="2000"/>
              <a:t>Return the majority class of examples in </a:t>
            </a:r>
            <a:r>
              <a:rPr lang="en-US" altLang="en-US" sz="2000" i="1"/>
              <a:t>N</a:t>
            </a:r>
          </a:p>
          <a:p>
            <a:pPr algn="l" eaLnBrk="1" hangingPunct="1"/>
            <a:r>
              <a:rPr lang="en-US" altLang="en-US" sz="2400" i="1"/>
              <a:t>     </a:t>
            </a:r>
            <a:endParaRPr lang="en-US" altLang="en-US" sz="2400"/>
          </a:p>
          <a:p>
            <a:pPr algn="l" eaLnBrk="1" hangingPunct="1"/>
            <a:r>
              <a:rPr lang="en-US" altLang="en-US" sz="200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81EF74-58AB-476E-AACE-CD2E98C2714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with Inverted Index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Determining </a:t>
            </a:r>
            <a:r>
              <a:rPr lang="en-US" altLang="en-US" i="1" smtClean="0"/>
              <a:t>k</a:t>
            </a:r>
            <a:r>
              <a:rPr lang="en-US" altLang="en-US" smtClean="0"/>
              <a:t> nearest neighbors is the same as determining the </a:t>
            </a:r>
            <a:r>
              <a:rPr lang="en-US" altLang="en-US" i="1" smtClean="0"/>
              <a:t>k </a:t>
            </a:r>
            <a:r>
              <a:rPr lang="en-US" altLang="en-US" smtClean="0"/>
              <a:t>best retrievals using the test document as a query to a database of training documents.</a:t>
            </a:r>
          </a:p>
          <a:p>
            <a:r>
              <a:rPr lang="en-US" altLang="en-US" smtClean="0"/>
              <a:t>Use standard VSR inverted index methods to find the </a:t>
            </a:r>
            <a:r>
              <a:rPr lang="en-US" altLang="en-US" i="1" smtClean="0"/>
              <a:t>k</a:t>
            </a:r>
            <a:r>
              <a:rPr lang="en-US" altLang="en-US" smtClean="0"/>
              <a:t> nearest neighbors.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Testing Time</a:t>
            </a:r>
            <a:r>
              <a:rPr lang="en-US" altLang="en-US" smtClean="0"/>
              <a:t>: O(</a:t>
            </a:r>
            <a:r>
              <a:rPr lang="en-US" altLang="en-US" i="1" smtClean="0"/>
              <a:t>B|V</a:t>
            </a:r>
            <a:r>
              <a:rPr lang="en-US" altLang="en-US" i="1" baseline="-25000" smtClean="0"/>
              <a:t>t</a:t>
            </a:r>
            <a:r>
              <a:rPr lang="en-US" altLang="en-US" i="1" smtClean="0"/>
              <a:t>|</a:t>
            </a:r>
            <a:r>
              <a:rPr lang="en-US" altLang="en-US" smtClean="0"/>
              <a:t>), </a:t>
            </a:r>
            <a:r>
              <a:rPr lang="en-US" altLang="en-US" sz="2000" smtClean="0"/>
              <a:t>where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 is the average number of training documents in which a test-document word appears.</a:t>
            </a:r>
          </a:p>
          <a:p>
            <a:r>
              <a:rPr lang="en-US" altLang="en-US" smtClean="0"/>
              <a:t>Therefore, overall classification is O(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t </a:t>
            </a:r>
            <a:r>
              <a:rPr lang="en-US" altLang="en-US" i="1" smtClean="0"/>
              <a:t>+ B|V</a:t>
            </a:r>
            <a:r>
              <a:rPr lang="en-US" altLang="en-US" i="1" baseline="-25000" smtClean="0"/>
              <a:t>t</a:t>
            </a:r>
            <a:r>
              <a:rPr lang="en-US" altLang="en-US" i="1" smtClean="0"/>
              <a:t>|</a:t>
            </a:r>
            <a:r>
              <a:rPr lang="en-US" altLang="en-US" smtClean="0"/>
              <a:t>) </a:t>
            </a:r>
          </a:p>
          <a:p>
            <a:pPr lvl="1"/>
            <a:r>
              <a:rPr lang="en-US" altLang="en-US" smtClean="0"/>
              <a:t>Typically </a:t>
            </a:r>
            <a:r>
              <a:rPr lang="en-US" altLang="en-US" i="1" smtClean="0"/>
              <a:t>B </a:t>
            </a:r>
            <a:r>
              <a:rPr lang="en-US" altLang="en-US" smtClean="0"/>
              <a:t>&lt;&lt; |</a:t>
            </a:r>
            <a:r>
              <a:rPr lang="en-US" altLang="en-US" i="1" smtClean="0"/>
              <a:t>D</a:t>
            </a:r>
            <a:r>
              <a:rPr lang="en-US" altLang="en-US" smtClean="0"/>
              <a:t>|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E816A5-06B2-40A1-BB3C-8FADDBC4165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Bayesian Methods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87888"/>
          </a:xfrm>
        </p:spPr>
        <p:txBody>
          <a:bodyPr/>
          <a:lstStyle/>
          <a:p>
            <a:r>
              <a:rPr lang="en-US" altLang="en-US" smtClean="0"/>
              <a:t>Learning and classification methods based on probability theory.</a:t>
            </a:r>
          </a:p>
          <a:p>
            <a:r>
              <a:rPr lang="en-US" altLang="en-US" smtClean="0"/>
              <a:t>Bayes theorem plays a critical role in probabilistic learning and classification.</a:t>
            </a:r>
          </a:p>
          <a:p>
            <a:r>
              <a:rPr lang="en-US" altLang="en-US" smtClean="0"/>
              <a:t>Uses </a:t>
            </a:r>
            <a:r>
              <a:rPr lang="en-US" altLang="en-US" i="1" smtClean="0"/>
              <a:t>prior</a:t>
            </a:r>
            <a:r>
              <a:rPr lang="en-US" altLang="en-US" smtClean="0"/>
              <a:t> probability of each category given no information about an item.</a:t>
            </a:r>
          </a:p>
          <a:p>
            <a:r>
              <a:rPr lang="en-US" altLang="en-US" smtClean="0"/>
              <a:t>Categorization produces a </a:t>
            </a:r>
            <a:r>
              <a:rPr lang="en-US" altLang="en-US" i="1" smtClean="0"/>
              <a:t>posterior</a:t>
            </a:r>
            <a:r>
              <a:rPr lang="en-US" altLang="en-US" smtClean="0"/>
              <a:t> probability distribution over the possible categories given a description of an item.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0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581C7B-B45A-4132-8FFF-52FDD208FB4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Axioms of Probability Theory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All probabilities between 0 and 1</a:t>
            </a:r>
          </a:p>
          <a:p>
            <a:endParaRPr lang="en-US" altLang="en-US" sz="1800" smtClean="0"/>
          </a:p>
          <a:p>
            <a:r>
              <a:rPr lang="en-US" altLang="en-US" smtClean="0"/>
              <a:t>True proposition has probability 1, false has probability 0. </a:t>
            </a:r>
          </a:p>
          <a:p>
            <a:pPr>
              <a:buFont typeface="Marlett" pitchFamily="2" charset="2"/>
              <a:buNone/>
            </a:pPr>
            <a:r>
              <a:rPr lang="en-US" altLang="en-US" smtClean="0"/>
              <a:t>        P(true) = 1        P(false) = 0</a:t>
            </a:r>
          </a:p>
          <a:p>
            <a:pPr>
              <a:buFont typeface="Marlett" pitchFamily="2" charset="2"/>
              <a:buNone/>
            </a:pPr>
            <a:endParaRPr lang="en-US" altLang="en-US" sz="1800" smtClean="0"/>
          </a:p>
          <a:p>
            <a:r>
              <a:rPr lang="en-US" altLang="en-US" smtClean="0"/>
              <a:t>The probability of  disjunction is: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683250" y="1289050"/>
          <a:ext cx="1987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774360" imgH="203040" progId="Equation.3">
                  <p:embed/>
                </p:oleObj>
              </mc:Choice>
              <mc:Fallback>
                <p:oleObj name="Equation" r:id="rId4" imgW="7743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89050"/>
                        <a:ext cx="1987550" cy="520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652588" y="4222750"/>
          <a:ext cx="5410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2209680" imgH="203040" progId="Equation.3">
                  <p:embed/>
                </p:oleObj>
              </mc:Choice>
              <mc:Fallback>
                <p:oleObj name="Equation" r:id="rId6" imgW="22096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222750"/>
                        <a:ext cx="5410200" cy="496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240088" y="4948238"/>
            <a:ext cx="2362200" cy="990600"/>
            <a:chOff x="2041" y="3117"/>
            <a:chExt cx="1488" cy="624"/>
          </a:xfrm>
        </p:grpSpPr>
        <p:sp>
          <p:nvSpPr>
            <p:cNvPr id="1034" name="Oval 6"/>
            <p:cNvSpPr>
              <a:spLocks noChangeArrowheads="1"/>
            </p:cNvSpPr>
            <p:nvPr/>
          </p:nvSpPr>
          <p:spPr bwMode="auto">
            <a:xfrm>
              <a:off x="2041" y="3117"/>
              <a:ext cx="1008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Oval 7"/>
            <p:cNvSpPr>
              <a:spLocks noChangeArrowheads="1"/>
            </p:cNvSpPr>
            <p:nvPr/>
          </p:nvSpPr>
          <p:spPr bwMode="auto">
            <a:xfrm>
              <a:off x="2425" y="3117"/>
              <a:ext cx="1104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" name="Text Box 8"/>
            <p:cNvSpPr txBox="1">
              <a:spLocks noChangeArrowheads="1"/>
            </p:cNvSpPr>
            <p:nvPr/>
          </p:nvSpPr>
          <p:spPr bwMode="auto">
            <a:xfrm>
              <a:off x="2104" y="3282"/>
              <a:ext cx="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1037" name="Text Box 9"/>
            <p:cNvSpPr txBox="1">
              <a:spLocks noChangeArrowheads="1"/>
            </p:cNvSpPr>
            <p:nvPr/>
          </p:nvSpPr>
          <p:spPr bwMode="auto">
            <a:xfrm>
              <a:off x="3178" y="3272"/>
              <a:ext cx="2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B</a:t>
              </a:r>
            </a:p>
          </p:txBody>
        </p:sp>
        <p:graphicFrame>
          <p:nvGraphicFramePr>
            <p:cNvPr id="1028" name="Object 10"/>
            <p:cNvGraphicFramePr>
              <a:graphicFrameLocks noChangeAspect="1"/>
            </p:cNvGraphicFramePr>
            <p:nvPr/>
          </p:nvGraphicFramePr>
          <p:xfrm>
            <a:off x="2506" y="3306"/>
            <a:ext cx="48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8" imgW="393480" imgH="164880" progId="Equation.3">
                    <p:embed/>
                  </p:oleObj>
                </mc:Choice>
                <mc:Fallback>
                  <p:oleObj name="Equation" r:id="rId8" imgW="393480" imgH="164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" y="3306"/>
                          <a:ext cx="48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20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8D8FED-D6B4-4878-B596-21728428C74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Conditional Probability 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P(</a:t>
            </a:r>
            <a:r>
              <a:rPr lang="en-US" altLang="en-US" i="1" smtClean="0"/>
              <a:t>A</a:t>
            </a:r>
            <a:r>
              <a:rPr lang="en-US" altLang="en-US" smtClean="0"/>
              <a:t> | </a:t>
            </a:r>
            <a:r>
              <a:rPr lang="en-US" altLang="en-US" i="1" smtClean="0"/>
              <a:t>B</a:t>
            </a:r>
            <a:r>
              <a:rPr lang="en-US" altLang="en-US" smtClean="0"/>
              <a:t>) is the probability of </a:t>
            </a:r>
            <a:r>
              <a:rPr lang="en-US" altLang="en-US" i="1" smtClean="0"/>
              <a:t>A</a:t>
            </a:r>
            <a:r>
              <a:rPr lang="en-US" altLang="en-US" smtClean="0"/>
              <a:t> given </a:t>
            </a:r>
            <a:r>
              <a:rPr lang="en-US" altLang="en-US" i="1" smtClean="0"/>
              <a:t>B</a:t>
            </a:r>
          </a:p>
          <a:p>
            <a:r>
              <a:rPr lang="en-US" altLang="en-US" smtClean="0"/>
              <a:t>Assumes that </a:t>
            </a:r>
            <a:r>
              <a:rPr lang="en-US" altLang="en-US" i="1" smtClean="0"/>
              <a:t>B</a:t>
            </a:r>
            <a:r>
              <a:rPr lang="en-US" altLang="en-US" smtClean="0"/>
              <a:t> is all and only information known.</a:t>
            </a:r>
          </a:p>
          <a:p>
            <a:endParaRPr lang="en-US" altLang="en-US" sz="1800" smtClean="0"/>
          </a:p>
          <a:p>
            <a:r>
              <a:rPr lang="en-US" altLang="en-US" smtClean="0"/>
              <a:t>Defined by: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808288" y="3128963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1282680" imgH="419040" progId="Equation.3">
                  <p:embed/>
                </p:oleObj>
              </mc:Choice>
              <mc:Fallback>
                <p:oleObj name="Equation" r:id="rId4" imgW="12826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3128963"/>
                        <a:ext cx="2819400" cy="920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6" name="Group 10"/>
          <p:cNvGrpSpPr>
            <a:grpSpLocks/>
          </p:cNvGrpSpPr>
          <p:nvPr/>
        </p:nvGrpSpPr>
        <p:grpSpPr bwMode="auto">
          <a:xfrm>
            <a:off x="3108325" y="4430713"/>
            <a:ext cx="2362200" cy="990600"/>
            <a:chOff x="2041" y="3117"/>
            <a:chExt cx="1488" cy="624"/>
          </a:xfrm>
        </p:grpSpPr>
        <p:sp>
          <p:nvSpPr>
            <p:cNvPr id="2057" name="Oval 11"/>
            <p:cNvSpPr>
              <a:spLocks noChangeArrowheads="1"/>
            </p:cNvSpPr>
            <p:nvPr/>
          </p:nvSpPr>
          <p:spPr bwMode="auto">
            <a:xfrm>
              <a:off x="2041" y="3117"/>
              <a:ext cx="1008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8" name="Oval 12"/>
            <p:cNvSpPr>
              <a:spLocks noChangeArrowheads="1"/>
            </p:cNvSpPr>
            <p:nvPr/>
          </p:nvSpPr>
          <p:spPr bwMode="auto">
            <a:xfrm>
              <a:off x="2425" y="3117"/>
              <a:ext cx="1104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9" name="Text Box 13"/>
            <p:cNvSpPr txBox="1">
              <a:spLocks noChangeArrowheads="1"/>
            </p:cNvSpPr>
            <p:nvPr/>
          </p:nvSpPr>
          <p:spPr bwMode="auto">
            <a:xfrm>
              <a:off x="2104" y="3282"/>
              <a:ext cx="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2060" name="Text Box 14"/>
            <p:cNvSpPr txBox="1">
              <a:spLocks noChangeArrowheads="1"/>
            </p:cNvSpPr>
            <p:nvPr/>
          </p:nvSpPr>
          <p:spPr bwMode="auto">
            <a:xfrm>
              <a:off x="3178" y="3272"/>
              <a:ext cx="2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B</a:t>
              </a:r>
            </a:p>
          </p:txBody>
        </p:sp>
        <p:graphicFrame>
          <p:nvGraphicFramePr>
            <p:cNvPr id="2051" name="Object 15"/>
            <p:cNvGraphicFramePr>
              <a:graphicFrameLocks noChangeAspect="1"/>
            </p:cNvGraphicFramePr>
            <p:nvPr/>
          </p:nvGraphicFramePr>
          <p:xfrm>
            <a:off x="2506" y="3306"/>
            <a:ext cx="48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6" imgW="393480" imgH="164880" progId="Equation.3">
                    <p:embed/>
                  </p:oleObj>
                </mc:Choice>
                <mc:Fallback>
                  <p:oleObj name="Equation" r:id="rId6" imgW="39348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" y="3306"/>
                          <a:ext cx="48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31495" y="6414051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AB06C572-87CB-4A4C-BFE9-6D2F2E8B8727}" type="slidenum">
              <a:rPr lang="en-US" altLang="en-US" sz="1200" smtClean="0"/>
              <a:pPr algn="r"/>
              <a:t>2</a:t>
            </a:fld>
            <a:endParaRPr lang="en-US" altLang="en-US" sz="1200" dirty="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Classification Task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Given:</a:t>
            </a:r>
          </a:p>
          <a:p>
            <a:pPr lvl="1"/>
            <a:r>
              <a:rPr lang="en-US" altLang="en-US" sz="2000" dirty="0" smtClean="0"/>
              <a:t>A description of an instance,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>
                <a:sym typeface="Symbol" pitchFamily="18" charset="2"/>
              </a:rPr>
              <a:t> 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/>
              <a:t>, where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is the </a:t>
            </a:r>
            <a:r>
              <a:rPr lang="en-US" altLang="en-US" sz="2000" i="1" dirty="0" smtClean="0"/>
              <a:t>instance language</a:t>
            </a:r>
            <a:r>
              <a:rPr lang="en-US" altLang="en-US" sz="2000" dirty="0" smtClean="0"/>
              <a:t> or </a:t>
            </a:r>
            <a:r>
              <a:rPr lang="en-US" altLang="en-US" sz="2000" i="1" dirty="0" smtClean="0"/>
              <a:t>instance </a:t>
            </a:r>
            <a:r>
              <a:rPr lang="en-US" altLang="en-US" sz="2000" dirty="0" smtClean="0"/>
              <a:t>or</a:t>
            </a:r>
            <a:r>
              <a:rPr lang="en-US" altLang="en-US" sz="2000" i="1" dirty="0" smtClean="0"/>
              <a:t> feature space</a:t>
            </a:r>
            <a:r>
              <a:rPr lang="en-US" altLang="en-US" sz="2000" dirty="0" smtClean="0"/>
              <a:t>.</a:t>
            </a:r>
          </a:p>
          <a:p>
            <a:pPr lvl="2"/>
            <a:r>
              <a:rPr lang="en-US" altLang="en-US" sz="1800" dirty="0" smtClean="0"/>
              <a:t>Typically, 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 is a row in a table with the instance/feature space described in terms of features or attributes.</a:t>
            </a:r>
          </a:p>
          <a:p>
            <a:pPr lvl="1"/>
            <a:r>
              <a:rPr lang="en-US" altLang="en-US" sz="2000" dirty="0" smtClean="0"/>
              <a:t>A fixed set of class or category labels:  </a:t>
            </a:r>
            <a:r>
              <a:rPr lang="en-US" altLang="en-US" sz="2000" i="1" dirty="0" smtClean="0"/>
              <a:t>C=</a:t>
            </a:r>
            <a:r>
              <a:rPr lang="en-US" altLang="en-US" sz="2000" dirty="0" smtClean="0">
                <a:sym typeface="Symbol" pitchFamily="18" charset="2"/>
              </a:rPr>
              <a:t>{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baseline="-25000" dirty="0" smtClean="0">
                <a:sym typeface="Symbol" pitchFamily="18" charset="2"/>
              </a:rPr>
              <a:t>1</a:t>
            </a:r>
            <a:r>
              <a:rPr lang="en-US" altLang="en-US" sz="2000" dirty="0" smtClean="0">
                <a:sym typeface="Symbol" pitchFamily="18" charset="2"/>
              </a:rPr>
              <a:t>,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baseline="-25000" dirty="0" smtClean="0">
                <a:sym typeface="Symbol" pitchFamily="18" charset="2"/>
              </a:rPr>
              <a:t>2</a:t>
            </a:r>
            <a:r>
              <a:rPr lang="en-US" altLang="en-US" sz="2000" dirty="0" smtClean="0">
                <a:sym typeface="Symbol" pitchFamily="18" charset="2"/>
              </a:rPr>
              <a:t>,…</a:t>
            </a:r>
            <a:r>
              <a:rPr lang="en-US" altLang="en-US" sz="2000" i="1" dirty="0" err="1" smtClean="0">
                <a:sym typeface="Symbol" pitchFamily="18" charset="2"/>
              </a:rPr>
              <a:t>c</a:t>
            </a:r>
            <a:r>
              <a:rPr lang="en-US" altLang="en-US" sz="2000" baseline="-25000" dirty="0" err="1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}</a:t>
            </a:r>
          </a:p>
          <a:p>
            <a:pPr lvl="1"/>
            <a:endParaRPr lang="en-US" altLang="en-US" sz="2000" dirty="0" smtClean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Classification task is to determine:</a:t>
            </a:r>
          </a:p>
          <a:p>
            <a:pPr lvl="1"/>
            <a:r>
              <a:rPr lang="en-US" altLang="en-US" sz="2000" dirty="0" smtClean="0">
                <a:sym typeface="Symbol" pitchFamily="18" charset="2"/>
              </a:rPr>
              <a:t>The class/category of 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: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)  </a:t>
            </a:r>
            <a:r>
              <a:rPr lang="en-US" altLang="en-US" sz="2000" i="1" dirty="0" smtClean="0">
                <a:sym typeface="Symbol" pitchFamily="18" charset="2"/>
              </a:rPr>
              <a:t>C, </a:t>
            </a:r>
            <a:r>
              <a:rPr lang="en-US" altLang="en-US" sz="2000" dirty="0" smtClean="0">
                <a:sym typeface="Symbol" pitchFamily="18" charset="2"/>
              </a:rPr>
              <a:t>where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) is a function whose domain is 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 and whose range is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dirty="0" smtClean="0">
                <a:sym typeface="Symbol" pitchFamily="18" charset="2"/>
              </a:rPr>
              <a:t>.</a:t>
            </a:r>
            <a:endParaRPr lang="en-US" altLang="en-US" sz="2000" i="1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325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0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31D6E4-D57F-4B98-95F1-C74186C51E3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Independence</a:t>
            </a:r>
          </a:p>
        </p:txBody>
      </p:sp>
      <p:sp>
        <p:nvSpPr>
          <p:cNvPr id="3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smtClean="0"/>
              <a:t>A</a:t>
            </a:r>
            <a:r>
              <a:rPr lang="en-US" altLang="en-US" smtClean="0"/>
              <a:t> and </a:t>
            </a:r>
            <a:r>
              <a:rPr lang="en-US" altLang="en-US" i="1" smtClean="0"/>
              <a:t>B</a:t>
            </a:r>
            <a:r>
              <a:rPr lang="en-US" altLang="en-US" smtClean="0"/>
              <a:t> are </a:t>
            </a:r>
            <a:r>
              <a:rPr lang="en-US" altLang="en-US" i="1" smtClean="0"/>
              <a:t>independent </a:t>
            </a:r>
            <a:r>
              <a:rPr lang="en-US" altLang="en-US" smtClean="0"/>
              <a:t>iff: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Therefore, if </a:t>
            </a:r>
            <a:r>
              <a:rPr lang="en-US" altLang="en-US" i="1" smtClean="0"/>
              <a:t>A</a:t>
            </a:r>
            <a:r>
              <a:rPr lang="en-US" altLang="en-US" smtClean="0"/>
              <a:t> and </a:t>
            </a:r>
            <a:r>
              <a:rPr lang="en-US" altLang="en-US" i="1" smtClean="0"/>
              <a:t>B</a:t>
            </a:r>
            <a:r>
              <a:rPr lang="en-US" altLang="en-US" smtClean="0"/>
              <a:t> are independent: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z="1800" smtClean="0"/>
          </a:p>
          <a:p>
            <a:r>
              <a:rPr lang="en-US" altLang="en-US" smtClean="0"/>
              <a:t>Bayes’ Rule: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460500" y="1925638"/>
          <a:ext cx="2057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1002960" imgH="203040" progId="Equation.3">
                  <p:embed/>
                </p:oleObj>
              </mc:Choice>
              <mc:Fallback>
                <p:oleObj name="Equation" r:id="rId4" imgW="10029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925638"/>
                        <a:ext cx="2057400" cy="415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1460500" y="2459038"/>
          <a:ext cx="2057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6" imgW="1002960" imgH="203040" progId="Equation.3">
                  <p:embed/>
                </p:oleObj>
              </mc:Choice>
              <mc:Fallback>
                <p:oleObj name="Equation" r:id="rId6" imgW="10029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459038"/>
                        <a:ext cx="2057400" cy="415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1227138" y="3641725"/>
          <a:ext cx="32226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8" imgW="1739880" imgH="419040" progId="Equation.3">
                  <p:embed/>
                </p:oleObj>
              </mc:Choice>
              <mc:Fallback>
                <p:oleObj name="Equation" r:id="rId8" imgW="17398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641725"/>
                        <a:ext cx="3222625" cy="776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4802188" y="3798888"/>
          <a:ext cx="25654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10" imgW="1384200" imgH="203040" progId="Equation.3">
                  <p:embed/>
                </p:oleObj>
              </mc:Choice>
              <mc:Fallback>
                <p:oleObj name="Equation" r:id="rId10" imgW="13842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798888"/>
                        <a:ext cx="2565400" cy="3762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8"/>
          <p:cNvSpPr txBox="1">
            <a:spLocks noChangeArrowheads="1"/>
          </p:cNvSpPr>
          <p:nvPr/>
        </p:nvSpPr>
        <p:spPr bwMode="auto">
          <a:xfrm>
            <a:off x="3625850" y="2224088"/>
            <a:ext cx="4833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8000"/>
                </a:solidFill>
              </a:rPr>
              <a:t>These two constraints are logically equivalent</a:t>
            </a:r>
          </a:p>
        </p:txBody>
      </p:sp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2976563" y="5133975"/>
          <a:ext cx="3257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2" imgW="1638000" imgH="419040" progId="Equation.3">
                  <p:embed/>
                </p:oleObj>
              </mc:Choice>
              <mc:Fallback>
                <p:oleObj name="Equation" r:id="rId12" imgW="163800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5133975"/>
                        <a:ext cx="3257550" cy="831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1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FEE618-1F31-42B8-90C6-CD00496F94F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Bayesian Categorization</a:t>
            </a:r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250950"/>
            <a:ext cx="7924800" cy="4687888"/>
          </a:xfrm>
        </p:spPr>
        <p:txBody>
          <a:bodyPr/>
          <a:lstStyle/>
          <a:p>
            <a:r>
              <a:rPr lang="en-US" altLang="en-US" sz="2000" smtClean="0"/>
              <a:t>Let</a:t>
            </a:r>
            <a:r>
              <a:rPr lang="en-US" altLang="en-US" smtClean="0"/>
              <a:t> </a:t>
            </a:r>
            <a:r>
              <a:rPr lang="en-US" altLang="en-US" sz="2000" smtClean="0"/>
              <a:t>set of categories be </a:t>
            </a:r>
            <a:r>
              <a:rPr lang="en-US" altLang="en-US" sz="2000" smtClean="0">
                <a:sym typeface="Symbol" pitchFamily="18" charset="2"/>
              </a:rPr>
              <a:t>{</a:t>
            </a:r>
            <a:r>
              <a:rPr lang="en-US" altLang="en-US" sz="2000" i="1" smtClean="0">
                <a:sym typeface="Symbol" pitchFamily="18" charset="2"/>
              </a:rPr>
              <a:t>c</a:t>
            </a:r>
            <a:r>
              <a:rPr lang="en-US" altLang="en-US" sz="2000" baseline="-25000" smtClean="0">
                <a:sym typeface="Symbol" pitchFamily="18" charset="2"/>
              </a:rPr>
              <a:t>1</a:t>
            </a:r>
            <a:r>
              <a:rPr lang="en-US" altLang="en-US" sz="2000" smtClean="0">
                <a:sym typeface="Symbol" pitchFamily="18" charset="2"/>
              </a:rPr>
              <a:t>, </a:t>
            </a:r>
            <a:r>
              <a:rPr lang="en-US" altLang="en-US" sz="2000" i="1" smtClean="0">
                <a:sym typeface="Symbol" pitchFamily="18" charset="2"/>
              </a:rPr>
              <a:t>c</a:t>
            </a:r>
            <a:r>
              <a:rPr lang="en-US" altLang="en-US" sz="2000" baseline="-25000" smtClean="0">
                <a:sym typeface="Symbol" pitchFamily="18" charset="2"/>
              </a:rPr>
              <a:t>2</a:t>
            </a:r>
            <a:r>
              <a:rPr lang="en-US" altLang="en-US" sz="2000" smtClean="0">
                <a:sym typeface="Symbol" pitchFamily="18" charset="2"/>
              </a:rPr>
              <a:t>,…</a:t>
            </a:r>
            <a:r>
              <a:rPr lang="en-US" altLang="en-US" sz="2000" i="1" smtClean="0">
                <a:sym typeface="Symbol" pitchFamily="18" charset="2"/>
              </a:rPr>
              <a:t>c</a:t>
            </a:r>
            <a:r>
              <a:rPr lang="en-US" altLang="en-US" sz="2000" baseline="-25000" smtClean="0">
                <a:sym typeface="Symbol" pitchFamily="18" charset="2"/>
              </a:rPr>
              <a:t>n</a:t>
            </a:r>
            <a:r>
              <a:rPr lang="en-US" altLang="en-US" sz="2000" smtClean="0">
                <a:sym typeface="Symbol" pitchFamily="18" charset="2"/>
              </a:rPr>
              <a:t>}</a:t>
            </a:r>
          </a:p>
          <a:p>
            <a:r>
              <a:rPr lang="en-US" altLang="en-US" sz="2000" smtClean="0">
                <a:sym typeface="Symbol" pitchFamily="18" charset="2"/>
              </a:rPr>
              <a:t>Let </a:t>
            </a:r>
            <a:r>
              <a:rPr lang="en-US" altLang="en-US" sz="2000" i="1" smtClean="0">
                <a:sym typeface="Symbol" pitchFamily="18" charset="2"/>
              </a:rPr>
              <a:t>E</a:t>
            </a:r>
            <a:r>
              <a:rPr lang="en-US" altLang="en-US" sz="2000" smtClean="0">
                <a:sym typeface="Symbol" pitchFamily="18" charset="2"/>
              </a:rPr>
              <a:t> be description of an instance.</a:t>
            </a:r>
          </a:p>
          <a:p>
            <a:r>
              <a:rPr lang="en-US" altLang="en-US" sz="2000" smtClean="0">
                <a:sym typeface="Symbol" pitchFamily="18" charset="2"/>
              </a:rPr>
              <a:t>Determine category of </a:t>
            </a:r>
            <a:r>
              <a:rPr lang="en-US" altLang="en-US" sz="2000" i="1" smtClean="0">
                <a:sym typeface="Symbol" pitchFamily="18" charset="2"/>
              </a:rPr>
              <a:t>E</a:t>
            </a:r>
            <a:r>
              <a:rPr lang="en-US" altLang="en-US" sz="2000" smtClean="0">
                <a:sym typeface="Symbol" pitchFamily="18" charset="2"/>
              </a:rPr>
              <a:t> by determining for each </a:t>
            </a:r>
            <a:r>
              <a:rPr lang="en-US" altLang="en-US" sz="2000" i="1" smtClean="0">
                <a:sym typeface="Symbol" pitchFamily="18" charset="2"/>
              </a:rPr>
              <a:t>c</a:t>
            </a:r>
            <a:r>
              <a:rPr lang="en-US" altLang="en-US" sz="2000" i="1" baseline="-25000" smtClean="0">
                <a:sym typeface="Symbol" pitchFamily="18" charset="2"/>
              </a:rPr>
              <a:t>i</a:t>
            </a:r>
            <a:endParaRPr lang="en-US" altLang="en-US" sz="2000" i="1" smtClean="0">
              <a:sym typeface="Symbol" pitchFamily="18" charset="2"/>
            </a:endParaRPr>
          </a:p>
          <a:p>
            <a:endParaRPr lang="en-US" altLang="en-US" sz="28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000" smtClean="0"/>
              <a:t>P(</a:t>
            </a:r>
            <a:r>
              <a:rPr lang="en-US" altLang="en-US" sz="2000" i="1" smtClean="0"/>
              <a:t>E</a:t>
            </a:r>
            <a:r>
              <a:rPr lang="en-US" altLang="en-US" sz="2000" smtClean="0"/>
              <a:t>) can be determined since categories are complete and disjoint.</a:t>
            </a:r>
            <a:endParaRPr lang="en-US" altLang="en-US" sz="2800" smtClean="0"/>
          </a:p>
          <a:p>
            <a:endParaRPr lang="en-US" altLang="en-US" sz="280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68638" y="2659063"/>
          <a:ext cx="29146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1562040" imgH="419040" progId="Equation.3">
                  <p:embed/>
                </p:oleObj>
              </mc:Choice>
              <mc:Fallback>
                <p:oleObj name="Equation" r:id="rId4" imgW="15620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659063"/>
                        <a:ext cx="2914650" cy="782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265363" y="4379913"/>
          <a:ext cx="2127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379913"/>
                        <a:ext cx="2127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2616200" y="4275138"/>
          <a:ext cx="39592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8" imgW="2120760" imgH="431640" progId="Equation.3">
                  <p:embed/>
                </p:oleObj>
              </mc:Choice>
              <mc:Fallback>
                <p:oleObj name="Equation" r:id="rId8" imgW="21207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275138"/>
                        <a:ext cx="3959225" cy="804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2614613" y="5167313"/>
          <a:ext cx="28432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10" imgW="1523880" imgH="431640" progId="Equation.3">
                  <p:embed/>
                </p:oleObj>
              </mc:Choice>
              <mc:Fallback>
                <p:oleObj name="Equation" r:id="rId10" imgW="15238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5167313"/>
                        <a:ext cx="2843212" cy="804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E249DA-D24B-469E-BD84-CC82113A77B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Bayesian Categorization (cont.)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687888"/>
          </a:xfrm>
        </p:spPr>
        <p:txBody>
          <a:bodyPr/>
          <a:lstStyle/>
          <a:p>
            <a:r>
              <a:rPr lang="en-US" altLang="en-US" smtClean="0"/>
              <a:t>Need to know:</a:t>
            </a:r>
          </a:p>
          <a:p>
            <a:pPr lvl="1"/>
            <a:r>
              <a:rPr lang="en-US" altLang="en-US" smtClean="0"/>
              <a:t>Priors: P(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) </a:t>
            </a:r>
          </a:p>
          <a:p>
            <a:pPr lvl="1"/>
            <a:r>
              <a:rPr lang="en-US" altLang="en-US" smtClean="0"/>
              <a:t>Conditionals: P(</a:t>
            </a:r>
            <a:r>
              <a:rPr lang="en-US" altLang="en-US" i="1" smtClean="0"/>
              <a:t>E </a:t>
            </a:r>
            <a:r>
              <a:rPr lang="en-US" altLang="en-US" smtClean="0"/>
              <a:t>|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P(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) are easily estimated from data. </a:t>
            </a:r>
          </a:p>
          <a:p>
            <a:pPr lvl="1"/>
            <a:r>
              <a:rPr lang="en-US" altLang="en-US" smtClean="0"/>
              <a:t>If </a:t>
            </a:r>
            <a:r>
              <a:rPr lang="en-US" altLang="en-US" i="1" smtClean="0"/>
              <a:t>n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of the examples in </a:t>
            </a:r>
            <a:r>
              <a:rPr lang="en-US" altLang="en-US" i="1" smtClean="0"/>
              <a:t>D</a:t>
            </a:r>
            <a:r>
              <a:rPr lang="en-US" altLang="en-US" smtClean="0"/>
              <a:t> are in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i</a:t>
            </a:r>
            <a:r>
              <a:rPr lang="en-US" altLang="en-US" i="1" smtClean="0"/>
              <a:t>,</a:t>
            </a:r>
            <a:r>
              <a:rPr lang="en-US" altLang="en-US" smtClean="0"/>
              <a:t>then  </a:t>
            </a:r>
            <a:r>
              <a:rPr lang="en-US" altLang="en-US" smtClean="0">
                <a:solidFill>
                  <a:srgbClr val="CC0000"/>
                </a:solidFill>
              </a:rPr>
              <a:t>P(</a:t>
            </a:r>
            <a:r>
              <a:rPr lang="en-US" altLang="en-US" i="1" smtClean="0">
                <a:solidFill>
                  <a:srgbClr val="CC0000"/>
                </a:solidFill>
              </a:rPr>
              <a:t>c</a:t>
            </a:r>
            <a:r>
              <a:rPr lang="en-US" altLang="en-US" i="1" baseline="-25000" smtClean="0">
                <a:solidFill>
                  <a:srgbClr val="CC0000"/>
                </a:solidFill>
              </a:rPr>
              <a:t>i</a:t>
            </a:r>
            <a:r>
              <a:rPr lang="en-US" altLang="en-US" smtClean="0">
                <a:solidFill>
                  <a:srgbClr val="CC0000"/>
                </a:solidFill>
              </a:rPr>
              <a:t>) =  </a:t>
            </a:r>
            <a:r>
              <a:rPr lang="en-US" altLang="en-US" i="1" smtClean="0">
                <a:solidFill>
                  <a:srgbClr val="CC0000"/>
                </a:solidFill>
              </a:rPr>
              <a:t>n</a:t>
            </a:r>
            <a:r>
              <a:rPr lang="en-US" altLang="en-US" i="1" baseline="-25000" smtClean="0">
                <a:solidFill>
                  <a:srgbClr val="CC0000"/>
                </a:solidFill>
              </a:rPr>
              <a:t>i </a:t>
            </a:r>
            <a:r>
              <a:rPr lang="en-US" altLang="en-US" smtClean="0">
                <a:solidFill>
                  <a:srgbClr val="CC0000"/>
                </a:solidFill>
              </a:rPr>
              <a:t>/ |</a:t>
            </a:r>
            <a:r>
              <a:rPr lang="en-US" altLang="en-US" i="1" smtClean="0">
                <a:solidFill>
                  <a:srgbClr val="CC0000"/>
                </a:solidFill>
              </a:rPr>
              <a:t>D|</a:t>
            </a:r>
            <a:endParaRPr lang="en-US" altLang="en-US" smtClean="0">
              <a:solidFill>
                <a:srgbClr val="CC0000"/>
              </a:solidFill>
            </a:endParaRPr>
          </a:p>
          <a:p>
            <a:r>
              <a:rPr lang="en-US" altLang="en-US" smtClean="0"/>
              <a:t>Assume instance is a conjunction of binary features: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Too many possible instances (exponential in </a:t>
            </a:r>
            <a:r>
              <a:rPr lang="en-US" altLang="en-US" i="1" smtClean="0"/>
              <a:t>m</a:t>
            </a:r>
            <a:r>
              <a:rPr lang="en-US" altLang="en-US" smtClean="0"/>
              <a:t>) to estimate all P(</a:t>
            </a:r>
            <a:r>
              <a:rPr lang="en-US" altLang="en-US" i="1" smtClean="0"/>
              <a:t>E </a:t>
            </a:r>
            <a:r>
              <a:rPr lang="en-US" altLang="en-US" smtClean="0"/>
              <a:t>|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)</a:t>
            </a:r>
          </a:p>
          <a:p>
            <a:endParaRPr lang="en-US" altLang="en-US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228975" y="3992563"/>
          <a:ext cx="2819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4" imgW="1231560" imgH="228600" progId="Equation.3">
                  <p:embed/>
                </p:oleObj>
              </mc:Choice>
              <mc:Fallback>
                <p:oleObj name="Equation" r:id="rId4" imgW="12315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3992563"/>
                        <a:ext cx="2819400" cy="5222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648EDE-CBFF-40C2-960B-E4478141A78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Naïve Bayesian Categorization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assume features of an instance are independent given the category (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) (</a:t>
            </a:r>
            <a:r>
              <a:rPr lang="en-US" altLang="en-US" i="1" smtClean="0"/>
              <a:t>conditionally independent</a:t>
            </a:r>
            <a:r>
              <a:rPr lang="en-US" altLang="en-US" smtClean="0"/>
              <a:t>)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Therefore, we then only need to know   </a:t>
            </a:r>
            <a:r>
              <a:rPr lang="en-US" altLang="en-US" smtClean="0">
                <a:solidFill>
                  <a:srgbClr val="CC0000"/>
                </a:solidFill>
              </a:rPr>
              <a:t>P(</a:t>
            </a:r>
            <a:r>
              <a:rPr lang="en-US" altLang="en-US" i="1" smtClean="0">
                <a:solidFill>
                  <a:srgbClr val="CC0000"/>
                </a:solidFill>
              </a:rPr>
              <a:t>e</a:t>
            </a:r>
            <a:r>
              <a:rPr lang="en-US" altLang="en-US" i="1" baseline="-25000" smtClean="0">
                <a:solidFill>
                  <a:srgbClr val="CC0000"/>
                </a:solidFill>
              </a:rPr>
              <a:t>j </a:t>
            </a:r>
            <a:r>
              <a:rPr lang="en-US" altLang="en-US" smtClean="0">
                <a:solidFill>
                  <a:srgbClr val="CC0000"/>
                </a:solidFill>
              </a:rPr>
              <a:t>| </a:t>
            </a:r>
            <a:r>
              <a:rPr lang="en-US" altLang="en-US" i="1" smtClean="0">
                <a:solidFill>
                  <a:srgbClr val="CC0000"/>
                </a:solidFill>
              </a:rPr>
              <a:t>c</a:t>
            </a:r>
            <a:r>
              <a:rPr lang="en-US" altLang="en-US" i="1" baseline="-25000" smtClean="0">
                <a:solidFill>
                  <a:srgbClr val="CC0000"/>
                </a:solidFill>
              </a:rPr>
              <a:t>i</a:t>
            </a:r>
            <a:r>
              <a:rPr lang="en-US" altLang="en-US" smtClean="0">
                <a:solidFill>
                  <a:srgbClr val="CC0000"/>
                </a:solidFill>
              </a:rPr>
              <a:t>)</a:t>
            </a:r>
            <a:r>
              <a:rPr lang="en-US" altLang="en-US" smtClean="0"/>
              <a:t>  for each feature and category.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295400" y="2398713"/>
          <a:ext cx="64008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4" imgW="2933640" imgH="457200" progId="Equation.3">
                  <p:embed/>
                </p:oleObj>
              </mc:Choice>
              <mc:Fallback>
                <p:oleObj name="Equation" r:id="rId4" imgW="29336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98713"/>
                        <a:ext cx="6400800" cy="995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D7DC7E-9C5E-4302-86C6-D91B3696536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Naïve Bayes Example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 = {allergy, cold, well}</a:t>
            </a:r>
          </a:p>
          <a:p>
            <a:r>
              <a:rPr lang="en-US" altLang="en-US" i="1" smtClean="0"/>
              <a:t>e</a:t>
            </a:r>
            <a:r>
              <a:rPr lang="en-US" altLang="en-US" baseline="-25000" smtClean="0"/>
              <a:t>1</a:t>
            </a:r>
            <a:r>
              <a:rPr lang="en-US" altLang="en-US" smtClean="0"/>
              <a:t> = sneeze; </a:t>
            </a:r>
            <a:r>
              <a:rPr lang="en-US" altLang="en-US" i="1" smtClean="0"/>
              <a:t>e</a:t>
            </a:r>
            <a:r>
              <a:rPr lang="en-US" altLang="en-US" baseline="-25000" smtClean="0"/>
              <a:t>2</a:t>
            </a:r>
            <a:r>
              <a:rPr lang="en-US" altLang="en-US" smtClean="0"/>
              <a:t> = cough; </a:t>
            </a:r>
            <a:r>
              <a:rPr lang="en-US" altLang="en-US" i="1" smtClean="0"/>
              <a:t>e</a:t>
            </a:r>
            <a:r>
              <a:rPr lang="en-US" altLang="en-US" baseline="-25000" smtClean="0"/>
              <a:t>3</a:t>
            </a:r>
            <a:r>
              <a:rPr lang="en-US" altLang="en-US" smtClean="0"/>
              <a:t> = fever</a:t>
            </a:r>
          </a:p>
          <a:p>
            <a:r>
              <a:rPr lang="en-US" altLang="en-US" smtClean="0"/>
              <a:t>E = {sneeze, cough, </a:t>
            </a:r>
            <a:r>
              <a:rPr lang="en-US" altLang="en-US" smtClean="0">
                <a:sym typeface="Symbol" pitchFamily="18" charset="2"/>
              </a:rPr>
              <a:t>fever}</a:t>
            </a:r>
            <a:endParaRPr lang="en-US" altLang="en-US" smtClean="0"/>
          </a:p>
        </p:txBody>
      </p:sp>
      <p:graphicFrame>
        <p:nvGraphicFramePr>
          <p:cNvPr id="580645" name="Group 37"/>
          <p:cNvGraphicFramePr>
            <a:graphicFrameLocks noGrp="1"/>
          </p:cNvGraphicFramePr>
          <p:nvPr/>
        </p:nvGraphicFramePr>
        <p:xfrm>
          <a:off x="1644650" y="3036888"/>
          <a:ext cx="5181600" cy="2054225"/>
        </p:xfrm>
        <a:graphic>
          <a:graphicData uri="http://schemas.openxmlformats.org/drawingml/2006/table">
            <a:tbl>
              <a:tblPr/>
              <a:tblGrid>
                <a:gridCol w="1676400"/>
                <a:gridCol w="1104900"/>
                <a:gridCol w="1181100"/>
                <a:gridCol w="1219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Well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Allergy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0.05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0.05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P(sneeze|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P(cough|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P(fever|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0.01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CC9F75-16B6-4306-9036-3AEBF0BC9F6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Naïve Bayes Example (cont.)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1313" y="3476625"/>
            <a:ext cx="5159375" cy="2590800"/>
          </a:xfrm>
          <a:ln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en-US" altLang="en-US" sz="1600" smtClean="0"/>
              <a:t>P(well | E) = (0.9)(0.1)(0.1)(0.99)/P(E)=0.0089/P(E)</a:t>
            </a: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en-US" altLang="en-US" sz="1600" smtClean="0"/>
              <a:t>P(cold | E) = (0.05)(0.9)(0.8)(0.3)/P(E)=0.01/P(E)</a:t>
            </a: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en-US" altLang="en-US" sz="1600" smtClean="0"/>
              <a:t>P(allergy | E) = (0.05)(0.9)(0.7)(0.6)/P(E)=0.019/P(E)</a:t>
            </a: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en-US" sz="1600" smtClean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en-US" altLang="en-US" sz="1600" smtClean="0"/>
              <a:t>Most probable category: allergy</a:t>
            </a: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en-US" altLang="en-US" sz="1600" smtClean="0"/>
              <a:t>P(E) = 0.089 + 0.01 + 0.019 = 0.0379</a:t>
            </a: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en-US" altLang="en-US" sz="1600" smtClean="0"/>
              <a:t>P(well | E) = 0.24</a:t>
            </a: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en-US" altLang="en-US" sz="1600" smtClean="0"/>
              <a:t>P(cold | E) = 0.26</a:t>
            </a: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en-US" altLang="en-US" sz="1600" smtClean="0"/>
              <a:t>P(allergy | E) = 0.50</a:t>
            </a:r>
          </a:p>
        </p:txBody>
      </p:sp>
      <p:graphicFrame>
        <p:nvGraphicFramePr>
          <p:cNvPr id="581675" name="Group 43"/>
          <p:cNvGraphicFramePr>
            <a:graphicFrameLocks noGrp="1"/>
          </p:cNvGraphicFramePr>
          <p:nvPr/>
        </p:nvGraphicFramePr>
        <p:xfrm>
          <a:off x="898525" y="1292225"/>
          <a:ext cx="5029200" cy="1811338"/>
        </p:xfrm>
        <a:graphic>
          <a:graphicData uri="http://schemas.openxmlformats.org/drawingml/2006/table">
            <a:tbl>
              <a:tblPr/>
              <a:tblGrid>
                <a:gridCol w="1676400"/>
                <a:gridCol w="1104900"/>
                <a:gridCol w="1181100"/>
                <a:gridCol w="10668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Probability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Well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Cold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Allergy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0.05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0.05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P(sneeze |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P(cough |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P(fever |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0.01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1" name="Rectangle 37"/>
          <p:cNvSpPr>
            <a:spLocks noChangeArrowheads="1"/>
          </p:cNvSpPr>
          <p:nvPr/>
        </p:nvSpPr>
        <p:spPr bwMode="auto">
          <a:xfrm>
            <a:off x="6045200" y="2066925"/>
            <a:ext cx="269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E={sneeze, cough, </a:t>
            </a:r>
            <a:r>
              <a:rPr lang="en-US" altLang="en-US" sz="1800">
                <a:sym typeface="Symbol" pitchFamily="18" charset="2"/>
              </a:rPr>
              <a:t>fever}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Estimating Probabilities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171574"/>
            <a:ext cx="8229600" cy="5133975"/>
          </a:xfrm>
        </p:spPr>
        <p:txBody>
          <a:bodyPr/>
          <a:lstStyle/>
          <a:p>
            <a:r>
              <a:rPr lang="en-US" altLang="en-US" dirty="0" smtClean="0"/>
              <a:t>Normally, probabilities are estimated based on observed frequencies in the training data.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contains </a:t>
            </a:r>
            <a:r>
              <a:rPr lang="en-US" altLang="en-US" i="1" dirty="0" err="1" smtClean="0"/>
              <a:t>n</a:t>
            </a:r>
            <a:r>
              <a:rPr lang="en-US" altLang="en-US" i="1" baseline="-25000" dirty="0" err="1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examples in class </a:t>
            </a:r>
            <a:r>
              <a:rPr lang="en-US" altLang="en-US" i="1" dirty="0" smtClean="0"/>
              <a:t>c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, and </a:t>
            </a:r>
            <a:r>
              <a:rPr lang="en-US" altLang="en-US" i="1" dirty="0" err="1" smtClean="0"/>
              <a:t>n</a:t>
            </a:r>
            <a:r>
              <a:rPr lang="en-US" altLang="en-US" i="1" baseline="-25000" dirty="0" err="1" smtClean="0"/>
              <a:t>ij</a:t>
            </a:r>
            <a:r>
              <a:rPr lang="en-US" altLang="en-US" dirty="0" smtClean="0"/>
              <a:t> of these </a:t>
            </a:r>
            <a:r>
              <a:rPr lang="en-US" altLang="en-US" i="1" dirty="0" err="1" smtClean="0"/>
              <a:t>n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examples contains feature/attribute </a:t>
            </a:r>
            <a:r>
              <a:rPr lang="en-US" altLang="en-US" i="1" dirty="0" err="1" smtClean="0"/>
              <a:t>e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, then:</a:t>
            </a:r>
          </a:p>
          <a:p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If the feature </a:t>
            </a:r>
            <a:r>
              <a:rPr lang="en-US" altLang="en-US" sz="2000" dirty="0"/>
              <a:t>is </a:t>
            </a:r>
            <a:r>
              <a:rPr lang="en-US" altLang="en-US" sz="2000" dirty="0" smtClean="0"/>
              <a:t>continuous-valued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P(</a:t>
            </a:r>
            <a:r>
              <a:rPr lang="en-US" altLang="en-US" sz="2000" i="1" dirty="0" err="1" smtClean="0"/>
              <a:t>e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dirty="0" err="1" smtClean="0"/>
              <a:t>|</a:t>
            </a:r>
            <a:r>
              <a:rPr lang="en-US" altLang="en-US" sz="2000" i="1" dirty="0" err="1" smtClean="0"/>
              <a:t>c</a:t>
            </a:r>
            <a:r>
              <a:rPr lang="en-US" altLang="en-US" sz="2000" i="1" baseline="-25000" dirty="0" err="1" smtClean="0"/>
              <a:t>i</a:t>
            </a:r>
            <a:r>
              <a:rPr lang="en-US" altLang="en-US" sz="2000" dirty="0"/>
              <a:t>) is usually computed based on Gaussian distribution with a mean </a:t>
            </a:r>
            <a:r>
              <a:rPr lang="el-GR" altLang="en-US" sz="2000" i="1" dirty="0"/>
              <a:t>μ</a:t>
            </a:r>
            <a:r>
              <a:rPr lang="en-US" altLang="en-US" sz="2000" dirty="0"/>
              <a:t> and standard deviation </a:t>
            </a:r>
            <a:r>
              <a:rPr lang="el-GR" altLang="en-US" sz="2000" i="1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and P(</a:t>
            </a:r>
            <a:r>
              <a:rPr lang="en-US" altLang="en-US" sz="2000" i="1" dirty="0" err="1"/>
              <a:t>e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 err="1"/>
              <a:t>|</a:t>
            </a:r>
            <a:r>
              <a:rPr lang="en-US" altLang="en-US" sz="2000" i="1" dirty="0" err="1"/>
              <a:t>c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dirty="0" smtClean="0"/>
              <a:t>is 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endParaRPr lang="en-US" altLang="en-US" dirty="0" smtClean="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D36EE4-D695-4B2D-AE4E-C19904944633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00285"/>
              </p:ext>
            </p:extLst>
          </p:nvPr>
        </p:nvGraphicFramePr>
        <p:xfrm>
          <a:off x="3690938" y="2855913"/>
          <a:ext cx="16795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Equation" r:id="rId4" imgW="901700" imgH="457200" progId="Equation.3">
                  <p:embed/>
                </p:oleObj>
              </mc:Choice>
              <mc:Fallback>
                <p:oleObj name="Equation" r:id="rId4" imgW="901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2855913"/>
                        <a:ext cx="1679575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31071"/>
              </p:ext>
            </p:extLst>
          </p:nvPr>
        </p:nvGraphicFramePr>
        <p:xfrm>
          <a:off x="2876550" y="464087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640870"/>
                        <a:ext cx="3276600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69859"/>
              </p:ext>
            </p:extLst>
          </p:nvPr>
        </p:nvGraphicFramePr>
        <p:xfrm>
          <a:off x="3248025" y="5769218"/>
          <a:ext cx="2665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Equation" r:id="rId8" imgW="1536480" imgH="241200" progId="Equation.3">
                  <p:embed/>
                </p:oleObj>
              </mc:Choice>
              <mc:Fallback>
                <p:oleObj name="Equation" r:id="rId8" imgW="153648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5769218"/>
                        <a:ext cx="2665413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64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altLang="en-US" sz="3200" dirty="0" smtClean="0"/>
              <a:t>Smoothing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5850"/>
            <a:ext cx="8229600" cy="5162550"/>
          </a:xfrm>
        </p:spPr>
        <p:txBody>
          <a:bodyPr/>
          <a:lstStyle/>
          <a:p>
            <a:r>
              <a:rPr lang="en-US" altLang="en-US" sz="2000" dirty="0"/>
              <a:t>E</a:t>
            </a:r>
            <a:r>
              <a:rPr lang="en-US" altLang="en-US" sz="2000" dirty="0" smtClean="0"/>
              <a:t>stimating probabilities </a:t>
            </a:r>
            <a:r>
              <a:rPr lang="en-US" altLang="en-US" sz="2000" dirty="0"/>
              <a:t>from small training sets is </a:t>
            </a:r>
            <a:r>
              <a:rPr lang="en-US" altLang="en-US" sz="2000" dirty="0" smtClean="0"/>
              <a:t>error-prone:</a:t>
            </a:r>
            <a:endParaRPr lang="en-US" altLang="en-US" sz="2000" dirty="0"/>
          </a:p>
          <a:p>
            <a:pPr lvl="1"/>
            <a:r>
              <a:rPr lang="en-US" altLang="en-US" sz="1800" dirty="0"/>
              <a:t>If due only to chance, a rare feature, </a:t>
            </a:r>
            <a:r>
              <a:rPr lang="en-US" altLang="en-US" sz="1800" i="1" dirty="0" err="1"/>
              <a:t>e</a:t>
            </a:r>
            <a:r>
              <a:rPr lang="en-US" altLang="en-US" sz="1800" i="1" baseline="-25000" dirty="0" err="1"/>
              <a:t>k</a:t>
            </a:r>
            <a:r>
              <a:rPr lang="en-US" altLang="en-US" sz="1800" dirty="0"/>
              <a:t>, is always false in the training data, </a:t>
            </a:r>
            <a:br>
              <a:rPr lang="en-US" altLang="en-US" sz="1800" dirty="0"/>
            </a:br>
            <a:r>
              <a:rPr lang="en-US" altLang="en-US" sz="1800" dirty="0">
                <a:sym typeface="Symbol" pitchFamily="18" charset="2"/>
              </a:rPr>
              <a:t></a:t>
            </a:r>
            <a:r>
              <a:rPr lang="en-US" altLang="en-US" sz="1800" i="1" dirty="0"/>
              <a:t>c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:P(</a:t>
            </a:r>
            <a:r>
              <a:rPr lang="en-US" altLang="en-US" sz="1800" i="1" dirty="0" err="1"/>
              <a:t>e</a:t>
            </a:r>
            <a:r>
              <a:rPr lang="en-US" altLang="en-US" sz="1800" i="1" baseline="-25000" dirty="0" err="1"/>
              <a:t>k</a:t>
            </a:r>
            <a:r>
              <a:rPr lang="en-US" altLang="en-US" sz="1800" dirty="0"/>
              <a:t> | </a:t>
            </a:r>
            <a:r>
              <a:rPr lang="en-US" altLang="en-US" sz="1800" i="1" dirty="0"/>
              <a:t>c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) = 0.</a:t>
            </a:r>
          </a:p>
          <a:p>
            <a:pPr lvl="1"/>
            <a:r>
              <a:rPr lang="en-US" altLang="en-US" sz="1800" dirty="0"/>
              <a:t>If </a:t>
            </a:r>
            <a:r>
              <a:rPr lang="en-US" altLang="en-US" sz="1800" i="1" dirty="0" err="1"/>
              <a:t>e</a:t>
            </a:r>
            <a:r>
              <a:rPr lang="en-US" altLang="en-US" sz="1800" i="1" baseline="-25000" dirty="0" err="1"/>
              <a:t>k</a:t>
            </a:r>
            <a:r>
              <a:rPr lang="en-US" altLang="en-US" sz="1800" dirty="0"/>
              <a:t> then occurs in a test example, </a:t>
            </a:r>
            <a:r>
              <a:rPr lang="en-US" altLang="en-US" sz="1800" i="1" dirty="0"/>
              <a:t>E</a:t>
            </a:r>
            <a:r>
              <a:rPr lang="en-US" altLang="en-US" sz="1800" dirty="0"/>
              <a:t>, the result is that </a:t>
            </a:r>
            <a:r>
              <a:rPr lang="en-US" altLang="en-US" sz="1800" dirty="0">
                <a:sym typeface="Symbol" pitchFamily="18" charset="2"/>
              </a:rPr>
              <a:t></a:t>
            </a:r>
            <a:r>
              <a:rPr lang="en-US" altLang="en-US" sz="1800" i="1" dirty="0"/>
              <a:t>c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: P(</a:t>
            </a:r>
            <a:r>
              <a:rPr lang="en-US" altLang="en-US" sz="1800" i="1" dirty="0"/>
              <a:t>E </a:t>
            </a:r>
            <a:r>
              <a:rPr lang="en-US" altLang="en-US" sz="1800" dirty="0"/>
              <a:t>| </a:t>
            </a:r>
            <a:r>
              <a:rPr lang="en-US" altLang="en-US" sz="1800" i="1" dirty="0"/>
              <a:t>c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) = 0 and </a:t>
            </a:r>
            <a:br>
              <a:rPr lang="en-US" altLang="en-US" sz="1800" dirty="0"/>
            </a:br>
            <a:r>
              <a:rPr lang="en-US" altLang="en-US" sz="1800" dirty="0">
                <a:sym typeface="Symbol" pitchFamily="18" charset="2"/>
              </a:rPr>
              <a:t></a:t>
            </a:r>
            <a:r>
              <a:rPr lang="en-US" altLang="en-US" sz="1800" i="1" dirty="0"/>
              <a:t>c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: P(</a:t>
            </a:r>
            <a:r>
              <a:rPr lang="en-US" altLang="en-US" sz="1800" i="1" dirty="0"/>
              <a:t>c</a:t>
            </a:r>
            <a:r>
              <a:rPr lang="en-US" altLang="en-US" sz="1800" i="1" baseline="-25000" dirty="0"/>
              <a:t>i </a:t>
            </a:r>
            <a:r>
              <a:rPr lang="en-US" altLang="en-US" sz="1800" dirty="0"/>
              <a:t>| </a:t>
            </a:r>
            <a:r>
              <a:rPr lang="en-US" altLang="en-US" sz="1800" i="1" dirty="0"/>
              <a:t>E</a:t>
            </a:r>
            <a:r>
              <a:rPr lang="en-US" altLang="en-US" sz="1800" dirty="0"/>
              <a:t>) = 0</a:t>
            </a:r>
          </a:p>
          <a:p>
            <a:r>
              <a:rPr lang="en-US" altLang="en-US" sz="2000" dirty="0" smtClean="0"/>
              <a:t>To account for estimation from small samples, probability estimates are adjusted or smoothed</a:t>
            </a:r>
          </a:p>
          <a:p>
            <a:r>
              <a:rPr lang="en-US" altLang="en-US" sz="2000" dirty="0" smtClean="0"/>
              <a:t>Laplace smoothing using an m-estimate assumes that each feature is given a prior probability,</a:t>
            </a:r>
            <a:r>
              <a:rPr lang="en-US" altLang="en-US" sz="2000" i="1" dirty="0" smtClean="0"/>
              <a:t> p</a:t>
            </a:r>
            <a:r>
              <a:rPr lang="en-US" altLang="en-US" sz="2000" dirty="0" smtClean="0"/>
              <a:t>, that is assumed to have been previously observed in a “virtual” sample of size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.</a:t>
            </a:r>
          </a:p>
          <a:p>
            <a:endParaRPr lang="en-US" altLang="en-US" sz="2000" dirty="0" smtClean="0"/>
          </a:p>
          <a:p>
            <a:endParaRPr lang="en-US" altLang="en-US" sz="280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For binary features,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 is simply assumed to be 0.5.</a:t>
            </a:r>
          </a:p>
          <a:p>
            <a:pPr marL="0" indent="0">
              <a:buNone/>
            </a:pPr>
            <a:endParaRPr lang="en-US" altLang="en-US" sz="2000" dirty="0" smtClean="0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60523" y="6379675"/>
            <a:ext cx="3429000" cy="228600"/>
          </a:xfrm>
          <a:noFill/>
        </p:spPr>
        <p:txBody>
          <a:bodyPr/>
          <a:lstStyle/>
          <a:p>
            <a:fld id="{7ADE7F9C-5C36-4564-B461-B1CA165B5A31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45432"/>
              </p:ext>
            </p:extLst>
          </p:nvPr>
        </p:nvGraphicFramePr>
        <p:xfrm>
          <a:off x="3329598" y="4477849"/>
          <a:ext cx="25717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Equation" r:id="rId4" imgW="1219200" imgH="457200" progId="Equation.3">
                  <p:embed/>
                </p:oleObj>
              </mc:Choice>
              <mc:Fallback>
                <p:oleObj name="Equation" r:id="rId4" imgW="1219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598" y="4477849"/>
                        <a:ext cx="2571750" cy="963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47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24307B-A0BF-432B-A64E-16164F57290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Naïve Bayes Classification for Text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39075" cy="4687888"/>
          </a:xfrm>
        </p:spPr>
        <p:txBody>
          <a:bodyPr/>
          <a:lstStyle/>
          <a:p>
            <a:r>
              <a:rPr lang="en-US" altLang="en-US" smtClean="0"/>
              <a:t>Modeled as generating a bag of words for a document in a given category by repeatedly sampling with replacement from a vocabulary </a:t>
            </a:r>
            <a:r>
              <a:rPr lang="en-US" altLang="en-US" i="1" smtClean="0"/>
              <a:t>V</a:t>
            </a:r>
            <a:r>
              <a:rPr lang="en-US" altLang="en-US" smtClean="0"/>
              <a:t> = </a:t>
            </a:r>
            <a:r>
              <a:rPr lang="en-US" altLang="en-US" sz="2000" smtClean="0">
                <a:sym typeface="Symbol" pitchFamily="18" charset="2"/>
              </a:rPr>
              <a:t>{</a:t>
            </a:r>
            <a:r>
              <a:rPr lang="en-US" altLang="en-US" sz="2000" i="1" smtClean="0">
                <a:sym typeface="Symbol" pitchFamily="18" charset="2"/>
              </a:rPr>
              <a:t>w</a:t>
            </a:r>
            <a:r>
              <a:rPr lang="en-US" altLang="en-US" sz="2000" baseline="-25000" smtClean="0">
                <a:sym typeface="Symbol" pitchFamily="18" charset="2"/>
              </a:rPr>
              <a:t>1</a:t>
            </a:r>
            <a:r>
              <a:rPr lang="en-US" altLang="en-US" sz="2000" smtClean="0">
                <a:sym typeface="Symbol" pitchFamily="18" charset="2"/>
              </a:rPr>
              <a:t>, </a:t>
            </a:r>
            <a:r>
              <a:rPr lang="en-US" altLang="en-US" sz="2000" i="1" smtClean="0">
                <a:sym typeface="Symbol" pitchFamily="18" charset="2"/>
              </a:rPr>
              <a:t>w</a:t>
            </a:r>
            <a:r>
              <a:rPr lang="en-US" altLang="en-US" sz="2000" baseline="-25000" smtClean="0">
                <a:sym typeface="Symbol" pitchFamily="18" charset="2"/>
              </a:rPr>
              <a:t>2</a:t>
            </a:r>
            <a:r>
              <a:rPr lang="en-US" altLang="en-US" sz="2000" smtClean="0">
                <a:sym typeface="Symbol" pitchFamily="18" charset="2"/>
              </a:rPr>
              <a:t>,…</a:t>
            </a:r>
            <a:r>
              <a:rPr lang="en-US" altLang="en-US" sz="2000" i="1" smtClean="0">
                <a:sym typeface="Symbol" pitchFamily="18" charset="2"/>
              </a:rPr>
              <a:t>w</a:t>
            </a:r>
            <a:r>
              <a:rPr lang="en-US" altLang="en-US" sz="2000" baseline="-25000" smtClean="0">
                <a:sym typeface="Symbol" pitchFamily="18" charset="2"/>
              </a:rPr>
              <a:t>m</a:t>
            </a:r>
            <a:r>
              <a:rPr lang="en-US" altLang="en-US" sz="2000" smtClean="0">
                <a:sym typeface="Symbol" pitchFamily="18" charset="2"/>
              </a:rPr>
              <a:t>}</a:t>
            </a:r>
            <a:r>
              <a:rPr lang="en-US" altLang="en-US" smtClean="0"/>
              <a:t> based on the probabilities P(</a:t>
            </a:r>
            <a:r>
              <a:rPr lang="en-US" altLang="en-US" i="1" smtClean="0"/>
              <a:t>w</a:t>
            </a:r>
            <a:r>
              <a:rPr lang="en-US" altLang="en-US" i="1" baseline="-25000" smtClean="0"/>
              <a:t>j</a:t>
            </a:r>
            <a:r>
              <a:rPr lang="en-US" altLang="en-US" i="1" smtClean="0"/>
              <a:t> </a:t>
            </a:r>
            <a:r>
              <a:rPr lang="en-US" altLang="en-US" smtClean="0"/>
              <a:t>|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).</a:t>
            </a:r>
          </a:p>
          <a:p>
            <a:endParaRPr lang="en-US" altLang="en-US" smtClean="0"/>
          </a:p>
          <a:p>
            <a:r>
              <a:rPr lang="en-US" altLang="en-US" smtClean="0"/>
              <a:t>Smooth probability estimates with Laplace  </a:t>
            </a:r>
            <a:r>
              <a:rPr lang="en-US" altLang="en-US" i="1" smtClean="0"/>
              <a:t>m</a:t>
            </a:r>
            <a:r>
              <a:rPr lang="en-US" altLang="en-US" smtClean="0"/>
              <a:t>-estimates assuming a uniform distribution over all words </a:t>
            </a:r>
          </a:p>
          <a:p>
            <a:pPr lvl="1"/>
            <a:r>
              <a:rPr lang="en-US" altLang="en-US" i="1" smtClean="0"/>
              <a:t>p </a:t>
            </a:r>
            <a:r>
              <a:rPr lang="en-US" altLang="en-US" smtClean="0"/>
              <a:t>= 1/|</a:t>
            </a:r>
            <a:r>
              <a:rPr lang="en-US" altLang="en-US" i="1" smtClean="0"/>
              <a:t>V</a:t>
            </a:r>
            <a:r>
              <a:rPr lang="en-US" altLang="en-US" smtClean="0"/>
              <a:t>|) and </a:t>
            </a:r>
            <a:r>
              <a:rPr lang="en-US" altLang="en-US" i="1" smtClean="0"/>
              <a:t>m </a:t>
            </a:r>
            <a:r>
              <a:rPr lang="en-US" altLang="en-US" smtClean="0"/>
              <a:t>= |</a:t>
            </a:r>
            <a:r>
              <a:rPr lang="en-US" altLang="en-US" i="1" smtClean="0"/>
              <a:t>V</a:t>
            </a:r>
            <a:r>
              <a:rPr lang="en-US" altLang="en-US" smtClean="0"/>
              <a:t>|</a:t>
            </a:r>
          </a:p>
          <a:p>
            <a:pPr lvl="1"/>
            <a:r>
              <a:rPr lang="en-US" altLang="en-US" sz="1800" smtClean="0">
                <a:sym typeface="Symbol" pitchFamily="18" charset="2"/>
              </a:rPr>
              <a:t>Equivalent to a virtual sample of seeing each word in each category exactly once.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D7E6F9-57D2-4CEE-B8E7-AD6A88B3FED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66788"/>
          </a:xfrm>
        </p:spPr>
        <p:txBody>
          <a:bodyPr/>
          <a:lstStyle/>
          <a:p>
            <a:r>
              <a:rPr lang="en-US" altLang="en-US" smtClean="0"/>
              <a:t>Text Naïve Bayes Algorithm</a:t>
            </a:r>
            <a:br>
              <a:rPr lang="en-US" altLang="en-US" smtClean="0"/>
            </a:br>
            <a:r>
              <a:rPr lang="en-US" altLang="en-US" smtClean="0"/>
              <a:t>(Train)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833438" y="1795463"/>
            <a:ext cx="73850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/>
              <a:t>Let </a:t>
            </a:r>
            <a:r>
              <a:rPr lang="en-US" altLang="en-US" sz="2400" i="1"/>
              <a:t>V</a:t>
            </a:r>
            <a:r>
              <a:rPr lang="en-US" altLang="en-US" sz="2400"/>
              <a:t> be the vocabulary of all words in the documents in </a:t>
            </a:r>
            <a:r>
              <a:rPr lang="en-US" altLang="en-US" sz="2400" i="1"/>
              <a:t>D</a:t>
            </a:r>
          </a:p>
          <a:p>
            <a:pPr algn="l" eaLnBrk="1" hangingPunct="1"/>
            <a:r>
              <a:rPr lang="en-US" altLang="en-US" sz="2400"/>
              <a:t>For each category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  </a:t>
            </a:r>
            <a:r>
              <a:rPr lang="en-US" altLang="en-US" sz="2400">
                <a:sym typeface="Symbol" pitchFamily="18" charset="2"/>
              </a:rPr>
              <a:t> </a:t>
            </a:r>
            <a:r>
              <a:rPr lang="en-US" altLang="en-US" sz="2400" i="1">
                <a:sym typeface="Symbol" pitchFamily="18" charset="2"/>
              </a:rPr>
              <a:t>C</a:t>
            </a:r>
            <a:endParaRPr lang="en-US" altLang="en-US" sz="2400" i="1" baseline="-25000"/>
          </a:p>
          <a:p>
            <a:pPr algn="l" eaLnBrk="1" hangingPunct="1"/>
            <a:r>
              <a:rPr lang="en-US" altLang="en-US" sz="2400" i="1" baseline="-25000"/>
              <a:t>        </a:t>
            </a:r>
            <a:r>
              <a:rPr lang="en-US" altLang="en-US" sz="2400"/>
              <a:t>Let</a:t>
            </a:r>
            <a:r>
              <a:rPr lang="en-US" altLang="en-US" sz="2400" i="1"/>
              <a:t> D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 </a:t>
            </a:r>
            <a:r>
              <a:rPr lang="en-US" altLang="en-US" sz="2400"/>
              <a:t>be the subset of documents in </a:t>
            </a:r>
            <a:r>
              <a:rPr lang="en-US" altLang="en-US" sz="2400" i="1"/>
              <a:t>D</a:t>
            </a:r>
            <a:r>
              <a:rPr lang="en-US" altLang="en-US" sz="2400"/>
              <a:t> in category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</a:t>
            </a:r>
          </a:p>
          <a:p>
            <a:pPr algn="l" eaLnBrk="1" hangingPunct="1"/>
            <a:r>
              <a:rPr lang="en-US" altLang="en-US" sz="2400" i="1" baseline="-25000"/>
              <a:t>        </a:t>
            </a:r>
            <a:r>
              <a:rPr lang="en-US" altLang="en-US" sz="2400"/>
              <a:t>P(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</a:t>
            </a:r>
            <a:r>
              <a:rPr lang="en-US" altLang="en-US" sz="2400"/>
              <a:t>) = |</a:t>
            </a:r>
            <a:r>
              <a:rPr lang="en-US" altLang="en-US" sz="2400" i="1"/>
              <a:t>D</a:t>
            </a:r>
            <a:r>
              <a:rPr lang="en-US" altLang="en-US" sz="2400" i="1" baseline="-25000"/>
              <a:t>i</a:t>
            </a:r>
            <a:r>
              <a:rPr lang="en-US" altLang="en-US" sz="2400"/>
              <a:t>| / |</a:t>
            </a:r>
            <a:r>
              <a:rPr lang="en-US" altLang="en-US" sz="2400" i="1"/>
              <a:t>D</a:t>
            </a:r>
            <a:r>
              <a:rPr lang="en-US" altLang="en-US" sz="2400"/>
              <a:t>|</a:t>
            </a:r>
          </a:p>
          <a:p>
            <a:pPr algn="l" eaLnBrk="1" hangingPunct="1"/>
            <a:r>
              <a:rPr lang="en-US" altLang="en-US" sz="2400"/>
              <a:t>      Let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i</a:t>
            </a:r>
            <a:r>
              <a:rPr lang="en-US" altLang="en-US" sz="2400"/>
              <a:t> be the concatenation of all the documents in </a:t>
            </a:r>
            <a:r>
              <a:rPr lang="en-US" altLang="en-US" sz="2400" i="1"/>
              <a:t>D</a:t>
            </a:r>
            <a:r>
              <a:rPr lang="en-US" altLang="en-US" sz="2400" i="1" baseline="-25000"/>
              <a:t>i</a:t>
            </a:r>
          </a:p>
          <a:p>
            <a:pPr algn="l" eaLnBrk="1" hangingPunct="1"/>
            <a:r>
              <a:rPr lang="en-US" altLang="en-US" sz="2400" i="1" baseline="-25000"/>
              <a:t>         </a:t>
            </a:r>
            <a:r>
              <a:rPr lang="en-US" altLang="en-US" sz="2400"/>
              <a:t>Let </a:t>
            </a:r>
            <a:r>
              <a:rPr lang="en-US" altLang="en-US" sz="2400" i="1"/>
              <a:t>n</a:t>
            </a:r>
            <a:r>
              <a:rPr lang="en-US" altLang="en-US" sz="2400" i="1" baseline="-25000"/>
              <a:t>i </a:t>
            </a:r>
            <a:r>
              <a:rPr lang="en-US" altLang="en-US" sz="2400"/>
              <a:t>be the total number of word occurrences in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i</a:t>
            </a:r>
          </a:p>
          <a:p>
            <a:pPr algn="l" eaLnBrk="1" hangingPunct="1"/>
            <a:r>
              <a:rPr lang="en-US" altLang="en-US" sz="2400" i="1" baseline="-25000"/>
              <a:t>         </a:t>
            </a:r>
            <a:r>
              <a:rPr lang="en-US" altLang="en-US" sz="2400"/>
              <a:t>For each word </a:t>
            </a:r>
            <a:r>
              <a:rPr lang="en-US" altLang="en-US" sz="2400" i="1"/>
              <a:t>w</a:t>
            </a:r>
            <a:r>
              <a:rPr lang="en-US" altLang="en-US" sz="2400" i="1" baseline="-25000"/>
              <a:t>j </a:t>
            </a:r>
            <a:r>
              <a:rPr lang="en-US" altLang="en-US" sz="2400">
                <a:sym typeface="Symbol" pitchFamily="18" charset="2"/>
              </a:rPr>
              <a:t> </a:t>
            </a:r>
            <a:r>
              <a:rPr lang="en-US" altLang="en-US" sz="2400" i="1"/>
              <a:t>V</a:t>
            </a:r>
          </a:p>
          <a:p>
            <a:pPr algn="l" eaLnBrk="1" hangingPunct="1"/>
            <a:r>
              <a:rPr lang="en-US" altLang="en-US" sz="2400" i="1"/>
              <a:t>             </a:t>
            </a:r>
            <a:r>
              <a:rPr lang="en-US" altLang="en-US" sz="2400"/>
              <a:t>Let</a:t>
            </a:r>
            <a:r>
              <a:rPr lang="en-US" altLang="en-US" sz="2400" i="1"/>
              <a:t> n</a:t>
            </a:r>
            <a:r>
              <a:rPr lang="en-US" altLang="en-US" sz="2400" i="1" baseline="-25000"/>
              <a:t>ij </a:t>
            </a:r>
            <a:r>
              <a:rPr lang="en-US" altLang="en-US" sz="2400"/>
              <a:t>be the number of occurrences of </a:t>
            </a:r>
            <a:r>
              <a:rPr lang="en-US" altLang="en-US" sz="2400" i="1"/>
              <a:t>w</a:t>
            </a:r>
            <a:r>
              <a:rPr lang="en-US" altLang="en-US" sz="2400" i="1" baseline="-25000"/>
              <a:t>j </a:t>
            </a:r>
            <a:r>
              <a:rPr lang="en-US" altLang="en-US" sz="2400"/>
              <a:t>in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i</a:t>
            </a:r>
          </a:p>
          <a:p>
            <a:pPr algn="l" eaLnBrk="1" hangingPunct="1"/>
            <a:r>
              <a:rPr lang="en-US" altLang="en-US" sz="2400" i="1" baseline="-25000"/>
              <a:t>                    </a:t>
            </a:r>
            <a:r>
              <a:rPr lang="en-US" altLang="en-US" sz="2400"/>
              <a:t>Let P(</a:t>
            </a:r>
            <a:r>
              <a:rPr lang="en-US" altLang="en-US" sz="2400" i="1"/>
              <a:t>w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 </a:t>
            </a:r>
            <a:r>
              <a:rPr lang="en-US" altLang="en-US" sz="2400"/>
              <a:t>|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</a:t>
            </a:r>
            <a:r>
              <a:rPr lang="en-US" altLang="en-US" sz="2400"/>
              <a:t>) = (</a:t>
            </a:r>
            <a:r>
              <a:rPr lang="en-US" altLang="en-US" sz="2400" i="1"/>
              <a:t>n</a:t>
            </a:r>
            <a:r>
              <a:rPr lang="en-US" altLang="en-US" sz="2400" i="1" baseline="-25000"/>
              <a:t>ij </a:t>
            </a:r>
            <a:r>
              <a:rPr lang="en-US" altLang="en-US" sz="2400"/>
              <a:t>+ 1) / (</a:t>
            </a:r>
            <a:r>
              <a:rPr lang="en-US" altLang="en-US" sz="2400" i="1"/>
              <a:t>n</a:t>
            </a:r>
            <a:r>
              <a:rPr lang="en-US" altLang="en-US" sz="2400" i="1" baseline="-25000"/>
              <a:t>i </a:t>
            </a:r>
            <a:r>
              <a:rPr lang="en-US" altLang="en-US" sz="2400"/>
              <a:t>+ |</a:t>
            </a:r>
            <a:r>
              <a:rPr lang="en-US" altLang="en-US" sz="2400" i="1"/>
              <a:t>V</a:t>
            </a:r>
            <a:r>
              <a:rPr lang="en-US" altLang="en-US" sz="2400"/>
              <a:t>|)  </a:t>
            </a:r>
            <a:endParaRPr lang="en-US" altLang="en-US" sz="2400" i="1" baseline="-25000"/>
          </a:p>
          <a:p>
            <a:pPr algn="l" eaLnBrk="1" hangingPunct="1"/>
            <a:endParaRPr lang="en-US" altLang="en-US" sz="24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41434" y="6453807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D56BD24B-31EE-4B71-9766-ADEF9E87780E}" type="slidenum">
              <a:rPr lang="en-US" altLang="en-US" sz="1200" smtClean="0"/>
              <a:pPr algn="r"/>
              <a:t>3</a:t>
            </a:fld>
            <a:endParaRPr lang="en-US" altLang="en-US" sz="1200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for Classification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772400" cy="4638675"/>
          </a:xfrm>
        </p:spPr>
        <p:txBody>
          <a:bodyPr/>
          <a:lstStyle/>
          <a:p>
            <a:r>
              <a:rPr lang="en-US" altLang="en-US" sz="2400" dirty="0" smtClean="0"/>
              <a:t>A training example is an instance </a:t>
            </a:r>
            <a:r>
              <a:rPr lang="en-US" altLang="en-US" sz="2400" i="1" dirty="0" err="1" smtClean="0"/>
              <a:t>x</a:t>
            </a:r>
            <a:r>
              <a:rPr lang="en-US" altLang="en-US" sz="2400" dirty="0" err="1" smtClean="0">
                <a:sym typeface="Symbol" pitchFamily="18" charset="2"/>
              </a:rPr>
              <a:t></a:t>
            </a:r>
            <a:r>
              <a:rPr lang="en-US" altLang="en-US" sz="2400" i="1" dirty="0" err="1" smtClean="0">
                <a:sym typeface="Symbol" pitchFamily="18" charset="2"/>
              </a:rPr>
              <a:t>X</a:t>
            </a:r>
            <a:r>
              <a:rPr lang="en-US" altLang="en-US" sz="2400" i="1" dirty="0" smtClean="0">
                <a:sym typeface="Symbol" pitchFamily="18" charset="2"/>
              </a:rPr>
              <a:t>, </a:t>
            </a:r>
            <a:r>
              <a:rPr lang="en-US" altLang="en-US" sz="2400" dirty="0" smtClean="0">
                <a:sym typeface="Symbol" pitchFamily="18" charset="2"/>
              </a:rPr>
              <a:t>paired with its correct class label </a:t>
            </a:r>
            <a:r>
              <a:rPr lang="en-US" altLang="en-US" sz="2400" i="1" dirty="0" smtClean="0">
                <a:sym typeface="Symbol" pitchFamily="18" charset="2"/>
              </a:rPr>
              <a:t>c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>
                <a:sym typeface="Symbol" pitchFamily="18" charset="2"/>
              </a:rPr>
              <a:t>x</a:t>
            </a:r>
            <a:r>
              <a:rPr lang="en-US" altLang="en-US" sz="2400" dirty="0" smtClean="0">
                <a:sym typeface="Symbol" pitchFamily="18" charset="2"/>
              </a:rPr>
              <a:t>): &lt;</a:t>
            </a:r>
            <a:r>
              <a:rPr lang="en-US" altLang="en-US" sz="2400" i="1" dirty="0" smtClean="0">
                <a:sym typeface="Symbol" pitchFamily="18" charset="2"/>
              </a:rPr>
              <a:t>x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i="1" dirty="0" smtClean="0">
                <a:sym typeface="Symbol" pitchFamily="18" charset="2"/>
              </a:rPr>
              <a:t>c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>
                <a:sym typeface="Symbol" pitchFamily="18" charset="2"/>
              </a:rPr>
              <a:t>x</a:t>
            </a:r>
            <a:r>
              <a:rPr lang="en-US" altLang="en-US" sz="2400" dirty="0" smtClean="0">
                <a:sym typeface="Symbol" pitchFamily="18" charset="2"/>
              </a:rPr>
              <a:t>)&gt; for an unknown classification function, </a:t>
            </a:r>
            <a:r>
              <a:rPr lang="en-US" altLang="en-US" sz="2400" i="1" dirty="0" smtClean="0">
                <a:sym typeface="Symbol" pitchFamily="18" charset="2"/>
              </a:rPr>
              <a:t>c</a:t>
            </a:r>
            <a:r>
              <a:rPr lang="en-US" altLang="en-US" sz="2400" dirty="0" smtClean="0">
                <a:sym typeface="Symbol" pitchFamily="18" charset="2"/>
              </a:rPr>
              <a:t>. </a:t>
            </a:r>
          </a:p>
          <a:p>
            <a:endParaRPr lang="en-US" altLang="en-US" sz="2400" dirty="0" smtClean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Given a set of training examples, </a:t>
            </a:r>
            <a:r>
              <a:rPr lang="en-US" altLang="en-US" sz="2400" i="1" dirty="0" smtClean="0">
                <a:sym typeface="Symbol" pitchFamily="18" charset="2"/>
              </a:rPr>
              <a:t>D</a:t>
            </a:r>
            <a:r>
              <a:rPr lang="en-US" altLang="en-US" sz="2400" dirty="0" smtClean="0">
                <a:sym typeface="Symbol" pitchFamily="18" charset="2"/>
              </a:rPr>
              <a:t>.</a:t>
            </a:r>
          </a:p>
          <a:p>
            <a:pPr lvl="1"/>
            <a:r>
              <a:rPr lang="en-US" altLang="en-US" sz="2000" dirty="0" smtClean="0">
                <a:sym typeface="Symbol" pitchFamily="18" charset="2"/>
              </a:rPr>
              <a:t>Find a hypothesized classification function, </a:t>
            </a:r>
            <a:r>
              <a:rPr lang="en-US" altLang="en-US" sz="2000" i="1" dirty="0" smtClean="0">
                <a:sym typeface="Symbol" pitchFamily="18" charset="2"/>
              </a:rPr>
              <a:t>h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), such that: </a:t>
            </a:r>
            <a:r>
              <a:rPr lang="en-US" altLang="en-US" sz="2000" i="1" dirty="0" smtClean="0">
                <a:sym typeface="Symbol" pitchFamily="18" charset="2"/>
              </a:rPr>
              <a:t>h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) =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), for all training instances (i.e., for all &lt;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,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)&gt; in </a:t>
            </a:r>
            <a:r>
              <a:rPr lang="en-US" altLang="en-US" sz="2000" i="1" dirty="0" smtClean="0">
                <a:sym typeface="Symbol" pitchFamily="18" charset="2"/>
              </a:rPr>
              <a:t>D</a:t>
            </a:r>
            <a:r>
              <a:rPr lang="en-US" altLang="en-US" sz="2000" dirty="0" smtClean="0">
                <a:sym typeface="Symbol" pitchFamily="18" charset="2"/>
              </a:rPr>
              <a:t>). This is called </a:t>
            </a:r>
            <a:r>
              <a:rPr lang="en-US" altLang="en-US" sz="2000" dirty="0" smtClean="0">
                <a:solidFill>
                  <a:srgbClr val="FF0000"/>
                </a:solidFill>
                <a:sym typeface="Symbol" pitchFamily="18" charset="2"/>
              </a:rPr>
              <a:t>consistency</a:t>
            </a:r>
            <a:r>
              <a:rPr lang="en-US" altLang="en-US" sz="2000" dirty="0" smtClean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430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EFCBD4-4D0C-4594-AB4E-2B7DE0F24FD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01713"/>
          </a:xfrm>
        </p:spPr>
        <p:txBody>
          <a:bodyPr/>
          <a:lstStyle/>
          <a:p>
            <a:r>
              <a:rPr lang="en-US" altLang="en-US" smtClean="0"/>
              <a:t>Text Naïve Bayes Algorithm</a:t>
            </a:r>
            <a:br>
              <a:rPr lang="en-US" altLang="en-US" smtClean="0"/>
            </a:br>
            <a:r>
              <a:rPr lang="en-US" altLang="en-US" smtClean="0"/>
              <a:t>(Test)</a:t>
            </a: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1119188" y="1787525"/>
            <a:ext cx="6742112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/>
              <a:t>Given a test document </a:t>
            </a:r>
            <a:r>
              <a:rPr lang="en-US" altLang="en-US" sz="2400" i="1"/>
              <a:t>X</a:t>
            </a:r>
          </a:p>
          <a:p>
            <a:pPr algn="l" eaLnBrk="1" hangingPunct="1"/>
            <a:r>
              <a:rPr lang="en-US" altLang="en-US" sz="2400"/>
              <a:t>Let </a:t>
            </a:r>
            <a:r>
              <a:rPr lang="en-US" altLang="en-US" sz="2400" i="1"/>
              <a:t>n</a:t>
            </a:r>
            <a:r>
              <a:rPr lang="en-US" altLang="en-US" sz="2400"/>
              <a:t> be the number of word occurrences in </a:t>
            </a:r>
            <a:r>
              <a:rPr lang="en-US" altLang="en-US" sz="2400" i="1"/>
              <a:t>X</a:t>
            </a:r>
          </a:p>
          <a:p>
            <a:pPr algn="l" eaLnBrk="1" hangingPunct="1"/>
            <a:r>
              <a:rPr lang="en-US" altLang="en-US" sz="2400"/>
              <a:t>Return the category:</a:t>
            </a:r>
          </a:p>
          <a:p>
            <a:pPr algn="l" eaLnBrk="1" hangingPunct="1"/>
            <a:endParaRPr lang="en-US" altLang="en-US" sz="2400"/>
          </a:p>
          <a:p>
            <a:pPr algn="l" eaLnBrk="1" hangingPunct="1"/>
            <a:endParaRPr lang="en-US" altLang="en-US" sz="2400"/>
          </a:p>
          <a:p>
            <a:pPr algn="l" eaLnBrk="1" hangingPunct="1"/>
            <a:endParaRPr lang="en-US" altLang="en-US" sz="1800"/>
          </a:p>
          <a:p>
            <a:pPr algn="l" eaLnBrk="1" hangingPunct="1"/>
            <a:endParaRPr lang="en-US" altLang="en-US" sz="1800"/>
          </a:p>
          <a:p>
            <a:pPr algn="l" eaLnBrk="1" hangingPunct="1"/>
            <a:r>
              <a:rPr lang="en-US" altLang="en-US" sz="2400"/>
              <a:t>     where </a:t>
            </a:r>
            <a:r>
              <a:rPr lang="en-US" altLang="en-US" sz="2400" i="1"/>
              <a:t>a</a:t>
            </a:r>
            <a:r>
              <a:rPr lang="en-US" altLang="en-US" sz="2400" i="1" baseline="-25000"/>
              <a:t>i</a:t>
            </a:r>
            <a:r>
              <a:rPr lang="en-US" altLang="en-US" sz="2400"/>
              <a:t> is the word occurring the </a:t>
            </a:r>
            <a:r>
              <a:rPr lang="en-US" altLang="en-US" sz="2400" i="1"/>
              <a:t>i</a:t>
            </a:r>
            <a:r>
              <a:rPr lang="en-US" altLang="en-US" sz="2400"/>
              <a:t>th position in </a:t>
            </a:r>
            <a:r>
              <a:rPr lang="en-US" altLang="en-US" sz="2400" i="1"/>
              <a:t>X</a:t>
            </a:r>
          </a:p>
          <a:p>
            <a:pPr algn="l" eaLnBrk="1" hangingPunct="1"/>
            <a:r>
              <a:rPr lang="en-US" altLang="en-US" sz="2400"/>
              <a:t>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054350" y="3141663"/>
          <a:ext cx="2771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1981080" imgH="571320" progId="Equation.DSMT4">
                  <p:embed/>
                </p:oleObj>
              </mc:Choice>
              <mc:Fallback>
                <p:oleObj name="Equation" r:id="rId4" imgW="1981080" imgH="571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3141663"/>
                        <a:ext cx="2771775" cy="800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024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429272-8D9A-4DD0-B05F-36A22516403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 sz="quarter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Text Naïve Bayes - Example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1209675" y="1379538"/>
          <a:ext cx="4243388" cy="22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Worksheet" r:id="rId4" imgW="3371850" imgH="1809750" progId="Excel.Sheet.8">
                  <p:embed/>
                </p:oleObj>
              </mc:Choice>
              <mc:Fallback>
                <p:oleObj name="Worksheet" r:id="rId4" imgW="3371850" imgH="180975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379538"/>
                        <a:ext cx="4243388" cy="22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881688" y="1435100"/>
          <a:ext cx="26257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Worksheet" r:id="rId6" imgW="1838325" imgH="1000125" progId="Excel.Sheet.8">
                  <p:embed/>
                </p:oleObj>
              </mc:Choice>
              <mc:Fallback>
                <p:oleObj name="Worksheet" r:id="rId6" imgW="1838325" imgH="100012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1435100"/>
                        <a:ext cx="262572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6691313" y="3052763"/>
            <a:ext cx="1176337" cy="5302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b="1">
                <a:latin typeface="Arial" charset="0"/>
              </a:rPr>
              <a:t>P(no) = 0.4</a:t>
            </a:r>
          </a:p>
          <a:p>
            <a:pPr algn="l"/>
            <a:r>
              <a:rPr lang="en-US" altLang="en-US" b="1">
                <a:latin typeface="Arial" charset="0"/>
              </a:rPr>
              <a:t>P(yes) = 0.6</a:t>
            </a:r>
          </a:p>
        </p:txBody>
      </p:sp>
      <p:sp>
        <p:nvSpPr>
          <p:cNvPr id="10248" name="AutoShape 11"/>
          <p:cNvSpPr>
            <a:spLocks/>
          </p:cNvSpPr>
          <p:nvPr/>
        </p:nvSpPr>
        <p:spPr bwMode="auto">
          <a:xfrm>
            <a:off x="1008063" y="1387475"/>
            <a:ext cx="88900" cy="2270125"/>
          </a:xfrm>
          <a:prstGeom prst="leftBrace">
            <a:avLst>
              <a:gd name="adj1" fmla="val 212798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>
            <a:off x="165100" y="2376488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>
                <a:solidFill>
                  <a:srgbClr val="CC0000"/>
                </a:solidFill>
                <a:latin typeface="Arial" charset="0"/>
              </a:rPr>
              <a:t>Training</a:t>
            </a:r>
          </a:p>
          <a:p>
            <a:pPr algn="ctr"/>
            <a:r>
              <a:rPr lang="en-US" altLang="en-US" sz="1200" b="1">
                <a:solidFill>
                  <a:srgbClr val="CC0000"/>
                </a:solidFill>
                <a:latin typeface="Arial" charset="0"/>
              </a:rPr>
              <a:t>Data</a:t>
            </a:r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2238375" y="4440238"/>
            <a:ext cx="455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b="1">
                <a:latin typeface="Arial" charset="0"/>
              </a:rPr>
              <a:t>New</a:t>
            </a:r>
            <a:r>
              <a:rPr lang="en-US" altLang="en-US"/>
              <a:t> email </a:t>
            </a:r>
            <a:r>
              <a:rPr lang="en-US" altLang="en-US" i="1"/>
              <a:t>x</a:t>
            </a:r>
            <a:r>
              <a:rPr lang="en-US" altLang="en-US"/>
              <a:t> containing t1, t4, t5      </a:t>
            </a:r>
            <a:r>
              <a:rPr lang="en-US" altLang="en-US">
                <a:sym typeface="Wingdings" pitchFamily="2" charset="2"/>
              </a:rPr>
              <a:t></a:t>
            </a:r>
            <a:r>
              <a:rPr lang="en-US" altLang="en-US" i="1">
                <a:sym typeface="Wingdings" pitchFamily="2" charset="2"/>
              </a:rPr>
              <a:t>     </a:t>
            </a:r>
            <a:r>
              <a:rPr lang="en-US" altLang="en-US" b="1" i="1">
                <a:sym typeface="Wingdings" pitchFamily="2" charset="2"/>
              </a:rPr>
              <a:t>x</a:t>
            </a:r>
            <a:r>
              <a:rPr lang="en-US" altLang="en-US" b="1">
                <a:sym typeface="Wingdings" pitchFamily="2" charset="2"/>
              </a:rPr>
              <a:t> = &lt;1, 0, 0, 1, 1&gt;</a:t>
            </a:r>
            <a:r>
              <a:rPr lang="en-US" altLang="en-US"/>
              <a:t> </a:t>
            </a:r>
          </a:p>
        </p:txBody>
      </p:sp>
      <p:sp>
        <p:nvSpPr>
          <p:cNvPr id="10251" name="Text Box 14"/>
          <p:cNvSpPr txBox="1">
            <a:spLocks noChangeArrowheads="1"/>
          </p:cNvSpPr>
          <p:nvPr/>
        </p:nvSpPr>
        <p:spPr bwMode="auto">
          <a:xfrm>
            <a:off x="2316163" y="4910138"/>
            <a:ext cx="4191000" cy="5302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/>
              <a:t>Should it be classified as spam = “yes” or spam = “no”?</a:t>
            </a:r>
          </a:p>
          <a:p>
            <a:pPr algn="l"/>
            <a:r>
              <a:rPr lang="en-US" altLang="en-US"/>
              <a:t>Need to find P(yes | </a:t>
            </a:r>
            <a:r>
              <a:rPr lang="en-US" altLang="en-US" i="1"/>
              <a:t>x</a:t>
            </a:r>
            <a:r>
              <a:rPr lang="en-US" altLang="en-US"/>
              <a:t>) and P(no | </a:t>
            </a:r>
            <a:r>
              <a:rPr lang="en-US" altLang="en-US" i="1"/>
              <a:t>x</a:t>
            </a:r>
            <a:r>
              <a:rPr lang="en-US" altLang="en-US"/>
              <a:t>) 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126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F5C544-A5E7-4B19-A219-9D08D5DFCF5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sz="quarter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Text Naïve Bayes - Example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734050" y="1262063"/>
          <a:ext cx="26257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Worksheet" r:id="rId4" imgW="1838325" imgH="1000125" progId="Excel.Sheet.8">
                  <p:embed/>
                </p:oleObj>
              </mc:Choice>
              <mc:Fallback>
                <p:oleObj name="Worksheet" r:id="rId4" imgW="1838325" imgH="100012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1262063"/>
                        <a:ext cx="262572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581775" y="2852738"/>
            <a:ext cx="1176338" cy="5302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b="1">
                <a:latin typeface="Arial" charset="0"/>
              </a:rPr>
              <a:t>P(no) = 0.4</a:t>
            </a:r>
          </a:p>
          <a:p>
            <a:pPr algn="l"/>
            <a:r>
              <a:rPr lang="en-US" altLang="en-US" b="1">
                <a:latin typeface="Arial" charset="0"/>
              </a:rPr>
              <a:t>P(yes) = 0.6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1296988" y="1739900"/>
            <a:ext cx="32194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1">
                <a:latin typeface="Arial" charset="0"/>
              </a:rPr>
              <a:t>New</a:t>
            </a:r>
            <a:r>
              <a:rPr lang="en-US" altLang="en-US" sz="1800"/>
              <a:t> email </a:t>
            </a:r>
            <a:r>
              <a:rPr lang="en-US" altLang="en-US" sz="1800" i="1"/>
              <a:t>x</a:t>
            </a:r>
            <a:r>
              <a:rPr lang="en-US" altLang="en-US" sz="1800"/>
              <a:t> containing t1, t4, t5</a:t>
            </a:r>
          </a:p>
          <a:p>
            <a:pPr algn="ctr"/>
            <a:endParaRPr lang="en-US" altLang="en-US" sz="800"/>
          </a:p>
          <a:p>
            <a:pPr algn="ctr"/>
            <a:r>
              <a:rPr lang="en-US" altLang="en-US" sz="1800" b="1" i="1">
                <a:sym typeface="Wingdings" pitchFamily="2" charset="2"/>
              </a:rPr>
              <a:t>x</a:t>
            </a:r>
            <a:r>
              <a:rPr lang="en-US" altLang="en-US" sz="1800" b="1">
                <a:sym typeface="Wingdings" pitchFamily="2" charset="2"/>
              </a:rPr>
              <a:t> = &lt;1, 0, 0, 1, 1&gt;</a:t>
            </a:r>
            <a:r>
              <a:rPr lang="en-US" altLang="en-US" sz="1800"/>
              <a:t> 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423863" y="3055938"/>
            <a:ext cx="5546725" cy="5302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/>
              <a:t>P(yes | </a:t>
            </a:r>
            <a:r>
              <a:rPr lang="en-US" altLang="en-US" i="1"/>
              <a:t>x</a:t>
            </a:r>
            <a:r>
              <a:rPr lang="en-US" altLang="en-US"/>
              <a:t>) 	= 	[4/6 * (1-4/6) * (1-3/6) * 3/6 * 2/6] * P(yes) / P(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pPr algn="l"/>
            <a:r>
              <a:rPr lang="en-US" altLang="en-US"/>
              <a:t>	=	[0.67 * 0.33 * 0.5 * 0.5 * 0.33] * 0.6 / P(</a:t>
            </a:r>
            <a:r>
              <a:rPr lang="en-US" altLang="en-US" i="1"/>
              <a:t>x</a:t>
            </a:r>
            <a:r>
              <a:rPr lang="en-US" altLang="en-US"/>
              <a:t>) = 0.11 / P(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414338" y="3802063"/>
            <a:ext cx="5546725" cy="5302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6363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/>
              <a:t>P(no | </a:t>
            </a:r>
            <a:r>
              <a:rPr lang="en-US" altLang="en-US" i="1"/>
              <a:t>x</a:t>
            </a:r>
            <a:r>
              <a:rPr lang="en-US" altLang="en-US"/>
              <a:t>) 	= 	[1/4 * (1-2/4) * (1-2/4) * 3/4 * 2/4] * P(no) / P(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pPr algn="l"/>
            <a:r>
              <a:rPr lang="en-US" altLang="en-US"/>
              <a:t>	=	[0.25 * 0.5 * 0.5 * 0.75 * 0.5] * 0.4 / P(</a:t>
            </a:r>
            <a:r>
              <a:rPr lang="en-US" altLang="en-US" i="1"/>
              <a:t>x</a:t>
            </a:r>
            <a:r>
              <a:rPr lang="en-US" altLang="en-US"/>
              <a:t>) = 0.019 / P(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403225" y="4619625"/>
            <a:ext cx="631983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/>
              <a:t>To get actual probabilities need to normalize: note that P(yes | x) + P(no | x) must be 1</a:t>
            </a:r>
          </a:p>
          <a:p>
            <a:pPr algn="l"/>
            <a:endParaRPr lang="en-US" altLang="en-US" sz="800"/>
          </a:p>
          <a:p>
            <a:pPr algn="l"/>
            <a:r>
              <a:rPr lang="en-US" altLang="en-US"/>
              <a:t>0.11 / P(x) + 0.019 / P(x) = 1   </a:t>
            </a:r>
            <a:r>
              <a:rPr lang="en-US" altLang="en-US">
                <a:sym typeface="Wingdings" pitchFamily="2" charset="2"/>
              </a:rPr>
              <a:t>   P(x) = 0.11 + 0.019 = 0.129</a:t>
            </a:r>
          </a:p>
          <a:p>
            <a:pPr algn="l"/>
            <a:endParaRPr lang="en-US" altLang="en-US">
              <a:sym typeface="Wingdings" pitchFamily="2" charset="2"/>
            </a:endParaRPr>
          </a:p>
          <a:p>
            <a:pPr algn="l"/>
            <a:r>
              <a:rPr lang="en-US" altLang="en-US">
                <a:sym typeface="Wingdings" pitchFamily="2" charset="2"/>
              </a:rPr>
              <a:t>So:	 </a:t>
            </a:r>
            <a:r>
              <a:rPr lang="en-US" altLang="en-US"/>
              <a:t>P(yes | </a:t>
            </a:r>
            <a:r>
              <a:rPr lang="en-US" altLang="en-US" i="1"/>
              <a:t>x</a:t>
            </a:r>
            <a:r>
              <a:rPr lang="en-US" altLang="en-US"/>
              <a:t>) = 0.11 / 0.129 = 0.853</a:t>
            </a:r>
          </a:p>
          <a:p>
            <a:pPr algn="l"/>
            <a:endParaRPr lang="en-US" altLang="en-US" sz="800"/>
          </a:p>
          <a:p>
            <a:pPr algn="l"/>
            <a:r>
              <a:rPr lang="en-US" altLang="en-US"/>
              <a:t>	 P(no | </a:t>
            </a:r>
            <a:r>
              <a:rPr lang="en-US" altLang="en-US" i="1"/>
              <a:t>x</a:t>
            </a:r>
            <a:r>
              <a:rPr lang="en-US" altLang="en-US"/>
              <a:t>) = 0.019 / 0.129 = 0.147</a:t>
            </a:r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1206500" y="5376863"/>
            <a:ext cx="2779713" cy="6937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61312" y="642399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708AE90C-7297-49FD-8115-AF763FAB9EB8}" type="slidenum">
              <a:rPr lang="en-US" altLang="en-US" sz="1200" smtClean="0"/>
              <a:pPr algn="r"/>
              <a:t>4</a:t>
            </a:fld>
            <a:endParaRPr lang="en-US" altLang="en-US" sz="1200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Example of Classification Learning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48470"/>
          </a:xfrm>
        </p:spPr>
        <p:txBody>
          <a:bodyPr/>
          <a:lstStyle/>
          <a:p>
            <a:r>
              <a:rPr lang="en-US" altLang="en-US" sz="2400" dirty="0" smtClean="0"/>
              <a:t>Instance language: &lt;size, color, shape&gt;</a:t>
            </a:r>
          </a:p>
          <a:p>
            <a:pPr lvl="1"/>
            <a:r>
              <a:rPr lang="en-US" altLang="en-US" sz="2000" dirty="0" smtClean="0"/>
              <a:t>size </a:t>
            </a:r>
            <a:r>
              <a:rPr lang="en-US" altLang="en-US" sz="2000" dirty="0" smtClean="0">
                <a:sym typeface="Symbol" pitchFamily="18" charset="2"/>
              </a:rPr>
              <a:t> {small, medium, large}</a:t>
            </a:r>
          </a:p>
          <a:p>
            <a:pPr lvl="1"/>
            <a:r>
              <a:rPr lang="en-US" altLang="en-US" sz="2000" dirty="0" smtClean="0">
                <a:sym typeface="Symbol" pitchFamily="18" charset="2"/>
              </a:rPr>
              <a:t>color  {red, blue, green}</a:t>
            </a:r>
          </a:p>
          <a:p>
            <a:pPr lvl="1"/>
            <a:r>
              <a:rPr lang="en-US" altLang="en-US" sz="2000" dirty="0" smtClean="0"/>
              <a:t>shape </a:t>
            </a:r>
            <a:r>
              <a:rPr lang="en-US" altLang="en-US" sz="2000" dirty="0" smtClean="0">
                <a:sym typeface="Symbol" pitchFamily="18" charset="2"/>
              </a:rPr>
              <a:t> {square, circle, triangle}</a:t>
            </a:r>
          </a:p>
          <a:p>
            <a:r>
              <a:rPr lang="en-US" altLang="en-US" sz="2400" i="1" dirty="0" smtClean="0">
                <a:sym typeface="Symbol" pitchFamily="18" charset="2"/>
              </a:rPr>
              <a:t>C </a:t>
            </a:r>
            <a:r>
              <a:rPr lang="en-US" altLang="en-US" sz="2400" dirty="0" smtClean="0">
                <a:sym typeface="Symbol" pitchFamily="18" charset="2"/>
              </a:rPr>
              <a:t>= {positive, negative}</a:t>
            </a:r>
          </a:p>
          <a:p>
            <a:endParaRPr lang="en-US" altLang="en-US" sz="1400" dirty="0" smtClean="0">
              <a:sym typeface="Symbol" pitchFamily="18" charset="2"/>
            </a:endParaRPr>
          </a:p>
          <a:p>
            <a:r>
              <a:rPr lang="en-US" altLang="en-US" sz="2400" i="1" dirty="0" smtClean="0">
                <a:sym typeface="Symbol" pitchFamily="18" charset="2"/>
              </a:rPr>
              <a:t>D</a:t>
            </a:r>
            <a:r>
              <a:rPr lang="en-US" altLang="en-US" sz="2400" dirty="0" smtClean="0">
                <a:sym typeface="Symbol" pitchFamily="18" charset="2"/>
              </a:rPr>
              <a:t>:</a:t>
            </a:r>
          </a:p>
          <a:p>
            <a:endParaRPr lang="en-US" altLang="en-US" sz="2400" dirty="0" smtClean="0">
              <a:sym typeface="Symbol" pitchFamily="18" charset="2"/>
            </a:endParaRPr>
          </a:p>
          <a:p>
            <a:endParaRPr lang="en-US" altLang="en-US" sz="2400" dirty="0" smtClean="0">
              <a:sym typeface="Symbol" pitchFamily="18" charset="2"/>
            </a:endParaRPr>
          </a:p>
          <a:p>
            <a:endParaRPr lang="en-US" altLang="en-US" sz="2400" dirty="0" smtClean="0">
              <a:sym typeface="Symbol" pitchFamily="18" charset="2"/>
            </a:endParaRPr>
          </a:p>
          <a:p>
            <a:endParaRPr lang="en-US" altLang="en-US" sz="3200" dirty="0" smtClean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Hypotheses?  circle </a:t>
            </a:r>
            <a:r>
              <a:rPr lang="en-US" altLang="en-US" sz="2400" dirty="0" smtClean="0">
                <a:sym typeface="Wingdings" pitchFamily="2" charset="2"/>
              </a:rPr>
              <a:t> positive?     red  positive?</a:t>
            </a:r>
            <a:endParaRPr lang="en-US" altLang="en-US" sz="2400" dirty="0" smtClean="0">
              <a:sym typeface="Symbol" pitchFamily="18" charset="2"/>
            </a:endParaRPr>
          </a:p>
        </p:txBody>
      </p:sp>
      <p:graphicFrame>
        <p:nvGraphicFramePr>
          <p:cNvPr id="558126" name="Group 46"/>
          <p:cNvGraphicFramePr>
            <a:graphicFrameLocks noGrp="1"/>
          </p:cNvGraphicFramePr>
          <p:nvPr/>
        </p:nvGraphicFramePr>
        <p:xfrm>
          <a:off x="1454430" y="3558898"/>
          <a:ext cx="5218113" cy="1941513"/>
        </p:xfrm>
        <a:graphic>
          <a:graphicData uri="http://schemas.openxmlformats.org/drawingml/2006/table">
            <a:tbl>
              <a:tblPr/>
              <a:tblGrid>
                <a:gridCol w="1103313"/>
                <a:gridCol w="914400"/>
                <a:gridCol w="990600"/>
                <a:gridCol w="990600"/>
                <a:gridCol w="1219200"/>
              </a:tblGrid>
              <a:tr h="420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Example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Size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Color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Shape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small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positive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large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positive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small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triangle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negative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large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blue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negative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36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41434" y="6414051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528C41D9-0DD1-4A77-B82F-2D3D43EFA939}" type="slidenum">
              <a:rPr lang="en-US" altLang="en-US" sz="1200" smtClean="0"/>
              <a:pPr algn="r"/>
              <a:t>5</a:t>
            </a:fld>
            <a:endParaRPr lang="en-US" altLang="en-US" sz="1200" dirty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8297"/>
            <a:ext cx="8229600" cy="964094"/>
          </a:xfrm>
        </p:spPr>
        <p:txBody>
          <a:bodyPr/>
          <a:lstStyle/>
          <a:p>
            <a:r>
              <a:rPr lang="en-US" altLang="en-US" dirty="0" smtClean="0"/>
              <a:t>General Learning Issues</a:t>
            </a:r>
            <a:br>
              <a:rPr lang="en-US" altLang="en-US" dirty="0" smtClean="0"/>
            </a:br>
            <a:r>
              <a:rPr lang="en-US" altLang="en-US" sz="2400" dirty="0" smtClean="0"/>
              <a:t>(All Predictive Modeling Tasks)</a:t>
            </a:r>
            <a:endParaRPr lang="en-US" altLang="en-US" dirty="0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91478"/>
            <a:ext cx="8229600" cy="47045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Many hypotheses can be consistent with the training data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Bias: </a:t>
            </a:r>
            <a:r>
              <a:rPr lang="en-US" altLang="en-US" sz="1800" dirty="0" smtClean="0"/>
              <a:t>Any criteria other than consistency with the training data that is used to select a hypothesis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Classification accuracy (% of instances classified correctly).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Measured on independent test data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Efficiency Issues: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Training time (efficiency of training algorithm)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Testing time (efficiency of subsequent classification)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Generalization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Hypotheses must generalize to correctly classify instances not in training data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Simply memorizing training examples is a consistent hypothesis that does not generalize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C00000"/>
                </a:solidFill>
              </a:rPr>
              <a:t>Occam’s razor</a:t>
            </a:r>
            <a:r>
              <a:rPr lang="en-US" altLang="en-US" sz="1800" dirty="0" smtClean="0"/>
              <a:t>: Finding a simple hypothesis helps ensure generalization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Simplest models tend to be the best models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The KISS principle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7679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1D98E7-676E-45F3-A862-6E430B30AB8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Text Categorization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190625"/>
            <a:ext cx="7270750" cy="4868863"/>
          </a:xfrm>
        </p:spPr>
        <p:txBody>
          <a:bodyPr/>
          <a:lstStyle/>
          <a:p>
            <a:r>
              <a:rPr lang="en-US" altLang="en-US" smtClean="0"/>
              <a:t>Assigning documents to a fixed set of categories.</a:t>
            </a:r>
          </a:p>
          <a:p>
            <a:r>
              <a:rPr lang="en-US" altLang="en-US" smtClean="0"/>
              <a:t>Applications:</a:t>
            </a:r>
          </a:p>
          <a:p>
            <a:pPr lvl="1"/>
            <a:r>
              <a:rPr lang="en-US" altLang="en-US" sz="1800" smtClean="0"/>
              <a:t>Web pages </a:t>
            </a:r>
          </a:p>
          <a:p>
            <a:pPr lvl="2"/>
            <a:r>
              <a:rPr lang="en-US" altLang="en-US" sz="1600" smtClean="0"/>
              <a:t>Recommending</a:t>
            </a:r>
          </a:p>
          <a:p>
            <a:pPr lvl="2"/>
            <a:r>
              <a:rPr lang="en-US" altLang="en-US" sz="1600" smtClean="0"/>
              <a:t>Yahoo-like classification</a:t>
            </a:r>
          </a:p>
          <a:p>
            <a:pPr lvl="1"/>
            <a:r>
              <a:rPr lang="en-US" altLang="en-US" sz="1800" smtClean="0"/>
              <a:t>Newsgroup Messages </a:t>
            </a:r>
          </a:p>
          <a:p>
            <a:pPr lvl="2"/>
            <a:r>
              <a:rPr lang="en-US" altLang="en-US" sz="1600" smtClean="0"/>
              <a:t>Recommending</a:t>
            </a:r>
          </a:p>
          <a:p>
            <a:pPr lvl="2"/>
            <a:r>
              <a:rPr lang="en-US" altLang="en-US" sz="1600" smtClean="0"/>
              <a:t>spam filtering</a:t>
            </a:r>
          </a:p>
          <a:p>
            <a:pPr lvl="1"/>
            <a:r>
              <a:rPr lang="en-US" altLang="en-US" sz="1800" smtClean="0"/>
              <a:t>News articles </a:t>
            </a:r>
          </a:p>
          <a:p>
            <a:pPr lvl="2"/>
            <a:r>
              <a:rPr lang="en-US" altLang="en-US" sz="1600" smtClean="0"/>
              <a:t>Personalized newspaper</a:t>
            </a:r>
          </a:p>
          <a:p>
            <a:pPr lvl="1"/>
            <a:r>
              <a:rPr lang="en-US" altLang="en-US" sz="1800" smtClean="0"/>
              <a:t>Email messages </a:t>
            </a:r>
          </a:p>
          <a:p>
            <a:pPr lvl="2"/>
            <a:r>
              <a:rPr lang="en-US" altLang="en-US" sz="1600" smtClean="0"/>
              <a:t>Routing</a:t>
            </a:r>
          </a:p>
          <a:p>
            <a:pPr lvl="2"/>
            <a:r>
              <a:rPr lang="en-US" altLang="en-US" sz="1600" smtClean="0"/>
              <a:t>Folderizing</a:t>
            </a:r>
          </a:p>
          <a:p>
            <a:pPr lvl="2"/>
            <a:r>
              <a:rPr lang="en-US" altLang="en-US" sz="1600" smtClean="0"/>
              <a:t>Spam filtering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B641E3-E4D8-47D5-A926-B628DCD241F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for Text Categorization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Manual development of text categorization functions is difficult.</a:t>
            </a:r>
          </a:p>
          <a:p>
            <a:r>
              <a:rPr lang="en-US" altLang="en-US" smtClean="0"/>
              <a:t>Learning Algorithms:</a:t>
            </a:r>
          </a:p>
          <a:p>
            <a:pPr lvl="1"/>
            <a:r>
              <a:rPr lang="en-US" altLang="en-US" sz="1800" b="1" smtClean="0"/>
              <a:t>Bayesian (naïve)</a:t>
            </a:r>
          </a:p>
          <a:p>
            <a:pPr lvl="1"/>
            <a:r>
              <a:rPr lang="en-US" altLang="en-US" sz="1800" smtClean="0"/>
              <a:t>Neural network</a:t>
            </a:r>
          </a:p>
          <a:p>
            <a:pPr lvl="1"/>
            <a:r>
              <a:rPr lang="en-US" altLang="en-US" sz="1800" b="1" smtClean="0"/>
              <a:t>Relevance Feedback (Rocchio)</a:t>
            </a:r>
          </a:p>
          <a:p>
            <a:pPr lvl="1"/>
            <a:r>
              <a:rPr lang="en-US" altLang="en-US" sz="1800" smtClean="0"/>
              <a:t>Rule based (Ripper)</a:t>
            </a:r>
          </a:p>
          <a:p>
            <a:pPr lvl="1"/>
            <a:r>
              <a:rPr lang="en-US" altLang="en-US" sz="1800" b="1" smtClean="0"/>
              <a:t>Nearest Neighbor (case based)</a:t>
            </a:r>
          </a:p>
          <a:p>
            <a:pPr lvl="1"/>
            <a:r>
              <a:rPr lang="en-US" altLang="en-US" sz="1800" smtClean="0"/>
              <a:t>Support Vector Machines (SVM)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6D9C26-616C-4532-B693-95FFF1723C1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Relevance Feedback (Rocchio)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Relevance feedback methods can be adapted for text categorization.</a:t>
            </a:r>
          </a:p>
          <a:p>
            <a:r>
              <a:rPr lang="en-US" altLang="en-US" smtClean="0"/>
              <a:t>Use standard TF/IDF weighted vectors to represent text documents (normalized by maximum term frequency).</a:t>
            </a:r>
          </a:p>
          <a:p>
            <a:r>
              <a:rPr lang="en-US" altLang="en-US" smtClean="0"/>
              <a:t>For each category, compute a </a:t>
            </a:r>
            <a:r>
              <a:rPr lang="en-US" altLang="en-US" i="1" smtClean="0"/>
              <a:t>prototype</a:t>
            </a:r>
            <a:r>
              <a:rPr lang="en-US" altLang="en-US" smtClean="0"/>
              <a:t> vector by summing the vectors of the training documents in the category.</a:t>
            </a:r>
          </a:p>
          <a:p>
            <a:r>
              <a:rPr lang="en-US" altLang="en-US" smtClean="0"/>
              <a:t>Assign test documents to the category with the closest prototype vector based on cosine similarity.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72BAB4-348C-4870-BCAF-123C85AB6A2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304800"/>
            <a:ext cx="8543925" cy="990600"/>
          </a:xfrm>
        </p:spPr>
        <p:txBody>
          <a:bodyPr/>
          <a:lstStyle/>
          <a:p>
            <a:r>
              <a:rPr lang="en-US" altLang="en-US" smtClean="0"/>
              <a:t>Rocchio Text Categorization Algorithm</a:t>
            </a:r>
            <a:br>
              <a:rPr lang="en-US" altLang="en-US" smtClean="0"/>
            </a:br>
            <a:r>
              <a:rPr lang="en-US" altLang="en-US" smtClean="0"/>
              <a:t>(Training)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730250" y="1639888"/>
            <a:ext cx="7699375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/>
              <a:t>Assume the set of categories is </a:t>
            </a:r>
            <a:r>
              <a:rPr lang="en-US" altLang="en-US" sz="2400">
                <a:sym typeface="Symbol" pitchFamily="18" charset="2"/>
              </a:rPr>
              <a:t>{</a:t>
            </a:r>
            <a:r>
              <a:rPr lang="en-US" altLang="en-US" sz="2400" i="1">
                <a:sym typeface="Symbol" pitchFamily="18" charset="2"/>
              </a:rPr>
              <a:t>c</a:t>
            </a:r>
            <a:r>
              <a:rPr lang="en-US" altLang="en-US" sz="2400" baseline="-25000">
                <a:sym typeface="Symbol" pitchFamily="18" charset="2"/>
              </a:rPr>
              <a:t>1</a:t>
            </a:r>
            <a:r>
              <a:rPr lang="en-US" altLang="en-US" sz="2400">
                <a:sym typeface="Symbol" pitchFamily="18" charset="2"/>
              </a:rPr>
              <a:t>, </a:t>
            </a:r>
            <a:r>
              <a:rPr lang="en-US" altLang="en-US" sz="2400" i="1">
                <a:sym typeface="Symbol" pitchFamily="18" charset="2"/>
              </a:rPr>
              <a:t>c</a:t>
            </a:r>
            <a:r>
              <a:rPr lang="en-US" altLang="en-US" sz="2400" baseline="-25000">
                <a:sym typeface="Symbol" pitchFamily="18" charset="2"/>
              </a:rPr>
              <a:t>2</a:t>
            </a:r>
            <a:r>
              <a:rPr lang="en-US" altLang="en-US" sz="2400">
                <a:sym typeface="Symbol" pitchFamily="18" charset="2"/>
              </a:rPr>
              <a:t>,…</a:t>
            </a:r>
            <a:r>
              <a:rPr lang="en-US" altLang="en-US" sz="2400" i="1">
                <a:sym typeface="Symbol" pitchFamily="18" charset="2"/>
              </a:rPr>
              <a:t>c</a:t>
            </a:r>
            <a:r>
              <a:rPr lang="en-US" altLang="en-US" sz="2400" baseline="-25000">
                <a:sym typeface="Symbol" pitchFamily="18" charset="2"/>
              </a:rPr>
              <a:t>n</a:t>
            </a:r>
            <a:r>
              <a:rPr lang="en-US" altLang="en-US" sz="2400">
                <a:sym typeface="Symbol" pitchFamily="18" charset="2"/>
              </a:rPr>
              <a:t>}</a:t>
            </a:r>
          </a:p>
          <a:p>
            <a:pPr algn="l" eaLnBrk="1" hangingPunct="1"/>
            <a:endParaRPr lang="en-US" altLang="en-US" sz="2400"/>
          </a:p>
          <a:p>
            <a:pPr algn="l" eaLnBrk="1" hangingPunct="1"/>
            <a:r>
              <a:rPr lang="en-US" altLang="en-US" sz="2400"/>
              <a:t>For </a:t>
            </a:r>
            <a:r>
              <a:rPr lang="en-US" altLang="en-US" sz="2400" i="1"/>
              <a:t>i</a:t>
            </a:r>
            <a:r>
              <a:rPr lang="en-US" altLang="en-US" sz="2400"/>
              <a:t> from 1 to </a:t>
            </a:r>
            <a:r>
              <a:rPr lang="en-US" altLang="en-US" sz="2400" i="1"/>
              <a:t>n</a:t>
            </a:r>
            <a:r>
              <a:rPr lang="en-US" altLang="en-US" sz="2400"/>
              <a:t> let </a:t>
            </a:r>
            <a:r>
              <a:rPr lang="en-US" altLang="en-US" sz="2400" b="1"/>
              <a:t>p</a:t>
            </a:r>
            <a:r>
              <a:rPr lang="en-US" altLang="en-US" sz="2400" i="1" baseline="-25000"/>
              <a:t>i</a:t>
            </a:r>
            <a:r>
              <a:rPr lang="en-US" altLang="en-US" sz="2400"/>
              <a:t> = &lt;0, 0,…,0&gt;  </a:t>
            </a:r>
            <a:r>
              <a:rPr lang="en-US" altLang="en-US" sz="2400">
                <a:solidFill>
                  <a:srgbClr val="CC0000"/>
                </a:solidFill>
              </a:rPr>
              <a:t>(</a:t>
            </a:r>
            <a:r>
              <a:rPr lang="en-US" altLang="en-US" sz="2400" i="1">
                <a:solidFill>
                  <a:srgbClr val="CC0000"/>
                </a:solidFill>
              </a:rPr>
              <a:t>init. prototype vectors</a:t>
            </a:r>
            <a:r>
              <a:rPr lang="en-US" altLang="en-US" sz="2400">
                <a:solidFill>
                  <a:srgbClr val="CC0000"/>
                </a:solidFill>
              </a:rPr>
              <a:t>)</a:t>
            </a:r>
          </a:p>
          <a:p>
            <a:pPr algn="l" eaLnBrk="1" hangingPunct="1"/>
            <a:endParaRPr lang="en-US" altLang="en-US" sz="2400">
              <a:solidFill>
                <a:schemeClr val="accent1"/>
              </a:solidFill>
            </a:endParaRPr>
          </a:p>
          <a:p>
            <a:pPr algn="l" eaLnBrk="1" hangingPunct="1"/>
            <a:r>
              <a:rPr lang="en-US" altLang="en-US" sz="2400"/>
              <a:t>For each training example &lt;</a:t>
            </a:r>
            <a:r>
              <a:rPr lang="en-US" altLang="en-US" sz="2400" i="1"/>
              <a:t>x</a:t>
            </a:r>
            <a:r>
              <a:rPr lang="en-US" altLang="en-US" sz="2400"/>
              <a:t>, </a:t>
            </a:r>
            <a:r>
              <a:rPr lang="en-US" altLang="en-US" sz="2400" i="1"/>
              <a:t>c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)&gt; </a:t>
            </a:r>
            <a:r>
              <a:rPr lang="en-US" altLang="en-US" sz="2800">
                <a:sym typeface="Symbol" pitchFamily="18" charset="2"/>
              </a:rPr>
              <a:t></a:t>
            </a:r>
            <a:r>
              <a:rPr lang="en-US" altLang="en-US" sz="2400"/>
              <a:t> </a:t>
            </a:r>
            <a:r>
              <a:rPr lang="en-US" altLang="en-US" sz="2400" i="1"/>
              <a:t>D</a:t>
            </a:r>
          </a:p>
          <a:p>
            <a:pPr algn="l" eaLnBrk="1" hangingPunct="1"/>
            <a:r>
              <a:rPr lang="en-US" altLang="en-US" sz="2400" i="1"/>
              <a:t>    </a:t>
            </a:r>
            <a:r>
              <a:rPr lang="en-US" altLang="en-US" sz="2400"/>
              <a:t>Let </a:t>
            </a:r>
            <a:r>
              <a:rPr lang="en-US" altLang="en-US" sz="2400" b="1"/>
              <a:t>d </a:t>
            </a:r>
            <a:r>
              <a:rPr lang="en-US" altLang="en-US" sz="2400"/>
              <a:t>be the normalized TF/IDF term vector for doc </a:t>
            </a:r>
            <a:r>
              <a:rPr lang="en-US" altLang="en-US" sz="2400" i="1"/>
              <a:t>x</a:t>
            </a:r>
          </a:p>
          <a:p>
            <a:pPr algn="l" eaLnBrk="1" hangingPunct="1"/>
            <a:r>
              <a:rPr lang="en-US" altLang="en-US" sz="2400" i="1"/>
              <a:t>    </a:t>
            </a:r>
            <a:r>
              <a:rPr lang="en-US" altLang="en-US" sz="2400"/>
              <a:t>Let </a:t>
            </a:r>
            <a:r>
              <a:rPr lang="en-US" altLang="en-US" sz="2400" i="1"/>
              <a:t>i</a:t>
            </a:r>
            <a:r>
              <a:rPr lang="en-US" altLang="en-US" sz="2400"/>
              <a:t> =  </a:t>
            </a:r>
            <a:r>
              <a:rPr lang="en-US" altLang="en-US" sz="2400" i="1"/>
              <a:t>j</a:t>
            </a:r>
            <a:r>
              <a:rPr lang="en-US" altLang="en-US" sz="2400"/>
              <a:t>: (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j</a:t>
            </a:r>
            <a:r>
              <a:rPr lang="en-US" altLang="en-US" sz="2400"/>
              <a:t> = </a:t>
            </a:r>
            <a:r>
              <a:rPr lang="en-US" altLang="en-US" sz="2400" i="1"/>
              <a:t>c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))</a:t>
            </a:r>
            <a:endParaRPr lang="en-US" altLang="en-US" sz="2400" baseline="-25000"/>
          </a:p>
          <a:p>
            <a:pPr algn="l" eaLnBrk="1" hangingPunct="1"/>
            <a:r>
              <a:rPr lang="en-US" altLang="en-US" sz="2400" i="1" baseline="-25000"/>
              <a:t>       </a:t>
            </a:r>
            <a:r>
              <a:rPr lang="en-US" altLang="en-US" sz="2400">
                <a:solidFill>
                  <a:srgbClr val="CC0000"/>
                </a:solidFill>
              </a:rPr>
              <a:t>(</a:t>
            </a:r>
            <a:r>
              <a:rPr lang="en-US" altLang="en-US" sz="2400" i="1">
                <a:solidFill>
                  <a:srgbClr val="CC0000"/>
                </a:solidFill>
              </a:rPr>
              <a:t>sum all the document vectors in c</a:t>
            </a:r>
            <a:r>
              <a:rPr lang="en-US" altLang="en-US" sz="2400" i="1" baseline="-25000">
                <a:solidFill>
                  <a:srgbClr val="CC0000"/>
                </a:solidFill>
              </a:rPr>
              <a:t>i</a:t>
            </a:r>
            <a:r>
              <a:rPr lang="en-US" altLang="en-US" sz="2400" i="1">
                <a:solidFill>
                  <a:srgbClr val="CC0000"/>
                </a:solidFill>
              </a:rPr>
              <a:t> to get </a:t>
            </a:r>
            <a:r>
              <a:rPr lang="en-US" altLang="en-US" sz="2400" b="1" i="1">
                <a:solidFill>
                  <a:srgbClr val="CC0000"/>
                </a:solidFill>
              </a:rPr>
              <a:t>p</a:t>
            </a:r>
            <a:r>
              <a:rPr lang="en-US" altLang="en-US" sz="2400" i="1" baseline="-25000">
                <a:solidFill>
                  <a:srgbClr val="CC0000"/>
                </a:solidFill>
              </a:rPr>
              <a:t>i</a:t>
            </a:r>
            <a:r>
              <a:rPr lang="en-US" altLang="en-US" sz="2400">
                <a:solidFill>
                  <a:srgbClr val="CC0000"/>
                </a:solidFill>
              </a:rPr>
              <a:t>)</a:t>
            </a:r>
            <a:endParaRPr lang="en-US" altLang="en-US" sz="2400" baseline="-25000">
              <a:solidFill>
                <a:srgbClr val="CC0000"/>
              </a:solidFill>
            </a:endParaRPr>
          </a:p>
          <a:p>
            <a:pPr algn="l" eaLnBrk="1" hangingPunct="1"/>
            <a:r>
              <a:rPr lang="en-US" altLang="en-US" sz="2400" i="1" baseline="-25000"/>
              <a:t>       </a:t>
            </a:r>
            <a:r>
              <a:rPr lang="en-US" altLang="en-US" sz="2400"/>
              <a:t>Let </a:t>
            </a:r>
            <a:r>
              <a:rPr lang="en-US" altLang="en-US" sz="2400" b="1"/>
              <a:t>p</a:t>
            </a:r>
            <a:r>
              <a:rPr lang="en-US" altLang="en-US" sz="2400" i="1" baseline="-25000"/>
              <a:t>i</a:t>
            </a:r>
            <a:r>
              <a:rPr lang="en-US" altLang="en-US" sz="2400"/>
              <a:t> = </a:t>
            </a:r>
            <a:r>
              <a:rPr lang="en-US" altLang="en-US" sz="2400" b="1"/>
              <a:t>p</a:t>
            </a:r>
            <a:r>
              <a:rPr lang="en-US" altLang="en-US" sz="2400" i="1" baseline="-25000"/>
              <a:t>i</a:t>
            </a:r>
            <a:r>
              <a:rPr lang="en-US" altLang="en-US" sz="2400"/>
              <a:t> + </a:t>
            </a:r>
            <a:r>
              <a:rPr lang="en-US" altLang="en-US" sz="2400" b="1"/>
              <a:t>d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7768</TotalTime>
  <Words>2240</Words>
  <Application>Microsoft Office PowerPoint</Application>
  <PresentationFormat>On-screen Show (4:3)</PresentationFormat>
  <Paragraphs>440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Times New Roman</vt:lpstr>
      <vt:lpstr>Arial</vt:lpstr>
      <vt:lpstr>Marlett</vt:lpstr>
      <vt:lpstr>Symbol</vt:lpstr>
      <vt:lpstr>Wingdings</vt:lpstr>
      <vt:lpstr>Blank Presentation</vt:lpstr>
      <vt:lpstr>Microsoft Equation 3.0</vt:lpstr>
      <vt:lpstr>MathType 4.0 Equation</vt:lpstr>
      <vt:lpstr>Microsoft Office Excel Worksheet</vt:lpstr>
      <vt:lpstr>Equation</vt:lpstr>
      <vt:lpstr>Text Categorization</vt:lpstr>
      <vt:lpstr>Classification Task</vt:lpstr>
      <vt:lpstr>Learning for Classification</vt:lpstr>
      <vt:lpstr>Example of Classification Learning</vt:lpstr>
      <vt:lpstr>General Learning Issues (All Predictive Modeling Tasks)</vt:lpstr>
      <vt:lpstr>Text Categorization</vt:lpstr>
      <vt:lpstr>Learning for Text Categorization</vt:lpstr>
      <vt:lpstr>Using Relevance Feedback (Rocchio)</vt:lpstr>
      <vt:lpstr>Rocchio Text Categorization Algorithm (Training)</vt:lpstr>
      <vt:lpstr>Rocchio Text Categorization Algorithm (Test)</vt:lpstr>
      <vt:lpstr>Rocchio Properties </vt:lpstr>
      <vt:lpstr>Nearest-Neighbor Learning Algorithm</vt:lpstr>
      <vt:lpstr>K Nearest-Neighbor</vt:lpstr>
      <vt:lpstr>Similarity Metrics</vt:lpstr>
      <vt:lpstr>K Nearest Neighbor for Text</vt:lpstr>
      <vt:lpstr>Nearest Neighbor with Inverted Index</vt:lpstr>
      <vt:lpstr>Bayesian Methods</vt:lpstr>
      <vt:lpstr>Axioms of Probability Theory</vt:lpstr>
      <vt:lpstr>Conditional Probability </vt:lpstr>
      <vt:lpstr>Independence</vt:lpstr>
      <vt:lpstr>Bayesian Categorization</vt:lpstr>
      <vt:lpstr>Bayesian Categorization (cont.)</vt:lpstr>
      <vt:lpstr>Naïve Bayesian Categorization</vt:lpstr>
      <vt:lpstr>Naïve Bayes Example</vt:lpstr>
      <vt:lpstr>Naïve Bayes Example (cont.)</vt:lpstr>
      <vt:lpstr>Estimating Probabilities</vt:lpstr>
      <vt:lpstr>Smoothing</vt:lpstr>
      <vt:lpstr>Naïve Bayes Classification for Text</vt:lpstr>
      <vt:lpstr>Text Naïve Bayes Algorithm (Train)</vt:lpstr>
      <vt:lpstr>Text Naïve Bayes Algorithm (Test)</vt:lpstr>
      <vt:lpstr>Text Naïve Bayes - Example</vt:lpstr>
      <vt:lpstr>Text Naïve Bayes - Example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</dc:title>
  <dc:creator>Bamshad Mobasher</dc:creator>
  <cp:lastModifiedBy>Bamshad Mobasher</cp:lastModifiedBy>
  <cp:revision>243</cp:revision>
  <cp:lastPrinted>2001-02-21T18:13:42Z</cp:lastPrinted>
  <dcterms:created xsi:type="dcterms:W3CDTF">1997-08-26T12:27:33Z</dcterms:created>
  <dcterms:modified xsi:type="dcterms:W3CDTF">2014-02-17T06:18:16Z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http://maya.cs.depaul.edu/~mobasher/classes/ds575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C:\Bamshad\CLASS\DS575\Lectures</vt:lpwstr>
  </property>
  <property fmtid="{D5CDD505-2E9C-101B-9397-08002B2CF9AE}" pid="22" name="Telephone number">
    <vt:bool>true</vt:bool>
  </property>
</Properties>
</file>