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6.xml"/>
  <Override ContentType="application/vnd.openxmlformats-officedocument.presentationml.slideMaster+xml" PartName="/ppt/slideMasters/slideMaster5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7.xml"/>
  <Override ContentType="application/vnd.openxmlformats-officedocument.theme+xml" PartName="/ppt/theme/theme6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9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  <p:sldMasterId id="2147483650" r:id="rId4"/>
    <p:sldMasterId id="2147483653" r:id="rId5"/>
    <p:sldMasterId id="2147483655" r:id="rId6"/>
    <p:sldMasterId id="2147483657" r:id="rId7"/>
    <p:sldMasterId id="2147483659" r:id="rId8"/>
    <p:sldMasterId id="2147483661" r:id="rId9"/>
    <p:sldMasterId id="2147483663" r:id="rId10"/>
    <p:sldMasterId id="2147483665" r:id="rId11"/>
    <p:sldMasterId id="2147483667" r:id="rId12"/>
  </p:sldMasterIdLst>
  <p:notesMasterIdLst>
    <p:notesMasterId r:id="rId13"/>
  </p:notes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5" r:id="rId23"/>
    <p:sldId id="266" r:id="rId24"/>
    <p:sldId id="267" r:id="rId25"/>
    <p:sldId id="268" r:id="rId26"/>
    <p:sldId id="269" r:id="rId27"/>
    <p:sldId id="270" r:id="rId28"/>
    <p:sldId id="271" r:id="rId29"/>
    <p:sldId id="272" r:id="rId30"/>
    <p:sldId id="273" r:id="rId31"/>
    <p:sldId id="274" r:id="rId32"/>
    <p:sldId id="275" r:id="rId33"/>
    <p:sldId id="276" r:id="rId3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5" roundtripDataSignature="AMtx7mj5Oy9v9oH5XwAANphn8IRGCCOn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7.xml"/><Relationship Id="rId22" Type="http://schemas.openxmlformats.org/officeDocument/2006/relationships/slide" Target="slides/slide9.xml"/><Relationship Id="rId21" Type="http://schemas.openxmlformats.org/officeDocument/2006/relationships/slide" Target="slides/slide8.xml"/><Relationship Id="rId24" Type="http://schemas.openxmlformats.org/officeDocument/2006/relationships/slide" Target="slides/slide11.xml"/><Relationship Id="rId23" Type="http://schemas.openxmlformats.org/officeDocument/2006/relationships/slide" Target="slides/slide10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slideMaster" Target="slideMasters/slideMaster2.xml"/><Relationship Id="rId9" Type="http://schemas.openxmlformats.org/officeDocument/2006/relationships/slideMaster" Target="slideMasters/slideMaster7.xml"/><Relationship Id="rId26" Type="http://schemas.openxmlformats.org/officeDocument/2006/relationships/slide" Target="slides/slide13.xml"/><Relationship Id="rId25" Type="http://schemas.openxmlformats.org/officeDocument/2006/relationships/slide" Target="slides/slide12.xml"/><Relationship Id="rId28" Type="http://schemas.openxmlformats.org/officeDocument/2006/relationships/slide" Target="slides/slide15.xml"/><Relationship Id="rId27" Type="http://schemas.openxmlformats.org/officeDocument/2006/relationships/slide" Target="slides/slide14.xml"/><Relationship Id="rId5" Type="http://schemas.openxmlformats.org/officeDocument/2006/relationships/slideMaster" Target="slideMasters/slideMaster3.xml"/><Relationship Id="rId6" Type="http://schemas.openxmlformats.org/officeDocument/2006/relationships/slideMaster" Target="slideMasters/slideMaster4.xml"/><Relationship Id="rId29" Type="http://schemas.openxmlformats.org/officeDocument/2006/relationships/slide" Target="slides/slide16.xml"/><Relationship Id="rId7" Type="http://schemas.openxmlformats.org/officeDocument/2006/relationships/slideMaster" Target="slideMasters/slideMaster5.xml"/><Relationship Id="rId8" Type="http://schemas.openxmlformats.org/officeDocument/2006/relationships/slideMaster" Target="slideMasters/slideMaster6.xml"/><Relationship Id="rId31" Type="http://schemas.openxmlformats.org/officeDocument/2006/relationships/slide" Target="slides/slide18.xml"/><Relationship Id="rId30" Type="http://schemas.openxmlformats.org/officeDocument/2006/relationships/slide" Target="slides/slide17.xml"/><Relationship Id="rId11" Type="http://schemas.openxmlformats.org/officeDocument/2006/relationships/slideMaster" Target="slideMasters/slideMaster9.xml"/><Relationship Id="rId33" Type="http://schemas.openxmlformats.org/officeDocument/2006/relationships/slide" Target="slides/slide20.xml"/><Relationship Id="rId10" Type="http://schemas.openxmlformats.org/officeDocument/2006/relationships/slideMaster" Target="slideMasters/slideMaster8.xml"/><Relationship Id="rId32" Type="http://schemas.openxmlformats.org/officeDocument/2006/relationships/slide" Target="slides/slide19.xml"/><Relationship Id="rId13" Type="http://schemas.openxmlformats.org/officeDocument/2006/relationships/notesMaster" Target="notesMasters/notesMaster1.xml"/><Relationship Id="rId35" Type="http://customschemas.google.com/relationships/presentationmetadata" Target="metadata"/><Relationship Id="rId12" Type="http://schemas.openxmlformats.org/officeDocument/2006/relationships/slideMaster" Target="slideMasters/slideMaster10.xml"/><Relationship Id="rId34" Type="http://schemas.openxmlformats.org/officeDocument/2006/relationships/slide" Target="slides/slide21.xml"/><Relationship Id="rId15" Type="http://schemas.openxmlformats.org/officeDocument/2006/relationships/slide" Target="slides/slide2.xml"/><Relationship Id="rId14" Type="http://schemas.openxmlformats.org/officeDocument/2006/relationships/slide" Target="slides/slide1.xml"/><Relationship Id="rId17" Type="http://schemas.openxmlformats.org/officeDocument/2006/relationships/slide" Target="slides/slide4.xml"/><Relationship Id="rId16" Type="http://schemas.openxmlformats.org/officeDocument/2006/relationships/slide" Target="slides/slide3.xml"/><Relationship Id="rId19" Type="http://schemas.openxmlformats.org/officeDocument/2006/relationships/slide" Target="slides/slide6.xml"/><Relationship Id="rId18" Type="http://schemas.openxmlformats.org/officeDocument/2006/relationships/slide" Target="slides/slide5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3"/>
          <p:cNvSpPr txBox="1"/>
          <p:nvPr>
            <p:ph type="ctrTitle"/>
          </p:nvPr>
        </p:nvSpPr>
        <p:spPr>
          <a:xfrm>
            <a:off x="0" y="3005958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6" name="Google Shape;16;p23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4">
  <p:cSld name="Content Slide 4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0"/>
          <p:cNvSpPr txBox="1"/>
          <p:nvPr>
            <p:ph type="ctrTitle"/>
          </p:nvPr>
        </p:nvSpPr>
        <p:spPr>
          <a:xfrm>
            <a:off x="1524000" y="775522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2" name="Google Shape;72;p40"/>
          <p:cNvSpPr txBox="1"/>
          <p:nvPr>
            <p:ph idx="1" type="subTitle"/>
          </p:nvPr>
        </p:nvSpPr>
        <p:spPr>
          <a:xfrm>
            <a:off x="1524000" y="1870841"/>
            <a:ext cx="9144000" cy="42671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3" name="Google Shape;73;p40"/>
          <p:cNvSpPr txBox="1"/>
          <p:nvPr>
            <p:ph idx="10" type="dt"/>
          </p:nvPr>
        </p:nvSpPr>
        <p:spPr>
          <a:xfrm>
            <a:off x="11014841" y="6474372"/>
            <a:ext cx="974834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40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40"/>
          <p:cNvSpPr txBox="1"/>
          <p:nvPr>
            <p:ph idx="12" type="sldNum"/>
          </p:nvPr>
        </p:nvSpPr>
        <p:spPr>
          <a:xfrm>
            <a:off x="388883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l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6">
  <p:cSld name="Content Slide 6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2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42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42"/>
          <p:cNvSpPr txBox="1"/>
          <p:nvPr>
            <p:ph idx="10" type="dt"/>
          </p:nvPr>
        </p:nvSpPr>
        <p:spPr>
          <a:xfrm>
            <a:off x="9693166" y="6474372"/>
            <a:ext cx="974834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42"/>
          <p:cNvSpPr txBox="1"/>
          <p:nvPr>
            <p:ph idx="11" type="ftr"/>
          </p:nvPr>
        </p:nvSpPr>
        <p:spPr>
          <a:xfrm>
            <a:off x="1524000" y="6474372"/>
            <a:ext cx="781969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42"/>
          <p:cNvSpPr txBox="1"/>
          <p:nvPr>
            <p:ph idx="12" type="sldNum"/>
          </p:nvPr>
        </p:nvSpPr>
        <p:spPr>
          <a:xfrm>
            <a:off x="1066800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5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5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25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25"/>
          <p:cNvSpPr txBox="1"/>
          <p:nvPr>
            <p:ph idx="10" type="dt"/>
          </p:nvPr>
        </p:nvSpPr>
        <p:spPr>
          <a:xfrm>
            <a:off x="11014841" y="6474372"/>
            <a:ext cx="974834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25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25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3">
  <p:cSld name="Title Slide 3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ctrTitle"/>
          </p:nvPr>
        </p:nvSpPr>
        <p:spPr>
          <a:xfrm>
            <a:off x="0" y="3005958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7" name="Google Shape;27;p26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 type="title">
  <p:cSld name="TITLE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8"/>
          <p:cNvSpPr txBox="1"/>
          <p:nvPr>
            <p:ph type="ctrTitle"/>
          </p:nvPr>
        </p:nvSpPr>
        <p:spPr>
          <a:xfrm>
            <a:off x="0" y="3005958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  <a:defRPr b="1" i="0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3" name="Google Shape;33;p28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4">
  <p:cSld name="Title Slide 4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0"/>
          <p:cNvSpPr txBox="1"/>
          <p:nvPr>
            <p:ph type="title"/>
          </p:nvPr>
        </p:nvSpPr>
        <p:spPr>
          <a:xfrm>
            <a:off x="0" y="2665522"/>
            <a:ext cx="12191999" cy="173694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0" name="Google Shape;40;p30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/>
          <p:nvPr>
            <p:ph type="ctrTitle"/>
          </p:nvPr>
        </p:nvSpPr>
        <p:spPr>
          <a:xfrm>
            <a:off x="0" y="3005958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6" name="Google Shape;46;p32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74C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1">
  <p:cSld name="Content Slide 1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34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2">
  <p:cSld name="Content Slide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6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6" name="Google Shape;56;p36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36"/>
          <p:cNvSpPr txBox="1"/>
          <p:nvPr>
            <p:ph idx="10" type="dt"/>
          </p:nvPr>
        </p:nvSpPr>
        <p:spPr>
          <a:xfrm>
            <a:off x="9693166" y="6474372"/>
            <a:ext cx="974834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6"/>
          <p:cNvSpPr txBox="1"/>
          <p:nvPr>
            <p:ph idx="11" type="ftr"/>
          </p:nvPr>
        </p:nvSpPr>
        <p:spPr>
          <a:xfrm>
            <a:off x="1524000" y="6474372"/>
            <a:ext cx="781969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9" name="Google Shape;59;p36"/>
          <p:cNvSpPr txBox="1"/>
          <p:nvPr>
            <p:ph idx="12" type="sldNum"/>
          </p:nvPr>
        </p:nvSpPr>
        <p:spPr>
          <a:xfrm>
            <a:off x="1066800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lide 3">
  <p:cSld name="Content Slide 3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8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  <a:defRPr b="1" i="0" sz="4800" u="none" cap="none" strike="noStrike">
                <a:solidFill>
                  <a:srgbClr val="00274C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4" name="Google Shape;64;p38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5" name="Google Shape;65;p38"/>
          <p:cNvSpPr txBox="1"/>
          <p:nvPr>
            <p:ph idx="10" type="dt"/>
          </p:nvPr>
        </p:nvSpPr>
        <p:spPr>
          <a:xfrm>
            <a:off x="9693166" y="6474372"/>
            <a:ext cx="974834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6" name="Google Shape;66;p38"/>
          <p:cNvSpPr txBox="1"/>
          <p:nvPr>
            <p:ph idx="11" type="ftr"/>
          </p:nvPr>
        </p:nvSpPr>
        <p:spPr>
          <a:xfrm>
            <a:off x="1524000" y="6474372"/>
            <a:ext cx="781969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7" name="Google Shape;67;p38"/>
          <p:cNvSpPr txBox="1"/>
          <p:nvPr>
            <p:ph idx="12" type="sldNum"/>
          </p:nvPr>
        </p:nvSpPr>
        <p:spPr>
          <a:xfrm>
            <a:off x="1066800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3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2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4.jpg"/><Relationship Id="rId2" Type="http://schemas.openxmlformats.org/officeDocument/2006/relationships/slideLayout" Target="../slideLayouts/slideLayout11.xml"/><Relationship Id="rId3" Type="http://schemas.openxmlformats.org/officeDocument/2006/relationships/theme" Target="../theme/theme10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3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0.jp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4.xml"/><Relationship Id="rId4" Type="http://schemas.openxmlformats.org/officeDocument/2006/relationships/theme" Target="../theme/theme1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5.xml"/><Relationship Id="rId3" Type="http://schemas.openxmlformats.org/officeDocument/2006/relationships/theme" Target="../theme/theme4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3" Type="http://schemas.openxmlformats.org/officeDocument/2006/relationships/theme" Target="../theme/theme8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7.xml"/><Relationship Id="rId3" Type="http://schemas.openxmlformats.org/officeDocument/2006/relationships/theme" Target="../theme/theme11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8.jpg"/><Relationship Id="rId2" Type="http://schemas.openxmlformats.org/officeDocument/2006/relationships/slideLayout" Target="../slideLayouts/slideLayout8.xml"/><Relationship Id="rId3" Type="http://schemas.openxmlformats.org/officeDocument/2006/relationships/theme" Target="../theme/theme6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22.jpg"/><Relationship Id="rId2" Type="http://schemas.openxmlformats.org/officeDocument/2006/relationships/slideLayout" Target="../slideLayouts/slideLayout9.xml"/><Relationship Id="rId3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3.jpg"/><Relationship Id="rId2" Type="http://schemas.openxmlformats.org/officeDocument/2006/relationships/slideLayout" Target="../slideLayouts/slideLayout10.xml"/><Relationship Id="rId3" Type="http://schemas.openxmlformats.org/officeDocument/2006/relationships/theme" Target="../theme/them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2"/>
          <p:cNvPicPr preferRelativeResize="0"/>
          <p:nvPr/>
        </p:nvPicPr>
        <p:blipFill rotWithShape="1">
          <a:blip r:embed="rId1">
            <a:alphaModFix/>
          </a:blip>
          <a:srcRect b="47968" l="0" r="0" t="16860"/>
          <a:stretch/>
        </p:blipFill>
        <p:spPr>
          <a:xfrm>
            <a:off x="0" y="4445876"/>
            <a:ext cx="12192000" cy="241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0800" y="720890"/>
            <a:ext cx="19304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" name="Google Shape;12;p22"/>
          <p:cNvCxnSpPr/>
          <p:nvPr/>
        </p:nvCxnSpPr>
        <p:spPr>
          <a:xfrm>
            <a:off x="0" y="4445876"/>
            <a:ext cx="121920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" name="Google Shape;13;p22"/>
          <p:cNvSpPr txBox="1"/>
          <p:nvPr/>
        </p:nvSpPr>
        <p:spPr>
          <a:xfrm>
            <a:off x="1524000" y="3005958"/>
            <a:ext cx="9144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/>
              <a:buNone/>
            </a:pPr>
            <a:r>
              <a:rPr b="1" i="0" lang="en-US" sz="4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Title Slide 2</a:t>
            </a:r>
            <a:endParaRPr b="1" i="0" sz="4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4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2"/>
    <p:sldLayoutId id="2147483652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2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130800" y="720890"/>
            <a:ext cx="1930400" cy="20574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4" r:id="rId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9"/>
          <p:cNvSpPr/>
          <p:nvPr/>
        </p:nvSpPr>
        <p:spPr>
          <a:xfrm>
            <a:off x="0" y="4445876"/>
            <a:ext cx="12192000" cy="2412124"/>
          </a:xfrm>
          <a:prstGeom prst="rect">
            <a:avLst/>
          </a:prstGeom>
          <a:solidFill>
            <a:srgbClr val="00274C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" name="Google Shape;36;p2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30800" y="720890"/>
            <a:ext cx="19304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" name="Google Shape;37;p29"/>
          <p:cNvCxnSpPr/>
          <p:nvPr/>
        </p:nvCxnSpPr>
        <p:spPr>
          <a:xfrm>
            <a:off x="0" y="4445876"/>
            <a:ext cx="121920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3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30800" y="720890"/>
            <a:ext cx="1930400" cy="2057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3" name="Google Shape;43;p31"/>
          <p:cNvCxnSpPr/>
          <p:nvPr/>
        </p:nvCxnSpPr>
        <p:spPr>
          <a:xfrm>
            <a:off x="0" y="4445876"/>
            <a:ext cx="12192000" cy="0"/>
          </a:xfrm>
          <a:prstGeom prst="straightConnector1">
            <a:avLst/>
          </a:prstGeom>
          <a:noFill/>
          <a:ln cap="flat" cmpd="sng" w="76200">
            <a:solidFill>
              <a:schemeClr val="accent4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Google Shape;48;p3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3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3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3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type="ctrTitle"/>
          </p:nvPr>
        </p:nvSpPr>
        <p:spPr>
          <a:xfrm>
            <a:off x="0" y="2895121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n-US" sz="4000"/>
              <a:t>Szemerédi’s Theorem and Arithmetic Progressions with Differences from a Random Set</a:t>
            </a:r>
            <a:endParaRPr/>
          </a:p>
        </p:txBody>
      </p:sp>
      <p:sp>
        <p:nvSpPr>
          <p:cNvPr id="89" name="Google Shape;89;p1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Jason Zheng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April 2024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Size of a Random Set</a:t>
            </a:r>
            <a:endParaRPr/>
          </a:p>
        </p:txBody>
      </p:sp>
      <p:sp>
        <p:nvSpPr>
          <p:cNvPr id="154" name="Google Shape;154;p10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5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55" name="Google Shape;155;p10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6" name="Google Shape;156;p10"/>
          <p:cNvSpPr txBox="1"/>
          <p:nvPr>
            <p:ph idx="11" type="ftr"/>
          </p:nvPr>
        </p:nvSpPr>
        <p:spPr>
          <a:xfrm>
            <a:off x="1524000" y="6379340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Jop Bri ̈et, Subspaces of tensors with high analytic rank, arXiv preprint arXiv:1908.04169 (2019).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"/>
          <p:cNvSpPr txBox="1"/>
          <p:nvPr>
            <p:ph type="ctrTitle"/>
          </p:nvPr>
        </p:nvSpPr>
        <p:spPr>
          <a:xfrm>
            <a:off x="0" y="2460781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lang="en-US"/>
              <a:t>Outline of Proof</a:t>
            </a:r>
            <a:endParaRPr/>
          </a:p>
        </p:txBody>
      </p:sp>
      <p:sp>
        <p:nvSpPr>
          <p:cNvPr id="162" name="Google Shape;162;p11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Jason Zheng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July 14, 2022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Tensors and Tensor Rank</a:t>
            </a:r>
            <a:endParaRPr/>
          </a:p>
        </p:txBody>
      </p:sp>
      <p:sp>
        <p:nvSpPr>
          <p:cNvPr id="168" name="Google Shape;168;p12"/>
          <p:cNvSpPr txBox="1"/>
          <p:nvPr>
            <p:ph idx="1" type="subTitle"/>
          </p:nvPr>
        </p:nvSpPr>
        <p:spPr>
          <a:xfrm>
            <a:off x="1524000" y="146885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69" name="Google Shape;169;p12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12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Tensors and Tensor Rank</a:t>
            </a:r>
            <a:endParaRPr/>
          </a:p>
        </p:txBody>
      </p:sp>
      <p:sp>
        <p:nvSpPr>
          <p:cNvPr id="176" name="Google Shape;176;p13"/>
          <p:cNvSpPr txBox="1"/>
          <p:nvPr>
            <p:ph idx="1" type="subTitle"/>
          </p:nvPr>
        </p:nvSpPr>
        <p:spPr>
          <a:xfrm>
            <a:off x="1524000" y="146885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77" name="Google Shape;177;p13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8" name="Google Shape;178;p13"/>
          <p:cNvSpPr txBox="1"/>
          <p:nvPr>
            <p:ph idx="11" type="ftr"/>
          </p:nvPr>
        </p:nvSpPr>
        <p:spPr>
          <a:xfrm>
            <a:off x="1458686" y="6255789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Guy Moshkovitz and Daniel G Zhu, Quasi-linear relation between partition and analytic</a:t>
            </a:r>
            <a:br>
              <a:rPr lang="en-US"/>
            </a:br>
            <a:r>
              <a:rPr b="0" i="0" lang="en-US">
                <a:latin typeface="Arial"/>
                <a:ea typeface="Arial"/>
                <a:cs typeface="Arial"/>
                <a:sym typeface="Arial"/>
              </a:rPr>
              <a:t>rank, arXiv preprint arXiv:2211.05780 (2022).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4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Tensors and Tensor Rank</a:t>
            </a:r>
            <a:endParaRPr/>
          </a:p>
        </p:txBody>
      </p:sp>
      <p:sp>
        <p:nvSpPr>
          <p:cNvPr id="184" name="Google Shape;184;p14"/>
          <p:cNvSpPr txBox="1"/>
          <p:nvPr>
            <p:ph idx="1" type="subTitle"/>
          </p:nvPr>
        </p:nvSpPr>
        <p:spPr>
          <a:xfrm>
            <a:off x="1524000" y="146885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-1066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85" name="Google Shape;185;p14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14"/>
          <p:cNvSpPr txBox="1"/>
          <p:nvPr>
            <p:ph idx="11" type="ftr"/>
          </p:nvPr>
        </p:nvSpPr>
        <p:spPr>
          <a:xfrm>
            <a:off x="1379375" y="6314545"/>
            <a:ext cx="91440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Guy Moshkovitz and Daniel G Zhu, Quasi-linear relation between partition and analytic</a:t>
            </a:r>
            <a:br>
              <a:rPr lang="en-US"/>
            </a:br>
            <a:r>
              <a:rPr b="0" i="0" lang="en-US">
                <a:latin typeface="Arial"/>
                <a:ea typeface="Arial"/>
                <a:cs typeface="Arial"/>
                <a:sym typeface="Arial"/>
              </a:rPr>
              <a:t>rank, arXiv preprint arXiv:2211.05780 (2022).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Tensors and Tensor Rank</a:t>
            </a:r>
            <a:endParaRPr/>
          </a:p>
        </p:txBody>
      </p:sp>
      <p:sp>
        <p:nvSpPr>
          <p:cNvPr id="192" name="Google Shape;192;p15"/>
          <p:cNvSpPr txBox="1"/>
          <p:nvPr>
            <p:ph idx="1" type="subTitle"/>
          </p:nvPr>
        </p:nvSpPr>
        <p:spPr>
          <a:xfrm>
            <a:off x="1524000" y="146885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8" r="-931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93" name="Google Shape;193;p15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4" name="Google Shape;194;p15"/>
          <p:cNvSpPr txBox="1"/>
          <p:nvPr>
            <p:ph idx="11" type="ftr"/>
          </p:nvPr>
        </p:nvSpPr>
        <p:spPr>
          <a:xfrm>
            <a:off x="1407367" y="6314545"/>
            <a:ext cx="91440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Guy Moshkovitz and Daniel G Zhu, Quasi-linear relation between partition and analytic</a:t>
            </a:r>
            <a:br>
              <a:rPr lang="en-US"/>
            </a:br>
            <a:r>
              <a:rPr b="0" i="0" lang="en-US">
                <a:latin typeface="Arial"/>
                <a:ea typeface="Arial"/>
                <a:cs typeface="Arial"/>
                <a:sym typeface="Arial"/>
              </a:rPr>
              <a:t>rank, arXiv preprint arXiv:2211.05780 (2022).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Tensors and Tensor Rank</a:t>
            </a:r>
            <a:endParaRPr/>
          </a:p>
        </p:txBody>
      </p:sp>
      <p:sp>
        <p:nvSpPr>
          <p:cNvPr id="200" name="Google Shape;200;p16"/>
          <p:cNvSpPr txBox="1"/>
          <p:nvPr>
            <p:ph idx="1" type="subTitle"/>
          </p:nvPr>
        </p:nvSpPr>
        <p:spPr>
          <a:xfrm>
            <a:off x="1524000" y="146885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01" name="Google Shape;201;p16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2" name="Google Shape;202;p16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Proof of Theorem</a:t>
            </a:r>
            <a:endParaRPr/>
          </a:p>
        </p:txBody>
      </p:sp>
      <p:sp>
        <p:nvSpPr>
          <p:cNvPr id="208" name="Google Shape;208;p17"/>
          <p:cNvSpPr txBox="1"/>
          <p:nvPr>
            <p:ph idx="1" type="subTitle"/>
          </p:nvPr>
        </p:nvSpPr>
        <p:spPr>
          <a:xfrm>
            <a:off x="1524000" y="122501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-265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09" name="Google Shape;209;p17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0" name="Google Shape;210;p17"/>
          <p:cNvSpPr txBox="1"/>
          <p:nvPr>
            <p:ph idx="11" type="ftr"/>
          </p:nvPr>
        </p:nvSpPr>
        <p:spPr>
          <a:xfrm>
            <a:off x="1524000" y="6473825"/>
            <a:ext cx="9144000" cy="247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Daniel Altman, On szemer\’edi’s theorem with differences from a random set, arXiv preprint arXiv:1905.05045 (2019).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8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Proof of Theorem</a:t>
            </a:r>
            <a:endParaRPr/>
          </a:p>
        </p:txBody>
      </p:sp>
      <p:sp>
        <p:nvSpPr>
          <p:cNvPr id="216" name="Google Shape;216;p18"/>
          <p:cNvSpPr txBox="1"/>
          <p:nvPr>
            <p:ph idx="1" type="subTitle"/>
          </p:nvPr>
        </p:nvSpPr>
        <p:spPr>
          <a:xfrm>
            <a:off x="1524000" y="122501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17" name="Google Shape;217;p18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8" name="Google Shape;218;p18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9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Proof of Theorem</a:t>
            </a:r>
            <a:endParaRPr/>
          </a:p>
        </p:txBody>
      </p:sp>
      <p:sp>
        <p:nvSpPr>
          <p:cNvPr id="224" name="Google Shape;224;p19"/>
          <p:cNvSpPr txBox="1"/>
          <p:nvPr>
            <p:ph idx="1" type="subTitle"/>
          </p:nvPr>
        </p:nvSpPr>
        <p:spPr>
          <a:xfrm>
            <a:off x="1524000" y="1225017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25" name="Google Shape;225;p19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19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Acknowledgements</a:t>
            </a:r>
            <a:endParaRPr/>
          </a:p>
        </p:txBody>
      </p:sp>
      <p:sp>
        <p:nvSpPr>
          <p:cNvPr id="95" name="Google Shape;95;p2"/>
          <p:cNvSpPr txBox="1"/>
          <p:nvPr>
            <p:ph idx="1" type="subTitle"/>
          </p:nvPr>
        </p:nvSpPr>
        <p:spPr>
          <a:xfrm>
            <a:off x="1524000" y="2001892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This talk is based on research conducted in the Fall 2023 semester at the University of Michigan, under the supervision of Dan Altman, in Math 499: Independent Study. I would like to acknowledge and thank my advisor.</a:t>
            </a:r>
            <a:endParaRPr/>
          </a:p>
        </p:txBody>
      </p:sp>
      <p:sp>
        <p:nvSpPr>
          <p:cNvPr id="96" name="Google Shape;96;p2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7" name="Google Shape;97;p2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32" name="Google Shape;232;p20"/>
          <p:cNvSpPr txBox="1"/>
          <p:nvPr>
            <p:ph idx="1" type="subTitle"/>
          </p:nvPr>
        </p:nvSpPr>
        <p:spPr>
          <a:xfrm>
            <a:off x="1524000" y="1542009"/>
            <a:ext cx="10255898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91" r="-237" t="-159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233" name="Google Shape;233;p20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4" name="Google Shape;234;p20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1"/>
          <p:cNvSpPr txBox="1"/>
          <p:nvPr>
            <p:ph type="ctrTitle"/>
          </p:nvPr>
        </p:nvSpPr>
        <p:spPr>
          <a:xfrm>
            <a:off x="0" y="2895121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000"/>
              <a:buFont typeface="Calibri"/>
              <a:buNone/>
            </a:pPr>
            <a:r>
              <a:rPr lang="en-US" sz="4000"/>
              <a:t>Szemerédi’s Theorem and Arithmetic Progressions with Differences from a Random Set</a:t>
            </a:r>
            <a:endParaRPr/>
          </a:p>
        </p:txBody>
      </p:sp>
      <p:sp>
        <p:nvSpPr>
          <p:cNvPr id="240" name="Google Shape;240;p21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Jason Zheng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April 2024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"/>
          <p:cNvSpPr txBox="1"/>
          <p:nvPr>
            <p:ph type="ctrTitle"/>
          </p:nvPr>
        </p:nvSpPr>
        <p:spPr>
          <a:xfrm>
            <a:off x="1524000" y="355108"/>
            <a:ext cx="9144000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Content</a:t>
            </a:r>
            <a:endParaRPr/>
          </a:p>
        </p:txBody>
      </p:sp>
      <p:sp>
        <p:nvSpPr>
          <p:cNvPr id="103" name="Google Shape;103;p3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Background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Sizes of Random Sets</a:t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AutoNum type="arabicPeriod"/>
            </a:pPr>
            <a:r>
              <a:rPr lang="en-US" sz="3000"/>
              <a:t>Statement and Outline of Proof</a:t>
            </a:r>
            <a:endParaRPr/>
          </a:p>
        </p:txBody>
      </p:sp>
      <p:sp>
        <p:nvSpPr>
          <p:cNvPr id="104" name="Google Shape;104;p3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3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>
            <p:ph type="ctrTitle"/>
          </p:nvPr>
        </p:nvSpPr>
        <p:spPr>
          <a:xfrm>
            <a:off x="0" y="2460781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1" name="Google Shape;111;p4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Jason Zheng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July 14, 2022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17" name="Google Shape;117;p5"/>
          <p:cNvSpPr txBox="1"/>
          <p:nvPr>
            <p:ph idx="1" type="subTitle"/>
          </p:nvPr>
        </p:nvSpPr>
        <p:spPr>
          <a:xfrm>
            <a:off x="1524000" y="1285417"/>
            <a:ext cx="9871316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5648" l="-925" r="-1543" t="-18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18" name="Google Shape;118;p5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24" name="Google Shape;124;p6"/>
          <p:cNvSpPr txBox="1"/>
          <p:nvPr>
            <p:ph idx="1" type="subTitle"/>
          </p:nvPr>
        </p:nvSpPr>
        <p:spPr>
          <a:xfrm>
            <a:off x="1524000" y="1542009"/>
            <a:ext cx="10189464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776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/>
          </a:p>
        </p:txBody>
      </p:sp>
      <p:sp>
        <p:nvSpPr>
          <p:cNvPr id="125" name="Google Shape;125;p6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6" name="Google Shape;126;p6"/>
          <p:cNvSpPr txBox="1"/>
          <p:nvPr>
            <p:ph idx="11" type="ftr"/>
          </p:nvPr>
        </p:nvSpPr>
        <p:spPr>
          <a:xfrm>
            <a:off x="1524000" y="6474372"/>
            <a:ext cx="914400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ctrTitle"/>
          </p:nvPr>
        </p:nvSpPr>
        <p:spPr>
          <a:xfrm>
            <a:off x="1524000" y="355108"/>
            <a:ext cx="9943322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32" name="Google Shape;132;p7"/>
          <p:cNvSpPr txBox="1"/>
          <p:nvPr>
            <p:ph idx="1" type="subTitle"/>
          </p:nvPr>
        </p:nvSpPr>
        <p:spPr>
          <a:xfrm>
            <a:off x="1524000" y="1542009"/>
            <a:ext cx="9144000" cy="45960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85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33" name="Google Shape;133;p7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7"/>
          <p:cNvSpPr txBox="1"/>
          <p:nvPr>
            <p:ph idx="11" type="ftr"/>
          </p:nvPr>
        </p:nvSpPr>
        <p:spPr>
          <a:xfrm>
            <a:off x="1524000" y="6379340"/>
            <a:ext cx="10427208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Nikos Frantzikinakis, Emmanuel Lesigne, and Mate Wierdl, Random differences in szemer ́edi’s theorem and related results, Journal d’Analyse Math ́ematique 130 (2016), 91–133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ctrTitle"/>
          </p:nvPr>
        </p:nvSpPr>
        <p:spPr>
          <a:xfrm>
            <a:off x="0" y="2460781"/>
            <a:ext cx="12192000" cy="140789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4800"/>
              <a:buFont typeface="Calibri"/>
              <a:buNone/>
            </a:pPr>
            <a:r>
              <a:rPr lang="en-US"/>
              <a:t>Size of a Random Set</a:t>
            </a:r>
            <a:endParaRPr/>
          </a:p>
        </p:txBody>
      </p:sp>
      <p:sp>
        <p:nvSpPr>
          <p:cNvPr id="140" name="Google Shape;140;p8"/>
          <p:cNvSpPr txBox="1"/>
          <p:nvPr>
            <p:ph idx="1" type="subTitle"/>
          </p:nvPr>
        </p:nvSpPr>
        <p:spPr>
          <a:xfrm>
            <a:off x="0" y="4989403"/>
            <a:ext cx="12192000" cy="9909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Jason Zheng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/>
              <a:t>July 14, 2022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ctrTitle"/>
          </p:nvPr>
        </p:nvSpPr>
        <p:spPr>
          <a:xfrm>
            <a:off x="1523999" y="355108"/>
            <a:ext cx="10745755" cy="8640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74C"/>
              </a:buClr>
              <a:buSzPts val="4800"/>
              <a:buFont typeface="Calibri"/>
              <a:buNone/>
            </a:pPr>
            <a:r>
              <a:rPr lang="en-US"/>
              <a:t>Size of a Random Set</a:t>
            </a:r>
            <a:endParaRPr/>
          </a:p>
        </p:txBody>
      </p:sp>
      <p:sp>
        <p:nvSpPr>
          <p:cNvPr id="146" name="Google Shape;146;p9"/>
          <p:cNvSpPr txBox="1"/>
          <p:nvPr>
            <p:ph idx="1" type="subTitle"/>
          </p:nvPr>
        </p:nvSpPr>
        <p:spPr>
          <a:xfrm>
            <a:off x="1524000" y="1542009"/>
            <a:ext cx="9144000" cy="429123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999" r="0" t="-1988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US"/>
              <a:t> </a:t>
            </a:r>
            <a:endParaRPr/>
          </a:p>
        </p:txBody>
      </p:sp>
      <p:sp>
        <p:nvSpPr>
          <p:cNvPr id="147" name="Google Shape;147;p9"/>
          <p:cNvSpPr txBox="1"/>
          <p:nvPr>
            <p:ph idx="12" type="sldNum"/>
          </p:nvPr>
        </p:nvSpPr>
        <p:spPr>
          <a:xfrm>
            <a:off x="0" y="6474372"/>
            <a:ext cx="1135117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8" name="Google Shape;148;p9"/>
          <p:cNvSpPr txBox="1"/>
          <p:nvPr>
            <p:ph idx="11" type="ftr"/>
          </p:nvPr>
        </p:nvSpPr>
        <p:spPr>
          <a:xfrm>
            <a:off x="1524000" y="6474372"/>
            <a:ext cx="9585960" cy="2471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>
                <a:latin typeface="Arial"/>
                <a:ea typeface="Arial"/>
                <a:cs typeface="Arial"/>
                <a:sym typeface="Arial"/>
              </a:rPr>
              <a:t>Daniel Altman, On szemer\’edi’s theorem with differences from a random set, arXiv preprint arXiv:1905.05045 (2019).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itle Slid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Content Slide 6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Content Slide 1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itle Slide 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ontent Slide 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itle Slide 4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Content Slide 4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Content Slide 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itle Slide 5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Content Slide 3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2019-11-08T16:47:49Z</dcterms:created>
  <dc:creator>Microsoft Office User</dc:creator>
</cp:coreProperties>
</file>