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7"/>
  </p:notesMasterIdLst>
  <p:handoutMasterIdLst>
    <p:handoutMasterId r:id="rId27"/>
  </p:handoutMasterIdLst>
  <p:sldIdLst>
    <p:sldId id="642" r:id="rId4"/>
    <p:sldId id="643" r:id="rId5"/>
    <p:sldId id="1064" r:id="rId6"/>
    <p:sldId id="1063" r:id="rId8"/>
    <p:sldId id="1025" r:id="rId9"/>
    <p:sldId id="1026" r:id="rId10"/>
    <p:sldId id="1024" r:id="rId11"/>
    <p:sldId id="1065" r:id="rId12"/>
    <p:sldId id="1084" r:id="rId13"/>
    <p:sldId id="1077" r:id="rId14"/>
    <p:sldId id="1104" r:id="rId15"/>
    <p:sldId id="1080" r:id="rId16"/>
    <p:sldId id="1105" r:id="rId17"/>
    <p:sldId id="1020" r:id="rId18"/>
    <p:sldId id="1078" r:id="rId19"/>
    <p:sldId id="1074" r:id="rId20"/>
    <p:sldId id="1068" r:id="rId21"/>
    <p:sldId id="1070" r:id="rId22"/>
    <p:sldId id="1071" r:id="rId23"/>
    <p:sldId id="1075" r:id="rId24"/>
    <p:sldId id="949" r:id="rId25"/>
    <p:sldId id="976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12" y="102"/>
      </p:cViewPr>
      <p:guideLst>
        <p:guide orient="horz" pos="23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29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0F9B84EA-7D68-4D60-9CB1-D50884785D1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8D4E0FC9-F1F8-4FAE-9988-3BA365CFD46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7F25A8C7-CC1A-4A08-9B4B-31F43B054C7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9E1B693-632D-4080-9CF6-EA28B66DC80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62.png"/><Relationship Id="rId4" Type="http://schemas.openxmlformats.org/officeDocument/2006/relationships/image" Target="../media/image55.png"/><Relationship Id="rId3" Type="http://schemas.microsoft.com/office/2007/relationships/hdphoto" Target="../media/image54.wdp"/><Relationship Id="rId2" Type="http://schemas.openxmlformats.org/officeDocument/2006/relationships/image" Target="../media/image5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62.png"/><Relationship Id="rId4" Type="http://schemas.openxmlformats.org/officeDocument/2006/relationships/image" Target="../media/image55.png"/><Relationship Id="rId3" Type="http://schemas.microsoft.com/office/2007/relationships/hdphoto" Target="../media/image54.wdp"/><Relationship Id="rId2" Type="http://schemas.openxmlformats.org/officeDocument/2006/relationships/image" Target="../media/image5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9" Type="http://schemas.microsoft.com/office/2007/relationships/hdphoto" Target="../media/image54.wdp"/><Relationship Id="rId8" Type="http://schemas.openxmlformats.org/officeDocument/2006/relationships/image" Target="../media/image53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1.xml"/><Relationship Id="rId10" Type="http://schemas.openxmlformats.org/officeDocument/2006/relationships/image" Target="../media/image62.png"/><Relationship Id="rId1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image" Target="../media/image9.png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1.xml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2.xml"/><Relationship Id="rId14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png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3.xml"/><Relationship Id="rId10" Type="http://schemas.openxmlformats.org/officeDocument/2006/relationships/image" Target="../media/image46.png"/><Relationship Id="rId1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9" Type="http://schemas.microsoft.com/office/2007/relationships/hdphoto" Target="../media/image54.wdp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38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4.xml"/><Relationship Id="rId13" Type="http://schemas.openxmlformats.org/officeDocument/2006/relationships/image" Target="../media/image58.png"/><Relationship Id="rId12" Type="http://schemas.openxmlformats.org/officeDocument/2006/relationships/image" Target="../media/image57.png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" y="864235"/>
            <a:ext cx="12181840" cy="2522220"/>
          </a:xfrm>
        </p:spPr>
        <p:txBody>
          <a:bodyPr/>
          <a:p>
            <a:pPr algn="ctr"/>
            <a:r>
              <a:rPr lang="en-US" altLang="zh-CN" b="1"/>
              <a:t> </a:t>
            </a:r>
            <a:br>
              <a:rPr lang="en-US" altLang="zh-CN" b="1"/>
            </a:br>
            <a:r>
              <a:rPr lang="en-US" altLang="zh-CN" sz="3600" b="1">
                <a:sym typeface="+mn-ea"/>
              </a:rPr>
              <a:t>Handling Slice Permutations Variability in Tensor Recovery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7070" y="3663315"/>
            <a:ext cx="11066780" cy="1132205"/>
          </a:xfrm>
        </p:spPr>
        <p:txBody>
          <a:bodyPr/>
          <a:p>
            <a:pPr marL="0" indent="0" algn="ctr">
              <a:buNone/>
            </a:pPr>
            <a:r>
              <a:rPr lang="zh-CN" altLang="en-US" b="1"/>
              <a:t>Jingjing Zheng</a:t>
            </a:r>
            <a:r>
              <a:rPr lang="en-US" altLang="zh-CN" b="1" baseline="30000"/>
              <a:t>1,2</a:t>
            </a:r>
            <a:r>
              <a:rPr lang="zh-CN" altLang="en-US"/>
              <a:t>, </a:t>
            </a:r>
            <a:r>
              <a:rPr lang="zh-CN" altLang="en-US">
                <a:sym typeface="+mn-ea"/>
              </a:rPr>
              <a:t>Xiaoqin Zhang</a:t>
            </a:r>
            <a:r>
              <a:rPr lang="en-US" altLang="zh-CN" baseline="30000">
                <a:sym typeface="+mn-ea"/>
              </a:rPr>
              <a:t>*,2</a:t>
            </a:r>
            <a:r>
              <a:rPr lang="zh-CN" altLang="en-US">
                <a:sym typeface="+mn-ea"/>
              </a:rPr>
              <a:t>, </a:t>
            </a:r>
            <a:r>
              <a:rPr lang="en-US" altLang="zh-CN"/>
              <a:t>Wengzhe</a:t>
            </a:r>
            <a:r>
              <a:rPr lang="zh-CN" altLang="en-US"/>
              <a:t> Wang</a:t>
            </a:r>
            <a:r>
              <a:rPr lang="en-US" altLang="zh-CN" baseline="30000"/>
              <a:t>2</a:t>
            </a:r>
            <a:r>
              <a:rPr lang="zh-CN" altLang="en-US"/>
              <a:t>, </a:t>
            </a:r>
            <a:r>
              <a:rPr lang="en-US" altLang="zh-CN"/>
              <a:t>Xianta Jiang</a:t>
            </a:r>
            <a:r>
              <a:rPr lang="en-US" altLang="zh-CN" baseline="30000"/>
              <a:t>1</a:t>
            </a:r>
            <a:endParaRPr lang="en-US" altLang="zh-CN" baseline="30000"/>
          </a:p>
          <a:p>
            <a:pPr marL="0" indent="0" algn="ctr">
              <a:buNone/>
            </a:pPr>
            <a:r>
              <a:rPr lang="en-US" altLang="zh-CN" baseline="30000"/>
              <a:t>1</a:t>
            </a:r>
            <a:r>
              <a:rPr lang="en-US" altLang="zh-CN"/>
              <a:t>Memorial University, </a:t>
            </a:r>
            <a:r>
              <a:rPr lang="en-US" altLang="zh-CN" baseline="30000"/>
              <a:t>2</a:t>
            </a:r>
            <a:r>
              <a:rPr lang="en-US" altLang="zh-CN">
                <a:sym typeface="+mn-ea"/>
              </a:rPr>
              <a:t>Wenzhou University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内容占位符 6"/>
          <p:cNvPicPr>
            <a:picLocks noGrp="1" noChangeAspect="1"/>
          </p:cNvPicPr>
          <p:nvPr/>
        </p:nvPicPr>
        <p:blipFill>
          <a:blip r:embed="rId1"/>
          <a:srcRect l="20235" t="8624" r="21861" b="6688"/>
          <a:stretch>
            <a:fillRect/>
          </a:stretch>
        </p:blipFill>
        <p:spPr>
          <a:xfrm>
            <a:off x="7004050" y="4575175"/>
            <a:ext cx="1120140" cy="1118235"/>
          </a:xfrm>
          <a:prstGeom prst="rect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9525">
            <a:noFill/>
          </a:ln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255" y="4638675"/>
            <a:ext cx="1324610" cy="7880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422" y="1859609"/>
            <a:ext cx="10515600" cy="2346325"/>
          </a:xfrm>
        </p:spPr>
        <p:txBody>
          <a:bodyPr/>
          <a:lstStyle/>
          <a:p>
            <a:r>
              <a:rPr lang="en-US" b="1" u="sng" dirty="0">
                <a:cs typeface="+mn-lt"/>
              </a:rPr>
              <a:t>Slice</a:t>
            </a:r>
            <a:r>
              <a:rPr lang="en-US" altLang="zh-CN" b="1" u="sng" dirty="0">
                <a:cs typeface="+mn-lt"/>
              </a:rPr>
              <a:t> </a:t>
            </a:r>
            <a:r>
              <a:rPr lang="zh-CN" altLang="en-US" b="1" u="sng" dirty="0">
                <a:cs typeface="+mn-lt"/>
              </a:rPr>
              <a:t>permutations invariance</a:t>
            </a:r>
            <a:r>
              <a:rPr lang="en-US" altLang="zh-CN" b="1" u="sng" dirty="0">
                <a:cs typeface="+mn-lt"/>
              </a:rPr>
              <a:t>:</a:t>
            </a:r>
            <a:r>
              <a:rPr lang="en-US" altLang="zh-CN" u="sng" dirty="0">
                <a:cs typeface="+mn-lt"/>
              </a:rPr>
              <a:t> </a:t>
            </a:r>
            <a:r>
              <a:rPr lang="en-US" u="sng" dirty="0">
                <a:cs typeface="+mn-lt"/>
                <a:sym typeface="+mn-ea"/>
              </a:rPr>
              <a:t>slice permutations</a:t>
            </a:r>
            <a:r>
              <a:rPr lang="zh-CN" altLang="en-US" u="sng" dirty="0">
                <a:cs typeface="+mn-lt"/>
              </a:rPr>
              <a:t> on </a:t>
            </a:r>
            <a:r>
              <a:rPr lang="en-US" altLang="zh-CN" u="sng" dirty="0">
                <a:cs typeface="+mn-lt"/>
              </a:rPr>
              <a:t>tensor Y should not affect </a:t>
            </a:r>
            <a:r>
              <a:rPr lang="en-US" altLang="zh-CN" u="sng" dirty="0">
                <a:cs typeface="+mn-lt"/>
                <a:sym typeface="+mn-ea"/>
              </a:rPr>
              <a:t>tensor</a:t>
            </a:r>
            <a:r>
              <a:rPr lang="zh-CN" altLang="en-US" u="sng" dirty="0">
                <a:cs typeface="+mn-lt"/>
                <a:sym typeface="+mn-ea"/>
              </a:rPr>
              <a:t> recovery</a:t>
            </a:r>
            <a:r>
              <a:rPr lang="en-US" altLang="zh-CN" u="sng" dirty="0">
                <a:cs typeface="+mn-lt"/>
                <a:sym typeface="+mn-ea"/>
              </a:rPr>
              <a:t> results.</a:t>
            </a:r>
            <a:endParaRPr lang="en-US" altLang="zh-CN" u="sng" dirty="0">
              <a:cs typeface="+mn-lt"/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en-US" altLang="zh-CN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945" y="3037205"/>
            <a:ext cx="5031740" cy="987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955" y="2628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>
                <a:cs typeface="+mj-lt"/>
                <a:sym typeface="+mn-ea"/>
              </a:rPr>
              <a:t>Motivation: </a:t>
            </a:r>
            <a:r>
              <a:rPr lang="en-US" altLang="zh-CN" sz="3600" b="1">
                <a:cs typeface="+mj-lt"/>
              </a:rPr>
              <a:t>a</a:t>
            </a:r>
            <a:r>
              <a:rPr lang="en-US" altLang="zh-CN" sz="3600" b="1">
                <a:cs typeface="+mj-lt"/>
              </a:rPr>
              <a:t> reasonal hypothesis for matrix recovery and tensor recovery</a:t>
            </a:r>
            <a:r>
              <a:rPr lang="en-US" altLang="zh-CN" sz="3600">
                <a:cs typeface="+mj-lt"/>
              </a:rPr>
              <a:t> </a:t>
            </a:r>
            <a:endParaRPr lang="en-US" altLang="zh-CN" sz="3600">
              <a:cs typeface="+mj-lt"/>
            </a:endParaRP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343" y="4777024"/>
            <a:ext cx="1688696" cy="123831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63559" y="4872611"/>
            <a:ext cx="1831108" cy="1135325"/>
          </a:xfrm>
          <a:prstGeom prst="rect">
            <a:avLst/>
          </a:prstGeom>
        </p:spPr>
      </p:pic>
      <p:sp>
        <p:nvSpPr>
          <p:cNvPr id="157" name="弧形 156"/>
          <p:cNvSpPr/>
          <p:nvPr/>
        </p:nvSpPr>
        <p:spPr>
          <a:xfrm rot="15091818">
            <a:off x="2393315" y="4970145"/>
            <a:ext cx="368300" cy="476250"/>
          </a:xfrm>
          <a:prstGeom prst="arc">
            <a:avLst>
              <a:gd name="adj1" fmla="val 12027378"/>
              <a:gd name="adj2" fmla="val 14141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0" name="图片 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320" y="4183380"/>
            <a:ext cx="240665" cy="8731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509798" y="4366408"/>
            <a:ext cx="1665694" cy="1607140"/>
            <a:chOff x="8617" y="6270"/>
            <a:chExt cx="2510" cy="2971"/>
          </a:xfrm>
        </p:grpSpPr>
        <p:sp>
          <p:nvSpPr>
            <p:cNvPr id="159" name="弧形 158"/>
            <p:cNvSpPr/>
            <p:nvPr/>
          </p:nvSpPr>
          <p:spPr>
            <a:xfrm rot="10800000" flipV="1">
              <a:off x="9284" y="6270"/>
              <a:ext cx="1474" cy="1729"/>
            </a:xfrm>
            <a:prstGeom prst="arc">
              <a:avLst>
                <a:gd name="adj1" fmla="val 11020092"/>
                <a:gd name="adj2" fmla="val 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8617" y="7095"/>
              <a:ext cx="2510" cy="2146"/>
              <a:chOff x="6264385" y="4413983"/>
              <a:chExt cx="1593935" cy="1362979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6264385" y="4413983"/>
                <a:ext cx="1414088" cy="1362979"/>
                <a:chOff x="6264385" y="4413983"/>
                <a:chExt cx="1414088" cy="1362979"/>
              </a:xfrm>
            </p:grpSpPr>
            <p:pic>
              <p:nvPicPr>
                <p:cNvPr id="118" name="图片 117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264385" y="4435726"/>
                  <a:ext cx="359695" cy="1341236"/>
                </a:xfrm>
                <a:prstGeom prst="rect">
                  <a:avLst/>
                </a:prstGeom>
              </p:spPr>
            </p:pic>
            <p:pic>
              <p:nvPicPr>
                <p:cNvPr id="114" name="图片 113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447043" y="4426158"/>
                  <a:ext cx="530398" cy="1341236"/>
                </a:xfrm>
                <a:prstGeom prst="rect">
                  <a:avLst/>
                </a:prstGeom>
              </p:spPr>
            </p:pic>
            <p:pic>
              <p:nvPicPr>
                <p:cNvPr id="115" name="图片 114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788658" y="4429428"/>
                  <a:ext cx="530398" cy="1341236"/>
                </a:xfrm>
                <a:prstGeom prst="rect">
                  <a:avLst/>
                </a:prstGeom>
              </p:spPr>
            </p:pic>
            <p:pic>
              <p:nvPicPr>
                <p:cNvPr id="116" name="图片 115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148075" y="4413983"/>
                  <a:ext cx="530398" cy="1341236"/>
                </a:xfrm>
                <a:prstGeom prst="rect">
                  <a:avLst/>
                </a:prstGeom>
              </p:spPr>
            </p:pic>
          </p:grpSp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8625" y="4421706"/>
                <a:ext cx="359695" cy="1341236"/>
              </a:xfrm>
              <a:prstGeom prst="rect">
                <a:avLst/>
              </a:prstGeom>
            </p:spPr>
          </p:pic>
        </p:grpSp>
      </p:grpSp>
      <p:sp>
        <p:nvSpPr>
          <p:cNvPr id="9" name="文本框 8"/>
          <p:cNvSpPr txBox="1"/>
          <p:nvPr/>
        </p:nvSpPr>
        <p:spPr>
          <a:xfrm>
            <a:off x="2563762" y="6210071"/>
            <a:ext cx="209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Horizontal SPI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605295" y="6210833"/>
            <a:ext cx="167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Lateral SPI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275320" y="6210935"/>
            <a:ext cx="163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Frontal SPI</a:t>
            </a:r>
            <a:endParaRPr lang="en-US" altLang="zh-CN" b="1"/>
          </a:p>
        </p:txBody>
      </p:sp>
    </p:spTree>
    <p:custDataLst>
      <p:tags r:id="rId9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35820" cy="1067435"/>
          </a:xfrm>
        </p:spPr>
        <p:txBody>
          <a:bodyPr/>
          <a:lstStyle/>
          <a:p>
            <a:r>
              <a:rPr lang="en-US" altLang="zh-CN" b="1" u="sng" dirty="0">
                <a:cs typeface="+mn-lt"/>
              </a:rPr>
              <a:t>C</a:t>
            </a:r>
            <a:r>
              <a:rPr lang="zh-CN" altLang="en-US" b="1" u="sng" dirty="0">
                <a:cs typeface="+mn-lt"/>
              </a:rPr>
              <a:t>olumn </a:t>
            </a:r>
            <a:r>
              <a:rPr lang="en-US" altLang="zh-CN" b="1" u="sng" dirty="0">
                <a:cs typeface="+mn-lt"/>
              </a:rPr>
              <a:t>(or row) permutation</a:t>
            </a:r>
            <a:r>
              <a:rPr lang="zh-CN" altLang="en-US" b="1" u="sng" dirty="0">
                <a:cs typeface="+mn-lt"/>
              </a:rPr>
              <a:t> invariance</a:t>
            </a:r>
            <a:r>
              <a:rPr lang="en-US" altLang="zh-CN" b="1" u="sng" dirty="0">
                <a:cs typeface="+mn-lt"/>
              </a:rPr>
              <a:t>:</a:t>
            </a:r>
            <a:r>
              <a:rPr lang="en-US" altLang="zh-CN" u="sng" dirty="0">
                <a:cs typeface="+mn-lt"/>
              </a:rPr>
              <a:t> </a:t>
            </a:r>
            <a:r>
              <a:rPr lang="zh-CN" altLang="en-US" u="sng" dirty="0">
                <a:cs typeface="+mn-lt"/>
                <a:sym typeface="+mn-ea"/>
              </a:rPr>
              <a:t>column</a:t>
            </a:r>
            <a:r>
              <a:rPr lang="en-US" altLang="zh-CN" u="sng" dirty="0">
                <a:cs typeface="+mn-lt"/>
                <a:sym typeface="+mn-ea"/>
              </a:rPr>
              <a:t> (</a:t>
            </a:r>
            <a:r>
              <a:rPr lang="zh-CN" altLang="en-US" u="sng" dirty="0">
                <a:cs typeface="+mn-lt"/>
                <a:sym typeface="+mn-ea"/>
              </a:rPr>
              <a:t>or</a:t>
            </a:r>
            <a:r>
              <a:rPr lang="en-US" altLang="zh-CN" u="sng" dirty="0">
                <a:cs typeface="+mn-lt"/>
                <a:sym typeface="+mn-ea"/>
              </a:rPr>
              <a:t> </a:t>
            </a:r>
            <a:r>
              <a:rPr lang="zh-CN" altLang="en-US" u="sng" dirty="0">
                <a:cs typeface="+mn-lt"/>
              </a:rPr>
              <a:t>row</a:t>
            </a:r>
            <a:r>
              <a:rPr lang="en-US" altLang="zh-CN" u="sng" dirty="0">
                <a:cs typeface="+mn-lt"/>
              </a:rPr>
              <a:t>) permutation</a:t>
            </a:r>
            <a:r>
              <a:rPr lang="zh-CN" altLang="en-US" u="sng" dirty="0">
                <a:cs typeface="+mn-lt"/>
              </a:rPr>
              <a:t> on matrix</a:t>
            </a:r>
            <a:r>
              <a:rPr lang="en-US" altLang="zh-CN" u="sng" dirty="0">
                <a:cs typeface="+mn-lt"/>
              </a:rPr>
              <a:t> Y (</a:t>
            </a:r>
            <a:r>
              <a:rPr lang="zh-CN" altLang="en-US" u="sng" dirty="0">
                <a:cs typeface="+mn-lt"/>
                <a:sym typeface="+mn-ea"/>
              </a:rPr>
              <a:t>rearrange the</a:t>
            </a:r>
            <a:r>
              <a:rPr lang="en-US" altLang="zh-CN" u="sng" dirty="0">
                <a:cs typeface="+mn-lt"/>
                <a:sym typeface="+mn-ea"/>
              </a:rPr>
              <a:t> </a:t>
            </a:r>
            <a:r>
              <a:rPr lang="zh-CN" altLang="en-US" u="sng" dirty="0">
                <a:cs typeface="+mn-lt"/>
                <a:sym typeface="+mn-ea"/>
              </a:rPr>
              <a:t>data squence</a:t>
            </a:r>
            <a:r>
              <a:rPr lang="en-US" altLang="zh-CN" u="sng" dirty="0">
                <a:cs typeface="+mn-lt"/>
              </a:rPr>
              <a:t>) should not affect </a:t>
            </a:r>
            <a:r>
              <a:rPr lang="zh-CN" altLang="en-US" u="sng" dirty="0">
                <a:cs typeface="+mn-lt"/>
                <a:sym typeface="+mn-ea"/>
              </a:rPr>
              <a:t>matrix recovery</a:t>
            </a:r>
            <a:r>
              <a:rPr lang="en-US" altLang="zh-CN" u="sng" dirty="0">
                <a:cs typeface="+mn-lt"/>
                <a:sym typeface="+mn-ea"/>
              </a:rPr>
              <a:t> results.</a:t>
            </a:r>
            <a:endParaRPr lang="en-US" altLang="zh-CN" b="1" u="sng" dirty="0">
              <a:cs typeface="+mn-lt"/>
            </a:endParaRPr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74098" y="3125153"/>
          <a:ext cx="474726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1803400" imgH="203200" progId="Equation.KSEE3">
                  <p:embed/>
                </p:oleObj>
              </mc:Choice>
              <mc:Fallback>
                <p:oleObj name="" r:id="rId1" imgW="1803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4098" y="3125153"/>
                        <a:ext cx="474726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39796" y="3588386"/>
          <a:ext cx="501586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3" imgW="1905000" imgH="228600" progId="Equation.KSEE3">
                  <p:embed/>
                </p:oleObj>
              </mc:Choice>
              <mc:Fallback>
                <p:oleObj name="" r:id="rId3" imgW="1905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796" y="3588386"/>
                        <a:ext cx="501586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827655" y="3621405"/>
            <a:ext cx="746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+mn-lt"/>
                <a:cs typeface="+mn-lt"/>
              </a:rPr>
              <a:t>Or</a:t>
            </a:r>
            <a:endParaRPr lang="en-US" altLang="zh-CN" sz="2400" b="1">
              <a:latin typeface="+mn-lt"/>
              <a:cs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28925" y="4323715"/>
            <a:ext cx="2515870" cy="1748155"/>
            <a:chOff x="2229" y="7385"/>
            <a:chExt cx="3962" cy="2753"/>
          </a:xfrm>
        </p:grpSpPr>
        <p:grpSp>
          <p:nvGrpSpPr>
            <p:cNvPr id="26" name="组合 25"/>
            <p:cNvGrpSpPr/>
            <p:nvPr/>
          </p:nvGrpSpPr>
          <p:grpSpPr>
            <a:xfrm>
              <a:off x="2290" y="7978"/>
              <a:ext cx="248" cy="2020"/>
              <a:chOff x="3863" y="8032"/>
              <a:chExt cx="248" cy="202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724" y="7953"/>
              <a:ext cx="248" cy="2020"/>
              <a:chOff x="3863" y="8032"/>
              <a:chExt cx="248" cy="202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167" y="7946"/>
              <a:ext cx="248" cy="2020"/>
              <a:chOff x="3863" y="8032"/>
              <a:chExt cx="248" cy="202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椭圆 42"/>
            <p:cNvSpPr/>
            <p:nvPr/>
          </p:nvSpPr>
          <p:spPr>
            <a:xfrm rot="18840000">
              <a:off x="3636" y="8942"/>
              <a:ext cx="141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930" y="8911"/>
              <a:ext cx="1249" cy="156"/>
              <a:chOff x="2495238" y="5658538"/>
              <a:chExt cx="792910" cy="98938"/>
            </a:xfrm>
          </p:grpSpPr>
          <p:sp>
            <p:nvSpPr>
              <p:cNvPr id="44" name="椭圆 43"/>
              <p:cNvSpPr/>
              <p:nvPr/>
            </p:nvSpPr>
            <p:spPr>
              <a:xfrm rot="18840000">
                <a:off x="2488253" y="5674926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8840000">
                <a:off x="2667831" y="5671792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8840000">
                <a:off x="2847408" y="5668657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8840000">
                <a:off x="3026986" y="5665523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8840000">
                <a:off x="3205598" y="5671791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458" y="7953"/>
              <a:ext cx="248" cy="2020"/>
              <a:chOff x="3863" y="8032"/>
              <a:chExt cx="248" cy="202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5895" y="7955"/>
              <a:ext cx="248" cy="2020"/>
              <a:chOff x="3863" y="8032"/>
              <a:chExt cx="248" cy="202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2229" y="7877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672" y="7879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3115" y="7890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5402" y="7872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827" y="7877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/>
            <p:nvPr/>
          </p:nvSpPr>
          <p:spPr>
            <a:xfrm>
              <a:off x="2972" y="7385"/>
              <a:ext cx="2508" cy="778"/>
            </a:xfrm>
            <a:prstGeom prst="arc">
              <a:avLst>
                <a:gd name="adj1" fmla="val 10815008"/>
                <a:gd name="adj2" fmla="val 14304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08700" y="4678680"/>
            <a:ext cx="3135630" cy="1348105"/>
            <a:chOff x="8378" y="7896"/>
            <a:chExt cx="4938" cy="2123"/>
          </a:xfrm>
        </p:grpSpPr>
        <p:grpSp>
          <p:nvGrpSpPr>
            <p:cNvPr id="71" name="组合 70"/>
            <p:cNvGrpSpPr/>
            <p:nvPr/>
          </p:nvGrpSpPr>
          <p:grpSpPr>
            <a:xfrm>
              <a:off x="9728" y="7920"/>
              <a:ext cx="247" cy="2057"/>
              <a:chOff x="3864" y="7996"/>
              <a:chExt cx="247" cy="2057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864" y="7996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864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9288" y="7910"/>
              <a:ext cx="250" cy="2066"/>
              <a:chOff x="3865" y="7987"/>
              <a:chExt cx="250" cy="206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3871" y="7987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865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矩形 86"/>
            <p:cNvSpPr/>
            <p:nvPr/>
          </p:nvSpPr>
          <p:spPr>
            <a:xfrm rot="16200000">
              <a:off x="11069" y="5943"/>
              <a:ext cx="291" cy="4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0162" y="7910"/>
              <a:ext cx="247" cy="2057"/>
              <a:chOff x="3864" y="7996"/>
              <a:chExt cx="247" cy="2057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864" y="7996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864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2673" y="7928"/>
              <a:ext cx="247" cy="2057"/>
              <a:chOff x="3864" y="7996"/>
              <a:chExt cx="247" cy="2057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3864" y="7996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864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12988" y="7928"/>
              <a:ext cx="247" cy="2057"/>
              <a:chOff x="3864" y="7996"/>
              <a:chExt cx="247" cy="2057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3864" y="7996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3864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/>
          </p:nvSpPr>
          <p:spPr>
            <a:xfrm rot="16200000">
              <a:off x="11057" y="6280"/>
              <a:ext cx="323" cy="4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rot="16200000">
              <a:off x="11057" y="6650"/>
              <a:ext cx="315" cy="4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 rot="16200000">
              <a:off x="11052" y="7759"/>
              <a:ext cx="325" cy="4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/>
            <p:cNvSpPr/>
            <p:nvPr/>
          </p:nvSpPr>
          <p:spPr>
            <a:xfrm rot="16200000">
              <a:off x="8120" y="8935"/>
              <a:ext cx="1255" cy="738"/>
            </a:xfrm>
            <a:prstGeom prst="arc">
              <a:avLst>
                <a:gd name="adj1" fmla="val 10026012"/>
                <a:gd name="adj2" fmla="val 163967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10885" y="8697"/>
              <a:ext cx="1249" cy="156"/>
              <a:chOff x="2495238" y="5658538"/>
              <a:chExt cx="792910" cy="98938"/>
            </a:xfrm>
          </p:grpSpPr>
          <p:sp>
            <p:nvSpPr>
              <p:cNvPr id="129" name="椭圆 128"/>
              <p:cNvSpPr/>
              <p:nvPr/>
            </p:nvSpPr>
            <p:spPr>
              <a:xfrm rot="18840000">
                <a:off x="2488253" y="5674926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8840000">
                <a:off x="2667831" y="5671792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 rot="18840000">
                <a:off x="2847408" y="5668657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rot="18840000">
                <a:off x="3026986" y="5665523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8840000">
                <a:off x="3205598" y="5671791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2256790" y="6210300"/>
            <a:ext cx="366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Colunm permutation invariance</a:t>
            </a:r>
            <a:endParaRPr lang="en-US" altLang="zh-CN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5870" y="6210300"/>
            <a:ext cx="329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Row permutation invariance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941695" y="3244850"/>
            <a:ext cx="85217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 sz="96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√</a:t>
            </a:r>
            <a:endParaRPr lang="zh-CN" altLang="en-US" sz="9600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01955" y="262890"/>
            <a:ext cx="10515600" cy="1325563"/>
          </a:xfrm>
        </p:spPr>
        <p:txBody>
          <a:bodyPr>
            <a:normAutofit/>
          </a:bodyPr>
          <a:p>
            <a:r>
              <a:rPr lang="en-US" altLang="zh-CN" sz="3600" b="1">
                <a:cs typeface="+mj-lt"/>
                <a:sym typeface="+mn-ea"/>
              </a:rPr>
              <a:t>Motivation: </a:t>
            </a:r>
            <a:r>
              <a:rPr lang="en-US" altLang="zh-CN" sz="3600" b="1">
                <a:cs typeface="+mj-lt"/>
              </a:rPr>
              <a:t>a</a:t>
            </a:r>
            <a:r>
              <a:rPr lang="en-US" altLang="zh-CN" sz="3600" b="1">
                <a:cs typeface="+mj-lt"/>
              </a:rPr>
              <a:t> reasonal hypothesis for matrix recovery and tensor recovery</a:t>
            </a:r>
            <a:r>
              <a:rPr lang="en-US" altLang="zh-CN" sz="3600">
                <a:cs typeface="+mj-lt"/>
              </a:rPr>
              <a:t> </a:t>
            </a:r>
            <a:endParaRPr lang="en-US" altLang="zh-CN" sz="3600">
              <a:cs typeface="+mj-lt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1438910"/>
            <a:ext cx="8113395" cy="1906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80" y="4434205"/>
            <a:ext cx="7934960" cy="1409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59255" y="925195"/>
            <a:ext cx="4830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/>
              <a:t>SPI of Nuclear Norm</a:t>
            </a:r>
            <a:endParaRPr lang="en-US" altLang="zh-CN" sz="2800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625600" y="3912235"/>
            <a:ext cx="8907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u="sng"/>
              <a:t>SPI of  SNN (the weighted sum of nuclear norm)</a:t>
            </a:r>
            <a:endParaRPr lang="en-US" altLang="zh-CN" sz="2800" b="1" u="sng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4422" y="1859609"/>
            <a:ext cx="10515600" cy="2346325"/>
          </a:xfrm>
        </p:spPr>
        <p:txBody>
          <a:bodyPr/>
          <a:lstStyle/>
          <a:p>
            <a:r>
              <a:rPr lang="en-US" b="1" u="sng" dirty="0">
                <a:cs typeface="+mn-lt"/>
              </a:rPr>
              <a:t>Slice</a:t>
            </a:r>
            <a:r>
              <a:rPr lang="en-US" altLang="zh-CN" b="1" u="sng" dirty="0">
                <a:cs typeface="+mn-lt"/>
              </a:rPr>
              <a:t> </a:t>
            </a:r>
            <a:r>
              <a:rPr lang="zh-CN" altLang="en-US" b="1" u="sng" dirty="0">
                <a:cs typeface="+mn-lt"/>
              </a:rPr>
              <a:t>permutations invariance</a:t>
            </a:r>
            <a:r>
              <a:rPr lang="en-US" altLang="zh-CN" b="1" u="sng" dirty="0">
                <a:cs typeface="+mn-lt"/>
              </a:rPr>
              <a:t>:</a:t>
            </a:r>
            <a:r>
              <a:rPr lang="en-US" altLang="zh-CN" u="sng" dirty="0">
                <a:cs typeface="+mn-lt"/>
              </a:rPr>
              <a:t> </a:t>
            </a:r>
            <a:r>
              <a:rPr lang="en-US" u="sng" dirty="0">
                <a:cs typeface="+mn-lt"/>
                <a:sym typeface="+mn-ea"/>
              </a:rPr>
              <a:t>slice permutations</a:t>
            </a:r>
            <a:r>
              <a:rPr lang="zh-CN" altLang="en-US" u="sng" dirty="0">
                <a:cs typeface="+mn-lt"/>
              </a:rPr>
              <a:t> on </a:t>
            </a:r>
            <a:r>
              <a:rPr lang="en-US" altLang="zh-CN" u="sng" dirty="0">
                <a:cs typeface="+mn-lt"/>
              </a:rPr>
              <a:t>tensor Y should not affect </a:t>
            </a:r>
            <a:r>
              <a:rPr lang="en-US" altLang="zh-CN" u="sng" dirty="0">
                <a:cs typeface="+mn-lt"/>
                <a:sym typeface="+mn-ea"/>
              </a:rPr>
              <a:t>tensor</a:t>
            </a:r>
            <a:r>
              <a:rPr lang="zh-CN" altLang="en-US" u="sng" dirty="0">
                <a:cs typeface="+mn-lt"/>
                <a:sym typeface="+mn-ea"/>
              </a:rPr>
              <a:t> recovery</a:t>
            </a:r>
            <a:r>
              <a:rPr lang="en-US" altLang="zh-CN" u="sng" dirty="0">
                <a:cs typeface="+mn-lt"/>
                <a:sym typeface="+mn-ea"/>
              </a:rPr>
              <a:t> results.</a:t>
            </a:r>
            <a:endParaRPr lang="en-US" altLang="zh-CN" u="sng" dirty="0">
              <a:cs typeface="+mn-lt"/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/>
          </a:p>
          <a:p>
            <a:endParaRPr lang="en-US" altLang="zh-CN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945" y="3037205"/>
            <a:ext cx="5031740" cy="987425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343" y="4777024"/>
            <a:ext cx="1688696" cy="123831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63559" y="4872611"/>
            <a:ext cx="1831108" cy="1135325"/>
          </a:xfrm>
          <a:prstGeom prst="rect">
            <a:avLst/>
          </a:prstGeom>
        </p:spPr>
      </p:pic>
      <p:sp>
        <p:nvSpPr>
          <p:cNvPr id="157" name="弧形 156"/>
          <p:cNvSpPr/>
          <p:nvPr/>
        </p:nvSpPr>
        <p:spPr>
          <a:xfrm rot="15091818">
            <a:off x="2393315" y="4970145"/>
            <a:ext cx="368300" cy="476250"/>
          </a:xfrm>
          <a:prstGeom prst="arc">
            <a:avLst>
              <a:gd name="adj1" fmla="val 12027378"/>
              <a:gd name="adj2" fmla="val 14141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0" name="图片 1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320" y="4183380"/>
            <a:ext cx="240665" cy="8731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509798" y="4366408"/>
            <a:ext cx="1665694" cy="1607140"/>
            <a:chOff x="8617" y="6270"/>
            <a:chExt cx="2510" cy="2971"/>
          </a:xfrm>
        </p:grpSpPr>
        <p:sp>
          <p:nvSpPr>
            <p:cNvPr id="159" name="弧形 158"/>
            <p:cNvSpPr/>
            <p:nvPr/>
          </p:nvSpPr>
          <p:spPr>
            <a:xfrm rot="10800000" flipV="1">
              <a:off x="9284" y="6270"/>
              <a:ext cx="1474" cy="1729"/>
            </a:xfrm>
            <a:prstGeom prst="arc">
              <a:avLst>
                <a:gd name="adj1" fmla="val 11020092"/>
                <a:gd name="adj2" fmla="val 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8617" y="7095"/>
              <a:ext cx="2510" cy="2146"/>
              <a:chOff x="6264385" y="4413983"/>
              <a:chExt cx="1593935" cy="1362979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6264385" y="4413983"/>
                <a:ext cx="1414088" cy="1362979"/>
                <a:chOff x="6264385" y="4413983"/>
                <a:chExt cx="1414088" cy="1362979"/>
              </a:xfrm>
            </p:grpSpPr>
            <p:pic>
              <p:nvPicPr>
                <p:cNvPr id="118" name="图片 117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264385" y="4435726"/>
                  <a:ext cx="359695" cy="1341236"/>
                </a:xfrm>
                <a:prstGeom prst="rect">
                  <a:avLst/>
                </a:prstGeom>
              </p:spPr>
            </p:pic>
            <p:pic>
              <p:nvPicPr>
                <p:cNvPr id="114" name="图片 113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447043" y="4426158"/>
                  <a:ext cx="530398" cy="1341236"/>
                </a:xfrm>
                <a:prstGeom prst="rect">
                  <a:avLst/>
                </a:prstGeom>
              </p:spPr>
            </p:pic>
            <p:pic>
              <p:nvPicPr>
                <p:cNvPr id="115" name="图片 114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788658" y="4429428"/>
                  <a:ext cx="530398" cy="1341236"/>
                </a:xfrm>
                <a:prstGeom prst="rect">
                  <a:avLst/>
                </a:prstGeom>
              </p:spPr>
            </p:pic>
            <p:pic>
              <p:nvPicPr>
                <p:cNvPr id="116" name="图片 115"/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148075" y="4413983"/>
                  <a:ext cx="530398" cy="1341236"/>
                </a:xfrm>
                <a:prstGeom prst="rect">
                  <a:avLst/>
                </a:prstGeom>
              </p:spPr>
            </p:pic>
          </p:grpSp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98625" y="4421706"/>
                <a:ext cx="359695" cy="1341236"/>
              </a:xfrm>
              <a:prstGeom prst="rect">
                <a:avLst/>
              </a:prstGeom>
            </p:spPr>
          </p:pic>
        </p:grpSp>
      </p:grpSp>
      <p:sp>
        <p:nvSpPr>
          <p:cNvPr id="9" name="文本框 8"/>
          <p:cNvSpPr txBox="1"/>
          <p:nvPr/>
        </p:nvSpPr>
        <p:spPr>
          <a:xfrm>
            <a:off x="2563762" y="6210071"/>
            <a:ext cx="209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Horizontal SPI</a:t>
            </a:r>
            <a:endParaRPr lang="en-US" altLang="zh-CN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605295" y="6210833"/>
            <a:ext cx="167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Lateral SPI</a:t>
            </a:r>
            <a:endParaRPr lang="en-US" altLang="zh-CN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275320" y="6210935"/>
            <a:ext cx="163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Frontal SPI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5941695" y="3244850"/>
            <a:ext cx="111125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 sz="9600" b="1" dirty="0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×</a:t>
            </a:r>
            <a:endParaRPr lang="zh-CN" altLang="en-US" sz="9600" b="1" dirty="0">
              <a:solidFill>
                <a:srgbClr val="FF0000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401955" y="262890"/>
            <a:ext cx="10515600" cy="1325563"/>
          </a:xfrm>
        </p:spPr>
        <p:txBody>
          <a:bodyPr>
            <a:normAutofit/>
          </a:bodyPr>
          <a:p>
            <a:r>
              <a:rPr lang="en-US" altLang="zh-CN" sz="3600" b="1">
                <a:cs typeface="+mj-lt"/>
                <a:sym typeface="+mn-ea"/>
              </a:rPr>
              <a:t>Motivation: </a:t>
            </a:r>
            <a:r>
              <a:rPr lang="en-US" altLang="zh-CN" sz="3600" b="1">
                <a:cs typeface="+mj-lt"/>
              </a:rPr>
              <a:t>a</a:t>
            </a:r>
            <a:r>
              <a:rPr lang="en-US" altLang="zh-CN" sz="3600" b="1">
                <a:cs typeface="+mj-lt"/>
              </a:rPr>
              <a:t> reasonal hypothesis for matrix recovery and tensor recovery</a:t>
            </a:r>
            <a:r>
              <a:rPr lang="en-US" altLang="zh-CN" sz="3600">
                <a:cs typeface="+mj-lt"/>
              </a:rPr>
              <a:t> </a:t>
            </a:r>
            <a:endParaRPr lang="en-US" altLang="zh-CN" sz="3600">
              <a:cs typeface="+mj-lt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1762760"/>
            <a:ext cx="11355070" cy="37407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6110" y="655795"/>
            <a:ext cx="11119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>
                <a:latin typeface="+mj-lt"/>
                <a:cs typeface="+mj-lt"/>
              </a:rPr>
              <a:t>SPI of tensor nuclear norm</a:t>
            </a:r>
            <a:r>
              <a:rPr lang="en-US" altLang="zh-CN" sz="3600" b="1">
                <a:latin typeface="+mj-lt"/>
                <a:cs typeface="+mj-lt"/>
              </a:rPr>
              <a:t>: </a:t>
            </a:r>
            <a:endParaRPr lang="en-US" altLang="zh-CN" sz="3600" b="1">
              <a:latin typeface="+mj-lt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1347470"/>
            <a:ext cx="7718425" cy="1265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743200"/>
            <a:ext cx="7717790" cy="11874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4172585"/>
            <a:ext cx="7717790" cy="1772285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89834" y="835916"/>
            <a:ext cx="1831108" cy="1135325"/>
          </a:xfrm>
          <a:prstGeom prst="rect">
            <a:avLst/>
          </a:prstGeom>
        </p:spPr>
      </p:pic>
      <p:sp>
        <p:nvSpPr>
          <p:cNvPr id="157" name="弧形 156"/>
          <p:cNvSpPr/>
          <p:nvPr/>
        </p:nvSpPr>
        <p:spPr>
          <a:xfrm rot="15091818">
            <a:off x="9404350" y="933450"/>
            <a:ext cx="368300" cy="476250"/>
          </a:xfrm>
          <a:prstGeom prst="arc">
            <a:avLst>
              <a:gd name="adj1" fmla="val 12027378"/>
              <a:gd name="adj2" fmla="val 141412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614167" y="2003196"/>
            <a:ext cx="209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Horizontal SPI</a:t>
            </a:r>
            <a:endParaRPr lang="en-US" altLang="zh-CN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9694448" y="2404893"/>
            <a:ext cx="1665694" cy="1607140"/>
            <a:chOff x="8617" y="6270"/>
            <a:chExt cx="2510" cy="2971"/>
          </a:xfrm>
        </p:grpSpPr>
        <p:sp>
          <p:nvSpPr>
            <p:cNvPr id="159" name="弧形 158"/>
            <p:cNvSpPr/>
            <p:nvPr/>
          </p:nvSpPr>
          <p:spPr>
            <a:xfrm rot="10800000" flipV="1">
              <a:off x="9284" y="6270"/>
              <a:ext cx="1474" cy="1729"/>
            </a:xfrm>
            <a:prstGeom prst="arc">
              <a:avLst>
                <a:gd name="adj1" fmla="val 11020092"/>
                <a:gd name="adj2" fmla="val 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8617" y="7095"/>
              <a:ext cx="2510" cy="2146"/>
              <a:chOff x="6264385" y="4413983"/>
              <a:chExt cx="1593935" cy="1362979"/>
            </a:xfrm>
          </p:grpSpPr>
          <p:grpSp>
            <p:nvGrpSpPr>
              <p:cNvPr id="162" name="组合 161"/>
              <p:cNvGrpSpPr/>
              <p:nvPr/>
            </p:nvGrpSpPr>
            <p:grpSpPr>
              <a:xfrm>
                <a:off x="6264385" y="4413983"/>
                <a:ext cx="1414088" cy="1362979"/>
                <a:chOff x="6264385" y="4413983"/>
                <a:chExt cx="1414088" cy="1362979"/>
              </a:xfrm>
            </p:grpSpPr>
            <p:pic>
              <p:nvPicPr>
                <p:cNvPr id="118" name="图片 117"/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264385" y="4435726"/>
                  <a:ext cx="359695" cy="1341236"/>
                </a:xfrm>
                <a:prstGeom prst="rect">
                  <a:avLst/>
                </a:prstGeom>
              </p:spPr>
            </p:pic>
            <p:pic>
              <p:nvPicPr>
                <p:cNvPr id="5" name="图片 4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447043" y="4426158"/>
                  <a:ext cx="530398" cy="1341236"/>
                </a:xfrm>
                <a:prstGeom prst="rect">
                  <a:avLst/>
                </a:prstGeom>
              </p:spPr>
            </p:pic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6788658" y="4429428"/>
                  <a:ext cx="530398" cy="1341236"/>
                </a:xfrm>
                <a:prstGeom prst="rect">
                  <a:avLst/>
                </a:prstGeom>
              </p:spPr>
            </p:pic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7148075" y="4413983"/>
                  <a:ext cx="530398" cy="1341236"/>
                </a:xfrm>
                <a:prstGeom prst="rect">
                  <a:avLst/>
                </a:prstGeom>
              </p:spPr>
            </p:pic>
          </p:grpSp>
          <p:pic>
            <p:nvPicPr>
              <p:cNvPr id="163" name="图片 16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8625" y="4421706"/>
                <a:ext cx="359695" cy="1341236"/>
              </a:xfrm>
              <a:prstGeom prst="rect">
                <a:avLst/>
              </a:prstGeom>
            </p:spPr>
          </p:pic>
        </p:grpSp>
      </p:grpSp>
      <p:sp>
        <p:nvSpPr>
          <p:cNvPr id="11" name="文本框 10"/>
          <p:cNvSpPr txBox="1"/>
          <p:nvPr/>
        </p:nvSpPr>
        <p:spPr>
          <a:xfrm>
            <a:off x="9854080" y="3995318"/>
            <a:ext cx="167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Lateral SPI</a:t>
            </a:r>
            <a:endParaRPr lang="en-US" altLang="zh-CN" b="1" dirty="0"/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1703" y="4761784"/>
            <a:ext cx="1688696" cy="1238319"/>
          </a:xfrm>
          <a:prstGeom prst="rect">
            <a:avLst/>
          </a:prstGeom>
        </p:spPr>
      </p:pic>
      <p:pic>
        <p:nvPicPr>
          <p:cNvPr id="160" name="图片 1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1680" y="4168140"/>
            <a:ext cx="240665" cy="873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680575" y="6100445"/>
            <a:ext cx="163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Frontal SPI</a:t>
            </a:r>
            <a:endParaRPr lang="en-US" altLang="zh-CN" b="1"/>
          </a:p>
        </p:txBody>
      </p: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920" y="2083435"/>
            <a:ext cx="8361680" cy="1642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6745" y="572135"/>
            <a:ext cx="11119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latin typeface="+mj-lt"/>
                <a:cs typeface="+mj-lt"/>
              </a:rPr>
              <a:t>SPI of tensor recovery for some special case</a:t>
            </a:r>
            <a:r>
              <a:rPr lang="en-US" altLang="zh-CN" sz="3600" b="1">
                <a:latin typeface="+mj-lt"/>
                <a:cs typeface="+mj-lt"/>
              </a:rPr>
              <a:t>: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190" y="4415155"/>
            <a:ext cx="101199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SPI of tensor recovery for color image (n</a:t>
            </a:r>
            <a:r>
              <a:rPr lang="en-US" sz="3600" baseline="-25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=3) is true! </a:t>
            </a:r>
            <a:endParaRPr lang="en-US" sz="36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26745" y="572135"/>
            <a:ext cx="11119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 b="1">
                <a:latin typeface="+mj-lt"/>
                <a:cs typeface="+mj-lt"/>
              </a:rPr>
              <a:t>Tensor principal component analysis for SPV</a:t>
            </a:r>
            <a:r>
              <a:rPr lang="en-US" altLang="zh-CN" sz="2400" b="1">
                <a:latin typeface="+mj-lt"/>
                <a:cs typeface="+mj-lt"/>
              </a:rPr>
              <a:t>: </a:t>
            </a:r>
            <a:endParaRPr lang="en-US" altLang="zh-CN" sz="2400" b="1">
              <a:latin typeface="+mj-lt"/>
              <a:cs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3101340"/>
            <a:ext cx="3279775" cy="11163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885" y="3364230"/>
            <a:ext cx="3423285" cy="81216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085" y="1622425"/>
            <a:ext cx="3983355" cy="49282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559685" y="4313555"/>
            <a:ext cx="2113280" cy="2058670"/>
            <a:chOff x="4015" y="6820"/>
            <a:chExt cx="3328" cy="324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" y="6820"/>
              <a:ext cx="2545" cy="3242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855" y="7297"/>
              <a:ext cx="488" cy="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endParaRPr lang="en-US" altLang="zh-CN" baseline="3000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88290" y="6502400"/>
            <a:ext cx="78225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aseline="30000"/>
              <a:t>6 </a:t>
            </a:r>
            <a:r>
              <a:rPr lang="zh-CN" altLang="en-US" sz="1400">
                <a:sym typeface="+mn-ea"/>
              </a:rPr>
              <a:t>Bondy J A, Murty U S R. Graph theory with applications[M]. London: Macmillan, 1976.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130" y="1602740"/>
            <a:ext cx="5027295" cy="1321435"/>
          </a:xfrm>
          <a:prstGeom prst="rect">
            <a:avLst/>
          </a:prstGeom>
        </p:spPr>
      </p:pic>
      <p:sp>
        <p:nvSpPr>
          <p:cNvPr id="6" name="右弧形箭头 5"/>
          <p:cNvSpPr/>
          <p:nvPr/>
        </p:nvSpPr>
        <p:spPr>
          <a:xfrm>
            <a:off x="4175760" y="4685665"/>
            <a:ext cx="327660" cy="131508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右弧形箭头 12"/>
          <p:cNvSpPr/>
          <p:nvPr/>
        </p:nvSpPr>
        <p:spPr>
          <a:xfrm rot="6960000">
            <a:off x="2746375" y="5622290"/>
            <a:ext cx="327660" cy="131508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弧形箭头 13"/>
          <p:cNvSpPr/>
          <p:nvPr/>
        </p:nvSpPr>
        <p:spPr>
          <a:xfrm rot="14220000">
            <a:off x="2560955" y="3801110"/>
            <a:ext cx="327660" cy="1315085"/>
          </a:xfrm>
          <a:prstGeom prst="curved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右弧形箭头 14"/>
          <p:cNvSpPr/>
          <p:nvPr/>
        </p:nvSpPr>
        <p:spPr>
          <a:xfrm rot="10140000">
            <a:off x="2557145" y="4526915"/>
            <a:ext cx="706755" cy="184912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20400000">
            <a:off x="3265170" y="4575810"/>
            <a:ext cx="204470" cy="15697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弧形箭头 16"/>
          <p:cNvSpPr/>
          <p:nvPr/>
        </p:nvSpPr>
        <p:spPr>
          <a:xfrm rot="10800000" flipH="1">
            <a:off x="3679825" y="4476750"/>
            <a:ext cx="683260" cy="172847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 rot="780000">
            <a:off x="3556000" y="4676775"/>
            <a:ext cx="76200" cy="35623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453515" y="1630680"/>
            <a:ext cx="4388485" cy="5721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505585" y="2146300"/>
            <a:ext cx="4816475" cy="58547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53840" y="3201035"/>
            <a:ext cx="3053080" cy="10909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1" animBg="1"/>
      <p:bldP spid="16" grpId="0" animBg="1"/>
      <p:bldP spid="17" grpId="1" animBg="1"/>
      <p:bldP spid="18" grpId="0" animBg="1"/>
      <p:bldP spid="14" grpId="1" animBg="1"/>
      <p:bldP spid="13" grpId="1" animBg="1"/>
      <p:bldP spid="6" grpId="1" animBg="1"/>
      <p:bldP spid="14" grpId="2" animBg="1"/>
      <p:bldP spid="13" grpId="2" animBg="1"/>
      <p:bldP spid="6" grpId="2" animBg="1"/>
      <p:bldP spid="19" grpId="0" animBg="1"/>
      <p:bldP spid="20" grpId="0" animBg="1"/>
      <p:bldP spid="19" grpId="1" animBg="1"/>
      <p:bldP spid="20" grpId="1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67360"/>
            <a:ext cx="10515600" cy="1325563"/>
          </a:xfrm>
        </p:spPr>
        <p:txBody>
          <a:bodyPr/>
          <a:p>
            <a:r>
              <a:rPr lang="en-US" altLang="zh-CN" sz="3600" b="1"/>
              <a:t>Experiments: image sequence recovery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58670"/>
            <a:ext cx="10664825" cy="32302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75910" y="2433320"/>
            <a:ext cx="1288415" cy="24599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024110" y="2431415"/>
            <a:ext cx="1288415" cy="24599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79895" y="2501900"/>
            <a:ext cx="4532630" cy="9671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b="1"/>
              <a:t>Experiments: image classification</a:t>
            </a:r>
            <a:r>
              <a:rPr lang="en-US" altLang="zh-CN" sz="3600"/>
              <a:t> </a:t>
            </a:r>
            <a:endParaRPr lang="en-US" altLang="zh-CN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3745" y="1582420"/>
            <a:ext cx="7852410" cy="46081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64325" y="1520825"/>
            <a:ext cx="3164205" cy="43484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325563"/>
          </a:xfrm>
        </p:spPr>
        <p:txBody>
          <a:bodyPr/>
          <a:p>
            <a:r>
              <a:rPr lang="en-US" altLang="zh-CN" b="1"/>
              <a:t>Content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1310"/>
            <a:ext cx="10515600" cy="4442460"/>
          </a:xfrm>
        </p:spPr>
        <p:txBody>
          <a:bodyPr/>
          <a:p>
            <a:pPr fontAlgn="auto">
              <a:lnSpc>
                <a:spcPct val="130000"/>
              </a:lnSpc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Background of Tensor Methods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30000"/>
              </a:lnSpc>
            </a:pPr>
            <a:r>
              <a:rPr lang="en-US" altLang="zh-CN" sz="2800" b="1">
                <a:sym typeface="+mn-ea"/>
              </a:rPr>
              <a:t>Mathematical Preliminaries</a:t>
            </a:r>
            <a:endParaRPr lang="en-US" altLang="zh-CN" sz="2800" b="1"/>
          </a:p>
          <a:p>
            <a:pPr fontAlgn="auto">
              <a:lnSpc>
                <a:spcPct val="130000"/>
              </a:lnSpc>
            </a:pPr>
            <a:r>
              <a:rPr lang="en-US" altLang="zh-CN" sz="2800" b="1">
                <a:sym typeface="+mn-ea"/>
              </a:rPr>
              <a:t>Motivation: Slice Permutations Variability</a:t>
            </a:r>
            <a:endParaRPr lang="en-US" altLang="zh-CN" sz="2800" b="1"/>
          </a:p>
          <a:p>
            <a:pPr fontAlgn="auto">
              <a:lnSpc>
                <a:spcPct val="130000"/>
              </a:lnSpc>
            </a:pPr>
            <a:r>
              <a:rPr lang="en-US" altLang="zh-CN" sz="2800" b="1">
                <a:sym typeface="+mn-ea"/>
              </a:rPr>
              <a:t>Slice Permutations Invariance and </a:t>
            </a:r>
            <a:r>
              <a:rPr lang="en-US" altLang="zh-CN" sz="2800" b="1">
                <a:sym typeface="+mn-ea"/>
              </a:rPr>
              <a:t>Slice Permutations Variability</a:t>
            </a:r>
            <a:r>
              <a:rPr lang="en-US" altLang="zh-CN" sz="2800" b="1">
                <a:sym typeface="+mn-ea"/>
              </a:rPr>
              <a:t> in Tensor Recovery</a:t>
            </a:r>
            <a:endParaRPr lang="en-US" altLang="zh-CN" sz="2800" b="1"/>
          </a:p>
          <a:p>
            <a:pPr fontAlgn="auto">
              <a:lnSpc>
                <a:spcPct val="130000"/>
              </a:lnSpc>
            </a:pPr>
            <a:r>
              <a:rPr lang="en-US" altLang="zh-CN" sz="2800" b="1">
                <a:sym typeface="+mn-ea"/>
              </a:rPr>
              <a:t>Experiments</a:t>
            </a:r>
            <a:endParaRPr lang="en-US" altLang="zh-CN" sz="2800" b="1"/>
          </a:p>
          <a:p>
            <a:pPr fontAlgn="auto">
              <a:lnSpc>
                <a:spcPct val="130000"/>
              </a:lnSpc>
            </a:pPr>
            <a:r>
              <a:rPr lang="en-US" altLang="zh-CN" sz="2800" b="1">
                <a:sym typeface="+mn-ea"/>
              </a:rPr>
              <a:t>Conclusion</a:t>
            </a:r>
            <a:endParaRPr lang="en-US" altLang="zh-CN" sz="280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b="1"/>
              <a:t>Conclusion</a:t>
            </a:r>
            <a:endParaRPr lang="en-US" altLang="zh-CN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9185"/>
          </a:xfrm>
        </p:spPr>
        <p:txBody>
          <a:bodyPr>
            <a:normAutofit/>
          </a:bodyPr>
          <a:p>
            <a:r>
              <a:rPr lang="en-US" altLang="zh-CN"/>
              <a:t>S</a:t>
            </a:r>
            <a:r>
              <a:rPr lang="zh-CN" altLang="en-US"/>
              <a:t>tudy SPV and Slice Permutations Invariance (SPI)</a:t>
            </a:r>
            <a:r>
              <a:rPr lang="en-US" altLang="zh-CN"/>
              <a:t> </a:t>
            </a:r>
            <a:r>
              <a:rPr lang="zh-CN" altLang="en-US"/>
              <a:t>of tensor recovery theoretically and experimentally for</a:t>
            </a:r>
            <a:r>
              <a:rPr lang="en-US" altLang="zh-CN"/>
              <a:t> </a:t>
            </a:r>
            <a:r>
              <a:rPr lang="zh-CN" altLang="en-US"/>
              <a:t>the first time.  We prove</a:t>
            </a:r>
            <a:r>
              <a:rPr lang="en-US" altLang="zh-CN"/>
              <a:t> </a:t>
            </a:r>
            <a:r>
              <a:rPr lang="zh-CN" altLang="en-US"/>
              <a:t>that the tensor recovery algorithm has SPI property under</a:t>
            </a:r>
            <a:r>
              <a:rPr lang="en-US" altLang="zh-CN"/>
              <a:t> </a:t>
            </a:r>
            <a:r>
              <a:rPr lang="zh-CN" altLang="en-US"/>
              <a:t>certain conditions.</a:t>
            </a:r>
            <a:endParaRPr lang="zh-CN" altLang="en-US"/>
          </a:p>
          <a:p>
            <a:r>
              <a:rPr lang="zh-CN" altLang="en-US"/>
              <a:t>When the conditions are not met, to make tensor recovery more stable for slice permutations on data tensor, we</a:t>
            </a:r>
            <a:r>
              <a:rPr lang="en-US" altLang="zh-CN"/>
              <a:t> </a:t>
            </a:r>
            <a:r>
              <a:rPr lang="zh-CN" altLang="en-US"/>
              <a:t>propose a tensor recovery algorithm for SPV (TRSPV) to</a:t>
            </a:r>
            <a:r>
              <a:rPr lang="en-US" altLang="zh-CN"/>
              <a:t> </a:t>
            </a:r>
            <a:r>
              <a:rPr lang="zh-CN" altLang="en-US"/>
              <a:t>solve</a:t>
            </a:r>
            <a:r>
              <a:rPr lang="en-US" altLang="zh-CN"/>
              <a:t> it</a:t>
            </a:r>
            <a:r>
              <a:rPr lang="zh-CN" altLang="en-US"/>
              <a:t>.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zh-CN" sz="4000" b="1"/>
              <a:t>References</a:t>
            </a:r>
            <a:endParaRPr lang="en-US" altLang="zh-CN" sz="40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515" y="1691005"/>
            <a:ext cx="11317605" cy="4351655"/>
          </a:xfrm>
        </p:spPr>
        <p:txBody>
          <a:bodyPr/>
          <a:p>
            <a:r>
              <a:rPr lang="en-US" altLang="zh-CN" sz="1800">
                <a:sym typeface="+mn-ea"/>
              </a:rPr>
              <a:t>1. </a:t>
            </a:r>
            <a:r>
              <a:rPr sz="1800">
                <a:sym typeface="+mn-ea"/>
              </a:rPr>
              <a:t>Svante Wold, Kim Esbensen, and Paul Geladi. Principal component analysis. Chemometrics &amp; Intelligent Laboratory Systems, 2(1):37–52, 1987. </a:t>
            </a:r>
            <a:endParaRPr sz="1800">
              <a:sym typeface="+mn-ea"/>
            </a:endParaRPr>
          </a:p>
          <a:p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Kolda, T. G.; and Bader, B. W. 2009. Tensor decompositions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and applications. SIAM Review, 51(3): 455–500.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3. </a:t>
            </a:r>
            <a:r>
              <a:rPr lang="zh-CN" altLang="en-US" sz="1800">
                <a:sym typeface="+mn-ea"/>
              </a:rPr>
              <a:t>Gandy, S.; Recht, B.; and Yamada, I. 2011. Tensor comple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tion and low-n-rank tensor recovery via convex optimization.</a:t>
            </a:r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Inverse Problems, 27(2): 025010.</a:t>
            </a:r>
            <a:endParaRPr lang="zh-CN" altLang="en-US" sz="1800">
              <a:sym typeface="+mn-ea"/>
            </a:endParaRPr>
          </a:p>
          <a:p>
            <a:r>
              <a:rPr lang="en-US" altLang="zh-CN" sz="1800"/>
              <a:t>4. M. E. Kilmer, K. Braman, N. Hao, and R. C. Hoover, Third-order </a:t>
            </a:r>
            <a:r>
              <a:rPr lang="zh-CN" altLang="en-US" sz="1800"/>
              <a:t>tensors as operators on matrices: A theoretical and computational</a:t>
            </a:r>
            <a:r>
              <a:rPr lang="en-US" altLang="zh-CN" sz="1800"/>
              <a:t> </a:t>
            </a:r>
            <a:r>
              <a:rPr lang="zh-CN" altLang="en-US" sz="1800"/>
              <a:t>framework with applications in imaging</a:t>
            </a:r>
            <a:r>
              <a:rPr lang="en-US" altLang="zh-CN" sz="1800"/>
              <a:t>. </a:t>
            </a:r>
            <a:r>
              <a:rPr lang="zh-CN" altLang="en-US" sz="1800"/>
              <a:t>SIAM J. Matrix Anal. Appl.,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</a:t>
            </a:r>
            <a:r>
              <a:rPr lang="zh-CN" altLang="en-US" sz="1800"/>
              <a:t>vol. 34, no. 1, pp. 148–172, Jan. 2013.</a:t>
            </a:r>
            <a:endParaRPr lang="zh-CN" altLang="en-US" sz="1800"/>
          </a:p>
          <a:p>
            <a:r>
              <a:rPr lang="en-US" altLang="zh-CN" sz="1800">
                <a:sym typeface="+mn-ea"/>
              </a:rPr>
              <a:t>5. Lu, C.; Feng, J.; Chen, Y.; Liu, W.; Lin, Z.; and Yan, S. 2019. Tensor robust principal component analysis with a new tensor nuclear norm. IEEE Transactions on Pattern Analysis and Machine Intelligence, 42(4): 925–938.</a:t>
            </a:r>
            <a:endParaRPr lang="en-US" altLang="zh-CN" sz="1800">
              <a:sym typeface="+mn-ea"/>
            </a:endParaRPr>
          </a:p>
          <a:p>
            <a:r>
              <a:rPr lang="en-US" altLang="zh-CN" sz="1800">
                <a:sym typeface="+mn-ea"/>
              </a:rPr>
              <a:t>6. </a:t>
            </a:r>
            <a:r>
              <a:rPr lang="zh-CN" altLang="en-US" sz="1800"/>
              <a:t>Bondy J A, Murty U S R. Graph theory with applications[M]. London: Macmillan, 1976.</a:t>
            </a:r>
            <a:endParaRPr lang="zh-CN" altLang="en-US" sz="1800"/>
          </a:p>
          <a:p>
            <a:endParaRPr lang="zh-CN" altLang="en-US" sz="1800">
              <a:solidFill>
                <a:schemeClr val="tx1"/>
              </a:solidFill>
            </a:endParaRPr>
          </a:p>
          <a:p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345" y="2565400"/>
            <a:ext cx="10515600" cy="1325563"/>
          </a:xfrm>
        </p:spPr>
        <p:txBody>
          <a:bodyPr/>
          <a:p>
            <a:pPr algn="ctr"/>
            <a:r>
              <a:rPr lang="en-US" altLang="zh-CN" sz="7200" b="1"/>
              <a:t>Thanks!</a:t>
            </a:r>
            <a:endParaRPr lang="en-US" altLang="zh-CN" sz="72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"/>
          <p:cNvSpPr/>
          <p:nvPr/>
        </p:nvSpPr>
        <p:spPr>
          <a:xfrm>
            <a:off x="200660" y="3875405"/>
            <a:ext cx="11940540" cy="6972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  <a:scene3d>
              <a:camera prst="perspectiveBelow"/>
              <a:lightRig rig="threePt" dir="t"/>
            </a:scene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u="sng">
                <a:solidFill>
                  <a:schemeClr val="tx1"/>
                </a:solidFill>
                <a:effectLst/>
              </a:rPr>
              <a:t>How to extract the intrinsic low-dimensional  structure of high-dimensional data</a:t>
            </a:r>
            <a:r>
              <a:rPr lang="zh-CN" altLang="en-US" sz="2400" b="1" u="sng">
                <a:solidFill>
                  <a:schemeClr val="tx1"/>
                </a:solidFill>
                <a:effectLst/>
              </a:rPr>
              <a:t>？</a:t>
            </a:r>
            <a:endParaRPr lang="zh-CN" altLang="en-US" sz="2400" b="1" u="sng">
              <a:solidFill>
                <a:schemeClr val="tx1"/>
              </a:soli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570" y="2143760"/>
            <a:ext cx="5454650" cy="1420495"/>
          </a:xfrm>
          <a:prstGeom prst="rect">
            <a:avLst/>
          </a:prstGeom>
          <a:ln w="12700" cap="rnd">
            <a:noFill/>
          </a:ln>
        </p:spPr>
        <p:txBody>
          <a:bodyPr wrap="square">
            <a:spAutoFit/>
          </a:bodyPr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strike="noStrike" cap="none" spc="0" normalizeH="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Basic assumption </a:t>
            </a:r>
            <a:r>
              <a:rPr kumimoji="0" lang="en-US" altLang="zh-CN" sz="2400" b="1" i="0" u="none" strike="noStrike" kern="1200" cap="none" spc="0" normalizeH="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kumimoji="0" lang="en-US" altLang="zh-CN" sz="2400" i="0" u="none" strike="noStrike" cap="none" spc="0" normalizeH="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Natural signals  often lie in or near </a:t>
            </a:r>
            <a:r>
              <a:rPr lang="en-US" altLang="zh-CN" sz="2400">
                <a:effectLst/>
                <a:latin typeface="+mj-lt"/>
                <a:ea typeface="+mj-ea"/>
                <a:cs typeface="+mj-cs"/>
                <a:sym typeface="+mn-ea"/>
              </a:rPr>
              <a:t>lie in</a:t>
            </a:r>
            <a:r>
              <a:rPr kumimoji="0" lang="en-US" altLang="zh-CN" sz="2400" i="0" u="none" strike="noStrike" cap="none" spc="0" normalizeH="0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 some low-mensional subspaces or manifolds.</a:t>
            </a:r>
            <a:endParaRPr kumimoji="0" lang="en-US" altLang="zh-CN" sz="2400" i="0" u="none" strike="noStrike" cap="none" spc="0" normalizeH="0" baseline="0">
              <a:solidFill>
                <a:schemeClr val="tx1"/>
              </a:solidFill>
              <a:effectLst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475" y="208915"/>
            <a:ext cx="350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Dimension Curse</a:t>
            </a:r>
            <a:endParaRPr lang="en-US" alt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5385" y="5339080"/>
          <a:ext cx="730821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314700" imgH="393700" progId="Equation.KSEE3">
                  <p:embed/>
                </p:oleObj>
              </mc:Choice>
              <mc:Fallback>
                <p:oleObj name="" r:id="rId1" imgW="3314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5385" y="5339080"/>
                        <a:ext cx="7308215" cy="80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701415" y="4777740"/>
            <a:ext cx="6600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PCA</a:t>
            </a:r>
            <a:r>
              <a:rPr lang="en-US" altLang="zh-CN" sz="2800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(Principal component analysis):</a:t>
            </a:r>
            <a:endParaRPr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045210" y="4545965"/>
            <a:ext cx="1863090" cy="1517650"/>
            <a:chOff x="1454" y="7579"/>
            <a:chExt cx="2934" cy="2390"/>
          </a:xfrm>
        </p:grpSpPr>
        <p:grpSp>
          <p:nvGrpSpPr>
            <p:cNvPr id="9" name="组合 8"/>
            <p:cNvGrpSpPr/>
            <p:nvPr/>
          </p:nvGrpSpPr>
          <p:grpSpPr>
            <a:xfrm rot="0">
              <a:off x="1454" y="7729"/>
              <a:ext cx="2934" cy="2241"/>
              <a:chOff x="1475" y="8140"/>
              <a:chExt cx="2934" cy="2241"/>
            </a:xfrm>
          </p:grpSpPr>
          <p:sp>
            <p:nvSpPr>
              <p:cNvPr id="10" name="椭圆 9"/>
              <p:cNvSpPr/>
              <p:nvPr/>
            </p:nvSpPr>
            <p:spPr>
              <a:xfrm rot="8405833">
                <a:off x="2905" y="9068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V="1">
                <a:off x="1668" y="8175"/>
                <a:ext cx="0" cy="2206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1475" y="10244"/>
                <a:ext cx="2934" cy="14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 rot="8405833">
                <a:off x="3073" y="9255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4" name="椭圆 13"/>
              <p:cNvSpPr/>
              <p:nvPr/>
            </p:nvSpPr>
            <p:spPr>
              <a:xfrm rot="8405833">
                <a:off x="2796" y="9292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8405833">
                <a:off x="2984" y="9354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8405833">
                <a:off x="2744" y="9421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8" name="椭圆 17"/>
              <p:cNvSpPr/>
              <p:nvPr/>
            </p:nvSpPr>
            <p:spPr>
              <a:xfrm rot="8405833">
                <a:off x="2819" y="9177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 rot="8405833">
                <a:off x="2605" y="9605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8405833">
                <a:off x="3172" y="9102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 rot="8405833">
                <a:off x="2551" y="9306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25" name="椭圆 24"/>
              <p:cNvSpPr/>
              <p:nvPr/>
            </p:nvSpPr>
            <p:spPr>
              <a:xfrm rot="8405833">
                <a:off x="2559" y="9442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26" name="椭圆 25"/>
              <p:cNvSpPr/>
              <p:nvPr/>
            </p:nvSpPr>
            <p:spPr>
              <a:xfrm rot="8405833">
                <a:off x="2854" y="9605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27" name="椭圆 26"/>
              <p:cNvSpPr/>
              <p:nvPr/>
            </p:nvSpPr>
            <p:spPr>
              <a:xfrm rot="8405833">
                <a:off x="2495" y="9585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28" name="椭圆 27"/>
              <p:cNvSpPr/>
              <p:nvPr/>
            </p:nvSpPr>
            <p:spPr>
              <a:xfrm rot="8405833">
                <a:off x="2341" y="9619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8405833">
                <a:off x="2292" y="9865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8405833">
                <a:off x="2530" y="9850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8405833">
                <a:off x="2709" y="9068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8405833">
                <a:off x="2905" y="8889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8405833">
                <a:off x="2391" y="9319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8405833">
                <a:off x="3259" y="8890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8405833">
                <a:off x="2760" y="8914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8405833">
                <a:off x="2055" y="9817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8405833">
                <a:off x="1908" y="10005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8405833">
                <a:off x="1878" y="9783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8405833">
                <a:off x="2084" y="9631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8405833">
                <a:off x="2169" y="9947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8405833">
                <a:off x="1690" y="10091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8405833">
                <a:off x="3064" y="8520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8405833">
                <a:off x="3339" y="8615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8405833">
                <a:off x="3103" y="8868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8405833">
                <a:off x="2939" y="8700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8405833">
                <a:off x="2876" y="8782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8405833">
                <a:off x="3150" y="8682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8405833">
                <a:off x="2994" y="9078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49" name="椭圆 48"/>
              <p:cNvSpPr/>
              <p:nvPr/>
            </p:nvSpPr>
            <p:spPr>
              <a:xfrm rot="8405833">
                <a:off x="3300" y="9057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50" name="椭圆 49"/>
              <p:cNvSpPr/>
              <p:nvPr/>
            </p:nvSpPr>
            <p:spPr>
              <a:xfrm rot="8405833">
                <a:off x="3376" y="8373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8405833">
                <a:off x="3152" y="9541"/>
                <a:ext cx="65" cy="6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 flipH="1" flipV="1">
                <a:off x="2135" y="8615"/>
                <a:ext cx="617" cy="63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/>
              <p:cNvCxnSpPr/>
              <p:nvPr/>
            </p:nvCxnSpPr>
            <p:spPr>
              <a:xfrm flipV="1">
                <a:off x="2733" y="8140"/>
                <a:ext cx="1326" cy="1110"/>
              </a:xfrm>
              <a:prstGeom prst="straightConnector1">
                <a:avLst/>
              </a:prstGeom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/>
                  <p:cNvSpPr txBox="1"/>
                  <p:nvPr/>
                </p:nvSpPr>
                <p:spPr>
                  <a:xfrm>
                    <a:off x="2158" y="8423"/>
                    <a:ext cx="271" cy="2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54" name="文本框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8" y="8423"/>
                    <a:ext cx="271" cy="254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/>
                <p:cNvSpPr txBox="1"/>
                <p:nvPr/>
              </p:nvSpPr>
              <p:spPr>
                <a:xfrm>
                  <a:off x="3610" y="7579"/>
                  <a:ext cx="271" cy="2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" y="7579"/>
                  <a:ext cx="271" cy="25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/>
          <p:cNvGrpSpPr/>
          <p:nvPr/>
        </p:nvGrpSpPr>
        <p:grpSpPr>
          <a:xfrm>
            <a:off x="9536430" y="2403650"/>
            <a:ext cx="1654015" cy="1302845"/>
            <a:chOff x="15018" y="3659"/>
            <a:chExt cx="2605" cy="2052"/>
          </a:xfrm>
        </p:grpSpPr>
        <p:cxnSp>
          <p:nvCxnSpPr>
            <p:cNvPr id="56" name="直接连接符 55"/>
            <p:cNvCxnSpPr/>
            <p:nvPr/>
          </p:nvCxnSpPr>
          <p:spPr>
            <a:xfrm flipV="1">
              <a:off x="15018" y="3659"/>
              <a:ext cx="0" cy="1778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5018" y="5418"/>
              <a:ext cx="1594" cy="29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144" idx="4"/>
            </p:cNvCxnSpPr>
            <p:nvPr/>
          </p:nvCxnSpPr>
          <p:spPr>
            <a:xfrm flipV="1">
              <a:off x="15018" y="4677"/>
              <a:ext cx="1241" cy="74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组合 59"/>
            <p:cNvGrpSpPr/>
            <p:nvPr/>
          </p:nvGrpSpPr>
          <p:grpSpPr>
            <a:xfrm>
              <a:off x="15256" y="4084"/>
              <a:ext cx="2366" cy="1004"/>
              <a:chOff x="9696730" y="2800629"/>
              <a:chExt cx="1502602" cy="637451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10341783" y="3191272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10347561" y="290828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10131401" y="2934932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10209824" y="3051287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0027475" y="315174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0027475" y="310607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9972647" y="3013502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9873577" y="310607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9696730" y="3067278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9836694" y="298156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10056605" y="2871526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10162745" y="2800629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10531733" y="313265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10432214" y="3305500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0432214" y="2825542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0601634" y="2871526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10827698" y="307977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0288008" y="2970035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10359124" y="304124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10181373" y="321115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10572809" y="331158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/>
              <p:nvPr/>
            </p:nvSpPr>
            <p:spPr>
              <a:xfrm>
                <a:off x="10703445" y="3195393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11000687" y="298860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/>
              <p:nvPr/>
            </p:nvSpPr>
            <p:spPr>
              <a:xfrm>
                <a:off x="10700536" y="2980240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/>
              <p:nvPr/>
            </p:nvSpPr>
            <p:spPr>
              <a:xfrm>
                <a:off x="10492947" y="301468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10580706" y="3212786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10296368" y="3113968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5" name="椭圆 144"/>
              <p:cNvSpPr/>
              <p:nvPr/>
            </p:nvSpPr>
            <p:spPr>
              <a:xfrm>
                <a:off x="10969849" y="317665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10673051" y="3086679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/>
              <p:nvPr/>
            </p:nvSpPr>
            <p:spPr>
              <a:xfrm>
                <a:off x="10493187" y="2954123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10580706" y="337539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10296368" y="3264876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11125566" y="307923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10673051" y="330321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10430896" y="3121281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10152984" y="3132087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10225721" y="2889966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0610612" y="3006167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0781078" y="3012904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10871002" y="2971348"/>
                <a:ext cx="73766" cy="626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7351395" y="2322830"/>
            <a:ext cx="1560151" cy="1383665"/>
            <a:chOff x="12230" y="3585"/>
            <a:chExt cx="2457" cy="2179"/>
          </a:xfrm>
        </p:grpSpPr>
        <p:grpSp>
          <p:nvGrpSpPr>
            <p:cNvPr id="59" name="组合 58"/>
            <p:cNvGrpSpPr/>
            <p:nvPr/>
          </p:nvGrpSpPr>
          <p:grpSpPr>
            <a:xfrm>
              <a:off x="12230" y="3585"/>
              <a:ext cx="1483" cy="2179"/>
              <a:chOff x="8480246" y="551881"/>
              <a:chExt cx="1768676" cy="2639909"/>
            </a:xfrm>
          </p:grpSpPr>
          <p:cxnSp>
            <p:nvCxnSpPr>
              <p:cNvPr id="70" name="直接连接符 69"/>
              <p:cNvCxnSpPr/>
              <p:nvPr/>
            </p:nvCxnSpPr>
            <p:spPr>
              <a:xfrm flipV="1">
                <a:off x="8480246" y="551881"/>
                <a:ext cx="53669" cy="220981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8480246" y="2761699"/>
                <a:ext cx="1768676" cy="430091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 flipV="1">
                <a:off x="8480246" y="1838519"/>
                <a:ext cx="1525379" cy="92318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6" name="椭圆 245"/>
            <p:cNvSpPr/>
            <p:nvPr/>
          </p:nvSpPr>
          <p:spPr>
            <a:xfrm>
              <a:off x="13336" y="4703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46" y="4257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12596" y="3937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129" y="4482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12841" y="4641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13764" y="5304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755" y="4423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12599" y="4569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321" y="4508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541" y="4373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12887" y="4199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055" y="4088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6" y="4611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13479" y="4883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479" y="4127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13746" y="4199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14102" y="4527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13252" y="4354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13364" y="4467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13084" y="4734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13700" y="4892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13906" y="4709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374" y="4384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13901" y="4371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13575" y="4425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13687" y="4698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13265" y="4581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14326" y="4680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13858" y="4538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12697" y="5291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13713" y="4993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13265" y="4819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14571" y="4526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13858" y="4879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3110" y="5100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13039" y="4610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13154" y="4228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14400" y="5265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13631" y="3922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14170" y="4357"/>
              <a:ext cx="116" cy="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055" y="730885"/>
            <a:ext cx="5161915" cy="1511300"/>
          </a:xfrm>
          <a:prstGeom prst="rect">
            <a:avLst/>
          </a:prstGeom>
        </p:spPr>
      </p:pic>
      <p:pic>
        <p:nvPicPr>
          <p:cNvPr id="16" name="图片 15" descr="iShot2022-01-20 17.21.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65" y="730885"/>
            <a:ext cx="4264025" cy="1511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1175" y="6248400"/>
            <a:ext cx="11291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</a:t>
            </a:r>
            <a:r>
              <a:rPr sz="1400"/>
              <a:t>Svante Wold, Kim Esbensen, and Paul Geladi. Principal component analysis. </a:t>
            </a:r>
            <a:r>
              <a:rPr lang="en-US" sz="1400"/>
              <a:t> </a:t>
            </a:r>
            <a:r>
              <a:rPr sz="1400"/>
              <a:t>Chemometrics &amp; Intelligent Laboratory Systems, 2(1):37–52, 1987. </a:t>
            </a:r>
            <a:endParaRPr sz="1400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1455" y="1089660"/>
            <a:ext cx="2647950" cy="2627630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6310" y="3779520"/>
          <a:ext cx="4041775" cy="14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2349500" imgH="787400" progId="Equation.KSEE3">
                  <p:embed/>
                </p:oleObj>
              </mc:Choice>
              <mc:Fallback>
                <p:oleObj name="" r:id="rId2" imgW="2349500" imgH="787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6310" y="3779520"/>
                        <a:ext cx="4041775" cy="141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5441950" y="5389880"/>
            <a:ext cx="467995" cy="2571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20" y="2160905"/>
            <a:ext cx="2387600" cy="419735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/>
        </p:nvSpPr>
        <p:spPr>
          <a:xfrm>
            <a:off x="387350" y="5834380"/>
            <a:ext cx="10515600" cy="75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u="sng">
                <a:solidFill>
                  <a:schemeClr val="tx1"/>
                </a:solidFill>
              </a:rPr>
              <a:t>How to define the rank of a tensor?</a:t>
            </a:r>
            <a:endParaRPr lang="en-US" altLang="zh-CN" sz="3200" u="sng">
              <a:solidFill>
                <a:schemeClr val="tx1"/>
              </a:solidFill>
            </a:endParaRPr>
          </a:p>
        </p:txBody>
      </p:sp>
      <p:sp>
        <p:nvSpPr>
          <p:cNvPr id="14" name="标题 1"/>
          <p:cNvSpPr>
            <a:spLocks noGrp="1"/>
          </p:cNvSpPr>
          <p:nvPr/>
        </p:nvSpPr>
        <p:spPr>
          <a:xfrm>
            <a:off x="339725" y="219075"/>
            <a:ext cx="9587230" cy="88455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cs typeface="+mj-lt"/>
              </a:rPr>
              <a:t>From matrix to tensor</a:t>
            </a:r>
            <a:endParaRPr lang="en-US" altLang="zh-CN" sz="3600" b="1">
              <a:cs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529205" y="5189220"/>
            <a:ext cx="2755265" cy="534035"/>
          </a:xfrm>
          <a:prstGeom prst="rect">
            <a:avLst/>
          </a:prstGeom>
          <a:ln w="12700" cap="rnd">
            <a:noFill/>
          </a:ln>
        </p:spPr>
        <p:txBody>
          <a:bodyPr wrap="square">
            <a:spAutoFit/>
          </a:bodyPr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strike="noStrike" kern="3300" cap="none" spc="0" normalizeH="0" baseline="0" noProof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Matrix low rankness</a:t>
            </a:r>
            <a:endParaRPr kumimoji="0" lang="en-US" sz="2400" b="1" i="0" strike="noStrike" kern="3300" cap="none" spc="0" normalizeH="0" baseline="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1875" y="5212080"/>
            <a:ext cx="3714115" cy="534035"/>
          </a:xfrm>
          <a:prstGeom prst="rect">
            <a:avLst/>
          </a:prstGeom>
          <a:ln w="12700" cap="rnd">
            <a:noFill/>
          </a:ln>
        </p:spPr>
        <p:txBody>
          <a:bodyPr wrap="square">
            <a:spAutoFit/>
          </a:bodyPr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strike="noStrike" kern="3300" cap="none" spc="0" normalizeH="0" baseline="0" noProof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Tensor low rankness </a:t>
            </a:r>
            <a:endParaRPr kumimoji="0" lang="en-US" sz="2400" b="1" i="0" strike="noStrike" kern="3300" cap="none" spc="0" normalizeH="0" baseline="0" noProof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36460" y="1644650"/>
            <a:ext cx="2690495" cy="1451610"/>
            <a:chOff x="12051" y="3174"/>
            <a:chExt cx="4237" cy="2286"/>
          </a:xfrm>
        </p:grpSpPr>
        <p:sp>
          <p:nvSpPr>
            <p:cNvPr id="45" name="立方体 44"/>
            <p:cNvSpPr/>
            <p:nvPr/>
          </p:nvSpPr>
          <p:spPr>
            <a:xfrm>
              <a:off x="12487" y="3845"/>
              <a:ext cx="3024" cy="1615"/>
            </a:xfrm>
            <a:prstGeom prst="cube">
              <a:avLst>
                <a:gd name="adj" fmla="val 5434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>
              <a:off x="12275" y="3594"/>
              <a:ext cx="1120" cy="105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13395" y="3594"/>
              <a:ext cx="230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15697" y="3724"/>
              <a:ext cx="0" cy="110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13955" y="3174"/>
              <a:ext cx="1120" cy="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512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051" y="3753"/>
              <a:ext cx="872" cy="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512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3395" y="3845"/>
              <a:ext cx="0" cy="74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2487" y="4588"/>
              <a:ext cx="908" cy="8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3395" y="4588"/>
              <a:ext cx="211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15712" y="4064"/>
              <a:ext cx="576" cy="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900" dirty="0">
                  <a:solidFill>
                    <a:schemeClr val="accent1">
                      <a:lumMod val="75000"/>
                    </a:schemeClr>
                  </a:solidFill>
                </a:rPr>
                <a:t>3</a:t>
              </a:r>
              <a:endParaRPr lang="zh-CN" altLang="en-US" sz="9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239385" y="4297045"/>
            <a:ext cx="347345" cy="3752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48860" y="4761230"/>
            <a:ext cx="347345" cy="3752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2" grpId="0"/>
      <p:bldP spid="43" grpId="0"/>
      <p:bldP spid="17" grpId="0"/>
      <p:bldP spid="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b="1">
                <a:cs typeface="+mj-lt"/>
              </a:rPr>
              <a:t>Tensor rank</a:t>
            </a:r>
            <a:endParaRPr lang="en-US" altLang="zh-CN" sz="3600" b="1"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285" y="1784350"/>
            <a:ext cx="10515600" cy="1686560"/>
          </a:xfrm>
        </p:spPr>
        <p:txBody>
          <a:bodyPr>
            <a:normAutofit/>
          </a:bodyPr>
          <a:p>
            <a:r>
              <a:rPr lang="en-US" altLang="zh-CN" sz="2800" b="1">
                <a:cs typeface="+mn-lt"/>
              </a:rPr>
              <a:t>CP rank</a:t>
            </a:r>
            <a:r>
              <a:rPr lang="en-US" altLang="zh-CN" sz="2800" b="1" baseline="30000">
                <a:cs typeface="+mn-lt"/>
              </a:rPr>
              <a:t>2</a:t>
            </a:r>
            <a:r>
              <a:rPr lang="en-US" altLang="zh-CN" sz="2800" b="1">
                <a:cs typeface="+mn-lt"/>
              </a:rPr>
              <a:t>:</a:t>
            </a:r>
            <a:r>
              <a:rPr lang="en-US" altLang="zh-CN" sz="2800">
                <a:cs typeface="+mn-lt"/>
              </a:rPr>
              <a:t> the minimum number of rank-one decompositions (CP (CANDECOMP/PARAFAC) decomposition) of the given tensor as the rank of tensor (CP rank).</a:t>
            </a:r>
            <a:endParaRPr lang="en-US" altLang="zh-CN" sz="2800">
              <a:cs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4560" y="5568315"/>
            <a:ext cx="5543550" cy="81026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701925" y="3550285"/>
            <a:ext cx="7092950" cy="1685925"/>
            <a:chOff x="4015" y="5531"/>
            <a:chExt cx="11170" cy="26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722" y="5531"/>
                  <a:ext cx="322" cy="3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" y="5531"/>
                  <a:ext cx="322" cy="383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组合 76"/>
            <p:cNvGrpSpPr/>
            <p:nvPr/>
          </p:nvGrpSpPr>
          <p:grpSpPr>
            <a:xfrm>
              <a:off x="4015" y="6010"/>
              <a:ext cx="11170" cy="2109"/>
              <a:chOff x="1766047" y="2646428"/>
              <a:chExt cx="6480257" cy="1100818"/>
            </a:xfrm>
          </p:grpSpPr>
          <p:sp>
            <p:nvSpPr>
              <p:cNvPr id="86" name="立方体 85"/>
              <p:cNvSpPr/>
              <p:nvPr/>
            </p:nvSpPr>
            <p:spPr>
              <a:xfrm flipH="1">
                <a:off x="1766047" y="2689411"/>
                <a:ext cx="1039906" cy="1057835"/>
              </a:xfrm>
              <a:prstGeom prst="cube">
                <a:avLst>
                  <a:gd name="adj" fmla="val 17941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3101726" y="321266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/>
                  <a:t>=</a:t>
                </a:r>
                <a:endParaRPr lang="zh-CN" alt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3261385" y="2646428"/>
                <a:ext cx="1220166" cy="1100818"/>
                <a:chOff x="3684343" y="2646428"/>
                <a:chExt cx="1220166" cy="1100818"/>
              </a:xfrm>
            </p:grpSpPr>
            <p:sp>
              <p:nvSpPr>
                <p:cNvPr id="103" name="立方体 102"/>
                <p:cNvSpPr/>
                <p:nvPr/>
              </p:nvSpPr>
              <p:spPr>
                <a:xfrm rot="16200000">
                  <a:off x="3691667" y="2639104"/>
                  <a:ext cx="322367" cy="337016"/>
                </a:xfrm>
                <a:prstGeom prst="cube">
                  <a:avLst>
                    <a:gd name="adj" fmla="val 80394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立方体 103"/>
                <p:cNvSpPr/>
                <p:nvPr/>
              </p:nvSpPr>
              <p:spPr>
                <a:xfrm rot="16200000">
                  <a:off x="3674340" y="3344008"/>
                  <a:ext cx="699827" cy="106650"/>
                </a:xfrm>
                <a:prstGeom prst="cube">
                  <a:avLst>
                    <a:gd name="adj" fmla="val 20882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5" name="立方体 104"/>
                <p:cNvSpPr/>
                <p:nvPr/>
              </p:nvSpPr>
              <p:spPr>
                <a:xfrm rot="16200000">
                  <a:off x="4431019" y="2573929"/>
                  <a:ext cx="120050" cy="826930"/>
                </a:xfrm>
                <a:prstGeom prst="cube">
                  <a:avLst>
                    <a:gd name="adj" fmla="val 204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6" name="立方体 105"/>
                <p:cNvSpPr/>
                <p:nvPr/>
              </p:nvSpPr>
              <p:spPr>
                <a:xfrm rot="16200000">
                  <a:off x="3961334" y="2926629"/>
                  <a:ext cx="120050" cy="112439"/>
                </a:xfrm>
                <a:prstGeom prst="cube">
                  <a:avLst>
                    <a:gd name="adj" fmla="val 20882"/>
                  </a:avLst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9" name="文本框 88"/>
              <p:cNvSpPr txBox="1"/>
              <p:nvPr/>
            </p:nvSpPr>
            <p:spPr>
              <a:xfrm>
                <a:off x="4321892" y="321266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4720136" y="2646428"/>
                <a:ext cx="1220166" cy="1100818"/>
                <a:chOff x="3684343" y="2646428"/>
                <a:chExt cx="1220166" cy="1100818"/>
              </a:xfrm>
            </p:grpSpPr>
            <p:sp>
              <p:nvSpPr>
                <p:cNvPr id="99" name="立方体 98"/>
                <p:cNvSpPr/>
                <p:nvPr/>
              </p:nvSpPr>
              <p:spPr>
                <a:xfrm rot="16200000">
                  <a:off x="3691667" y="2639104"/>
                  <a:ext cx="322367" cy="337016"/>
                </a:xfrm>
                <a:prstGeom prst="cube">
                  <a:avLst>
                    <a:gd name="adj" fmla="val 80394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立方体 99"/>
                <p:cNvSpPr/>
                <p:nvPr/>
              </p:nvSpPr>
              <p:spPr>
                <a:xfrm rot="16200000">
                  <a:off x="3674340" y="3344008"/>
                  <a:ext cx="699827" cy="106650"/>
                </a:xfrm>
                <a:prstGeom prst="cube">
                  <a:avLst>
                    <a:gd name="adj" fmla="val 20882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1" name="立方体 100"/>
                <p:cNvSpPr/>
                <p:nvPr/>
              </p:nvSpPr>
              <p:spPr>
                <a:xfrm rot="16200000">
                  <a:off x="4431019" y="2573929"/>
                  <a:ext cx="120050" cy="826930"/>
                </a:xfrm>
                <a:prstGeom prst="cube">
                  <a:avLst>
                    <a:gd name="adj" fmla="val 204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立方体 101"/>
                <p:cNvSpPr/>
                <p:nvPr/>
              </p:nvSpPr>
              <p:spPr>
                <a:xfrm rot="16200000">
                  <a:off x="3961334" y="2926629"/>
                  <a:ext cx="120050" cy="112439"/>
                </a:xfrm>
                <a:prstGeom prst="cube">
                  <a:avLst>
                    <a:gd name="adj" fmla="val 20882"/>
                  </a:avLst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1" name="文本框 90"/>
              <p:cNvSpPr txBox="1"/>
              <p:nvPr/>
            </p:nvSpPr>
            <p:spPr>
              <a:xfrm>
                <a:off x="6142306" y="321266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/>
                  <a:t>……</a:t>
                </a:r>
                <a:endParaRPr lang="zh-CN" altLang="en-US" dirty="0"/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7026138" y="2646428"/>
                <a:ext cx="1220166" cy="1100818"/>
                <a:chOff x="3684343" y="2646428"/>
                <a:chExt cx="1220166" cy="1100818"/>
              </a:xfrm>
            </p:grpSpPr>
            <p:sp>
              <p:nvSpPr>
                <p:cNvPr id="95" name="立方体 94"/>
                <p:cNvSpPr/>
                <p:nvPr/>
              </p:nvSpPr>
              <p:spPr>
                <a:xfrm rot="16200000">
                  <a:off x="3691667" y="2639104"/>
                  <a:ext cx="322367" cy="337016"/>
                </a:xfrm>
                <a:prstGeom prst="cube">
                  <a:avLst>
                    <a:gd name="adj" fmla="val 80394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立方体 95"/>
                <p:cNvSpPr/>
                <p:nvPr/>
              </p:nvSpPr>
              <p:spPr>
                <a:xfrm rot="16200000">
                  <a:off x="3674340" y="3344008"/>
                  <a:ext cx="699827" cy="106650"/>
                </a:xfrm>
                <a:prstGeom prst="cube">
                  <a:avLst>
                    <a:gd name="adj" fmla="val 20882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立方体 96"/>
                <p:cNvSpPr/>
                <p:nvPr/>
              </p:nvSpPr>
              <p:spPr>
                <a:xfrm rot="16200000">
                  <a:off x="4431019" y="2573929"/>
                  <a:ext cx="120050" cy="826930"/>
                </a:xfrm>
                <a:prstGeom prst="cube">
                  <a:avLst>
                    <a:gd name="adj" fmla="val 204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98" name="立方体 97"/>
                <p:cNvSpPr/>
                <p:nvPr/>
              </p:nvSpPr>
              <p:spPr>
                <a:xfrm rot="16200000">
                  <a:off x="3961334" y="2926629"/>
                  <a:ext cx="120050" cy="112439"/>
                </a:xfrm>
                <a:prstGeom prst="cube">
                  <a:avLst>
                    <a:gd name="adj" fmla="val 20882"/>
                  </a:avLst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3" name="文本框 92"/>
              <p:cNvSpPr txBox="1"/>
              <p:nvPr/>
            </p:nvSpPr>
            <p:spPr>
              <a:xfrm>
                <a:off x="6679555" y="321266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5904805" y="3212667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9242" y="5531"/>
                  <a:ext cx="446" cy="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" y="5531"/>
                  <a:ext cx="446" cy="383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13270" y="5552"/>
                  <a:ext cx="443" cy="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" y="5552"/>
                  <a:ext cx="443" cy="38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7622" y="6874"/>
                  <a:ext cx="446" cy="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" y="6874"/>
                  <a:ext cx="446" cy="383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7488" y="7746"/>
                  <a:ext cx="446" cy="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" y="7746"/>
                  <a:ext cx="446" cy="38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10145" y="6874"/>
                  <a:ext cx="446" cy="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5" y="6874"/>
                  <a:ext cx="446" cy="383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10003" y="7746"/>
                  <a:ext cx="446" cy="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" y="7746"/>
                  <a:ext cx="446" cy="38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14106" y="6874"/>
                  <a:ext cx="443" cy="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6" y="6874"/>
                  <a:ext cx="443" cy="383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13980" y="7802"/>
                  <a:ext cx="443" cy="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0" y="7802"/>
                  <a:ext cx="443" cy="38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6691" y="6729"/>
                  <a:ext cx="276" cy="2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" y="6729"/>
                  <a:ext cx="276" cy="254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9177" y="6729"/>
                  <a:ext cx="281" cy="2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" y="6729"/>
                  <a:ext cx="281" cy="254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3153" y="6788"/>
                  <a:ext cx="279" cy="2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3" y="6788"/>
                  <a:ext cx="279" cy="254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文本框 5"/>
          <p:cNvSpPr txBox="1"/>
          <p:nvPr/>
        </p:nvSpPr>
        <p:spPr>
          <a:xfrm>
            <a:off x="347345" y="6442710"/>
            <a:ext cx="11506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2. </a:t>
            </a:r>
            <a:r>
              <a:rPr lang="zh-CN" altLang="en-US" sz="1400"/>
              <a:t>Kolda, T. G.; and Bader, B. W. 2009. Tensor decompositions</a:t>
            </a:r>
            <a:r>
              <a:rPr lang="en-US" altLang="zh-CN" sz="1400"/>
              <a:t> </a:t>
            </a:r>
            <a:r>
              <a:rPr lang="zh-CN" altLang="en-US" sz="1400"/>
              <a:t>and applications. SIAM Review, 51(3): 455–500.</a:t>
            </a:r>
            <a:endParaRPr lang="zh-CN" altLang="en-US" sz="1400"/>
          </a:p>
        </p:txBody>
      </p:sp>
    </p:spTree>
    <p:custDataLst>
      <p:tags r:id="rId14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b="1">
                <a:cs typeface="+mj-lt"/>
              </a:rPr>
              <a:t>Tensor rank</a:t>
            </a:r>
            <a:endParaRPr lang="en-US" altLang="zh-CN" sz="3600" b="1"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8210" y="1751330"/>
            <a:ext cx="10515600" cy="1027430"/>
          </a:xfrm>
        </p:spPr>
        <p:txBody>
          <a:bodyPr>
            <a:normAutofit/>
          </a:bodyPr>
          <a:p>
            <a:r>
              <a:rPr lang="en-US" altLang="zh-CN" sz="2800" b="1">
                <a:cs typeface="+mn-lt"/>
              </a:rPr>
              <a:t>Tucker rank</a:t>
            </a:r>
            <a:r>
              <a:rPr lang="en-US" altLang="zh-CN" sz="2800" b="1" baseline="30000">
                <a:cs typeface="+mn-lt"/>
              </a:rPr>
              <a:t>3</a:t>
            </a:r>
            <a:r>
              <a:rPr lang="en-US" altLang="zh-CN" sz="2800" b="1">
                <a:cs typeface="+mn-lt"/>
              </a:rPr>
              <a:t>: </a:t>
            </a:r>
            <a:r>
              <a:rPr lang="en-US" altLang="zh-CN" sz="2800">
                <a:cs typeface="+mn-lt"/>
              </a:rPr>
              <a:t>the sum of the ranks of the different unfolding matrices as the rank of the tensor.</a:t>
            </a:r>
            <a:endParaRPr lang="en-US" altLang="zh-CN" sz="2800">
              <a:cs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1275" y="2778760"/>
            <a:ext cx="5042535" cy="89281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427717" y="2894741"/>
            <a:ext cx="4736152" cy="3041714"/>
            <a:chOff x="68929" y="2441422"/>
            <a:chExt cx="5851396" cy="4029292"/>
          </a:xfrm>
        </p:grpSpPr>
        <p:sp>
          <p:nvSpPr>
            <p:cNvPr id="110" name="箭头: 右 109"/>
            <p:cNvSpPr/>
            <p:nvPr/>
          </p:nvSpPr>
          <p:spPr>
            <a:xfrm>
              <a:off x="1770776" y="3326325"/>
              <a:ext cx="548609" cy="251591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箭头: 右 110"/>
            <p:cNvSpPr/>
            <p:nvPr/>
          </p:nvSpPr>
          <p:spPr>
            <a:xfrm>
              <a:off x="1762273" y="4623940"/>
              <a:ext cx="548609" cy="251591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12" name="箭头: 右 111"/>
            <p:cNvSpPr/>
            <p:nvPr/>
          </p:nvSpPr>
          <p:spPr>
            <a:xfrm>
              <a:off x="1768540" y="5788858"/>
              <a:ext cx="548609" cy="251591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11222" y="2855103"/>
              <a:ext cx="1356693" cy="1100636"/>
              <a:chOff x="117396" y="2660185"/>
              <a:chExt cx="1356693" cy="1100636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403535" y="2761285"/>
                <a:ext cx="1070554" cy="999536"/>
                <a:chOff x="3863468" y="2039397"/>
                <a:chExt cx="932650" cy="939512"/>
              </a:xfrm>
            </p:grpSpPr>
            <p:sp>
              <p:nvSpPr>
                <p:cNvPr id="86" name="立方体 85"/>
                <p:cNvSpPr/>
                <p:nvPr/>
              </p:nvSpPr>
              <p:spPr>
                <a:xfrm>
                  <a:off x="4061013" y="2039397"/>
                  <a:ext cx="735105" cy="750901"/>
                </a:xfrm>
                <a:prstGeom prst="cube">
                  <a:avLst>
                    <a:gd name="adj" fmla="val 13306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立方体 86"/>
                <p:cNvSpPr/>
                <p:nvPr/>
              </p:nvSpPr>
              <p:spPr>
                <a:xfrm>
                  <a:off x="3962401" y="2129190"/>
                  <a:ext cx="735105" cy="750901"/>
                </a:xfrm>
                <a:prstGeom prst="cube">
                  <a:avLst>
                    <a:gd name="adj" fmla="val 13306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8" name="立方体 87"/>
                <p:cNvSpPr/>
                <p:nvPr/>
              </p:nvSpPr>
              <p:spPr>
                <a:xfrm>
                  <a:off x="3863468" y="2228008"/>
                  <a:ext cx="735105" cy="750901"/>
                </a:xfrm>
                <a:prstGeom prst="cube">
                  <a:avLst>
                    <a:gd name="adj" fmla="val 13306"/>
                  </a:avLst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3" name="文本框 112"/>
                  <p:cNvSpPr txBox="1"/>
                  <p:nvPr/>
                </p:nvSpPr>
                <p:spPr>
                  <a:xfrm>
                    <a:off x="117396" y="3214437"/>
                    <a:ext cx="212940" cy="2140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13" name="文本框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396" y="3214437"/>
                    <a:ext cx="212940" cy="214045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文本框 113"/>
                  <p:cNvSpPr txBox="1"/>
                  <p:nvPr/>
                </p:nvSpPr>
                <p:spPr>
                  <a:xfrm>
                    <a:off x="638826" y="3105999"/>
                    <a:ext cx="216822" cy="2140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14" name="文本框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826" y="3105999"/>
                    <a:ext cx="216822" cy="214045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文本框 114"/>
                  <p:cNvSpPr txBox="1"/>
                  <p:nvPr/>
                </p:nvSpPr>
                <p:spPr>
                  <a:xfrm>
                    <a:off x="240682" y="2660185"/>
                    <a:ext cx="216822" cy="2140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15" name="文本框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682" y="2660185"/>
                    <a:ext cx="216822" cy="214045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6" name="组合 115"/>
            <p:cNvGrpSpPr/>
            <p:nvPr/>
          </p:nvGrpSpPr>
          <p:grpSpPr>
            <a:xfrm>
              <a:off x="2465855" y="2842817"/>
              <a:ext cx="3407983" cy="975759"/>
              <a:chOff x="3980368" y="2160499"/>
              <a:chExt cx="4327155" cy="1432399"/>
            </a:xfrm>
          </p:grpSpPr>
          <p:grpSp>
            <p:nvGrpSpPr>
              <p:cNvPr id="154" name="组合 153"/>
              <p:cNvGrpSpPr/>
              <p:nvPr/>
            </p:nvGrpSpPr>
            <p:grpSpPr>
              <a:xfrm>
                <a:off x="4343629" y="2160499"/>
                <a:ext cx="3138628" cy="1432399"/>
                <a:chOff x="3820277" y="2133600"/>
                <a:chExt cx="3138628" cy="1432399"/>
              </a:xfrm>
            </p:grpSpPr>
            <p:sp>
              <p:nvSpPr>
                <p:cNvPr id="160" name="矩形 159"/>
                <p:cNvSpPr/>
                <p:nvPr/>
              </p:nvSpPr>
              <p:spPr>
                <a:xfrm>
                  <a:off x="3820277" y="2545744"/>
                  <a:ext cx="3138628" cy="1020255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61" name="直接连接符 160"/>
                <p:cNvCxnSpPr/>
                <p:nvPr/>
              </p:nvCxnSpPr>
              <p:spPr>
                <a:xfrm>
                  <a:off x="4852466" y="2545742"/>
                  <a:ext cx="0" cy="1020255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>
                  <a:off x="5877207" y="2527873"/>
                  <a:ext cx="0" cy="1038126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4210163" y="2142565"/>
                  <a:ext cx="0" cy="40317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>
                  <a:off x="4210163" y="2133600"/>
                  <a:ext cx="2200446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6410609" y="2142565"/>
                  <a:ext cx="0" cy="403179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/>
                <p:cNvCxnSpPr>
                  <a:stCxn id="160" idx="0"/>
                </p:cNvCxnSpPr>
                <p:nvPr/>
              </p:nvCxnSpPr>
              <p:spPr>
                <a:xfrm flipV="1">
                  <a:off x="5389591" y="2142568"/>
                  <a:ext cx="1" cy="40317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5" name="文本框 154"/>
                  <p:cNvSpPr txBox="1"/>
                  <p:nvPr/>
                </p:nvSpPr>
                <p:spPr>
                  <a:xfrm>
                    <a:off x="4551077" y="2519022"/>
                    <a:ext cx="275301" cy="3142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55" name="文本框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1077" y="2519022"/>
                    <a:ext cx="275301" cy="314215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6" name="文本框 155"/>
                  <p:cNvSpPr txBox="1"/>
                  <p:nvPr/>
                </p:nvSpPr>
                <p:spPr>
                  <a:xfrm>
                    <a:off x="5727166" y="2519024"/>
                    <a:ext cx="275301" cy="3142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56" name="文本框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7166" y="2519024"/>
                    <a:ext cx="275301" cy="314215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7" name="文本框 156"/>
                  <p:cNvSpPr txBox="1"/>
                  <p:nvPr/>
                </p:nvSpPr>
                <p:spPr>
                  <a:xfrm>
                    <a:off x="6789156" y="2516133"/>
                    <a:ext cx="275301" cy="3142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57" name="文本框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156" y="2516133"/>
                    <a:ext cx="275301" cy="314215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8" name="文本框 157"/>
                  <p:cNvSpPr txBox="1"/>
                  <p:nvPr/>
                </p:nvSpPr>
                <p:spPr>
                  <a:xfrm>
                    <a:off x="3980368" y="2528928"/>
                    <a:ext cx="270373" cy="3142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58" name="文本框 1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0368" y="2528928"/>
                    <a:ext cx="270373" cy="314215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9" name="文本框 158"/>
                  <p:cNvSpPr txBox="1"/>
                  <p:nvPr/>
                </p:nvSpPr>
                <p:spPr>
                  <a:xfrm>
                    <a:off x="7761967" y="2843144"/>
                    <a:ext cx="545556" cy="4353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Gabriola" panose="04040605051002020D02" pitchFamily="82" charset="0"/>
                                  <a:cs typeface="Arabic Typesetting" panose="020B0604020202020204" pitchFamily="66" charset="-78"/>
                                </a:rPr>
                                <m:t>A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59" name="文本框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1967" y="2843144"/>
                    <a:ext cx="545556" cy="435340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组合 116"/>
            <p:cNvGrpSpPr/>
            <p:nvPr/>
          </p:nvGrpSpPr>
          <p:grpSpPr>
            <a:xfrm>
              <a:off x="2449718" y="4143357"/>
              <a:ext cx="3424120" cy="950311"/>
              <a:chOff x="3835032" y="2144935"/>
              <a:chExt cx="4347643" cy="1395044"/>
            </a:xfrm>
          </p:grpSpPr>
          <p:grpSp>
            <p:nvGrpSpPr>
              <p:cNvPr id="141" name="组合 140"/>
              <p:cNvGrpSpPr/>
              <p:nvPr/>
            </p:nvGrpSpPr>
            <p:grpSpPr>
              <a:xfrm>
                <a:off x="4250353" y="2144935"/>
                <a:ext cx="3138628" cy="1395044"/>
                <a:chOff x="3727001" y="2118036"/>
                <a:chExt cx="3138628" cy="1395044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3727001" y="2521216"/>
                  <a:ext cx="3138628" cy="980794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4852465" y="2522075"/>
                  <a:ext cx="0" cy="991005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 flipH="1">
                  <a:off x="5866619" y="2527873"/>
                  <a:ext cx="10588" cy="985206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接连接符 149"/>
                <p:cNvCxnSpPr/>
                <p:nvPr/>
              </p:nvCxnSpPr>
              <p:spPr>
                <a:xfrm>
                  <a:off x="4210163" y="2142565"/>
                  <a:ext cx="0" cy="403179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4210163" y="2133600"/>
                  <a:ext cx="2200446" cy="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>
                  <a:off x="6410609" y="2142565"/>
                  <a:ext cx="0" cy="403179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>
                  <a:stCxn id="147" idx="0"/>
                </p:cNvCxnSpPr>
                <p:nvPr/>
              </p:nvCxnSpPr>
              <p:spPr>
                <a:xfrm flipV="1">
                  <a:off x="5296316" y="2118036"/>
                  <a:ext cx="0" cy="40318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文本框 141"/>
                  <p:cNvSpPr txBox="1"/>
                  <p:nvPr/>
                </p:nvSpPr>
                <p:spPr>
                  <a:xfrm>
                    <a:off x="4528358" y="2482165"/>
                    <a:ext cx="275301" cy="3142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42" name="文本框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358" y="2482165"/>
                    <a:ext cx="275301" cy="314216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文本框 142"/>
                  <p:cNvSpPr txBox="1"/>
                  <p:nvPr/>
                </p:nvSpPr>
                <p:spPr>
                  <a:xfrm>
                    <a:off x="5660232" y="2482029"/>
                    <a:ext cx="275301" cy="3142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43" name="文本框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0232" y="2482029"/>
                    <a:ext cx="275301" cy="314216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4" name="文本框 143"/>
                  <p:cNvSpPr txBox="1"/>
                  <p:nvPr/>
                </p:nvSpPr>
                <p:spPr>
                  <a:xfrm>
                    <a:off x="6741318" y="2482165"/>
                    <a:ext cx="275301" cy="3142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44" name="文本框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1318" y="2482165"/>
                    <a:ext cx="275301" cy="314216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文本框 144"/>
                  <p:cNvSpPr txBox="1"/>
                  <p:nvPr/>
                </p:nvSpPr>
                <p:spPr>
                  <a:xfrm>
                    <a:off x="3835032" y="2606381"/>
                    <a:ext cx="275301" cy="31421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45" name="文本框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032" y="2606381"/>
                    <a:ext cx="275301" cy="314216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文本框 145"/>
                  <p:cNvSpPr txBox="1"/>
                  <p:nvPr/>
                </p:nvSpPr>
                <p:spPr>
                  <a:xfrm>
                    <a:off x="7696145" y="2764315"/>
                    <a:ext cx="486530" cy="4353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Gabriola" panose="04040605051002020D02" pitchFamily="82" charset="0"/>
                                </a:rPr>
                                <m:t>A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0" i="0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Gabriola" panose="04040605051002020D02" pitchFamily="82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zh-CN" altLang="en-US" dirty="0">
                      <a:latin typeface="Gabriola" panose="04040605051002020D02" pitchFamily="82" charset="0"/>
                    </a:endParaRPr>
                  </a:p>
                </p:txBody>
              </p:sp>
            </mc:Choice>
            <mc:Fallback>
              <p:sp>
                <p:nvSpPr>
                  <p:cNvPr id="146" name="文本框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145" y="2764315"/>
                    <a:ext cx="486530" cy="435340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组合 117"/>
            <p:cNvGrpSpPr/>
            <p:nvPr/>
          </p:nvGrpSpPr>
          <p:grpSpPr>
            <a:xfrm>
              <a:off x="2456363" y="5448678"/>
              <a:ext cx="3463962" cy="899060"/>
              <a:chOff x="3909292" y="2160499"/>
              <a:chExt cx="4398232" cy="1319806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4343630" y="2160499"/>
                <a:ext cx="3138628" cy="1319806"/>
                <a:chOff x="3820278" y="2133600"/>
                <a:chExt cx="3138628" cy="1319806"/>
              </a:xfrm>
            </p:grpSpPr>
            <p:sp>
              <p:nvSpPr>
                <p:cNvPr id="134" name="矩形 133"/>
                <p:cNvSpPr/>
                <p:nvPr/>
              </p:nvSpPr>
              <p:spPr>
                <a:xfrm>
                  <a:off x="3820278" y="2545744"/>
                  <a:ext cx="3138628" cy="90766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35" name="直接连接符 134"/>
                <p:cNvCxnSpPr/>
                <p:nvPr/>
              </p:nvCxnSpPr>
              <p:spPr>
                <a:xfrm>
                  <a:off x="4852465" y="2527873"/>
                  <a:ext cx="0" cy="925533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连接符 135"/>
                <p:cNvCxnSpPr/>
                <p:nvPr/>
              </p:nvCxnSpPr>
              <p:spPr>
                <a:xfrm>
                  <a:off x="5936231" y="2532368"/>
                  <a:ext cx="0" cy="921038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连接符 136"/>
                <p:cNvCxnSpPr/>
                <p:nvPr/>
              </p:nvCxnSpPr>
              <p:spPr>
                <a:xfrm>
                  <a:off x="4210163" y="2142565"/>
                  <a:ext cx="0" cy="40317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连接符 137"/>
                <p:cNvCxnSpPr/>
                <p:nvPr/>
              </p:nvCxnSpPr>
              <p:spPr>
                <a:xfrm>
                  <a:off x="4210163" y="2133600"/>
                  <a:ext cx="2200446" cy="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接连接符 138"/>
                <p:cNvCxnSpPr/>
                <p:nvPr/>
              </p:nvCxnSpPr>
              <p:spPr>
                <a:xfrm>
                  <a:off x="6410609" y="2142565"/>
                  <a:ext cx="0" cy="40317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接连接符 139"/>
                <p:cNvCxnSpPr>
                  <a:stCxn id="134" idx="0"/>
                </p:cNvCxnSpPr>
                <p:nvPr/>
              </p:nvCxnSpPr>
              <p:spPr>
                <a:xfrm flipV="1">
                  <a:off x="5389593" y="2142565"/>
                  <a:ext cx="0" cy="40317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文本框 128"/>
                  <p:cNvSpPr txBox="1"/>
                  <p:nvPr/>
                </p:nvSpPr>
                <p:spPr>
                  <a:xfrm>
                    <a:off x="4550649" y="2501320"/>
                    <a:ext cx="270373" cy="3142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29" name="文本框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0649" y="2501320"/>
                    <a:ext cx="270373" cy="31421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文本框 129"/>
                  <p:cNvSpPr txBox="1"/>
                  <p:nvPr/>
                </p:nvSpPr>
                <p:spPr>
                  <a:xfrm>
                    <a:off x="5727165" y="2519024"/>
                    <a:ext cx="270373" cy="3142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30" name="文本框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7165" y="2519024"/>
                    <a:ext cx="270373" cy="31421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文本框 130"/>
                  <p:cNvSpPr txBox="1"/>
                  <p:nvPr/>
                </p:nvSpPr>
                <p:spPr>
                  <a:xfrm>
                    <a:off x="6789156" y="2516132"/>
                    <a:ext cx="270373" cy="3142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31" name="文本框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156" y="2516132"/>
                    <a:ext cx="270373" cy="31421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文本框 131"/>
                  <p:cNvSpPr txBox="1"/>
                  <p:nvPr/>
                </p:nvSpPr>
                <p:spPr>
                  <a:xfrm>
                    <a:off x="3909292" y="2501318"/>
                    <a:ext cx="275301" cy="3142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32" name="文本框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292" y="2501318"/>
                    <a:ext cx="275301" cy="314215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文本框 132"/>
                  <p:cNvSpPr txBox="1"/>
                  <p:nvPr/>
                </p:nvSpPr>
                <p:spPr>
                  <a:xfrm>
                    <a:off x="7761968" y="2758086"/>
                    <a:ext cx="545556" cy="43534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Gabriola" panose="04040605051002020D02" pitchFamily="82" charset="0"/>
                                </a:rPr>
                                <m:t>A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33" name="文本框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1968" y="2758086"/>
                    <a:ext cx="545556" cy="435340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/>
                <p:cNvSpPr txBox="1"/>
                <p:nvPr/>
              </p:nvSpPr>
              <p:spPr>
                <a:xfrm>
                  <a:off x="3871606" y="2441422"/>
                  <a:ext cx="216822" cy="2140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119" name="文本框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1606" y="2441422"/>
                  <a:ext cx="216822" cy="21404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文本框 119"/>
                <p:cNvSpPr txBox="1"/>
                <p:nvPr/>
              </p:nvSpPr>
              <p:spPr>
                <a:xfrm>
                  <a:off x="3898490" y="3829036"/>
                  <a:ext cx="212940" cy="2140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120" name="文本框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490" y="3829036"/>
                  <a:ext cx="212940" cy="21404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文本框 120"/>
                <p:cNvSpPr txBox="1"/>
                <p:nvPr/>
              </p:nvSpPr>
              <p:spPr>
                <a:xfrm>
                  <a:off x="3898036" y="5163345"/>
                  <a:ext cx="216822" cy="2140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036" y="5163345"/>
                  <a:ext cx="216822" cy="21404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组合 25"/>
            <p:cNvGrpSpPr/>
            <p:nvPr/>
          </p:nvGrpSpPr>
          <p:grpSpPr>
            <a:xfrm>
              <a:off x="95101" y="4169729"/>
              <a:ext cx="1364499" cy="1053489"/>
              <a:chOff x="86886" y="3782648"/>
              <a:chExt cx="1364499" cy="1053489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375620" y="3858986"/>
                <a:ext cx="1075765" cy="977151"/>
                <a:chOff x="2805952" y="403412"/>
                <a:chExt cx="1873623" cy="1658469"/>
              </a:xfrm>
            </p:grpSpPr>
            <p:sp>
              <p:nvSpPr>
                <p:cNvPr id="82" name="立方体 81"/>
                <p:cNvSpPr/>
                <p:nvPr/>
              </p:nvSpPr>
              <p:spPr>
                <a:xfrm>
                  <a:off x="2805952" y="1156446"/>
                  <a:ext cx="1873623" cy="905435"/>
                </a:xfrm>
                <a:prstGeom prst="cube">
                  <a:avLst>
                    <a:gd name="adj" fmla="val 5363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立方体 82"/>
                <p:cNvSpPr/>
                <p:nvPr/>
              </p:nvSpPr>
              <p:spPr>
                <a:xfrm>
                  <a:off x="2805952" y="779929"/>
                  <a:ext cx="1873623" cy="905435"/>
                </a:xfrm>
                <a:prstGeom prst="cube">
                  <a:avLst>
                    <a:gd name="adj" fmla="val 5363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84" name="立方体 83"/>
                <p:cNvSpPr/>
                <p:nvPr/>
              </p:nvSpPr>
              <p:spPr>
                <a:xfrm>
                  <a:off x="2805952" y="403412"/>
                  <a:ext cx="1873623" cy="905435"/>
                </a:xfrm>
                <a:prstGeom prst="cube">
                  <a:avLst>
                    <a:gd name="adj" fmla="val 53637"/>
                  </a:avLst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86886" y="4326479"/>
                    <a:ext cx="212940" cy="2140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22" name="文本框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86" y="4326479"/>
                    <a:ext cx="212940" cy="214046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3" name="文本框 122"/>
                  <p:cNvSpPr txBox="1"/>
                  <p:nvPr/>
                </p:nvSpPr>
                <p:spPr>
                  <a:xfrm>
                    <a:off x="616905" y="4110781"/>
                    <a:ext cx="216822" cy="2140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23" name="文本框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905" y="4110781"/>
                    <a:ext cx="216822" cy="214046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文本框 123"/>
                  <p:cNvSpPr txBox="1"/>
                  <p:nvPr/>
                </p:nvSpPr>
                <p:spPr>
                  <a:xfrm>
                    <a:off x="150209" y="3782648"/>
                    <a:ext cx="216822" cy="2140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24" name="文本框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09" y="3782648"/>
                    <a:ext cx="216822" cy="214046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/>
            <p:cNvGrpSpPr/>
            <p:nvPr/>
          </p:nvGrpSpPr>
          <p:grpSpPr>
            <a:xfrm>
              <a:off x="68929" y="5437208"/>
              <a:ext cx="1385903" cy="1033506"/>
              <a:chOff x="60340" y="4963859"/>
              <a:chExt cx="1385903" cy="1033506"/>
            </a:xfrm>
          </p:grpSpPr>
          <p:grpSp>
            <p:nvGrpSpPr>
              <p:cNvPr id="89" name="组合 88"/>
              <p:cNvGrpSpPr/>
              <p:nvPr/>
            </p:nvGrpSpPr>
            <p:grpSpPr>
              <a:xfrm>
                <a:off x="330159" y="4963859"/>
                <a:ext cx="1116084" cy="1033506"/>
                <a:chOff x="6096000" y="2129190"/>
                <a:chExt cx="968181" cy="1033506"/>
              </a:xfrm>
            </p:grpSpPr>
            <p:sp>
              <p:nvSpPr>
                <p:cNvPr id="90" name="立方体 89"/>
                <p:cNvSpPr/>
                <p:nvPr/>
              </p:nvSpPr>
              <p:spPr>
                <a:xfrm>
                  <a:off x="6096000" y="2129190"/>
                  <a:ext cx="528915" cy="1031086"/>
                </a:xfrm>
                <a:prstGeom prst="cube">
                  <a:avLst>
                    <a:gd name="adj" fmla="val 55375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91" name="立方体 90"/>
                <p:cNvSpPr/>
                <p:nvPr/>
              </p:nvSpPr>
              <p:spPr>
                <a:xfrm>
                  <a:off x="6293223" y="2131610"/>
                  <a:ext cx="528915" cy="1031086"/>
                </a:xfrm>
                <a:prstGeom prst="cube">
                  <a:avLst>
                    <a:gd name="adj" fmla="val 55375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92" name="立方体 91"/>
                <p:cNvSpPr/>
                <p:nvPr/>
              </p:nvSpPr>
              <p:spPr>
                <a:xfrm>
                  <a:off x="6535266" y="2129190"/>
                  <a:ext cx="528915" cy="1031086"/>
                </a:xfrm>
                <a:prstGeom prst="cube">
                  <a:avLst>
                    <a:gd name="adj" fmla="val 55375"/>
                  </a:avLst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文本框 124"/>
                  <p:cNvSpPr txBox="1"/>
                  <p:nvPr/>
                </p:nvSpPr>
                <p:spPr>
                  <a:xfrm>
                    <a:off x="60340" y="5460971"/>
                    <a:ext cx="212940" cy="2140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25" name="文本框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0" y="5460971"/>
                    <a:ext cx="212940" cy="214045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文本框 125"/>
                  <p:cNvSpPr txBox="1"/>
                  <p:nvPr/>
                </p:nvSpPr>
                <p:spPr>
                  <a:xfrm>
                    <a:off x="563888" y="5287090"/>
                    <a:ext cx="216822" cy="2140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5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50" dirty="0"/>
                  </a:p>
                </p:txBody>
              </p:sp>
            </mc:Choice>
            <mc:Fallback>
              <p:sp>
                <p:nvSpPr>
                  <p:cNvPr id="126" name="文本框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888" y="5287090"/>
                    <a:ext cx="216822" cy="214045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文本框 126"/>
                <p:cNvSpPr txBox="1"/>
                <p:nvPr/>
              </p:nvSpPr>
              <p:spPr>
                <a:xfrm>
                  <a:off x="135174" y="5357647"/>
                  <a:ext cx="216822" cy="2140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50" dirty="0"/>
                </a:p>
              </p:txBody>
            </p:sp>
          </mc:Choice>
          <mc:Fallback>
            <p:sp>
              <p:nvSpPr>
                <p:cNvPr id="127" name="文本框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74" y="5357647"/>
                  <a:ext cx="216822" cy="21404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文本框 3"/>
          <p:cNvSpPr txBox="1"/>
          <p:nvPr/>
        </p:nvSpPr>
        <p:spPr>
          <a:xfrm>
            <a:off x="449580" y="6278880"/>
            <a:ext cx="11424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3. </a:t>
            </a:r>
            <a:r>
              <a:rPr lang="zh-CN" altLang="en-US" sz="1400"/>
              <a:t>Gandy, S.; Recht, B.; and Yamada, I. 2011. Tensor comple</a:t>
            </a:r>
            <a:r>
              <a:rPr lang="en-US" altLang="zh-CN" sz="1400"/>
              <a:t> </a:t>
            </a:r>
            <a:r>
              <a:rPr lang="zh-CN" altLang="en-US" sz="1400"/>
              <a:t>tion and low-n-rank tensor recovery via convex optimization.</a:t>
            </a:r>
            <a:r>
              <a:rPr lang="en-US" altLang="zh-CN" sz="1400"/>
              <a:t> </a:t>
            </a:r>
            <a:r>
              <a:rPr lang="zh-CN" altLang="en-US" sz="1400"/>
              <a:t>Inverse Problems, 27(2): 025010.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0015" y="4591685"/>
            <a:ext cx="5042535" cy="10680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391275" y="4143375"/>
            <a:ext cx="5356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The weighted sum of nuclear norm </a:t>
            </a:r>
            <a:r>
              <a:rPr lang="zh-CN" altLang="en-US" sz="2000" b="1">
                <a:solidFill>
                  <a:srgbClr val="FF0000"/>
                </a:solidFill>
              </a:rPr>
              <a:t>（</a:t>
            </a:r>
            <a:r>
              <a:rPr lang="en-US" altLang="zh-CN" sz="2000" b="1">
                <a:solidFill>
                  <a:srgbClr val="FF0000"/>
                </a:solidFill>
              </a:rPr>
              <a:t>SNN</a:t>
            </a:r>
            <a:r>
              <a:rPr lang="zh-CN" altLang="en-US" sz="2000" b="1">
                <a:solidFill>
                  <a:srgbClr val="FF0000"/>
                </a:solidFill>
              </a:rPr>
              <a:t>）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b="1">
                <a:cs typeface="+mj-lt"/>
              </a:rPr>
              <a:t>Tensor rank</a:t>
            </a:r>
            <a:endParaRPr lang="en-US" altLang="zh-CN" sz="3600" b="1"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63980"/>
          </a:xfrm>
        </p:spPr>
        <p:txBody>
          <a:bodyPr>
            <a:normAutofit/>
          </a:bodyPr>
          <a:p>
            <a:r>
              <a:rPr lang="en-US" altLang="zh-CN" sz="2800" b="1">
                <a:cs typeface="+mn-lt"/>
              </a:rPr>
              <a:t>Tensor tubal rank</a:t>
            </a:r>
            <a:r>
              <a:rPr lang="en-US" altLang="zh-CN" sz="2800" b="1" baseline="30000">
                <a:cs typeface="+mn-lt"/>
              </a:rPr>
              <a:t>4</a:t>
            </a:r>
            <a:r>
              <a:rPr lang="en-US" altLang="zh-CN" sz="2800" b="1">
                <a:cs typeface="+mn-lt"/>
              </a:rPr>
              <a:t>:</a:t>
            </a:r>
            <a:r>
              <a:rPr lang="en-US" altLang="zh-CN" sz="2800">
                <a:cs typeface="+mn-lt"/>
              </a:rPr>
              <a:t>Assume                      is the t-SVD of     , tensor tubal rank of      is defined as the number of non-zero singular tubes of     . </a:t>
            </a:r>
            <a:endParaRPr lang="en-US" altLang="zh-CN" sz="2800"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467" b="19778"/>
          <a:stretch>
            <a:fillRect/>
          </a:stretch>
        </p:blipFill>
        <p:spPr>
          <a:xfrm>
            <a:off x="5421630" y="1910715"/>
            <a:ext cx="2100580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81906" b="15823"/>
          <a:stretch>
            <a:fillRect/>
          </a:stretch>
        </p:blipFill>
        <p:spPr>
          <a:xfrm>
            <a:off x="10224135" y="1859280"/>
            <a:ext cx="419735" cy="384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57210" t="-9019" r="32592" b="23198"/>
          <a:stretch>
            <a:fillRect/>
          </a:stretch>
        </p:blipFill>
        <p:spPr>
          <a:xfrm>
            <a:off x="3935095" y="2602865"/>
            <a:ext cx="234950" cy="389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r="81906" b="15823"/>
          <a:stretch>
            <a:fillRect/>
          </a:stretch>
        </p:blipFill>
        <p:spPr>
          <a:xfrm>
            <a:off x="4305300" y="2218055"/>
            <a:ext cx="419735" cy="3848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5295900"/>
            <a:ext cx="6503035" cy="466725"/>
          </a:xfrm>
          <a:prstGeom prst="rect">
            <a:avLst/>
          </a:prstGeom>
        </p:spPr>
      </p:pic>
      <p:grpSp>
        <p:nvGrpSpPr>
          <p:cNvPr id="193" name="组合 192"/>
          <p:cNvGrpSpPr/>
          <p:nvPr/>
        </p:nvGrpSpPr>
        <p:grpSpPr>
          <a:xfrm>
            <a:off x="2312405" y="3167113"/>
            <a:ext cx="7612085" cy="1989283"/>
            <a:chOff x="2064755" y="3179813"/>
            <a:chExt cx="7612085" cy="1989283"/>
          </a:xfrm>
        </p:grpSpPr>
        <p:grpSp>
          <p:nvGrpSpPr>
            <p:cNvPr id="100" name="组合 99"/>
            <p:cNvGrpSpPr/>
            <p:nvPr/>
          </p:nvGrpSpPr>
          <p:grpSpPr>
            <a:xfrm>
              <a:off x="2496126" y="3380105"/>
              <a:ext cx="569045" cy="1488138"/>
              <a:chOff x="995082" y="1515035"/>
              <a:chExt cx="777082" cy="2124632"/>
            </a:xfrm>
          </p:grpSpPr>
          <p:sp>
            <p:nvSpPr>
              <p:cNvPr id="111" name="立方体 110"/>
              <p:cNvSpPr/>
              <p:nvPr/>
            </p:nvSpPr>
            <p:spPr>
              <a:xfrm>
                <a:off x="995082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立方体 111"/>
              <p:cNvSpPr/>
              <p:nvPr/>
            </p:nvSpPr>
            <p:spPr>
              <a:xfrm>
                <a:off x="1048077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13" name="立方体 112"/>
              <p:cNvSpPr/>
              <p:nvPr/>
            </p:nvSpPr>
            <p:spPr>
              <a:xfrm>
                <a:off x="1101072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14" name="立方体 113"/>
              <p:cNvSpPr/>
              <p:nvPr/>
            </p:nvSpPr>
            <p:spPr>
              <a:xfrm>
                <a:off x="1162565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667057" y="3380105"/>
              <a:ext cx="569045" cy="1488138"/>
              <a:chOff x="995082" y="1515035"/>
              <a:chExt cx="777082" cy="2124632"/>
            </a:xfrm>
          </p:grpSpPr>
          <p:sp>
            <p:nvSpPr>
              <p:cNvPr id="107" name="立方体 106"/>
              <p:cNvSpPr/>
              <p:nvPr/>
            </p:nvSpPr>
            <p:spPr>
              <a:xfrm>
                <a:off x="995082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立方体 107"/>
              <p:cNvSpPr/>
              <p:nvPr/>
            </p:nvSpPr>
            <p:spPr>
              <a:xfrm>
                <a:off x="1048077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09" name="立方体 108"/>
              <p:cNvSpPr/>
              <p:nvPr/>
            </p:nvSpPr>
            <p:spPr>
              <a:xfrm>
                <a:off x="1101072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10" name="立方体 109"/>
              <p:cNvSpPr/>
              <p:nvPr/>
            </p:nvSpPr>
            <p:spPr>
              <a:xfrm>
                <a:off x="1162565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2824604" y="3380105"/>
              <a:ext cx="568340" cy="1488138"/>
              <a:chOff x="995082" y="1515035"/>
              <a:chExt cx="776120" cy="2124632"/>
            </a:xfrm>
          </p:grpSpPr>
          <p:sp>
            <p:nvSpPr>
              <p:cNvPr id="103" name="立方体 102"/>
              <p:cNvSpPr/>
              <p:nvPr/>
            </p:nvSpPr>
            <p:spPr>
              <a:xfrm>
                <a:off x="995082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4" name="立方体 103"/>
              <p:cNvSpPr/>
              <p:nvPr/>
            </p:nvSpPr>
            <p:spPr>
              <a:xfrm>
                <a:off x="1048077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05" name="立方体 104"/>
              <p:cNvSpPr/>
              <p:nvPr/>
            </p:nvSpPr>
            <p:spPr>
              <a:xfrm>
                <a:off x="1101072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sp>
            <p:nvSpPr>
              <p:cNvPr id="106" name="立方体 105"/>
              <p:cNvSpPr/>
              <p:nvPr/>
            </p:nvSpPr>
            <p:spPr>
              <a:xfrm>
                <a:off x="1161603" y="1515035"/>
                <a:ext cx="609599" cy="2124632"/>
              </a:xfrm>
              <a:prstGeom prst="cube">
                <a:avLst>
                  <a:gd name="adj" fmla="val 9011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6668075" y="3341647"/>
              <a:ext cx="839344" cy="1488138"/>
              <a:chOff x="3664323" y="925602"/>
              <a:chExt cx="1972399" cy="359261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3664323" y="925602"/>
                <a:ext cx="1425388" cy="1434355"/>
                <a:chOff x="3675529" y="1945341"/>
                <a:chExt cx="1425388" cy="1434355"/>
              </a:xfrm>
            </p:grpSpPr>
            <p:sp>
              <p:nvSpPr>
                <p:cNvPr id="95" name="立方体 94"/>
                <p:cNvSpPr/>
                <p:nvPr/>
              </p:nvSpPr>
              <p:spPr>
                <a:xfrm>
                  <a:off x="3675529" y="1945341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立方体 95"/>
                <p:cNvSpPr/>
                <p:nvPr/>
              </p:nvSpPr>
              <p:spPr>
                <a:xfrm>
                  <a:off x="3778623" y="2043952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7" name="立方体 96"/>
                <p:cNvSpPr/>
                <p:nvPr/>
              </p:nvSpPr>
              <p:spPr>
                <a:xfrm>
                  <a:off x="3881717" y="2142563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8" name="立方体 97"/>
                <p:cNvSpPr/>
                <p:nvPr/>
              </p:nvSpPr>
              <p:spPr>
                <a:xfrm>
                  <a:off x="3993776" y="2250141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99" name="立方体 98"/>
                <p:cNvSpPr/>
                <p:nvPr/>
              </p:nvSpPr>
              <p:spPr>
                <a:xfrm>
                  <a:off x="4087905" y="2357719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4185397" y="1436590"/>
                <a:ext cx="1331258" cy="1328068"/>
                <a:chOff x="3675529" y="1945341"/>
                <a:chExt cx="1331258" cy="1328068"/>
              </a:xfrm>
            </p:grpSpPr>
            <p:sp>
              <p:nvSpPr>
                <p:cNvPr id="91" name="立方体 90"/>
                <p:cNvSpPr/>
                <p:nvPr/>
              </p:nvSpPr>
              <p:spPr>
                <a:xfrm>
                  <a:off x="3675529" y="1945341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2" name="立方体 91"/>
                <p:cNvSpPr/>
                <p:nvPr/>
              </p:nvSpPr>
              <p:spPr>
                <a:xfrm>
                  <a:off x="3778623" y="2043952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3" name="立方体 92"/>
                <p:cNvSpPr/>
                <p:nvPr/>
              </p:nvSpPr>
              <p:spPr>
                <a:xfrm>
                  <a:off x="3881717" y="2142563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4" name="立方体 93"/>
                <p:cNvSpPr/>
                <p:nvPr/>
              </p:nvSpPr>
              <p:spPr>
                <a:xfrm>
                  <a:off x="3993775" y="2251432"/>
                  <a:ext cx="1013012" cy="1021977"/>
                </a:xfrm>
                <a:prstGeom prst="cube">
                  <a:avLst>
                    <a:gd name="adj" fmla="val 90334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81" name="直接连接符 80"/>
              <p:cNvCxnSpPr>
                <a:stCxn id="95" idx="2"/>
              </p:cNvCxnSpPr>
              <p:nvPr/>
            </p:nvCxnSpPr>
            <p:spPr>
              <a:xfrm>
                <a:off x="3664323" y="1894138"/>
                <a:ext cx="0" cy="2624074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95" idx="0"/>
              </p:cNvCxnSpPr>
              <p:nvPr/>
            </p:nvCxnSpPr>
            <p:spPr>
              <a:xfrm>
                <a:off x="4628377" y="925602"/>
                <a:ext cx="1000336" cy="43631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5628713" y="969233"/>
                <a:ext cx="0" cy="871463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631119" y="1797757"/>
                <a:ext cx="5603" cy="1826915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4712106" y="2711338"/>
                <a:ext cx="35779" cy="1796741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 flipV="1">
                <a:off x="4688012" y="1855820"/>
                <a:ext cx="9392" cy="869924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4598201" y="967918"/>
                <a:ext cx="1032918" cy="881050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endCxn id="95" idx="1"/>
              </p:cNvCxnSpPr>
              <p:nvPr/>
            </p:nvCxnSpPr>
            <p:spPr>
              <a:xfrm flipH="1" flipV="1">
                <a:off x="3713282" y="1840696"/>
                <a:ext cx="869923" cy="8272"/>
              </a:xfrm>
              <a:prstGeom prst="line">
                <a:avLst/>
              </a:prstGeom>
              <a:ln w="952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664323" y="4518212"/>
                <a:ext cx="1083562" cy="0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4747886" y="3538104"/>
                <a:ext cx="880827" cy="980108"/>
              </a:xfrm>
              <a:prstGeom prst="line">
                <a:avLst/>
              </a:prstGeom>
              <a:ln w="9525" cap="flat" cmpd="sng" algn="ctr">
                <a:solidFill>
                  <a:schemeClr val="accent5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8" name="立方体 77"/>
            <p:cNvSpPr/>
            <p:nvPr/>
          </p:nvSpPr>
          <p:spPr>
            <a:xfrm>
              <a:off x="7072929" y="3724125"/>
              <a:ext cx="431082" cy="423325"/>
            </a:xfrm>
            <a:prstGeom prst="cube">
              <a:avLst>
                <a:gd name="adj" fmla="val 9033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342281" y="3332611"/>
              <a:ext cx="860613" cy="1488138"/>
              <a:chOff x="995082" y="1515035"/>
              <a:chExt cx="1175244" cy="2124632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995082" y="1515035"/>
                <a:ext cx="777082" cy="2124632"/>
                <a:chOff x="995082" y="1515035"/>
                <a:chExt cx="777082" cy="2124632"/>
              </a:xfrm>
            </p:grpSpPr>
            <p:sp>
              <p:nvSpPr>
                <p:cNvPr id="73" name="立方体 72"/>
                <p:cNvSpPr/>
                <p:nvPr/>
              </p:nvSpPr>
              <p:spPr>
                <a:xfrm>
                  <a:off x="99508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立方体 73"/>
                <p:cNvSpPr/>
                <p:nvPr/>
              </p:nvSpPr>
              <p:spPr>
                <a:xfrm>
                  <a:off x="1048077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75" name="立方体 74"/>
                <p:cNvSpPr/>
                <p:nvPr/>
              </p:nvSpPr>
              <p:spPr>
                <a:xfrm>
                  <a:off x="110107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76" name="立方体 75"/>
                <p:cNvSpPr/>
                <p:nvPr/>
              </p:nvSpPr>
              <p:spPr>
                <a:xfrm>
                  <a:off x="1162565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>
                <a:off x="1228504" y="1515035"/>
                <a:ext cx="777082" cy="2124632"/>
                <a:chOff x="995082" y="1515035"/>
                <a:chExt cx="777082" cy="2124632"/>
              </a:xfrm>
            </p:grpSpPr>
            <p:sp>
              <p:nvSpPr>
                <p:cNvPr id="69" name="立方体 68"/>
                <p:cNvSpPr/>
                <p:nvPr/>
              </p:nvSpPr>
              <p:spPr>
                <a:xfrm>
                  <a:off x="99508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0" name="立方体 69"/>
                <p:cNvSpPr/>
                <p:nvPr/>
              </p:nvSpPr>
              <p:spPr>
                <a:xfrm>
                  <a:off x="1048077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71" name="立方体 70"/>
                <p:cNvSpPr/>
                <p:nvPr/>
              </p:nvSpPr>
              <p:spPr>
                <a:xfrm>
                  <a:off x="110107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" name="立方体 71"/>
                <p:cNvSpPr/>
                <p:nvPr/>
              </p:nvSpPr>
              <p:spPr>
                <a:xfrm>
                  <a:off x="1162565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1393244" y="1515035"/>
                <a:ext cx="777082" cy="2124632"/>
                <a:chOff x="995082" y="1515035"/>
                <a:chExt cx="777082" cy="2124632"/>
              </a:xfrm>
            </p:grpSpPr>
            <p:sp>
              <p:nvSpPr>
                <p:cNvPr id="65" name="立方体 64"/>
                <p:cNvSpPr/>
                <p:nvPr/>
              </p:nvSpPr>
              <p:spPr>
                <a:xfrm>
                  <a:off x="99508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6" name="立方体 65"/>
                <p:cNvSpPr/>
                <p:nvPr/>
              </p:nvSpPr>
              <p:spPr>
                <a:xfrm>
                  <a:off x="1048077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立方体 66"/>
                <p:cNvSpPr/>
                <p:nvPr/>
              </p:nvSpPr>
              <p:spPr>
                <a:xfrm>
                  <a:off x="110107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68" name="立方体 67"/>
                <p:cNvSpPr/>
                <p:nvPr/>
              </p:nvSpPr>
              <p:spPr>
                <a:xfrm>
                  <a:off x="1162565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6" name="组合 45"/>
            <p:cNvGrpSpPr/>
            <p:nvPr/>
          </p:nvGrpSpPr>
          <p:grpSpPr>
            <a:xfrm>
              <a:off x="4801637" y="3328182"/>
              <a:ext cx="860613" cy="1488138"/>
              <a:chOff x="995082" y="1515035"/>
              <a:chExt cx="1175244" cy="2124632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995082" y="1515035"/>
                <a:ext cx="777082" cy="2124632"/>
                <a:chOff x="995082" y="1515035"/>
                <a:chExt cx="777082" cy="2124632"/>
              </a:xfrm>
            </p:grpSpPr>
            <p:sp>
              <p:nvSpPr>
                <p:cNvPr id="58" name="立方体 57"/>
                <p:cNvSpPr/>
                <p:nvPr/>
              </p:nvSpPr>
              <p:spPr>
                <a:xfrm>
                  <a:off x="99508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9" name="立方体 58"/>
                <p:cNvSpPr/>
                <p:nvPr/>
              </p:nvSpPr>
              <p:spPr>
                <a:xfrm>
                  <a:off x="1048077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立方体 59"/>
                <p:cNvSpPr/>
                <p:nvPr/>
              </p:nvSpPr>
              <p:spPr>
                <a:xfrm>
                  <a:off x="110107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61" name="立方体 60"/>
                <p:cNvSpPr/>
                <p:nvPr/>
              </p:nvSpPr>
              <p:spPr>
                <a:xfrm>
                  <a:off x="1162565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1228504" y="1515035"/>
                <a:ext cx="777082" cy="2124632"/>
                <a:chOff x="995082" y="1515035"/>
                <a:chExt cx="777082" cy="2124632"/>
              </a:xfrm>
            </p:grpSpPr>
            <p:sp>
              <p:nvSpPr>
                <p:cNvPr id="54" name="立方体 53"/>
                <p:cNvSpPr/>
                <p:nvPr/>
              </p:nvSpPr>
              <p:spPr>
                <a:xfrm>
                  <a:off x="99508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5" name="立方体 54"/>
                <p:cNvSpPr/>
                <p:nvPr/>
              </p:nvSpPr>
              <p:spPr>
                <a:xfrm>
                  <a:off x="1048077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56" name="立方体 55"/>
                <p:cNvSpPr/>
                <p:nvPr/>
              </p:nvSpPr>
              <p:spPr>
                <a:xfrm>
                  <a:off x="110107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" name="立方体 56"/>
                <p:cNvSpPr/>
                <p:nvPr/>
              </p:nvSpPr>
              <p:spPr>
                <a:xfrm>
                  <a:off x="1162565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1393244" y="1515035"/>
                <a:ext cx="777082" cy="2124632"/>
                <a:chOff x="995082" y="1515035"/>
                <a:chExt cx="777082" cy="2124632"/>
              </a:xfrm>
            </p:grpSpPr>
            <p:sp>
              <p:nvSpPr>
                <p:cNvPr id="50" name="立方体 49"/>
                <p:cNvSpPr/>
                <p:nvPr/>
              </p:nvSpPr>
              <p:spPr>
                <a:xfrm>
                  <a:off x="99508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立方体 50"/>
                <p:cNvSpPr/>
                <p:nvPr/>
              </p:nvSpPr>
              <p:spPr>
                <a:xfrm>
                  <a:off x="1048077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立方体 51"/>
                <p:cNvSpPr/>
                <p:nvPr/>
              </p:nvSpPr>
              <p:spPr>
                <a:xfrm>
                  <a:off x="1101072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" name="立方体 52"/>
                <p:cNvSpPr/>
                <p:nvPr/>
              </p:nvSpPr>
              <p:spPr>
                <a:xfrm>
                  <a:off x="1162565" y="1515035"/>
                  <a:ext cx="609599" cy="2124632"/>
                </a:xfrm>
                <a:prstGeom prst="cube">
                  <a:avLst>
                    <a:gd name="adj" fmla="val 90112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064755" y="4148464"/>
                  <a:ext cx="343115" cy="3817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755" y="4148464"/>
                  <a:ext cx="343115" cy="38170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281746" y="3255771"/>
                  <a:ext cx="364386" cy="383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46" y="3255771"/>
                  <a:ext cx="364386" cy="38350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2588416" y="4892097"/>
                  <a:ext cx="304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416" y="4892097"/>
                  <a:ext cx="304507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166531" y="3179813"/>
                  <a:ext cx="3073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531" y="3179813"/>
                  <a:ext cx="307360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877468" y="4050733"/>
                  <a:ext cx="364386" cy="383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468" y="4050733"/>
                  <a:ext cx="364386" cy="383503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4664904" y="4840064"/>
                  <a:ext cx="299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4904" y="4840064"/>
                  <a:ext cx="299184" cy="27699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6221117" y="4139147"/>
                  <a:ext cx="343115" cy="3817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117" y="4139147"/>
                  <a:ext cx="343115" cy="38170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451190" y="3253870"/>
                  <a:ext cx="364386" cy="3835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90" y="3253870"/>
                  <a:ext cx="364386" cy="38350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6737307" y="4825588"/>
                  <a:ext cx="3045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307" y="4825588"/>
                  <a:ext cx="304507" cy="27699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8102678" y="3971739"/>
                  <a:ext cx="343115" cy="3817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678" y="3971739"/>
                  <a:ext cx="343115" cy="38170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/>
            <p:cNvGrpSpPr/>
            <p:nvPr/>
          </p:nvGrpSpPr>
          <p:grpSpPr>
            <a:xfrm>
              <a:off x="8264419" y="3525962"/>
              <a:ext cx="1412421" cy="1256127"/>
              <a:chOff x="8232986" y="2234213"/>
              <a:chExt cx="1412421" cy="1256127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8483509" y="2325282"/>
                <a:ext cx="1161898" cy="861328"/>
                <a:chOff x="9445513" y="2586933"/>
                <a:chExt cx="1496480" cy="1217639"/>
              </a:xfrm>
            </p:grpSpPr>
            <p:grpSp>
              <p:nvGrpSpPr>
                <p:cNvPr id="33" name="组合 32"/>
                <p:cNvGrpSpPr/>
                <p:nvPr/>
              </p:nvGrpSpPr>
              <p:grpSpPr>
                <a:xfrm>
                  <a:off x="9445513" y="2932746"/>
                  <a:ext cx="1495419" cy="871826"/>
                  <a:chOff x="9445513" y="2932746"/>
                  <a:chExt cx="1495419" cy="871826"/>
                </a:xfrm>
              </p:grpSpPr>
              <p:sp>
                <p:nvSpPr>
                  <p:cNvPr id="40" name="立方体 39"/>
                  <p:cNvSpPr/>
                  <p:nvPr/>
                </p:nvSpPr>
                <p:spPr>
                  <a:xfrm>
                    <a:off x="9447636" y="3212421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" name="立方体 40"/>
                  <p:cNvSpPr/>
                  <p:nvPr/>
                </p:nvSpPr>
                <p:spPr>
                  <a:xfrm>
                    <a:off x="9445628" y="3140060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9445628" y="3066977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9445513" y="2996383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9445513" y="2932746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4" name="组合 33"/>
                <p:cNvGrpSpPr/>
                <p:nvPr/>
              </p:nvGrpSpPr>
              <p:grpSpPr>
                <a:xfrm>
                  <a:off x="9446574" y="2586933"/>
                  <a:ext cx="1495419" cy="871826"/>
                  <a:chOff x="9445513" y="2932746"/>
                  <a:chExt cx="1495419" cy="871826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9447636" y="3212421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立方体 35"/>
                  <p:cNvSpPr/>
                  <p:nvPr/>
                </p:nvSpPr>
                <p:spPr>
                  <a:xfrm>
                    <a:off x="9445628" y="3140060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立方体 36"/>
                  <p:cNvSpPr/>
                  <p:nvPr/>
                </p:nvSpPr>
                <p:spPr>
                  <a:xfrm>
                    <a:off x="9445628" y="3066977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立方体 37"/>
                  <p:cNvSpPr/>
                  <p:nvPr/>
                </p:nvSpPr>
                <p:spPr>
                  <a:xfrm>
                    <a:off x="9445513" y="2996383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立方体 38"/>
                  <p:cNvSpPr/>
                  <p:nvPr/>
                </p:nvSpPr>
                <p:spPr>
                  <a:xfrm>
                    <a:off x="9445513" y="2932746"/>
                    <a:ext cx="1493296" cy="592151"/>
                  </a:xfrm>
                  <a:prstGeom prst="cube">
                    <a:avLst>
                      <a:gd name="adj" fmla="val 88610"/>
                    </a:avLst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8232986" y="2234213"/>
                    <a:ext cx="364386" cy="38350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2986" y="2234213"/>
                    <a:ext cx="364386" cy="383503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8758715" y="3213341"/>
                    <a:ext cx="30450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8715" y="3213341"/>
                    <a:ext cx="304507" cy="276999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文本框 24"/>
            <p:cNvSpPr txBox="1"/>
            <p:nvPr/>
          </p:nvSpPr>
          <p:spPr>
            <a:xfrm>
              <a:off x="3608310" y="3902640"/>
              <a:ext cx="7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=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985337" y="400632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*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13680" y="3959771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solidFill>
                    <a:schemeClr val="accent1">
                      <a:lumMod val="75000"/>
                    </a:schemeClr>
                  </a:solidFill>
                </a:rPr>
                <a:t>*</a:t>
              </a:r>
              <a:endParaRPr lang="zh-CN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21" name="直接箭头连接符 120"/>
            <p:cNvCxnSpPr/>
            <p:nvPr/>
          </p:nvCxnSpPr>
          <p:spPr>
            <a:xfrm flipH="1">
              <a:off x="4323585" y="3275875"/>
              <a:ext cx="365105" cy="4115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73" idx="0"/>
            </p:cNvCxnSpPr>
            <p:nvPr/>
          </p:nvCxnSpPr>
          <p:spPr>
            <a:xfrm flipH="1" flipV="1">
              <a:off x="4552019" y="3199193"/>
              <a:ext cx="214592" cy="13341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73" idx="1"/>
            </p:cNvCxnSpPr>
            <p:nvPr/>
          </p:nvCxnSpPr>
          <p:spPr>
            <a:xfrm flipH="1" flipV="1">
              <a:off x="4161649" y="3605986"/>
              <a:ext cx="202702" cy="12888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H="1">
              <a:off x="2438739" y="3338755"/>
              <a:ext cx="365105" cy="4115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/>
            <p:cNvCxnSpPr/>
            <p:nvPr/>
          </p:nvCxnSpPr>
          <p:spPr>
            <a:xfrm flipH="1">
              <a:off x="8454587" y="3577046"/>
              <a:ext cx="392911" cy="4048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 flipH="1">
              <a:off x="6625487" y="3320900"/>
              <a:ext cx="384744" cy="3842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H="1">
              <a:off x="4241854" y="3779472"/>
              <a:ext cx="21146" cy="10461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4115368" y="4825588"/>
              <a:ext cx="20484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4136454" y="3763680"/>
              <a:ext cx="204843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V="1">
              <a:off x="4328399" y="4859798"/>
              <a:ext cx="0" cy="20500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5248037" y="4825588"/>
              <a:ext cx="0" cy="20500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/>
            <p:nvPr/>
          </p:nvCxnSpPr>
          <p:spPr>
            <a:xfrm>
              <a:off x="4341297" y="4914982"/>
              <a:ext cx="91963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flipH="1" flipV="1">
              <a:off x="2297956" y="3648749"/>
              <a:ext cx="202702" cy="128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H="1" flipV="1">
              <a:off x="2682491" y="3236244"/>
              <a:ext cx="202702" cy="1288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2297956" y="3785102"/>
              <a:ext cx="204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2281746" y="4858302"/>
              <a:ext cx="2048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 flipH="1">
              <a:off x="2422778" y="3785102"/>
              <a:ext cx="21146" cy="10461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flipV="1">
              <a:off x="2483316" y="4876058"/>
              <a:ext cx="0" cy="20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flipV="1">
              <a:off x="2989504" y="4876058"/>
              <a:ext cx="0" cy="205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2483316" y="4962302"/>
              <a:ext cx="4815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/>
            <p:nvPr/>
          </p:nvCxnSpPr>
          <p:spPr>
            <a:xfrm flipH="1">
              <a:off x="6661447" y="4892097"/>
              <a:ext cx="4815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 flipH="1">
              <a:off x="6598845" y="3779472"/>
              <a:ext cx="21146" cy="10461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H="1" flipV="1">
              <a:off x="6848280" y="3199193"/>
              <a:ext cx="214592" cy="13341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H="1" flipV="1">
              <a:off x="6443579" y="3584295"/>
              <a:ext cx="214592" cy="13341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481621" y="3724410"/>
              <a:ext cx="20484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448453" y="4833056"/>
              <a:ext cx="204843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flipV="1">
              <a:off x="6668075" y="4859798"/>
              <a:ext cx="0" cy="20500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flipV="1">
              <a:off x="7143028" y="4840064"/>
              <a:ext cx="0" cy="20500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直接箭头连接符 178"/>
            <p:cNvCxnSpPr/>
            <p:nvPr/>
          </p:nvCxnSpPr>
          <p:spPr>
            <a:xfrm>
              <a:off x="8451011" y="4017529"/>
              <a:ext cx="3576" cy="47300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 flipH="1">
              <a:off x="8514302" y="4570055"/>
              <a:ext cx="7993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8309459" y="4012357"/>
              <a:ext cx="20484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8313407" y="4490534"/>
              <a:ext cx="20484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flipH="1" flipV="1">
              <a:off x="8284052" y="3861723"/>
              <a:ext cx="214592" cy="13341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flipH="1" flipV="1">
              <a:off x="8682852" y="3469415"/>
              <a:ext cx="214592" cy="133418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 flipV="1">
              <a:off x="8514302" y="4502216"/>
              <a:ext cx="0" cy="20500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 flipV="1">
              <a:off x="9313690" y="4502216"/>
              <a:ext cx="0" cy="205009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194" name="直接连接符 193"/>
          <p:cNvCxnSpPr/>
          <p:nvPr/>
        </p:nvCxnSpPr>
        <p:spPr>
          <a:xfrm flipV="1">
            <a:off x="8914352" y="4813366"/>
            <a:ext cx="0" cy="20500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0" y="5894705"/>
            <a:ext cx="12192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4. M. E. Kilmer, K. Braman, N. Hao, and R. C. Hoover, Third-order </a:t>
            </a:r>
            <a:r>
              <a:rPr lang="zh-CN" altLang="en-US">
                <a:sym typeface="+mn-ea"/>
              </a:rPr>
              <a:t>tensors as operators on matrices: A theoretical and computational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framework with applications in imaging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SIAM J. Matrix Anal. Appl.,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vol. 34, no. 1, pp. 148–172, Jan. 2013.</a:t>
            </a:r>
            <a:endParaRPr lang="zh-CN" altLang="en-US"/>
          </a:p>
        </p:txBody>
      </p:sp>
    </p:spTree>
    <p:custDataLst>
      <p:tags r:id="rId1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055" y="332105"/>
            <a:ext cx="11076940" cy="1325880"/>
          </a:xfrm>
        </p:spPr>
        <p:txBody>
          <a:bodyPr/>
          <a:p>
            <a:r>
              <a:rPr lang="en-US" altLang="zh-CN" sz="3600" b="1">
                <a:sym typeface="+mn-ea"/>
              </a:rPr>
              <a:t>Mathematical Preliminarie: </a:t>
            </a:r>
            <a:r>
              <a:rPr lang="en-US" altLang="zh-CN" sz="3600" b="1"/>
              <a:t>tensor-tensor product, tensor tubal rank, and tensor nuclear norm</a:t>
            </a:r>
            <a:endParaRPr lang="en-US" altLang="zh-CN" sz="3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0470" y="1744980"/>
            <a:ext cx="5448300" cy="1186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3429000"/>
            <a:ext cx="5095875" cy="13506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t="76876" r="3368"/>
          <a:stretch>
            <a:fillRect/>
          </a:stretch>
        </p:blipFill>
        <p:spPr>
          <a:xfrm>
            <a:off x="567690" y="5848350"/>
            <a:ext cx="5104130" cy="375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30" y="5332730"/>
            <a:ext cx="5361940" cy="837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00" y="4672330"/>
            <a:ext cx="5360670" cy="38481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8847455" y="4420870"/>
            <a:ext cx="481965" cy="213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8865870" y="5123180"/>
            <a:ext cx="481965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270" y="3202940"/>
            <a:ext cx="4417060" cy="11550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4810" y="4739005"/>
            <a:ext cx="3912870" cy="9994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8625" y="6386195"/>
            <a:ext cx="11334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5. Lu, C.; Feng, J.; Chen, Y.; Liu, W.; Lin, Z.; and Yan, S. 2019. Tensor robust principal component analysis with a new tensor nuclear norm. IEEE Transactions on Pattern Analysis and Machine Intelligence, 42(4): 925–938.</a:t>
            </a:r>
            <a:endParaRPr lang="en-US" altLang="zh-CN" sz="1400"/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415" y="1933575"/>
            <a:ext cx="1510665" cy="1108075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5005" y="1969135"/>
            <a:ext cx="1789430" cy="1109980"/>
          </a:xfrm>
          <a:prstGeom prst="rect">
            <a:avLst/>
          </a:prstGeom>
        </p:spPr>
      </p:pic>
      <p:grpSp>
        <p:nvGrpSpPr>
          <p:cNvPr id="164" name="组合 163"/>
          <p:cNvGrpSpPr/>
          <p:nvPr/>
        </p:nvGrpSpPr>
        <p:grpSpPr>
          <a:xfrm rot="0">
            <a:off x="2637790" y="1884045"/>
            <a:ext cx="1499235" cy="1195070"/>
            <a:chOff x="6264385" y="4413983"/>
            <a:chExt cx="1593935" cy="1362979"/>
          </a:xfrm>
        </p:grpSpPr>
        <p:grpSp>
          <p:nvGrpSpPr>
            <p:cNvPr id="162" name="组合 161"/>
            <p:cNvGrpSpPr/>
            <p:nvPr/>
          </p:nvGrpSpPr>
          <p:grpSpPr>
            <a:xfrm>
              <a:off x="6264385" y="4413983"/>
              <a:ext cx="1414088" cy="1362979"/>
              <a:chOff x="6264385" y="4413983"/>
              <a:chExt cx="1414088" cy="1362979"/>
            </a:xfrm>
          </p:grpSpPr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264385" y="4435726"/>
                <a:ext cx="359695" cy="1341236"/>
              </a:xfrm>
              <a:prstGeom prst="rect">
                <a:avLst/>
              </a:prstGeom>
            </p:spPr>
          </p:pic>
          <p:pic>
            <p:nvPicPr>
              <p:cNvPr id="114" name="图片 113"/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447043" y="4426158"/>
                <a:ext cx="530398" cy="1341236"/>
              </a:xfrm>
              <a:prstGeom prst="rect">
                <a:avLst/>
              </a:prstGeom>
            </p:spPr>
          </p:pic>
          <p:pic>
            <p:nvPicPr>
              <p:cNvPr id="115" name="图片 114"/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88658" y="4429428"/>
                <a:ext cx="530398" cy="1341236"/>
              </a:xfrm>
              <a:prstGeom prst="rect">
                <a:avLst/>
              </a:prstGeom>
            </p:spPr>
          </p:pic>
          <p:pic>
            <p:nvPicPr>
              <p:cNvPr id="116" name="图片 115"/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148075" y="4413983"/>
                <a:ext cx="530398" cy="1341236"/>
              </a:xfrm>
              <a:prstGeom prst="rect">
                <a:avLst/>
              </a:prstGeom>
            </p:spPr>
          </p:pic>
        </p:grpSp>
        <p:pic>
          <p:nvPicPr>
            <p:cNvPr id="163" name="图片 16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98625" y="4421706"/>
              <a:ext cx="359695" cy="1341236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893445" y="3089910"/>
            <a:ext cx="1409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/>
              <a:t>Horizontal slice</a:t>
            </a:r>
            <a:endParaRPr lang="en-US" altLang="zh-CN" sz="1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781935" y="3099435"/>
            <a:ext cx="1294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200" b="1" dirty="0"/>
              <a:t>Lateral slice</a:t>
            </a:r>
            <a:endParaRPr lang="en-US" altLang="zh-CN" sz="1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4409440" y="3106420"/>
            <a:ext cx="1250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Frontal slice</a:t>
            </a:r>
            <a:endParaRPr lang="en-US" altLang="zh-CN" sz="1200" b="1"/>
          </a:p>
        </p:txBody>
      </p:sp>
      <p:sp>
        <p:nvSpPr>
          <p:cNvPr id="11" name="矩形 10"/>
          <p:cNvSpPr/>
          <p:nvPr/>
        </p:nvSpPr>
        <p:spPr>
          <a:xfrm>
            <a:off x="2282190" y="4659630"/>
            <a:ext cx="2289810" cy="115189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19625" y="4667250"/>
            <a:ext cx="797560" cy="115887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ldLvl="0" animBg="1"/>
      <p:bldP spid="8" grpId="0" bldLvl="0" animBg="1"/>
      <p:bldP spid="11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35820" cy="1067435"/>
          </a:xfrm>
        </p:spPr>
        <p:txBody>
          <a:bodyPr/>
          <a:lstStyle/>
          <a:p>
            <a:r>
              <a:rPr lang="en-US" altLang="zh-CN" b="1" u="sng" dirty="0">
                <a:cs typeface="+mn-lt"/>
              </a:rPr>
              <a:t>C</a:t>
            </a:r>
            <a:r>
              <a:rPr lang="zh-CN" altLang="en-US" b="1" u="sng" dirty="0">
                <a:cs typeface="+mn-lt"/>
              </a:rPr>
              <a:t>olumn </a:t>
            </a:r>
            <a:r>
              <a:rPr lang="en-US" altLang="zh-CN" b="1" u="sng" dirty="0">
                <a:cs typeface="+mn-lt"/>
              </a:rPr>
              <a:t>(or row) permutation</a:t>
            </a:r>
            <a:r>
              <a:rPr lang="zh-CN" altLang="en-US" b="1" u="sng" dirty="0">
                <a:cs typeface="+mn-lt"/>
              </a:rPr>
              <a:t> invariance</a:t>
            </a:r>
            <a:r>
              <a:rPr lang="en-US" altLang="zh-CN" b="1" u="sng" dirty="0">
                <a:cs typeface="+mn-lt"/>
              </a:rPr>
              <a:t>:</a:t>
            </a:r>
            <a:r>
              <a:rPr lang="en-US" altLang="zh-CN" u="sng" dirty="0">
                <a:cs typeface="+mn-lt"/>
              </a:rPr>
              <a:t> </a:t>
            </a:r>
            <a:r>
              <a:rPr lang="zh-CN" altLang="en-US" u="sng" dirty="0">
                <a:cs typeface="+mn-lt"/>
                <a:sym typeface="+mn-ea"/>
              </a:rPr>
              <a:t>column</a:t>
            </a:r>
            <a:r>
              <a:rPr lang="en-US" altLang="zh-CN" u="sng" dirty="0">
                <a:cs typeface="+mn-lt"/>
                <a:sym typeface="+mn-ea"/>
              </a:rPr>
              <a:t> (</a:t>
            </a:r>
            <a:r>
              <a:rPr lang="zh-CN" altLang="en-US" u="sng" dirty="0">
                <a:cs typeface="+mn-lt"/>
                <a:sym typeface="+mn-ea"/>
              </a:rPr>
              <a:t>or</a:t>
            </a:r>
            <a:r>
              <a:rPr lang="en-US" altLang="zh-CN" u="sng" dirty="0">
                <a:cs typeface="+mn-lt"/>
                <a:sym typeface="+mn-ea"/>
              </a:rPr>
              <a:t> </a:t>
            </a:r>
            <a:r>
              <a:rPr lang="zh-CN" altLang="en-US" u="sng" dirty="0">
                <a:cs typeface="+mn-lt"/>
              </a:rPr>
              <a:t>row</a:t>
            </a:r>
            <a:r>
              <a:rPr lang="en-US" altLang="zh-CN" u="sng" dirty="0">
                <a:cs typeface="+mn-lt"/>
              </a:rPr>
              <a:t>) permutation</a:t>
            </a:r>
            <a:r>
              <a:rPr lang="zh-CN" altLang="en-US" u="sng" dirty="0">
                <a:cs typeface="+mn-lt"/>
              </a:rPr>
              <a:t> on matrix</a:t>
            </a:r>
            <a:r>
              <a:rPr lang="en-US" altLang="zh-CN" u="sng" dirty="0">
                <a:cs typeface="+mn-lt"/>
              </a:rPr>
              <a:t> Y (</a:t>
            </a:r>
            <a:r>
              <a:rPr lang="zh-CN" altLang="en-US" u="sng" dirty="0">
                <a:cs typeface="+mn-lt"/>
                <a:sym typeface="+mn-ea"/>
              </a:rPr>
              <a:t>rearrange the</a:t>
            </a:r>
            <a:r>
              <a:rPr lang="en-US" altLang="zh-CN" u="sng" dirty="0">
                <a:cs typeface="+mn-lt"/>
                <a:sym typeface="+mn-ea"/>
              </a:rPr>
              <a:t> </a:t>
            </a:r>
            <a:r>
              <a:rPr lang="zh-CN" altLang="en-US" u="sng" dirty="0">
                <a:cs typeface="+mn-lt"/>
                <a:sym typeface="+mn-ea"/>
              </a:rPr>
              <a:t>data squence</a:t>
            </a:r>
            <a:r>
              <a:rPr lang="en-US" altLang="zh-CN" u="sng" dirty="0">
                <a:cs typeface="+mn-lt"/>
              </a:rPr>
              <a:t>) should not affect </a:t>
            </a:r>
            <a:r>
              <a:rPr lang="zh-CN" altLang="en-US" u="sng" dirty="0">
                <a:cs typeface="+mn-lt"/>
                <a:sym typeface="+mn-ea"/>
              </a:rPr>
              <a:t>matrix recovery</a:t>
            </a:r>
            <a:r>
              <a:rPr lang="en-US" altLang="zh-CN" u="sng" dirty="0">
                <a:cs typeface="+mn-lt"/>
                <a:sym typeface="+mn-ea"/>
              </a:rPr>
              <a:t> results.</a:t>
            </a:r>
            <a:endParaRPr lang="en-US" altLang="zh-CN" b="1" u="sng" dirty="0">
              <a:cs typeface="+mn-lt"/>
            </a:endParaRPr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74098" y="3125153"/>
          <a:ext cx="474726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1803400" imgH="203200" progId="Equation.KSEE3">
                  <p:embed/>
                </p:oleObj>
              </mc:Choice>
              <mc:Fallback>
                <p:oleObj name="" r:id="rId1" imgW="1803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4098" y="3125153"/>
                        <a:ext cx="474726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39796" y="3588386"/>
          <a:ext cx="501586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3" imgW="1905000" imgH="228600" progId="Equation.KSEE3">
                  <p:embed/>
                </p:oleObj>
              </mc:Choice>
              <mc:Fallback>
                <p:oleObj name="" r:id="rId3" imgW="1905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796" y="3588386"/>
                        <a:ext cx="501586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827655" y="3621405"/>
            <a:ext cx="746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+mn-lt"/>
                <a:cs typeface="+mn-lt"/>
              </a:rPr>
              <a:t>Or</a:t>
            </a:r>
            <a:endParaRPr lang="en-US" altLang="zh-CN" sz="2400" b="1">
              <a:latin typeface="+mn-lt"/>
              <a:cs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828925" y="4323715"/>
            <a:ext cx="2515870" cy="1748155"/>
            <a:chOff x="2229" y="7385"/>
            <a:chExt cx="3962" cy="2753"/>
          </a:xfrm>
        </p:grpSpPr>
        <p:grpSp>
          <p:nvGrpSpPr>
            <p:cNvPr id="26" name="组合 25"/>
            <p:cNvGrpSpPr/>
            <p:nvPr/>
          </p:nvGrpSpPr>
          <p:grpSpPr>
            <a:xfrm>
              <a:off x="2290" y="7978"/>
              <a:ext cx="248" cy="2020"/>
              <a:chOff x="3863" y="8032"/>
              <a:chExt cx="248" cy="202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2724" y="7953"/>
              <a:ext cx="248" cy="2020"/>
              <a:chOff x="3863" y="8032"/>
              <a:chExt cx="248" cy="202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3167" y="7946"/>
              <a:ext cx="248" cy="2020"/>
              <a:chOff x="3863" y="8032"/>
              <a:chExt cx="248" cy="202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椭圆 42"/>
            <p:cNvSpPr/>
            <p:nvPr/>
          </p:nvSpPr>
          <p:spPr>
            <a:xfrm rot="18840000">
              <a:off x="3636" y="8942"/>
              <a:ext cx="141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930" y="8911"/>
              <a:ext cx="1249" cy="156"/>
              <a:chOff x="2495238" y="5658538"/>
              <a:chExt cx="792910" cy="98938"/>
            </a:xfrm>
          </p:grpSpPr>
          <p:sp>
            <p:nvSpPr>
              <p:cNvPr id="44" name="椭圆 43"/>
              <p:cNvSpPr/>
              <p:nvPr/>
            </p:nvSpPr>
            <p:spPr>
              <a:xfrm rot="18840000">
                <a:off x="2488253" y="5674926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8840000">
                <a:off x="2667831" y="5671792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8840000">
                <a:off x="2847408" y="5668657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8840000">
                <a:off x="3026986" y="5665523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8840000">
                <a:off x="3205598" y="5671791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458" y="7953"/>
              <a:ext cx="248" cy="2020"/>
              <a:chOff x="3863" y="8032"/>
              <a:chExt cx="248" cy="202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5895" y="7955"/>
              <a:ext cx="248" cy="2020"/>
              <a:chOff x="3863" y="8032"/>
              <a:chExt cx="248" cy="2020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3863" y="803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865" y="8682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2229" y="7877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672" y="7879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3115" y="7890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5402" y="7872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827" y="7877"/>
              <a:ext cx="365" cy="2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/>
            <p:nvPr/>
          </p:nvSpPr>
          <p:spPr>
            <a:xfrm>
              <a:off x="2972" y="7385"/>
              <a:ext cx="2508" cy="778"/>
            </a:xfrm>
            <a:prstGeom prst="arc">
              <a:avLst>
                <a:gd name="adj1" fmla="val 10815008"/>
                <a:gd name="adj2" fmla="val 143042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08700" y="4678680"/>
            <a:ext cx="3135630" cy="1348105"/>
            <a:chOff x="8378" y="7896"/>
            <a:chExt cx="4938" cy="2123"/>
          </a:xfrm>
        </p:grpSpPr>
        <p:grpSp>
          <p:nvGrpSpPr>
            <p:cNvPr id="71" name="组合 70"/>
            <p:cNvGrpSpPr/>
            <p:nvPr/>
          </p:nvGrpSpPr>
          <p:grpSpPr>
            <a:xfrm>
              <a:off x="9728" y="7920"/>
              <a:ext cx="247" cy="2057"/>
              <a:chOff x="3864" y="7996"/>
              <a:chExt cx="247" cy="2057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3864" y="7996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864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9288" y="7910"/>
              <a:ext cx="250" cy="2066"/>
              <a:chOff x="3865" y="7987"/>
              <a:chExt cx="250" cy="206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3871" y="7987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3865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7" name="矩形 86"/>
            <p:cNvSpPr/>
            <p:nvPr/>
          </p:nvSpPr>
          <p:spPr>
            <a:xfrm rot="16200000">
              <a:off x="11069" y="5943"/>
              <a:ext cx="291" cy="4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0162" y="7910"/>
              <a:ext cx="247" cy="2057"/>
              <a:chOff x="3864" y="7996"/>
              <a:chExt cx="247" cy="2057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864" y="7996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864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2673" y="7928"/>
              <a:ext cx="247" cy="2057"/>
              <a:chOff x="3864" y="7996"/>
              <a:chExt cx="247" cy="2057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3864" y="7996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864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12988" y="7928"/>
              <a:ext cx="247" cy="2057"/>
              <a:chOff x="3864" y="7996"/>
              <a:chExt cx="247" cy="2057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3864" y="7996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3865" y="8349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3864" y="8721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3867" y="9800"/>
                <a:ext cx="244" cy="2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3927" y="9294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3930" y="9055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椭圆 114"/>
              <p:cNvSpPr/>
              <p:nvPr/>
            </p:nvSpPr>
            <p:spPr>
              <a:xfrm>
                <a:off x="3930" y="9533"/>
                <a:ext cx="119" cy="1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/>
          </p:nvSpPr>
          <p:spPr>
            <a:xfrm rot="16200000">
              <a:off x="11057" y="6280"/>
              <a:ext cx="323" cy="4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rot="16200000">
              <a:off x="11057" y="6650"/>
              <a:ext cx="315" cy="4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 rot="16200000">
              <a:off x="11052" y="7759"/>
              <a:ext cx="325" cy="41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弧形 118"/>
            <p:cNvSpPr/>
            <p:nvPr/>
          </p:nvSpPr>
          <p:spPr>
            <a:xfrm rot="16200000">
              <a:off x="8120" y="8935"/>
              <a:ext cx="1255" cy="738"/>
            </a:xfrm>
            <a:prstGeom prst="arc">
              <a:avLst>
                <a:gd name="adj1" fmla="val 10026012"/>
                <a:gd name="adj2" fmla="val 163967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10885" y="8697"/>
              <a:ext cx="1249" cy="156"/>
              <a:chOff x="2495238" y="5658538"/>
              <a:chExt cx="792910" cy="98938"/>
            </a:xfrm>
          </p:grpSpPr>
          <p:sp>
            <p:nvSpPr>
              <p:cNvPr id="129" name="椭圆 128"/>
              <p:cNvSpPr/>
              <p:nvPr/>
            </p:nvSpPr>
            <p:spPr>
              <a:xfrm rot="18840000">
                <a:off x="2488253" y="5674926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 rot="18840000">
                <a:off x="2667831" y="5671792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/>
              <p:nvPr/>
            </p:nvSpPr>
            <p:spPr>
              <a:xfrm rot="18840000">
                <a:off x="2847408" y="5668657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 rot="18840000">
                <a:off x="3026986" y="5665523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 rot="18840000">
                <a:off x="3205598" y="5671791"/>
                <a:ext cx="89535" cy="755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2256790" y="6210300"/>
            <a:ext cx="3665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Colunm permutation invariance</a:t>
            </a:r>
            <a:endParaRPr lang="en-US" altLang="zh-CN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6325870" y="6210300"/>
            <a:ext cx="3299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/>
              <a:t>Row permutation invariance</a:t>
            </a:r>
            <a:endParaRPr lang="en-US" altLang="zh-CN" b="1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01955" y="262890"/>
            <a:ext cx="10515600" cy="1325563"/>
          </a:xfrm>
        </p:spPr>
        <p:txBody>
          <a:bodyPr>
            <a:normAutofit/>
          </a:bodyPr>
          <a:p>
            <a:r>
              <a:rPr lang="en-US" altLang="zh-CN" sz="3600" b="1">
                <a:cs typeface="+mj-lt"/>
                <a:sym typeface="+mn-ea"/>
              </a:rPr>
              <a:t>Motivation: </a:t>
            </a:r>
            <a:r>
              <a:rPr lang="en-US" altLang="zh-CN" sz="3600" b="1">
                <a:cs typeface="+mj-lt"/>
              </a:rPr>
              <a:t>a</a:t>
            </a:r>
            <a:r>
              <a:rPr lang="en-US" altLang="zh-CN" sz="3600" b="1">
                <a:cs typeface="+mj-lt"/>
              </a:rPr>
              <a:t> reasonal hypothesis for matrix recovery and tensor recovery</a:t>
            </a:r>
            <a:r>
              <a:rPr lang="en-US" altLang="zh-CN" sz="3600">
                <a:cs typeface="+mj-lt"/>
              </a:rPr>
              <a:t> </a:t>
            </a:r>
            <a:endParaRPr lang="en-US" altLang="zh-CN" sz="3600">
              <a:cs typeface="+mj-lt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0" grpId="0"/>
      <p:bldP spid="3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1.xml><?xml version="1.0" encoding="utf-8"?>
<p:tagLst xmlns:p="http://schemas.openxmlformats.org/presentationml/2006/main">
  <p:tag name="KSO_WM_SPECIAL_SOURCE" val="bdnull"/>
</p:tagLst>
</file>

<file path=ppt/tags/tag22.xml><?xml version="1.0" encoding="utf-8"?>
<p:tagLst xmlns:p="http://schemas.openxmlformats.org/presentationml/2006/main">
  <p:tag name="KSO_WM_SPECIAL_SOURCE" val="bdnull"/>
</p:tagLst>
</file>

<file path=ppt/tags/tag23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SPECIAL_SOURCE" val="bdnull"/>
</p:tagLst>
</file>

<file path=ppt/tags/tag25.xml><?xml version="1.0" encoding="utf-8"?>
<p:tagLst xmlns:p="http://schemas.openxmlformats.org/presentationml/2006/main">
  <p:tag name="KSO_WM_SPECIAL_SOURCE" val="bdnull"/>
</p:tagLst>
</file>

<file path=ppt/tags/tag26.xml><?xml version="1.0" encoding="utf-8"?>
<p:tagLst xmlns:p="http://schemas.openxmlformats.org/presentationml/2006/main"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9.xml><?xml version="1.0" encoding="utf-8"?>
<p:tagLst xmlns:p="http://schemas.openxmlformats.org/presentationml/2006/main">
  <p:tag name="KSO_DOCER_TEMPLATE_OPEN_ONCE_MARK" val="1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5343</Words>
  <Application>WPS 演示</Application>
  <PresentationFormat>宽屏</PresentationFormat>
  <Paragraphs>289</Paragraphs>
  <Slides>22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黑体</vt:lpstr>
      <vt:lpstr>Times New Roman</vt:lpstr>
      <vt:lpstr>Cambria Math</vt:lpstr>
      <vt:lpstr>Impact</vt:lpstr>
      <vt:lpstr>Gabriola</vt:lpstr>
      <vt:lpstr>Arabic Typesetting</vt:lpstr>
      <vt:lpstr>Arial Unicode MS</vt:lpstr>
      <vt:lpstr>Calibri</vt:lpstr>
      <vt:lpstr>Segoe Print</vt:lpstr>
      <vt:lpstr>Office 主题</vt:lpstr>
      <vt:lpstr>1_Office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Handling Slice Permutations Variability in Tensor Recovery</vt:lpstr>
      <vt:lpstr>Content</vt:lpstr>
      <vt:lpstr>PowerPoint 演示文稿</vt:lpstr>
      <vt:lpstr>PowerPoint 演示文稿</vt:lpstr>
      <vt:lpstr>Tensor rank</vt:lpstr>
      <vt:lpstr>Tensor rank</vt:lpstr>
      <vt:lpstr>Tensor rank</vt:lpstr>
      <vt:lpstr>Mathematical Preliminarie: tensor-tensor product, tensor turank, and tensor nuclear norm</vt:lpstr>
      <vt:lpstr>Motivation: a reasonal hypothesis for matrix recovery and tensor recovery </vt:lpstr>
      <vt:lpstr>Motivation: a reasonal hypothesis for matrix recovery and tensor recovery </vt:lpstr>
      <vt:lpstr>Motivation: a reasonal hypothesis for matrix recovery and tensor recovery </vt:lpstr>
      <vt:lpstr>PowerPoint 演示文稿</vt:lpstr>
      <vt:lpstr>Motivation: a reasonal hypothesis for matrix recovery and tensor recovery </vt:lpstr>
      <vt:lpstr>PowerPoint 演示文稿</vt:lpstr>
      <vt:lpstr>PowerPoint 演示文稿</vt:lpstr>
      <vt:lpstr>PowerPoint 演示文稿</vt:lpstr>
      <vt:lpstr>PowerPoint 演示文稿</vt:lpstr>
      <vt:lpstr>Experiments: image sequence recovery </vt:lpstr>
      <vt:lpstr>Experiments: image classification 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Jingjing Zheng</cp:lastModifiedBy>
  <cp:revision>198</cp:revision>
  <dcterms:created xsi:type="dcterms:W3CDTF">2022-01-22T12:53:00Z</dcterms:created>
  <dcterms:modified xsi:type="dcterms:W3CDTF">2022-01-30T21:32:05Z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RubyTemplateID">
    <vt:lpwstr>8</vt:lpwstr>
  </property>
  <property fmtid="{D5CDD505-2E9C-101B-9397-08002B2CF9AE}" pid="4" name="ICV">
    <vt:lpwstr>CAF53DCDD3F043FBB5166D32FA14AF82</vt:lpwstr>
  </property>
</Properties>
</file>