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6"/>
  </p:normalViewPr>
  <p:slideViewPr>
    <p:cSldViewPr snapToGrid="0">
      <p:cViewPr>
        <p:scale>
          <a:sx n="117" d="100"/>
          <a:sy n="117" d="100"/>
        </p:scale>
        <p:origin x="360"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4/10/23</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588465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4/10/23</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429894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4/10/23</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151334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4/10/23</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865990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4/10/23</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429216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4/10/23</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3485974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4/10/23</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69476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4/10/23</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00728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4/10/23</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076054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4/10/23</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225032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4/10/23</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2268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lIns="109728" tIns="109728" rIns="109728" bIns="91440" anchor="t"/>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lIns="109728" tIns="109728" rIns="109728" bIns="91440" anchor="ctr"/>
          <a:lstStyle>
            <a:lvl1pPr algn="r">
              <a:defRPr sz="1000" spc="70">
                <a:solidFill>
                  <a:schemeClr val="tx1"/>
                </a:solidFill>
              </a:defRPr>
            </a:lvl1pPr>
          </a:lstStyle>
          <a:p>
            <a:pPr algn="r"/>
            <a:fld id="{3F9AFA87-1417-4992-ABD9-27C3BC8CC883}" type="datetimeFigureOut">
              <a:rPr lang="en-US" smtClean="0"/>
              <a:pPr algn="r"/>
              <a:t>4/10/23</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lIns="109728" tIns="109728" rIns="109728" bIns="91440" anchor="ctr"/>
          <a:lstStyle>
            <a:lvl1pPr algn="l">
              <a:defRPr sz="1000" spc="7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lIns="109728" tIns="109728" rIns="109728" bIns="91440" anchor="ctr"/>
          <a:lstStyle>
            <a:lvl1pPr algn="r">
              <a:defRPr sz="1000" b="1" spc="70">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55843353"/>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100000"/>
        </a:lnSpc>
        <a:spcBef>
          <a:spcPct val="0"/>
        </a:spcBef>
        <a:buNone/>
        <a:defRPr sz="4200" b="1" kern="1200" spc="7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spc="4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spc="4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spc="4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spc="4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spc="4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ilpubs.stanford.edu:8090/733/1/2002-9.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bilibili.com/video/BV15D4y1U7j5/?p=1&amp;vd_source=1c050b361629eaa34711d18fbdfbfea8"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A8DDC302-DBEC-4742-B54B-5E9AAFE969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30001" cy="6858000"/>
          </a:xfrm>
          <a:custGeom>
            <a:avLst/>
            <a:gdLst>
              <a:gd name="connsiteX0" fmla="*/ 0 w 11430001"/>
              <a:gd name="connsiteY0" fmla="*/ 0 h 6858000"/>
              <a:gd name="connsiteX1" fmla="*/ 5330522 w 11430001"/>
              <a:gd name="connsiteY1" fmla="*/ 0 h 6858000"/>
              <a:gd name="connsiteX2" fmla="*/ 5334002 w 11430001"/>
              <a:gd name="connsiteY2" fmla="*/ 0 h 6858000"/>
              <a:gd name="connsiteX3" fmla="*/ 5334002 w 11430001"/>
              <a:gd name="connsiteY3" fmla="*/ 762270 h 6858000"/>
              <a:gd name="connsiteX4" fmla="*/ 11430001 w 11430001"/>
              <a:gd name="connsiteY4" fmla="*/ 762270 h 6858000"/>
              <a:gd name="connsiteX5" fmla="*/ 11430001 w 11430001"/>
              <a:gd name="connsiteY5" fmla="*/ 6094807 h 6858000"/>
              <a:gd name="connsiteX6" fmla="*/ 5330522 w 11430001"/>
              <a:gd name="connsiteY6" fmla="*/ 6094807 h 6858000"/>
              <a:gd name="connsiteX7" fmla="*/ 5330522 w 11430001"/>
              <a:gd name="connsiteY7" fmla="*/ 6858000 h 6858000"/>
              <a:gd name="connsiteX8" fmla="*/ 0 w 11430001"/>
              <a:gd name="connsiteY8" fmla="*/ 6858000 h 6858000"/>
              <a:gd name="connsiteX9" fmla="*/ 0 w 11430001"/>
              <a:gd name="connsiteY9" fmla="*/ 60948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30001" h="6858000">
                <a:moveTo>
                  <a:pt x="0" y="0"/>
                </a:moveTo>
                <a:lnTo>
                  <a:pt x="5330522" y="0"/>
                </a:lnTo>
                <a:lnTo>
                  <a:pt x="5334002" y="0"/>
                </a:lnTo>
                <a:lnTo>
                  <a:pt x="5334002" y="762270"/>
                </a:lnTo>
                <a:lnTo>
                  <a:pt x="11430001" y="762270"/>
                </a:lnTo>
                <a:lnTo>
                  <a:pt x="11430001" y="6094807"/>
                </a:lnTo>
                <a:lnTo>
                  <a:pt x="5330522" y="6094807"/>
                </a:lnTo>
                <a:lnTo>
                  <a:pt x="5330522" y="6858000"/>
                </a:lnTo>
                <a:lnTo>
                  <a:pt x="0" y="6858000"/>
                </a:lnTo>
                <a:lnTo>
                  <a:pt x="0" y="6094807"/>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129A7E4D-D591-167C-77DA-44615D5DA44C}"/>
              </a:ext>
            </a:extLst>
          </p:cNvPr>
          <p:cNvSpPr>
            <a:spLocks noGrp="1"/>
          </p:cNvSpPr>
          <p:nvPr>
            <p:ph type="ctrTitle"/>
          </p:nvPr>
        </p:nvSpPr>
        <p:spPr>
          <a:xfrm>
            <a:off x="6082616" y="1517904"/>
            <a:ext cx="4579288" cy="2796945"/>
          </a:xfrm>
        </p:spPr>
        <p:txBody>
          <a:bodyPr>
            <a:normAutofit/>
          </a:bodyPr>
          <a:lstStyle/>
          <a:p>
            <a:pPr algn="l"/>
            <a:r>
              <a:rPr lang="en-US"/>
              <a:t>CS club 4</a:t>
            </a:r>
            <a:r>
              <a:rPr lang="en-US" baseline="30000"/>
              <a:t>th</a:t>
            </a:r>
            <a:r>
              <a:rPr lang="en-US"/>
              <a:t> session</a:t>
            </a:r>
          </a:p>
        </p:txBody>
      </p:sp>
      <p:sp>
        <p:nvSpPr>
          <p:cNvPr id="3" name="副标题 2">
            <a:extLst>
              <a:ext uri="{FF2B5EF4-FFF2-40B4-BE49-F238E27FC236}">
                <a16:creationId xmlns:a16="http://schemas.microsoft.com/office/drawing/2014/main" id="{B3949503-8F0A-7E20-6FAA-2D3A51EADC9E}"/>
              </a:ext>
            </a:extLst>
          </p:cNvPr>
          <p:cNvSpPr>
            <a:spLocks noGrp="1"/>
          </p:cNvSpPr>
          <p:nvPr>
            <p:ph type="subTitle" idx="1"/>
          </p:nvPr>
        </p:nvSpPr>
        <p:spPr>
          <a:xfrm>
            <a:off x="6082616" y="4570807"/>
            <a:ext cx="4579288" cy="942889"/>
          </a:xfrm>
        </p:spPr>
        <p:txBody>
          <a:bodyPr>
            <a:normAutofit/>
          </a:bodyPr>
          <a:lstStyle/>
          <a:p>
            <a:pPr algn="l">
              <a:lnSpc>
                <a:spcPct val="95000"/>
              </a:lnSpc>
            </a:pPr>
            <a:r>
              <a:rPr lang="en-US" sz="1700"/>
              <a:t>Designed by Stephen and Particularly serving to the IBDP AND CS-eager students.</a:t>
            </a:r>
          </a:p>
        </p:txBody>
      </p:sp>
      <p:pic>
        <p:nvPicPr>
          <p:cNvPr id="16" name="Picture 3">
            <a:extLst>
              <a:ext uri="{FF2B5EF4-FFF2-40B4-BE49-F238E27FC236}">
                <a16:creationId xmlns:a16="http://schemas.microsoft.com/office/drawing/2014/main" id="{1A12D8B6-33A0-DB6F-87AC-FA51070F17F6}"/>
              </a:ext>
            </a:extLst>
          </p:cNvPr>
          <p:cNvPicPr>
            <a:picLocks noChangeAspect="1"/>
          </p:cNvPicPr>
          <p:nvPr/>
        </p:nvPicPr>
        <p:blipFill rotWithShape="1">
          <a:blip r:embed="rId2"/>
          <a:srcRect l="149" r="3" b="3"/>
          <a:stretch/>
        </p:blipFill>
        <p:spPr>
          <a:xfrm>
            <a:off x="20" y="758953"/>
            <a:ext cx="5327883" cy="5335854"/>
          </a:xfrm>
          <a:prstGeom prst="rect">
            <a:avLst/>
          </a:prstGeom>
        </p:spPr>
      </p:pic>
    </p:spTree>
    <p:extLst>
      <p:ext uri="{BB962C8B-B14F-4D97-AF65-F5344CB8AC3E}">
        <p14:creationId xmlns:p14="http://schemas.microsoft.com/office/powerpoint/2010/main" val="369221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9D2F4-5EE7-451E-3FD7-9952ECB2F900}"/>
              </a:ext>
            </a:extLst>
          </p:cNvPr>
          <p:cNvSpPr>
            <a:spLocks noGrp="1"/>
          </p:cNvSpPr>
          <p:nvPr>
            <p:ph type="title"/>
          </p:nvPr>
        </p:nvSpPr>
        <p:spPr/>
        <p:txBody>
          <a:bodyPr/>
          <a:lstStyle/>
          <a:p>
            <a:r>
              <a:rPr lang="en-US" sz="2800" b="0" dirty="0"/>
              <a:t>C.2.3 Outline the principles of searching algorithms used by search engines</a:t>
            </a:r>
          </a:p>
        </p:txBody>
      </p:sp>
      <p:sp>
        <p:nvSpPr>
          <p:cNvPr id="3" name="内容占位符 2">
            <a:extLst>
              <a:ext uri="{FF2B5EF4-FFF2-40B4-BE49-F238E27FC236}">
                <a16:creationId xmlns:a16="http://schemas.microsoft.com/office/drawing/2014/main" id="{8B6A5D14-E72B-9E1F-03E1-E4843F8757DF}"/>
              </a:ext>
            </a:extLst>
          </p:cNvPr>
          <p:cNvSpPr>
            <a:spLocks noGrp="1"/>
          </p:cNvSpPr>
          <p:nvPr>
            <p:ph idx="1"/>
          </p:nvPr>
        </p:nvSpPr>
        <p:spPr>
          <a:xfrm>
            <a:off x="1164771" y="2449286"/>
            <a:ext cx="9497133" cy="3649762"/>
          </a:xfrm>
        </p:spPr>
        <p:txBody>
          <a:bodyPr/>
          <a:lstStyle/>
          <a:p>
            <a:pPr algn="l"/>
            <a:r>
              <a:rPr lang="en-US" altLang="zh-CN" sz="1600" b="0" i="0" dirty="0">
                <a:solidFill>
                  <a:srgbClr val="333333"/>
                </a:solidFill>
                <a:effectLst/>
                <a:latin typeface="Helvetica Neue" panose="02000503000000020004" pitchFamily="2" charset="0"/>
              </a:rPr>
              <a:t>HITS algorithm</a:t>
            </a:r>
          </a:p>
          <a:p>
            <a:pPr algn="l"/>
            <a:br>
              <a:rPr lang="en-US" altLang="zh-CN" sz="1200" dirty="0"/>
            </a:br>
            <a:r>
              <a:rPr lang="en-US" altLang="zh-CN" sz="1200" b="1" i="0" dirty="0">
                <a:solidFill>
                  <a:srgbClr val="333333"/>
                </a:solidFill>
                <a:effectLst/>
                <a:latin typeface="Helvetica Neue" panose="02000503000000020004" pitchFamily="2" charset="0"/>
              </a:rPr>
              <a:t>Authorities:</a:t>
            </a:r>
            <a:r>
              <a:rPr lang="en-US" altLang="zh-CN" sz="1200" b="0" i="0" dirty="0">
                <a:solidFill>
                  <a:srgbClr val="333333"/>
                </a:solidFill>
                <a:effectLst/>
                <a:latin typeface="Helvetica Neue" panose="02000503000000020004" pitchFamily="2" charset="0"/>
              </a:rPr>
              <a:t> A page is called an authority, if it contains valuable information and if it is truly relevant for the search query. It is assumed that such a page has a high number of in-links.</a:t>
            </a:r>
          </a:p>
          <a:p>
            <a:pPr algn="l"/>
            <a:r>
              <a:rPr lang="en-US" altLang="zh-CN" sz="1200" b="1" i="0" dirty="0">
                <a:solidFill>
                  <a:srgbClr val="333333"/>
                </a:solidFill>
                <a:effectLst/>
                <a:latin typeface="Helvetica Neue" panose="02000503000000020004" pitchFamily="2" charset="0"/>
              </a:rPr>
              <a:t>Hubs:</a:t>
            </a:r>
            <a:r>
              <a:rPr lang="en-US" altLang="zh-CN" sz="1200" b="0" i="0" dirty="0">
                <a:solidFill>
                  <a:srgbClr val="333333"/>
                </a:solidFill>
                <a:effectLst/>
                <a:latin typeface="Helvetica Neue" panose="02000503000000020004" pitchFamily="2" charset="0"/>
              </a:rPr>
              <a:t> These are pages that are relevant for finding authorities. They contain useful links towards them. It is therefore assumed that these pages have a high number of out-links.</a:t>
            </a:r>
          </a:p>
          <a:p>
            <a:pPr algn="l">
              <a:buFont typeface="Arial" panose="020B0604020202020204" pitchFamily="34" charset="0"/>
              <a:buChar char="•"/>
            </a:pPr>
            <a:r>
              <a:rPr lang="en-US" altLang="zh-CN" sz="1200" b="0" i="0" dirty="0">
                <a:solidFill>
                  <a:srgbClr val="333333"/>
                </a:solidFill>
                <a:effectLst/>
                <a:latin typeface="Helvetica Neue" panose="02000503000000020004" pitchFamily="2" charset="0"/>
              </a:rPr>
              <a:t>It first finds the top 200 pages based on the occurrence of keywords from the query. Let’s call the set of these pages RQ</a:t>
            </a:r>
          </a:p>
          <a:p>
            <a:pPr algn="l">
              <a:buFont typeface="Arial" panose="020B0604020202020204" pitchFamily="34" charset="0"/>
              <a:buChar char="•"/>
            </a:pPr>
            <a:r>
              <a:rPr lang="en-US" altLang="zh-CN" sz="1200" b="0" i="0" dirty="0">
                <a:solidFill>
                  <a:srgbClr val="333333"/>
                </a:solidFill>
                <a:effectLst/>
                <a:latin typeface="Helvetica Neue" panose="02000503000000020004" pitchFamily="2" charset="0"/>
              </a:rPr>
              <a:t>It then finds all pages that link to the set of pages RQ and all pages which these link to (basically all pages linked in or out). Together with RQ this makes up the set SQ</a:t>
            </a:r>
          </a:p>
          <a:p>
            <a:pPr algn="l">
              <a:buFont typeface="Arial" panose="020B0604020202020204" pitchFamily="34" charset="0"/>
              <a:buChar char="•"/>
            </a:pPr>
            <a:r>
              <a:rPr lang="en-US" altLang="zh-CN" sz="1200" b="0" i="0" dirty="0">
                <a:solidFill>
                  <a:srgbClr val="333333"/>
                </a:solidFill>
                <a:effectLst/>
                <a:latin typeface="Helvetica Neue" panose="02000503000000020004" pitchFamily="2" charset="0"/>
              </a:rPr>
              <a:t>The algorithm gives each page in the set SQ a hub weight and an authority weight, based on how many pages link towards it (authority) and how many pages it links to (hub)</a:t>
            </a:r>
          </a:p>
          <a:p>
            <a:pPr algn="l">
              <a:buFont typeface="Arial" panose="020B0604020202020204" pitchFamily="34" charset="0"/>
              <a:buChar char="•"/>
            </a:pPr>
            <a:r>
              <a:rPr lang="en-US" altLang="zh-CN" sz="1200" b="0" i="0" dirty="0">
                <a:solidFill>
                  <a:srgbClr val="333333"/>
                </a:solidFill>
                <a:effectLst/>
                <a:latin typeface="Helvetica Neue" panose="02000503000000020004" pitchFamily="2" charset="0"/>
              </a:rPr>
              <a:t>The algorithm then lists the pages based on their weight</a:t>
            </a:r>
          </a:p>
          <a:p>
            <a:br>
              <a:rPr lang="en-US" altLang="zh-CN" sz="1100" dirty="0"/>
            </a:br>
            <a:endParaRPr lang="en-US" altLang="zh-CN" sz="1600"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63552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9D2F4-5EE7-451E-3FD7-9952ECB2F900}"/>
              </a:ext>
            </a:extLst>
          </p:cNvPr>
          <p:cNvSpPr>
            <a:spLocks noGrp="1"/>
          </p:cNvSpPr>
          <p:nvPr>
            <p:ph type="title"/>
          </p:nvPr>
        </p:nvSpPr>
        <p:spPr/>
        <p:txBody>
          <a:bodyPr/>
          <a:lstStyle/>
          <a:p>
            <a:r>
              <a:rPr lang="en-US" sz="2800" b="0" dirty="0"/>
              <a:t>C.2.4 Describe how a web-crawler functions.</a:t>
            </a:r>
          </a:p>
        </p:txBody>
      </p:sp>
      <p:sp>
        <p:nvSpPr>
          <p:cNvPr id="3" name="内容占位符 2">
            <a:extLst>
              <a:ext uri="{FF2B5EF4-FFF2-40B4-BE49-F238E27FC236}">
                <a16:creationId xmlns:a16="http://schemas.microsoft.com/office/drawing/2014/main" id="{8B6A5D14-E72B-9E1F-03E1-E4843F8757DF}"/>
              </a:ext>
            </a:extLst>
          </p:cNvPr>
          <p:cNvSpPr>
            <a:spLocks noGrp="1"/>
          </p:cNvSpPr>
          <p:nvPr>
            <p:ph idx="1"/>
          </p:nvPr>
        </p:nvSpPr>
        <p:spPr>
          <a:xfrm>
            <a:off x="1300190" y="2432305"/>
            <a:ext cx="9144000" cy="3127248"/>
          </a:xfrm>
        </p:spPr>
        <p:txBody>
          <a:bodyPr/>
          <a:lstStyle/>
          <a:p>
            <a:pPr algn="l"/>
            <a:r>
              <a:rPr lang="en-US" altLang="zh-CN" sz="1600" b="0" i="0" dirty="0">
                <a:solidFill>
                  <a:srgbClr val="333333"/>
                </a:solidFill>
                <a:effectLst/>
                <a:latin typeface="Helvetica Neue" panose="02000503000000020004" pitchFamily="2" charset="0"/>
              </a:rPr>
              <a:t>A web crawler, also known as a web spider, web robot or simply bot, is a program that browses the web in a methodical and automated manner. For each page it finds, a copy is downloaded and indexed. In this process it extracts all links from the given page and then repeats the same process for all found links. This way, it tries to find as many pages as possible.</a:t>
            </a:r>
          </a:p>
          <a:p>
            <a:pPr algn="l"/>
            <a:r>
              <a:rPr lang="en-US" altLang="zh-CN" sz="1600" b="0" i="0" dirty="0">
                <a:solidFill>
                  <a:srgbClr val="333333"/>
                </a:solidFill>
                <a:effectLst/>
                <a:latin typeface="Helvetica Neue" panose="02000503000000020004" pitchFamily="2" charset="0"/>
              </a:rPr>
              <a:t>Limitations:</a:t>
            </a:r>
          </a:p>
          <a:p>
            <a:pPr algn="l"/>
            <a:r>
              <a:rPr lang="en-US" altLang="zh-CN" sz="1600" b="0" i="0" dirty="0">
                <a:solidFill>
                  <a:srgbClr val="333333"/>
                </a:solidFill>
                <a:effectLst/>
                <a:latin typeface="Helvetica Neue" panose="02000503000000020004" pitchFamily="2" charset="0"/>
              </a:rPr>
              <a:t>They might look at meta data contained in the head of web pages, but this depends on the crawler</a:t>
            </a:r>
          </a:p>
          <a:p>
            <a:pPr algn="l"/>
            <a:r>
              <a:rPr lang="en-US" altLang="zh-CN" sz="1600" b="0" i="0" dirty="0">
                <a:solidFill>
                  <a:srgbClr val="333333"/>
                </a:solidFill>
                <a:effectLst/>
                <a:latin typeface="Helvetica Neue" panose="02000503000000020004" pitchFamily="2" charset="0"/>
              </a:rPr>
              <a:t>A crawler might not be able to read pages with dynamic content as they are very simple programs</a:t>
            </a:r>
          </a:p>
        </p:txBody>
      </p:sp>
    </p:spTree>
    <p:extLst>
      <p:ext uri="{BB962C8B-B14F-4D97-AF65-F5344CB8AC3E}">
        <p14:creationId xmlns:p14="http://schemas.microsoft.com/office/powerpoint/2010/main" val="676608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9D2F4-5EE7-451E-3FD7-9952ECB2F900}"/>
              </a:ext>
            </a:extLst>
          </p:cNvPr>
          <p:cNvSpPr>
            <a:spLocks noGrp="1"/>
          </p:cNvSpPr>
          <p:nvPr>
            <p:ph type="title"/>
          </p:nvPr>
        </p:nvSpPr>
        <p:spPr/>
        <p:txBody>
          <a:bodyPr/>
          <a:lstStyle/>
          <a:p>
            <a:r>
              <a:rPr lang="en-US" sz="2800" b="0" dirty="0"/>
              <a:t>C.2.4 Describe how a web-crawler functions.</a:t>
            </a:r>
          </a:p>
        </p:txBody>
      </p:sp>
      <p:sp>
        <p:nvSpPr>
          <p:cNvPr id="3" name="内容占位符 2">
            <a:extLst>
              <a:ext uri="{FF2B5EF4-FFF2-40B4-BE49-F238E27FC236}">
                <a16:creationId xmlns:a16="http://schemas.microsoft.com/office/drawing/2014/main" id="{8B6A5D14-E72B-9E1F-03E1-E4843F8757DF}"/>
              </a:ext>
            </a:extLst>
          </p:cNvPr>
          <p:cNvSpPr>
            <a:spLocks noGrp="1"/>
          </p:cNvSpPr>
          <p:nvPr>
            <p:ph idx="1"/>
          </p:nvPr>
        </p:nvSpPr>
        <p:spPr>
          <a:xfrm>
            <a:off x="1517904" y="2351314"/>
            <a:ext cx="9144000" cy="3127248"/>
          </a:xfrm>
        </p:spPr>
        <p:txBody>
          <a:bodyPr/>
          <a:lstStyle/>
          <a:p>
            <a:pPr algn="l"/>
            <a:r>
              <a:rPr lang="en-US" altLang="zh-CN" sz="1200" b="0" i="0" dirty="0" err="1">
                <a:solidFill>
                  <a:srgbClr val="333333"/>
                </a:solidFill>
                <a:effectLst/>
                <a:latin typeface="Helvetica Neue" panose="02000503000000020004" pitchFamily="2" charset="0"/>
              </a:rPr>
              <a:t>Robots.txt</a:t>
            </a:r>
            <a:endParaRPr lang="en-US" altLang="zh-CN" sz="1200" b="0" i="0" dirty="0">
              <a:solidFill>
                <a:srgbClr val="333333"/>
              </a:solidFill>
              <a:effectLst/>
              <a:latin typeface="Helvetica Neue" panose="02000503000000020004" pitchFamily="2" charset="0"/>
            </a:endParaRPr>
          </a:p>
          <a:p>
            <a:pPr algn="l"/>
            <a:r>
              <a:rPr lang="en-US" altLang="zh-CN" sz="1200" b="0" i="0" dirty="0">
                <a:solidFill>
                  <a:srgbClr val="333333"/>
                </a:solidFill>
                <a:effectLst/>
                <a:latin typeface="Helvetica Neue" panose="02000503000000020004" pitchFamily="2" charset="0"/>
              </a:rPr>
              <a:t>Issue: A crawler consumes resources and a page might not wish to be “crawled”. For this reason “</a:t>
            </a:r>
            <a:r>
              <a:rPr lang="en-US" altLang="zh-CN" sz="1200" b="0" i="0" dirty="0" err="1">
                <a:solidFill>
                  <a:srgbClr val="333333"/>
                </a:solidFill>
                <a:effectLst/>
                <a:latin typeface="Helvetica Neue" panose="02000503000000020004" pitchFamily="2" charset="0"/>
              </a:rPr>
              <a:t>robots.txt</a:t>
            </a:r>
            <a:r>
              <a:rPr lang="en-US" altLang="zh-CN" sz="1200" b="0" i="0" dirty="0">
                <a:solidFill>
                  <a:srgbClr val="333333"/>
                </a:solidFill>
                <a:effectLst/>
                <a:latin typeface="Helvetica Neue" panose="02000503000000020004" pitchFamily="2" charset="0"/>
              </a:rPr>
              <a:t>” files were created, where a page states what should be indexed and what shouldn’t.</a:t>
            </a:r>
            <a:endParaRPr lang="en-US" altLang="zh-CN" sz="1200" dirty="0">
              <a:solidFill>
                <a:srgbClr val="333333"/>
              </a:solidFill>
              <a:latin typeface="Helvetica Neue" panose="02000503000000020004" pitchFamily="2" charset="0"/>
            </a:endParaRPr>
          </a:p>
          <a:p>
            <a:pPr algn="l"/>
            <a:r>
              <a:rPr lang="en-US" altLang="zh-CN" sz="1200" b="0" i="0" dirty="0">
                <a:solidFill>
                  <a:srgbClr val="333333"/>
                </a:solidFill>
                <a:effectLst/>
                <a:latin typeface="Helvetica Neue" panose="02000503000000020004" pitchFamily="2" charset="0"/>
              </a:rPr>
              <a:t>A file that contains components to specify pages on a website that must not be crawled by search engine bots</a:t>
            </a:r>
          </a:p>
          <a:p>
            <a:pPr algn="l"/>
            <a:r>
              <a:rPr lang="en-US" altLang="zh-CN" sz="1200" b="0" i="0" dirty="0">
                <a:solidFill>
                  <a:srgbClr val="333333"/>
                </a:solidFill>
                <a:effectLst/>
                <a:latin typeface="Helvetica Neue" panose="02000503000000020004" pitchFamily="2" charset="0"/>
              </a:rPr>
              <a:t>File is placed in root directory of the site</a:t>
            </a:r>
          </a:p>
          <a:p>
            <a:pPr algn="l"/>
            <a:r>
              <a:rPr lang="en-US" altLang="zh-CN" sz="1200" b="0" i="0" dirty="0">
                <a:solidFill>
                  <a:srgbClr val="333333"/>
                </a:solidFill>
                <a:effectLst/>
                <a:latin typeface="Helvetica Neue" panose="02000503000000020004" pitchFamily="2" charset="0"/>
              </a:rPr>
              <a:t>The standard for </a:t>
            </a:r>
            <a:r>
              <a:rPr lang="en-US" altLang="zh-CN" sz="1200" b="0" i="0" dirty="0" err="1">
                <a:solidFill>
                  <a:srgbClr val="333333"/>
                </a:solidFill>
                <a:effectLst/>
                <a:latin typeface="Helvetica Neue" panose="02000503000000020004" pitchFamily="2" charset="0"/>
              </a:rPr>
              <a:t>robots.txt</a:t>
            </a:r>
            <a:r>
              <a:rPr lang="en-US" altLang="zh-CN" sz="1200" b="0" i="0" dirty="0">
                <a:solidFill>
                  <a:srgbClr val="333333"/>
                </a:solidFill>
                <a:effectLst/>
                <a:latin typeface="Helvetica Neue" panose="02000503000000020004" pitchFamily="2" charset="0"/>
              </a:rPr>
              <a:t> is called “Robots Exclusion Protocol”</a:t>
            </a:r>
          </a:p>
          <a:p>
            <a:pPr algn="l"/>
            <a:r>
              <a:rPr lang="en-US" altLang="zh-CN" sz="1200" b="0" i="0" dirty="0">
                <a:solidFill>
                  <a:srgbClr val="333333"/>
                </a:solidFill>
                <a:effectLst/>
                <a:latin typeface="Helvetica Neue" panose="02000503000000020004" pitchFamily="2" charset="0"/>
              </a:rPr>
              <a:t>Can be specific to a special web crawler, or apply to all crawlers</a:t>
            </a:r>
          </a:p>
          <a:p>
            <a:pPr algn="l"/>
            <a:r>
              <a:rPr lang="en-US" altLang="zh-CN" sz="1200" b="0" i="0" dirty="0">
                <a:solidFill>
                  <a:srgbClr val="333333"/>
                </a:solidFill>
                <a:effectLst/>
                <a:latin typeface="Helvetica Neue" panose="02000503000000020004" pitchFamily="2" charset="0"/>
              </a:rPr>
              <a:t>Not all bots follow this standard (malicious bots, malware) -&gt; “illegal” bots can ignore </a:t>
            </a:r>
            <a:r>
              <a:rPr lang="en-US" altLang="zh-CN" sz="1200" b="0" i="0" dirty="0" err="1">
                <a:solidFill>
                  <a:srgbClr val="333333"/>
                </a:solidFill>
                <a:effectLst/>
                <a:latin typeface="Helvetica Neue" panose="02000503000000020004" pitchFamily="2" charset="0"/>
              </a:rPr>
              <a:t>robots.txt</a:t>
            </a:r>
            <a:endParaRPr lang="en-US" altLang="zh-CN" sz="1200" b="0" i="0" dirty="0">
              <a:solidFill>
                <a:srgbClr val="333333"/>
              </a:solidFill>
              <a:effectLst/>
              <a:latin typeface="Helvetica Neue" panose="02000503000000020004" pitchFamily="2" charset="0"/>
            </a:endParaRPr>
          </a:p>
          <a:p>
            <a:pPr algn="l"/>
            <a:r>
              <a:rPr lang="en-US" altLang="zh-CN" sz="1200" b="0" i="0" dirty="0">
                <a:solidFill>
                  <a:srgbClr val="333333"/>
                </a:solidFill>
                <a:effectLst/>
                <a:latin typeface="Helvetica Neue" panose="02000503000000020004" pitchFamily="2" charset="0"/>
              </a:rPr>
              <a:t>Still considered to be better to include a </a:t>
            </a:r>
            <a:r>
              <a:rPr lang="en-US" altLang="zh-CN" sz="1200" b="0" i="0" dirty="0" err="1">
                <a:solidFill>
                  <a:srgbClr val="333333"/>
                </a:solidFill>
                <a:effectLst/>
                <a:latin typeface="Helvetica Neue" panose="02000503000000020004" pitchFamily="2" charset="0"/>
              </a:rPr>
              <a:t>robots.txt</a:t>
            </a:r>
            <a:r>
              <a:rPr lang="en-US" altLang="zh-CN" sz="1200" b="0" i="0" dirty="0">
                <a:solidFill>
                  <a:srgbClr val="333333"/>
                </a:solidFill>
                <a:effectLst/>
                <a:latin typeface="Helvetica Neue" panose="02000503000000020004" pitchFamily="2" charset="0"/>
              </a:rPr>
              <a:t> instead of leaving it out</a:t>
            </a:r>
          </a:p>
          <a:p>
            <a:pPr algn="l"/>
            <a:r>
              <a:rPr lang="en-US" altLang="zh-CN" sz="1200" b="0" i="0" dirty="0">
                <a:solidFill>
                  <a:srgbClr val="333333"/>
                </a:solidFill>
                <a:effectLst/>
                <a:latin typeface="Helvetica Neue" panose="02000503000000020004" pitchFamily="2" charset="0"/>
              </a:rPr>
              <a:t>It keeps the bots from less “noteworthy” content of a website</a:t>
            </a:r>
          </a:p>
          <a:p>
            <a:pPr algn="l"/>
            <a:r>
              <a:rPr lang="en-US" altLang="zh-CN" sz="1200" b="0" i="0" dirty="0">
                <a:solidFill>
                  <a:srgbClr val="333333"/>
                </a:solidFill>
                <a:effectLst/>
                <a:latin typeface="Helvetica Neue" panose="02000503000000020004" pitchFamily="2" charset="0"/>
              </a:rPr>
              <a:t>more time spend on indexing important/relevant content of the website</a:t>
            </a:r>
          </a:p>
        </p:txBody>
      </p:sp>
    </p:spTree>
    <p:extLst>
      <p:ext uri="{BB962C8B-B14F-4D97-AF65-F5344CB8AC3E}">
        <p14:creationId xmlns:p14="http://schemas.microsoft.com/office/powerpoint/2010/main" val="269141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9D2F4-5EE7-451E-3FD7-9952ECB2F900}"/>
              </a:ext>
            </a:extLst>
          </p:cNvPr>
          <p:cNvSpPr>
            <a:spLocks noGrp="1"/>
          </p:cNvSpPr>
          <p:nvPr>
            <p:ph type="title"/>
          </p:nvPr>
        </p:nvSpPr>
        <p:spPr/>
        <p:txBody>
          <a:bodyPr/>
          <a:lstStyle/>
          <a:p>
            <a:r>
              <a:rPr lang="en-US" sz="2800" b="0" dirty="0"/>
              <a:t>C.2.5 Discuss the relationship between data in a meta tag and how it is accessed by a web-crawler</a:t>
            </a:r>
          </a:p>
        </p:txBody>
      </p:sp>
      <p:sp>
        <p:nvSpPr>
          <p:cNvPr id="3" name="内容占位符 2">
            <a:extLst>
              <a:ext uri="{FF2B5EF4-FFF2-40B4-BE49-F238E27FC236}">
                <a16:creationId xmlns:a16="http://schemas.microsoft.com/office/drawing/2014/main" id="{8B6A5D14-E72B-9E1F-03E1-E4843F8757DF}"/>
              </a:ext>
            </a:extLst>
          </p:cNvPr>
          <p:cNvSpPr>
            <a:spLocks noGrp="1"/>
          </p:cNvSpPr>
          <p:nvPr>
            <p:ph idx="1"/>
          </p:nvPr>
        </p:nvSpPr>
        <p:spPr>
          <a:xfrm>
            <a:off x="1517904" y="2971800"/>
            <a:ext cx="9144000" cy="2569029"/>
          </a:xfrm>
        </p:spPr>
        <p:txBody>
          <a:bodyPr/>
          <a:lstStyle/>
          <a:p>
            <a:pPr algn="l"/>
            <a:r>
              <a:rPr lang="en-US" altLang="zh-CN" sz="1600" b="0" i="0" dirty="0">
                <a:solidFill>
                  <a:srgbClr val="333333"/>
                </a:solidFill>
                <a:effectLst/>
                <a:latin typeface="Helvetica Neue" panose="02000503000000020004" pitchFamily="2" charset="0"/>
              </a:rPr>
              <a:t>The title tag, not strictly a meta-tag, is what is shown in the results, through the indexer</a:t>
            </a:r>
          </a:p>
          <a:p>
            <a:pPr algn="l"/>
            <a:r>
              <a:rPr lang="en-US" altLang="zh-CN" sz="1600" b="0" i="0" dirty="0">
                <a:solidFill>
                  <a:srgbClr val="333333"/>
                </a:solidFill>
                <a:effectLst/>
                <a:latin typeface="Helvetica Neue" panose="02000503000000020004" pitchFamily="2" charset="0"/>
              </a:rPr>
              <a:t>The description meta-tag provides the indexer with a short description of the page</a:t>
            </a:r>
          </a:p>
          <a:p>
            <a:pPr algn="l"/>
            <a:r>
              <a:rPr lang="en-US" altLang="zh-CN" sz="1600" b="0" i="0" dirty="0">
                <a:solidFill>
                  <a:srgbClr val="333333"/>
                </a:solidFill>
                <a:effectLst/>
                <a:latin typeface="Helvetica Neue" panose="02000503000000020004" pitchFamily="2" charset="0"/>
              </a:rPr>
              <a:t>The keywords meta-tag provides…well keywords about your page</a:t>
            </a:r>
          </a:p>
          <a:p>
            <a:pPr algn="l"/>
            <a:r>
              <a:rPr lang="en-US" altLang="zh-CN" sz="1600" b="0" i="0" dirty="0">
                <a:solidFill>
                  <a:srgbClr val="333333"/>
                </a:solidFill>
                <a:effectLst/>
                <a:latin typeface="Helvetica Neue" panose="02000503000000020004" pitchFamily="2" charset="0"/>
              </a:rPr>
              <a:t>While meta-tags used to play a role in ranking, this has been overused by many pages and therefore meta-tags are not considered by most search engines anymore.</a:t>
            </a:r>
          </a:p>
          <a:p>
            <a:pPr algn="l"/>
            <a:r>
              <a:rPr lang="en-US" altLang="zh-CN" sz="1600" b="0" i="0" dirty="0">
                <a:solidFill>
                  <a:srgbClr val="333333"/>
                </a:solidFill>
                <a:effectLst/>
                <a:latin typeface="Helvetica Neue" panose="02000503000000020004" pitchFamily="2" charset="0"/>
              </a:rPr>
              <a:t>Crawlers now mostly use meta-tags to compare keywords and description to the content of the page to give it a certain weight. For this reason while meta-tags do not play the big role it used to, it’s still important to include them.</a:t>
            </a:r>
          </a:p>
        </p:txBody>
      </p:sp>
    </p:spTree>
    <p:extLst>
      <p:ext uri="{BB962C8B-B14F-4D97-AF65-F5344CB8AC3E}">
        <p14:creationId xmlns:p14="http://schemas.microsoft.com/office/powerpoint/2010/main" val="2546259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9D2F4-5EE7-451E-3FD7-9952ECB2F900}"/>
              </a:ext>
            </a:extLst>
          </p:cNvPr>
          <p:cNvSpPr>
            <a:spLocks noGrp="1"/>
          </p:cNvSpPr>
          <p:nvPr>
            <p:ph type="title"/>
          </p:nvPr>
        </p:nvSpPr>
        <p:spPr/>
        <p:txBody>
          <a:bodyPr/>
          <a:lstStyle/>
          <a:p>
            <a:r>
              <a:rPr lang="en-US" sz="2800" b="0" dirty="0"/>
              <a:t>C.2.6 Discuss the use of parallel web-crawling</a:t>
            </a:r>
          </a:p>
        </p:txBody>
      </p:sp>
      <p:sp>
        <p:nvSpPr>
          <p:cNvPr id="3" name="内容占位符 2">
            <a:extLst>
              <a:ext uri="{FF2B5EF4-FFF2-40B4-BE49-F238E27FC236}">
                <a16:creationId xmlns:a16="http://schemas.microsoft.com/office/drawing/2014/main" id="{8B6A5D14-E72B-9E1F-03E1-E4843F8757DF}"/>
              </a:ext>
            </a:extLst>
          </p:cNvPr>
          <p:cNvSpPr>
            <a:spLocks noGrp="1"/>
          </p:cNvSpPr>
          <p:nvPr>
            <p:ph idx="1"/>
          </p:nvPr>
        </p:nvSpPr>
        <p:spPr>
          <a:xfrm>
            <a:off x="1517904" y="2971800"/>
            <a:ext cx="9144000" cy="2569029"/>
          </a:xfrm>
        </p:spPr>
        <p:txBody>
          <a:bodyPr/>
          <a:lstStyle/>
          <a:p>
            <a:pPr algn="l">
              <a:buFont typeface="Arial" panose="020B0604020202020204" pitchFamily="34" charset="0"/>
              <a:buChar char="•"/>
            </a:pPr>
            <a:r>
              <a:rPr lang="en-US" altLang="zh-CN" sz="1200" b="0" i="0" dirty="0">
                <a:solidFill>
                  <a:srgbClr val="333333"/>
                </a:solidFill>
                <a:effectLst/>
                <a:latin typeface="Helvetica Neue" panose="02000503000000020004" pitchFamily="2" charset="0"/>
              </a:rPr>
              <a:t>Size of the web grows, increasing the time it would take to download pages</a:t>
            </a:r>
          </a:p>
          <a:p>
            <a:pPr algn="l">
              <a:buFont typeface="Arial" panose="020B0604020202020204" pitchFamily="34" charset="0"/>
              <a:buChar char="•"/>
            </a:pPr>
            <a:r>
              <a:rPr lang="en-US" altLang="zh-CN" sz="1200" b="0" i="0" dirty="0">
                <a:solidFill>
                  <a:srgbClr val="333333"/>
                </a:solidFill>
                <a:effectLst/>
                <a:latin typeface="Helvetica Neue" panose="02000503000000020004" pitchFamily="2" charset="0"/>
              </a:rPr>
              <a:t>To make this reasonable “it becomes imperative to parallelize the crawling process (</a:t>
            </a:r>
            <a:r>
              <a:rPr lang="en-US" altLang="zh-CN" sz="1200" b="0" i="0" u="none" strike="noStrike" dirty="0">
                <a:solidFill>
                  <a:srgbClr val="337AB7"/>
                </a:solidFill>
                <a:effectLst/>
                <a:latin typeface="Helvetica Neue" panose="02000503000000020004" pitchFamily="2" charset="0"/>
                <a:hlinkClick r:id="rId2"/>
              </a:rPr>
              <a:t>Stanford</a:t>
            </a:r>
            <a:r>
              <a:rPr lang="en-US" altLang="zh-CN" sz="1200" b="0" i="0" dirty="0">
                <a:solidFill>
                  <a:srgbClr val="333333"/>
                </a:solidFill>
                <a:effectLst/>
                <a:latin typeface="Helvetica Neue" panose="02000503000000020004" pitchFamily="2" charset="0"/>
              </a:rPr>
              <a:t>)</a:t>
            </a:r>
          </a:p>
          <a:p>
            <a:pPr algn="l"/>
            <a:br>
              <a:rPr lang="en-US" altLang="zh-CN" sz="1200" dirty="0"/>
            </a:br>
            <a:r>
              <a:rPr lang="en-US" altLang="zh-CN" sz="1200" b="1" i="0" dirty="0">
                <a:solidFill>
                  <a:srgbClr val="333333"/>
                </a:solidFill>
                <a:effectLst/>
                <a:latin typeface="Helvetica Neue" panose="02000503000000020004" pitchFamily="2" charset="0"/>
              </a:rPr>
              <a:t>Advantages</a:t>
            </a:r>
            <a:endParaRPr lang="en-US" altLang="zh-CN" sz="1200" b="0" i="0" dirty="0">
              <a:solidFill>
                <a:srgbClr val="333333"/>
              </a:solidFill>
              <a:effectLst/>
              <a:latin typeface="Helvetica Neue" panose="02000503000000020004" pitchFamily="2" charset="0"/>
            </a:endParaRPr>
          </a:p>
          <a:p>
            <a:pPr algn="l">
              <a:buFont typeface="Arial" panose="020B0604020202020204" pitchFamily="34" charset="0"/>
              <a:buChar char="•"/>
            </a:pPr>
            <a:r>
              <a:rPr lang="en-US" altLang="zh-CN" sz="1200" b="0" i="0" dirty="0">
                <a:solidFill>
                  <a:srgbClr val="333333"/>
                </a:solidFill>
                <a:effectLst/>
                <a:latin typeface="Helvetica Neue" panose="02000503000000020004" pitchFamily="2" charset="0"/>
              </a:rPr>
              <a:t>Scalability: as the web grows a single process can not handle everything Multithreaded processing can solve the problem</a:t>
            </a:r>
          </a:p>
          <a:p>
            <a:pPr algn="l">
              <a:buFont typeface="Arial" panose="020B0604020202020204" pitchFamily="34" charset="0"/>
              <a:buChar char="•"/>
            </a:pPr>
            <a:r>
              <a:rPr lang="en-US" altLang="zh-CN" sz="1200" b="0" i="0" dirty="0">
                <a:solidFill>
                  <a:srgbClr val="333333"/>
                </a:solidFill>
                <a:effectLst/>
                <a:latin typeface="Helvetica Neue" panose="02000503000000020004" pitchFamily="2" charset="0"/>
              </a:rPr>
              <a:t>Network load dispersion: as the web is geographically dispersed, dispersing crawlers disperses the network load</a:t>
            </a:r>
          </a:p>
          <a:p>
            <a:pPr algn="l">
              <a:buFont typeface="Arial" panose="020B0604020202020204" pitchFamily="34" charset="0"/>
              <a:buChar char="•"/>
            </a:pPr>
            <a:r>
              <a:rPr lang="en-US" altLang="zh-CN" sz="1200" b="0" i="0" dirty="0">
                <a:solidFill>
                  <a:srgbClr val="333333"/>
                </a:solidFill>
                <a:effectLst/>
                <a:latin typeface="Helvetica Neue" panose="02000503000000020004" pitchFamily="2" charset="0"/>
              </a:rPr>
              <a:t>Network load reduction</a:t>
            </a:r>
          </a:p>
          <a:p>
            <a:endParaRPr lang="en-US" altLang="zh-CN" sz="1600"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2000383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9D2F4-5EE7-451E-3FD7-9952ECB2F900}"/>
              </a:ext>
            </a:extLst>
          </p:cNvPr>
          <p:cNvSpPr>
            <a:spLocks noGrp="1"/>
          </p:cNvSpPr>
          <p:nvPr>
            <p:ph type="title"/>
          </p:nvPr>
        </p:nvSpPr>
        <p:spPr/>
        <p:txBody>
          <a:bodyPr/>
          <a:lstStyle/>
          <a:p>
            <a:r>
              <a:rPr lang="en-US" sz="2800" b="0" dirty="0"/>
              <a:t>C.2.6 Discuss the use of parallel web-crawling</a:t>
            </a:r>
          </a:p>
        </p:txBody>
      </p:sp>
      <p:sp>
        <p:nvSpPr>
          <p:cNvPr id="3" name="内容占位符 2">
            <a:extLst>
              <a:ext uri="{FF2B5EF4-FFF2-40B4-BE49-F238E27FC236}">
                <a16:creationId xmlns:a16="http://schemas.microsoft.com/office/drawing/2014/main" id="{8B6A5D14-E72B-9E1F-03E1-E4843F8757DF}"/>
              </a:ext>
            </a:extLst>
          </p:cNvPr>
          <p:cNvSpPr>
            <a:spLocks noGrp="1"/>
          </p:cNvSpPr>
          <p:nvPr>
            <p:ph idx="1"/>
          </p:nvPr>
        </p:nvSpPr>
        <p:spPr>
          <a:xfrm>
            <a:off x="1517904" y="2971800"/>
            <a:ext cx="9144000" cy="2569029"/>
          </a:xfrm>
        </p:spPr>
        <p:txBody>
          <a:bodyPr/>
          <a:lstStyle/>
          <a:p>
            <a:pPr algn="l"/>
            <a:r>
              <a:rPr lang="en-US" altLang="zh-CN" sz="1200" b="1" i="0" dirty="0">
                <a:solidFill>
                  <a:srgbClr val="333333"/>
                </a:solidFill>
                <a:effectLst/>
                <a:latin typeface="Helvetica Neue" panose="02000503000000020004" pitchFamily="2" charset="0"/>
              </a:rPr>
              <a:t>Issues of parallel web crawling</a:t>
            </a:r>
            <a:endParaRPr lang="en-US" altLang="zh-CN" sz="1200" b="0" i="0" dirty="0">
              <a:solidFill>
                <a:srgbClr val="333333"/>
              </a:solidFill>
              <a:effectLst/>
              <a:latin typeface="Helvetica Neue" panose="02000503000000020004" pitchFamily="2" charset="0"/>
            </a:endParaRPr>
          </a:p>
          <a:p>
            <a:pPr algn="l">
              <a:buFont typeface="Arial" panose="020B0604020202020204" pitchFamily="34" charset="0"/>
              <a:buChar char="•"/>
            </a:pPr>
            <a:r>
              <a:rPr lang="en-US" altLang="zh-CN" sz="1200" b="0" i="0" dirty="0">
                <a:solidFill>
                  <a:srgbClr val="333333"/>
                </a:solidFill>
                <a:effectLst/>
                <a:latin typeface="Helvetica Neue" panose="02000503000000020004" pitchFamily="2" charset="0"/>
              </a:rPr>
              <a:t>Overlapping: parallel web crawlers might index the same page multiple times</a:t>
            </a:r>
          </a:p>
          <a:p>
            <a:pPr algn="l">
              <a:buFont typeface="Arial" panose="020B0604020202020204" pitchFamily="34" charset="0"/>
              <a:buChar char="•"/>
            </a:pPr>
            <a:r>
              <a:rPr lang="en-US" altLang="zh-CN" sz="1200" b="0" i="0" dirty="0">
                <a:solidFill>
                  <a:srgbClr val="333333"/>
                </a:solidFill>
                <a:effectLst/>
                <a:latin typeface="Helvetica Neue" panose="02000503000000020004" pitchFamily="2" charset="0"/>
              </a:rPr>
              <a:t>Quality: If a crawler wants to download ‘important’ pages first, this might not work in a parallel process</a:t>
            </a:r>
          </a:p>
          <a:p>
            <a:pPr algn="l">
              <a:buFont typeface="Arial" panose="020B0604020202020204" pitchFamily="34" charset="0"/>
              <a:buChar char="•"/>
            </a:pPr>
            <a:r>
              <a:rPr lang="en-US" altLang="zh-CN" sz="1200" b="0" i="0" dirty="0">
                <a:solidFill>
                  <a:srgbClr val="333333"/>
                </a:solidFill>
                <a:effectLst/>
                <a:latin typeface="Helvetica Neue" panose="02000503000000020004" pitchFamily="2" charset="0"/>
              </a:rPr>
              <a:t>Communication bandwidth: parallel crawlers need to communicate for the former reasons, which for many processes might take significant communication bandwidth</a:t>
            </a:r>
          </a:p>
          <a:p>
            <a:pPr algn="l">
              <a:buFont typeface="Arial" panose="020B0604020202020204" pitchFamily="34" charset="0"/>
              <a:buChar char="•"/>
            </a:pPr>
            <a:r>
              <a:rPr lang="en-US" altLang="zh-CN" sz="1200" b="0" i="0" dirty="0">
                <a:solidFill>
                  <a:srgbClr val="333333"/>
                </a:solidFill>
                <a:effectLst/>
                <a:latin typeface="Helvetica Neue" panose="02000503000000020004" pitchFamily="2" charset="0"/>
              </a:rPr>
              <a:t>If parallel crawlers request the same page frequently over a short time it will overload servers</a:t>
            </a:r>
          </a:p>
        </p:txBody>
      </p:sp>
    </p:spTree>
    <p:extLst>
      <p:ext uri="{BB962C8B-B14F-4D97-AF65-F5344CB8AC3E}">
        <p14:creationId xmlns:p14="http://schemas.microsoft.com/office/powerpoint/2010/main" val="505846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9D2F4-5EE7-451E-3FD7-9952ECB2F900}"/>
              </a:ext>
            </a:extLst>
          </p:cNvPr>
          <p:cNvSpPr>
            <a:spLocks noGrp="1"/>
          </p:cNvSpPr>
          <p:nvPr>
            <p:ph type="title"/>
          </p:nvPr>
        </p:nvSpPr>
        <p:spPr/>
        <p:txBody>
          <a:bodyPr/>
          <a:lstStyle/>
          <a:p>
            <a:r>
              <a:rPr lang="en-US" sz="2800" b="0" dirty="0"/>
              <a:t>C.2.7 Outline the purpose of web-indexing in search engines</a:t>
            </a:r>
          </a:p>
        </p:txBody>
      </p:sp>
      <p:sp>
        <p:nvSpPr>
          <p:cNvPr id="3" name="内容占位符 2">
            <a:extLst>
              <a:ext uri="{FF2B5EF4-FFF2-40B4-BE49-F238E27FC236}">
                <a16:creationId xmlns:a16="http://schemas.microsoft.com/office/drawing/2014/main" id="{8B6A5D14-E72B-9E1F-03E1-E4843F8757DF}"/>
              </a:ext>
            </a:extLst>
          </p:cNvPr>
          <p:cNvSpPr>
            <a:spLocks noGrp="1"/>
          </p:cNvSpPr>
          <p:nvPr>
            <p:ph idx="1"/>
          </p:nvPr>
        </p:nvSpPr>
        <p:spPr>
          <a:xfrm>
            <a:off x="1517904" y="2971800"/>
            <a:ext cx="9144000" cy="2569029"/>
          </a:xfrm>
        </p:spPr>
        <p:txBody>
          <a:bodyPr/>
          <a:lstStyle/>
          <a:p>
            <a:pPr algn="l"/>
            <a:r>
              <a:rPr lang="en-US" altLang="zh-CN" sz="1400" i="0" dirty="0">
                <a:solidFill>
                  <a:srgbClr val="333333"/>
                </a:solidFill>
                <a:effectLst/>
                <a:latin typeface="Helvetica Neue" panose="02000503000000020004" pitchFamily="2" charset="0"/>
              </a:rPr>
              <a:t>Search engines index websites in order to respond to search queries with relevant information as quick as possible. For this reason, it stores information about indexed web pages, e.g. keyword, title or descriptions, in its database. This way search engines can quickly identify pages relevant to a search query.</a:t>
            </a:r>
          </a:p>
          <a:p>
            <a:pPr algn="l"/>
            <a:endParaRPr lang="en-US" altLang="zh-CN" sz="1400" i="0" dirty="0">
              <a:solidFill>
                <a:srgbClr val="333333"/>
              </a:solidFill>
              <a:effectLst/>
              <a:latin typeface="Helvetica Neue" panose="02000503000000020004" pitchFamily="2" charset="0"/>
            </a:endParaRPr>
          </a:p>
          <a:p>
            <a:pPr algn="l"/>
            <a:r>
              <a:rPr lang="en-US" altLang="zh-CN" sz="1400" i="0" dirty="0">
                <a:solidFill>
                  <a:srgbClr val="333333"/>
                </a:solidFill>
                <a:effectLst/>
                <a:latin typeface="Helvetica Neue" panose="02000503000000020004" pitchFamily="2" charset="0"/>
              </a:rPr>
              <a:t>Indexing has the additional purpose of giving a page a certain weight, as described in the search algorithms. This way search results can be ranked, after being indexed.</a:t>
            </a:r>
          </a:p>
        </p:txBody>
      </p:sp>
    </p:spTree>
    <p:extLst>
      <p:ext uri="{BB962C8B-B14F-4D97-AF65-F5344CB8AC3E}">
        <p14:creationId xmlns:p14="http://schemas.microsoft.com/office/powerpoint/2010/main" val="1083130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9D2F4-5EE7-451E-3FD7-9952ECB2F900}"/>
              </a:ext>
            </a:extLst>
          </p:cNvPr>
          <p:cNvSpPr>
            <a:spLocks noGrp="1"/>
          </p:cNvSpPr>
          <p:nvPr>
            <p:ph type="title"/>
          </p:nvPr>
        </p:nvSpPr>
        <p:spPr/>
        <p:txBody>
          <a:bodyPr/>
          <a:lstStyle/>
          <a:p>
            <a:r>
              <a:rPr lang="en-US" sz="2400" b="0" dirty="0"/>
              <a:t>C.2.8-9 Suggest how developers can create pages that appear more prominently in search engine results. Describe the different metrics used by search engines.</a:t>
            </a:r>
          </a:p>
        </p:txBody>
      </p:sp>
      <p:sp>
        <p:nvSpPr>
          <p:cNvPr id="3" name="内容占位符 2">
            <a:extLst>
              <a:ext uri="{FF2B5EF4-FFF2-40B4-BE49-F238E27FC236}">
                <a16:creationId xmlns:a16="http://schemas.microsoft.com/office/drawing/2014/main" id="{8B6A5D14-E72B-9E1F-03E1-E4843F8757DF}"/>
              </a:ext>
            </a:extLst>
          </p:cNvPr>
          <p:cNvSpPr>
            <a:spLocks noGrp="1"/>
          </p:cNvSpPr>
          <p:nvPr>
            <p:ph idx="1"/>
          </p:nvPr>
        </p:nvSpPr>
        <p:spPr>
          <a:xfrm>
            <a:off x="1517904" y="2971800"/>
            <a:ext cx="9144000" cy="2569029"/>
          </a:xfrm>
        </p:spPr>
        <p:txBody>
          <a:bodyPr/>
          <a:lstStyle/>
          <a:p>
            <a:pPr algn="l"/>
            <a:r>
              <a:rPr lang="en-US" altLang="zh-CN" sz="1200" b="0" i="0" dirty="0">
                <a:solidFill>
                  <a:srgbClr val="333333"/>
                </a:solidFill>
                <a:effectLst/>
                <a:latin typeface="Helvetica Neue" panose="02000503000000020004" pitchFamily="2" charset="0"/>
              </a:rPr>
              <a:t>The process of making pages appear </a:t>
            </a:r>
          </a:p>
          <a:p>
            <a:pPr algn="l"/>
            <a:r>
              <a:rPr lang="en-US" altLang="zh-CN" sz="1200" b="0" i="0" dirty="0">
                <a:solidFill>
                  <a:srgbClr val="333333"/>
                </a:solidFill>
                <a:effectLst/>
                <a:latin typeface="Helvetica Neue" panose="02000503000000020004" pitchFamily="2" charset="0"/>
              </a:rPr>
              <a:t>Metrics</a:t>
            </a:r>
          </a:p>
          <a:p>
            <a:pPr algn="l">
              <a:buFont typeface="Arial" panose="020B0604020202020204" pitchFamily="34" charset="0"/>
              <a:buChar char="•"/>
            </a:pPr>
            <a:r>
              <a:rPr lang="en-US" altLang="zh-CN" sz="1200" b="1" i="0" dirty="0">
                <a:solidFill>
                  <a:srgbClr val="333333"/>
                </a:solidFill>
                <a:effectLst/>
                <a:latin typeface="Helvetica Neue" panose="02000503000000020004" pitchFamily="2" charset="0"/>
              </a:rPr>
              <a:t>Search Engine Share of Referring visits:</a:t>
            </a:r>
            <a:r>
              <a:rPr lang="en-US" altLang="zh-CN" sz="1200" b="0" i="0" dirty="0">
                <a:solidFill>
                  <a:srgbClr val="333333"/>
                </a:solidFill>
                <a:effectLst/>
                <a:latin typeface="Helvetica Neue" panose="02000503000000020004" pitchFamily="2" charset="0"/>
              </a:rPr>
              <a:t> how the web page has been accessed: through direct access, referral pages or search engine results. Can indicate how meaningful traffic is.</a:t>
            </a:r>
          </a:p>
          <a:p>
            <a:pPr algn="l">
              <a:buFont typeface="Arial" panose="020B0604020202020204" pitchFamily="34" charset="0"/>
              <a:buChar char="•"/>
            </a:pPr>
            <a:r>
              <a:rPr lang="en-US" altLang="zh-CN" sz="1200" b="1" i="0" dirty="0">
                <a:solidFill>
                  <a:srgbClr val="333333"/>
                </a:solidFill>
                <a:effectLst/>
                <a:latin typeface="Helvetica Neue" panose="02000503000000020004" pitchFamily="2" charset="0"/>
              </a:rPr>
              <a:t>Search Engine Referral:</a:t>
            </a:r>
            <a:r>
              <a:rPr lang="en-US" altLang="zh-CN" sz="1200" b="0" i="0" dirty="0">
                <a:solidFill>
                  <a:srgbClr val="333333"/>
                </a:solidFill>
                <a:effectLst/>
                <a:latin typeface="Helvetica Neue" panose="02000503000000020004" pitchFamily="2" charset="0"/>
              </a:rPr>
              <a:t> different search engines have different market shares; knowing which search engine traffic comes from helps to find potential improvements for certain search engines</a:t>
            </a:r>
          </a:p>
          <a:p>
            <a:pPr algn="l">
              <a:buFont typeface="Arial" panose="020B0604020202020204" pitchFamily="34" charset="0"/>
              <a:buChar char="•"/>
            </a:pPr>
            <a:r>
              <a:rPr lang="en-US" altLang="zh-CN" sz="1200" b="1" i="0" dirty="0">
                <a:solidFill>
                  <a:srgbClr val="333333"/>
                </a:solidFill>
                <a:effectLst/>
                <a:latin typeface="Helvetica Neue" panose="02000503000000020004" pitchFamily="2" charset="0"/>
              </a:rPr>
              <a:t>Search terms and phrases:</a:t>
            </a:r>
            <a:r>
              <a:rPr lang="en-US" altLang="zh-CN" sz="1200" b="0" i="0" dirty="0">
                <a:solidFill>
                  <a:srgbClr val="333333"/>
                </a:solidFill>
                <a:effectLst/>
                <a:latin typeface="Helvetica Neue" panose="02000503000000020004" pitchFamily="2" charset="0"/>
              </a:rPr>
              <a:t> identify the most common search keywords and optimize</a:t>
            </a:r>
          </a:p>
          <a:p>
            <a:pPr algn="l">
              <a:buFont typeface="Arial" panose="020B0604020202020204" pitchFamily="34" charset="0"/>
              <a:buChar char="•"/>
            </a:pPr>
            <a:r>
              <a:rPr lang="en-US" altLang="zh-CN" sz="1200" b="1" i="0" dirty="0">
                <a:solidFill>
                  <a:srgbClr val="333333"/>
                </a:solidFill>
                <a:effectLst/>
                <a:latin typeface="Helvetica Neue" panose="02000503000000020004" pitchFamily="2" charset="0"/>
              </a:rPr>
              <a:t>Conversion rate by search phrase/term:</a:t>
            </a:r>
            <a:r>
              <a:rPr lang="en-US" altLang="zh-CN" sz="1200" b="0" i="0" dirty="0">
                <a:solidFill>
                  <a:srgbClr val="333333"/>
                </a:solidFill>
                <a:effectLst/>
                <a:latin typeface="Helvetica Neue" panose="02000503000000020004" pitchFamily="2" charset="0"/>
              </a:rPr>
              <a:t> percentage of users that sign up coming from a search term</a:t>
            </a:r>
          </a:p>
        </p:txBody>
      </p:sp>
    </p:spTree>
    <p:extLst>
      <p:ext uri="{BB962C8B-B14F-4D97-AF65-F5344CB8AC3E}">
        <p14:creationId xmlns:p14="http://schemas.microsoft.com/office/powerpoint/2010/main" val="525685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9D2F4-5EE7-451E-3FD7-9952ECB2F900}"/>
              </a:ext>
            </a:extLst>
          </p:cNvPr>
          <p:cNvSpPr>
            <a:spLocks noGrp="1"/>
          </p:cNvSpPr>
          <p:nvPr>
            <p:ph type="title"/>
          </p:nvPr>
        </p:nvSpPr>
        <p:spPr/>
        <p:txBody>
          <a:bodyPr/>
          <a:lstStyle/>
          <a:p>
            <a:r>
              <a:rPr lang="en-US" sz="2400" b="0" dirty="0"/>
              <a:t>C.2.8-9 Suggest how developers can create pages that appear more prominently in search engine results. Describe the different metrics used by search engines.</a:t>
            </a:r>
          </a:p>
        </p:txBody>
      </p:sp>
      <p:sp>
        <p:nvSpPr>
          <p:cNvPr id="3" name="内容占位符 2">
            <a:extLst>
              <a:ext uri="{FF2B5EF4-FFF2-40B4-BE49-F238E27FC236}">
                <a16:creationId xmlns:a16="http://schemas.microsoft.com/office/drawing/2014/main" id="{8B6A5D14-E72B-9E1F-03E1-E4843F8757DF}"/>
              </a:ext>
            </a:extLst>
          </p:cNvPr>
          <p:cNvSpPr>
            <a:spLocks noGrp="1"/>
          </p:cNvSpPr>
          <p:nvPr>
            <p:ph idx="1"/>
          </p:nvPr>
        </p:nvSpPr>
        <p:spPr>
          <a:xfrm>
            <a:off x="1517904" y="2982686"/>
            <a:ext cx="9144000" cy="2569029"/>
          </a:xfrm>
        </p:spPr>
        <p:txBody>
          <a:bodyPr/>
          <a:lstStyle/>
          <a:p>
            <a:pPr algn="l">
              <a:buFont typeface="Arial" panose="020B0604020202020204" pitchFamily="34" charset="0"/>
              <a:buChar char="•"/>
            </a:pPr>
            <a:r>
              <a:rPr lang="en-US" altLang="zh-CN" sz="1200" b="1" i="0" dirty="0">
                <a:solidFill>
                  <a:srgbClr val="333333"/>
                </a:solidFill>
                <a:effectLst/>
                <a:latin typeface="Helvetica Neue" panose="02000503000000020004" pitchFamily="2" charset="0"/>
              </a:rPr>
              <a:t>Number of sites receiving traffic from search engines:</a:t>
            </a:r>
            <a:r>
              <a:rPr lang="en-US" altLang="zh-CN" sz="1200" b="0" i="0" dirty="0">
                <a:solidFill>
                  <a:srgbClr val="333333"/>
                </a:solidFill>
                <a:effectLst/>
                <a:latin typeface="Helvetica Neue" panose="02000503000000020004" pitchFamily="2" charset="0"/>
              </a:rPr>
              <a:t> As large websites have many pages, it is important to see if individual sites are being accessed through search engines</a:t>
            </a:r>
          </a:p>
          <a:p>
            <a:pPr algn="l">
              <a:buFont typeface="Arial" panose="020B0604020202020204" pitchFamily="34" charset="0"/>
              <a:buChar char="•"/>
            </a:pPr>
            <a:r>
              <a:rPr lang="en-US" altLang="zh-CN" sz="1200" b="1" i="0" dirty="0">
                <a:solidFill>
                  <a:srgbClr val="333333"/>
                </a:solidFill>
                <a:effectLst/>
                <a:latin typeface="Helvetica Neue" panose="02000503000000020004" pitchFamily="2" charset="0"/>
              </a:rPr>
              <a:t>Time taken:</a:t>
            </a:r>
            <a:r>
              <a:rPr lang="en-US" altLang="zh-CN" sz="1200" b="0" i="0" dirty="0">
                <a:solidFill>
                  <a:srgbClr val="333333"/>
                </a:solidFill>
                <a:effectLst/>
                <a:latin typeface="Helvetica Neue" panose="02000503000000020004" pitchFamily="2" charset="0"/>
              </a:rPr>
              <a:t> time spent by a user on a page after access through the search engine. Indicator for how relevant the page is and what resources were accessed</a:t>
            </a:r>
          </a:p>
          <a:p>
            <a:pPr algn="l">
              <a:buFont typeface="Arial" panose="020B0604020202020204" pitchFamily="34" charset="0"/>
              <a:buChar char="•"/>
            </a:pPr>
            <a:r>
              <a:rPr lang="en-US" altLang="zh-CN" sz="1200" b="1" i="0" dirty="0">
                <a:solidFill>
                  <a:srgbClr val="333333"/>
                </a:solidFill>
                <a:effectLst/>
                <a:latin typeface="Helvetica Neue" panose="02000503000000020004" pitchFamily="2" charset="0"/>
              </a:rPr>
              <a:t>Number of hits:</a:t>
            </a:r>
            <a:r>
              <a:rPr lang="en-US" altLang="zh-CN" sz="1200" b="0" i="0" dirty="0">
                <a:solidFill>
                  <a:srgbClr val="333333"/>
                </a:solidFill>
                <a:effectLst/>
                <a:latin typeface="Helvetica Neue" panose="02000503000000020004" pitchFamily="2" charset="0"/>
              </a:rPr>
              <a:t> a page hit is when a page is downloaded. This is a counter of the visitors of the page and gives a rough idea of the traffic to the page</a:t>
            </a:r>
          </a:p>
          <a:p>
            <a:pPr algn="l">
              <a:buFont typeface="Arial" panose="020B0604020202020204" pitchFamily="34" charset="0"/>
              <a:buChar char="•"/>
            </a:pPr>
            <a:r>
              <a:rPr lang="en-US" altLang="zh-CN" sz="1200" b="1" i="0" dirty="0">
                <a:solidFill>
                  <a:srgbClr val="333333"/>
                </a:solidFill>
                <a:effectLst/>
                <a:latin typeface="Helvetica Neue" panose="02000503000000020004" pitchFamily="2" charset="0"/>
              </a:rPr>
              <a:t>Quality of returns:</a:t>
            </a:r>
            <a:r>
              <a:rPr lang="en-US" altLang="zh-CN" sz="1200" b="0" i="0" dirty="0">
                <a:solidFill>
                  <a:srgbClr val="333333"/>
                </a:solidFill>
                <a:effectLst/>
                <a:latin typeface="Helvetica Neue" panose="02000503000000020004" pitchFamily="2" charset="0"/>
              </a:rPr>
              <a:t> quality of how a site gets placed in a return. Say how high it is ranked by search engines.</a:t>
            </a:r>
          </a:p>
          <a:p>
            <a:pPr algn="l">
              <a:buFont typeface="Arial" panose="020B0604020202020204" pitchFamily="34" charset="0"/>
              <a:buChar char="•"/>
            </a:pPr>
            <a:r>
              <a:rPr lang="en-US" altLang="zh-CN" sz="1200" b="1" i="0" dirty="0">
                <a:solidFill>
                  <a:srgbClr val="333333"/>
                </a:solidFill>
                <a:effectLst/>
                <a:latin typeface="Helvetica Neue" panose="02000503000000020004" pitchFamily="2" charset="0"/>
              </a:rPr>
              <a:t>Quantity of returns:</a:t>
            </a:r>
            <a:r>
              <a:rPr lang="en-US" altLang="zh-CN" sz="1200" b="0" i="0" dirty="0">
                <a:solidFill>
                  <a:srgbClr val="333333"/>
                </a:solidFill>
                <a:effectLst/>
                <a:latin typeface="Helvetica Neue" panose="02000503000000020004" pitchFamily="2" charset="0"/>
              </a:rPr>
              <a:t> how many pages are indexed by a search engine</a:t>
            </a:r>
          </a:p>
        </p:txBody>
      </p:sp>
    </p:spTree>
    <p:extLst>
      <p:ext uri="{BB962C8B-B14F-4D97-AF65-F5344CB8AC3E}">
        <p14:creationId xmlns:p14="http://schemas.microsoft.com/office/powerpoint/2010/main" val="3012407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9D2F4-5EE7-451E-3FD7-9952ECB2F900}"/>
              </a:ext>
            </a:extLst>
          </p:cNvPr>
          <p:cNvSpPr>
            <a:spLocks noGrp="1"/>
          </p:cNvSpPr>
          <p:nvPr>
            <p:ph type="title"/>
          </p:nvPr>
        </p:nvSpPr>
        <p:spPr/>
        <p:txBody>
          <a:bodyPr/>
          <a:lstStyle/>
          <a:p>
            <a:r>
              <a:rPr lang="en-US" sz="2400" b="0" dirty="0"/>
              <a:t>C.2.8-9 Suggest how developers can create pages that appear more prominently in search engine results. Describe the different metrics used by search engines.</a:t>
            </a:r>
          </a:p>
        </p:txBody>
      </p:sp>
      <p:sp>
        <p:nvSpPr>
          <p:cNvPr id="3" name="内容占位符 2">
            <a:extLst>
              <a:ext uri="{FF2B5EF4-FFF2-40B4-BE49-F238E27FC236}">
                <a16:creationId xmlns:a16="http://schemas.microsoft.com/office/drawing/2014/main" id="{8B6A5D14-E72B-9E1F-03E1-E4843F8757DF}"/>
              </a:ext>
            </a:extLst>
          </p:cNvPr>
          <p:cNvSpPr>
            <a:spLocks noGrp="1"/>
          </p:cNvSpPr>
          <p:nvPr>
            <p:ph idx="1"/>
          </p:nvPr>
        </p:nvSpPr>
        <p:spPr>
          <a:xfrm>
            <a:off x="1517904" y="2982686"/>
            <a:ext cx="9144000" cy="2569029"/>
          </a:xfrm>
        </p:spPr>
        <p:txBody>
          <a:bodyPr/>
          <a:lstStyle/>
          <a:p>
            <a:pPr algn="l"/>
            <a:r>
              <a:rPr lang="en-US" altLang="zh-CN" sz="1200" b="0" i="0" dirty="0">
                <a:solidFill>
                  <a:srgbClr val="333333"/>
                </a:solidFill>
                <a:effectLst/>
                <a:latin typeface="Helvetica Neue" panose="02000503000000020004" pitchFamily="2" charset="0"/>
              </a:rPr>
              <a:t>Parameters Search Engines use to compare</a:t>
            </a:r>
          </a:p>
          <a:p>
            <a:pPr algn="l">
              <a:buFont typeface="Arial" panose="020B0604020202020204" pitchFamily="34" charset="0"/>
              <a:buChar char="•"/>
            </a:pPr>
            <a:r>
              <a:rPr lang="en-US" altLang="zh-CN" sz="1200" b="1" i="0" dirty="0">
                <a:solidFill>
                  <a:srgbClr val="333333"/>
                </a:solidFill>
                <a:effectLst/>
                <a:latin typeface="Helvetica Neue" panose="02000503000000020004" pitchFamily="2" charset="0"/>
              </a:rPr>
              <a:t>Relevance:</a:t>
            </a:r>
            <a:endParaRPr lang="en-US" altLang="zh-CN" sz="1200" b="0" i="0" dirty="0">
              <a:solidFill>
                <a:srgbClr val="333333"/>
              </a:solidFill>
              <a:effectLst/>
              <a:latin typeface="Helvetica Neue" panose="02000503000000020004" pitchFamily="2" charset="0"/>
            </a:endParaRPr>
          </a:p>
          <a:p>
            <a:pPr marL="742950" lvl="1" indent="-285750" algn="l">
              <a:buFont typeface="Arial" panose="020B0604020202020204" pitchFamily="34" charset="0"/>
              <a:buChar char="•"/>
            </a:pPr>
            <a:r>
              <a:rPr lang="en-US" altLang="zh-CN" sz="1200" b="0" i="0" dirty="0">
                <a:solidFill>
                  <a:srgbClr val="333333"/>
                </a:solidFill>
                <a:effectLst/>
                <a:latin typeface="Helvetica Neue" panose="02000503000000020004" pitchFamily="2" charset="0"/>
              </a:rPr>
              <a:t>Is determined by different programs like PageRank etc. which evaluate and determine the quality of web sites and put them high on the Index</a:t>
            </a:r>
          </a:p>
          <a:p>
            <a:pPr marL="742950" lvl="1" indent="-285750" algn="l">
              <a:buFont typeface="Arial" panose="020B0604020202020204" pitchFamily="34" charset="0"/>
              <a:buChar char="•"/>
            </a:pPr>
            <a:r>
              <a:rPr lang="en-US" altLang="zh-CN" sz="1200" b="0" i="0" dirty="0">
                <a:solidFill>
                  <a:srgbClr val="333333"/>
                </a:solidFill>
                <a:effectLst/>
                <a:latin typeface="Helvetica Neue" panose="02000503000000020004" pitchFamily="2" charset="0"/>
              </a:rPr>
              <a:t>The bigger the index the more pages the search engine can return that have relevance to each query</a:t>
            </a:r>
          </a:p>
          <a:p>
            <a:pPr algn="l">
              <a:buFont typeface="Arial" panose="020B0604020202020204" pitchFamily="34" charset="0"/>
              <a:buChar char="•"/>
            </a:pPr>
            <a:r>
              <a:rPr lang="en-US" altLang="zh-CN" sz="1200" b="1" i="0" dirty="0">
                <a:solidFill>
                  <a:srgbClr val="333333"/>
                </a:solidFill>
                <a:effectLst/>
                <a:latin typeface="Helvetica Neue" panose="02000503000000020004" pitchFamily="2" charset="0"/>
              </a:rPr>
              <a:t>User experience:</a:t>
            </a:r>
            <a:endParaRPr lang="en-US" altLang="zh-CN" sz="1200" b="0" i="0" dirty="0">
              <a:solidFill>
                <a:srgbClr val="333333"/>
              </a:solidFill>
              <a:effectLst/>
              <a:latin typeface="Helvetica Neue" panose="02000503000000020004" pitchFamily="2" charset="0"/>
            </a:endParaRPr>
          </a:p>
          <a:p>
            <a:pPr marL="742950" lvl="1" indent="-285750" algn="l">
              <a:buFont typeface="Arial" panose="020B0604020202020204" pitchFamily="34" charset="0"/>
              <a:buChar char="•"/>
            </a:pPr>
            <a:r>
              <a:rPr lang="en-US" altLang="zh-CN" sz="1200" b="0" i="0" dirty="0">
                <a:solidFill>
                  <a:srgbClr val="333333"/>
                </a:solidFill>
                <a:effectLst/>
                <a:latin typeface="Helvetica Neue" panose="02000503000000020004" pitchFamily="2" charset="0"/>
              </a:rPr>
              <a:t>Search engines look to find the “best” results for the searcher and part of this is the user experience a site provides. This includes ease of use, navigation; direct and relevant information; professional, modern and compatible design; high-quality, legitimate and credible content</a:t>
            </a:r>
          </a:p>
          <a:p>
            <a:pPr algn="l"/>
            <a:endParaRPr lang="en-US" altLang="zh-CN" sz="1200"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1873471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160B463-41E9-4323-AE6D-30E67F2C72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88A358F-F8B2-4FD2-99F3-7CA8335850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2CCE2735-7843-4DC6-81F5-6366AB3EF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1372" y="1065276"/>
            <a:ext cx="10049256" cy="47274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495C28E-CF15-F3E7-540C-2CEECD2FE0EF}"/>
              </a:ext>
            </a:extLst>
          </p:cNvPr>
          <p:cNvSpPr>
            <a:spLocks noGrp="1"/>
          </p:cNvSpPr>
          <p:nvPr>
            <p:ph type="title"/>
          </p:nvPr>
        </p:nvSpPr>
        <p:spPr>
          <a:xfrm>
            <a:off x="1830324" y="1790175"/>
            <a:ext cx="8531352" cy="1072843"/>
          </a:xfrm>
        </p:spPr>
        <p:txBody>
          <a:bodyPr>
            <a:normAutofit/>
          </a:bodyPr>
          <a:lstStyle/>
          <a:p>
            <a:r>
              <a:rPr lang="en-US" dirty="0"/>
              <a:t>The list of work </a:t>
            </a:r>
          </a:p>
        </p:txBody>
      </p:sp>
      <p:sp>
        <p:nvSpPr>
          <p:cNvPr id="3" name="内容占位符 2">
            <a:extLst>
              <a:ext uri="{FF2B5EF4-FFF2-40B4-BE49-F238E27FC236}">
                <a16:creationId xmlns:a16="http://schemas.microsoft.com/office/drawing/2014/main" id="{39EA4A83-0AC4-7DFE-89CF-621A8AE1B8A1}"/>
              </a:ext>
            </a:extLst>
          </p:cNvPr>
          <p:cNvSpPr>
            <a:spLocks noGrp="1"/>
          </p:cNvSpPr>
          <p:nvPr>
            <p:ph idx="1"/>
          </p:nvPr>
        </p:nvSpPr>
        <p:spPr>
          <a:xfrm>
            <a:off x="1830322" y="2970223"/>
            <a:ext cx="8531353" cy="2194124"/>
          </a:xfrm>
        </p:spPr>
        <p:txBody>
          <a:bodyPr>
            <a:normAutofit/>
          </a:bodyPr>
          <a:lstStyle/>
          <a:p>
            <a:r>
              <a:rPr lang="en-US" altLang="zh-CN" dirty="0"/>
              <a:t>WEB science C2.</a:t>
            </a:r>
          </a:p>
          <a:p>
            <a:r>
              <a:rPr lang="en-US" altLang="zh-CN" dirty="0"/>
              <a:t> Follow up Tutorial of Godot</a:t>
            </a:r>
            <a:endParaRPr lang="en-US" dirty="0"/>
          </a:p>
        </p:txBody>
      </p:sp>
    </p:spTree>
    <p:extLst>
      <p:ext uri="{BB962C8B-B14F-4D97-AF65-F5344CB8AC3E}">
        <p14:creationId xmlns:p14="http://schemas.microsoft.com/office/powerpoint/2010/main" val="3842497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9D2F4-5EE7-451E-3FD7-9952ECB2F900}"/>
              </a:ext>
            </a:extLst>
          </p:cNvPr>
          <p:cNvSpPr>
            <a:spLocks noGrp="1"/>
          </p:cNvSpPr>
          <p:nvPr>
            <p:ph type="title"/>
          </p:nvPr>
        </p:nvSpPr>
        <p:spPr/>
        <p:txBody>
          <a:bodyPr/>
          <a:lstStyle/>
          <a:p>
            <a:r>
              <a:rPr lang="en-US" sz="2400" b="0" dirty="0"/>
              <a:t>C.2.10 Explain why the effectiveness of a search engine is determined by the assumptions made when developing it.</a:t>
            </a:r>
          </a:p>
        </p:txBody>
      </p:sp>
      <p:sp>
        <p:nvSpPr>
          <p:cNvPr id="3" name="内容占位符 2">
            <a:extLst>
              <a:ext uri="{FF2B5EF4-FFF2-40B4-BE49-F238E27FC236}">
                <a16:creationId xmlns:a16="http://schemas.microsoft.com/office/drawing/2014/main" id="{8B6A5D14-E72B-9E1F-03E1-E4843F8757DF}"/>
              </a:ext>
            </a:extLst>
          </p:cNvPr>
          <p:cNvSpPr>
            <a:spLocks noGrp="1"/>
          </p:cNvSpPr>
          <p:nvPr>
            <p:ph idx="1"/>
          </p:nvPr>
        </p:nvSpPr>
        <p:spPr>
          <a:xfrm>
            <a:off x="1517904" y="2982686"/>
            <a:ext cx="9144000" cy="2569029"/>
          </a:xfrm>
        </p:spPr>
        <p:txBody>
          <a:bodyPr/>
          <a:lstStyle/>
          <a:p>
            <a:pPr algn="l"/>
            <a:r>
              <a:rPr lang="en-US" altLang="zh-CN" sz="2000" b="0" i="0" dirty="0">
                <a:solidFill>
                  <a:srgbClr val="333333"/>
                </a:solidFill>
                <a:effectLst/>
                <a:latin typeface="Helvetica Neue" panose="02000503000000020004" pitchFamily="2" charset="0"/>
              </a:rPr>
              <a:t>A search engine will return results based on the algorithms and parameters used when being developed. These algorithms and parameters are based on assumptions and therefore a search engine can only be effective as long as these assumptions are met. While assumptions can come close to reality, users search in different ways and therefore it can be hard to make universal assumptions.</a:t>
            </a:r>
          </a:p>
        </p:txBody>
      </p:sp>
    </p:spTree>
    <p:extLst>
      <p:ext uri="{BB962C8B-B14F-4D97-AF65-F5344CB8AC3E}">
        <p14:creationId xmlns:p14="http://schemas.microsoft.com/office/powerpoint/2010/main" val="577219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9D2F4-5EE7-451E-3FD7-9952ECB2F900}"/>
              </a:ext>
            </a:extLst>
          </p:cNvPr>
          <p:cNvSpPr>
            <a:spLocks noGrp="1"/>
          </p:cNvSpPr>
          <p:nvPr>
            <p:ph type="title"/>
          </p:nvPr>
        </p:nvSpPr>
        <p:spPr/>
        <p:txBody>
          <a:bodyPr/>
          <a:lstStyle/>
          <a:p>
            <a:r>
              <a:rPr lang="en-US" sz="2800" b="0" dirty="0"/>
              <a:t>C.2.11 Discuss the use of white hat and black hat search engine </a:t>
            </a:r>
            <a:r>
              <a:rPr lang="en-US" sz="2800" b="0" dirty="0" err="1"/>
              <a:t>optimisation</a:t>
            </a:r>
            <a:endParaRPr lang="en-US" sz="2800" b="0" dirty="0"/>
          </a:p>
        </p:txBody>
      </p:sp>
      <p:sp>
        <p:nvSpPr>
          <p:cNvPr id="3" name="内容占位符 2">
            <a:extLst>
              <a:ext uri="{FF2B5EF4-FFF2-40B4-BE49-F238E27FC236}">
                <a16:creationId xmlns:a16="http://schemas.microsoft.com/office/drawing/2014/main" id="{8B6A5D14-E72B-9E1F-03E1-E4843F8757DF}"/>
              </a:ext>
            </a:extLst>
          </p:cNvPr>
          <p:cNvSpPr>
            <a:spLocks noGrp="1"/>
          </p:cNvSpPr>
          <p:nvPr>
            <p:ph idx="1"/>
          </p:nvPr>
        </p:nvSpPr>
        <p:spPr>
          <a:xfrm>
            <a:off x="1517904" y="2982686"/>
            <a:ext cx="9144000" cy="2569029"/>
          </a:xfrm>
        </p:spPr>
        <p:txBody>
          <a:bodyPr/>
          <a:lstStyle/>
          <a:p>
            <a:pPr algn="l"/>
            <a:r>
              <a:rPr lang="en-US" altLang="zh-CN" sz="1800" b="1" i="0" dirty="0">
                <a:solidFill>
                  <a:srgbClr val="333333"/>
                </a:solidFill>
                <a:effectLst/>
                <a:latin typeface="Helvetica Neue" panose="02000503000000020004" pitchFamily="2" charset="0"/>
              </a:rPr>
              <a:t>Black Hat</a:t>
            </a:r>
            <a:endParaRPr lang="en-US" altLang="zh-CN" sz="1800" b="0" i="0" dirty="0">
              <a:solidFill>
                <a:srgbClr val="333333"/>
              </a:solidFill>
              <a:effectLst/>
              <a:latin typeface="Helvetica Neue" panose="02000503000000020004" pitchFamily="2" charset="0"/>
            </a:endParaRPr>
          </a:p>
          <a:p>
            <a:pPr algn="l"/>
            <a:r>
              <a:rPr lang="en-US" altLang="zh-CN" sz="1800" b="1" i="0" dirty="0">
                <a:solidFill>
                  <a:srgbClr val="333333"/>
                </a:solidFill>
                <a:effectLst/>
                <a:latin typeface="Helvetica Neue" panose="02000503000000020004" pitchFamily="2" charset="0"/>
              </a:rPr>
              <a:t>Definition:</a:t>
            </a:r>
            <a:r>
              <a:rPr lang="en-US" altLang="zh-CN" sz="1800" b="0" i="0" dirty="0">
                <a:solidFill>
                  <a:srgbClr val="333333"/>
                </a:solidFill>
                <a:effectLst/>
                <a:latin typeface="Helvetica Neue" panose="02000503000000020004" pitchFamily="2" charset="0"/>
              </a:rPr>
              <a:t> Black hat SEO is a technique, in simple words, to get the top positions or higher rankings in the major search engines like Google, Yahoo and Bing that breaks the rule and regulations of search engine’s guidelines</a:t>
            </a:r>
          </a:p>
        </p:txBody>
      </p:sp>
    </p:spTree>
    <p:extLst>
      <p:ext uri="{BB962C8B-B14F-4D97-AF65-F5344CB8AC3E}">
        <p14:creationId xmlns:p14="http://schemas.microsoft.com/office/powerpoint/2010/main" val="852171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9D2F4-5EE7-451E-3FD7-9952ECB2F900}"/>
              </a:ext>
            </a:extLst>
          </p:cNvPr>
          <p:cNvSpPr>
            <a:spLocks noGrp="1"/>
          </p:cNvSpPr>
          <p:nvPr>
            <p:ph type="title"/>
          </p:nvPr>
        </p:nvSpPr>
        <p:spPr/>
        <p:txBody>
          <a:bodyPr/>
          <a:lstStyle/>
          <a:p>
            <a:r>
              <a:rPr lang="en-US" sz="2800" b="0" dirty="0"/>
              <a:t>C.2.11 Discuss the use of white hat and black hat search engine </a:t>
            </a:r>
            <a:r>
              <a:rPr lang="en-US" sz="2800" b="0" dirty="0" err="1"/>
              <a:t>optimisation</a:t>
            </a:r>
            <a:endParaRPr lang="en-US" sz="2800" b="0" dirty="0"/>
          </a:p>
        </p:txBody>
      </p:sp>
      <p:sp>
        <p:nvSpPr>
          <p:cNvPr id="3" name="内容占位符 2">
            <a:extLst>
              <a:ext uri="{FF2B5EF4-FFF2-40B4-BE49-F238E27FC236}">
                <a16:creationId xmlns:a16="http://schemas.microsoft.com/office/drawing/2014/main" id="{8B6A5D14-E72B-9E1F-03E1-E4843F8757DF}"/>
              </a:ext>
            </a:extLst>
          </p:cNvPr>
          <p:cNvSpPr>
            <a:spLocks noGrp="1"/>
          </p:cNvSpPr>
          <p:nvPr>
            <p:ph idx="1"/>
          </p:nvPr>
        </p:nvSpPr>
        <p:spPr>
          <a:xfrm>
            <a:off x="1517904" y="2982686"/>
            <a:ext cx="9144000" cy="2569029"/>
          </a:xfrm>
        </p:spPr>
        <p:txBody>
          <a:bodyPr/>
          <a:lstStyle/>
          <a:p>
            <a:pPr algn="l"/>
            <a:r>
              <a:rPr lang="en-US" altLang="zh-CN" sz="1200" b="1" i="0" dirty="0">
                <a:solidFill>
                  <a:srgbClr val="333333"/>
                </a:solidFill>
                <a:effectLst/>
                <a:latin typeface="Helvetica Neue" panose="02000503000000020004" pitchFamily="2" charset="0"/>
              </a:rPr>
              <a:t>Keyword stuffing</a:t>
            </a:r>
          </a:p>
          <a:p>
            <a:pPr algn="l"/>
            <a:r>
              <a:rPr lang="en-US" altLang="zh-CN" sz="1200" b="0" i="0" dirty="0">
                <a:solidFill>
                  <a:srgbClr val="333333"/>
                </a:solidFill>
                <a:effectLst/>
                <a:latin typeface="Helvetica Neue" panose="02000503000000020004" pitchFamily="2" charset="0"/>
              </a:rPr>
              <a:t>Overuse of keywords .The reason search engines don’t rely on meta tags anymore.</a:t>
            </a:r>
          </a:p>
          <a:p>
            <a:pPr algn="l">
              <a:buFont typeface="Arial" panose="020B0604020202020204" pitchFamily="34" charset="0"/>
              <a:buChar char="•"/>
            </a:pPr>
            <a:r>
              <a:rPr lang="en-US" altLang="zh-CN" sz="1200" b="0" i="0" dirty="0">
                <a:solidFill>
                  <a:srgbClr val="333333"/>
                </a:solidFill>
                <a:effectLst/>
                <a:latin typeface="Helvetica Neue" panose="02000503000000020004" pitchFamily="2" charset="0"/>
              </a:rPr>
              <a:t>Not really effective anymore, because most search engines don’t use meta tags anymore.</a:t>
            </a:r>
          </a:p>
          <a:p>
            <a:pPr algn="l"/>
            <a:r>
              <a:rPr lang="en-US" altLang="zh-CN" sz="1200" b="1" i="0" dirty="0">
                <a:solidFill>
                  <a:srgbClr val="333333"/>
                </a:solidFill>
                <a:effectLst/>
                <a:latin typeface="Helvetica Neue" panose="02000503000000020004" pitchFamily="2" charset="0"/>
              </a:rPr>
              <a:t>Link farming</a:t>
            </a:r>
          </a:p>
          <a:p>
            <a:pPr algn="l"/>
            <a:r>
              <a:rPr lang="en-US" altLang="zh-CN" sz="1200" b="0" i="0" dirty="0">
                <a:solidFill>
                  <a:srgbClr val="333333"/>
                </a:solidFill>
                <a:effectLst/>
                <a:latin typeface="Helvetica Neue" panose="02000503000000020004" pitchFamily="2" charset="0"/>
              </a:rPr>
              <a:t>A group of website that all hyperlink to every other site. Usually done by some program.</a:t>
            </a:r>
          </a:p>
          <a:p>
            <a:pPr algn="l"/>
            <a:r>
              <a:rPr lang="en-US" altLang="zh-CN" sz="1200" b="1" i="0" dirty="0">
                <a:solidFill>
                  <a:srgbClr val="333333"/>
                </a:solidFill>
                <a:effectLst/>
                <a:latin typeface="Helvetica Neue" panose="02000503000000020004" pitchFamily="2" charset="0"/>
              </a:rPr>
              <a:t>Hidden texts and links</a:t>
            </a:r>
          </a:p>
          <a:p>
            <a:pPr algn="l"/>
            <a:r>
              <a:rPr lang="en-US" altLang="zh-CN" sz="1200" b="0" i="0" dirty="0">
                <a:solidFill>
                  <a:srgbClr val="333333"/>
                </a:solidFill>
                <a:effectLst/>
                <a:latin typeface="Helvetica Neue" panose="02000503000000020004" pitchFamily="2" charset="0"/>
              </a:rPr>
              <a:t>Text that can’t be seen by the end user, but can be found by the search </a:t>
            </a:r>
            <a:r>
              <a:rPr lang="en-US" altLang="zh-CN" sz="1200" b="0" i="0" dirty="0" err="1">
                <a:solidFill>
                  <a:srgbClr val="333333"/>
                </a:solidFill>
                <a:effectLst/>
                <a:latin typeface="Helvetica Neue" panose="02000503000000020004" pitchFamily="2" charset="0"/>
              </a:rPr>
              <a:t>engine.Considered</a:t>
            </a:r>
            <a:r>
              <a:rPr lang="en-US" altLang="zh-CN" sz="1200" b="0" i="0" dirty="0">
                <a:solidFill>
                  <a:srgbClr val="333333"/>
                </a:solidFill>
                <a:effectLst/>
                <a:latin typeface="Helvetica Neue" panose="02000503000000020004" pitchFamily="2" charset="0"/>
              </a:rPr>
              <a:t> search spam.</a:t>
            </a:r>
          </a:p>
          <a:p>
            <a:pPr algn="l">
              <a:buFont typeface="Arial" panose="020B0604020202020204" pitchFamily="34" charset="0"/>
              <a:buChar char="•"/>
            </a:pPr>
            <a:r>
              <a:rPr lang="en-US" altLang="zh-CN" sz="1200" b="0" i="0" dirty="0">
                <a:solidFill>
                  <a:srgbClr val="333333"/>
                </a:solidFill>
                <a:effectLst/>
                <a:latin typeface="Helvetica Neue" panose="02000503000000020004" pitchFamily="2" charset="0"/>
              </a:rPr>
              <a:t>Usually identified by search engines as search spam.</a:t>
            </a:r>
          </a:p>
          <a:p>
            <a:pPr algn="l"/>
            <a:endParaRPr lang="en-US" altLang="zh-CN" sz="1800"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2933950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9D2F4-5EE7-451E-3FD7-9952ECB2F900}"/>
              </a:ext>
            </a:extLst>
          </p:cNvPr>
          <p:cNvSpPr>
            <a:spLocks noGrp="1"/>
          </p:cNvSpPr>
          <p:nvPr>
            <p:ph type="title"/>
          </p:nvPr>
        </p:nvSpPr>
        <p:spPr/>
        <p:txBody>
          <a:bodyPr/>
          <a:lstStyle/>
          <a:p>
            <a:r>
              <a:rPr lang="en-US" sz="2800" b="0" dirty="0"/>
              <a:t>C.2.11 Discuss the use of white hat and black hat search engine </a:t>
            </a:r>
            <a:r>
              <a:rPr lang="en-US" sz="2800" b="0" dirty="0" err="1"/>
              <a:t>optimisation</a:t>
            </a:r>
            <a:endParaRPr lang="en-US" sz="2800" b="0" dirty="0"/>
          </a:p>
        </p:txBody>
      </p:sp>
      <p:sp>
        <p:nvSpPr>
          <p:cNvPr id="3" name="内容占位符 2">
            <a:extLst>
              <a:ext uri="{FF2B5EF4-FFF2-40B4-BE49-F238E27FC236}">
                <a16:creationId xmlns:a16="http://schemas.microsoft.com/office/drawing/2014/main" id="{8B6A5D14-E72B-9E1F-03E1-E4843F8757DF}"/>
              </a:ext>
            </a:extLst>
          </p:cNvPr>
          <p:cNvSpPr>
            <a:spLocks noGrp="1"/>
          </p:cNvSpPr>
          <p:nvPr>
            <p:ph idx="1"/>
          </p:nvPr>
        </p:nvSpPr>
        <p:spPr>
          <a:xfrm>
            <a:off x="1517904" y="2982686"/>
            <a:ext cx="9144000" cy="2569029"/>
          </a:xfrm>
        </p:spPr>
        <p:txBody>
          <a:bodyPr/>
          <a:lstStyle/>
          <a:p>
            <a:pPr algn="l"/>
            <a:r>
              <a:rPr lang="en-US" altLang="zh-CN" sz="1400" b="1" i="0" dirty="0">
                <a:solidFill>
                  <a:srgbClr val="333333"/>
                </a:solidFill>
                <a:effectLst/>
                <a:latin typeface="Helvetica Neue" panose="02000503000000020004" pitchFamily="2" charset="0"/>
              </a:rPr>
              <a:t>Blog comment spamming</a:t>
            </a:r>
          </a:p>
          <a:p>
            <a:pPr algn="l"/>
            <a:r>
              <a:rPr lang="en-US" altLang="zh-CN" sz="1400" b="0" i="0" dirty="0">
                <a:solidFill>
                  <a:srgbClr val="333333"/>
                </a:solidFill>
                <a:effectLst/>
                <a:latin typeface="Helvetica Neue" panose="02000503000000020004" pitchFamily="2" charset="0"/>
              </a:rPr>
              <a:t>Automated posting of hyperlinks for promotion on any kind of publicly accessible online discussion board. This could be blog comments, wikis, guestbooks, etc.</a:t>
            </a:r>
          </a:p>
          <a:p>
            <a:pPr algn="l">
              <a:buFont typeface="Arial" panose="020B0604020202020204" pitchFamily="34" charset="0"/>
              <a:buChar char="•"/>
            </a:pPr>
            <a:r>
              <a:rPr lang="en-US" altLang="zh-CN" sz="1400" b="0" i="0" dirty="0">
                <a:solidFill>
                  <a:srgbClr val="333333"/>
                </a:solidFill>
                <a:effectLst/>
                <a:latin typeface="Helvetica Neue" panose="02000503000000020004" pitchFamily="2" charset="0"/>
              </a:rPr>
              <a:t>Most advanced discussion boards allow to report spam, which decreases effectiveness.</a:t>
            </a:r>
          </a:p>
          <a:p>
            <a:pPr algn="l">
              <a:buFont typeface="Arial" panose="020B0604020202020204" pitchFamily="34" charset="0"/>
              <a:buChar char="•"/>
            </a:pPr>
            <a:r>
              <a:rPr lang="en-US" altLang="zh-CN" sz="1400" b="0" i="0" dirty="0">
                <a:solidFill>
                  <a:srgbClr val="333333"/>
                </a:solidFill>
                <a:effectLst/>
                <a:latin typeface="Helvetica Neue" panose="02000503000000020004" pitchFamily="2" charset="0"/>
              </a:rPr>
              <a:t>Most spam is usually easy to identify by the user, therefore decreasing effectiveness.</a:t>
            </a:r>
          </a:p>
          <a:p>
            <a:br>
              <a:rPr lang="en-US" altLang="zh-CN" sz="1000" dirty="0"/>
            </a:br>
            <a:endParaRPr lang="en-US" altLang="zh-CN" sz="1800"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3240178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9D2F4-5EE7-451E-3FD7-9952ECB2F900}"/>
              </a:ext>
            </a:extLst>
          </p:cNvPr>
          <p:cNvSpPr>
            <a:spLocks noGrp="1"/>
          </p:cNvSpPr>
          <p:nvPr>
            <p:ph type="title"/>
          </p:nvPr>
        </p:nvSpPr>
        <p:spPr/>
        <p:txBody>
          <a:bodyPr/>
          <a:lstStyle/>
          <a:p>
            <a:r>
              <a:rPr lang="en-US" sz="2800" b="0" dirty="0"/>
              <a:t>C.2.11 Discuss the use of white hat and black hat search engine </a:t>
            </a:r>
            <a:r>
              <a:rPr lang="en-US" sz="2800" b="0" dirty="0" err="1"/>
              <a:t>optimisation</a:t>
            </a:r>
            <a:endParaRPr lang="en-US" sz="2800" b="0" dirty="0"/>
          </a:p>
        </p:txBody>
      </p:sp>
      <p:sp>
        <p:nvSpPr>
          <p:cNvPr id="3" name="内容占位符 2">
            <a:extLst>
              <a:ext uri="{FF2B5EF4-FFF2-40B4-BE49-F238E27FC236}">
                <a16:creationId xmlns:a16="http://schemas.microsoft.com/office/drawing/2014/main" id="{8B6A5D14-E72B-9E1F-03E1-E4843F8757DF}"/>
              </a:ext>
            </a:extLst>
          </p:cNvPr>
          <p:cNvSpPr>
            <a:spLocks noGrp="1"/>
          </p:cNvSpPr>
          <p:nvPr>
            <p:ph idx="1"/>
          </p:nvPr>
        </p:nvSpPr>
        <p:spPr>
          <a:xfrm>
            <a:off x="1517904" y="2982686"/>
            <a:ext cx="9144000" cy="2569029"/>
          </a:xfrm>
        </p:spPr>
        <p:txBody>
          <a:bodyPr/>
          <a:lstStyle/>
          <a:p>
            <a:pPr algn="l"/>
            <a:r>
              <a:rPr lang="en-US" altLang="zh-CN" sz="1200" b="1" i="0" dirty="0">
                <a:solidFill>
                  <a:srgbClr val="333333"/>
                </a:solidFill>
                <a:effectLst/>
                <a:latin typeface="Helvetica Neue" panose="02000503000000020004" pitchFamily="2" charset="0"/>
              </a:rPr>
              <a:t>Content Automation</a:t>
            </a:r>
          </a:p>
          <a:p>
            <a:pPr algn="l"/>
            <a:r>
              <a:rPr lang="en-US" altLang="zh-CN" sz="1200" b="0" i="0" dirty="0">
                <a:solidFill>
                  <a:srgbClr val="333333"/>
                </a:solidFill>
                <a:effectLst/>
                <a:latin typeface="Helvetica Neue" panose="02000503000000020004" pitchFamily="2" charset="0"/>
              </a:rPr>
              <a:t>Content Automation is a process of creating content of the website in a automatic matter by using a tool or script. It means the content of the website will be automatically generate using a tool and published on the website.</a:t>
            </a:r>
          </a:p>
          <a:p>
            <a:pPr algn="l"/>
            <a:r>
              <a:rPr lang="en-US" altLang="zh-CN" sz="1200" b="1" i="1" dirty="0">
                <a:solidFill>
                  <a:srgbClr val="333333"/>
                </a:solidFill>
                <a:effectLst/>
                <a:latin typeface="Helvetica Neue" panose="02000503000000020004" pitchFamily="2" charset="0"/>
              </a:rPr>
              <a:t>Advantages:</a:t>
            </a:r>
            <a:endParaRPr lang="en-US" altLang="zh-CN" sz="1200" b="1" i="0" dirty="0">
              <a:solidFill>
                <a:srgbClr val="333333"/>
              </a:solidFill>
              <a:effectLst/>
              <a:latin typeface="Helvetica Neue" panose="02000503000000020004" pitchFamily="2" charset="0"/>
            </a:endParaRPr>
          </a:p>
          <a:p>
            <a:pPr algn="l">
              <a:buFont typeface="Arial" panose="020B0604020202020204" pitchFamily="34" charset="0"/>
              <a:buChar char="•"/>
            </a:pPr>
            <a:r>
              <a:rPr lang="en-US" altLang="zh-CN" sz="1200" b="0" i="0" dirty="0">
                <a:solidFill>
                  <a:srgbClr val="333333"/>
                </a:solidFill>
                <a:effectLst/>
                <a:latin typeface="Helvetica Neue" panose="02000503000000020004" pitchFamily="2" charset="0"/>
              </a:rPr>
              <a:t>Website will become a very large (As per content, Not ranking of Website) at less time.</a:t>
            </a:r>
          </a:p>
          <a:p>
            <a:pPr algn="l">
              <a:buFont typeface="Arial" panose="020B0604020202020204" pitchFamily="34" charset="0"/>
              <a:buChar char="•"/>
            </a:pPr>
            <a:r>
              <a:rPr lang="en-US" altLang="zh-CN" sz="1200" b="0" i="0" dirty="0">
                <a:solidFill>
                  <a:srgbClr val="333333"/>
                </a:solidFill>
                <a:effectLst/>
                <a:latin typeface="Helvetica Neue" panose="02000503000000020004" pitchFamily="2" charset="0"/>
              </a:rPr>
              <a:t>Effort will be less, as the content is generated automatically.</a:t>
            </a:r>
          </a:p>
          <a:p>
            <a:pPr algn="l">
              <a:buFont typeface="Arial" panose="020B0604020202020204" pitchFamily="34" charset="0"/>
              <a:buChar char="•"/>
            </a:pPr>
            <a:r>
              <a:rPr lang="en-US" altLang="zh-CN" sz="1200" b="0" i="0" dirty="0">
                <a:solidFill>
                  <a:srgbClr val="333333"/>
                </a:solidFill>
                <a:effectLst/>
                <a:latin typeface="Helvetica Neue" panose="02000503000000020004" pitchFamily="2" charset="0"/>
              </a:rPr>
              <a:t>sudden growth in traffic</a:t>
            </a:r>
          </a:p>
          <a:p>
            <a:br>
              <a:rPr lang="en-US" altLang="zh-CN" sz="1050" dirty="0"/>
            </a:br>
            <a:endParaRPr lang="en-US" altLang="zh-CN" sz="1800"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2398079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9D2F4-5EE7-451E-3FD7-9952ECB2F900}"/>
              </a:ext>
            </a:extLst>
          </p:cNvPr>
          <p:cNvSpPr>
            <a:spLocks noGrp="1"/>
          </p:cNvSpPr>
          <p:nvPr>
            <p:ph type="title"/>
          </p:nvPr>
        </p:nvSpPr>
        <p:spPr/>
        <p:txBody>
          <a:bodyPr/>
          <a:lstStyle/>
          <a:p>
            <a:r>
              <a:rPr lang="en-US" sz="2800" b="0" dirty="0"/>
              <a:t>C.2.11 Discuss the use of white hat and black hat search engine </a:t>
            </a:r>
            <a:r>
              <a:rPr lang="en-US" sz="2800" b="0" dirty="0" err="1"/>
              <a:t>optimisation</a:t>
            </a:r>
            <a:endParaRPr lang="en-US" sz="2800" b="0" dirty="0"/>
          </a:p>
        </p:txBody>
      </p:sp>
      <p:sp>
        <p:nvSpPr>
          <p:cNvPr id="3" name="内容占位符 2">
            <a:extLst>
              <a:ext uri="{FF2B5EF4-FFF2-40B4-BE49-F238E27FC236}">
                <a16:creationId xmlns:a16="http://schemas.microsoft.com/office/drawing/2014/main" id="{8B6A5D14-E72B-9E1F-03E1-E4843F8757DF}"/>
              </a:ext>
            </a:extLst>
          </p:cNvPr>
          <p:cNvSpPr>
            <a:spLocks noGrp="1"/>
          </p:cNvSpPr>
          <p:nvPr>
            <p:ph idx="1"/>
          </p:nvPr>
        </p:nvSpPr>
        <p:spPr>
          <a:xfrm>
            <a:off x="1517904" y="2982686"/>
            <a:ext cx="9144000" cy="2569029"/>
          </a:xfrm>
        </p:spPr>
        <p:txBody>
          <a:bodyPr/>
          <a:lstStyle/>
          <a:p>
            <a:pPr algn="l"/>
            <a:r>
              <a:rPr lang="en-US" altLang="zh-CN" sz="1400" b="1" i="1" dirty="0">
                <a:solidFill>
                  <a:srgbClr val="333333"/>
                </a:solidFill>
                <a:effectLst/>
                <a:latin typeface="Helvetica Neue" panose="02000503000000020004" pitchFamily="2" charset="0"/>
              </a:rPr>
              <a:t>Disadvantages</a:t>
            </a:r>
            <a:r>
              <a:rPr lang="en-US" altLang="zh-CN" sz="1400" b="0" i="1" dirty="0">
                <a:solidFill>
                  <a:srgbClr val="333333"/>
                </a:solidFill>
                <a:effectLst/>
                <a:latin typeface="Helvetica Neue" panose="02000503000000020004" pitchFamily="2" charset="0"/>
              </a:rPr>
              <a:t>:</a:t>
            </a:r>
            <a:endParaRPr lang="en-US" altLang="zh-CN" sz="1400" b="0" i="0" dirty="0">
              <a:solidFill>
                <a:srgbClr val="333333"/>
              </a:solidFill>
              <a:effectLst/>
              <a:latin typeface="Helvetica Neue" panose="02000503000000020004" pitchFamily="2" charset="0"/>
            </a:endParaRPr>
          </a:p>
          <a:p>
            <a:pPr algn="l">
              <a:buFont typeface="Arial" panose="020B0604020202020204" pitchFamily="34" charset="0"/>
              <a:buChar char="•"/>
            </a:pPr>
            <a:r>
              <a:rPr lang="en-US" altLang="zh-CN" sz="1400" b="0" i="0" dirty="0">
                <a:solidFill>
                  <a:srgbClr val="333333"/>
                </a:solidFill>
                <a:effectLst/>
                <a:latin typeface="Helvetica Neue" panose="02000503000000020004" pitchFamily="2" charset="0"/>
              </a:rPr>
              <a:t>Sudden dropdown of the website might occur.</a:t>
            </a:r>
          </a:p>
          <a:p>
            <a:pPr algn="l">
              <a:buFont typeface="Arial" panose="020B0604020202020204" pitchFamily="34" charset="0"/>
              <a:buChar char="•"/>
            </a:pPr>
            <a:r>
              <a:rPr lang="en-US" altLang="zh-CN" sz="1400" b="0" i="0" dirty="0">
                <a:solidFill>
                  <a:srgbClr val="333333"/>
                </a:solidFill>
                <a:effectLst/>
                <a:latin typeface="Helvetica Neue" panose="02000503000000020004" pitchFamily="2" charset="0"/>
              </a:rPr>
              <a:t>Violates the search engine guidelines</a:t>
            </a:r>
          </a:p>
          <a:p>
            <a:pPr algn="l">
              <a:buFont typeface="Arial" panose="020B0604020202020204" pitchFamily="34" charset="0"/>
              <a:buChar char="•"/>
            </a:pPr>
            <a:r>
              <a:rPr lang="en-US" altLang="zh-CN" sz="1400" b="0" i="0" dirty="0">
                <a:solidFill>
                  <a:srgbClr val="333333"/>
                </a:solidFill>
                <a:effectLst/>
                <a:latin typeface="Helvetica Neue" panose="02000503000000020004" pitchFamily="2" charset="0"/>
              </a:rPr>
              <a:t>website may be banned or blacklisted from the search engine</a:t>
            </a:r>
          </a:p>
          <a:p>
            <a:pPr algn="l"/>
            <a:endParaRPr lang="en-US" altLang="zh-CN" sz="1800"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3754557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9D2F4-5EE7-451E-3FD7-9952ECB2F900}"/>
              </a:ext>
            </a:extLst>
          </p:cNvPr>
          <p:cNvSpPr>
            <a:spLocks noGrp="1"/>
          </p:cNvSpPr>
          <p:nvPr>
            <p:ph type="title"/>
          </p:nvPr>
        </p:nvSpPr>
        <p:spPr/>
        <p:txBody>
          <a:bodyPr/>
          <a:lstStyle/>
          <a:p>
            <a:r>
              <a:rPr lang="en-US" sz="2800" b="0" dirty="0"/>
              <a:t>C.2.11 Discuss the use of white hat and black hat search engine </a:t>
            </a:r>
            <a:r>
              <a:rPr lang="en-US" sz="2800" b="0" dirty="0" err="1"/>
              <a:t>optimisation</a:t>
            </a:r>
            <a:endParaRPr lang="en-US" sz="2800" b="0" dirty="0"/>
          </a:p>
        </p:txBody>
      </p:sp>
      <p:sp>
        <p:nvSpPr>
          <p:cNvPr id="3" name="内容占位符 2">
            <a:extLst>
              <a:ext uri="{FF2B5EF4-FFF2-40B4-BE49-F238E27FC236}">
                <a16:creationId xmlns:a16="http://schemas.microsoft.com/office/drawing/2014/main" id="{8B6A5D14-E72B-9E1F-03E1-E4843F8757DF}"/>
              </a:ext>
            </a:extLst>
          </p:cNvPr>
          <p:cNvSpPr>
            <a:spLocks noGrp="1"/>
          </p:cNvSpPr>
          <p:nvPr>
            <p:ph idx="1"/>
          </p:nvPr>
        </p:nvSpPr>
        <p:spPr>
          <a:xfrm>
            <a:off x="1517904" y="2634344"/>
            <a:ext cx="9144000" cy="2917372"/>
          </a:xfrm>
        </p:spPr>
        <p:txBody>
          <a:bodyPr/>
          <a:lstStyle/>
          <a:p>
            <a:pPr algn="l"/>
            <a:r>
              <a:rPr lang="en-US" altLang="zh-CN" sz="1200" b="1" i="0" dirty="0">
                <a:solidFill>
                  <a:srgbClr val="333333"/>
                </a:solidFill>
                <a:effectLst/>
                <a:latin typeface="Helvetica Neue" panose="02000503000000020004" pitchFamily="2" charset="0"/>
              </a:rPr>
              <a:t>Scraping</a:t>
            </a:r>
          </a:p>
          <a:p>
            <a:pPr algn="l"/>
            <a:r>
              <a:rPr lang="en-US" altLang="zh-CN" sz="1200" b="0" i="0" dirty="0">
                <a:solidFill>
                  <a:srgbClr val="333333"/>
                </a:solidFill>
                <a:effectLst/>
                <a:latin typeface="Helvetica Neue" panose="02000503000000020004" pitchFamily="2" charset="0"/>
              </a:rPr>
              <a:t>Copies content from popular websites. Often to get more visits and sell advertisements</a:t>
            </a:r>
          </a:p>
          <a:p>
            <a:pPr algn="l"/>
            <a:r>
              <a:rPr lang="en-US" altLang="zh-CN" sz="1200" b="1" i="0" dirty="0">
                <a:solidFill>
                  <a:srgbClr val="333333"/>
                </a:solidFill>
                <a:effectLst/>
                <a:latin typeface="Helvetica Neue" panose="02000503000000020004" pitchFamily="2" charset="0"/>
              </a:rPr>
              <a:t>Paid Links</a:t>
            </a:r>
          </a:p>
          <a:p>
            <a:pPr algn="l"/>
            <a:r>
              <a:rPr lang="en-US" altLang="zh-CN" sz="1200" b="0" i="0" dirty="0">
                <a:solidFill>
                  <a:srgbClr val="333333"/>
                </a:solidFill>
                <a:effectLst/>
                <a:latin typeface="Helvetica Neue" panose="02000503000000020004" pitchFamily="2" charset="0"/>
              </a:rPr>
              <a:t>Paying for links on other sites to receive more visits</a:t>
            </a:r>
          </a:p>
          <a:p>
            <a:pPr algn="l"/>
            <a:r>
              <a:rPr lang="en-US" altLang="zh-CN" sz="1200" b="1" i="0" dirty="0">
                <a:solidFill>
                  <a:srgbClr val="333333"/>
                </a:solidFill>
                <a:effectLst/>
                <a:latin typeface="Helvetica Neue" panose="02000503000000020004" pitchFamily="2" charset="0"/>
              </a:rPr>
              <a:t>Doorway pages</a:t>
            </a:r>
          </a:p>
          <a:p>
            <a:pPr algn="l"/>
            <a:r>
              <a:rPr lang="en-US" altLang="zh-CN" sz="1200" b="0" i="0" dirty="0">
                <a:solidFill>
                  <a:srgbClr val="333333"/>
                </a:solidFill>
                <a:effectLst/>
                <a:latin typeface="Helvetica Neue" panose="02000503000000020004" pitchFamily="2" charset="0"/>
              </a:rPr>
              <a:t>Doorway pages are simple HTML pages that are fully optimized for search engines. Doorway pages target specific keywords or phrases for search engines, but not for users. When users visit the page, the page automatically uses JavaScript or Meta refresh property to redirect visitors to another page</a:t>
            </a:r>
          </a:p>
          <a:p>
            <a:pPr algn="l"/>
            <a:r>
              <a:rPr lang="en-US" altLang="zh-CN" sz="1200" b="1" i="0" dirty="0">
                <a:solidFill>
                  <a:srgbClr val="333333"/>
                </a:solidFill>
                <a:effectLst/>
                <a:latin typeface="Helvetica Neue" panose="02000503000000020004" pitchFamily="2" charset="0"/>
              </a:rPr>
              <a:t>Cloaking</a:t>
            </a:r>
          </a:p>
          <a:p>
            <a:pPr algn="l"/>
            <a:r>
              <a:rPr lang="en-US" altLang="zh-CN" sz="1200" b="0" i="0" dirty="0">
                <a:solidFill>
                  <a:srgbClr val="333333"/>
                </a:solidFill>
                <a:effectLst/>
                <a:latin typeface="Helvetica Neue" panose="02000503000000020004" pitchFamily="2" charset="0"/>
              </a:rPr>
              <a:t>Presenting different content to web spiders than to users, by delivering content based on IP addresses.</a:t>
            </a:r>
          </a:p>
          <a:p>
            <a:pPr algn="l"/>
            <a:endParaRPr lang="en-US" altLang="zh-CN" sz="1200" b="0" i="0" dirty="0">
              <a:solidFill>
                <a:srgbClr val="333333"/>
              </a:solidFill>
              <a:effectLst/>
              <a:latin typeface="Helvetica Neue" panose="02000503000000020004" pitchFamily="2" charset="0"/>
            </a:endParaRPr>
          </a:p>
          <a:p>
            <a:pPr algn="l"/>
            <a:endParaRPr lang="en-US" altLang="zh-CN" sz="1800"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1686598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9D2F4-5EE7-451E-3FD7-9952ECB2F900}"/>
              </a:ext>
            </a:extLst>
          </p:cNvPr>
          <p:cNvSpPr>
            <a:spLocks noGrp="1"/>
          </p:cNvSpPr>
          <p:nvPr>
            <p:ph type="title"/>
          </p:nvPr>
        </p:nvSpPr>
        <p:spPr/>
        <p:txBody>
          <a:bodyPr/>
          <a:lstStyle/>
          <a:p>
            <a:r>
              <a:rPr lang="en-US" sz="2800" b="0" dirty="0"/>
              <a:t>C.2.11 Discuss the use of white hat and black hat search engine </a:t>
            </a:r>
            <a:r>
              <a:rPr lang="en-US" sz="2800" b="0" dirty="0" err="1"/>
              <a:t>optimisation</a:t>
            </a:r>
            <a:endParaRPr lang="en-US" sz="2800" b="0" dirty="0"/>
          </a:p>
        </p:txBody>
      </p:sp>
      <p:sp>
        <p:nvSpPr>
          <p:cNvPr id="3" name="内容占位符 2">
            <a:extLst>
              <a:ext uri="{FF2B5EF4-FFF2-40B4-BE49-F238E27FC236}">
                <a16:creationId xmlns:a16="http://schemas.microsoft.com/office/drawing/2014/main" id="{8B6A5D14-E72B-9E1F-03E1-E4843F8757DF}"/>
              </a:ext>
            </a:extLst>
          </p:cNvPr>
          <p:cNvSpPr>
            <a:spLocks noGrp="1"/>
          </p:cNvSpPr>
          <p:nvPr>
            <p:ph idx="1"/>
          </p:nvPr>
        </p:nvSpPr>
        <p:spPr>
          <a:xfrm>
            <a:off x="1517904" y="2612572"/>
            <a:ext cx="9144000" cy="3135085"/>
          </a:xfrm>
        </p:spPr>
        <p:txBody>
          <a:bodyPr/>
          <a:lstStyle/>
          <a:p>
            <a:pPr algn="l"/>
            <a:r>
              <a:rPr lang="en-US" altLang="zh-CN" sz="1000" b="1" i="0" dirty="0">
                <a:solidFill>
                  <a:srgbClr val="333333"/>
                </a:solidFill>
                <a:effectLst/>
                <a:latin typeface="Helvetica Neue" panose="02000503000000020004" pitchFamily="2" charset="0"/>
              </a:rPr>
              <a:t>White Hat</a:t>
            </a:r>
            <a:endParaRPr lang="en-US" altLang="zh-CN" sz="1000" b="0" i="0" dirty="0">
              <a:solidFill>
                <a:srgbClr val="333333"/>
              </a:solidFill>
              <a:effectLst/>
              <a:latin typeface="Helvetica Neue" panose="02000503000000020004" pitchFamily="2" charset="0"/>
            </a:endParaRPr>
          </a:p>
          <a:p>
            <a:pPr algn="l"/>
            <a:r>
              <a:rPr lang="en-US" altLang="zh-CN" sz="1000" b="1" i="0" dirty="0">
                <a:solidFill>
                  <a:srgbClr val="333333"/>
                </a:solidFill>
                <a:effectLst/>
                <a:latin typeface="Helvetica Neue" panose="02000503000000020004" pitchFamily="2" charset="0"/>
              </a:rPr>
              <a:t>Guest Blogging</a:t>
            </a:r>
          </a:p>
          <a:p>
            <a:pPr algn="l"/>
            <a:r>
              <a:rPr lang="en-US" altLang="zh-CN" sz="1000" b="0" i="0" dirty="0">
                <a:solidFill>
                  <a:srgbClr val="333333"/>
                </a:solidFill>
                <a:effectLst/>
                <a:latin typeface="Helvetica Neue" panose="02000503000000020004" pitchFamily="2" charset="0"/>
              </a:rPr>
              <a:t>The process of writing a blog post for someone else’s blog is called guest blogging</a:t>
            </a:r>
          </a:p>
          <a:p>
            <a:pPr algn="l">
              <a:buFont typeface="Arial" panose="020B0604020202020204" pitchFamily="34" charset="0"/>
              <a:buChar char="•"/>
            </a:pPr>
            <a:r>
              <a:rPr lang="en-US" altLang="zh-CN" sz="1000" b="0" i="0" dirty="0">
                <a:solidFill>
                  <a:srgbClr val="333333"/>
                </a:solidFill>
                <a:effectLst/>
                <a:latin typeface="Helvetica Neue" panose="02000503000000020004" pitchFamily="2" charset="0"/>
              </a:rPr>
              <a:t>Increases backlinks to guest blogger’s site and search engine rankings</a:t>
            </a:r>
          </a:p>
          <a:p>
            <a:pPr algn="l">
              <a:buFont typeface="Arial" panose="020B0604020202020204" pitchFamily="34" charset="0"/>
              <a:buChar char="•"/>
            </a:pPr>
            <a:r>
              <a:rPr lang="en-US" altLang="zh-CN" sz="1000" b="0" i="0" dirty="0">
                <a:solidFill>
                  <a:srgbClr val="333333"/>
                </a:solidFill>
                <a:effectLst/>
                <a:latin typeface="Helvetica Neue" panose="02000503000000020004" pitchFamily="2" charset="0"/>
              </a:rPr>
              <a:t>must be a lot of Guest blogging to get lots of backlinks</a:t>
            </a:r>
          </a:p>
          <a:p>
            <a:pPr algn="l">
              <a:buFont typeface="Arial" panose="020B0604020202020204" pitchFamily="34" charset="0"/>
              <a:buChar char="•"/>
            </a:pPr>
            <a:r>
              <a:rPr lang="en-US" altLang="zh-CN" sz="1000" b="0" i="0" dirty="0">
                <a:solidFill>
                  <a:srgbClr val="333333"/>
                </a:solidFill>
                <a:effectLst/>
                <a:latin typeface="Helvetica Neue" panose="02000503000000020004" pitchFamily="2" charset="0"/>
              </a:rPr>
              <a:t>and also highly depend on “authoritative” blog</a:t>
            </a:r>
          </a:p>
          <a:p>
            <a:pPr algn="l"/>
            <a:r>
              <a:rPr lang="en-US" altLang="zh-CN" sz="1000" b="1" i="0" dirty="0">
                <a:solidFill>
                  <a:srgbClr val="333333"/>
                </a:solidFill>
                <a:effectLst/>
                <a:latin typeface="Helvetica Neue" panose="02000503000000020004" pitchFamily="2" charset="0"/>
              </a:rPr>
              <a:t>Link Baiting</a:t>
            </a:r>
          </a:p>
          <a:p>
            <a:pPr algn="l"/>
            <a:r>
              <a:rPr lang="en-US" altLang="zh-CN" sz="1000" b="0" i="0" dirty="0">
                <a:solidFill>
                  <a:srgbClr val="333333"/>
                </a:solidFill>
                <a:effectLst/>
                <a:latin typeface="Helvetica Neue" panose="02000503000000020004" pitchFamily="2" charset="0"/>
              </a:rPr>
              <a:t>Link baiting to incentives people to click on a link, usually done by writing sensational or controversial content or title.</a:t>
            </a:r>
          </a:p>
          <a:p>
            <a:pPr algn="l">
              <a:buFont typeface="Arial" panose="020B0604020202020204" pitchFamily="34" charset="0"/>
              <a:buChar char="•"/>
            </a:pPr>
            <a:r>
              <a:rPr lang="en-US" altLang="zh-CN" sz="1000" b="0" i="0" dirty="0">
                <a:solidFill>
                  <a:srgbClr val="333333"/>
                </a:solidFill>
                <a:effectLst/>
                <a:latin typeface="Helvetica Neue" panose="02000503000000020004" pitchFamily="2" charset="0"/>
              </a:rPr>
              <a:t>It is highly inciting to read content that is sensational or controversial</a:t>
            </a:r>
          </a:p>
          <a:p>
            <a:pPr algn="l">
              <a:buFont typeface="Arial" panose="020B0604020202020204" pitchFamily="34" charset="0"/>
              <a:buChar char="•"/>
            </a:pPr>
            <a:r>
              <a:rPr lang="en-US" altLang="zh-CN" sz="1000" b="0" i="0" dirty="0">
                <a:solidFill>
                  <a:srgbClr val="333333"/>
                </a:solidFill>
                <a:effectLst/>
                <a:latin typeface="Helvetica Neue" panose="02000503000000020004" pitchFamily="2" charset="0"/>
              </a:rPr>
              <a:t>But it does not increase ranking directly, only through the viewership it might get a higher ranking; and not anyone falls for “link-</a:t>
            </a:r>
            <a:r>
              <a:rPr lang="en-US" altLang="zh-CN" sz="1000" b="0" i="0" dirty="0" err="1">
                <a:solidFill>
                  <a:srgbClr val="333333"/>
                </a:solidFill>
                <a:effectLst/>
                <a:latin typeface="Helvetica Neue" panose="02000503000000020004" pitchFamily="2" charset="0"/>
              </a:rPr>
              <a:t>baity</a:t>
            </a:r>
            <a:r>
              <a:rPr lang="en-US" altLang="zh-CN" sz="1000" b="0" i="0" dirty="0">
                <a:solidFill>
                  <a:srgbClr val="333333"/>
                </a:solidFill>
                <a:effectLst/>
                <a:latin typeface="Helvetica Neue" panose="02000503000000020004" pitchFamily="2" charset="0"/>
              </a:rPr>
              <a:t>” content</a:t>
            </a:r>
          </a:p>
        </p:txBody>
      </p:sp>
    </p:spTree>
    <p:extLst>
      <p:ext uri="{BB962C8B-B14F-4D97-AF65-F5344CB8AC3E}">
        <p14:creationId xmlns:p14="http://schemas.microsoft.com/office/powerpoint/2010/main" val="3600271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9D2F4-5EE7-451E-3FD7-9952ECB2F900}"/>
              </a:ext>
            </a:extLst>
          </p:cNvPr>
          <p:cNvSpPr>
            <a:spLocks noGrp="1"/>
          </p:cNvSpPr>
          <p:nvPr>
            <p:ph type="title"/>
          </p:nvPr>
        </p:nvSpPr>
        <p:spPr/>
        <p:txBody>
          <a:bodyPr/>
          <a:lstStyle/>
          <a:p>
            <a:r>
              <a:rPr lang="en-US" sz="2800" b="0" dirty="0"/>
              <a:t>C.2.12 Outline future challenges to search engines as the web continues to grow</a:t>
            </a:r>
          </a:p>
        </p:txBody>
      </p:sp>
      <p:sp>
        <p:nvSpPr>
          <p:cNvPr id="3" name="内容占位符 2">
            <a:extLst>
              <a:ext uri="{FF2B5EF4-FFF2-40B4-BE49-F238E27FC236}">
                <a16:creationId xmlns:a16="http://schemas.microsoft.com/office/drawing/2014/main" id="{8B6A5D14-E72B-9E1F-03E1-E4843F8757DF}"/>
              </a:ext>
            </a:extLst>
          </p:cNvPr>
          <p:cNvSpPr>
            <a:spLocks noGrp="1"/>
          </p:cNvSpPr>
          <p:nvPr>
            <p:ph idx="1"/>
          </p:nvPr>
        </p:nvSpPr>
        <p:spPr>
          <a:xfrm>
            <a:off x="1517904" y="3429000"/>
            <a:ext cx="9144000" cy="2318657"/>
          </a:xfrm>
        </p:spPr>
        <p:txBody>
          <a:bodyPr/>
          <a:lstStyle/>
          <a:p>
            <a:pPr algn="l"/>
            <a:r>
              <a:rPr lang="en-US" altLang="zh-CN" sz="1800" b="0" i="0" dirty="0">
                <a:solidFill>
                  <a:srgbClr val="333333"/>
                </a:solidFill>
                <a:effectLst/>
                <a:latin typeface="Helvetica Neue" panose="02000503000000020004" pitchFamily="2" charset="0"/>
              </a:rPr>
              <a:t>As the web grows, it becomes harder to filter out the most relevant information, and paid results (ads) play an important role. Some data become more semantic as well and search engines will need to adapt to this.</a:t>
            </a:r>
          </a:p>
          <a:p>
            <a:pPr algn="l"/>
            <a:endParaRPr lang="en-US" altLang="zh-CN" sz="1800"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27057229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40096"/>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41162A7-FAAB-B896-A222-6D91E3F6670D}"/>
              </a:ext>
            </a:extLst>
          </p:cNvPr>
          <p:cNvSpPr>
            <a:spLocks noGrp="1"/>
          </p:cNvSpPr>
          <p:nvPr>
            <p:ph type="title"/>
          </p:nvPr>
        </p:nvSpPr>
        <p:spPr>
          <a:xfrm>
            <a:off x="1517904" y="1517904"/>
            <a:ext cx="9144000" cy="1344168"/>
          </a:xfrm>
        </p:spPr>
        <p:txBody>
          <a:bodyPr>
            <a:normAutofit/>
          </a:bodyPr>
          <a:lstStyle/>
          <a:p>
            <a:r>
              <a:rPr lang="en-US" dirty="0"/>
              <a:t>The</a:t>
            </a:r>
            <a:r>
              <a:rPr lang="zh-CN" altLang="en-US" dirty="0"/>
              <a:t> </a:t>
            </a:r>
            <a:r>
              <a:rPr lang="en-US" altLang="zh-CN" dirty="0"/>
              <a:t>Godot</a:t>
            </a:r>
            <a:r>
              <a:rPr lang="zh-CN" altLang="en-US" dirty="0"/>
              <a:t> </a:t>
            </a:r>
            <a:r>
              <a:rPr lang="en-US" altLang="zh-CN" dirty="0" err="1"/>
              <a:t>seciton</a:t>
            </a:r>
            <a:endParaRPr lang="en-US" dirty="0"/>
          </a:p>
        </p:txBody>
      </p:sp>
      <p:pic>
        <p:nvPicPr>
          <p:cNvPr id="4" name="内容占位符 3">
            <a:extLst>
              <a:ext uri="{FF2B5EF4-FFF2-40B4-BE49-F238E27FC236}">
                <a16:creationId xmlns:a16="http://schemas.microsoft.com/office/drawing/2014/main" id="{A4CE2028-96DD-777A-8058-2F4FBE077AB5}"/>
              </a:ext>
            </a:extLst>
          </p:cNvPr>
          <p:cNvPicPr>
            <a:picLocks noGrp="1" noChangeAspect="1"/>
          </p:cNvPicPr>
          <p:nvPr>
            <p:ph idx="1"/>
          </p:nvPr>
        </p:nvPicPr>
        <p:blipFill>
          <a:blip r:embed="rId2"/>
          <a:stretch>
            <a:fillRect/>
          </a:stretch>
        </p:blipFill>
        <p:spPr>
          <a:xfrm>
            <a:off x="2128922" y="2776121"/>
            <a:ext cx="7769564" cy="2611437"/>
          </a:xfrm>
          <a:prstGeom prst="rect">
            <a:avLst/>
          </a:prstGeom>
        </p:spPr>
      </p:pic>
    </p:spTree>
    <p:extLst>
      <p:ext uri="{BB962C8B-B14F-4D97-AF65-F5344CB8AC3E}">
        <p14:creationId xmlns:p14="http://schemas.microsoft.com/office/powerpoint/2010/main" val="3375301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F18A6A-5BC0-902C-C10E-6CF16BD99DEF}"/>
              </a:ext>
            </a:extLst>
          </p:cNvPr>
          <p:cNvSpPr>
            <a:spLocks noGrp="1"/>
          </p:cNvSpPr>
          <p:nvPr>
            <p:ph type="title"/>
          </p:nvPr>
        </p:nvSpPr>
        <p:spPr/>
        <p:txBody>
          <a:bodyPr/>
          <a:lstStyle/>
          <a:p>
            <a:r>
              <a:rPr lang="en-US" b="0" dirty="0"/>
              <a:t>Web science c2.1-12</a:t>
            </a:r>
          </a:p>
        </p:txBody>
      </p:sp>
      <p:sp>
        <p:nvSpPr>
          <p:cNvPr id="3" name="内容占位符 2">
            <a:extLst>
              <a:ext uri="{FF2B5EF4-FFF2-40B4-BE49-F238E27FC236}">
                <a16:creationId xmlns:a16="http://schemas.microsoft.com/office/drawing/2014/main" id="{9C1925A6-E821-ED16-9B5B-286E5ED3B231}"/>
              </a:ext>
            </a:extLst>
          </p:cNvPr>
          <p:cNvSpPr>
            <a:spLocks noGrp="1"/>
          </p:cNvSpPr>
          <p:nvPr>
            <p:ph idx="1"/>
          </p:nvPr>
        </p:nvSpPr>
        <p:spPr/>
        <p:txBody>
          <a:bodyPr/>
          <a:lstStyle/>
          <a:p>
            <a:r>
              <a:rPr lang="en-US" dirty="0"/>
              <a:t>All words are being optimized </a:t>
            </a:r>
          </a:p>
          <a:p>
            <a:r>
              <a:rPr lang="en-US" dirty="0"/>
              <a:t>All things are keys you need to recite.</a:t>
            </a:r>
          </a:p>
        </p:txBody>
      </p:sp>
    </p:spTree>
    <p:extLst>
      <p:ext uri="{BB962C8B-B14F-4D97-AF65-F5344CB8AC3E}">
        <p14:creationId xmlns:p14="http://schemas.microsoft.com/office/powerpoint/2010/main" val="1369636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1CD80-2394-B4BF-01BF-12F4B5B1B325}"/>
              </a:ext>
            </a:extLst>
          </p:cNvPr>
          <p:cNvSpPr>
            <a:spLocks noGrp="1"/>
          </p:cNvSpPr>
          <p:nvPr>
            <p:ph type="title"/>
          </p:nvPr>
        </p:nvSpPr>
        <p:spPr/>
        <p:txBody>
          <a:bodyPr/>
          <a:lstStyle/>
          <a:p>
            <a:r>
              <a:rPr lang="en-US" dirty="0"/>
              <a:t>The</a:t>
            </a:r>
            <a:r>
              <a:rPr lang="zh-CN" altLang="en-US" dirty="0"/>
              <a:t> </a:t>
            </a:r>
            <a:r>
              <a:rPr lang="en-US" altLang="zh-CN" dirty="0"/>
              <a:t>tutorial</a:t>
            </a:r>
            <a:r>
              <a:rPr lang="zh-CN" altLang="en-US" dirty="0"/>
              <a:t> </a:t>
            </a:r>
            <a:r>
              <a:rPr lang="en-US" altLang="zh-CN" dirty="0"/>
              <a:t>videos</a:t>
            </a:r>
            <a:r>
              <a:rPr lang="zh-CN" altLang="en-US" dirty="0"/>
              <a:t> </a:t>
            </a:r>
            <a:r>
              <a:rPr lang="en-US" altLang="zh-CN" dirty="0"/>
              <a:t>Observable</a:t>
            </a:r>
            <a:endParaRPr lang="en-US" dirty="0"/>
          </a:p>
        </p:txBody>
      </p:sp>
      <p:sp>
        <p:nvSpPr>
          <p:cNvPr id="3" name="内容占位符 2">
            <a:extLst>
              <a:ext uri="{FF2B5EF4-FFF2-40B4-BE49-F238E27FC236}">
                <a16:creationId xmlns:a16="http://schemas.microsoft.com/office/drawing/2014/main" id="{62405BED-55AC-8B73-44F1-63D5F5A3213A}"/>
              </a:ext>
            </a:extLst>
          </p:cNvPr>
          <p:cNvSpPr>
            <a:spLocks noGrp="1"/>
          </p:cNvSpPr>
          <p:nvPr>
            <p:ph idx="1"/>
          </p:nvPr>
        </p:nvSpPr>
        <p:spPr/>
        <p:txBody>
          <a:bodyPr/>
          <a:lstStyle/>
          <a:p>
            <a:r>
              <a:rPr lang="en-US" dirty="0">
                <a:hlinkClick r:id="rId2"/>
              </a:rPr>
              <a:t>https://www.bilibili.com/video/BV15D4y1U7j5/?p=1&amp;vd_source=1c050b361629eaa34711d18fbdfbfea8</a:t>
            </a:r>
            <a:endParaRPr lang="en-US" dirty="0"/>
          </a:p>
          <a:p>
            <a:endParaRPr lang="en-US" dirty="0"/>
          </a:p>
        </p:txBody>
      </p:sp>
    </p:spTree>
    <p:extLst>
      <p:ext uri="{BB962C8B-B14F-4D97-AF65-F5344CB8AC3E}">
        <p14:creationId xmlns:p14="http://schemas.microsoft.com/office/powerpoint/2010/main" val="1838193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C8E9D6-0D41-37BB-E0EF-9CF6C9C7D01A}"/>
              </a:ext>
            </a:extLst>
          </p:cNvPr>
          <p:cNvSpPr>
            <a:spLocks noGrp="1"/>
          </p:cNvSpPr>
          <p:nvPr>
            <p:ph type="title"/>
          </p:nvPr>
        </p:nvSpPr>
        <p:spPr/>
        <p:txBody>
          <a:bodyPr/>
          <a:lstStyle/>
          <a:p>
            <a:r>
              <a:rPr lang="en-US" b="0" dirty="0"/>
              <a:t>C.2.1 Define the term search engine</a:t>
            </a:r>
          </a:p>
        </p:txBody>
      </p:sp>
      <p:sp>
        <p:nvSpPr>
          <p:cNvPr id="3" name="内容占位符 2">
            <a:extLst>
              <a:ext uri="{FF2B5EF4-FFF2-40B4-BE49-F238E27FC236}">
                <a16:creationId xmlns:a16="http://schemas.microsoft.com/office/drawing/2014/main" id="{98D08454-6AE4-2F4B-10E6-11CAFAD78285}"/>
              </a:ext>
            </a:extLst>
          </p:cNvPr>
          <p:cNvSpPr>
            <a:spLocks noGrp="1"/>
          </p:cNvSpPr>
          <p:nvPr>
            <p:ph idx="1"/>
          </p:nvPr>
        </p:nvSpPr>
        <p:spPr/>
        <p:txBody>
          <a:bodyPr/>
          <a:lstStyle/>
          <a:p>
            <a:r>
              <a:rPr lang="en-US" dirty="0"/>
              <a:t>A search engine is a software that allows a user to search for information in the web.</a:t>
            </a:r>
          </a:p>
        </p:txBody>
      </p:sp>
    </p:spTree>
    <p:extLst>
      <p:ext uri="{BB962C8B-B14F-4D97-AF65-F5344CB8AC3E}">
        <p14:creationId xmlns:p14="http://schemas.microsoft.com/office/powerpoint/2010/main" val="1434862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2295F6-A61D-89C7-6B03-D3D75C8AF8D3}"/>
              </a:ext>
            </a:extLst>
          </p:cNvPr>
          <p:cNvSpPr>
            <a:spLocks noGrp="1"/>
          </p:cNvSpPr>
          <p:nvPr>
            <p:ph type="title"/>
          </p:nvPr>
        </p:nvSpPr>
        <p:spPr/>
        <p:txBody>
          <a:bodyPr/>
          <a:lstStyle/>
          <a:p>
            <a:r>
              <a:rPr lang="en-US" altLang="zh-CN" b="0" i="0" dirty="0">
                <a:solidFill>
                  <a:srgbClr val="333333"/>
                </a:solidFill>
                <a:effectLst/>
                <a:latin typeface="Helvetica Neue" panose="02000503000000020004" pitchFamily="2" charset="0"/>
              </a:rPr>
              <a:t>C.2.2 Distinguish between the surface web and the deep web</a:t>
            </a:r>
            <a:br>
              <a:rPr lang="en-US" altLang="zh-CN" b="0" i="0" dirty="0">
                <a:solidFill>
                  <a:srgbClr val="333333"/>
                </a:solidFill>
                <a:effectLst/>
                <a:latin typeface="Helvetica Neue" panose="02000503000000020004" pitchFamily="2" charset="0"/>
              </a:rPr>
            </a:br>
            <a:endParaRPr lang="en-US" dirty="0"/>
          </a:p>
        </p:txBody>
      </p:sp>
      <p:sp>
        <p:nvSpPr>
          <p:cNvPr id="3" name="内容占位符 2">
            <a:extLst>
              <a:ext uri="{FF2B5EF4-FFF2-40B4-BE49-F238E27FC236}">
                <a16:creationId xmlns:a16="http://schemas.microsoft.com/office/drawing/2014/main" id="{668DDF34-5311-B669-5696-8BAE7DD1F422}"/>
              </a:ext>
            </a:extLst>
          </p:cNvPr>
          <p:cNvSpPr>
            <a:spLocks noGrp="1"/>
          </p:cNvSpPr>
          <p:nvPr>
            <p:ph idx="1"/>
          </p:nvPr>
        </p:nvSpPr>
        <p:spPr/>
        <p:txBody>
          <a:bodyPr/>
          <a:lstStyle/>
          <a:p>
            <a:r>
              <a:rPr lang="en-US" altLang="zh-CN" b="0" i="0" dirty="0">
                <a:solidFill>
                  <a:srgbClr val="333333"/>
                </a:solidFill>
                <a:effectLst/>
                <a:latin typeface="Helvetica Neue" panose="02000503000000020004" pitchFamily="2" charset="0"/>
              </a:rPr>
              <a:t>Surface web</a:t>
            </a:r>
          </a:p>
          <a:p>
            <a:pPr algn="l">
              <a:buFont typeface="Arial" panose="020B0604020202020204" pitchFamily="34" charset="0"/>
              <a:buChar char="•"/>
            </a:pPr>
            <a:r>
              <a:rPr lang="en-US" altLang="zh-CN" b="0" i="0" dirty="0">
                <a:solidFill>
                  <a:srgbClr val="333333"/>
                </a:solidFill>
                <a:effectLst/>
                <a:latin typeface="Helvetica Neue" panose="02000503000000020004" pitchFamily="2" charset="0"/>
              </a:rPr>
              <a:t>Pages that are reachable (and indexed) by a search engine</a:t>
            </a:r>
          </a:p>
          <a:p>
            <a:pPr algn="l">
              <a:buFont typeface="Arial" panose="020B0604020202020204" pitchFamily="34" charset="0"/>
              <a:buChar char="•"/>
            </a:pPr>
            <a:r>
              <a:rPr lang="en-US" altLang="zh-CN" b="0" i="0" dirty="0">
                <a:solidFill>
                  <a:srgbClr val="333333"/>
                </a:solidFill>
                <a:effectLst/>
                <a:latin typeface="Helvetica Neue" panose="02000503000000020004" pitchFamily="2" charset="0"/>
              </a:rPr>
              <a:t>Pages that can be reached through links from other sites in the surface web</a:t>
            </a:r>
          </a:p>
          <a:p>
            <a:pPr algn="l">
              <a:buFont typeface="Arial" panose="020B0604020202020204" pitchFamily="34" charset="0"/>
              <a:buChar char="•"/>
            </a:pPr>
            <a:r>
              <a:rPr lang="en-US" altLang="zh-CN" b="0" i="0" dirty="0">
                <a:solidFill>
                  <a:srgbClr val="333333"/>
                </a:solidFill>
                <a:effectLst/>
                <a:latin typeface="Helvetica Neue" panose="02000503000000020004" pitchFamily="2" charset="0"/>
              </a:rPr>
              <a:t>Pages that do not require special access configurations</a:t>
            </a:r>
          </a:p>
          <a:p>
            <a:endParaRPr lang="en-US" dirty="0"/>
          </a:p>
        </p:txBody>
      </p:sp>
    </p:spTree>
    <p:extLst>
      <p:ext uri="{BB962C8B-B14F-4D97-AF65-F5344CB8AC3E}">
        <p14:creationId xmlns:p14="http://schemas.microsoft.com/office/powerpoint/2010/main" val="2247845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2295F6-A61D-89C7-6B03-D3D75C8AF8D3}"/>
              </a:ext>
            </a:extLst>
          </p:cNvPr>
          <p:cNvSpPr>
            <a:spLocks noGrp="1"/>
          </p:cNvSpPr>
          <p:nvPr>
            <p:ph type="title"/>
          </p:nvPr>
        </p:nvSpPr>
        <p:spPr/>
        <p:txBody>
          <a:bodyPr/>
          <a:lstStyle/>
          <a:p>
            <a:r>
              <a:rPr lang="en-US" altLang="zh-CN" b="0" i="0" dirty="0">
                <a:solidFill>
                  <a:srgbClr val="333333"/>
                </a:solidFill>
                <a:effectLst/>
                <a:latin typeface="Helvetica Neue" panose="02000503000000020004" pitchFamily="2" charset="0"/>
              </a:rPr>
              <a:t>C.2.2 Distinguish between the surface web and the deep web</a:t>
            </a:r>
            <a:br>
              <a:rPr lang="en-US" altLang="zh-CN" b="0" i="0" dirty="0">
                <a:solidFill>
                  <a:srgbClr val="333333"/>
                </a:solidFill>
                <a:effectLst/>
                <a:latin typeface="Helvetica Neue" panose="02000503000000020004" pitchFamily="2" charset="0"/>
              </a:rPr>
            </a:br>
            <a:endParaRPr lang="en-US" dirty="0"/>
          </a:p>
        </p:txBody>
      </p:sp>
      <p:sp>
        <p:nvSpPr>
          <p:cNvPr id="3" name="内容占位符 2">
            <a:extLst>
              <a:ext uri="{FF2B5EF4-FFF2-40B4-BE49-F238E27FC236}">
                <a16:creationId xmlns:a16="http://schemas.microsoft.com/office/drawing/2014/main" id="{668DDF34-5311-B669-5696-8BAE7DD1F422}"/>
              </a:ext>
            </a:extLst>
          </p:cNvPr>
          <p:cNvSpPr>
            <a:spLocks noGrp="1"/>
          </p:cNvSpPr>
          <p:nvPr>
            <p:ph idx="1"/>
          </p:nvPr>
        </p:nvSpPr>
        <p:spPr/>
        <p:txBody>
          <a:bodyPr/>
          <a:lstStyle/>
          <a:p>
            <a:r>
              <a:rPr lang="en-US" altLang="zh-CN" b="0" i="0" dirty="0">
                <a:solidFill>
                  <a:srgbClr val="333333"/>
                </a:solidFill>
                <a:effectLst/>
                <a:latin typeface="Helvetica Neue" panose="02000503000000020004" pitchFamily="2" charset="0"/>
              </a:rPr>
              <a:t>Deep web</a:t>
            </a:r>
          </a:p>
          <a:p>
            <a:pPr algn="l">
              <a:buFont typeface="Arial" panose="020B0604020202020204" pitchFamily="34" charset="0"/>
              <a:buChar char="•"/>
            </a:pPr>
            <a:r>
              <a:rPr lang="en-US" altLang="zh-CN" sz="1200" b="0" i="0" dirty="0">
                <a:solidFill>
                  <a:srgbClr val="333333"/>
                </a:solidFill>
                <a:effectLst/>
                <a:latin typeface="Helvetica Neue" panose="02000503000000020004" pitchFamily="2" charset="0"/>
              </a:rPr>
              <a:t>Pages not reachable by search engines</a:t>
            </a:r>
          </a:p>
          <a:p>
            <a:pPr algn="l">
              <a:buFont typeface="Arial" panose="020B0604020202020204" pitchFamily="34" charset="0"/>
              <a:buChar char="•"/>
            </a:pPr>
            <a:r>
              <a:rPr lang="en-US" altLang="zh-CN" sz="1200" b="0" i="0" dirty="0">
                <a:solidFill>
                  <a:srgbClr val="333333"/>
                </a:solidFill>
                <a:effectLst/>
                <a:latin typeface="Helvetica Neue" panose="02000503000000020004" pitchFamily="2" charset="0"/>
              </a:rPr>
              <a:t>Substantially larger than the surface web</a:t>
            </a:r>
          </a:p>
          <a:p>
            <a:pPr algn="l">
              <a:buFont typeface="Arial" panose="020B0604020202020204" pitchFamily="34" charset="0"/>
              <a:buChar char="•"/>
            </a:pPr>
            <a:r>
              <a:rPr lang="en-US" altLang="zh-CN" sz="1200" b="0" i="0" dirty="0">
                <a:solidFill>
                  <a:srgbClr val="333333"/>
                </a:solidFill>
                <a:effectLst/>
                <a:latin typeface="Helvetica Neue" panose="02000503000000020004" pitchFamily="2" charset="0"/>
              </a:rPr>
              <a:t>Common characteristics:</a:t>
            </a:r>
          </a:p>
          <a:p>
            <a:pPr marL="742950" lvl="1" indent="-285750" algn="l">
              <a:buFont typeface="Arial" panose="020B0604020202020204" pitchFamily="34" charset="0"/>
              <a:buChar char="•"/>
            </a:pPr>
            <a:r>
              <a:rPr lang="en-US" altLang="zh-CN" sz="1200" b="0" i="0" dirty="0">
                <a:solidFill>
                  <a:srgbClr val="333333"/>
                </a:solidFill>
                <a:effectLst/>
                <a:latin typeface="Helvetica Neue" panose="02000503000000020004" pitchFamily="2" charset="0"/>
              </a:rPr>
              <a:t>Dynamically generated pages, e.g. through queries, JavaScript, AJAX, Flash</a:t>
            </a:r>
          </a:p>
          <a:p>
            <a:pPr marL="742950" lvl="1" indent="-285750" algn="l">
              <a:buFont typeface="Arial" panose="020B0604020202020204" pitchFamily="34" charset="0"/>
              <a:buChar char="•"/>
            </a:pPr>
            <a:r>
              <a:rPr lang="en-US" altLang="zh-CN" sz="1200" b="0" i="0" dirty="0">
                <a:solidFill>
                  <a:srgbClr val="333333"/>
                </a:solidFill>
                <a:effectLst/>
                <a:latin typeface="Helvetica Neue" panose="02000503000000020004" pitchFamily="2" charset="0"/>
              </a:rPr>
              <a:t>Password protected pages, e.g. emails, private social media</a:t>
            </a:r>
          </a:p>
          <a:p>
            <a:pPr marL="1143000" lvl="2" indent="-228600" algn="l">
              <a:buFont typeface="Arial" panose="020B0604020202020204" pitchFamily="34" charset="0"/>
              <a:buChar char="•"/>
            </a:pPr>
            <a:r>
              <a:rPr lang="en-US" altLang="zh-CN" sz="1200" b="0" i="0" dirty="0">
                <a:solidFill>
                  <a:srgbClr val="333333"/>
                </a:solidFill>
                <a:effectLst/>
                <a:latin typeface="Helvetica Neue" panose="02000503000000020004" pitchFamily="2" charset="0"/>
              </a:rPr>
              <a:t>Paywalls, e.g. online news papers, academic research databases</a:t>
            </a:r>
          </a:p>
          <a:p>
            <a:pPr marL="1143000" lvl="2" indent="-228600" algn="l">
              <a:buFont typeface="Arial" panose="020B0604020202020204" pitchFamily="34" charset="0"/>
              <a:buChar char="•"/>
            </a:pPr>
            <a:r>
              <a:rPr lang="en-US" altLang="zh-CN" sz="1200" b="0" i="0" dirty="0">
                <a:solidFill>
                  <a:srgbClr val="333333"/>
                </a:solidFill>
                <a:effectLst/>
                <a:latin typeface="Helvetica Neue" panose="02000503000000020004" pitchFamily="2" charset="0"/>
              </a:rPr>
              <a:t>personal information, e.g. health records</a:t>
            </a:r>
          </a:p>
          <a:p>
            <a:pPr marL="742950" lvl="1" indent="-285750" algn="l">
              <a:buFont typeface="Arial" panose="020B0604020202020204" pitchFamily="34" charset="0"/>
              <a:buChar char="•"/>
            </a:pPr>
            <a:r>
              <a:rPr lang="en-US" altLang="zh-CN" sz="1200" b="0" i="0" dirty="0">
                <a:solidFill>
                  <a:srgbClr val="333333"/>
                </a:solidFill>
                <a:effectLst/>
                <a:latin typeface="Helvetica Neue" panose="02000503000000020004" pitchFamily="2" charset="0"/>
              </a:rPr>
              <a:t>Pages without any incoming links</a:t>
            </a:r>
          </a:p>
          <a:p>
            <a:endParaRPr lang="en-US" dirty="0"/>
          </a:p>
        </p:txBody>
      </p:sp>
    </p:spTree>
    <p:extLst>
      <p:ext uri="{BB962C8B-B14F-4D97-AF65-F5344CB8AC3E}">
        <p14:creationId xmlns:p14="http://schemas.microsoft.com/office/powerpoint/2010/main" val="2821873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9D2F4-5EE7-451E-3FD7-9952ECB2F900}"/>
              </a:ext>
            </a:extLst>
          </p:cNvPr>
          <p:cNvSpPr>
            <a:spLocks noGrp="1"/>
          </p:cNvSpPr>
          <p:nvPr>
            <p:ph type="title"/>
          </p:nvPr>
        </p:nvSpPr>
        <p:spPr/>
        <p:txBody>
          <a:bodyPr/>
          <a:lstStyle/>
          <a:p>
            <a:r>
              <a:rPr lang="en-US" sz="2800" b="0" dirty="0"/>
              <a:t>C.2.3 Outline the principles of searching algorithms used by search engines</a:t>
            </a:r>
          </a:p>
        </p:txBody>
      </p:sp>
      <p:sp>
        <p:nvSpPr>
          <p:cNvPr id="3" name="内容占位符 2">
            <a:extLst>
              <a:ext uri="{FF2B5EF4-FFF2-40B4-BE49-F238E27FC236}">
                <a16:creationId xmlns:a16="http://schemas.microsoft.com/office/drawing/2014/main" id="{8B6A5D14-E72B-9E1F-03E1-E4843F8757DF}"/>
              </a:ext>
            </a:extLst>
          </p:cNvPr>
          <p:cNvSpPr>
            <a:spLocks noGrp="1"/>
          </p:cNvSpPr>
          <p:nvPr>
            <p:ph idx="1"/>
          </p:nvPr>
        </p:nvSpPr>
        <p:spPr/>
        <p:txBody>
          <a:bodyPr/>
          <a:lstStyle/>
          <a:p>
            <a:pPr algn="l">
              <a:buFont typeface="Arial" panose="020B0604020202020204" pitchFamily="34" charset="0"/>
              <a:buChar char="•"/>
            </a:pPr>
            <a:r>
              <a:rPr lang="en-US" altLang="zh-CN" b="0" i="0" dirty="0">
                <a:solidFill>
                  <a:srgbClr val="333333"/>
                </a:solidFill>
                <a:effectLst/>
                <a:latin typeface="Helvetica Neue" panose="02000503000000020004" pitchFamily="2" charset="0"/>
              </a:rPr>
              <a:t>the time that a page has existed</a:t>
            </a:r>
          </a:p>
          <a:p>
            <a:pPr algn="l">
              <a:buFont typeface="Arial" panose="020B0604020202020204" pitchFamily="34" charset="0"/>
              <a:buChar char="•"/>
            </a:pPr>
            <a:r>
              <a:rPr lang="en-US" altLang="zh-CN" b="0" i="0" dirty="0">
                <a:solidFill>
                  <a:srgbClr val="333333"/>
                </a:solidFill>
                <a:effectLst/>
                <a:latin typeface="Helvetica Neue" panose="02000503000000020004" pitchFamily="2" charset="0"/>
              </a:rPr>
              <a:t>the frequency of the search keywords on the page</a:t>
            </a:r>
          </a:p>
          <a:p>
            <a:pPr algn="l">
              <a:buFont typeface="Arial" panose="020B0604020202020204" pitchFamily="34" charset="0"/>
              <a:buChar char="•"/>
            </a:pPr>
            <a:r>
              <a:rPr lang="en-US" altLang="zh-CN" b="0" i="0" dirty="0">
                <a:solidFill>
                  <a:srgbClr val="333333"/>
                </a:solidFill>
                <a:effectLst/>
                <a:latin typeface="Helvetica Neue" panose="02000503000000020004" pitchFamily="2" charset="0"/>
              </a:rPr>
              <a:t>other unknown factors (undisclosed)</a:t>
            </a:r>
          </a:p>
          <a:p>
            <a:endParaRPr lang="en-US" dirty="0"/>
          </a:p>
        </p:txBody>
      </p:sp>
    </p:spTree>
    <p:extLst>
      <p:ext uri="{BB962C8B-B14F-4D97-AF65-F5344CB8AC3E}">
        <p14:creationId xmlns:p14="http://schemas.microsoft.com/office/powerpoint/2010/main" val="3638497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9D2F4-5EE7-451E-3FD7-9952ECB2F900}"/>
              </a:ext>
            </a:extLst>
          </p:cNvPr>
          <p:cNvSpPr>
            <a:spLocks noGrp="1"/>
          </p:cNvSpPr>
          <p:nvPr>
            <p:ph type="title"/>
          </p:nvPr>
        </p:nvSpPr>
        <p:spPr/>
        <p:txBody>
          <a:bodyPr/>
          <a:lstStyle/>
          <a:p>
            <a:r>
              <a:rPr lang="en-US" sz="2800" b="0" dirty="0"/>
              <a:t>C.2.3 Outline the principles of searching algorithms used by search engines</a:t>
            </a:r>
          </a:p>
        </p:txBody>
      </p:sp>
      <p:sp>
        <p:nvSpPr>
          <p:cNvPr id="3" name="内容占位符 2">
            <a:extLst>
              <a:ext uri="{FF2B5EF4-FFF2-40B4-BE49-F238E27FC236}">
                <a16:creationId xmlns:a16="http://schemas.microsoft.com/office/drawing/2014/main" id="{8B6A5D14-E72B-9E1F-03E1-E4843F8757DF}"/>
              </a:ext>
            </a:extLst>
          </p:cNvPr>
          <p:cNvSpPr>
            <a:spLocks noGrp="1"/>
          </p:cNvSpPr>
          <p:nvPr>
            <p:ph idx="1"/>
          </p:nvPr>
        </p:nvSpPr>
        <p:spPr/>
        <p:txBody>
          <a:bodyPr/>
          <a:lstStyle/>
          <a:p>
            <a:r>
              <a:rPr lang="en-US" dirty="0"/>
              <a:t>In-links and Out-links</a:t>
            </a:r>
          </a:p>
          <a:p>
            <a:r>
              <a:rPr lang="en-US" dirty="0"/>
              <a:t>In-links, Links from other websites point to your own page</a:t>
            </a:r>
          </a:p>
          <a:p>
            <a:r>
              <a:rPr lang="en-US" dirty="0"/>
              <a:t>Out-links, Links from your own website links to other websites.</a:t>
            </a:r>
          </a:p>
        </p:txBody>
      </p:sp>
    </p:spTree>
    <p:extLst>
      <p:ext uri="{BB962C8B-B14F-4D97-AF65-F5344CB8AC3E}">
        <p14:creationId xmlns:p14="http://schemas.microsoft.com/office/powerpoint/2010/main" val="4146550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9D2F4-5EE7-451E-3FD7-9952ECB2F900}"/>
              </a:ext>
            </a:extLst>
          </p:cNvPr>
          <p:cNvSpPr>
            <a:spLocks noGrp="1"/>
          </p:cNvSpPr>
          <p:nvPr>
            <p:ph type="title"/>
          </p:nvPr>
        </p:nvSpPr>
        <p:spPr/>
        <p:txBody>
          <a:bodyPr/>
          <a:lstStyle/>
          <a:p>
            <a:r>
              <a:rPr lang="en-US" sz="2800" b="0" dirty="0"/>
              <a:t>C.2.3 Outline the principles of searching algorithms used by search engines</a:t>
            </a:r>
          </a:p>
        </p:txBody>
      </p:sp>
      <p:sp>
        <p:nvSpPr>
          <p:cNvPr id="3" name="内容占位符 2">
            <a:extLst>
              <a:ext uri="{FF2B5EF4-FFF2-40B4-BE49-F238E27FC236}">
                <a16:creationId xmlns:a16="http://schemas.microsoft.com/office/drawing/2014/main" id="{8B6A5D14-E72B-9E1F-03E1-E4843F8757DF}"/>
              </a:ext>
            </a:extLst>
          </p:cNvPr>
          <p:cNvSpPr>
            <a:spLocks noGrp="1"/>
          </p:cNvSpPr>
          <p:nvPr>
            <p:ph idx="1"/>
          </p:nvPr>
        </p:nvSpPr>
        <p:spPr/>
        <p:txBody>
          <a:bodyPr/>
          <a:lstStyle/>
          <a:p>
            <a:pPr algn="l"/>
            <a:r>
              <a:rPr lang="en-US" altLang="zh-CN" sz="1600" b="0" i="0" dirty="0">
                <a:solidFill>
                  <a:srgbClr val="333333"/>
                </a:solidFill>
                <a:effectLst/>
                <a:latin typeface="Helvetica Neue" panose="02000503000000020004" pitchFamily="2" charset="0"/>
              </a:rPr>
              <a:t>PageRank algorithm</a:t>
            </a:r>
          </a:p>
          <a:p>
            <a:pPr algn="l">
              <a:buFont typeface="Arial" panose="020B0604020202020204" pitchFamily="34" charset="0"/>
              <a:buChar char="•"/>
            </a:pPr>
            <a:r>
              <a:rPr lang="en-US" altLang="zh-CN" sz="1600" b="0" i="0" dirty="0">
                <a:solidFill>
                  <a:srgbClr val="333333"/>
                </a:solidFill>
                <a:effectLst/>
                <a:latin typeface="Helvetica Neue" panose="02000503000000020004" pitchFamily="2" charset="0"/>
              </a:rPr>
              <a:t>Pages are given a score (rank)</a:t>
            </a:r>
          </a:p>
          <a:p>
            <a:pPr algn="l">
              <a:buFont typeface="Arial" panose="020B0604020202020204" pitchFamily="34" charset="0"/>
              <a:buChar char="•"/>
            </a:pPr>
            <a:r>
              <a:rPr lang="en-US" altLang="zh-CN" sz="1600" b="0" i="0" dirty="0">
                <a:solidFill>
                  <a:srgbClr val="333333"/>
                </a:solidFill>
                <a:effectLst/>
                <a:latin typeface="Helvetica Neue" panose="02000503000000020004" pitchFamily="2" charset="0"/>
              </a:rPr>
              <a:t>Rank determines the order in which pages appear</a:t>
            </a:r>
          </a:p>
          <a:p>
            <a:pPr algn="l">
              <a:buFont typeface="Arial" panose="020B0604020202020204" pitchFamily="34" charset="0"/>
              <a:buChar char="•"/>
            </a:pPr>
            <a:r>
              <a:rPr lang="en-US" altLang="zh-CN" sz="1600" b="0" i="0" dirty="0" err="1">
                <a:solidFill>
                  <a:srgbClr val="333333"/>
                </a:solidFill>
                <a:effectLst/>
                <a:latin typeface="Helvetica Neue" panose="02000503000000020004" pitchFamily="2" charset="0"/>
              </a:rPr>
              <a:t>Inlinks</a:t>
            </a:r>
            <a:r>
              <a:rPr lang="en-US" altLang="zh-CN" sz="1600" b="0" i="0" dirty="0">
                <a:solidFill>
                  <a:srgbClr val="333333"/>
                </a:solidFill>
                <a:effectLst/>
                <a:latin typeface="Helvetica Neue" panose="02000503000000020004" pitchFamily="2" charset="0"/>
              </a:rPr>
              <a:t> add value to a page</a:t>
            </a:r>
          </a:p>
          <a:p>
            <a:pPr algn="l">
              <a:buFont typeface="Arial" panose="020B0604020202020204" pitchFamily="34" charset="0"/>
              <a:buChar char="•"/>
            </a:pPr>
            <a:r>
              <a:rPr lang="en-US" altLang="zh-CN" sz="1600" b="0" i="0" dirty="0">
                <a:solidFill>
                  <a:srgbClr val="333333"/>
                </a:solidFill>
                <a:effectLst/>
                <a:latin typeface="Helvetica Neue" panose="02000503000000020004" pitchFamily="2" charset="0"/>
              </a:rPr>
              <a:t>The importance of an </a:t>
            </a:r>
            <a:r>
              <a:rPr lang="en-US" altLang="zh-CN" sz="1600" b="0" i="0" dirty="0" err="1">
                <a:solidFill>
                  <a:srgbClr val="333333"/>
                </a:solidFill>
                <a:effectLst/>
                <a:latin typeface="Helvetica Neue" panose="02000503000000020004" pitchFamily="2" charset="0"/>
              </a:rPr>
              <a:t>inlink</a:t>
            </a:r>
            <a:r>
              <a:rPr lang="en-US" altLang="zh-CN" sz="1600" b="0" i="0" dirty="0">
                <a:solidFill>
                  <a:srgbClr val="333333"/>
                </a:solidFill>
                <a:effectLst/>
                <a:latin typeface="Helvetica Neue" panose="02000503000000020004" pitchFamily="2" charset="0"/>
              </a:rPr>
              <a:t> depends on the PageRank (score) of the linking page</a:t>
            </a:r>
          </a:p>
          <a:p>
            <a:pPr algn="l">
              <a:buFont typeface="Arial" panose="020B0604020202020204" pitchFamily="34" charset="0"/>
              <a:buChar char="•"/>
            </a:pPr>
            <a:r>
              <a:rPr lang="en-US" altLang="zh-CN" sz="1600" b="0" i="0" dirty="0">
                <a:solidFill>
                  <a:srgbClr val="333333"/>
                </a:solidFill>
                <a:effectLst/>
                <a:latin typeface="Helvetica Neue" panose="02000503000000020004" pitchFamily="2" charset="0"/>
              </a:rPr>
              <a:t>PageRank counts links per page and determines which page are most important</a:t>
            </a:r>
          </a:p>
          <a:p>
            <a:pPr algn="l"/>
            <a:endParaRPr lang="en-US" altLang="zh-CN" sz="1600"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598254955"/>
      </p:ext>
    </p:extLst>
  </p:cSld>
  <p:clrMapOvr>
    <a:masterClrMapping/>
  </p:clrMapOvr>
</p:sld>
</file>

<file path=ppt/theme/theme1.xml><?xml version="1.0" encoding="utf-8"?>
<a:theme xmlns:a="http://schemas.openxmlformats.org/drawingml/2006/main" name="PrismaticVTI">
  <a:themeElements>
    <a:clrScheme name="AnalogousFromLightSeedRightStep">
      <a:dk1>
        <a:srgbClr val="000000"/>
      </a:dk1>
      <a:lt1>
        <a:srgbClr val="FFFFFF"/>
      </a:lt1>
      <a:dk2>
        <a:srgbClr val="3F2441"/>
      </a:dk2>
      <a:lt2>
        <a:srgbClr val="E2E8E2"/>
      </a:lt2>
      <a:accent1>
        <a:srgbClr val="DE79E3"/>
      </a:accent1>
      <a:accent2>
        <a:srgbClr val="DD5BAE"/>
      </a:accent2>
      <a:accent3>
        <a:srgbClr val="E37991"/>
      </a:accent3>
      <a:accent4>
        <a:srgbClr val="DD755B"/>
      </a:accent4>
      <a:accent5>
        <a:srgbClr val="CF9842"/>
      </a:accent5>
      <a:accent6>
        <a:srgbClr val="A5A845"/>
      </a:accent6>
      <a:hlink>
        <a:srgbClr val="598E56"/>
      </a:hlink>
      <a:folHlink>
        <a:srgbClr val="7F7F7F"/>
      </a:folHlink>
    </a:clrScheme>
    <a:fontScheme name="Custom 166">
      <a:majorFont>
        <a:latin typeface="Microsoft YaHei"/>
        <a:ea typeface=""/>
        <a:cs typeface=""/>
      </a:majorFont>
      <a:minorFont>
        <a:latin typeface="Microsoft YaHe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otalTime>73</TotalTime>
  <Words>2465</Words>
  <Application>Microsoft Macintosh PowerPoint</Application>
  <PresentationFormat>宽屏</PresentationFormat>
  <Paragraphs>166</Paragraphs>
  <Slides>30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30</vt:i4>
      </vt:variant>
    </vt:vector>
  </HeadingPairs>
  <TitlesOfParts>
    <vt:vector size="36" baseType="lpstr">
      <vt:lpstr>Microsoft YaHei</vt:lpstr>
      <vt:lpstr>Microsoft YaHei Light</vt:lpstr>
      <vt:lpstr>Arial</vt:lpstr>
      <vt:lpstr>Avenir Next LT Pro</vt:lpstr>
      <vt:lpstr>Helvetica Neue</vt:lpstr>
      <vt:lpstr>PrismaticVTI</vt:lpstr>
      <vt:lpstr>CS club 4th session</vt:lpstr>
      <vt:lpstr>The list of work </vt:lpstr>
      <vt:lpstr>Web science c2.1-12</vt:lpstr>
      <vt:lpstr>C.2.1 Define the term search engine</vt:lpstr>
      <vt:lpstr>C.2.2 Distinguish between the surface web and the deep web </vt:lpstr>
      <vt:lpstr>C.2.2 Distinguish between the surface web and the deep web </vt:lpstr>
      <vt:lpstr>C.2.3 Outline the principles of searching algorithms used by search engines</vt:lpstr>
      <vt:lpstr>C.2.3 Outline the principles of searching algorithms used by search engines</vt:lpstr>
      <vt:lpstr>C.2.3 Outline the principles of searching algorithms used by search engines</vt:lpstr>
      <vt:lpstr>C.2.3 Outline the principles of searching algorithms used by search engines</vt:lpstr>
      <vt:lpstr>C.2.4 Describe how a web-crawler functions.</vt:lpstr>
      <vt:lpstr>C.2.4 Describe how a web-crawler functions.</vt:lpstr>
      <vt:lpstr>C.2.5 Discuss the relationship between data in a meta tag and how it is accessed by a web-crawler</vt:lpstr>
      <vt:lpstr>C.2.6 Discuss the use of parallel web-crawling</vt:lpstr>
      <vt:lpstr>C.2.6 Discuss the use of parallel web-crawling</vt:lpstr>
      <vt:lpstr>C.2.7 Outline the purpose of web-indexing in search engines</vt:lpstr>
      <vt:lpstr>C.2.8-9 Suggest how developers can create pages that appear more prominently in search engine results. Describe the different metrics used by search engines.</vt:lpstr>
      <vt:lpstr>C.2.8-9 Suggest how developers can create pages that appear more prominently in search engine results. Describe the different metrics used by search engines.</vt:lpstr>
      <vt:lpstr>C.2.8-9 Suggest how developers can create pages that appear more prominently in search engine results. Describe the different metrics used by search engines.</vt:lpstr>
      <vt:lpstr>C.2.10 Explain why the effectiveness of a search engine is determined by the assumptions made when developing it.</vt:lpstr>
      <vt:lpstr>C.2.11 Discuss the use of white hat and black hat search engine optimisation</vt:lpstr>
      <vt:lpstr>C.2.11 Discuss the use of white hat and black hat search engine optimisation</vt:lpstr>
      <vt:lpstr>C.2.11 Discuss the use of white hat and black hat search engine optimisation</vt:lpstr>
      <vt:lpstr>C.2.11 Discuss the use of white hat and black hat search engine optimisation</vt:lpstr>
      <vt:lpstr>C.2.11 Discuss the use of white hat and black hat search engine optimisation</vt:lpstr>
      <vt:lpstr>C.2.11 Discuss the use of white hat and black hat search engine optimisation</vt:lpstr>
      <vt:lpstr>C.2.11 Discuss the use of white hat and black hat search engine optimisation</vt:lpstr>
      <vt:lpstr>C.2.12 Outline future challenges to search engines as the web continues to grow</vt:lpstr>
      <vt:lpstr>The Godot seciton</vt:lpstr>
      <vt:lpstr>The tutorial videos Observable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club 4th session</dc:title>
  <dc:creator>Stephen XIA</dc:creator>
  <cp:lastModifiedBy>Stephen XIA</cp:lastModifiedBy>
  <cp:revision>1</cp:revision>
  <dcterms:created xsi:type="dcterms:W3CDTF">2023-04-10T05:30:52Z</dcterms:created>
  <dcterms:modified xsi:type="dcterms:W3CDTF">2023-04-10T06:44:08Z</dcterms:modified>
</cp:coreProperties>
</file>