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338E48F-AB61-4E15-87A1-9AE1CD49EB40}">
  <a:tblStyle styleId="{A338E48F-AB61-4E15-87A1-9AE1CD49EB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8b240f8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8b240f8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8b240f84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8b240f84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8b240f84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8b240f84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8b240f84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18b240f84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8b240f84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18b240f84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8b240f84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8b240f84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8b240f84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8b240f84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8b240f84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8b240f84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8b240f84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8b240f84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8b240f84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18b240f84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dc8a26b6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dc8a26b6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me show you guys about individual training result of this week.</a:t>
            </a:r>
            <a:r>
              <a:rPr lang="en">
                <a:solidFill>
                  <a:schemeClr val="dk1"/>
                </a:solidFill>
              </a:rPr>
              <a:t>I will give you a short presentation about what I did for this week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c9c1c825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0c9c1c825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59794bed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59794bed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8b69b9ea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18b69b9ea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c9c1c825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c9c1c825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8b4dd278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8b4dd278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b4dd278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b4dd278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8b4dd278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8b4dd278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8b4dd278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8b4dd278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8b4dd278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8b4dd278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c9c1c82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c9c1c82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keras.io/api/applications/" TargetMode="External"/><Relationship Id="rId4" Type="http://schemas.openxmlformats.org/officeDocument/2006/relationships/hyperlink" Target="https://www.datacamp.com/blog/keras-cheat-sheet-neural-networks-in-python" TargetMode="External"/><Relationship Id="rId5" Type="http://schemas.openxmlformats.org/officeDocument/2006/relationships/hyperlink" Target="https://www.kaggle.com/chekoduadarsh/starters-guide-convolutional-xgboost" TargetMode="External"/><Relationship Id="rId6" Type="http://schemas.openxmlformats.org/officeDocument/2006/relationships/hyperlink" Target="https://www.analyticsvidhya.com/blog/2016/03/complete-guide-parameter-tuning-xgboost-with-codes-python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Progress Report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5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Mar, 7th 2021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6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Yiming Ni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Yin Jin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Ziyuan Zhou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283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 the GloVe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952250"/>
            <a:ext cx="8217701" cy="143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4775" y="2981325"/>
            <a:ext cx="3048000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/>
          <p:nvPr/>
        </p:nvSpPr>
        <p:spPr>
          <a:xfrm flipH="1">
            <a:off x="5132775" y="3450425"/>
            <a:ext cx="867900" cy="342900"/>
          </a:xfrm>
          <a:prstGeom prst="stripedRightArrow">
            <a:avLst>
              <a:gd fmla="val 43745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6464" y="1152475"/>
            <a:ext cx="6351071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the Text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0177" y="1152475"/>
            <a:ext cx="6607951" cy="382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254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the embedding matrix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4511275"/>
            <a:ext cx="8520600" cy="4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rPr lang="en" sz="1550"/>
              <a:t>https://medium.com/saarthi-ai/sentence-classification-using-convolutional-neural-networks-ddad72c7048c</a:t>
            </a:r>
            <a:endParaRPr sz="1550"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100" y="827525"/>
            <a:ext cx="7081724" cy="241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100" y="3324950"/>
            <a:ext cx="7081725" cy="984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Embedding Matrix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550" y="1286999"/>
            <a:ext cx="7215176" cy="347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model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150" y="1152475"/>
            <a:ext cx="7478548" cy="387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with CNN model</a:t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8950" y="2498148"/>
            <a:ext cx="6936574" cy="227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8950" y="1546600"/>
            <a:ext cx="6057900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Model</a:t>
            </a:r>
            <a:endParaRPr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7001801" cy="387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of LSTM Model</a:t>
            </a:r>
            <a:endParaRPr/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38123"/>
            <a:ext cx="7484150" cy="304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Basic knowledge about how to use python/numpy and pandas to do the machine learning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Loading Data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Processing Data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Building Model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Training Model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Predicting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Knew some powerful models : LinearRegression, NB, Random Forest, CNN/LSTM, Pre-trained embedding …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Process the Text with different tools : CountVectorizer, stop words, word bagging, embedding words …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summary for this week</a:t>
            </a:r>
            <a:endParaRPr/>
          </a:p>
        </p:txBody>
      </p:sp>
      <p:graphicFrame>
        <p:nvGraphicFramePr>
          <p:cNvPr id="61" name="Google Shape;61;p14"/>
          <p:cNvGraphicFramePr/>
          <p:nvPr/>
        </p:nvGraphicFramePr>
        <p:xfrm>
          <a:off x="710250" y="58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{A338E48F-AB61-4E15-87A1-9AE1CD49EB40}</a:tableStyleId>
              </a:tblPr>
              <a:tblGrid>
                <a:gridCol w="1544700"/>
                <a:gridCol w="1544700"/>
                <a:gridCol w="1544700"/>
                <a:gridCol w="1544700"/>
                <a:gridCol w="1544700"/>
              </a:tblGrid>
              <a:tr h="43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Baseline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Text 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Likes 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Image Score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Gender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FF00"/>
                          </a:solidFill>
                        </a:rPr>
                        <a:t>0.84 (on Val)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9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Age Group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FF00"/>
                          </a:solidFill>
                        </a:rPr>
                        <a:t>0.64</a:t>
                      </a:r>
                      <a:endParaRPr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3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Open(RMSE)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0.60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FF00"/>
                          </a:solidFill>
                        </a:rPr>
                        <a:t>0.63</a:t>
                      </a:r>
                      <a:endParaRPr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8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Conscientious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(RMSE)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0.68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FF00"/>
                          </a:solidFill>
                        </a:rPr>
                        <a:t>0.72</a:t>
                      </a:r>
                      <a:endParaRPr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3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Extrovert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(RMSE)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FF00"/>
                          </a:solidFill>
                        </a:rPr>
                        <a:t>0.78</a:t>
                      </a:r>
                      <a:endParaRPr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3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Agreeable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(RMSE)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FF00"/>
                          </a:solidFill>
                        </a:rPr>
                        <a:t>0.66</a:t>
                      </a:r>
                      <a:endParaRPr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2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Neurotic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(RMSE)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FF00"/>
                          </a:solidFill>
                        </a:rPr>
                        <a:t>0.78</a:t>
                      </a:r>
                      <a:endParaRPr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“Likes”</a:t>
            </a:r>
            <a:endParaRPr/>
          </a:p>
        </p:txBody>
      </p:sp>
      <p:sp>
        <p:nvSpPr>
          <p:cNvPr id="187" name="Google Shape;187;p32"/>
          <p:cNvSpPr txBox="1"/>
          <p:nvPr>
            <p:ph idx="1" type="body"/>
          </p:nvPr>
        </p:nvSpPr>
        <p:spPr>
          <a:xfrm>
            <a:off x="311700" y="1126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 on training the model for 5-big personalities.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Tried to deploy LogisticRegression, and </a:t>
            </a:r>
            <a:r>
              <a:rPr lang="en">
                <a:highlight>
                  <a:srgbClr val="FFFFFE"/>
                </a:highlight>
              </a:rPr>
              <a:t>KNeighborsRegressor</a:t>
            </a:r>
            <a:endParaRPr>
              <a:highlight>
                <a:srgbClr val="FFFFFE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Overfitted.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RMSE for train and test 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3"/>
          <p:cNvSpPr txBox="1"/>
          <p:nvPr>
            <p:ph idx="1" type="body"/>
          </p:nvPr>
        </p:nvSpPr>
        <p:spPr>
          <a:xfrm>
            <a:off x="5845375" y="1017725"/>
            <a:ext cx="2866500" cy="3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Train Dataset: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Ope: 0.42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Con: 0.55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Ext: 0.72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Agr: 0.49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Neu: 0.70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Test Dataset: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highlight>
                  <a:srgbClr val="FFFFFF"/>
                </a:highlight>
              </a:rPr>
              <a:t>Ope: 0.67,</a:t>
            </a:r>
            <a:endParaRPr sz="1600"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highlight>
                  <a:srgbClr val="FFFFFF"/>
                </a:highlight>
              </a:rPr>
              <a:t>Con: 0.84</a:t>
            </a:r>
            <a:endParaRPr sz="1600"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highlight>
                  <a:srgbClr val="FFFFFF"/>
                </a:highlight>
              </a:rPr>
              <a:t>Ext: 0.85</a:t>
            </a:r>
            <a:endParaRPr sz="1600"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highlight>
                  <a:srgbClr val="FFFFFF"/>
                </a:highlight>
              </a:rPr>
              <a:t>Agr: 0.73</a:t>
            </a:r>
            <a:endParaRPr sz="1600"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highlight>
                  <a:srgbClr val="FFFFFF"/>
                </a:highlight>
              </a:rPr>
              <a:t>Neu: 0.74</a:t>
            </a:r>
            <a:endParaRPr sz="1600"/>
          </a:p>
        </p:txBody>
      </p:sp>
      <p:sp>
        <p:nvSpPr>
          <p:cNvPr id="194" name="Google Shape;194;p33"/>
          <p:cNvSpPr txBox="1"/>
          <p:nvPr>
            <p:ph idx="1" type="body"/>
          </p:nvPr>
        </p:nvSpPr>
        <p:spPr>
          <a:xfrm>
            <a:off x="311700" y="1113325"/>
            <a:ext cx="5445600" cy="16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result of </a:t>
            </a:r>
            <a:r>
              <a:rPr lang="en">
                <a:highlight>
                  <a:srgbClr val="FFFFFE"/>
                </a:highlight>
              </a:rPr>
              <a:t>KNeighborsRegressor</a:t>
            </a:r>
            <a:endParaRPr>
              <a:highlight>
                <a:srgbClr val="FFFFFE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Reason?: The value of n_neighbors might still too small.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Source: Midterm practice problems on kNN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900" y="2252925"/>
            <a:ext cx="3748216" cy="233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Achievement</a:t>
            </a:r>
            <a:r>
              <a:rPr lang="en"/>
              <a:t> for Likes</a:t>
            </a:r>
            <a:endParaRPr/>
          </a:p>
        </p:txBody>
      </p:sp>
      <p:sp>
        <p:nvSpPr>
          <p:cNvPr id="201" name="Google Shape;20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FE"/>
                </a:highlight>
              </a:rPr>
              <a:t>RandomForestClassifier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Gender: 0.75 accuracy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Age Group: 0.64 accuracy</a:t>
            </a:r>
            <a:endParaRPr/>
          </a:p>
          <a:p>
            <a:pPr indent="-3429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FE"/>
                </a:highlight>
              </a:rPr>
              <a:t>LinearRegression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Open: </a:t>
            </a:r>
            <a:r>
              <a:rPr lang="en"/>
              <a:t>0.63 RMSE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Neurotic: 0.78 RMSE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Extrovert: 0.78 RMSE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Agreeable: 0.66 RMSE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Conscientious: 0.72 RMSE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Image: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Gender Binary Classification: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State of art model for feature extraction: RestNet50, VGG16, Inception v3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Built my </a:t>
            </a:r>
            <a:r>
              <a:rPr lang="en"/>
              <a:t>own MLP, XGboost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Fine tuning on hyper parameters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Summary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644825"/>
            <a:ext cx="7467600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Resnet50+MPL 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86450"/>
            <a:ext cx="5182573" cy="3948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6673" y="1017725"/>
            <a:ext cx="2901490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Restnet50+XGboost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6040736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0775" y="1890096"/>
            <a:ext cx="4451526" cy="108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VGG16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7158" y="0"/>
            <a:ext cx="339683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400" y="1017725"/>
            <a:ext cx="4727819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InceptionV3： </a:t>
            </a:r>
            <a:r>
              <a:rPr lang="en"/>
              <a:t>MLP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175" y="1152475"/>
            <a:ext cx="6089640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Suggestion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Fine tune base on </a:t>
            </a:r>
            <a:r>
              <a:rPr lang="en"/>
              <a:t>state</a:t>
            </a:r>
            <a:r>
              <a:rPr lang="en"/>
              <a:t> of art models in Keras:</a:t>
            </a:r>
            <a:endParaRPr/>
          </a:p>
          <a:p>
            <a:pPr indent="-3175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https://keras.io/api/applications/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Suggestion for built own MLP</a:t>
            </a:r>
            <a:endParaRPr/>
          </a:p>
          <a:p>
            <a:pPr indent="-3175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https://www.datacamp.com/blog/keras-cheat-sheet-neural-networks-in-python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Convolutional XGBOOST</a:t>
            </a:r>
            <a:endParaRPr/>
          </a:p>
          <a:p>
            <a:pPr indent="-3175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https://www.kaggle.com/chekoduadarsh/starters-guide-convolutional-xgboost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Fine tune XGboost by using GridSearch</a:t>
            </a:r>
            <a:endParaRPr/>
          </a:p>
          <a:p>
            <a:pPr indent="-3175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https://www.analyticsvidhya.com/blog/2016/03/complete-guide-parameter-tuning-xgboost-with-codes-python/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3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</a:t>
            </a:r>
            <a:endParaRPr/>
          </a:p>
        </p:txBody>
      </p:sp>
      <p:sp>
        <p:nvSpPr>
          <p:cNvPr id="109" name="Google Shape;109;p21"/>
          <p:cNvSpPr txBox="1"/>
          <p:nvPr/>
        </p:nvSpPr>
        <p:spPr>
          <a:xfrm>
            <a:off x="596350" y="1224650"/>
            <a:ext cx="74223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What I did for these weeks:</a:t>
            </a:r>
            <a:endParaRPr sz="22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2200"/>
              <a:t>Do the text </a:t>
            </a:r>
            <a:r>
              <a:rPr lang="en" sz="2200"/>
              <a:t>classification</a:t>
            </a:r>
            <a:r>
              <a:rPr lang="en" sz="2200"/>
              <a:t> with CNN &amp; LSTM models</a:t>
            </a:r>
            <a:endParaRPr sz="22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2200"/>
              <a:t>Use the pre-trained embedding “GloVe” and create a embedding matrix for model’s embedding layer </a:t>
            </a:r>
            <a:endParaRPr sz="2200">
              <a:solidFill>
                <a:schemeClr val="accent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