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68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4E31-8004-4C8B-AB85-4FEAABA60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943A0-BA93-48BC-9BEF-6BC9F0A0D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CDDE-22E6-49BB-94DE-8A8197F9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E283-6977-40C4-A86A-EDB105480DE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27D95-0CC1-45DF-8FFF-A5624C9C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705F7-F292-4C7A-AB9F-94FD0E1F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3F25-A1B3-484F-81CB-54F523D8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0C80-B720-41FE-ACA4-AA72D4B9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66B50-2851-4246-ADE1-85F54D451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9A8FD-E1BD-4772-BEC9-E2D55662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E283-6977-40C4-A86A-EDB105480DE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D7A8-ABE5-426A-A53F-8B0908AD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88AAD-7EDD-4BEA-A1E8-F39532D4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3F25-A1B3-484F-81CB-54F523D8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9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77C3C-7375-4821-8F2D-473018D9D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BDDAE-074E-425F-824C-CB9EA9F93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2BA5-A9D7-442D-BA72-01F508F5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E283-6977-40C4-A86A-EDB105480DE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C1645-718A-45BD-A0EF-7DDDCA3E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7EFE-B848-4A08-B339-F1573DD2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3F25-A1B3-484F-81CB-54F523D8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5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64FB-25A3-4964-93F7-AA76BC2A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90191-B64A-4777-B8BD-98D9413CF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CC10-CAD8-4A67-9755-F2C78378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E283-6977-40C4-A86A-EDB105480DE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2B90-ABCD-488A-BC27-98DEFD00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FE47-ED1B-4076-9A07-BE29CA37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3F25-A1B3-484F-81CB-54F523D8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7E6D-4383-421B-9AEF-05211A17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58E8-7B3C-4071-8816-AB5322D5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10B5-348E-4707-8FE6-E1C80B97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E283-6977-40C4-A86A-EDB105480DE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741B-68EB-4DF0-805D-A0957060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E4DCC-1FDD-4989-AB97-B400FF9D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3F25-A1B3-484F-81CB-54F523D8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B910-D91F-4A4F-B384-3B8CD0C8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1356-6531-4B9E-B98D-65E18DEAA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5A27-730A-436D-972E-3FBE639F5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8DC06-99CA-426F-9923-D570FBCE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E283-6977-40C4-A86A-EDB105480DE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D47C-7FDB-422C-A128-C423B177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06CCB-1C8A-4710-99E9-22EC5E0B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3F25-A1B3-484F-81CB-54F523D8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C29D-6347-49FA-BADF-82ACA3AD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9E5F-8F3A-4B2B-A1B1-35D3E8C7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DC7C6-43DD-49DB-9410-ECDC922A5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C7910-0D54-4DA2-8DD1-99E5B537A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22B21-7828-449C-B41D-86A5CDC00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BC90A-9F9D-49DE-910E-9F476274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E283-6977-40C4-A86A-EDB105480DE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8DFD7-4CF2-493C-8D15-5CB9F3A9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BDCAD-2866-4774-A30D-36E6DD4A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3F25-A1B3-484F-81CB-54F523D8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9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662E-1D7A-4826-A8FB-AFC4DD26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61D13-F00E-4985-88D3-AD6FB2FE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E283-6977-40C4-A86A-EDB105480DE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86478-ABF5-4F96-8D6D-8FBC481F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DB766-7990-410F-9B5D-47362A75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3F25-A1B3-484F-81CB-54F523D8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4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5ACD9-3918-4A20-8780-847B24C2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E283-6977-40C4-A86A-EDB105480DE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EF2F6-684E-41BF-92FD-3CD0BD31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238BA-9C9A-4462-8063-311F0074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3F25-A1B3-484F-81CB-54F523D8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E99B-40F8-4A13-967A-C65BFC2D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5165-7251-4A32-859E-E880D736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34386-2659-4BDE-B789-8AFAC1C11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531F7-F8D0-488D-8659-580EAD81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E283-6977-40C4-A86A-EDB105480DE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019D-332A-42D0-A2E6-62194CBC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8D28D-0629-4835-8D4A-3A6CD17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3F25-A1B3-484F-81CB-54F523D8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7C28-3D3D-4E26-9752-A46D9E2B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C9C91-88BD-4D80-94DB-C710B6520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3BE18-35A8-451C-B611-6FAA9F04D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04CAB-6F4A-43F5-9AF0-C24643A4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E283-6977-40C4-A86A-EDB105480DE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6792-C833-4F25-8E66-23653AF9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1CBEA-BCDA-4286-81EA-D9E0572D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3F25-A1B3-484F-81CB-54F523D8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C610D-6110-4B6C-94F4-45DE4728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9C2F2-57B4-4CE1-A034-49C17549E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BDC2-FFF8-4E6A-9815-827EFEC0E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E283-6977-40C4-A86A-EDB105480DEA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1BD4-03E3-4B8A-987C-A3E356B07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2B570-A765-4CDA-826E-3D65BB5D0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3F25-A1B3-484F-81CB-54F523D8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0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5638-D61F-4689-A696-EA5B5652F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 Graph Neural Networks</a:t>
            </a:r>
            <a:br>
              <a:rPr lang="en-US" sz="4000" dirty="0"/>
            </a:br>
            <a:r>
              <a:rPr lang="en-US" sz="4000" dirty="0"/>
              <a:t> for Sequential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DDC4E-6946-4EBA-8D1F-A8C97EA86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TCSS 556 Spring 2022</a:t>
            </a:r>
          </a:p>
          <a:p>
            <a:r>
              <a:rPr lang="en-US" dirty="0"/>
              <a:t>John Zhou</a:t>
            </a:r>
          </a:p>
        </p:txBody>
      </p:sp>
    </p:spTree>
    <p:extLst>
      <p:ext uri="{BB962C8B-B14F-4D97-AF65-F5344CB8AC3E}">
        <p14:creationId xmlns:p14="http://schemas.microsoft.com/office/powerpoint/2010/main" val="381163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29FC-BA0A-417B-8735-B77AEE11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Dynamic Graph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A6090E-48A3-4655-ABAD-78DF980BF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 sequence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timestamp sequence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sequence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timestamp sequence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Edge representations: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,1,1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,2,1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,3,1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……..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A6090E-48A3-4655-ABAD-78DF980BF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8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EF12-18F9-4EFE-B5D0-A6F8126D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Sub-graph Sampling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70F3-8CFC-4541-AEE8-69F2DFC2C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9873" cy="4351338"/>
          </a:xfrm>
        </p:spPr>
        <p:txBody>
          <a:bodyPr>
            <a:normAutofit/>
          </a:bodyPr>
          <a:lstStyle/>
          <a:p>
            <a:r>
              <a:rPr lang="en-US" dirty="0"/>
              <a:t>Goal: extract sub-graphs which contain user’s sequence and its related sequences. Thus, reduce the computational cost.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E8FE5D3-D81C-4D09-A5AA-B97A84018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33" y="1519566"/>
            <a:ext cx="4114075" cy="53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4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8841-4FFB-4B72-983F-B548723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Sub-graph Sampling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99BEA-94D6-4370-9BD6-B73DE2596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4578" cy="4351338"/>
              </a:xfrm>
            </p:spPr>
            <p:txBody>
              <a:bodyPr/>
              <a:lstStyle/>
              <a:p>
                <a:r>
                  <a:rPr lang="en-US" dirty="0"/>
                  <a:t>Explanation: Line 5, 6, 8 in Algorithm</a:t>
                </a:r>
              </a:p>
              <a:p>
                <a:pPr lvl="1"/>
                <a:r>
                  <a:rPr lang="en-US" dirty="0"/>
                  <a:t>Take user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as the anchor node and select its most recent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first-order neighbors from graph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is the historical items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has interacted with and its max length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99BEA-94D6-4370-9BD6-B73DE2596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4578" cy="4351338"/>
              </a:xfrm>
              <a:blipFill>
                <a:blip r:embed="rId2"/>
                <a:stretch>
                  <a:fillRect l="-1685" t="-2241" r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E05222D-56C5-74F0-8766-6BEA8FD1B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09" y="1344287"/>
            <a:ext cx="4114075" cy="53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9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8841-4FFB-4B72-983F-B548723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Sub-graph Sampling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99BEA-94D6-4370-9BD6-B73DE2596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4578" cy="4351338"/>
              </a:xfrm>
            </p:spPr>
            <p:txBody>
              <a:bodyPr/>
              <a:lstStyle/>
              <a:p>
                <a:r>
                  <a:rPr lang="en-US" dirty="0"/>
                  <a:t>Explanation: Line 11, 12, 14 in Algorithm</a:t>
                </a:r>
              </a:p>
              <a:p>
                <a:pPr lvl="1"/>
                <a:r>
                  <a:rPr lang="en-US" dirty="0"/>
                  <a:t>For each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will be used as an anchor node to sample the set of users who have interacted with them.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99BEA-94D6-4370-9BD6-B73DE2596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4578" cy="4351338"/>
              </a:xfrm>
              <a:blipFill>
                <a:blip r:embed="rId2"/>
                <a:stretch>
                  <a:fillRect l="-1685" t="-2241" r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E05222D-56C5-74F0-8766-6BEA8FD1B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09" y="1344287"/>
            <a:ext cx="4114075" cy="53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1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8841-4FFB-4B72-983F-B548723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Sub-graph Sampling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9BEA-94D6-4370-9BD6-B73DE259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4578" cy="4351338"/>
          </a:xfrm>
        </p:spPr>
        <p:txBody>
          <a:bodyPr/>
          <a:lstStyle/>
          <a:p>
            <a:r>
              <a:rPr lang="en-US" dirty="0"/>
              <a:t>Explanation: Line 7, 13 in Algorithm</a:t>
            </a:r>
          </a:p>
          <a:p>
            <a:pPr lvl="1"/>
            <a:r>
              <a:rPr lang="en-US" dirty="0"/>
              <a:t>Record user and item nodes that have been used to be anchor node to avoid repeated sampling.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E05222D-56C5-74F0-8766-6BEA8FD1B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09" y="1344287"/>
            <a:ext cx="4114075" cy="53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3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8841-4FFB-4B72-983F-B5487239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Sub-graph Sampling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99BEA-94D6-4370-9BD6-B73DE2596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3963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contains the nodes of the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dirty="0"/>
                  <a:t> and its associated sequences.</a:t>
                </a:r>
              </a:p>
              <a:p>
                <a:r>
                  <a:rPr lang="en-US" dirty="0"/>
                  <a:t>User and items nodes in these sequence are linked to each other, through stacking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relationships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99BEA-94D6-4370-9BD6-B73DE2596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39630" cy="4351338"/>
              </a:xfrm>
              <a:blipFill>
                <a:blip r:embed="rId2"/>
                <a:stretch>
                  <a:fillRect l="-1679" t="-2241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E05222D-56C5-74F0-8766-6BEA8FD1B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09" y="1344287"/>
            <a:ext cx="4114075" cy="531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- Dynamic Graph Recommendation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E9B8-E4A4-33D4-C1FE-FEA54C72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0775" cy="4351338"/>
          </a:xfrm>
        </p:spPr>
        <p:txBody>
          <a:bodyPr/>
          <a:lstStyle/>
          <a:p>
            <a:r>
              <a:rPr lang="en-US" dirty="0"/>
              <a:t>Goal: encode each user preference from the sub-graph.</a:t>
            </a:r>
          </a:p>
          <a:p>
            <a:r>
              <a:rPr lang="en-US" dirty="0"/>
              <a:t>Consists of message propagation and node updating components.</a:t>
            </a:r>
          </a:p>
          <a:p>
            <a:r>
              <a:rPr lang="en-US" dirty="0"/>
              <a:t>Outputs from previous step: From item to user, From user to item.</a:t>
            </a:r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9D051B4-D381-8FBC-93F6-62CA4D7D2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0" y="348560"/>
            <a:ext cx="3997627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0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- Dynamic Graph Recommendation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78249" cy="4351338"/>
              </a:xfrm>
            </p:spPr>
            <p:txBody>
              <a:bodyPr/>
              <a:lstStyle/>
              <a:p>
                <a:r>
                  <a:rPr lang="en-US" dirty="0"/>
                  <a:t>From item to user: The set of neighbor nodes of the user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the items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has purchased.</a:t>
                </a:r>
              </a:p>
              <a:p>
                <a:r>
                  <a:rPr lang="en-US" dirty="0"/>
                  <a:t>To update the user node representation in each layer, we need to extract two types pf information from each items.</a:t>
                </a:r>
              </a:p>
              <a:p>
                <a:pPr lvl="1"/>
                <a:r>
                  <a:rPr lang="en-US" dirty="0"/>
                  <a:t>Long-term: reflect user’s inherent characteristics and general preference, induced from user’s all historical items.</a:t>
                </a:r>
              </a:p>
              <a:p>
                <a:pPr lvl="1"/>
                <a:r>
                  <a:rPr lang="en-US" dirty="0"/>
                  <a:t>Short-term: reflect user’s latest interest.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78249" cy="4351338"/>
              </a:xfrm>
              <a:blipFill>
                <a:blip r:embed="rId2"/>
                <a:stretch>
                  <a:fillRect l="-1550" t="-2241" r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9D051B4-D381-8FBC-93F6-62CA4D7D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0" y="348560"/>
            <a:ext cx="3997627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7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- Dynamic Graph Recommendation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78249" cy="4351338"/>
              </a:xfrm>
            </p:spPr>
            <p:txBody>
              <a:bodyPr/>
              <a:lstStyle/>
              <a:p>
                <a:r>
                  <a:rPr lang="en-US" dirty="0"/>
                  <a:t>From user to item: The set of neighbor nodes of the item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user who purchased it.</a:t>
                </a:r>
              </a:p>
              <a:p>
                <a:r>
                  <a:rPr lang="en-US" dirty="0"/>
                  <a:t>Long-term: reflect general characters of the item.</a:t>
                </a:r>
              </a:p>
              <a:p>
                <a:r>
                  <a:rPr lang="en-US" dirty="0"/>
                  <a:t>Short-term: reflect newest property of item.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78249" cy="4351338"/>
              </a:xfrm>
              <a:blipFill>
                <a:blip r:embed="rId2"/>
                <a:stretch>
                  <a:fillRect l="-1550" t="-2241" r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9D051B4-D381-8FBC-93F6-62CA4D7D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0" y="348560"/>
            <a:ext cx="3997627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47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- Dynamic Graph Recommendation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E9B8-E4A4-33D4-C1FE-FEA54C72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8249" cy="4351338"/>
          </a:xfrm>
        </p:spPr>
        <p:txBody>
          <a:bodyPr/>
          <a:lstStyle/>
          <a:p>
            <a:r>
              <a:rPr lang="en-US" dirty="0"/>
              <a:t>Message Propagation</a:t>
            </a:r>
          </a:p>
          <a:p>
            <a:pPr lvl="1"/>
            <a:r>
              <a:rPr lang="en-US" dirty="0"/>
              <a:t>Encoding long-term and short-term information.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9D051B4-D381-8FBC-93F6-62CA4D7D2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0" y="348560"/>
            <a:ext cx="3997627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6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9AB3-C31C-43EB-9648-E964257D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C83E-9A51-48A6-AA7C-BBC430874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Preliminaries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Experiment and 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23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- Dynamic Graph Recommendation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E9B8-E4A4-33D4-C1FE-FEA54C72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Long-term Information:</a:t>
            </a:r>
          </a:p>
          <a:p>
            <a:pPr lvl="1"/>
            <a:r>
              <a:rPr lang="en-US" dirty="0"/>
              <a:t>To capture the long-term information of each node from its neighbors, graph neural networks and recurrent neural network. </a:t>
            </a:r>
          </a:p>
          <a:p>
            <a:pPr lvl="1"/>
            <a:r>
              <a:rPr lang="en-US" dirty="0"/>
              <a:t>Furthermore, an order-aware attention mechanism was designed.</a:t>
            </a:r>
          </a:p>
        </p:txBody>
      </p:sp>
    </p:spTree>
    <p:extLst>
      <p:ext uri="{BB962C8B-B14F-4D97-AF65-F5344CB8AC3E}">
        <p14:creationId xmlns:p14="http://schemas.microsoft.com/office/powerpoint/2010/main" val="208491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- Dynamic Graph Recommendation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Graph neural networks: intuitive approach that aggregate all neighbor node embedding directly.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dirty="0"/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are encoding matrix parameters of item and user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-th layer.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numbers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neighbor nodes.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623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9DBFF827-962F-E727-614A-B5EC03B75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50" y="2708318"/>
            <a:ext cx="6627413" cy="20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12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- Dynamic Graph Recommendation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Recurrent neural networks: effective network to model the sequence dependencies. Therefore, GRU net is utilized.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into GRU in chronological order.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34BC423-C069-8941-59FF-BA9943BAA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73" y="2715217"/>
            <a:ext cx="6831270" cy="136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3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- Dynamic Graph Recommendation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62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Dynamic Graph Attention Mechanism: defined by combining graph attention mechanism and the encoding of sequence information.</a:t>
                </a:r>
              </a:p>
              <a:p>
                <a:pPr lvl="1"/>
                <a:r>
                  <a:rPr lang="en-US" dirty="0"/>
                  <a:t>First, we have a relative order-aware attention mechanism to differentiate the importance weight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dirty="0"/>
                  <a:t> of items to the user.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is the relative-order of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the last item in the neighbors of the user node.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For each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there is a unique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 parameter vector as the relative-order embedding to encode the order information.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the dimension of the embeddings.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62649"/>
              </a:xfrm>
              <a:blipFill>
                <a:blip r:embed="rId2"/>
                <a:stretch>
                  <a:fillRect l="-1043" t="-213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16B580D-F4A9-ACE3-59B0-F1725FD0E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10" y="5098301"/>
            <a:ext cx="7127819" cy="139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- Dynamic Graph Recommendation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Second, we calculate the weighting score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US" dirty="0"/>
                  <a:t>) between user and its neighbors.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Finally, the long-term preference of user can be obtained by: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dirty="0"/>
                  <a:t> is the relative-order embedding to capture the order information in user message aggregation.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DD316DC-3F16-E55A-2624-0612F25A3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9" y="4010688"/>
            <a:ext cx="5369426" cy="511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1EC49F-968D-617E-9DF6-45F0437FD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8" y="2680599"/>
            <a:ext cx="5369427" cy="5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5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- Dynamic Graph Recommendation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Similarly, the long-term character of item can be obtained by: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b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dirty="0"/>
                  <a:t> is the relative-order embedding to capture the order information in item message aggregation.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08EC0F5-EB5A-8247-FBF2-E4C9C4A8B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08" y="2328309"/>
            <a:ext cx="5909117" cy="638456"/>
          </a:xfrm>
          <a:prstGeom prst="rect">
            <a:avLst/>
          </a:prstGeom>
        </p:spPr>
      </p:pic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95E92968-BF1D-6435-8EC1-265E1F061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55" y="3101702"/>
            <a:ext cx="5733570" cy="15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2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- Dynamic Graph Recommendation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E9B8-E4A4-33D4-C1FE-FEA54C72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Short-term Information:</a:t>
            </a:r>
          </a:p>
          <a:p>
            <a:pPr lvl="1"/>
            <a:r>
              <a:rPr lang="en-US" dirty="0"/>
              <a:t>Attention mechanism is used to model the explicit effectiveness between last interaction with historical interactions.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D552288-2E56-3BCE-F7C4-03E860806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78" y="3484429"/>
            <a:ext cx="4555858" cy="1109593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451FE3D-EF66-E9B1-BFF5-01AFEFB3A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14" y="3254098"/>
            <a:ext cx="5658786" cy="26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83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- Dynamic Graph Recommendation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78249" cy="4351338"/>
              </a:xfrm>
            </p:spPr>
            <p:txBody>
              <a:bodyPr/>
              <a:lstStyle/>
              <a:p>
                <a:r>
                  <a:rPr lang="en-US" dirty="0"/>
                  <a:t>Node updating </a:t>
                </a:r>
              </a:p>
              <a:p>
                <a:pPr lvl="1"/>
                <a:r>
                  <a:rPr lang="en-US" dirty="0"/>
                  <a:t>Aggregate the long-term embedding, short-term embedding, and the previous layer embedding to update the node’s representation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User node updating, and item node updating.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78249" cy="4351338"/>
              </a:xfrm>
              <a:blipFill>
                <a:blip r:embed="rId2"/>
                <a:stretch>
                  <a:fillRect l="-1550" t="-2241" r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9D051B4-D381-8FBC-93F6-62CA4D7D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10" y="348560"/>
            <a:ext cx="3997627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06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- Dynamic Graph Recommendation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E9B8-E4A4-33D4-C1FE-FEA54C72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8249" cy="4351338"/>
          </a:xfrm>
        </p:spPr>
        <p:txBody>
          <a:bodyPr/>
          <a:lstStyle/>
          <a:p>
            <a:pPr lvl="1"/>
            <a:r>
              <a:rPr lang="en-US" dirty="0"/>
              <a:t>User node updating: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Item node updating: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F71A8-7BBA-6AB4-AE38-59D6DEEE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75" y="2408229"/>
            <a:ext cx="5530369" cy="572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8B1CE1-7D18-D493-07F3-1BA775EA6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88" y="3553557"/>
            <a:ext cx="5363943" cy="57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44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– Prediction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90775" cy="4351338"/>
              </a:xfrm>
            </p:spPr>
            <p:txBody>
              <a:bodyPr/>
              <a:lstStyle/>
              <a:p>
                <a:r>
                  <a:rPr lang="en-US" dirty="0"/>
                  <a:t>Goal: determine the items that user may interact with next.</a:t>
                </a:r>
              </a:p>
              <a:p>
                <a:r>
                  <a:rPr lang="en-US" dirty="0"/>
                  <a:t>Outputs from previous step: multiple embedding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node.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90775" cy="4351338"/>
              </a:xfrm>
              <a:blipFill>
                <a:blip r:embed="rId2"/>
                <a:stretch>
                  <a:fillRect l="-154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6FD8FE7-200E-C703-A33A-C933240F4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42" y="1676870"/>
            <a:ext cx="3119575" cy="36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25DE-7391-46D8-BA59-F30A7E43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8201-28C8-447F-862C-602B49D3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of sequential recommendation</a:t>
            </a:r>
          </a:p>
          <a:p>
            <a:pPr lvl="1"/>
            <a:r>
              <a:rPr lang="en-US" dirty="0"/>
              <a:t>Modeling user preference from his historical sequence</a:t>
            </a:r>
          </a:p>
          <a:p>
            <a:r>
              <a:rPr lang="en-US" dirty="0"/>
              <a:t>Existing works</a:t>
            </a:r>
          </a:p>
          <a:p>
            <a:pPr lvl="1"/>
            <a:r>
              <a:rPr lang="en-US" dirty="0"/>
              <a:t>Several collaborative filtering method</a:t>
            </a:r>
          </a:p>
          <a:p>
            <a:pPr lvl="1"/>
            <a:r>
              <a:rPr lang="en-US" dirty="0"/>
              <a:t>Mainly focus on static user-item interaction </a:t>
            </a:r>
          </a:p>
          <a:p>
            <a:pPr lvl="1"/>
            <a:r>
              <a:rPr lang="en-US" dirty="0"/>
              <a:t>Ignore the rich historical sequential information of users.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36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– Prediction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90775" cy="4351338"/>
              </a:xfrm>
            </p:spPr>
            <p:txBody>
              <a:bodyPr/>
              <a:lstStyle/>
              <a:p>
                <a:r>
                  <a:rPr lang="en-US" dirty="0"/>
                  <a:t>Firstly, we concatenate user multiple embeddings to get the final embedding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Secondly, we define the link function for each candidate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∈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is the trainable transformation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90775" cy="4351338"/>
              </a:xfrm>
              <a:blipFill>
                <a:blip r:embed="rId2"/>
                <a:stretch>
                  <a:fillRect l="-1548" t="-2241" r="-1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6FD8FE7-200E-C703-A33A-C933240F4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42" y="1676870"/>
            <a:ext cx="3119575" cy="3677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5B777F-AFB6-6A00-32B6-04875A5EF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66" y="3057473"/>
            <a:ext cx="5211630" cy="534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66DD74-6B2C-6AA0-6D1E-4EFE9E9B3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02" y="4556760"/>
            <a:ext cx="5150094" cy="5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1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– Prediction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90775" cy="4351338"/>
              </a:xfrm>
            </p:spPr>
            <p:txBody>
              <a:bodyPr/>
              <a:lstStyle/>
              <a:p>
                <a:r>
                  <a:rPr lang="en-US" dirty="0"/>
                  <a:t>Then we can generate the score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for each candidate item,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normalized vector of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’s score for candidate item is calculated by: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90775" cy="4351338"/>
              </a:xfrm>
              <a:blipFill>
                <a:blip r:embed="rId2"/>
                <a:stretch>
                  <a:fillRect l="-154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6FD8FE7-200E-C703-A33A-C933240F4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42" y="1676870"/>
            <a:ext cx="3119575" cy="3677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0D592-782B-AC57-F7E3-2DE40C2C2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56" y="4111058"/>
            <a:ext cx="5209588" cy="50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46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657-7CD9-EEB4-3910-562D409E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– Prediction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90775" cy="4351338"/>
              </a:xfrm>
            </p:spPr>
            <p:txBody>
              <a:bodyPr/>
              <a:lstStyle/>
              <a:p>
                <a:r>
                  <a:rPr lang="en-US" dirty="0"/>
                  <a:t>Finally, the objective function is as follow: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denotes the one-hot encoding vector of the ground truth items for next interaction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denotes all model parameters.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norm.</a:t>
                </a:r>
              </a:p>
              <a:p>
                <a:pPr lvl="1"/>
                <a:r>
                  <a:rPr lang="el-GR" dirty="0"/>
                  <a:t>λ</a:t>
                </a:r>
                <a:r>
                  <a:rPr lang="en-US" dirty="0"/>
                  <a:t> is to control regularization strength.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FE9B8-E4A4-33D4-C1FE-FEA54C7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90775" cy="4351338"/>
              </a:xfrm>
              <a:blipFill>
                <a:blip r:embed="rId2"/>
                <a:stretch>
                  <a:fillRect l="-154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86FD8FE7-200E-C703-A33A-C933240F4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42" y="1676870"/>
            <a:ext cx="3119575" cy="3677180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2D99778-881B-5F9B-F302-2670532D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4" y="2477748"/>
            <a:ext cx="6322676" cy="102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38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CF44-2892-6DAE-FD3A-15EB3B2E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Overall framework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3BDE499-7928-0CB6-31DF-1037EBEED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7" y="1478891"/>
            <a:ext cx="4316896" cy="5013984"/>
          </a:xfrm>
        </p:spPr>
      </p:pic>
    </p:spTree>
    <p:extLst>
      <p:ext uri="{BB962C8B-B14F-4D97-AF65-F5344CB8AC3E}">
        <p14:creationId xmlns:p14="http://schemas.microsoft.com/office/powerpoint/2010/main" val="3619802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E7DD-837A-4C00-8147-47B4A14D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BC77-0BCA-45CB-A1FC-79D7244D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real world dataset: Amazon-CDs, Amazon-Games, Amazon-Beauty.</a:t>
            </a:r>
          </a:p>
          <a:p>
            <a:r>
              <a:rPr lang="en-US" dirty="0"/>
              <a:t>Baselines: BPR-MF, FPMC, GRU4Rec+, Caser, </a:t>
            </a:r>
            <a:r>
              <a:rPr lang="en-US" dirty="0" err="1"/>
              <a:t>SASRec</a:t>
            </a:r>
            <a:r>
              <a:rPr lang="en-US" dirty="0"/>
              <a:t>, SR-GNN, HGN, </a:t>
            </a:r>
            <a:r>
              <a:rPr lang="en-US" dirty="0" err="1"/>
              <a:t>TiSASRec</a:t>
            </a:r>
            <a:r>
              <a:rPr lang="en-US" dirty="0"/>
              <a:t>, </a:t>
            </a:r>
            <a:r>
              <a:rPr lang="en-US" dirty="0" err="1"/>
              <a:t>HyperRec</a:t>
            </a:r>
            <a:endParaRPr lang="en-US" dirty="0"/>
          </a:p>
          <a:p>
            <a:r>
              <a:rPr lang="en-US" dirty="0"/>
              <a:t>Evaluation Metrics: </a:t>
            </a:r>
            <a:r>
              <a:rPr lang="en-US" dirty="0" err="1"/>
              <a:t>Hit@K</a:t>
            </a:r>
            <a:r>
              <a:rPr lang="en-US" dirty="0"/>
              <a:t>, NDCG@K</a:t>
            </a:r>
          </a:p>
        </p:txBody>
      </p:sp>
    </p:spTree>
    <p:extLst>
      <p:ext uri="{BB962C8B-B14F-4D97-AF65-F5344CB8AC3E}">
        <p14:creationId xmlns:p14="http://schemas.microsoft.com/office/powerpoint/2010/main" val="3509140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A09E-4B60-A98E-B036-5AC5D254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D5FD-A8B0-E35C-D54F-DD252464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176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results shows that DGSR on those three different datasets achieve best performance comparing with the other baseline methods.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C75049A-CD98-FF41-A098-70AA1B699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4061075"/>
            <a:ext cx="11866323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8E4A-FD61-0D49-9CE8-26077704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B8866-D1BD-A48E-EDC4-1913DF16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</a:rPr>
              <a:t>The experiment conducts 11 variants of DGSR with combination of components in long-term and short-term. The result shows that DGSR-DA has the best performance.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8C087-BB6A-C630-5ACC-C9D4CED71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65" y="2983247"/>
            <a:ext cx="8589996" cy="3193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031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8DF5-15B9-1BE2-8F2F-F821A146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122A-1215-8D18-987A-848629C6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4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While the numbers of DGRN layer increase, the model performance is more stable. </a:t>
            </a:r>
          </a:p>
          <a:p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While the sub-graph sampling size increase, the model performance tends to be stable.</a:t>
            </a:r>
          </a:p>
          <a:p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Increasing the maximum sequence length can improve the performance of the model. But blindly increasing will bring noise and cause the performance to degrade.</a:t>
            </a:r>
          </a:p>
          <a:p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performance will increase with the increased embedding size.</a:t>
            </a:r>
          </a:p>
          <a:p>
            <a:endParaRPr lang="en-US" dirty="0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A5408F8-D3F2-3B1F-6171-95A442E1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600" y="1825625"/>
            <a:ext cx="5570132" cy="318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3A1C-D2A0-4313-A5D4-2A12A35E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3A97-7624-429D-A198-A772F8B8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approaches</a:t>
            </a:r>
          </a:p>
          <a:p>
            <a:pPr lvl="1"/>
            <a:r>
              <a:rPr lang="en-US" dirty="0"/>
              <a:t>Achieved compelling result, such as Markov-chain, RNN-based models, CNN-based models</a:t>
            </a:r>
          </a:p>
          <a:p>
            <a:pPr lvl="1"/>
            <a:r>
              <a:rPr lang="en-US" dirty="0"/>
              <a:t>Con: only model users’ interests within their own sequences and ignore the dynamic collaborative signals among different user sequences.</a:t>
            </a:r>
          </a:p>
          <a:p>
            <a:r>
              <a:rPr lang="en-US" dirty="0"/>
              <a:t>Result: Insufficient to explore user’s preference.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482608-1360-4D23-9200-0868B9022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8" y="4391561"/>
            <a:ext cx="4396486" cy="132556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8BCAA0B-6321-4F43-93F9-D4F347A1C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36" y="4391561"/>
            <a:ext cx="420111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3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D746-7FF2-464F-BAB4-A685DD49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24AB-BEA0-4852-A463-8DD8389A8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Recommendation</a:t>
            </a:r>
          </a:p>
          <a:p>
            <a:pPr lvl="1"/>
            <a:r>
              <a:rPr lang="en-US" dirty="0"/>
              <a:t>predict the next item based on users’ historical interaction sequences.</a:t>
            </a:r>
          </a:p>
          <a:p>
            <a:r>
              <a:rPr lang="en-US" dirty="0"/>
              <a:t>Dynamic Graph Neural Networks</a:t>
            </a:r>
          </a:p>
          <a:p>
            <a:pPr lvl="1"/>
            <a:r>
              <a:rPr lang="en-US" dirty="0"/>
              <a:t>Graph neural networks have been employed to address lots of problems.</a:t>
            </a:r>
          </a:p>
          <a:p>
            <a:pPr lvl="1"/>
            <a:r>
              <a:rPr lang="en-US" dirty="0"/>
              <a:t>Some of them have the frequency changed graph data, s.t social network and recommendation system.</a:t>
            </a:r>
          </a:p>
          <a:p>
            <a:pPr lvl="1"/>
            <a:r>
              <a:rPr lang="en-US" dirty="0"/>
              <a:t>Neural network with dynamic graph can learn dynamically from the graph data and generate better inference result.</a:t>
            </a:r>
          </a:p>
        </p:txBody>
      </p:sp>
    </p:spTree>
    <p:extLst>
      <p:ext uri="{BB962C8B-B14F-4D97-AF65-F5344CB8AC3E}">
        <p14:creationId xmlns:p14="http://schemas.microsoft.com/office/powerpoint/2010/main" val="145737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5F15-F63C-45AC-AC23-5E93E595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58541-D6B6-447A-B922-D4C1550C5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Sequential Recommendation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represent the set of users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 the set of items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∈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58541-D6B6-447A-B922-D4C1550C5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CF9094A-D155-4619-9EAF-98F1E8BAB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51" y="4001294"/>
            <a:ext cx="439648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0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D87D-FDBF-46A5-B00E-EF8AE046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C4E07-BE85-4F16-BCA4-04084355D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Dynamic Graph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Discrete-time dynamic graph and </a:t>
                </a:r>
                <a:r>
                  <a:rPr lang="en-US" u="sng" dirty="0">
                    <a:solidFill>
                      <a:schemeClr val="tx1"/>
                    </a:solidFill>
                  </a:rPr>
                  <a:t>continuous time graphs.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…..,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node set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is the edge set,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edge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</a:rPr>
                      <m:t>∈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The representation of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triplet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8C4E07-BE85-4F16-BCA4-04084355D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14F2160-2329-466F-81ED-E88B6DBCE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30" y="4366508"/>
            <a:ext cx="4883495" cy="16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6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FAC7-C80E-4EBF-81A5-7470F72F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C0DA-FDDD-49AE-A6FE-053A3AF9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components:</a:t>
            </a:r>
          </a:p>
          <a:p>
            <a:pPr lvl="1"/>
            <a:r>
              <a:rPr lang="en-US" dirty="0"/>
              <a:t>Dynamic Graph Construction</a:t>
            </a:r>
          </a:p>
          <a:p>
            <a:pPr lvl="1"/>
            <a:r>
              <a:rPr lang="en-US" dirty="0"/>
              <a:t>Sub-graph Sampling</a:t>
            </a:r>
          </a:p>
          <a:p>
            <a:pPr lvl="1"/>
            <a:r>
              <a:rPr lang="en-US" dirty="0"/>
              <a:t>Dynamic Graph Recommendation Networks</a:t>
            </a:r>
          </a:p>
          <a:p>
            <a:pPr lvl="1"/>
            <a:r>
              <a:rPr lang="en-US" dirty="0"/>
              <a:t>Prediction Layers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325D9E-AFE3-4AD0-B84E-F667587A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16" y="3429000"/>
            <a:ext cx="6557584" cy="308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0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3FC3-0013-4C9E-80B1-0929840D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Dynamic Graph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E1922-00D1-4261-B374-F5D60FA1F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7804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Goal: convert all sequences of users to a dynamic graph.</a:t>
                </a:r>
              </a:p>
              <a:p>
                <a:r>
                  <a:rPr lang="en-US" dirty="0"/>
                  <a:t>Edge representation: when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acts on the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established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can be represented by the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timestamp when interaction occurred.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is the order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interaction – the position of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all items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has interacted with.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dirty="0"/>
                  <a:t> vice versa.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E1922-00D1-4261-B374-F5D60FA1F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78041" cy="4351338"/>
              </a:xfrm>
              <a:blipFill>
                <a:blip r:embed="rId2"/>
                <a:stretch>
                  <a:fillRect l="-1573" t="-2241" r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C61365-30F5-48F2-8E0C-8EF19FDA1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41" y="2375871"/>
            <a:ext cx="4076742" cy="26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8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1552</Words>
  <Application>Microsoft Office PowerPoint</Application>
  <PresentationFormat>Widescreen</PresentationFormat>
  <Paragraphs>186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Office Theme</vt:lpstr>
      <vt:lpstr>Dynamic Graph Neural Networks  for Sequential Recommendation</vt:lpstr>
      <vt:lpstr>Agenda</vt:lpstr>
      <vt:lpstr>Introduction</vt:lpstr>
      <vt:lpstr>Introduction</vt:lpstr>
      <vt:lpstr>Related Work</vt:lpstr>
      <vt:lpstr>Preliminaries</vt:lpstr>
      <vt:lpstr>Preliminaries</vt:lpstr>
      <vt:lpstr>Methodology</vt:lpstr>
      <vt:lpstr>Methodology - Dynamic Graph Construction</vt:lpstr>
      <vt:lpstr>Methodology - Dynamic Graph Construction</vt:lpstr>
      <vt:lpstr>Methodology - Sub-graph Sampling </vt:lpstr>
      <vt:lpstr>Methodology - Sub-graph Sampling </vt:lpstr>
      <vt:lpstr>Methodology - Sub-graph Sampling </vt:lpstr>
      <vt:lpstr>Methodology - Sub-graph Sampling </vt:lpstr>
      <vt:lpstr>Methodology - Sub-graph Sampling </vt:lpstr>
      <vt:lpstr>Methodology - Dynamic Graph Recommendation Networks</vt:lpstr>
      <vt:lpstr>Methodology - Dynamic Graph Recommendation Networks</vt:lpstr>
      <vt:lpstr>Methodology - Dynamic Graph Recommendation Networks</vt:lpstr>
      <vt:lpstr>Methodology - Dynamic Graph Recommendation Networks</vt:lpstr>
      <vt:lpstr>Methodology - Dynamic Graph Recommendation Networks</vt:lpstr>
      <vt:lpstr>Methodology - Dynamic Graph Recommendation Networks</vt:lpstr>
      <vt:lpstr>Methodology - Dynamic Graph Recommendation Networks</vt:lpstr>
      <vt:lpstr>Methodology - Dynamic Graph Recommendation Networks</vt:lpstr>
      <vt:lpstr>Methodology - Dynamic Graph Recommendation Networks</vt:lpstr>
      <vt:lpstr>Methodology - Dynamic Graph Recommendation Networks</vt:lpstr>
      <vt:lpstr>Methodology - Dynamic Graph Recommendation Networks</vt:lpstr>
      <vt:lpstr>Methodology - Dynamic Graph Recommendation Networks</vt:lpstr>
      <vt:lpstr>Methodology - Dynamic Graph Recommendation Networks</vt:lpstr>
      <vt:lpstr>Methodology – Prediction Layer</vt:lpstr>
      <vt:lpstr>Methodology – Prediction Layer</vt:lpstr>
      <vt:lpstr>Methodology – Prediction Layer</vt:lpstr>
      <vt:lpstr>Methodology – Prediction Layer</vt:lpstr>
      <vt:lpstr>Methodology – Overall framework</vt:lpstr>
      <vt:lpstr>Experiment and Result</vt:lpstr>
      <vt:lpstr>Question 1:</vt:lpstr>
      <vt:lpstr>Question 2:</vt:lpstr>
      <vt:lpstr>Question 3: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Graph Neural Networks  for Sequential Recommendation</dc:title>
  <dc:creator>John Zhou</dc:creator>
  <cp:lastModifiedBy>John Zhou</cp:lastModifiedBy>
  <cp:revision>8</cp:revision>
  <dcterms:created xsi:type="dcterms:W3CDTF">2022-04-26T06:08:52Z</dcterms:created>
  <dcterms:modified xsi:type="dcterms:W3CDTF">2022-06-05T00:18:31Z</dcterms:modified>
</cp:coreProperties>
</file>