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85"/>
    <p:restoredTop sz="94643"/>
  </p:normalViewPr>
  <p:slideViewPr>
    <p:cSldViewPr snapToGrid="0" snapToObjects="1">
      <p:cViewPr>
        <p:scale>
          <a:sx n="49" d="100"/>
          <a:sy n="49" d="100"/>
        </p:scale>
        <p:origin x="-77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Times New Roman"/>
      </a:defRPr>
    </a:lvl1pPr>
    <a:lvl2pPr indent="228600" defTabSz="457200" latinLnBrk="0">
      <a:spcBef>
        <a:spcPts val="400"/>
      </a:spcBef>
      <a:defRPr sz="1200">
        <a:latin typeface="+mj-lt"/>
        <a:ea typeface="+mj-ea"/>
        <a:cs typeface="+mj-cs"/>
        <a:sym typeface="Times New Roman"/>
      </a:defRPr>
    </a:lvl2pPr>
    <a:lvl3pPr indent="457200" defTabSz="457200" latinLnBrk="0">
      <a:spcBef>
        <a:spcPts val="400"/>
      </a:spcBef>
      <a:defRPr sz="1200">
        <a:latin typeface="+mj-lt"/>
        <a:ea typeface="+mj-ea"/>
        <a:cs typeface="+mj-cs"/>
        <a:sym typeface="Times New Roman"/>
      </a:defRPr>
    </a:lvl3pPr>
    <a:lvl4pPr indent="685800" defTabSz="457200" latinLnBrk="0">
      <a:spcBef>
        <a:spcPts val="400"/>
      </a:spcBef>
      <a:defRPr sz="1200">
        <a:latin typeface="+mj-lt"/>
        <a:ea typeface="+mj-ea"/>
        <a:cs typeface="+mj-cs"/>
        <a:sym typeface="Times New Roman"/>
      </a:defRPr>
    </a:lvl4pPr>
    <a:lvl5pPr indent="914400" defTabSz="457200" latinLnBrk="0">
      <a:spcBef>
        <a:spcPts val="400"/>
      </a:spcBef>
      <a:defRPr sz="1200">
        <a:latin typeface="+mj-lt"/>
        <a:ea typeface="+mj-ea"/>
        <a:cs typeface="+mj-cs"/>
        <a:sym typeface="Times New Roman"/>
      </a:defRPr>
    </a:lvl5pPr>
    <a:lvl6pPr indent="1143000" defTabSz="457200" latinLnBrk="0">
      <a:spcBef>
        <a:spcPts val="400"/>
      </a:spcBef>
      <a:defRPr sz="1200">
        <a:latin typeface="+mj-lt"/>
        <a:ea typeface="+mj-ea"/>
        <a:cs typeface="+mj-cs"/>
        <a:sym typeface="Times New Roman"/>
      </a:defRPr>
    </a:lvl6pPr>
    <a:lvl7pPr indent="1371600" defTabSz="457200" latinLnBrk="0">
      <a:spcBef>
        <a:spcPts val="400"/>
      </a:spcBef>
      <a:defRPr sz="1200">
        <a:latin typeface="+mj-lt"/>
        <a:ea typeface="+mj-ea"/>
        <a:cs typeface="+mj-cs"/>
        <a:sym typeface="Times New Roman"/>
      </a:defRPr>
    </a:lvl7pPr>
    <a:lvl8pPr indent="1600200" defTabSz="457200" latinLnBrk="0">
      <a:spcBef>
        <a:spcPts val="400"/>
      </a:spcBef>
      <a:defRPr sz="1200">
        <a:latin typeface="+mj-lt"/>
        <a:ea typeface="+mj-ea"/>
        <a:cs typeface="+mj-cs"/>
        <a:sym typeface="Times New Roman"/>
      </a:defRPr>
    </a:lvl8pPr>
    <a:lvl9pPr indent="1828800" defTabSz="457200" latinLnBrk="0">
      <a:spcBef>
        <a:spcPts val="400"/>
      </a:spcBef>
      <a:defRPr sz="1200">
        <a:latin typeface="+mj-lt"/>
        <a:ea typeface="+mj-ea"/>
        <a:cs typeface="+mj-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828800" y="368299"/>
            <a:ext cx="32918400" cy="603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r>
              <a:t>Title Text</a:t>
            </a:r>
          </a:p>
        </p:txBody>
      </p:sp>
      <p:sp>
        <p:nvSpPr>
          <p:cNvPr id="3" name="Shape 3"/>
          <p:cNvSpPr>
            <a:spLocks noGrp="1"/>
          </p:cNvSpPr>
          <p:nvPr>
            <p:ph type="body" idx="1"/>
          </p:nvPr>
        </p:nvSpPr>
        <p:spPr>
          <a:xfrm>
            <a:off x="1828800" y="6400800"/>
            <a:ext cx="32918400" cy="210312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34744025" y="24990425"/>
            <a:ext cx="165100" cy="184026"/>
          </a:xfrm>
          <a:prstGeom prst="rect">
            <a:avLst/>
          </a:prstGeom>
          <a:ln w="12700">
            <a:miter lim="400000"/>
          </a:ln>
        </p:spPr>
        <p:txBody>
          <a:bodyPr wrap="none" lIns="0" tIns="0" rIns="0" bIns="0">
            <a:spAutoFit/>
          </a:bodyPr>
          <a:lstStyle>
            <a:lvl1pPr>
              <a:spcBef>
                <a:spcPts val="400"/>
              </a:spcBef>
              <a:defRPr>
                <a:latin typeface="+mj-lt"/>
                <a:ea typeface="+mj-ea"/>
                <a:cs typeface="+mj-cs"/>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1pPr>
      <a:lvl2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2pPr>
      <a:lvl3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3pPr>
      <a:lvl4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4pPr>
      <a:lvl5pPr marL="0" marR="0" indent="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5pPr>
      <a:lvl6pPr marL="0" marR="0" indent="4572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6pPr>
      <a:lvl7pPr marL="0" marR="0" indent="9144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7pPr>
      <a:lvl8pPr marL="0" marR="0" indent="13716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8pPr>
      <a:lvl9pPr marL="0" marR="0" indent="1828800" algn="ctr" defTabSz="457200" rtl="0" latinLnBrk="0">
        <a:lnSpc>
          <a:spcPct val="124000"/>
        </a:lnSpc>
        <a:spcBef>
          <a:spcPts val="0"/>
        </a:spcBef>
        <a:spcAft>
          <a:spcPts val="0"/>
        </a:spcAft>
        <a:buClrTx/>
        <a:buSzTx/>
        <a:buFontTx/>
        <a:buNone/>
        <a:tabLst/>
        <a:defRPr sz="4400" b="0" i="0" u="none" strike="noStrike" cap="none" spc="0" baseline="0">
          <a:ln>
            <a:noFill/>
          </a:ln>
          <a:solidFill>
            <a:srgbClr val="535353"/>
          </a:solidFill>
          <a:uFillTx/>
          <a:latin typeface="+mn-lt"/>
          <a:ea typeface="+mn-ea"/>
          <a:cs typeface="+mn-cs"/>
          <a:sym typeface="Helvetica"/>
        </a:defRPr>
      </a:lvl9pPr>
    </p:titleStyle>
    <p:bodyStyle>
      <a:lvl1pPr marL="229393" marR="0" indent="-121443"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1pPr>
      <a:lvl2pPr marL="699407" marR="0" indent="-123144" algn="l" defTabSz="457200" rtl="0" latinLnBrk="0">
        <a:lnSpc>
          <a:spcPct val="100000"/>
        </a:lnSpc>
        <a:spcBef>
          <a:spcPts val="0"/>
        </a:spcBef>
        <a:spcAft>
          <a:spcPts val="0"/>
        </a:spcAft>
        <a:buClr>
          <a:srgbClr val="000000"/>
        </a:buClr>
        <a:buSzPct val="75000"/>
        <a:buFont typeface="Wingdings"/>
        <a:buChar char="−"/>
        <a:tabLst/>
        <a:defRPr sz="1200" b="0" i="0" u="none" strike="noStrike" cap="none" spc="0" baseline="0">
          <a:ln>
            <a:noFill/>
          </a:ln>
          <a:solidFill>
            <a:srgbClr val="000000"/>
          </a:solidFill>
          <a:uFillTx/>
          <a:latin typeface="+mn-lt"/>
          <a:ea typeface="+mn-ea"/>
          <a:cs typeface="+mn-cs"/>
          <a:sym typeface="Helvetica"/>
        </a:defRPr>
      </a:lvl2pPr>
      <a:lvl3pPr marL="1187450" marR="0" indent="-107950"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3pPr>
      <a:lvl4pPr marL="1640839" marR="0" indent="-129539" algn="l" defTabSz="457200" rtl="0" latinLnBrk="0">
        <a:lnSpc>
          <a:spcPct val="100000"/>
        </a:lnSpc>
        <a:spcBef>
          <a:spcPts val="0"/>
        </a:spcBef>
        <a:spcAft>
          <a:spcPts val="0"/>
        </a:spcAft>
        <a:buClr>
          <a:srgbClr val="000000"/>
        </a:buClr>
        <a:buSzPct val="75000"/>
        <a:buFont typeface="Wingdings"/>
        <a:buChar char="−"/>
        <a:tabLst/>
        <a:defRPr sz="1200" b="0" i="0" u="none" strike="noStrike" cap="none" spc="0" baseline="0">
          <a:ln>
            <a:noFill/>
          </a:ln>
          <a:solidFill>
            <a:srgbClr val="000000"/>
          </a:solidFill>
          <a:uFillTx/>
          <a:latin typeface="+mn-lt"/>
          <a:ea typeface="+mn-ea"/>
          <a:cs typeface="+mn-cs"/>
          <a:sym typeface="Helvetica"/>
        </a:defRPr>
      </a:lvl4pPr>
      <a:lvl5pPr marL="2072639" marR="0" indent="-129539"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5pPr>
      <a:lvl6pPr marL="2529839" marR="0" indent="-129539"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6pPr>
      <a:lvl7pPr marL="2987039" marR="0" indent="-129539"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7pPr>
      <a:lvl8pPr marL="3444240" marR="0" indent="-129540"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8pPr>
      <a:lvl9pPr marL="3901440" marR="0" indent="-129540" algn="l" defTabSz="457200" rtl="0" latinLnBrk="0">
        <a:lnSpc>
          <a:spcPct val="100000"/>
        </a:lnSpc>
        <a:spcBef>
          <a:spcPts val="0"/>
        </a:spcBef>
        <a:spcAft>
          <a:spcPts val="0"/>
        </a:spcAft>
        <a:buClr>
          <a:srgbClr val="000000"/>
        </a:buClr>
        <a:buSzPct val="45000"/>
        <a:buFont typeface="Wingdings"/>
        <a:buChar char=""/>
        <a:tabLst/>
        <a:defRPr sz="1200" b="0" i="0" u="none" strike="noStrike" cap="none" spc="0" baseline="0">
          <a:ln>
            <a:noFill/>
          </a:ln>
          <a:solidFill>
            <a:srgbClr val="000000"/>
          </a:solidFill>
          <a:uFillTx/>
          <a:latin typeface="+mn-lt"/>
          <a:ea typeface="+mn-ea"/>
          <a:cs typeface="+mn-cs"/>
          <a:sym typeface="Helvetica"/>
        </a:defRPr>
      </a:lvl9pPr>
    </p:bodyStyle>
    <p:otherStyle>
      <a:lvl1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1pPr>
      <a:lvl2pPr marL="0" marR="0" indent="2159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2pPr>
      <a:lvl3pPr marL="0" marR="0" indent="4318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3pPr>
      <a:lvl4pPr marL="0" marR="0" indent="6477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4pPr>
      <a:lvl5pPr marL="0" marR="0" indent="86360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5pPr>
      <a:lvl6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6pPr>
      <a:lvl7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7pPr>
      <a:lvl8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8pPr>
      <a:lvl9pPr marL="0" marR="0" indent="0" algn="l" defTabSz="457200" rtl="0" latinLnBrk="0">
        <a:lnSpc>
          <a:spcPct val="100000"/>
        </a:lnSpc>
        <a:spcBef>
          <a:spcPts val="40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png"/>
          <p:cNvPicPr>
            <a:picLocks noChangeAspect="1"/>
          </p:cNvPicPr>
          <p:nvPr/>
        </p:nvPicPr>
        <p:blipFill>
          <a:blip r:embed="rId2">
            <a:extLst/>
          </a:blip>
          <a:stretch>
            <a:fillRect/>
          </a:stretch>
        </p:blipFill>
        <p:spPr>
          <a:xfrm>
            <a:off x="0" y="476250"/>
            <a:ext cx="36576000" cy="1354138"/>
          </a:xfrm>
          <a:prstGeom prst="rect">
            <a:avLst/>
          </a:prstGeom>
          <a:ln w="12700">
            <a:miter lim="400000"/>
          </a:ln>
        </p:spPr>
      </p:pic>
      <p:sp>
        <p:nvSpPr>
          <p:cNvPr id="21" name="Shape 21"/>
          <p:cNvSpPr/>
          <p:nvPr/>
        </p:nvSpPr>
        <p:spPr>
          <a:xfrm>
            <a:off x="14881356" y="1903652"/>
            <a:ext cx="6813288" cy="764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24000"/>
              </a:lnSpc>
              <a:defRPr sz="4400">
                <a:solidFill>
                  <a:srgbClr val="535353"/>
                </a:solidFill>
              </a:defRPr>
            </a:lvl1pPr>
          </a:lstStyle>
          <a:p>
            <a:r>
              <a:t>CS591 E1 Data Mechanics</a:t>
            </a:r>
          </a:p>
        </p:txBody>
      </p:sp>
      <p:sp>
        <p:nvSpPr>
          <p:cNvPr id="22" name="Shape 22"/>
          <p:cNvSpPr/>
          <p:nvPr/>
        </p:nvSpPr>
        <p:spPr>
          <a:xfrm>
            <a:off x="5437049" y="2957358"/>
            <a:ext cx="25701906" cy="17715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24000"/>
              </a:lnSpc>
              <a:defRPr sz="8800"/>
            </a:lvl1pPr>
          </a:lstStyle>
          <a:p>
            <a:r>
              <a:rPr lang="en-US" dirty="0"/>
              <a:t>F</a:t>
            </a:r>
            <a:r>
              <a:rPr lang="en-US" dirty="0" smtClean="0"/>
              <a:t>actors that influence </a:t>
            </a:r>
            <a:r>
              <a:rPr lang="en-US" dirty="0"/>
              <a:t>the number of </a:t>
            </a:r>
            <a:r>
              <a:rPr lang="en-US" dirty="0" err="1" smtClean="0"/>
              <a:t>crimeincidents</a:t>
            </a:r>
            <a:endParaRPr dirty="0"/>
          </a:p>
        </p:txBody>
      </p:sp>
      <p:sp>
        <p:nvSpPr>
          <p:cNvPr id="23" name="Shape 23"/>
          <p:cNvSpPr/>
          <p:nvPr/>
        </p:nvSpPr>
        <p:spPr>
          <a:xfrm>
            <a:off x="14098077" y="4684163"/>
            <a:ext cx="8379857" cy="93192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24000"/>
              </a:lnSpc>
              <a:defRPr sz="4400">
                <a:solidFill>
                  <a:srgbClr val="535353"/>
                </a:solidFill>
              </a:defRPr>
            </a:pPr>
            <a:r>
              <a:rPr lang="en-US" dirty="0" smtClean="0"/>
              <a:t>Joe Zhou &amp; Ekaterina </a:t>
            </a:r>
            <a:r>
              <a:rPr lang="en-US" dirty="0" err="1" smtClean="0"/>
              <a:t>Prokopeva</a:t>
            </a:r>
            <a:endParaRPr sz="4100" dirty="0"/>
          </a:p>
        </p:txBody>
      </p:sp>
      <p:sp>
        <p:nvSpPr>
          <p:cNvPr id="24" name="Shape 24"/>
          <p:cNvSpPr/>
          <p:nvPr/>
        </p:nvSpPr>
        <p:spPr>
          <a:xfrm>
            <a:off x="291995" y="6366686"/>
            <a:ext cx="3763208" cy="249093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lang="en-US" b="1" dirty="0"/>
              <a:t>Narrative</a:t>
            </a:r>
          </a:p>
          <a:p>
            <a:endParaRPr dirty="0"/>
          </a:p>
        </p:txBody>
      </p:sp>
      <p:sp>
        <p:nvSpPr>
          <p:cNvPr id="25" name="Shape 25"/>
          <p:cNvSpPr/>
          <p:nvPr/>
        </p:nvSpPr>
        <p:spPr>
          <a:xfrm>
            <a:off x="287161" y="5875945"/>
            <a:ext cx="35966405" cy="1"/>
          </a:xfrm>
          <a:prstGeom prst="line">
            <a:avLst/>
          </a:prstGeom>
          <a:ln w="63500">
            <a:solidFill>
              <a:srgbClr val="A7A7A7"/>
            </a:solidFill>
            <a:miter lim="400000"/>
          </a:ln>
        </p:spPr>
        <p:txBody>
          <a:bodyPr lIns="45719" rIns="45719"/>
          <a:lstStyle/>
          <a:p>
            <a:endParaRPr/>
          </a:p>
        </p:txBody>
      </p:sp>
      <p:sp>
        <p:nvSpPr>
          <p:cNvPr id="26" name="Shape 26"/>
          <p:cNvSpPr/>
          <p:nvPr/>
        </p:nvSpPr>
        <p:spPr>
          <a:xfrm>
            <a:off x="284107" y="7674982"/>
            <a:ext cx="11087259" cy="73614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r>
              <a:rPr lang="en-US" dirty="0"/>
              <a:t>The five datasets are employee earnings in Boston, location of public schools in Boston, crime incidents in Boston, colleges and universities in Boston and street lights in Boston. These datasets can be combined on location to see various statistics relating to crime in different counties of Greater Boston area. Specifically, we want to see the presences of schools on the occurrences and different crimes. Also, we want to see if there is a correlation between wage of police officers and general crime in an area. These questions are interesting because politicians often point to increasing security and education as ways to improve living conditions.</a:t>
            </a:r>
            <a:endParaRPr dirty="0"/>
          </a:p>
        </p:txBody>
      </p:sp>
      <p:sp>
        <p:nvSpPr>
          <p:cNvPr id="27" name="Shape 27"/>
          <p:cNvSpPr/>
          <p:nvPr/>
        </p:nvSpPr>
        <p:spPr>
          <a:xfrm>
            <a:off x="284107" y="14863409"/>
            <a:ext cx="5182455" cy="1094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t>Data Sources</a:t>
            </a:r>
          </a:p>
        </p:txBody>
      </p:sp>
      <p:sp>
        <p:nvSpPr>
          <p:cNvPr id="28" name="Shape 28"/>
          <p:cNvSpPr/>
          <p:nvPr/>
        </p:nvSpPr>
        <p:spPr>
          <a:xfrm>
            <a:off x="12699895" y="6379386"/>
            <a:ext cx="10968706" cy="1231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lang="en-US" b="1" dirty="0"/>
              <a:t>Location of Public </a:t>
            </a:r>
            <a:r>
              <a:rPr lang="en-US" b="1" dirty="0" smtClean="0"/>
              <a:t>Schools</a:t>
            </a:r>
            <a:endParaRPr dirty="0"/>
          </a:p>
        </p:txBody>
      </p:sp>
      <p:sp>
        <p:nvSpPr>
          <p:cNvPr id="29" name="Shape 29"/>
          <p:cNvSpPr/>
          <p:nvPr/>
        </p:nvSpPr>
        <p:spPr>
          <a:xfrm>
            <a:off x="12743027" y="7623079"/>
            <a:ext cx="10240441" cy="12567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r>
              <a:rPr lang="en-US" dirty="0"/>
              <a:t>The given </a:t>
            </a:r>
            <a:r>
              <a:rPr lang="en-US" dirty="0" smtClean="0"/>
              <a:t>dataset </a:t>
            </a:r>
            <a:r>
              <a:rPr lang="en-US" dirty="0"/>
              <a:t>contains the Location of Boston Public Schools for school year 2012-2013. </a:t>
            </a:r>
            <a:endParaRPr dirty="0"/>
          </a:p>
        </p:txBody>
      </p:sp>
      <p:sp>
        <p:nvSpPr>
          <p:cNvPr id="30" name="Shape 30"/>
          <p:cNvSpPr/>
          <p:nvPr/>
        </p:nvSpPr>
        <p:spPr>
          <a:xfrm>
            <a:off x="284107" y="13826248"/>
            <a:ext cx="11087259" cy="6446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endParaRPr dirty="0"/>
          </a:p>
        </p:txBody>
      </p:sp>
      <p:sp>
        <p:nvSpPr>
          <p:cNvPr id="31" name="Shape 31"/>
          <p:cNvSpPr/>
          <p:nvPr/>
        </p:nvSpPr>
        <p:spPr>
          <a:xfrm>
            <a:off x="284107" y="17803090"/>
            <a:ext cx="11087259" cy="6446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endParaRPr dirty="0"/>
          </a:p>
        </p:txBody>
      </p:sp>
      <p:sp>
        <p:nvSpPr>
          <p:cNvPr id="32" name="Shape 32"/>
          <p:cNvSpPr/>
          <p:nvPr/>
        </p:nvSpPr>
        <p:spPr>
          <a:xfrm>
            <a:off x="284107" y="19327090"/>
            <a:ext cx="11087259" cy="6446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endParaRPr dirty="0"/>
          </a:p>
        </p:txBody>
      </p:sp>
      <p:sp>
        <p:nvSpPr>
          <p:cNvPr id="36" name="Shape 36"/>
          <p:cNvSpPr/>
          <p:nvPr/>
        </p:nvSpPr>
        <p:spPr>
          <a:xfrm>
            <a:off x="12699895" y="16920386"/>
            <a:ext cx="92396" cy="851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4400">
                <a:solidFill>
                  <a:srgbClr val="535353"/>
                </a:solidFill>
              </a:defRPr>
            </a:lvl1pPr>
          </a:lstStyle>
          <a:p>
            <a:endParaRPr dirty="0"/>
          </a:p>
        </p:txBody>
      </p:sp>
      <p:sp>
        <p:nvSpPr>
          <p:cNvPr id="37" name="Shape 37"/>
          <p:cNvSpPr/>
          <p:nvPr/>
        </p:nvSpPr>
        <p:spPr>
          <a:xfrm>
            <a:off x="12792291" y="15931320"/>
            <a:ext cx="10240441" cy="55878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r>
              <a:rPr lang="en-US" dirty="0"/>
              <a:t>The given </a:t>
            </a:r>
            <a:r>
              <a:rPr lang="en-US" dirty="0" smtClean="0"/>
              <a:t>dataset contains </a:t>
            </a:r>
            <a:r>
              <a:rPr lang="en-US" dirty="0"/>
              <a:t>the earnings of police officers for City of Boston employees for calendar year 2015.  In order to </a:t>
            </a:r>
            <a:r>
              <a:rPr lang="en-US" dirty="0" smtClean="0"/>
              <a:t>retrieve useful </a:t>
            </a:r>
            <a:r>
              <a:rPr lang="en-US" dirty="0"/>
              <a:t>results we had to find the </a:t>
            </a:r>
            <a:r>
              <a:rPr lang="en-US" dirty="0" smtClean="0"/>
              <a:t>zip code</a:t>
            </a:r>
            <a:r>
              <a:rPr lang="en-US" dirty="0"/>
              <a:t>, the salaries within this </a:t>
            </a:r>
            <a:r>
              <a:rPr lang="en-US" dirty="0" smtClean="0"/>
              <a:t>zip code</a:t>
            </a:r>
            <a:r>
              <a:rPr lang="en-US" dirty="0"/>
              <a:t>, and the average of these salaries. The technique we used was </a:t>
            </a:r>
            <a:r>
              <a:rPr lang="en-US" b="1" dirty="0"/>
              <a:t>Map Reduce</a:t>
            </a:r>
            <a:r>
              <a:rPr lang="en-US" dirty="0"/>
              <a:t>.</a:t>
            </a:r>
          </a:p>
          <a:p>
            <a:r>
              <a:rPr lang="en-US" dirty="0"/>
              <a:t/>
            </a:r>
            <a:br>
              <a:rPr lang="en-US" dirty="0"/>
            </a:br>
            <a:r>
              <a:rPr lang="en-US" dirty="0"/>
              <a:t> </a:t>
            </a:r>
            <a:br>
              <a:rPr lang="en-US" dirty="0"/>
            </a:br>
            <a:endParaRPr dirty="0"/>
          </a:p>
        </p:txBody>
      </p:sp>
      <p:sp>
        <p:nvSpPr>
          <p:cNvPr id="38" name="Shape 38"/>
          <p:cNvSpPr/>
          <p:nvPr/>
        </p:nvSpPr>
        <p:spPr>
          <a:xfrm>
            <a:off x="291995" y="16002783"/>
            <a:ext cx="10588794" cy="1231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lang="en-US" b="1" dirty="0"/>
              <a:t>Crime Incidents In Boston</a:t>
            </a:r>
          </a:p>
        </p:txBody>
      </p:sp>
      <p:sp>
        <p:nvSpPr>
          <p:cNvPr id="39" name="Shape 39"/>
          <p:cNvSpPr/>
          <p:nvPr/>
        </p:nvSpPr>
        <p:spPr>
          <a:xfrm>
            <a:off x="368772" y="17684927"/>
            <a:ext cx="11087259" cy="31454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r>
              <a:rPr lang="en-US" b="1" dirty="0" smtClean="0"/>
              <a:t>Techniques </a:t>
            </a:r>
            <a:r>
              <a:rPr lang="en-US" b="1" dirty="0"/>
              <a:t>used:</a:t>
            </a:r>
            <a:r>
              <a:rPr lang="en-US" dirty="0"/>
              <a:t> </a:t>
            </a:r>
            <a:r>
              <a:rPr lang="en-US" dirty="0"/>
              <a:t/>
            </a:r>
            <a:br>
              <a:rPr lang="en-US" dirty="0"/>
            </a:br>
            <a:r>
              <a:rPr lang="en-US" dirty="0"/>
              <a:t>Map Reduce to map only the report district and calculate the number of crimes occurred in every district.</a:t>
            </a:r>
            <a:r>
              <a:rPr lang="en-US" dirty="0"/>
              <a:t/>
            </a:r>
            <a:br>
              <a:rPr lang="en-US" dirty="0"/>
            </a:br>
            <a:r>
              <a:rPr lang="en-US" dirty="0"/>
              <a:t>We created our own dataset that maps the report district to a zip code.</a:t>
            </a:r>
            <a:endParaRPr dirty="0"/>
          </a:p>
        </p:txBody>
      </p:sp>
      <p:sp>
        <p:nvSpPr>
          <p:cNvPr id="40" name="Shape 40"/>
          <p:cNvSpPr/>
          <p:nvPr/>
        </p:nvSpPr>
        <p:spPr>
          <a:xfrm>
            <a:off x="12758756" y="21203741"/>
            <a:ext cx="10240441" cy="6446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endParaRPr dirty="0"/>
          </a:p>
        </p:txBody>
      </p:sp>
      <p:sp>
        <p:nvSpPr>
          <p:cNvPr id="41" name="Shape 41"/>
          <p:cNvSpPr/>
          <p:nvPr/>
        </p:nvSpPr>
        <p:spPr>
          <a:xfrm>
            <a:off x="24821502" y="22858227"/>
            <a:ext cx="4850044" cy="1231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dirty="0"/>
              <a:t>Future </a:t>
            </a:r>
            <a:r>
              <a:rPr lang="en-US" dirty="0" smtClean="0"/>
              <a:t>Ideas</a:t>
            </a:r>
            <a:endParaRPr dirty="0"/>
          </a:p>
        </p:txBody>
      </p:sp>
      <p:sp>
        <p:nvSpPr>
          <p:cNvPr id="42" name="Shape 42"/>
          <p:cNvSpPr/>
          <p:nvPr/>
        </p:nvSpPr>
        <p:spPr>
          <a:xfrm>
            <a:off x="24880364" y="24080881"/>
            <a:ext cx="10598356" cy="314541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nSpc>
                <a:spcPct val="124000"/>
              </a:lnSpc>
              <a:defRPr sz="3200"/>
            </a:lvl1pPr>
          </a:lstStyle>
          <a:p>
            <a:r>
              <a:rPr lang="en-US" dirty="0"/>
              <a:t>In the future we would like to explore more datasets of major cities in the states such as New York and Chicago to prove or disprove our hypothesis about the correlation between crimes and all other datasets that we mentioned before. </a:t>
            </a:r>
            <a:endParaRPr dirty="0"/>
          </a:p>
        </p:txBody>
      </p:sp>
      <p:sp>
        <p:nvSpPr>
          <p:cNvPr id="43" name="Shape 43"/>
          <p:cNvSpPr/>
          <p:nvPr/>
        </p:nvSpPr>
        <p:spPr>
          <a:xfrm>
            <a:off x="14803282" y="7691817"/>
            <a:ext cx="92396" cy="851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24000"/>
              </a:lnSpc>
              <a:defRPr sz="4400">
                <a:solidFill>
                  <a:srgbClr val="535353"/>
                </a:solidFill>
              </a:defRPr>
            </a:lvl1pPr>
          </a:lstStyle>
          <a:p>
            <a:endParaRPr dirty="0"/>
          </a:p>
        </p:txBody>
      </p:sp>
      <p:sp>
        <p:nvSpPr>
          <p:cNvPr id="44" name="Shape 44"/>
          <p:cNvSpPr/>
          <p:nvPr/>
        </p:nvSpPr>
        <p:spPr>
          <a:xfrm>
            <a:off x="12699895" y="23397387"/>
            <a:ext cx="92396" cy="85177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4400">
                <a:solidFill>
                  <a:srgbClr val="535353"/>
                </a:solidFill>
              </a:defRPr>
            </a:lvl1pPr>
          </a:lstStyle>
          <a:p>
            <a:endParaRPr dirty="0"/>
          </a:p>
        </p:txBody>
      </p:sp>
      <p:sp>
        <p:nvSpPr>
          <p:cNvPr id="45" name="Shape 45"/>
          <p:cNvSpPr/>
          <p:nvPr/>
        </p:nvSpPr>
        <p:spPr>
          <a:xfrm>
            <a:off x="12758756" y="24416841"/>
            <a:ext cx="10240441" cy="6446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72" y="21379357"/>
            <a:ext cx="9753600" cy="4800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6458" y="9300854"/>
            <a:ext cx="9779000" cy="4851400"/>
          </a:xfrm>
          <a:prstGeom prst="rect">
            <a:avLst/>
          </a:prstGeom>
        </p:spPr>
      </p:pic>
      <p:sp>
        <p:nvSpPr>
          <p:cNvPr id="46" name="Shape 28"/>
          <p:cNvSpPr/>
          <p:nvPr/>
        </p:nvSpPr>
        <p:spPr>
          <a:xfrm>
            <a:off x="12743027" y="14470912"/>
            <a:ext cx="7953457" cy="1231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lang="en-US" b="1" dirty="0"/>
              <a:t>Employee </a:t>
            </a:r>
            <a:r>
              <a:rPr lang="en-US" b="1" dirty="0" smtClean="0"/>
              <a:t>Earnings</a:t>
            </a:r>
            <a:endParaRPr lang="en-US" b="1"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6193" y="21444564"/>
            <a:ext cx="9880600" cy="4813300"/>
          </a:xfrm>
          <a:prstGeom prst="rect">
            <a:avLst/>
          </a:prstGeom>
        </p:spPr>
      </p:pic>
      <p:sp>
        <p:nvSpPr>
          <p:cNvPr id="47" name="Shape 28"/>
          <p:cNvSpPr/>
          <p:nvPr/>
        </p:nvSpPr>
        <p:spPr>
          <a:xfrm>
            <a:off x="24880364" y="6391588"/>
            <a:ext cx="3529169" cy="1231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lang="en-US" b="1"/>
              <a:t>k</a:t>
            </a:r>
            <a:r>
              <a:rPr lang="en-US" b="1" smtClean="0"/>
              <a:t>-means</a:t>
            </a:r>
            <a:endParaRPr dirty="0"/>
          </a:p>
        </p:txBody>
      </p:sp>
      <p:sp>
        <p:nvSpPr>
          <p:cNvPr id="48" name="Shape 28"/>
          <p:cNvSpPr/>
          <p:nvPr/>
        </p:nvSpPr>
        <p:spPr>
          <a:xfrm>
            <a:off x="24880364" y="17156412"/>
            <a:ext cx="3059490" cy="1231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24000"/>
              </a:lnSpc>
              <a:defRPr sz="6600"/>
            </a:lvl1pPr>
          </a:lstStyle>
          <a:p>
            <a:r>
              <a:rPr lang="en-US" b="1" dirty="0"/>
              <a:t>p-value</a:t>
            </a:r>
          </a:p>
        </p:txBody>
      </p:sp>
      <p:sp>
        <p:nvSpPr>
          <p:cNvPr id="50" name="Shape 37"/>
          <p:cNvSpPr/>
          <p:nvPr/>
        </p:nvSpPr>
        <p:spPr>
          <a:xfrm>
            <a:off x="24880364" y="7746019"/>
            <a:ext cx="10240441" cy="3699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r>
              <a:rPr lang="en-US" dirty="0"/>
              <a:t>We used k-means algorithm in order to find the point with the highest density of crimes. </a:t>
            </a:r>
            <a:r>
              <a:rPr lang="en-US" dirty="0"/>
              <a:t/>
            </a:r>
            <a:br>
              <a:rPr lang="en-US" dirty="0"/>
            </a:br>
            <a:r>
              <a:rPr lang="en-US" dirty="0"/>
              <a:t>By traversing the dataset that contains crime incidents and their coordinates, we obtained the value equal to </a:t>
            </a:r>
            <a:r>
              <a:rPr lang="en-US" b="1" dirty="0"/>
              <a:t>(-71.08306194165799, 42.3237643132037)</a:t>
            </a:r>
            <a:r>
              <a:rPr lang="en-US" dirty="0"/>
              <a:t>, which is the value with the biggest number of crime.</a:t>
            </a:r>
            <a:endParaRPr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80364" y="11568177"/>
            <a:ext cx="9601200" cy="5270500"/>
          </a:xfrm>
          <a:prstGeom prst="rect">
            <a:avLst/>
          </a:prstGeom>
        </p:spPr>
      </p:pic>
      <p:sp>
        <p:nvSpPr>
          <p:cNvPr id="51" name="Shape 37"/>
          <p:cNvSpPr/>
          <p:nvPr/>
        </p:nvSpPr>
        <p:spPr>
          <a:xfrm>
            <a:off x="24880363" y="18547682"/>
            <a:ext cx="10240441" cy="49772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4000"/>
              </a:lnSpc>
              <a:defRPr sz="3200"/>
            </a:lvl1pPr>
          </a:lstStyle>
          <a:p>
            <a:r>
              <a:rPr lang="en-US" b="1" dirty="0"/>
              <a:t>Null </a:t>
            </a:r>
            <a:r>
              <a:rPr lang="en-US" b="1" dirty="0" err="1"/>
              <a:t>Hypothehis</a:t>
            </a:r>
            <a:r>
              <a:rPr lang="en-US" b="1" dirty="0"/>
              <a:t>:</a:t>
            </a:r>
            <a:r>
              <a:rPr lang="en-US" dirty="0"/>
              <a:t> average earnings of police officers HAS NO effect on the number of crimes. </a:t>
            </a:r>
            <a:endParaRPr lang="en-US" dirty="0" smtClean="0"/>
          </a:p>
          <a:p>
            <a:r>
              <a:rPr lang="en-US" b="1" dirty="0" smtClean="0"/>
              <a:t>Alternative </a:t>
            </a:r>
            <a:r>
              <a:rPr lang="en-US" b="1" dirty="0" err="1"/>
              <a:t>Hypothehis</a:t>
            </a:r>
            <a:r>
              <a:rPr lang="en-US" b="1" dirty="0"/>
              <a:t>:</a:t>
            </a:r>
            <a:r>
              <a:rPr lang="en-US" dirty="0"/>
              <a:t> average earnings of police officers HAS an effect on the number of crimes. </a:t>
            </a:r>
            <a:endParaRPr lang="en-US" dirty="0" smtClean="0"/>
          </a:p>
          <a:p>
            <a:r>
              <a:rPr lang="en-US" b="1" dirty="0" smtClean="0"/>
              <a:t>Results: </a:t>
            </a:r>
            <a:r>
              <a:rPr lang="en-US" dirty="0" smtClean="0"/>
              <a:t>1. </a:t>
            </a:r>
            <a:r>
              <a:rPr lang="en-US" dirty="0"/>
              <a:t>Therefore, we cannot conclude that a significant difference exists between null and alternative hypotheses. </a:t>
            </a:r>
            <a:r>
              <a:rPr lang="en-US" dirty="0"/>
              <a:t/>
            </a:r>
            <a:br>
              <a:rPr lang="en-US" dirty="0"/>
            </a:br>
            <a:endParaRPr b="1" dirty="0"/>
          </a:p>
        </p:txBody>
      </p:sp>
    </p:spTree>
  </p:cSld>
  <p:clrMapOvr>
    <a:masterClrMapping/>
  </p:clrMapOvr>
  <p:transition spd="med"/>
</p:sld>
</file>

<file path=ppt/theme/theme1.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Times New Roman"/>
        <a:ea typeface="Times New Roman"/>
        <a:cs typeface="Times New Roman"/>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246</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Helvetica</vt:lpstr>
      <vt:lpstr>Times New Roman</vt:lpstr>
      <vt:lpstr>Wingdings</vt:lpstr>
      <vt:lpstr>Office</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2016-12-09T18:29:33Z</dcterms:modified>
</cp:coreProperties>
</file>