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8" r:id="rId3"/>
    <p:sldId id="351" r:id="rId4"/>
    <p:sldId id="358" r:id="rId6"/>
    <p:sldId id="368" r:id="rId7"/>
    <p:sldId id="362" r:id="rId8"/>
    <p:sldId id="369" r:id="rId9"/>
    <p:sldId id="370" r:id="rId10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>
        <p:guide orient="horz" pos="2166"/>
        <p:guide pos="2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true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true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true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true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true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true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true" noChangeArrowheads="true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</a:fld>
            <a:endParaRPr lang="en-US" altLang="zh-CN"/>
          </a:p>
        </p:txBody>
      </p:sp>
      <p:sp>
        <p:nvSpPr>
          <p:cNvPr id="3" name="Rectangle 5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4928" y="5586395"/>
            <a:ext cx="141414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  <a:effectLst/>
                <a:ea typeface="+mn-lt"/>
                <a:cs typeface="+mn-lt"/>
              </a:rPr>
              <a:t>周靖淦</a:t>
            </a:r>
            <a:endParaRPr lang="en-US" altLang="zh-CN" sz="2200" b="1" dirty="0" smtClean="0"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effectLst/>
                <a:ea typeface="+mn-lt"/>
                <a:cs typeface="+mn-lt"/>
              </a:rPr>
              <a:t>2021.9.</a:t>
            </a:r>
            <a:r>
              <a:rPr lang="en-US" altLang="en-US" sz="2200" b="1" dirty="0" smtClean="0">
                <a:solidFill>
                  <a:schemeClr val="tx1"/>
                </a:solidFill>
                <a:effectLst/>
                <a:ea typeface="+mn-lt"/>
                <a:cs typeface="+mn-lt"/>
              </a:rPr>
              <a:t>17</a:t>
            </a:r>
            <a:endParaRPr lang="en-US" altLang="en-US" sz="2200" b="1" dirty="0" smtClean="0">
              <a:solidFill>
                <a:schemeClr val="tx1"/>
              </a:solidFill>
              <a:effectLst/>
              <a:ea typeface="+mn-lt"/>
              <a:cs typeface="+mn-lt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14590" y="2213096"/>
            <a:ext cx="79160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sym typeface="+mn-ea"/>
              </a:rPr>
              <a:t>等面积法实现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多普勒功率谱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450" y="198120"/>
            <a:ext cx="4156075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经典谱（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U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型谱）的实现</a:t>
            </a:r>
            <a:endParaRPr lang="zh-CN" altLang="en-US" sz="18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  <a:sym typeface="+mn-ea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540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740707" y="44540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lassical3dB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3575050"/>
            <a:ext cx="2962910" cy="2222500"/>
          </a:xfrm>
          <a:prstGeom prst="rect">
            <a:avLst/>
          </a:prstGeom>
        </p:spPr>
      </p:pic>
      <p:pic>
        <p:nvPicPr>
          <p:cNvPr id="3" name="Picture 2" descr="spectrum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15" y="3575050"/>
            <a:ext cx="2960370" cy="2221865"/>
          </a:xfrm>
          <a:prstGeom prst="rect">
            <a:avLst/>
          </a:prstGeom>
        </p:spPr>
      </p:pic>
      <p:pic>
        <p:nvPicPr>
          <p:cNvPr id="4" name="Picture 3" descr="spectrum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85" y="3574415"/>
            <a:ext cx="2962275" cy="22225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335915" y="963295"/>
            <a:ext cx="388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</a:t>
            </a:r>
            <a:r>
              <a:rPr lang="zh-CN" altLang="en-US"/>
              <a:t>型谱（经典</a:t>
            </a:r>
            <a:r>
              <a:rPr lang="en-US" altLang="zh-CN"/>
              <a:t>6dB</a:t>
            </a:r>
            <a:r>
              <a:rPr lang="zh-CN" altLang="en-US"/>
              <a:t>）的计算公式：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450" y="197485"/>
            <a:ext cx="4156075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经典</a:t>
            </a:r>
            <a:r>
              <a:rPr lang="en-US" altLang="zh-CN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3dB</a:t>
            </a:r>
            <a:r>
              <a:rPr lang="zh-CN" altLang="en-US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的实现</a:t>
            </a:r>
            <a:endParaRPr lang="zh-CN" altLang="en-US" sz="18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  <a:sym typeface="+mn-ea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772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740707" y="444772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403860" y="1077595"/>
            <a:ext cx="241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经典</a:t>
            </a:r>
            <a:r>
              <a:rPr lang="en-US" altLang="zh-CN"/>
              <a:t>3dB</a:t>
            </a:r>
            <a:r>
              <a:rPr lang="zh-CN" altLang="en-US"/>
              <a:t>谱计算公式：</a:t>
            </a:r>
            <a:endParaRPr lang="zh-CN" altLang="en-US"/>
          </a:p>
        </p:txBody>
      </p:sp>
      <p:pic>
        <p:nvPicPr>
          <p:cNvPr id="5" name="Picture 4" descr="classical3dB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3612515"/>
            <a:ext cx="2903220" cy="2178050"/>
          </a:xfrm>
          <a:prstGeom prst="rect">
            <a:avLst/>
          </a:prstGeom>
        </p:spPr>
      </p:pic>
      <p:pic>
        <p:nvPicPr>
          <p:cNvPr id="6" name="Picture 5" descr="ps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3611880"/>
            <a:ext cx="2904490" cy="2178685"/>
          </a:xfrm>
          <a:prstGeom prst="rect">
            <a:avLst/>
          </a:prstGeom>
        </p:spPr>
      </p:pic>
      <p:pic>
        <p:nvPicPr>
          <p:cNvPr id="7" name="Picture 6" descr="spectrum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90" y="3609975"/>
            <a:ext cx="2907030" cy="2180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450" y="197485"/>
            <a:ext cx="4156075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高斯谱的实现</a:t>
            </a:r>
            <a:endParaRPr lang="zh-CN" altLang="en-US" sz="18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  <a:sym typeface="+mn-ea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772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740707" y="444772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403860" y="107759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高斯谱的计算公式：</a:t>
            </a:r>
            <a:endParaRPr lang="zh-CN" altLang="en-US"/>
          </a:p>
        </p:txBody>
      </p:sp>
      <p:pic>
        <p:nvPicPr>
          <p:cNvPr id="2" name="Picture 1" descr="spectru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3269615"/>
            <a:ext cx="2656205" cy="1992630"/>
          </a:xfrm>
          <a:prstGeom prst="rect">
            <a:avLst/>
          </a:prstGeom>
        </p:spPr>
      </p:pic>
      <p:pic>
        <p:nvPicPr>
          <p:cNvPr id="3" name="Picture 2" descr="PS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90" y="3269615"/>
            <a:ext cx="2599055" cy="1948815"/>
          </a:xfrm>
          <a:prstGeom prst="rect">
            <a:avLst/>
          </a:prstGeom>
        </p:spPr>
      </p:pic>
      <p:pic>
        <p:nvPicPr>
          <p:cNvPr id="5" name="Picture 4" descr="Gaussian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3269615"/>
            <a:ext cx="2669540" cy="200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450" y="197485"/>
            <a:ext cx="4156075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圆形</a:t>
            </a:r>
            <a:r>
              <a:rPr lang="zh-CN" altLang="en-US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谱的实现</a:t>
            </a:r>
            <a:endParaRPr lang="zh-CN" altLang="en-US" sz="18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  <a:sym typeface="+mn-ea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772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740707" y="444772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403860" y="10775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圆形谱计算公式：</a:t>
            </a:r>
            <a:endParaRPr lang="zh-CN" altLang="en-US"/>
          </a:p>
        </p:txBody>
      </p:sp>
      <p:pic>
        <p:nvPicPr>
          <p:cNvPr id="10" name="Picture 9" descr="spectru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3828415"/>
            <a:ext cx="2951480" cy="2214245"/>
          </a:xfrm>
          <a:prstGeom prst="rect">
            <a:avLst/>
          </a:prstGeom>
        </p:spPr>
      </p:pic>
      <p:pic>
        <p:nvPicPr>
          <p:cNvPr id="11" name="Picture 10" descr="spectrum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10" y="3828415"/>
            <a:ext cx="2950845" cy="2214245"/>
          </a:xfrm>
          <a:prstGeom prst="rect">
            <a:avLst/>
          </a:prstGeom>
        </p:spPr>
      </p:pic>
      <p:pic>
        <p:nvPicPr>
          <p:cNvPr id="3" name="Picture 2" descr="psd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55" y="3828415"/>
            <a:ext cx="2951480" cy="221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450" y="197485"/>
            <a:ext cx="4156075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平坦谱的实现</a:t>
            </a:r>
            <a:endParaRPr lang="zh-CN" altLang="en-US" sz="18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  <a:sym typeface="+mn-ea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772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740707" y="444772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403860" y="107759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平坦谱的计算公式：</a:t>
            </a:r>
            <a:endParaRPr lang="zh-CN" altLang="en-US"/>
          </a:p>
        </p:txBody>
      </p:sp>
      <p:pic>
        <p:nvPicPr>
          <p:cNvPr id="2" name="Picture 1" descr="fla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3012440"/>
            <a:ext cx="2976245" cy="2232660"/>
          </a:xfrm>
          <a:prstGeom prst="rect">
            <a:avLst/>
          </a:prstGeom>
        </p:spPr>
      </p:pic>
      <p:pic>
        <p:nvPicPr>
          <p:cNvPr id="4" name="Picture 3" descr="ps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5" y="3013075"/>
            <a:ext cx="2976245" cy="2232025"/>
          </a:xfrm>
          <a:prstGeom prst="rect">
            <a:avLst/>
          </a:prstGeom>
        </p:spPr>
      </p:pic>
      <p:pic>
        <p:nvPicPr>
          <p:cNvPr id="5" name="Picture 4" descr="spectrum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3013075"/>
            <a:ext cx="2974975" cy="223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450" y="197485"/>
            <a:ext cx="4156075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Butterworth</a:t>
            </a:r>
            <a:r>
              <a:rPr lang="zh-CN" altLang="en-US" sz="1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  <a:sym typeface="+mn-ea"/>
              </a:rPr>
              <a:t>的实现</a:t>
            </a:r>
            <a:endParaRPr lang="zh-CN" altLang="en-US" sz="18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  <a:sym typeface="+mn-ea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772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740707" y="444772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403860" y="1077595"/>
            <a:ext cx="3263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Butterworth</a:t>
            </a:r>
            <a:r>
              <a:rPr lang="zh-CN" altLang="en-US"/>
              <a:t>功率谱计算公式：</a:t>
            </a:r>
            <a:endParaRPr lang="zh-CN" altLang="en-US"/>
          </a:p>
        </p:txBody>
      </p:sp>
      <p:pic>
        <p:nvPicPr>
          <p:cNvPr id="3" name="Picture 2" descr="dps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09970" y="2812415"/>
            <a:ext cx="2760980" cy="2070735"/>
          </a:xfrm>
          <a:prstGeom prst="rect">
            <a:avLst/>
          </a:prstGeom>
        </p:spPr>
      </p:pic>
      <p:pic>
        <p:nvPicPr>
          <p:cNvPr id="6" name="Picture 5" descr="ps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2812415"/>
            <a:ext cx="2759710" cy="2070100"/>
          </a:xfrm>
          <a:prstGeom prst="rect">
            <a:avLst/>
          </a:prstGeom>
        </p:spPr>
      </p:pic>
      <p:pic>
        <p:nvPicPr>
          <p:cNvPr id="7" name="Picture 6" descr="spectrum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2812415"/>
            <a:ext cx="2863850" cy="214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Presentation</Application>
  <PresentationFormat>全屏显示(4:3)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Nimbus Roman No9 L</vt:lpstr>
      <vt:lpstr>隶书</vt:lpstr>
      <vt:lpstr>文泉驿微米黑</vt:lpstr>
      <vt:lpstr>微软雅黑</vt:lpstr>
      <vt:lpstr>微软雅黑</vt:lpstr>
      <vt:lpstr>宋体</vt:lpstr>
      <vt:lpstr>Arial Unicode MS</vt:lpstr>
      <vt:lpstr>Calibri</vt:lpstr>
      <vt:lpstr>DejaVu Sans</vt:lpstr>
      <vt:lpstr>Broadway</vt:lpstr>
      <vt:lpstr>Gubbi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jzhoujg</cp:lastModifiedBy>
  <cp:revision>129</cp:revision>
  <cp:lastPrinted>2021-09-20T09:03:18Z</cp:lastPrinted>
  <dcterms:created xsi:type="dcterms:W3CDTF">2021-09-20T09:03:18Z</dcterms:created>
  <dcterms:modified xsi:type="dcterms:W3CDTF">2021-09-20T09:03:18Z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