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321" r:id="rId4"/>
    <p:sldId id="259" r:id="rId5"/>
    <p:sldId id="331" r:id="rId6"/>
    <p:sldId id="332" r:id="rId7"/>
    <p:sldId id="265" r:id="rId8"/>
    <p:sldId id="333" r:id="rId9"/>
    <p:sldId id="334" r:id="rId10"/>
    <p:sldId id="336" r:id="rId11"/>
    <p:sldId id="338" r:id="rId12"/>
    <p:sldId id="337" r:id="rId13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true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true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true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true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true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true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</a:fld>
            <a:endParaRPr lang="en-US" altLang="zh-CN"/>
          </a:p>
        </p:txBody>
      </p:sp>
      <p:sp>
        <p:nvSpPr>
          <p:cNvPr id="3" name="Rectangle 5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4927" y="5586395"/>
            <a:ext cx="14141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effectLst/>
                <a:ea typeface="+mn-lt"/>
                <a:cs typeface="+mn-lt"/>
              </a:rPr>
              <a:t>周靖淦</a:t>
            </a:r>
            <a:endParaRPr lang="en-US" altLang="zh-CN" sz="2200" b="1" dirty="0" smtClean="0"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effectLst/>
                <a:ea typeface="+mn-lt"/>
                <a:cs typeface="+mn-lt"/>
              </a:rPr>
              <a:t>2021.8.13</a:t>
            </a:r>
            <a:endParaRPr lang="en-US" altLang="zh-CN" sz="2200" b="1" dirty="0" smtClean="0">
              <a:solidFill>
                <a:schemeClr val="tx1"/>
              </a:solidFill>
              <a:effectLst/>
              <a:ea typeface="+mn-lt"/>
              <a:cs typeface="+mn-lt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13955" y="2239131"/>
            <a:ext cx="79160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正弦波叠加法实现方法仿真对比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三、基于高斯谱的仿真结果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883285" y="1086485"/>
            <a:ext cx="76339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从计算式的复杂度上看，由于等距离法、精确多普勒扩展法，需要多次</a:t>
            </a:r>
            <a:endParaRPr lang="zh-CN" altLang="en-US"/>
          </a:p>
          <a:p>
            <a:pPr algn="l"/>
            <a:r>
              <a:rPr lang="zh-CN" altLang="en-US"/>
              <a:t>计算逆误差函数erfinv，远远大于等面积法的复杂程度，因此优于</a:t>
            </a:r>
            <a:r>
              <a:rPr lang="en-US" altLang="zh-CN"/>
              <a:t>MEA</a:t>
            </a:r>
            <a:r>
              <a:rPr lang="zh-CN" altLang="en-US"/>
              <a:t>优于</a:t>
            </a:r>
            <a:endParaRPr lang="zh-CN" altLang="en-US"/>
          </a:p>
          <a:p>
            <a:pPr algn="l"/>
            <a:r>
              <a:rPr lang="zh-CN" altLang="en-US"/>
              <a:t>其他方法</a:t>
            </a:r>
            <a:endParaRPr lang="zh-CN" altLang="en-US"/>
          </a:p>
        </p:txBody>
      </p:sp>
      <p:pic>
        <p:nvPicPr>
          <p:cNvPr id="5" name="Picture 4" descr="Figure_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2110740"/>
            <a:ext cx="5216525" cy="39128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四、下一步的计划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703580" y="1432560"/>
            <a:ext cx="431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1. </a:t>
            </a:r>
            <a:r>
              <a:rPr lang="zh-CN" altLang="en-US"/>
              <a:t>考虑电平通过率，平均衰落持续时间。</a:t>
            </a:r>
            <a:endParaRPr lang="en-US" altLang="zh-CN"/>
          </a:p>
        </p:txBody>
      </p:sp>
      <p:sp>
        <p:nvSpPr>
          <p:cNvPr id="3" name="Text Box 2"/>
          <p:cNvSpPr txBox="true"/>
          <p:nvPr/>
        </p:nvSpPr>
        <p:spPr>
          <a:xfrm>
            <a:off x="798830" y="3100070"/>
            <a:ext cx="659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</a:t>
            </a:r>
            <a:r>
              <a:rPr lang="zh-CN" altLang="en-US"/>
              <a:t>完善高斯谱的仿真部分，</a:t>
            </a:r>
            <a:r>
              <a:rPr lang="en-US" altLang="zh-CN"/>
              <a:t>JAKES</a:t>
            </a:r>
            <a:r>
              <a:rPr lang="zh-CN" altLang="en-US"/>
              <a:t>仿真器部分</a:t>
            </a:r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798830" y="3977005"/>
            <a:ext cx="400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文献调研仿真比较其他的算法</a:t>
            </a:r>
            <a:endParaRPr lang="zh-CN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951865" y="1800860"/>
            <a:ext cx="7154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电平通过率：</a:t>
            </a:r>
            <a:r>
              <a:rPr lang="en-US" sz="1600"/>
              <a:t>定义为信号包络单位时间内以正斜率通过某一规定电平值R的平均次数，描述衰落次数的统计规律。</a:t>
            </a:r>
            <a:endParaRPr lang="en-US" sz="1600"/>
          </a:p>
          <a:p>
            <a:pPr algn="l"/>
            <a:r>
              <a:rPr lang="zh-CN" altLang="en-US" sz="1600"/>
              <a:t>平均衰落持续时间：信号幅度平均低于某给定值的持续时间.</a:t>
            </a: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true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true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true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true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true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true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true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true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true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true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true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true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true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true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true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true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true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true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true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739772" y="2330382"/>
            <a:ext cx="4609127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一、正弦波叠加法及其实现方法</a:t>
            </a:r>
            <a:endParaRPr lang="zh-CN" sz="2400" b="1" dirty="0" smtClean="0">
              <a:solidFill>
                <a:srgbClr val="DF75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二、基于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U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型谱仿真及结果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三、基于高斯谱仿真及结果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四、下一步的计划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39222" y="719222"/>
            <a:ext cx="1664970" cy="70675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宋体" charset="0"/>
                <a:cs typeface="Tahoma" panose="020B0604030504040204" pitchFamily="34" charset="0"/>
                <a:sym typeface="华文隶书" panose="02010800040101010101" pitchFamily="2" charset="-122"/>
              </a:rPr>
              <a:t>目录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宋体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一、正弦波叠加法及其实现方法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807720" y="1201420"/>
            <a:ext cx="494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信道的仿真要基于有色的高斯随机过程进行。</a:t>
            </a:r>
            <a:endParaRPr lang="zh-CN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868045" y="2613025"/>
            <a:ext cx="4027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常见的有色高斯随机过程的生成方法</a:t>
            </a:r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 flipV="true">
            <a:off x="5052060" y="2372360"/>
            <a:ext cx="497840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52060" y="2810510"/>
            <a:ext cx="546100" cy="424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5598160" y="216090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正弦波叠加法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5657215" y="307784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滤波法</a:t>
            </a:r>
            <a:endParaRPr lang="zh-CN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988060" y="1569720"/>
            <a:ext cx="722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其中，瑞利、莱斯随机过程需要两个高斯随机过程，</a:t>
            </a:r>
            <a:r>
              <a:rPr lang="en-US" altLang="zh-CN"/>
              <a:t>suzuki</a:t>
            </a:r>
            <a:r>
              <a:rPr lang="zh-CN" altLang="en-US"/>
              <a:t>需要三个。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2883471" y="4370641"/>
                <a:ext cx="3682365" cy="805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𝑐𝑜𝑠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+ 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83471" y="4370641"/>
                <a:ext cx="3682365" cy="805180"/>
              </a:xfrm>
              <a:prstGeom prst="rect">
                <a:avLst/>
              </a:prstGeom>
              <a:blipFill rotWithShape="true">
                <a:blip r:embed="rId1"/>
                <a:stretch>
                  <a:fillRect l="-16" t="-71" r="-554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8"/>
          <p:cNvSpPr txBox="true"/>
          <p:nvPr/>
        </p:nvSpPr>
        <p:spPr>
          <a:xfrm>
            <a:off x="868045" y="3875405"/>
            <a:ext cx="248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</a:t>
            </a:r>
            <a:r>
              <a:rPr lang="zh-CN" altLang="en-US"/>
              <a:t>正弦波叠加法表示式：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true"/>
              <p:nvPr/>
            </p:nvSpPr>
            <p:spPr>
              <a:xfrm>
                <a:off x="1048385" y="5422265"/>
                <a:ext cx="4525010" cy="37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/>
                  <a:t>Ci</a:t>
                </a:r>
                <a:r>
                  <a:rPr lang="zh-CN" altLang="en-US"/>
                  <a:t>是多普勒系数</a:t>
                </a:r>
                <a:r>
                  <a:rPr lang="en-US"/>
                  <a:t>,fi</a:t>
                </a:r>
                <a:r>
                  <a:rPr lang="zh-CN" altLang="en-US"/>
                  <a:t>为多普勒频率</a:t>
                </a:r>
                <a:r>
                  <a:rPr lang="en-US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为相角。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2" name="Text Box 2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48385" y="5422265"/>
                <a:ext cx="4525010" cy="376555"/>
              </a:xfrm>
              <a:prstGeom prst="rect">
                <a:avLst/>
              </a:prstGeom>
              <a:blipFill rotWithShape="true">
                <a:blip r:embed="rId2"/>
                <a:stretch>
                  <a:fillRect r="-5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一、正弦波叠加法及其实现方法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2823146" y="1706181"/>
                <a:ext cx="3679825" cy="805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𝑐𝑜𝑠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+ 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23146" y="1706181"/>
                <a:ext cx="3679825" cy="805180"/>
              </a:xfrm>
              <a:prstGeom prst="rect">
                <a:avLst/>
              </a:prstGeom>
              <a:blipFill rotWithShape="true">
                <a:blip r:embed="rId1"/>
                <a:stretch>
                  <a:fillRect l="-16" t="-71" r="-588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8"/>
          <p:cNvSpPr txBox="true"/>
          <p:nvPr/>
        </p:nvSpPr>
        <p:spPr>
          <a:xfrm>
            <a:off x="807720" y="1271270"/>
            <a:ext cx="725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正弦波叠加法的实现方法的不同实质上是生成三个参数的方法不同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true"/>
              <p:nvPr/>
            </p:nvSpPr>
            <p:spPr>
              <a:xfrm>
                <a:off x="807720" y="2597150"/>
                <a:ext cx="7925435" cy="37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/>
                  <a:t>Ci</a:t>
                </a:r>
                <a:r>
                  <a:rPr lang="zh-CN" altLang="en-US"/>
                  <a:t>是多普勒系数</a:t>
                </a:r>
                <a:r>
                  <a:rPr lang="en-US"/>
                  <a:t>,fi</a:t>
                </a:r>
                <a:r>
                  <a:rPr lang="zh-CN" altLang="en-US"/>
                  <a:t>为多普勒频率</a:t>
                </a:r>
                <a:r>
                  <a:rPr lang="en-US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为相角。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这里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取越大，统计特性越符合。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07720" y="2597150"/>
                <a:ext cx="7925435" cy="37655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true"/>
              <p:nvPr/>
            </p:nvSpPr>
            <p:spPr>
              <a:xfrm>
                <a:off x="807720" y="3738880"/>
                <a:ext cx="7807960" cy="1192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，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，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又可以根据其是确定变量的还是随机变量分为不同的仿真模型。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r>
                  <a:rPr lang="zh-CN" altLang="en-US" b="1"/>
                  <a:t>本次主要讨论三者都是确定变量的模型的性能。</a:t>
                </a:r>
                <a:endParaRPr lang="zh-CN" altLang="en-US" b="1"/>
              </a:p>
              <a:p>
                <a:pPr algn="l"/>
                <a:endParaRPr lang="zh-CN" altLang="en-US" b="1"/>
              </a:p>
              <a:p>
                <a:pPr algn="l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时均匀分布，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采用随机数生成的方法确定。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主要由模型生成。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07720" y="3738880"/>
                <a:ext cx="7807960" cy="119253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二、基于</a:t>
            </a:r>
            <a:r>
              <a:rPr lang="en-US" altLang="zh-CN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型谱的仿真及其结果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igure_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802765"/>
            <a:ext cx="4887595" cy="36664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5350510" y="1802765"/>
                <a:ext cx="3716020" cy="5045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>
                    <a:sym typeface="+mn-ea"/>
                  </a:rPr>
                  <a:t>1.等距离法(MEA)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2.等面积法(MEA)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3.蒙特卡洛法(MCM)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4.最小均方误差法(MSEM)</a:t>
                </a:r>
                <a:endParaRPr lang="en-US">
                  <a:sym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𝐸𝑟𝑟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 −</m:t>
                              </m:r>
                              <m:acc>
                                <m:accPr>
                                  <m:chr m:val="̌"/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𝑢𝑖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5.精确多普勒扩展法(MDES)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zh-CN" altLang="en-US">
                    <a:sym typeface="+mn-ea"/>
                  </a:rPr>
                  <a:t>展开：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f>
                        <m:f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50510" y="1802765"/>
                <a:ext cx="3716020" cy="504507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true"/>
          <p:nvPr/>
        </p:nvSpPr>
        <p:spPr>
          <a:xfrm>
            <a:off x="575310" y="992505"/>
            <a:ext cx="460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实质是对功率谱采样离散化，</a:t>
            </a:r>
            <a:r>
              <a:rPr lang="en-US" altLang="zh-CN"/>
              <a:t>fi,ci</a:t>
            </a:r>
            <a:r>
              <a:rPr lang="zh-CN" altLang="en-US"/>
              <a:t>分别对横纵坐标有对应的关系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6028055" y="5113655"/>
                <a:ext cx="2831465" cy="355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sSubSup>
                        <m:sSubSup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𝐽𝑜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sz="14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28055" y="5113655"/>
                <a:ext cx="2831465" cy="3556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二、基于</a:t>
            </a:r>
            <a:r>
              <a:rPr lang="en-US" altLang="zh-CN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型谱的仿真结果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igure_2"/>
          <p:cNvPicPr>
            <a:picLocks noChangeAspect="true"/>
          </p:cNvPicPr>
          <p:nvPr/>
        </p:nvPicPr>
        <p:blipFill>
          <a:blip r:embed="rId1"/>
          <a:srcRect l="979" t="6327" r="8123" b="1476"/>
          <a:stretch>
            <a:fillRect/>
          </a:stretch>
        </p:blipFill>
        <p:spPr>
          <a:xfrm>
            <a:off x="80010" y="2385695"/>
            <a:ext cx="4462780" cy="3394710"/>
          </a:xfrm>
          <a:prstGeom prst="rect">
            <a:avLst/>
          </a:prstGeom>
        </p:spPr>
      </p:pic>
      <p:pic>
        <p:nvPicPr>
          <p:cNvPr id="4" name="Picture 3" descr="Figure_3"/>
          <p:cNvPicPr>
            <a:picLocks noChangeAspect="true"/>
          </p:cNvPicPr>
          <p:nvPr/>
        </p:nvPicPr>
        <p:blipFill>
          <a:blip r:embed="rId2"/>
          <a:srcRect l="2046" t="3592" r="8091" b="1492"/>
          <a:stretch>
            <a:fillRect/>
          </a:stretch>
        </p:blipFill>
        <p:spPr>
          <a:xfrm>
            <a:off x="4542790" y="2373630"/>
            <a:ext cx="4472940" cy="340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true"/>
              <p:nvPr/>
            </p:nvSpPr>
            <p:spPr>
              <a:xfrm>
                <a:off x="409575" y="1157605"/>
                <a:ext cx="3595370" cy="6051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𝐸𝑟𝑟</m:t>
                      </m:r>
                      <m:r>
                        <a:rPr lang="en-US" sz="16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 </m:t>
                      </m:r>
                      <m:f>
                        <m:fPr>
                          <m:ctrlPr>
                            <a:rPr lang="en-US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 −</m:t>
                              </m:r>
                              <m:acc>
                                <m:accPr>
                                  <m:chr m:val="̌"/>
                                  <m:ctrlPr>
                                    <a:rPr lang="en-US" sz="16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𝑢𝑖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𝑑</m:t>
                          </m:r>
                          <m:r>
                            <a:rPr lang="en-US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6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" name="Text Box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09575" y="1157605"/>
                <a:ext cx="3595370" cy="60515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true"/>
          <p:nvPr/>
        </p:nvSpPr>
        <p:spPr>
          <a:xfrm>
            <a:off x="5420995" y="5875020"/>
            <a:ext cx="3228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蒙特卡洛法</a:t>
            </a:r>
            <a:r>
              <a:rPr lang="en-US" altLang="zh-CN"/>
              <a:t>-</a:t>
            </a:r>
            <a:r>
              <a:rPr lang="zh-CN" altLang="en-US"/>
              <a:t>取十次平均的结果</a:t>
            </a:r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8890" y="5875020"/>
            <a:ext cx="43961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ym typeface="+mn-ea"/>
              </a:rPr>
              <a:t>1.等距离法(MEA) 2.等面积法(MEA) 3.精确多普勒扩展法(MDES)</a:t>
            </a:r>
            <a:endParaRPr lang="en-US" sz="1600"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true">
            <a:off x="3924300" y="1026795"/>
            <a:ext cx="497840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24300" y="1464945"/>
            <a:ext cx="546100" cy="424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true"/>
              <p:nvPr/>
            </p:nvSpPr>
            <p:spPr>
              <a:xfrm>
                <a:off x="4739005" y="870585"/>
                <a:ext cx="3277870" cy="433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sSubSup>
                        <m:sSub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39005" y="870585"/>
                <a:ext cx="3277870" cy="433070"/>
              </a:xfrm>
              <a:prstGeom prst="rect">
                <a:avLst/>
              </a:prstGeom>
              <a:blipFill rotWithShape="true">
                <a:blip r:embed="rId4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true"/>
              <p:nvPr/>
            </p:nvSpPr>
            <p:spPr>
              <a:xfrm>
                <a:off x="2997835" y="1940560"/>
                <a:ext cx="2959735" cy="4330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𝑓𝑚𝑎𝑥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91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𝐻𝑧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997835" y="1940560"/>
                <a:ext cx="2959735" cy="433070"/>
              </a:xfrm>
              <a:prstGeom prst="rect">
                <a:avLst/>
              </a:prstGeom>
              <a:blipFill rotWithShape="true">
                <a:blip r:embed="rId5"/>
                <a:stretch>
                  <a:fillRect r="-7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true"/>
              <p:nvPr/>
            </p:nvSpPr>
            <p:spPr>
              <a:xfrm>
                <a:off x="4739005" y="1397635"/>
                <a:ext cx="3677285" cy="732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 Box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39005" y="1397635"/>
                <a:ext cx="3677285" cy="732790"/>
              </a:xfrm>
              <a:prstGeom prst="rect">
                <a:avLst/>
              </a:prstGeom>
              <a:blipFill rotWithShape="true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二、基于</a:t>
            </a:r>
            <a:r>
              <a:rPr lang="en-US" altLang="zh-CN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型谱的仿真结果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1485265" y="5287645"/>
            <a:ext cx="66382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>
                <a:sym typeface="+mn-ea"/>
              </a:rPr>
              <a:t>1.</a:t>
            </a:r>
            <a:r>
              <a:rPr lang="en-US" sz="1600">
                <a:sym typeface="+mn-ea"/>
              </a:rPr>
              <a:t>等面积法(MEA)</a:t>
            </a:r>
            <a:r>
              <a:rPr lang="zh-CN" altLang="en-US" sz="1600">
                <a:sym typeface="+mn-ea"/>
              </a:rPr>
              <a:t>的性能优于</a:t>
            </a:r>
            <a:r>
              <a:rPr lang="en-US" sz="1600">
                <a:sym typeface="+mn-ea"/>
              </a:rPr>
              <a:t>等距离法(MED) 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同时，计算复杂程度，由于</a:t>
            </a:r>
            <a:r>
              <a:rPr lang="en-US" altLang="zh-CN" sz="1600">
                <a:sym typeface="+mn-ea"/>
              </a:rPr>
              <a:t>MED</a:t>
            </a:r>
            <a:r>
              <a:rPr lang="zh-CN" altLang="en-US" sz="1600">
                <a:sym typeface="+mn-ea"/>
              </a:rPr>
              <a:t>中包括反三角函数的运算，</a:t>
            </a:r>
            <a:r>
              <a:rPr lang="en-US" altLang="zh-CN" sz="1600">
                <a:sym typeface="+mn-ea"/>
              </a:rPr>
              <a:t>MEA</a:t>
            </a:r>
            <a:r>
              <a:rPr lang="zh-CN" altLang="en-US" sz="1600">
                <a:sym typeface="+mn-ea"/>
              </a:rPr>
              <a:t>同样由于</a:t>
            </a:r>
            <a:r>
              <a:rPr lang="en-US" altLang="zh-CN" sz="1600">
                <a:sym typeface="+mn-ea"/>
              </a:rPr>
              <a:t>MED</a:t>
            </a:r>
            <a:r>
              <a:rPr lang="zh-CN" altLang="en-US" sz="1600">
                <a:sym typeface="+mn-ea"/>
              </a:rPr>
              <a:t>。</a:t>
            </a:r>
            <a:endParaRPr lang="en-US" sz="1600">
              <a:sym typeface="+mn-ea"/>
            </a:endParaRPr>
          </a:p>
        </p:txBody>
      </p:sp>
      <p:pic>
        <p:nvPicPr>
          <p:cNvPr id="2" name="Picture 1" descr="Figure_2"/>
          <p:cNvPicPr>
            <a:picLocks noChangeAspect="true"/>
          </p:cNvPicPr>
          <p:nvPr/>
        </p:nvPicPr>
        <p:blipFill>
          <a:blip r:embed="rId1"/>
          <a:srcRect l="979" t="6327" r="8123" b="1476"/>
          <a:stretch>
            <a:fillRect/>
          </a:stretch>
        </p:blipFill>
        <p:spPr>
          <a:xfrm>
            <a:off x="1963420" y="885190"/>
            <a:ext cx="4917440" cy="3741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388" y="4798060"/>
            <a:ext cx="9467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讨论：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二、基于</a:t>
            </a:r>
            <a:r>
              <a:rPr lang="en-US" altLang="zh-CN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型谱的仿真结果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igure_2"/>
          <p:cNvPicPr>
            <a:picLocks noChangeAspect="true"/>
          </p:cNvPicPr>
          <p:nvPr/>
        </p:nvPicPr>
        <p:blipFill>
          <a:blip r:embed="rId1"/>
          <a:srcRect l="979" t="6327" r="8123" b="1476"/>
          <a:stretch>
            <a:fillRect/>
          </a:stretch>
        </p:blipFill>
        <p:spPr>
          <a:xfrm>
            <a:off x="1972310" y="842010"/>
            <a:ext cx="4917440" cy="3741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0860" y="4583430"/>
            <a:ext cx="6921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讨论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498600" y="4817745"/>
            <a:ext cx="60229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1. 精确多普勒扩展法(MDES) </a:t>
            </a:r>
            <a:r>
              <a:rPr lang="zh-CN" altLang="en-US">
                <a:sym typeface="+mn-ea"/>
              </a:rPr>
              <a:t>的性能优于</a:t>
            </a:r>
            <a:r>
              <a:rPr lang="en-US" altLang="zh-CN">
                <a:sym typeface="+mn-ea"/>
              </a:rPr>
              <a:t>MEA</a:t>
            </a:r>
            <a:r>
              <a:rPr lang="zh-CN" altLang="en-US">
                <a:sym typeface="+mn-ea"/>
              </a:rPr>
              <a:t>（等面积法）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计算复杂度两者相似</a:t>
            </a:r>
            <a:endParaRPr lang="zh-CN" altLang="en-US">
              <a:sym typeface="+mn-ea"/>
            </a:endParaRPr>
          </a:p>
        </p:txBody>
      </p:sp>
      <p:pic>
        <p:nvPicPr>
          <p:cNvPr id="4" name="Picture 3" descr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6040755"/>
            <a:ext cx="3041650" cy="532130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5403850"/>
            <a:ext cx="2489835" cy="636905"/>
          </a:xfrm>
          <a:prstGeom prst="rect">
            <a:avLst/>
          </a:prstGeom>
        </p:spPr>
      </p:pic>
      <p:pic>
        <p:nvPicPr>
          <p:cNvPr id="7" name="Picture 6" descr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10" y="5462905"/>
            <a:ext cx="3399790" cy="1109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true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fals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三、基于高斯谱的仿真结果</a:t>
            </a:r>
            <a:endParaRPr lang="zh-CN" altLang="en-US" sz="20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igure_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687830"/>
            <a:ext cx="5320665" cy="399034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2762885" y="1234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高斯谱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6270625" y="934720"/>
                <a:ext cx="2540000" cy="5495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>
                    <a:sym typeface="+mn-ea"/>
                  </a:rPr>
                  <a:t>1.等距离法(MEA)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2.等面积法(MEA)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3.蒙特卡洛法(MCM)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4.最小均方误差法(MSEM)</a:t>
                </a:r>
                <a:endParaRPr lang="en-US">
                  <a:sym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𝐸𝑟𝑟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 −</m:t>
                              </m:r>
                              <m:acc>
                                <m:accPr>
                                  <m:chr m:val="̌"/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  <a:sym typeface="+mn-ea"/>
                                        </a:rPr>
                                        <m:t>𝑢𝑖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en-US">
                    <a:sym typeface="+mn-ea"/>
                  </a:rPr>
                  <a:t>5.精确多普勒扩展法(MDES)</a:t>
                </a:r>
                <a:endParaRPr lang="en-US">
                  <a:sym typeface="+mn-ea"/>
                </a:endParaRPr>
              </a:p>
              <a:p>
                <a:pPr algn="l"/>
                <a:endParaRPr lang="en-US">
                  <a:sym typeface="+mn-ea"/>
                </a:endParaRPr>
              </a:p>
              <a:p>
                <a:pPr algn="l"/>
                <a:r>
                  <a:rPr lang="zh-CN" altLang="en-US">
                    <a:sym typeface="+mn-ea"/>
                  </a:rPr>
                  <a:t>展开：</a:t>
                </a:r>
                <a:endParaRPr lang="en-US">
                  <a:sym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𝜏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270625" y="934720"/>
                <a:ext cx="2540000" cy="5495925"/>
              </a:xfrm>
              <a:prstGeom prst="rect">
                <a:avLst/>
              </a:prstGeom>
              <a:blipFill rotWithShape="true">
                <a:blip r:embed="rId2"/>
                <a:stretch>
                  <a:fillRect r="-21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Presentation</Application>
  <PresentationFormat>全屏显示(4:3)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Nimbus Roman No9 L</vt:lpstr>
      <vt:lpstr>Tahoma</vt:lpstr>
      <vt:lpstr>DejaVu Sans</vt:lpstr>
      <vt:lpstr>宋体</vt:lpstr>
      <vt:lpstr>华文隶书</vt:lpstr>
      <vt:lpstr>隶书</vt:lpstr>
      <vt:lpstr>文泉驿微米黑</vt:lpstr>
      <vt:lpstr>DejaVu Math TeX Gyre</vt:lpstr>
      <vt:lpstr>MS Mincho</vt:lpstr>
      <vt:lpstr>微软雅黑</vt:lpstr>
      <vt:lpstr>微软雅黑</vt:lpstr>
      <vt:lpstr>Arial Unicode MS</vt:lpstr>
      <vt:lpstr>Calibri</vt:lpstr>
      <vt:lpstr>Standard Symbols PS</vt:lpstr>
      <vt:lpstr>Gubbi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jzhoujg</cp:lastModifiedBy>
  <cp:revision>104</cp:revision>
  <cp:lastPrinted>2021-08-13T03:05:53Z</cp:lastPrinted>
  <dcterms:created xsi:type="dcterms:W3CDTF">2021-08-13T03:05:53Z</dcterms:created>
  <dcterms:modified xsi:type="dcterms:W3CDTF">2021-08-13T03:05:53Z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