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8616"/>
    <a:srgbClr val="DC6414"/>
    <a:srgbClr val="EAA77F"/>
    <a:srgbClr val="E58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5955"/>
    <p:restoredTop sz="94707"/>
  </p:normalViewPr>
  <p:slideViewPr>
    <p:cSldViewPr snapToGrid="0" snapToObjects="1">
      <p:cViewPr>
        <p:scale>
          <a:sx n="44" d="100"/>
          <a:sy n="44" d="100"/>
        </p:scale>
        <p:origin x="2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8FEE9-3104-E345-9870-2D8E6AEF9158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A9F28-7CF1-AC4A-9F4D-4FEAAAF4A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6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A9F28-7CF1-AC4A-9F4D-4FEAAAF4AA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74862-0E3D-C04D-BC82-CE25F7AF16A5}" type="datetimeFigureOut">
              <a:rPr lang="en-US" smtClean="0"/>
              <a:t>12/6/17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0A4C-0C9B-2644-8996-183D48E8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6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www.ismir2010.ismir.net/proceedings/ismir2010-45.pdf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tiff"/><Relationship Id="rId7" Type="http://schemas.openxmlformats.org/officeDocument/2006/relationships/image" Target="../media/image4.tiff"/><Relationship Id="rId8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06400"/>
            <a:ext cx="3291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C00000"/>
                </a:solidFill>
                <a:latin typeface="Avenir Next" charset="0"/>
                <a:ea typeface="Avenir Next" charset="0"/>
                <a:cs typeface="Avenir Next" charset="0"/>
              </a:rPr>
              <a:t>Emotion Classification of Song Lyrics</a:t>
            </a:r>
            <a:endParaRPr lang="en-US" sz="6600" b="1" dirty="0">
              <a:solidFill>
                <a:srgbClr val="C0000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22063"/>
            <a:ext cx="3291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Dani 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Mednikoff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 &amp; Jen Zhu</a:t>
            </a:r>
          </a:p>
          <a:p>
            <a:pPr algn="ctr"/>
            <a:r>
              <a:rPr lang="en-US" sz="3600" i="1" dirty="0" smtClean="0">
                <a:solidFill>
                  <a:schemeClr val="accent2">
                    <a:lumMod val="75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CS 585: Natural Language Processing, Fall 2017</a:t>
            </a:r>
            <a:endParaRPr lang="en-US" sz="4400" i="1" dirty="0" smtClean="0">
              <a:solidFill>
                <a:schemeClr val="accent2">
                  <a:lumMod val="75000"/>
                </a:schemeClr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34324" y="3093878"/>
            <a:ext cx="10467850" cy="17884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6000" b="1" dirty="0" smtClean="0">
                <a:solidFill>
                  <a:srgbClr val="C00000"/>
                </a:solidFill>
                <a:latin typeface="Avenir Next" charset="0"/>
                <a:ea typeface="Avenir Next" charset="0"/>
                <a:cs typeface="Avenir Next" charset="0"/>
              </a:rPr>
              <a:t>Results</a:t>
            </a:r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4400" dirty="0"/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4400" dirty="0"/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4400" dirty="0"/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4400" dirty="0"/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3600" dirty="0" smtClean="0">
              <a:latin typeface="Baghdad" charset="-78"/>
              <a:ea typeface="Baghdad" charset="-78"/>
              <a:cs typeface="Baghdad" charset="-78"/>
            </a:endParaRPr>
          </a:p>
          <a:p>
            <a:pPr marL="571500" indent="-571500">
              <a:buClr>
                <a:schemeClr val="tx1"/>
              </a:buClr>
              <a:buFont typeface="Arial" charset="0"/>
              <a:buChar char="•"/>
            </a:pPr>
            <a:r>
              <a:rPr lang="en-US" sz="3600" dirty="0" smtClean="0">
                <a:solidFill>
                  <a:srgbClr val="DC6414"/>
                </a:solidFill>
                <a:latin typeface="Baghdad" charset="-78"/>
                <a:ea typeface="Baghdad" charset="-78"/>
                <a:cs typeface="Baghdad" charset="-78"/>
              </a:rPr>
              <a:t>Top 10 Emotions and Number of Songs</a:t>
            </a:r>
            <a:r>
              <a:rPr lang="en-US" sz="3600" dirty="0" smtClean="0">
                <a:latin typeface="Baghdad" charset="-78"/>
                <a:ea typeface="Baghdad" charset="-78"/>
                <a:cs typeface="Baghdad" charset="-78"/>
              </a:rPr>
              <a:t>: </a:t>
            </a:r>
            <a:r>
              <a:rPr lang="en-US" sz="3600" i="1" dirty="0">
                <a:latin typeface="Baghdad" charset="-78"/>
                <a:ea typeface="Baghdad" charset="-78"/>
                <a:cs typeface="Baghdad" charset="-78"/>
              </a:rPr>
              <a:t>s</a:t>
            </a:r>
            <a:r>
              <a:rPr lang="en-US" sz="3600" i="1" dirty="0" smtClean="0">
                <a:latin typeface="Baghdad" charset="-78"/>
                <a:ea typeface="Baghdad" charset="-78"/>
                <a:cs typeface="Baghdad" charset="-78"/>
              </a:rPr>
              <a:t>leepy </a:t>
            </a:r>
            <a:r>
              <a:rPr lang="en-US" sz="3600" i="1" dirty="0" smtClean="0">
                <a:latin typeface="Baghdad" charset="-78"/>
                <a:ea typeface="Baghdad" charset="-78"/>
                <a:cs typeface="Baghdad" charset="-78"/>
              </a:rPr>
              <a:t>(23), </a:t>
            </a:r>
            <a:r>
              <a:rPr lang="en-US" sz="3600" i="1" dirty="0" smtClean="0">
                <a:latin typeface="Baghdad" charset="-78"/>
                <a:ea typeface="Baghdad" charset="-78"/>
                <a:cs typeface="Baghdad" charset="-78"/>
              </a:rPr>
              <a:t>peaceful </a:t>
            </a:r>
            <a:r>
              <a:rPr lang="en-US" sz="3600" i="1" dirty="0" smtClean="0">
                <a:latin typeface="Baghdad" charset="-78"/>
                <a:ea typeface="Baghdad" charset="-78"/>
                <a:cs typeface="Baghdad" charset="-78"/>
              </a:rPr>
              <a:t>(50), </a:t>
            </a:r>
            <a:r>
              <a:rPr lang="en-US" sz="3600" i="1" dirty="0" smtClean="0">
                <a:latin typeface="Baghdad" charset="-78"/>
                <a:ea typeface="Baghdad" charset="-78"/>
                <a:cs typeface="Baghdad" charset="-78"/>
              </a:rPr>
              <a:t>embarrassed </a:t>
            </a:r>
            <a:r>
              <a:rPr lang="en-US" sz="3600" i="1" dirty="0" smtClean="0">
                <a:latin typeface="Baghdad" charset="-78"/>
                <a:ea typeface="Baghdad" charset="-78"/>
                <a:cs typeface="Baghdad" charset="-78"/>
              </a:rPr>
              <a:t>(76), melancholy (149), hopeful (184), apathetic (198), contemplative (214), impressed (700), worried (1101), pensive (1783)</a:t>
            </a:r>
          </a:p>
          <a:p>
            <a:pPr marL="571500" indent="-571500">
              <a:buFont typeface="Arial" charset="0"/>
              <a:buChar char="•"/>
            </a:pPr>
            <a:endParaRPr lang="en-US" sz="4400" dirty="0">
              <a:latin typeface="Baghdad" charset="-78"/>
              <a:ea typeface="Baghdad" charset="-78"/>
              <a:cs typeface="Baghdad" charset="-78"/>
            </a:endParaRPr>
          </a:p>
          <a:p>
            <a:pPr marL="571500" indent="-571500">
              <a:buClr>
                <a:schemeClr val="tx1"/>
              </a:buClr>
              <a:buFont typeface="Arial" charset="0"/>
              <a:buChar char="•"/>
            </a:pPr>
            <a:r>
              <a:rPr lang="en-US" sz="3600" dirty="0" smtClean="0">
                <a:solidFill>
                  <a:srgbClr val="DC6414"/>
                </a:solidFill>
                <a:latin typeface="Baghdad" charset="-78"/>
                <a:ea typeface="Baghdad" charset="-78"/>
                <a:cs typeface="Baghdad" charset="-78"/>
              </a:rPr>
              <a:t>Examples: </a:t>
            </a:r>
            <a:r>
              <a:rPr lang="en-US" sz="3600" i="1" dirty="0" smtClean="0">
                <a:latin typeface="Baghdad" charset="-78"/>
                <a:ea typeface="Baghdad" charset="-78"/>
                <a:cs typeface="Baghdad" charset="-78"/>
              </a:rPr>
              <a:t>“Happy”: amused, “Halo”: peaceful</a:t>
            </a:r>
            <a:r>
              <a:rPr lang="en-US" sz="3600" dirty="0" smtClean="0">
                <a:latin typeface="Baghdad" charset="-78"/>
                <a:ea typeface="Baghdad" charset="-78"/>
                <a:cs typeface="Baghdad" charset="-78"/>
              </a:rPr>
              <a:t>, “</a:t>
            </a:r>
            <a:r>
              <a:rPr lang="en-US" sz="3600" i="1" dirty="0" smtClean="0">
                <a:latin typeface="Baghdad" charset="-78"/>
                <a:ea typeface="Baghdad" charset="-78"/>
                <a:cs typeface="Baghdad" charset="-78"/>
              </a:rPr>
              <a:t>Teardrops on My Guitar”: contemplative</a:t>
            </a:r>
            <a:endParaRPr lang="en-US" sz="6000" b="1" dirty="0">
              <a:latin typeface="Baghdad" charset="-78"/>
              <a:ea typeface="Baghdad" charset="-78"/>
              <a:cs typeface="Baghdad" charset="-78"/>
            </a:endParaRPr>
          </a:p>
          <a:p>
            <a:pPr algn="ctr"/>
            <a:endParaRPr lang="en-US" sz="6000" b="1" dirty="0" smtClean="0"/>
          </a:p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Avenir Next" charset="0"/>
                <a:ea typeface="Avenir Next" charset="0"/>
                <a:cs typeface="Avenir Next" charset="0"/>
              </a:rPr>
              <a:t>Future Implementations</a:t>
            </a:r>
            <a:endParaRPr lang="en-US" sz="6000" b="1" dirty="0">
              <a:solidFill>
                <a:srgbClr val="C00000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>
              <a:spcBef>
                <a:spcPts val="1200"/>
              </a:spcBef>
              <a:buFont typeface="Arial" charset="0"/>
              <a:buChar char="•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Address words not located via synonym lexicons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Using additional information such as artist, year, rank to discover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patterns</a:t>
            </a:r>
            <a:endParaRPr lang="en-US" sz="4000" dirty="0" smtClean="0">
              <a:latin typeface="Baghdad" charset="-78"/>
              <a:ea typeface="Baghdad" charset="-78"/>
              <a:cs typeface="Baghdad" charset="-78"/>
            </a:endParaRPr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980891" y="3093878"/>
            <a:ext cx="10246252" cy="1705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Avenir Next" charset="0"/>
                <a:ea typeface="Avenir Next" charset="0"/>
                <a:cs typeface="Avenir Next" charset="0"/>
              </a:rPr>
              <a:t>Approach</a:t>
            </a:r>
          </a:p>
          <a:p>
            <a:pPr marL="742950" indent="-742950">
              <a:spcBef>
                <a:spcPts val="1200"/>
              </a:spcBef>
              <a:buFont typeface="+mj-lt"/>
              <a:buAutoNum type="arabicPeriod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Created a 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bag of words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for each song from data set</a:t>
            </a:r>
          </a:p>
          <a:p>
            <a:pPr marL="742950" indent="-742950">
              <a:spcBef>
                <a:spcPts val="600"/>
              </a:spcBef>
              <a:buFont typeface="+mj-lt"/>
              <a:buAutoNum type="arabicPeriod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Calculated 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average valence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and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 arousal values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for the song: </a:t>
            </a:r>
          </a:p>
          <a:p>
            <a:pPr marL="2059686" lvl="1" indent="-742950">
              <a:spcBef>
                <a:spcPts val="600"/>
              </a:spcBef>
              <a:buFont typeface="+mj-lt"/>
              <a:buAutoNum type="arabicPeriod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Locate word’s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valence and arousal scores, multiplied by the number of times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word was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repeated </a:t>
            </a:r>
          </a:p>
          <a:p>
            <a:pPr marL="2059686" lvl="1" indent="-742950">
              <a:spcBef>
                <a:spcPts val="600"/>
              </a:spcBef>
              <a:buFont typeface="+mj-lt"/>
              <a:buAutoNum type="arabicPeriod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Divided </a:t>
            </a:r>
            <a:r>
              <a:rPr lang="en-US" sz="4000" dirty="0" err="1" smtClean="0">
                <a:latin typeface="Baghdad" charset="-78"/>
                <a:ea typeface="Baghdad" charset="-78"/>
                <a:cs typeface="Baghdad" charset="-78"/>
              </a:rPr>
              <a:t>avg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by #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of words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located</a:t>
            </a:r>
            <a:endParaRPr lang="en-US" sz="4000" dirty="0" smtClean="0">
              <a:latin typeface="Baghdad" charset="-78"/>
              <a:ea typeface="Baghdad" charset="-78"/>
              <a:cs typeface="Baghdad" charset="-78"/>
            </a:endParaRPr>
          </a:p>
          <a:p>
            <a:pPr marL="742950" indent="-74295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Scaled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each 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emotion’s valence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and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 arousal 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range</a:t>
            </a:r>
          </a:p>
          <a:p>
            <a:pPr marL="742950" indent="-742950">
              <a:buClr>
                <a:schemeClr val="tx1"/>
              </a:buClr>
              <a:buFont typeface="+mj-lt"/>
              <a:buAutoNum type="arabicPeriod"/>
            </a:pPr>
            <a:endParaRPr lang="en-US" sz="4000" dirty="0">
              <a:solidFill>
                <a:srgbClr val="E08616"/>
              </a:solidFill>
              <a:latin typeface="Baghdad" charset="-78"/>
              <a:ea typeface="Baghdad" charset="-78"/>
              <a:cs typeface="Baghdad" charset="-78"/>
            </a:endParaRPr>
          </a:p>
          <a:p>
            <a:pPr marL="742950" indent="-742950">
              <a:buClr>
                <a:schemeClr val="tx1"/>
              </a:buClr>
              <a:buFont typeface="+mj-lt"/>
              <a:buAutoNum type="arabicPeriod"/>
            </a:pPr>
            <a:endParaRPr lang="en-US" sz="4400" dirty="0"/>
          </a:p>
          <a:p>
            <a:pPr marL="742950" indent="-742950">
              <a:buFont typeface="+mj-lt"/>
              <a:buAutoNum type="arabicPeriod"/>
            </a:pPr>
            <a:endParaRPr lang="en-US" sz="4400" dirty="0" smtClean="0"/>
          </a:p>
          <a:p>
            <a:pPr marL="742950" indent="-742950">
              <a:buFont typeface="+mj-lt"/>
              <a:buAutoNum type="arabicPeriod"/>
            </a:pPr>
            <a:endParaRPr lang="en-US" sz="4400" dirty="0" smtClean="0"/>
          </a:p>
          <a:p>
            <a:pPr marL="742950" indent="-742950">
              <a:buFont typeface="+mj-lt"/>
              <a:buAutoNum type="arabicPeriod"/>
            </a:pPr>
            <a:endParaRPr lang="en-US" sz="4400" dirty="0"/>
          </a:p>
          <a:p>
            <a:pPr marL="742950" indent="-742950">
              <a:buFont typeface="+mj-lt"/>
              <a:buAutoNum type="arabicPeriod"/>
            </a:pPr>
            <a:endParaRPr lang="en-US" sz="4400" dirty="0" smtClean="0"/>
          </a:p>
          <a:p>
            <a:pPr marL="742950" indent="-742950">
              <a:buFont typeface="+mj-lt"/>
              <a:buAutoNum type="arabicPeriod"/>
            </a:pPr>
            <a:endParaRPr lang="en-US" sz="4400" dirty="0" smtClean="0"/>
          </a:p>
          <a:p>
            <a:pPr marL="742950" indent="-742950">
              <a:buFont typeface="+mj-lt"/>
              <a:buAutoNum type="arabicPeriod"/>
            </a:pPr>
            <a:endParaRPr lang="en-US" sz="4400" dirty="0"/>
          </a:p>
          <a:p>
            <a:pPr marL="742950" indent="-742950">
              <a:buFont typeface="+mj-lt"/>
              <a:buAutoNum type="arabicPeriod"/>
            </a:pPr>
            <a:endParaRPr lang="en-US" sz="4400" dirty="0"/>
          </a:p>
          <a:p>
            <a:pPr marL="742950" indent="-742950">
              <a:buFont typeface="+mj-lt"/>
              <a:buAutoNum type="arabicPeriod"/>
            </a:pP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Used 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Euclidean distance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to map the nearest emotion to a song’s average valence and arousal scores</a:t>
            </a:r>
            <a:endParaRPr lang="en-US" sz="4000" dirty="0">
              <a:latin typeface="Baghdad" charset="-78"/>
              <a:ea typeface="Baghdad" charset="-78"/>
              <a:cs typeface="Baghdad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327" y="3093878"/>
            <a:ext cx="9833383" cy="1739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6000" b="1" dirty="0" smtClean="0">
                <a:solidFill>
                  <a:srgbClr val="C00000"/>
                </a:solidFill>
                <a:latin typeface="Avenir Next" charset="0"/>
                <a:ea typeface="Avenir Next" charset="0"/>
                <a:cs typeface="Avenir Next" charset="0"/>
              </a:rPr>
              <a:t>Introduction</a:t>
            </a:r>
          </a:p>
          <a:p>
            <a:pPr marL="571500" indent="-571500">
              <a:spcBef>
                <a:spcPts val="1200"/>
              </a:spcBef>
              <a:buFont typeface="Arial" charset="0"/>
              <a:buChar char="•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Our goal was to  accurately classify songs according to the emotions expressed through the lyrics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We used a system of 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valence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and </a:t>
            </a: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arousal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: </a:t>
            </a:r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pPr marL="571500" indent="-571500">
              <a:buFont typeface="Arial" charset="0"/>
              <a:buChar char="•"/>
            </a:pPr>
            <a:endParaRPr lang="en-US" sz="4400" dirty="0" smtClean="0"/>
          </a:p>
          <a:p>
            <a:pPr algn="ctr"/>
            <a:endParaRPr lang="en-US" sz="6000" b="1" dirty="0" smtClean="0">
              <a:solidFill>
                <a:srgbClr val="C00000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Avenir Next" charset="0"/>
                <a:ea typeface="Avenir Next" charset="0"/>
                <a:cs typeface="Avenir Next" charset="0"/>
              </a:rPr>
              <a:t>Tools &amp; Data</a:t>
            </a:r>
            <a:endParaRPr lang="en-US" sz="6000" b="1" dirty="0">
              <a:solidFill>
                <a:srgbClr val="C00000"/>
              </a:solidFill>
              <a:latin typeface="Avenir Next" charset="0"/>
              <a:ea typeface="Avenir Next" charset="0"/>
              <a:cs typeface="Avenir Next" charset="0"/>
            </a:endParaRPr>
          </a:p>
          <a:p>
            <a:pPr marL="571500" indent="-571500"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4000" b="1" dirty="0" smtClean="0">
                <a:solidFill>
                  <a:srgbClr val="DC6414"/>
                </a:solidFill>
                <a:latin typeface="Baghdad" charset="-78"/>
                <a:ea typeface="Baghdad" charset="-78"/>
                <a:cs typeface="Baghdad" charset="-78"/>
              </a:rPr>
              <a:t>Song Lyrics: </a:t>
            </a:r>
          </a:p>
          <a:p>
            <a:pPr marL="1888236" lvl="1" indent="-571500">
              <a:buFont typeface="Arial" charset="0"/>
              <a:buChar char="•"/>
            </a:pPr>
            <a:r>
              <a:rPr lang="en-US" sz="4000" dirty="0" err="1" smtClean="0">
                <a:latin typeface="Baghdad" charset="-78"/>
                <a:ea typeface="Baghdad" charset="-78"/>
                <a:cs typeface="Baghdad" charset="-78"/>
              </a:rPr>
              <a:t>Kaggle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Billboard Top 100 from 1964 </a:t>
            </a:r>
            <a:r>
              <a:rPr lang="mr-IN" sz="4000" dirty="0" smtClean="0">
                <a:latin typeface="Baghdad" charset="-78"/>
                <a:ea typeface="Baghdad" charset="-78"/>
                <a:cs typeface="Baghdad" charset="-78"/>
              </a:rPr>
              <a:t>–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2015 dataset, removing instrumental and non-English songs</a:t>
            </a:r>
          </a:p>
          <a:p>
            <a:pPr marL="1888236" lvl="1" indent="-571500">
              <a:buClr>
                <a:schemeClr val="tx1"/>
              </a:buClr>
              <a:buFont typeface="Arial" charset="0"/>
              <a:buChar char="•"/>
            </a:pP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5,057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songs</a:t>
            </a:r>
          </a:p>
          <a:p>
            <a:pPr marL="1888236" lvl="1" indent="-571500">
              <a:buFont typeface="Arial" charset="0"/>
              <a:buChar char="•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Includes song title, rank, year, artist and lyrics</a:t>
            </a:r>
          </a:p>
          <a:p>
            <a:pPr marL="571500" indent="-571500"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4000" b="1" dirty="0" smtClean="0">
                <a:solidFill>
                  <a:srgbClr val="DC6414"/>
                </a:solidFill>
                <a:latin typeface="Baghdad" charset="-78"/>
                <a:ea typeface="Baghdad" charset="-78"/>
                <a:cs typeface="Baghdad" charset="-78"/>
              </a:rPr>
              <a:t>Word Dictionary:</a:t>
            </a:r>
          </a:p>
          <a:p>
            <a:pPr marL="1888236" lvl="1" indent="-571500">
              <a:buClr>
                <a:schemeClr val="tx1"/>
              </a:buClr>
              <a:buFont typeface="Arial" charset="0"/>
              <a:buChar char="•"/>
            </a:pP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14,000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words</a:t>
            </a:r>
          </a:p>
          <a:p>
            <a:pPr marL="1888236" lvl="1" indent="-571500">
              <a:buFont typeface="Arial" charset="0"/>
              <a:buChar char="•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Valence and arousal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scores</a:t>
            </a:r>
            <a:endParaRPr lang="en-US" sz="4000" dirty="0" smtClean="0">
              <a:latin typeface="Baghdad" charset="-78"/>
              <a:ea typeface="Baghdad" charset="-78"/>
              <a:cs typeface="Baghdad" charset="-78"/>
            </a:endParaRPr>
          </a:p>
          <a:p>
            <a:pPr marL="571500" indent="-571500"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sz="4000" b="1" dirty="0" smtClean="0">
                <a:solidFill>
                  <a:srgbClr val="DC6414"/>
                </a:solidFill>
                <a:latin typeface="Baghdad" charset="-78"/>
                <a:ea typeface="Baghdad" charset="-78"/>
                <a:cs typeface="Baghdad" charset="-78"/>
              </a:rPr>
              <a:t>Emotion Dictionary:</a:t>
            </a:r>
          </a:p>
          <a:p>
            <a:pPr marL="1888236" lvl="1" indent="-571500">
              <a:buClr>
                <a:schemeClr val="tx1"/>
              </a:buClr>
              <a:buFont typeface="Arial" charset="0"/>
              <a:buChar char="•"/>
            </a:pPr>
            <a:r>
              <a:rPr lang="en-US" sz="4000" dirty="0" smtClean="0">
                <a:solidFill>
                  <a:srgbClr val="E08616"/>
                </a:solidFill>
                <a:latin typeface="Baghdad" charset="-78"/>
                <a:ea typeface="Baghdad" charset="-78"/>
                <a:cs typeface="Baghdad" charset="-78"/>
              </a:rPr>
              <a:t>34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 Emotions</a:t>
            </a:r>
          </a:p>
          <a:p>
            <a:pPr marL="1888236" lvl="1" indent="-571500">
              <a:buFont typeface="Arial" charset="0"/>
              <a:buChar char="•"/>
            </a:pP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Valence and arousal </a:t>
            </a:r>
            <a:r>
              <a:rPr lang="en-US" sz="4000" dirty="0" smtClean="0">
                <a:latin typeface="Baghdad" charset="-78"/>
                <a:ea typeface="Baghdad" charset="-78"/>
                <a:cs typeface="Baghdad" charset="-78"/>
              </a:rPr>
              <a:t>scores</a:t>
            </a:r>
            <a:endParaRPr lang="en-US" sz="4000" dirty="0" smtClean="0">
              <a:latin typeface="Baghdad" charset="-78"/>
              <a:ea typeface="Baghdad" charset="-78"/>
              <a:cs typeface="Baghdad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6682" r="9427" b="5029"/>
          <a:stretch/>
        </p:blipFill>
        <p:spPr>
          <a:xfrm>
            <a:off x="10809834" y="10933970"/>
            <a:ext cx="10417309" cy="63700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0327" y="20833371"/>
            <a:ext cx="31761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rgbClr val="DC6414"/>
                </a:solidFill>
              </a:rPr>
              <a:t>References: </a:t>
            </a:r>
            <a:r>
              <a:rPr lang="en-US" sz="2000" i="1" dirty="0" smtClean="0"/>
              <a:t>(1) </a:t>
            </a:r>
            <a:r>
              <a:rPr lang="en-US" sz="2000" i="1" dirty="0" err="1" smtClean="0"/>
              <a:t>Yajie</a:t>
            </a:r>
            <a:r>
              <a:rPr lang="en-US" sz="2000" i="1" dirty="0" smtClean="0"/>
              <a:t> </a:t>
            </a:r>
            <a:r>
              <a:rPr lang="en-US" sz="2000" i="1" dirty="0"/>
              <a:t>H., </a:t>
            </a:r>
            <a:r>
              <a:rPr lang="en-US" sz="2000" i="1" dirty="0" err="1"/>
              <a:t>Xiaoou</a:t>
            </a:r>
            <a:r>
              <a:rPr lang="en-US" sz="2000" i="1" dirty="0"/>
              <a:t> C., &amp; </a:t>
            </a:r>
            <a:r>
              <a:rPr lang="en-US" sz="2000" i="1" dirty="0" err="1"/>
              <a:t>Deshun</a:t>
            </a:r>
            <a:r>
              <a:rPr lang="en-US" sz="2000" i="1" dirty="0"/>
              <a:t> Y. (2009), “Lyric-Based Song Emotion Detection With Affective Lexicon and Fuzzy Clustering Method,” 10th International Society for Information Music Retrieval Conference, </a:t>
            </a:r>
            <a:r>
              <a:rPr lang="en-US" sz="2000" i="1" dirty="0" smtClean="0"/>
              <a:t>123-128 (2) </a:t>
            </a:r>
            <a:r>
              <a:rPr lang="en-US" sz="2000" i="1" dirty="0"/>
              <a:t>Chinatsu A., Mary Ellen O., James G., </a:t>
            </a:r>
            <a:r>
              <a:rPr lang="en-US" sz="2000" i="1" dirty="0" err="1"/>
              <a:t>Bjornar</a:t>
            </a:r>
            <a:r>
              <a:rPr lang="en-US" sz="2000" i="1" dirty="0"/>
              <a:t> L. “A Scalable Summarization System Using Robust NLP”, </a:t>
            </a:r>
            <a:r>
              <a:rPr lang="en-US" sz="2000" i="1" dirty="0" smtClean="0"/>
              <a:t>66-73 (3) </a:t>
            </a:r>
            <a:r>
              <a:rPr lang="en-US" sz="2000" i="1" dirty="0"/>
              <a:t>Yang, Dan, and Won-Sook Lee. “Music Emotion Identification from Lyrics.” 2009 11th IEEE International Symposium on Multimedia, 2009, doi:10.1109/ism.2009.123</a:t>
            </a:r>
            <a:r>
              <a:rPr lang="en-US" sz="2000" i="1" dirty="0" smtClean="0"/>
              <a:t>. (4) </a:t>
            </a:r>
            <a:r>
              <a:rPr lang="en-US" sz="2000" i="1" dirty="0"/>
              <a:t>Kim, </a:t>
            </a:r>
            <a:r>
              <a:rPr lang="en-US" sz="2000" i="1" dirty="0" err="1"/>
              <a:t>Youngmoo</a:t>
            </a:r>
            <a:r>
              <a:rPr lang="en-US" sz="2000" i="1" dirty="0"/>
              <a:t> E., et al. “MUSIC EMOTION RECOGNITION: A STATE OF THE ART REVIEW.” International Society for Music Information Retrieval Conference, vol. 11, 2010, pp. 255–260. ISMIR, </a:t>
            </a:r>
            <a:r>
              <a:rPr lang="en-US" sz="2000" i="1" u="sng" dirty="0">
                <a:hlinkClick r:id="rId4"/>
              </a:rPr>
              <a:t>www.ismir2010.ismir.net/proceedings/ismir2010-45.pdf</a:t>
            </a:r>
            <a:r>
              <a:rPr lang="en-US" sz="2000" i="1" dirty="0" smtClean="0"/>
              <a:t>. </a:t>
            </a:r>
            <a:endParaRPr lang="en-US" sz="2000" i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324" y="4136493"/>
            <a:ext cx="10467850" cy="59858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27" y="357195"/>
            <a:ext cx="2140437" cy="2129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7896" y="282652"/>
            <a:ext cx="2204278" cy="22042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3406" y="6814117"/>
            <a:ext cx="4547224" cy="411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397</Words>
  <Application>Microsoft Macintosh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 Light</vt:lpstr>
      <vt:lpstr>Avenir Next</vt:lpstr>
      <vt:lpstr>Baghdad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Zhu</dc:creator>
  <cp:lastModifiedBy>Jennifer Zhu</cp:lastModifiedBy>
  <cp:revision>22</cp:revision>
  <dcterms:created xsi:type="dcterms:W3CDTF">2017-12-05T21:24:18Z</dcterms:created>
  <dcterms:modified xsi:type="dcterms:W3CDTF">2017-12-06T20:54:37Z</dcterms:modified>
</cp:coreProperties>
</file>