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8:3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6528,'-4'3'568,"0"-1"0,0 0 0,-1-1 0,1 1-1,-1-1 1,1 0 0,-1 0 0,1 0 0,-1-1 0,-6 1 0,-18 2 817,18 2 693,14 1-611,-1-5-1397,-1 0 0,1 0 0,0-1 0,-1 1-1,1 0 1,0-1 0,-1 1 0,1-1 0,0 0 0,1 1 0,109-10 1071,-57 12-636,-37-1-405,0-1 1,26-1-1,-12-1 97,0 1 0,46 6 0,-52-3-125,0-1 1,0-1 0,1-1 0,40-6-1,-5-2 7,0 3 0,102 5-1,-68 2 172,-15-3-132,-23-1 28,101 10 0,-110-3-12,82-3 0,13 0 73,244 10-170,-305-14 11,48 0 38,-69 6 51,0-3-1,89-11 1,-113 7-63,0 2-1,72 7 1,-66-2-38,73-3 1,115-4 308,-123 5-248,-54-2-46,135 5 208,-184-3 297,-1 1-4313,-21-13-5319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8:4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61 3712,'-4'-15'12148,"17"14"-11678,49-8 1914,22 7-1385,-30 0 51,87 9 0,-102-3-642,40 0 0,-53-4-252,-1-1 0,0-1 0,43-9 0,-51 8-95,-1 1 1,1 0-1,22 2 1,6-2 65,205 0 218,-128 4-242,71 1 585,-186-2-666,0 0 1,0 0 0,0 0-1,6 3 1,18 3 35,-10-4-51,247 25 263,-123-30 167,-47-1-298,-9-1 7,-50 1-51,58 4 0,-27 3 134,0-4 1,115-13-1,-158 11-163,39 2-1,-45 1-63,0-1 0,1-1 0,31-5 0,-21 1 29,1 2 1,0 1 0,50 4 0,-15-1 134,-43 0-158,43 8 0,-17-2 56,4-1 33,-8-2 60,58 13-1,89 15-41,-34-8 256,-5-1-41,-134-20-296,1-1-1,0-2 0,0 0 0,30-4 1,87-20 182,-27 3-215,-33 12 97,85-17 66,-141 22-64,0 1 1,35 1-1,21-4-55,-22 4-44,-40 2-87,-16 0-15,-15-4-2384,14 4 2430,-5-1-1270,1-1 0,-1 1 0,0-1 0,1 0 0,-1 0 0,1 0 0,0-1 1,0 1-1,0-1 0,-7-6 0,-11-22-579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8:5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82 1280,'1'-4'458,"-1"1"-1,0-1 1,0 1 0,0-1 0,-1 0 0,1 1-1,-1-1 1,0 1 0,0-1 0,0 1-1,-2-5 1,-1 4 151,0 0-1,0 1 1,0-1-1,0 1 0,-1 0 1,1 1-1,-1-1 1,0 1-1,0-1 1,-6-1-1,9 5-564,0-1 0,1 1 0,-1-1 0,1 1 0,-1-1 0,1 1 0,-1 0-1,1 0 1,-1 0 0,1 0 0,0 0 0,-1 0 0,1 0 0,0 1 0,0-1 0,0 0 0,-2 3-1,-16 28 450,16-27-421,-8 17 13,0 2 1,2-1-1,0 1 0,2 1 1,0-1-1,-5 52 0,11 1-25,1-43-50,1-33-12,-1-1 1,0 1-1,0 0 1,0-1 0,0 1-1,1 0 1,-1-1-1,0 1 1,1 0 0,-1-1-1,0 1 1,1-1-1,-1 1 1,1-1 0,-1 1-1,1-1 1,-1 1-1,1-1 1,-1 1 0,1-1-1,-1 1 1,1-1-1,1 1 1,17 6-38,-9-4 53,-8-2 1,14 7 22,0-1 1,1-1-1,-1 0 1,1-1-1,0-1 1,26 3-1,-2-3 320,64 16 1,-71-12-257,0-1 0,1-2 1,35 0-1,25-3 36,104-4 707,-140-5-261,74-19 0,-85 15-465,-1 2 0,97-5 0,-127 14-87,239 4 556,-182 1-384,106 20 0,69 25 1003,-42-24-584,-11-2-151,-124-11-231,77 4 0,-62-11-313,44 2 274,-73-9-144,-1-3 0,110-21 0,-38 3 182,-72 14-44,70-20 0,-110 23-156,-9 2-27,0 1 0,1 0 1,-1 0-1,0 1 0,16-1 0,-1 2 121,-23 0-202,1 0 32,1 0 15,-2 0-47,1 0 64,-1-1 0,0 1-1,0 0 1,0-1 0,0 1 0,1 0 0,-1 0-1,0-1 1,0 1 0,0 0 0,0-1 0,0 1-1,0 0 1,0-1 0,0 1 0,0 0 0,0-1-1,0 1 1,0 0 0,0-1 0,0 1 0,0 0-1,0-1 1,-1 1 0,1 0 0,0-1 0,0 1-1,0 0 1,0 0 0,-1-1 0,1 1 0,0 0-1,0 0 1,-1-1 0,1 1 0,0 0 0,0 0-1,-1 0 1,1-1 0,-1 1-182,17-19-7876,-6 4 6319,-1-6 832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8:5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3840,'7'6'3381,"62"-12"-1518,-50 4-1506,1 0 0,33 1-1,-27 4-95,-18-1-134,0-1-1,0 0 1,0-1 0,0 0-1,0 0 1,0-1-1,0 0 1,0 0-1,0-1 1,10-3 0,-9 0-37,1 2-1,0-1 1,-1 1 0,1 0 0,0 1 0,1 0 0,-1 1 0,0 0 0,0 1 0,1 0 0,-1 0-1,0 1 1,15 4 0,8 0 433,0 0 1,55-1-1,-33-2 67,-34 0-455,-1 1 1,22 6-1,-25-5-20,1 0-1,0-1 1,24 0-1,43 4 504,-67-4-535,0-1 0,0 0 0,1-2-1,-1 0 1,35-5 0,-36 1-51,5-1 74,0 0 1,0 2 0,30-1-1,-41 3-10,0 0-1,0-1 1,11-2-1,-11 1 2,0 1-1,0 0 1,12 0-1,19 1-198,1-3 0,-1-1-1,0-2 1,42-14-1,-51 14 160,1 2 0,61-2 0,-40 3-68,-24 4 136,0 1-1,1 2 1,-1 1-1,0 1 1,51 17-1,-23-8 40,1-2 1,-1-3-1,2-3 0,61-1 0,-39-2 26,37-1-118,11-14 125,72-4 59,5 7 123,-193 9-363,1 1 0,0 1 0,-1 0 0,1 1 0,23 7 0,5-2-42,-36-7 31,-1 0 1,1 0-1,-1 0 0,1 1 0,9 4 0,-14-3 13,0-1-1,0 0 1,0 1 0,-1 0 0,1-1-1,-1 1 1,1 0 0,-1 0-1,0 0 1,0 1 0,-1-1-1,1 0 1,1 5 0,8 14 139,-2 13-157,-8-26 0,47 195-576,-45-194 470,2 9-680,1 0 0,1 0-1,1 0 1,18 29 0,-14-30 344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9:1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10368,'-14'5'3936,"4"-2"-3040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9:18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 5632,'-3'-3'7947,"3"11"-4856,3-4-3335,5-4 679,-1 1 0,1 1 1,12 3-1,-12-3-367,0 1 0,0-2-1,1 1 1,8-1 0,231 10 1831,-178-14-1497,-42 1-355,39 1 0,-14 5 21,166 7 648,-46-21-541,-2 0 162,-132 8-724,19 1 1412,-30 6-5292,-3 9-6557,-11-1 6248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9:2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 6656,'-8'8'3758,"11"-8"-926,19-1-2025,9 5-303,47 7 887,102 3-1,229-26-297,-136-9-309,-197 15-603,0 3-1,85 8 0,151 27 686,-305-31-843,59 6 164,91 15 164,-96-10-228,1-2 0,0-4-1,0-2 1,1-3 0,70-7-1,81-5 7,57-7-34,-185 8-33,126 2-1,-145 5-15,92-16 1,-94 9-27,94-2 0,7 10 202,176 5-65,41 27 104,-370-29-255,41 6 87,86 21 0,-134-26-231,37 5-2092,-43-8 1452,-2-3 340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6T22:29:2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3840,'-6'8'1222,"-11"12"1972,17-20-3134,0 1 1,0-1-1,0 0 0,0 1 1,0-1-1,0 0 0,0 1 1,0-1-1,0 0 1,0 1-1,1-1 0,-1 0 1,0 1-1,0-1 0,0 0 1,0 1-1,0-1 1,1 0-1,-1 0 0,0 1 1,0-1-1,1 0 0,-1 0 1,0 1-1,0-1 1,1 0-1,-1 0 0,0 0 1,1 1-1,-1-1 0,0 0 1,1 0-1,-1 0 1,0 0-1,1 0 0,-1 0 1,0 0-1,1 0 0,-1 0 1,15 7 228,349 68 4745,-170-63-3703,-133-10-1163,274-1 802,-175-2-458,-42-5-161,36 2-216,322 8 934,-267-6-704,-92 2-245,587 15 331,-456-10 2,-57-2-223,69-1 165,-24-2-150,127 30-192,44 1 161,-374-30-225,275-9 736,-243 5-752,102-9 110,168-2 160,-140 10-509,-16 0 217,-40 15 596,-93-6-441,0-1-1,84-5 1,17-4-168,-85 6-2921,-54 0 2200,0-1-1,0 0 1,0-1 0,0 1 0,9-3 0,15-10-155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0b88629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0b88629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d5674aae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d5674aae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d5674aa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d5674aa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d5674aae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d5674aae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d5674aae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d5674aae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b88629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b88629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5674aae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5674aae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d5674aae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6d5674aae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d5674aa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d5674aa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Awareness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IST 652 Spring 2021 Final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Jiebin Zhu (Alex)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600" b="1">
                <a:solidFill>
                  <a:srgbClr val="6D9EEB"/>
                </a:solidFill>
              </a:rPr>
              <a:t>Remember to take care of </a:t>
            </a:r>
            <a:br>
              <a:rPr lang="en" sz="4600" b="1">
                <a:solidFill>
                  <a:srgbClr val="6D9EEB"/>
                </a:solidFill>
              </a:rPr>
            </a:br>
            <a:r>
              <a:rPr lang="en" sz="4600" b="1">
                <a:solidFill>
                  <a:srgbClr val="6D9EEB"/>
                </a:solidFill>
              </a:rPr>
              <a:t>your health and yourselves!</a:t>
            </a:r>
            <a:endParaRPr sz="4600" b="1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global pandemic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COVID-19 is still around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 are all the other diseases, pre-pandemic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Goal: Learn a bit more about these other diseases and bring those back to light as well.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Obtained data on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Patients’ Characterstics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Government </a:t>
            </a:r>
            <a:r>
              <a:rPr lang="en-US" dirty="0"/>
              <a:t>statics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Centered around: Stroke</a:t>
            </a:r>
            <a:endParaRPr dirty="0"/>
          </a:p>
        </p:txBody>
      </p:sp>
      <p:pic>
        <p:nvPicPr>
          <p:cNvPr id="67" name="Google Shape;67;p14" descr="data:image/png;base64,iVBORw0KGgoAAAANSUhEUgAAAOEAAADhCAMAAAAJbSJIAAAAwFBMVEX////6796NbJ/Noafv2L7teJmFYZvt4NaIaJ7QpKfHnKaWeafweJmbgKqeeqH88t/ez82ZeqL03sDs1b3369zHc5y8p7m4ore9cpyIZZyHa5/ItcDEsL7Bl6WwmLKObZ/UdZulgKLgyLnUrrC9k6WxiqODXpqviKPVy9uVcqD49vmafaqumLq5p8Ojf6LSwMa4cZ3p5OypkbbDtMzNwdXi2uaihqraycvkd5mscJ3k1tGxlarWvbbIrrGqjafPwtY+tnVJAAAG8UlEQVR4nO2dYVviOBCApazdFKUBT9ftKlYUxYLI6d7i6rne//9XV5oWGprUlqZpGOf96NMHeE2aZmaSdG8PQRAEQRAEQRBEF5O7Wde3TMHv3t9NlPo9PtkeIU17pSDE9n4qFJzZJtkl2FNVzTg58JqWEUMsNYoT38QGjCBdJYZTYwXDjvqPAsHZqosSKZ6tnfg3edUFH5PPIu6o0xbTuW4da6bXZz3L/lXZ8D7uo8HAkfiFXNOWZmgrYG04qyo4iZswkOs1Ytiiz9HdQ56qGt4xQyLroM0Zfo1+WfXRNB5n3Jwu2oxhixlalQ0XrAlHuYI7bThlhoPExVmREnSuqX5FVYYH/G3YeQhi+qO14zBYzLUr1mPYsdbzG3KTKIazOnJ7rluxFkNnmJ7AkbiLjqM/3h6DMAzSc8L45nRcNrnoaW7EegxdzpD7owfCsD1I9VISPyNhGTojfxVPDJNHBSjD5XAa03agGmZAQzREQzREQzREQ3CGTnsUM4A5pwljwRVJfjEOGm9fQRiO0rFFP27FKODwFjBifFF8GAUc9pPuEF9jjB9xDCTXJszTLNnlfOnGWBqsFAlJpRMBGbbHbsxDuhYFyVCY8wZlKOYzGAIZS2WM3Qvdcza9hkE4h7vVXprRGFvcRE8QG0TdQmwIqW6RZwgkevoMhtknPjTD1axtmMzagBlyM2+AhnFBOwGiYU6VG4gh/Co3l4kKQFa5U9nEfqfSfUizmGCoLCNMW8+nFzynz61SjmbPaejct7NLqclZGUWjDem3W0uEfVFC0WRD2rOFgqFiiVY02vBAIhhSWNBkQ/oqa8KwEZ8L/59MNpyzldU/eNinFF/EabLhWWT44+Uyzd+RIjmFZPj9MM0JSMP9NeYYOtVX7hltmF59+QDSkFtB+7BlbGGyoeNyFdIt40OjDZXE+EYbCncjQDLkd5SMAd6H0a4gnxGMts2Xmm2oIudtuCH8Oc02hpsZp3zDoukpcwwpfT3/xrEgUkNrwV963pM6GmNIe8Hy0BAOS264senfsy1Z+dwUQ3ouC+glhhlk6SlDDOmzNGNR1FCWnjLFUH5oz48TzvBSamgR4SIIMwzlecPQ8Pc+h/RCyxbeirUZlnri03Nh0ini8pATPLwUXcW+XfiQrKtuMRrH3BQy/MYeDC8nGX7zgqHi/mXmojg9JRxraorx3dRIPihueHKYYT9L9qJL3Ybx8qcY/+PYYm0oEPqYBgz76QGgQAS8e4YueEOulxaocu+cYdt5WA80foEq9+4Ztp3BTczqPBdghusnfrE5zS4alpu1oSEaoqFBhjsyL93W0Ho5+b6BILb4nb1If2xR2jCOD0Wh38lmfCgKItm364wPyxqWiPHlWQxPa4y/Du0LVblzFgcVz9OIlxHVZDhw/aQyMy5SmaE98Qo2q0SuTbLhqKbqWrrKPSxSXaNnMsXC+VJJKaOe6OmhfIWU9qa2x5Ob89641g605ry3qnJT+jo/T3P2nle3OOOvfdVbt9how6IrFXap9jQofR+KhE2uHzqDdT8tNJbunGHqeQh01VfZOQ0aoiEaoiEaoiEafmho4lp9p1OqbpFnaL2ICtpNGzrDcrUnseFcmJ5in9L0npkbFbtkc/c9Fd8fZvJOZ9qVGja9d03RbnX6KsvdiNcG6TRUdOKALD0lSzrpM2THCSVUODWCPh9klmTmLLTUaeiMhjHjTpWTP5bLak95chbL6jQsua4t19HM/fgq5jSKQEM0REM0REM0bM4Q/HltnWHyVjJ36/2HZhumXiubvJUMlKGafcBGG+J5bTtvyJ/XBvStZOsdkFufi2G0YdtpdwaMTqXz2sw1/ARzGjREQzREQzREQzQM5zQD2HMa52ZdK3JBGoKPLeDHh58gxgefp0nn2gjIXFt7+X6LPsMF+n4L+Dlv+HMaNNQHZYYEsCFb4UiegBpSesxOEfN+qjMMR8+OkNhw/lUn8/iYNPuXKkOnMw42TvzjzggMFW2deMnEo6pgYjhwCbcs0RTsO0WGlpF6Yb+pPM6sDM3Em1YXNNrQVtCCm4bioUYzyW8Jqt+DG4bE8/tGwH5O5clMxtD+9+rLkQlcsSfFQrEhsa6OvphBTYbmCNZkaL8ZI1iT4cIcwXoMvT/gDa+a1kqh2HAK3nDBDN+a1kqh2HDGcgXvcO/DO5bRsg3qpooN95ghOWjaa8XRH9at7lUZ3rO5POkbMqk5+sIKYNVTUAmPyaZd7/3t6q/meYtfnF09BbVitkr66M01SUh+jaVMMHzom5ikUZCCWjPxzVMkykZSpjj1Pv5OrRBfqWDI7NaoZvS6E9WGe49Py73XTZtFEE/dg4Jj8t+sK3+lijb87v2d+gZEEARBEARBEAQpwP+ck/rUd3punwAAAABJRU5ErkJggg==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875" y="87600"/>
            <a:ext cx="1779425" cy="17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(.csv)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Stroke Prediction Dataset (~ 5000 entries)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 Source (Suspected Real Patient Data)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if used in Research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CDC (.csv)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Stroke Mortality per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2005, 2014 - 2019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00" y="2690275"/>
            <a:ext cx="5461400" cy="22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+ Semi-Structured Data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CDC Dataset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0" y="1673700"/>
            <a:ext cx="73247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3412400"/>
            <a:ext cx="82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lang="en" sz="21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https://www.cdc.gov</a:t>
            </a:r>
            <a:r>
              <a:rPr lang="en" sz="21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” + “</a:t>
            </a:r>
            <a:r>
              <a:rPr lang="en" sz="2100">
                <a:solidFill>
                  <a:srgbClr val="EA9999"/>
                </a:solidFill>
                <a:latin typeface="Average"/>
                <a:ea typeface="Average"/>
                <a:cs typeface="Average"/>
                <a:sym typeface="Average"/>
              </a:rPr>
              <a:t>/nchs/pressroom/states/alabama/al.htm</a:t>
            </a:r>
            <a:r>
              <a:rPr lang="en" sz="21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” </a:t>
            </a:r>
            <a:endParaRPr sz="21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50" y="162675"/>
            <a:ext cx="7544023" cy="48181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2808100" y="2605850"/>
            <a:ext cx="2166900" cy="222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59"/>
            <a:ext cx="9144001" cy="47699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46574E-663D-46B4-972C-CF7F7A793453}"/>
                  </a:ext>
                </a:extLst>
              </p14:cNvPr>
              <p14:cNvContentPartPr/>
              <p14:nvPr/>
            </p14:nvContentPartPr>
            <p14:xfrm>
              <a:off x="1238107" y="3266913"/>
              <a:ext cx="1227960" cy="2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46574E-663D-46B4-972C-CF7F7A793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107" y="3257913"/>
                <a:ext cx="1245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F20664-5145-4628-A3B1-E342D44A732D}"/>
                  </a:ext>
                </a:extLst>
              </p14:cNvPr>
              <p14:cNvContentPartPr/>
              <p14:nvPr/>
            </p14:nvContentPartPr>
            <p14:xfrm>
              <a:off x="1296067" y="3448353"/>
              <a:ext cx="1684800" cy="6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F20664-5145-4628-A3B1-E342D44A73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067" y="3439713"/>
                <a:ext cx="170244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5AD20D6-7BAB-4E43-8F71-6BE4A55260ED}"/>
              </a:ext>
            </a:extLst>
          </p:cNvPr>
          <p:cNvGrpSpPr/>
          <p:nvPr/>
        </p:nvGrpSpPr>
        <p:grpSpPr>
          <a:xfrm>
            <a:off x="221467" y="4173753"/>
            <a:ext cx="1294200" cy="261360"/>
            <a:chOff x="221467" y="4173753"/>
            <a:chExt cx="129420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F43C54-AAC4-4CF1-9E91-DAC1E705412D}"/>
                    </a:ext>
                  </a:extLst>
                </p14:cNvPr>
                <p14:cNvContentPartPr/>
                <p14:nvPr/>
              </p14:nvContentPartPr>
              <p14:xfrm>
                <a:off x="225787" y="4214433"/>
                <a:ext cx="1289880" cy="22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F43C54-AAC4-4CF1-9E91-DAC1E70541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147" y="4205433"/>
                  <a:ext cx="1307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F51A58-71B0-49D5-8885-3E9017AB0887}"/>
                    </a:ext>
                  </a:extLst>
                </p14:cNvPr>
                <p14:cNvContentPartPr/>
                <p14:nvPr/>
              </p14:nvContentPartPr>
              <p14:xfrm>
                <a:off x="221467" y="4173753"/>
                <a:ext cx="1263600" cy="199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F51A58-71B0-49D5-8885-3E9017AB08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467" y="4164753"/>
                  <a:ext cx="128124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ACE8F0-4374-4158-B5A1-7D3BFCEADA77}"/>
              </a:ext>
            </a:extLst>
          </p:cNvPr>
          <p:cNvGrpSpPr/>
          <p:nvPr/>
        </p:nvGrpSpPr>
        <p:grpSpPr>
          <a:xfrm>
            <a:off x="13387" y="4507113"/>
            <a:ext cx="464400" cy="21240"/>
            <a:chOff x="13387" y="4507113"/>
            <a:chExt cx="464400" cy="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EA9C3-3907-4BEF-968B-3121F33A17CB}"/>
                    </a:ext>
                  </a:extLst>
                </p14:cNvPr>
                <p14:cNvContentPartPr/>
                <p14:nvPr/>
              </p14:nvContentPartPr>
              <p14:xfrm>
                <a:off x="76387" y="4507113"/>
                <a:ext cx="8640" cy="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EA9C3-3907-4BEF-968B-3121F33A17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387" y="4498473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05C74A-7DE9-4296-A5B8-4D0361403BB9}"/>
                    </a:ext>
                  </a:extLst>
                </p14:cNvPr>
                <p14:cNvContentPartPr/>
                <p14:nvPr/>
              </p14:nvContentPartPr>
              <p14:xfrm>
                <a:off x="13387" y="4507113"/>
                <a:ext cx="464400" cy="2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05C74A-7DE9-4296-A5B8-4D0361403B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7" y="4498473"/>
                  <a:ext cx="4820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EADC27-2CDF-4D5E-9401-7129486B07A5}"/>
                  </a:ext>
                </a:extLst>
              </p14:cNvPr>
              <p14:cNvContentPartPr/>
              <p14:nvPr/>
            </p14:nvContentPartPr>
            <p14:xfrm>
              <a:off x="302107" y="4892313"/>
              <a:ext cx="1683360" cy="3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EADC27-2CDF-4D5E-9401-7129486B07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467" y="4883313"/>
                <a:ext cx="1701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89327A7-36B2-4874-AA53-E879C9937C96}"/>
                  </a:ext>
                </a:extLst>
              </p14:cNvPr>
              <p14:cNvContentPartPr/>
              <p14:nvPr/>
            </p14:nvContentPartPr>
            <p14:xfrm>
              <a:off x="200587" y="354873"/>
              <a:ext cx="2362320" cy="76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89327A7-36B2-4874-AA53-E879C9937C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587" y="346233"/>
                <a:ext cx="2379960" cy="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Cause of Death In US- Strokes &amp; Heart Disease</a:t>
            </a:r>
            <a:endParaRPr/>
          </a:p>
        </p:txBody>
      </p:sp>
      <p:pic>
        <p:nvPicPr>
          <p:cNvPr id="103" name="Google Shape;103;p19" descr="https://img.icons8.com/ios/452/brain-stro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750" y="1492237"/>
            <a:ext cx="1955825" cy="19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descr="https://image.flaticon.com/icons/png/512/1818/18181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250" y="1559975"/>
            <a:ext cx="2048950" cy="20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636875" y="3532725"/>
            <a:ext cx="195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1st</a:t>
            </a:r>
            <a:endParaRPr sz="4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517800" y="3532725"/>
            <a:ext cx="195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5th</a:t>
            </a:r>
            <a:endParaRPr sz="4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Gender + Job Types for Strokes &amp; Heart Disease?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Jobs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Heart Disease - Males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 employed - Males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Never Worked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Govt Jobs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Stress?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025" y="1119600"/>
            <a:ext cx="5624524" cy="370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Strokes are dangerous and deadly, but more so for Heart Diseases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National Rank# 1: Heart Disease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National Rank# 5: Stroke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People working in private jobs have a higher correlation to getting a stroke and/or heart disease compared to other less stressful job environments like government jobs or never worked before.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of us probably fall in the “Private” category…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257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Oswald</vt:lpstr>
      <vt:lpstr>Average</vt:lpstr>
      <vt:lpstr>Slate</vt:lpstr>
      <vt:lpstr>Health Awareness</vt:lpstr>
      <vt:lpstr>Background</vt:lpstr>
      <vt:lpstr>Data Source</vt:lpstr>
      <vt:lpstr>Structured + Semi-Structured Data</vt:lpstr>
      <vt:lpstr>PowerPoint Presentation</vt:lpstr>
      <vt:lpstr>PowerPoint Presentation</vt:lpstr>
      <vt:lpstr>Leading Cause of Death In US- Strokes &amp; Heart Disease</vt:lpstr>
      <vt:lpstr>Most common Gender + Job Types for Strokes &amp; Heart Disease?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Awareness</dc:title>
  <cp:lastModifiedBy>Jiebin Zhu</cp:lastModifiedBy>
  <cp:revision>4</cp:revision>
  <dcterms:modified xsi:type="dcterms:W3CDTF">2021-06-16T22:51:27Z</dcterms:modified>
</cp:coreProperties>
</file>