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73" r:id="rId6"/>
    <p:sldId id="257" r:id="rId7"/>
    <p:sldId id="258" r:id="rId8"/>
    <p:sldId id="275" r:id="rId9"/>
    <p:sldId id="260" r:id="rId10"/>
    <p:sldId id="274" r:id="rId11"/>
    <p:sldId id="259" r:id="rId12"/>
    <p:sldId id="263" r:id="rId13"/>
    <p:sldId id="264" r:id="rId14"/>
    <p:sldId id="265" r:id="rId15"/>
    <p:sldId id="282" r:id="rId16"/>
    <p:sldId id="267" r:id="rId17"/>
    <p:sldId id="266" r:id="rId18"/>
    <p:sldId id="281" r:id="rId19"/>
    <p:sldId id="280" r:id="rId20"/>
    <p:sldId id="277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0948F-E2DF-48AD-B02F-3BB7A11DD82D}" v="29" dt="2023-04-09T23:22:22.081"/>
    <p1510:client id="{20F857CA-90E3-4D79-AF91-4B93B3692A93}" v="2" dt="2023-04-11T03:07:44.082"/>
    <p1510:client id="{40874A93-DAF9-E11F-5216-39FAF77B2BD9}" v="140" dt="2023-04-10T01:38:10.339"/>
    <p1510:client id="{5363019E-3053-8193-BC7C-471B7E2ABD6B}" v="538" dt="2023-04-11T06:12:14.162"/>
    <p1510:client id="{BA707010-74AA-8738-FA7C-FBB521259D76}" v="52" dt="2023-04-11T05:01:35.232"/>
    <p1510:client id="{CF79A6E6-D8A4-8D29-4325-4ABEBB0A9E6D}" v="1191" dt="2023-04-10T03:51:59.543"/>
    <p1510:client id="{E6766284-3AA3-E748-FD03-6167319437D5}" v="400" dt="2023-04-10T21:41:10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8A298-2D6E-43DC-B89D-5FC204C421D1}" type="doc">
      <dgm:prSet loTypeId="urn:microsoft.com/office/officeart/2005/8/layout/vProcess5" loCatId="process" qsTypeId="urn:microsoft.com/office/officeart/2005/8/quickstyle/simple2" qsCatId="simple" csTypeId="urn:microsoft.com/office/officeart/2005/8/colors/colorful5" csCatId="colorful" phldr="1"/>
      <dgm:spPr/>
    </dgm:pt>
    <dgm:pt modelId="{D2E8DA17-AEDB-41CC-9FF0-E5C08F7A64F4}">
      <dgm:prSet phldrT="[Text]"/>
      <dgm:spPr/>
      <dgm:t>
        <a:bodyPr/>
        <a:lstStyle/>
        <a:p>
          <a:pPr rtl="0"/>
          <a:r>
            <a:rPr lang="en-US">
              <a:latin typeface="Neue Haas Grotesk Text Pro"/>
            </a:rPr>
            <a:t>Noise and baseline Removal </a:t>
          </a:r>
          <a:endParaRPr lang="en-US"/>
        </a:p>
      </dgm:t>
    </dgm:pt>
    <dgm:pt modelId="{74B286C9-20D4-495A-A407-0E2E9EBBB7B5}" type="parTrans" cxnId="{0B994695-2070-4DD4-810E-333649E7749B}">
      <dgm:prSet/>
      <dgm:spPr/>
      <dgm:t>
        <a:bodyPr/>
        <a:lstStyle/>
        <a:p>
          <a:endParaRPr lang="en-US"/>
        </a:p>
      </dgm:t>
    </dgm:pt>
    <dgm:pt modelId="{AC67DF22-DB90-4B76-9358-0D1F7505D6EB}" type="sibTrans" cxnId="{0B994695-2070-4DD4-810E-333649E7749B}">
      <dgm:prSet/>
      <dgm:spPr/>
      <dgm:t>
        <a:bodyPr/>
        <a:lstStyle/>
        <a:p>
          <a:endParaRPr lang="en-US"/>
        </a:p>
      </dgm:t>
    </dgm:pt>
    <dgm:pt modelId="{53CCC22C-6F33-44C5-B3BF-3B818DFA4A53}">
      <dgm:prSet phldrT="[Text]"/>
      <dgm:spPr/>
      <dgm:t>
        <a:bodyPr/>
        <a:lstStyle/>
        <a:p>
          <a:r>
            <a:rPr lang="en-US"/>
            <a:t>ECG heartbeat classifying</a:t>
          </a:r>
        </a:p>
      </dgm:t>
    </dgm:pt>
    <dgm:pt modelId="{AD49A9F4-61DA-4CD3-8627-34C891112E3C}" type="parTrans" cxnId="{812FD098-ED12-4753-A3B5-BA94642BE974}">
      <dgm:prSet/>
      <dgm:spPr/>
      <dgm:t>
        <a:bodyPr/>
        <a:lstStyle/>
        <a:p>
          <a:endParaRPr lang="en-US"/>
        </a:p>
      </dgm:t>
    </dgm:pt>
    <dgm:pt modelId="{01D5402E-DA74-4F77-96BA-97B5EEFE0B3A}" type="sibTrans" cxnId="{812FD098-ED12-4753-A3B5-BA94642BE974}">
      <dgm:prSet/>
      <dgm:spPr/>
      <dgm:t>
        <a:bodyPr/>
        <a:lstStyle/>
        <a:p>
          <a:endParaRPr lang="en-US"/>
        </a:p>
      </dgm:t>
    </dgm:pt>
    <dgm:pt modelId="{FFCBBD01-0D07-4D9A-9E26-217A92F5AD6B}">
      <dgm:prSet phldrT="[Text]"/>
      <dgm:spPr/>
      <dgm:t>
        <a:bodyPr/>
        <a:lstStyle/>
        <a:p>
          <a:r>
            <a:rPr lang="en-US"/>
            <a:t>Z-score normalization</a:t>
          </a:r>
        </a:p>
      </dgm:t>
    </dgm:pt>
    <dgm:pt modelId="{BE0B3F20-5A74-4199-94A7-B2874B1F4C01}" type="parTrans" cxnId="{8331C2AE-226F-4B85-8E9F-E5F4217D680A}">
      <dgm:prSet/>
      <dgm:spPr/>
      <dgm:t>
        <a:bodyPr/>
        <a:lstStyle/>
        <a:p>
          <a:endParaRPr lang="en-US"/>
        </a:p>
      </dgm:t>
    </dgm:pt>
    <dgm:pt modelId="{A4BAAEF8-F8E0-4922-B7A8-B77544D845B8}" type="sibTrans" cxnId="{8331C2AE-226F-4B85-8E9F-E5F4217D680A}">
      <dgm:prSet/>
      <dgm:spPr/>
      <dgm:t>
        <a:bodyPr/>
        <a:lstStyle/>
        <a:p>
          <a:endParaRPr lang="en-US"/>
        </a:p>
      </dgm:t>
    </dgm:pt>
    <dgm:pt modelId="{43E98056-5E51-4B78-93E9-71C08BDCE38A}" type="pres">
      <dgm:prSet presAssocID="{05E8A298-2D6E-43DC-B89D-5FC204C421D1}" presName="outerComposite" presStyleCnt="0">
        <dgm:presLayoutVars>
          <dgm:chMax val="5"/>
          <dgm:dir/>
          <dgm:resizeHandles val="exact"/>
        </dgm:presLayoutVars>
      </dgm:prSet>
      <dgm:spPr/>
    </dgm:pt>
    <dgm:pt modelId="{6B6622E5-97C1-4A72-AC69-25DDCBA242BA}" type="pres">
      <dgm:prSet presAssocID="{05E8A298-2D6E-43DC-B89D-5FC204C421D1}" presName="dummyMaxCanvas" presStyleCnt="0">
        <dgm:presLayoutVars/>
      </dgm:prSet>
      <dgm:spPr/>
    </dgm:pt>
    <dgm:pt modelId="{901EB0F4-2567-414E-9F66-645CB29ACA38}" type="pres">
      <dgm:prSet presAssocID="{05E8A298-2D6E-43DC-B89D-5FC204C421D1}" presName="ThreeNodes_1" presStyleLbl="node1" presStyleIdx="0" presStyleCnt="3">
        <dgm:presLayoutVars>
          <dgm:bulletEnabled val="1"/>
        </dgm:presLayoutVars>
      </dgm:prSet>
      <dgm:spPr/>
    </dgm:pt>
    <dgm:pt modelId="{F36FBADA-3E7D-4900-916F-CEEFA04F2D02}" type="pres">
      <dgm:prSet presAssocID="{05E8A298-2D6E-43DC-B89D-5FC204C421D1}" presName="ThreeNodes_2" presStyleLbl="node1" presStyleIdx="1" presStyleCnt="3">
        <dgm:presLayoutVars>
          <dgm:bulletEnabled val="1"/>
        </dgm:presLayoutVars>
      </dgm:prSet>
      <dgm:spPr/>
    </dgm:pt>
    <dgm:pt modelId="{E4B8D839-EE80-42C2-BE02-A92E6D22D5C4}" type="pres">
      <dgm:prSet presAssocID="{05E8A298-2D6E-43DC-B89D-5FC204C421D1}" presName="ThreeNodes_3" presStyleLbl="node1" presStyleIdx="2" presStyleCnt="3">
        <dgm:presLayoutVars>
          <dgm:bulletEnabled val="1"/>
        </dgm:presLayoutVars>
      </dgm:prSet>
      <dgm:spPr/>
    </dgm:pt>
    <dgm:pt modelId="{A147A246-4917-4771-94F6-FBB6D782E4C2}" type="pres">
      <dgm:prSet presAssocID="{05E8A298-2D6E-43DC-B89D-5FC204C421D1}" presName="ThreeConn_1-2" presStyleLbl="fgAccFollowNode1" presStyleIdx="0" presStyleCnt="2">
        <dgm:presLayoutVars>
          <dgm:bulletEnabled val="1"/>
        </dgm:presLayoutVars>
      </dgm:prSet>
      <dgm:spPr/>
    </dgm:pt>
    <dgm:pt modelId="{ED296B51-A74D-4832-B401-BC9D642345C9}" type="pres">
      <dgm:prSet presAssocID="{05E8A298-2D6E-43DC-B89D-5FC204C421D1}" presName="ThreeConn_2-3" presStyleLbl="fgAccFollowNode1" presStyleIdx="1" presStyleCnt="2">
        <dgm:presLayoutVars>
          <dgm:bulletEnabled val="1"/>
        </dgm:presLayoutVars>
      </dgm:prSet>
      <dgm:spPr/>
    </dgm:pt>
    <dgm:pt modelId="{C471767B-6AD9-4DA8-A71C-9A1F65542BA0}" type="pres">
      <dgm:prSet presAssocID="{05E8A298-2D6E-43DC-B89D-5FC204C421D1}" presName="ThreeNodes_1_text" presStyleLbl="node1" presStyleIdx="2" presStyleCnt="3">
        <dgm:presLayoutVars>
          <dgm:bulletEnabled val="1"/>
        </dgm:presLayoutVars>
      </dgm:prSet>
      <dgm:spPr/>
    </dgm:pt>
    <dgm:pt modelId="{C6C8BB1E-602D-4981-B84B-EADC8EC8A9EE}" type="pres">
      <dgm:prSet presAssocID="{05E8A298-2D6E-43DC-B89D-5FC204C421D1}" presName="ThreeNodes_2_text" presStyleLbl="node1" presStyleIdx="2" presStyleCnt="3">
        <dgm:presLayoutVars>
          <dgm:bulletEnabled val="1"/>
        </dgm:presLayoutVars>
      </dgm:prSet>
      <dgm:spPr/>
    </dgm:pt>
    <dgm:pt modelId="{0E6A5E89-07F6-457F-B171-74751424F9CC}" type="pres">
      <dgm:prSet presAssocID="{05E8A298-2D6E-43DC-B89D-5FC204C421D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46A151F-FA2F-4C18-8D5A-42AF870BA248}" type="presOf" srcId="{53CCC22C-6F33-44C5-B3BF-3B818DFA4A53}" destId="{C6C8BB1E-602D-4981-B84B-EADC8EC8A9EE}" srcOrd="1" destOrd="0" presId="urn:microsoft.com/office/officeart/2005/8/layout/vProcess5"/>
    <dgm:cxn modelId="{79D17D5E-A827-4D13-AA75-C66CE1660075}" type="presOf" srcId="{FFCBBD01-0D07-4D9A-9E26-217A92F5AD6B}" destId="{0E6A5E89-07F6-457F-B171-74751424F9CC}" srcOrd="1" destOrd="0" presId="urn:microsoft.com/office/officeart/2005/8/layout/vProcess5"/>
    <dgm:cxn modelId="{ED4C2941-8D41-4580-B0C3-C4BB7E331A56}" type="presOf" srcId="{D2E8DA17-AEDB-41CC-9FF0-E5C08F7A64F4}" destId="{C471767B-6AD9-4DA8-A71C-9A1F65542BA0}" srcOrd="1" destOrd="0" presId="urn:microsoft.com/office/officeart/2005/8/layout/vProcess5"/>
    <dgm:cxn modelId="{5463F382-74BE-4723-81DE-5BBBD3A309D2}" type="presOf" srcId="{05E8A298-2D6E-43DC-B89D-5FC204C421D1}" destId="{43E98056-5E51-4B78-93E9-71C08BDCE38A}" srcOrd="0" destOrd="0" presId="urn:microsoft.com/office/officeart/2005/8/layout/vProcess5"/>
    <dgm:cxn modelId="{0B994695-2070-4DD4-810E-333649E7749B}" srcId="{05E8A298-2D6E-43DC-B89D-5FC204C421D1}" destId="{D2E8DA17-AEDB-41CC-9FF0-E5C08F7A64F4}" srcOrd="0" destOrd="0" parTransId="{74B286C9-20D4-495A-A407-0E2E9EBBB7B5}" sibTransId="{AC67DF22-DB90-4B76-9358-0D1F7505D6EB}"/>
    <dgm:cxn modelId="{812FD098-ED12-4753-A3B5-BA94642BE974}" srcId="{05E8A298-2D6E-43DC-B89D-5FC204C421D1}" destId="{53CCC22C-6F33-44C5-B3BF-3B818DFA4A53}" srcOrd="1" destOrd="0" parTransId="{AD49A9F4-61DA-4CD3-8627-34C891112E3C}" sibTransId="{01D5402E-DA74-4F77-96BA-97B5EEFE0B3A}"/>
    <dgm:cxn modelId="{C86EB89F-EC20-4C59-A651-55968C56573A}" type="presOf" srcId="{FFCBBD01-0D07-4D9A-9E26-217A92F5AD6B}" destId="{E4B8D839-EE80-42C2-BE02-A92E6D22D5C4}" srcOrd="0" destOrd="0" presId="urn:microsoft.com/office/officeart/2005/8/layout/vProcess5"/>
    <dgm:cxn modelId="{8331C2AE-226F-4B85-8E9F-E5F4217D680A}" srcId="{05E8A298-2D6E-43DC-B89D-5FC204C421D1}" destId="{FFCBBD01-0D07-4D9A-9E26-217A92F5AD6B}" srcOrd="2" destOrd="0" parTransId="{BE0B3F20-5A74-4199-94A7-B2874B1F4C01}" sibTransId="{A4BAAEF8-F8E0-4922-B7A8-B77544D845B8}"/>
    <dgm:cxn modelId="{97C206C1-C08B-4EE9-9403-71C4FA22D176}" type="presOf" srcId="{01D5402E-DA74-4F77-96BA-97B5EEFE0B3A}" destId="{ED296B51-A74D-4832-B401-BC9D642345C9}" srcOrd="0" destOrd="0" presId="urn:microsoft.com/office/officeart/2005/8/layout/vProcess5"/>
    <dgm:cxn modelId="{1450ABDE-2ECA-40E8-8B75-1EE359F23A78}" type="presOf" srcId="{AC67DF22-DB90-4B76-9358-0D1F7505D6EB}" destId="{A147A246-4917-4771-94F6-FBB6D782E4C2}" srcOrd="0" destOrd="0" presId="urn:microsoft.com/office/officeart/2005/8/layout/vProcess5"/>
    <dgm:cxn modelId="{602A75E9-87CC-4C51-A507-6BA7193EBFE8}" type="presOf" srcId="{53CCC22C-6F33-44C5-B3BF-3B818DFA4A53}" destId="{F36FBADA-3E7D-4900-916F-CEEFA04F2D02}" srcOrd="0" destOrd="0" presId="urn:microsoft.com/office/officeart/2005/8/layout/vProcess5"/>
    <dgm:cxn modelId="{DC9618FD-BC21-403A-98E9-CA0D900AF47B}" type="presOf" srcId="{D2E8DA17-AEDB-41CC-9FF0-E5C08F7A64F4}" destId="{901EB0F4-2567-414E-9F66-645CB29ACA38}" srcOrd="0" destOrd="0" presId="urn:microsoft.com/office/officeart/2005/8/layout/vProcess5"/>
    <dgm:cxn modelId="{D6EEBFFF-D59B-4C13-A75F-44922E325FB7}" type="presParOf" srcId="{43E98056-5E51-4B78-93E9-71C08BDCE38A}" destId="{6B6622E5-97C1-4A72-AC69-25DDCBA242BA}" srcOrd="0" destOrd="0" presId="urn:microsoft.com/office/officeart/2005/8/layout/vProcess5"/>
    <dgm:cxn modelId="{6F41F89D-EB67-4EDD-AF63-0D0CBC38B5B5}" type="presParOf" srcId="{43E98056-5E51-4B78-93E9-71C08BDCE38A}" destId="{901EB0F4-2567-414E-9F66-645CB29ACA38}" srcOrd="1" destOrd="0" presId="urn:microsoft.com/office/officeart/2005/8/layout/vProcess5"/>
    <dgm:cxn modelId="{C53B8A97-AA28-48A9-AAA6-FFCD847BF926}" type="presParOf" srcId="{43E98056-5E51-4B78-93E9-71C08BDCE38A}" destId="{F36FBADA-3E7D-4900-916F-CEEFA04F2D02}" srcOrd="2" destOrd="0" presId="urn:microsoft.com/office/officeart/2005/8/layout/vProcess5"/>
    <dgm:cxn modelId="{6217A1C0-F3B9-40FE-92E9-3DDC720B15E0}" type="presParOf" srcId="{43E98056-5E51-4B78-93E9-71C08BDCE38A}" destId="{E4B8D839-EE80-42C2-BE02-A92E6D22D5C4}" srcOrd="3" destOrd="0" presId="urn:microsoft.com/office/officeart/2005/8/layout/vProcess5"/>
    <dgm:cxn modelId="{1141207A-832C-4E98-A529-CC71ABBA04F9}" type="presParOf" srcId="{43E98056-5E51-4B78-93E9-71C08BDCE38A}" destId="{A147A246-4917-4771-94F6-FBB6D782E4C2}" srcOrd="4" destOrd="0" presId="urn:microsoft.com/office/officeart/2005/8/layout/vProcess5"/>
    <dgm:cxn modelId="{5A453F6C-B0E7-4485-A791-2923ABAC5F76}" type="presParOf" srcId="{43E98056-5E51-4B78-93E9-71C08BDCE38A}" destId="{ED296B51-A74D-4832-B401-BC9D642345C9}" srcOrd="5" destOrd="0" presId="urn:microsoft.com/office/officeart/2005/8/layout/vProcess5"/>
    <dgm:cxn modelId="{CDDE5F35-E9E7-4D83-8257-D91236A6061F}" type="presParOf" srcId="{43E98056-5E51-4B78-93E9-71C08BDCE38A}" destId="{C471767B-6AD9-4DA8-A71C-9A1F65542BA0}" srcOrd="6" destOrd="0" presId="urn:microsoft.com/office/officeart/2005/8/layout/vProcess5"/>
    <dgm:cxn modelId="{C977A947-6A1F-4736-B8F8-D2D889CB5AEB}" type="presParOf" srcId="{43E98056-5E51-4B78-93E9-71C08BDCE38A}" destId="{C6C8BB1E-602D-4981-B84B-EADC8EC8A9EE}" srcOrd="7" destOrd="0" presId="urn:microsoft.com/office/officeart/2005/8/layout/vProcess5"/>
    <dgm:cxn modelId="{D3318BA8-5D9B-4D29-97CD-72FB7ED3A7D3}" type="presParOf" srcId="{43E98056-5E51-4B78-93E9-71C08BDCE38A}" destId="{0E6A5E89-07F6-457F-B171-74751424F9C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DEB89E-B9B2-4741-B31C-B7F4F4047C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20448A38-7638-4DB7-884B-99ED7D9F62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ECG heartbeat signals is fast once the training is complete and can be deployed in clinical settings to aid cardiologists in making objective diagnoses of ECG heartbeat signals.</a:t>
          </a:r>
          <a:r>
            <a:rPr lang="en-US">
              <a:latin typeface="Neue Haas Grotesk Text Pro"/>
            </a:rPr>
            <a:t> </a:t>
          </a:r>
          <a:endParaRPr lang="en-US"/>
        </a:p>
      </dgm:t>
    </dgm:pt>
    <dgm:pt modelId="{04813608-027B-4F70-9A84-A97C49CBC5B8}" type="parTrans" cxnId="{7441679A-3D91-4649-84D0-3D871D8B25E7}">
      <dgm:prSet/>
      <dgm:spPr/>
      <dgm:t>
        <a:bodyPr/>
        <a:lstStyle/>
        <a:p>
          <a:endParaRPr lang="en-US"/>
        </a:p>
      </dgm:t>
    </dgm:pt>
    <dgm:pt modelId="{0C1E2B2B-5343-4D1A-A39E-A9DB52068A3C}" type="sibTrans" cxnId="{7441679A-3D91-4649-84D0-3D871D8B25E7}">
      <dgm:prSet/>
      <dgm:spPr/>
      <dgm:t>
        <a:bodyPr/>
        <a:lstStyle/>
        <a:p>
          <a:endParaRPr lang="en-US"/>
        </a:p>
      </dgm:t>
    </dgm:pt>
    <dgm:pt modelId="{4CCB9287-5F43-42C3-8FC0-DBCD66800A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can be utilized in intensive care units (ICUs) and rural areas where medical care is not readily accessible.</a:t>
          </a:r>
        </a:p>
      </dgm:t>
    </dgm:pt>
    <dgm:pt modelId="{FBDC1B40-0698-45FC-9E8C-BC6F875E4AB3}" type="parTrans" cxnId="{780B1B21-6E74-4DC8-8EFF-6AE945F3C2D9}">
      <dgm:prSet/>
      <dgm:spPr/>
      <dgm:t>
        <a:bodyPr/>
        <a:lstStyle/>
        <a:p>
          <a:endParaRPr lang="en-US"/>
        </a:p>
      </dgm:t>
    </dgm:pt>
    <dgm:pt modelId="{340105B6-005B-46FF-8F52-89DAFBCB998E}" type="sibTrans" cxnId="{780B1B21-6E74-4DC8-8EFF-6AE945F3C2D9}">
      <dgm:prSet/>
      <dgm:spPr/>
      <dgm:t>
        <a:bodyPr/>
        <a:lstStyle/>
        <a:p>
          <a:endParaRPr lang="en-US"/>
        </a:p>
      </dgm:t>
    </dgm:pt>
    <dgm:pt modelId="{3FBBFB58-EA49-4CFA-A634-4C862279EDEE}" type="pres">
      <dgm:prSet presAssocID="{5CDEB89E-B9B2-4741-B31C-B7F4F4047CBC}" presName="root" presStyleCnt="0">
        <dgm:presLayoutVars>
          <dgm:dir/>
          <dgm:resizeHandles val="exact"/>
        </dgm:presLayoutVars>
      </dgm:prSet>
      <dgm:spPr/>
    </dgm:pt>
    <dgm:pt modelId="{C5974DD0-F032-4ED0-B057-B138C1EF4382}" type="pres">
      <dgm:prSet presAssocID="{20448A38-7638-4DB7-884B-99ED7D9F62B0}" presName="compNode" presStyleCnt="0"/>
      <dgm:spPr/>
    </dgm:pt>
    <dgm:pt modelId="{FC0A10CA-F927-4F55-BA24-320409C104AF}" type="pres">
      <dgm:prSet presAssocID="{20448A38-7638-4DB7-884B-99ED7D9F62B0}" presName="bgRect" presStyleLbl="bgShp" presStyleIdx="0" presStyleCnt="2"/>
      <dgm:spPr/>
    </dgm:pt>
    <dgm:pt modelId="{A937DB6E-2907-4401-ABA2-652AF4E35269}" type="pres">
      <dgm:prSet presAssocID="{20448A38-7638-4DB7-884B-99ED7D9F62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C9E18081-6112-411D-A7AC-2493F5B3FF57}" type="pres">
      <dgm:prSet presAssocID="{20448A38-7638-4DB7-884B-99ED7D9F62B0}" presName="spaceRect" presStyleCnt="0"/>
      <dgm:spPr/>
    </dgm:pt>
    <dgm:pt modelId="{3A7E340A-9D79-4AA0-87F3-C94D5D821AB8}" type="pres">
      <dgm:prSet presAssocID="{20448A38-7638-4DB7-884B-99ED7D9F62B0}" presName="parTx" presStyleLbl="revTx" presStyleIdx="0" presStyleCnt="2">
        <dgm:presLayoutVars>
          <dgm:chMax val="0"/>
          <dgm:chPref val="0"/>
        </dgm:presLayoutVars>
      </dgm:prSet>
      <dgm:spPr/>
    </dgm:pt>
    <dgm:pt modelId="{2FEDF8C2-74C2-4942-A960-AEA1E7AEF176}" type="pres">
      <dgm:prSet presAssocID="{0C1E2B2B-5343-4D1A-A39E-A9DB52068A3C}" presName="sibTrans" presStyleCnt="0"/>
      <dgm:spPr/>
    </dgm:pt>
    <dgm:pt modelId="{3C4B06F6-7ABF-4FFC-946B-A46BBACDCC75}" type="pres">
      <dgm:prSet presAssocID="{4CCB9287-5F43-42C3-8FC0-DBCD66800A04}" presName="compNode" presStyleCnt="0"/>
      <dgm:spPr/>
    </dgm:pt>
    <dgm:pt modelId="{5BCF92B2-BACF-46A1-BDE9-11DC424C75A9}" type="pres">
      <dgm:prSet presAssocID="{4CCB9287-5F43-42C3-8FC0-DBCD66800A04}" presName="bgRect" presStyleLbl="bgShp" presStyleIdx="1" presStyleCnt="2"/>
      <dgm:spPr/>
    </dgm:pt>
    <dgm:pt modelId="{AB70ED07-615F-4318-B593-21ACB793D1DF}" type="pres">
      <dgm:prSet presAssocID="{4CCB9287-5F43-42C3-8FC0-DBCD66800A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8D1B3341-09E9-4685-9BD5-FD9187E1FCC9}" type="pres">
      <dgm:prSet presAssocID="{4CCB9287-5F43-42C3-8FC0-DBCD66800A04}" presName="spaceRect" presStyleCnt="0"/>
      <dgm:spPr/>
    </dgm:pt>
    <dgm:pt modelId="{8EED94F0-024A-4A46-9B01-553D7FB97E42}" type="pres">
      <dgm:prSet presAssocID="{4CCB9287-5F43-42C3-8FC0-DBCD66800A0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F2CE917-7928-4A53-A21B-4D13A4531229}" type="presOf" srcId="{5CDEB89E-B9B2-4741-B31C-B7F4F4047CBC}" destId="{3FBBFB58-EA49-4CFA-A634-4C862279EDEE}" srcOrd="0" destOrd="0" presId="urn:microsoft.com/office/officeart/2018/2/layout/IconVerticalSolidList"/>
    <dgm:cxn modelId="{780B1B21-6E74-4DC8-8EFF-6AE945F3C2D9}" srcId="{5CDEB89E-B9B2-4741-B31C-B7F4F4047CBC}" destId="{4CCB9287-5F43-42C3-8FC0-DBCD66800A04}" srcOrd="1" destOrd="0" parTransId="{FBDC1B40-0698-45FC-9E8C-BC6F875E4AB3}" sibTransId="{340105B6-005B-46FF-8F52-89DAFBCB998E}"/>
    <dgm:cxn modelId="{17AF8139-DB48-4CD5-A804-3E02BF3ACEE1}" type="presOf" srcId="{4CCB9287-5F43-42C3-8FC0-DBCD66800A04}" destId="{8EED94F0-024A-4A46-9B01-553D7FB97E42}" srcOrd="0" destOrd="0" presId="urn:microsoft.com/office/officeart/2018/2/layout/IconVerticalSolidList"/>
    <dgm:cxn modelId="{7441679A-3D91-4649-84D0-3D871D8B25E7}" srcId="{5CDEB89E-B9B2-4741-B31C-B7F4F4047CBC}" destId="{20448A38-7638-4DB7-884B-99ED7D9F62B0}" srcOrd="0" destOrd="0" parTransId="{04813608-027B-4F70-9A84-A97C49CBC5B8}" sibTransId="{0C1E2B2B-5343-4D1A-A39E-A9DB52068A3C}"/>
    <dgm:cxn modelId="{A518ACFA-95DE-4FC0-814D-BED1392B1F6F}" type="presOf" srcId="{20448A38-7638-4DB7-884B-99ED7D9F62B0}" destId="{3A7E340A-9D79-4AA0-87F3-C94D5D821AB8}" srcOrd="0" destOrd="0" presId="urn:microsoft.com/office/officeart/2018/2/layout/IconVerticalSolidList"/>
    <dgm:cxn modelId="{ED8A45AA-B852-46BC-98E0-DDC6C7A20716}" type="presParOf" srcId="{3FBBFB58-EA49-4CFA-A634-4C862279EDEE}" destId="{C5974DD0-F032-4ED0-B057-B138C1EF4382}" srcOrd="0" destOrd="0" presId="urn:microsoft.com/office/officeart/2018/2/layout/IconVerticalSolidList"/>
    <dgm:cxn modelId="{F060D5B6-9366-437A-BA4F-443587F74FC6}" type="presParOf" srcId="{C5974DD0-F032-4ED0-B057-B138C1EF4382}" destId="{FC0A10CA-F927-4F55-BA24-320409C104AF}" srcOrd="0" destOrd="0" presId="urn:microsoft.com/office/officeart/2018/2/layout/IconVerticalSolidList"/>
    <dgm:cxn modelId="{EC9B1F68-1216-40E8-BC74-407D247317DA}" type="presParOf" srcId="{C5974DD0-F032-4ED0-B057-B138C1EF4382}" destId="{A937DB6E-2907-4401-ABA2-652AF4E35269}" srcOrd="1" destOrd="0" presId="urn:microsoft.com/office/officeart/2018/2/layout/IconVerticalSolidList"/>
    <dgm:cxn modelId="{86FF2310-8A2B-4A4B-B846-64A051918167}" type="presParOf" srcId="{C5974DD0-F032-4ED0-B057-B138C1EF4382}" destId="{C9E18081-6112-411D-A7AC-2493F5B3FF57}" srcOrd="2" destOrd="0" presId="urn:microsoft.com/office/officeart/2018/2/layout/IconVerticalSolidList"/>
    <dgm:cxn modelId="{A4B1BCE5-B9F4-457C-8E00-5EFEEDC3B08B}" type="presParOf" srcId="{C5974DD0-F032-4ED0-B057-B138C1EF4382}" destId="{3A7E340A-9D79-4AA0-87F3-C94D5D821AB8}" srcOrd="3" destOrd="0" presId="urn:microsoft.com/office/officeart/2018/2/layout/IconVerticalSolidList"/>
    <dgm:cxn modelId="{899AEB7F-2E17-43EE-864B-8FFB86BC70FC}" type="presParOf" srcId="{3FBBFB58-EA49-4CFA-A634-4C862279EDEE}" destId="{2FEDF8C2-74C2-4942-A960-AEA1E7AEF176}" srcOrd="1" destOrd="0" presId="urn:microsoft.com/office/officeart/2018/2/layout/IconVerticalSolidList"/>
    <dgm:cxn modelId="{C97D0EDD-F560-4060-8B77-91759EF70452}" type="presParOf" srcId="{3FBBFB58-EA49-4CFA-A634-4C862279EDEE}" destId="{3C4B06F6-7ABF-4FFC-946B-A46BBACDCC75}" srcOrd="2" destOrd="0" presId="urn:microsoft.com/office/officeart/2018/2/layout/IconVerticalSolidList"/>
    <dgm:cxn modelId="{2E643F40-6424-457F-BBDE-B5344D542A53}" type="presParOf" srcId="{3C4B06F6-7ABF-4FFC-946B-A46BBACDCC75}" destId="{5BCF92B2-BACF-46A1-BDE9-11DC424C75A9}" srcOrd="0" destOrd="0" presId="urn:microsoft.com/office/officeart/2018/2/layout/IconVerticalSolidList"/>
    <dgm:cxn modelId="{9BC5EDE9-6E46-4D8E-AD1D-E3B6C1439A17}" type="presParOf" srcId="{3C4B06F6-7ABF-4FFC-946B-A46BBACDCC75}" destId="{AB70ED07-615F-4318-B593-21ACB793D1DF}" srcOrd="1" destOrd="0" presId="urn:microsoft.com/office/officeart/2018/2/layout/IconVerticalSolidList"/>
    <dgm:cxn modelId="{C92BC84C-6407-4281-B57B-96F5C35BAEC3}" type="presParOf" srcId="{3C4B06F6-7ABF-4FFC-946B-A46BBACDCC75}" destId="{8D1B3341-09E9-4685-9BD5-FD9187E1FCC9}" srcOrd="2" destOrd="0" presId="urn:microsoft.com/office/officeart/2018/2/layout/IconVerticalSolidList"/>
    <dgm:cxn modelId="{73993F2F-B8D7-4A52-88F4-BFA5935D794E}" type="presParOf" srcId="{3C4B06F6-7ABF-4FFC-946B-A46BBACDCC75}" destId="{8EED94F0-024A-4A46-9B01-553D7FB97E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EB0F4-2567-414E-9F66-645CB29ACA38}">
      <dsp:nvSpPr>
        <dsp:cNvPr id="0" name=""/>
        <dsp:cNvSpPr/>
      </dsp:nvSpPr>
      <dsp:spPr>
        <a:xfrm>
          <a:off x="0" y="0"/>
          <a:ext cx="3726298" cy="735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Neue Haas Grotesk Text Pro"/>
            </a:rPr>
            <a:t>Noise and baseline Removal </a:t>
          </a:r>
          <a:endParaRPr lang="en-US" sz="1900" kern="1200"/>
        </a:p>
      </dsp:txBody>
      <dsp:txXfrm>
        <a:off x="21533" y="21533"/>
        <a:ext cx="2932980" cy="692114"/>
      </dsp:txXfrm>
    </dsp:sp>
    <dsp:sp modelId="{F36FBADA-3E7D-4900-916F-CEEFA04F2D02}">
      <dsp:nvSpPr>
        <dsp:cNvPr id="0" name=""/>
        <dsp:cNvSpPr/>
      </dsp:nvSpPr>
      <dsp:spPr>
        <a:xfrm>
          <a:off x="328790" y="857710"/>
          <a:ext cx="3726298" cy="735180"/>
        </a:xfrm>
        <a:prstGeom prst="roundRect">
          <a:avLst>
            <a:gd name="adj" fmla="val 10000"/>
          </a:avLst>
        </a:prstGeom>
        <a:solidFill>
          <a:schemeClr val="accent5">
            <a:hueOff val="753750"/>
            <a:satOff val="-5013"/>
            <a:lumOff val="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ECG heartbeat classifying</a:t>
          </a:r>
        </a:p>
      </dsp:txBody>
      <dsp:txXfrm>
        <a:off x="350323" y="879243"/>
        <a:ext cx="2876574" cy="692114"/>
      </dsp:txXfrm>
    </dsp:sp>
    <dsp:sp modelId="{E4B8D839-EE80-42C2-BE02-A92E6D22D5C4}">
      <dsp:nvSpPr>
        <dsp:cNvPr id="0" name=""/>
        <dsp:cNvSpPr/>
      </dsp:nvSpPr>
      <dsp:spPr>
        <a:xfrm>
          <a:off x="657581" y="1715420"/>
          <a:ext cx="3726298" cy="735180"/>
        </a:xfrm>
        <a:prstGeom prst="roundRect">
          <a:avLst>
            <a:gd name="adj" fmla="val 10000"/>
          </a:avLst>
        </a:prstGeom>
        <a:solidFill>
          <a:schemeClr val="accent5">
            <a:hueOff val="1507501"/>
            <a:satOff val="-10027"/>
            <a:lumOff val="11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Z-score normalization</a:t>
          </a:r>
        </a:p>
      </dsp:txBody>
      <dsp:txXfrm>
        <a:off x="679114" y="1736953"/>
        <a:ext cx="2876574" cy="692114"/>
      </dsp:txXfrm>
    </dsp:sp>
    <dsp:sp modelId="{A147A246-4917-4771-94F6-FBB6D782E4C2}">
      <dsp:nvSpPr>
        <dsp:cNvPr id="0" name=""/>
        <dsp:cNvSpPr/>
      </dsp:nvSpPr>
      <dsp:spPr>
        <a:xfrm>
          <a:off x="3248431" y="557511"/>
          <a:ext cx="477867" cy="477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355951" y="557511"/>
        <a:ext cx="262827" cy="359595"/>
      </dsp:txXfrm>
    </dsp:sp>
    <dsp:sp modelId="{ED296B51-A74D-4832-B401-BC9D642345C9}">
      <dsp:nvSpPr>
        <dsp:cNvPr id="0" name=""/>
        <dsp:cNvSpPr/>
      </dsp:nvSpPr>
      <dsp:spPr>
        <a:xfrm>
          <a:off x="3577222" y="1410320"/>
          <a:ext cx="477867" cy="477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696702"/>
            <a:satOff val="-11252"/>
            <a:lumOff val="-53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684742" y="1410320"/>
        <a:ext cx="262827" cy="3595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A10CA-F927-4F55-BA24-320409C104AF}">
      <dsp:nvSpPr>
        <dsp:cNvPr id="0" name=""/>
        <dsp:cNvSpPr/>
      </dsp:nvSpPr>
      <dsp:spPr>
        <a:xfrm>
          <a:off x="0" y="864103"/>
          <a:ext cx="9761050" cy="1595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7DB6E-2907-4401-ABA2-652AF4E35269}">
      <dsp:nvSpPr>
        <dsp:cNvPr id="0" name=""/>
        <dsp:cNvSpPr/>
      </dsp:nvSpPr>
      <dsp:spPr>
        <a:xfrm>
          <a:off x="482568" y="1223038"/>
          <a:ext cx="877397" cy="877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E340A-9D79-4AA0-87F3-C94D5D821AB8}">
      <dsp:nvSpPr>
        <dsp:cNvPr id="0" name=""/>
        <dsp:cNvSpPr/>
      </dsp:nvSpPr>
      <dsp:spPr>
        <a:xfrm>
          <a:off x="1842534" y="864103"/>
          <a:ext cx="7918515" cy="1595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3" tIns="168833" rIns="168833" bIns="16883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ECG heartbeat signals is fast once the training is complete and can be deployed in clinical settings to aid cardiologists in making objective diagnoses of ECG heartbeat signals.</a:t>
          </a:r>
          <a:r>
            <a:rPr lang="en-US" sz="2100" kern="1200">
              <a:latin typeface="Neue Haas Grotesk Text Pro"/>
            </a:rPr>
            <a:t> </a:t>
          </a:r>
          <a:endParaRPr lang="en-US" sz="2100" kern="1200"/>
        </a:p>
      </dsp:txBody>
      <dsp:txXfrm>
        <a:off x="1842534" y="864103"/>
        <a:ext cx="7918515" cy="1595268"/>
      </dsp:txXfrm>
    </dsp:sp>
    <dsp:sp modelId="{5BCF92B2-BACF-46A1-BDE9-11DC424C75A9}">
      <dsp:nvSpPr>
        <dsp:cNvPr id="0" name=""/>
        <dsp:cNvSpPr/>
      </dsp:nvSpPr>
      <dsp:spPr>
        <a:xfrm>
          <a:off x="0" y="2858188"/>
          <a:ext cx="9761050" cy="1595268"/>
        </a:xfrm>
        <a:prstGeom prst="roundRect">
          <a:avLst>
            <a:gd name="adj" fmla="val 10000"/>
          </a:avLst>
        </a:prstGeom>
        <a:solidFill>
          <a:schemeClr val="accent2">
            <a:hueOff val="1472845"/>
            <a:satOff val="-10472"/>
            <a:lumOff val="17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0ED07-615F-4318-B593-21ACB793D1DF}">
      <dsp:nvSpPr>
        <dsp:cNvPr id="0" name=""/>
        <dsp:cNvSpPr/>
      </dsp:nvSpPr>
      <dsp:spPr>
        <a:xfrm>
          <a:off x="482568" y="3217123"/>
          <a:ext cx="877397" cy="877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94F0-024A-4A46-9B01-553D7FB97E42}">
      <dsp:nvSpPr>
        <dsp:cNvPr id="0" name=""/>
        <dsp:cNvSpPr/>
      </dsp:nvSpPr>
      <dsp:spPr>
        <a:xfrm>
          <a:off x="1842534" y="2858188"/>
          <a:ext cx="7918515" cy="15952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3" tIns="168833" rIns="168833" bIns="16883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can be utilized in intensive care units (ICUs) and rural areas where medical care is not readily accessible.</a:t>
          </a:r>
        </a:p>
      </dsp:txBody>
      <dsp:txXfrm>
        <a:off x="1842534" y="2858188"/>
        <a:ext cx="7918515" cy="1595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17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58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36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9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15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3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3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70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4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61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58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D5A2EA-15D7-0D64-E4C1-3F080F01D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A Deep Convolutional Neural Network Model To Classify Heartbeats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40814-ACF4-5B4C-A9D8-7F2ABB947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0458" y="3465483"/>
            <a:ext cx="6479629" cy="107559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1800">
                <a:solidFill>
                  <a:srgbClr val="000000"/>
                </a:solidFill>
                <a:latin typeface="Neue Haas Grotesk Text Pro"/>
              </a:rPr>
              <a:t>Original Authors:</a:t>
            </a:r>
            <a:r>
              <a:rPr lang="en-US"/>
              <a:t> </a:t>
            </a:r>
          </a:p>
          <a:p>
            <a:pPr>
              <a:spcBef>
                <a:spcPts val="0"/>
              </a:spcBef>
            </a:pPr>
            <a:r>
              <a:rPr lang="en-US" sz="1800" b="0" i="0" u="none" strike="noStrike" baseline="0">
                <a:solidFill>
                  <a:srgbClr val="000000"/>
                </a:solidFill>
                <a:latin typeface="Neue Haas Grotesk Text Pro"/>
              </a:rPr>
              <a:t>U. Rajendra Acharya,</a:t>
            </a:r>
            <a:r>
              <a:rPr lang="en-US" sz="1800">
                <a:solidFill>
                  <a:srgbClr val="000000"/>
                </a:solidFill>
                <a:latin typeface="Neue Haas Grotesk Text Pro"/>
              </a:rPr>
              <a:t>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Neue Haas Grotesk Text Pro"/>
              </a:rPr>
              <a:t>Shu Lih Oh, Yuki Hagiwara, Jen Hong Tan, Muhammad Adam, Arkadiusz </a:t>
            </a:r>
            <a:r>
              <a:rPr lang="en-US" sz="1800" b="0" i="0" u="none" strike="noStrike" baseline="0" err="1">
                <a:solidFill>
                  <a:srgbClr val="000000"/>
                </a:solidFill>
                <a:latin typeface="Neue Haas Grotesk Text Pro"/>
              </a:rPr>
              <a:t>Gertych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Neue Haas Grotesk Text Pro"/>
              </a:rPr>
              <a:t>, Ru San Tan</a:t>
            </a:r>
          </a:p>
          <a:p>
            <a:pPr>
              <a:spcBef>
                <a:spcPts val="0"/>
              </a:spcBef>
            </a:pPr>
            <a:r>
              <a:rPr lang="en-US" sz="1800">
                <a:latin typeface="Neue Haas Grotesk Text Pro"/>
              </a:rPr>
              <a:t>Published Aug. 2017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391B7-75AA-0B5E-7FE9-34AB7C4F0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0" r="50090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56A886A-C101-C033-7AA4-24E9B6DAFF00}"/>
              </a:ext>
            </a:extLst>
          </p:cNvPr>
          <p:cNvSpPr txBox="1"/>
          <p:nvPr/>
        </p:nvSpPr>
        <p:spPr>
          <a:xfrm>
            <a:off x="4729975" y="4711390"/>
            <a:ext cx="60142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Presented by:</a:t>
            </a:r>
          </a:p>
          <a:p>
            <a:r>
              <a:rPr lang="en-US"/>
              <a:t>Mudiaga </a:t>
            </a:r>
            <a:r>
              <a:rPr lang="en-US" err="1"/>
              <a:t>Ovuede</a:t>
            </a:r>
            <a:r>
              <a:rPr lang="en-US"/>
              <a:t>, Elaheh Rajabi, Jake Zhu</a:t>
            </a:r>
          </a:p>
        </p:txBody>
      </p:sp>
    </p:spTree>
    <p:extLst>
      <p:ext uri="{BB962C8B-B14F-4D97-AF65-F5344CB8AC3E}">
        <p14:creationId xmlns:p14="http://schemas.microsoft.com/office/powerpoint/2010/main" val="3268421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8572-6067-AC02-2AD8-C6BC6AC9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87" y="747401"/>
            <a:ext cx="8209347" cy="822936"/>
          </a:xfrm>
        </p:spPr>
        <p:txBody>
          <a:bodyPr>
            <a:normAutofit fontScale="90000"/>
          </a:bodyPr>
          <a:lstStyle/>
          <a:p>
            <a:r>
              <a:rPr lang="en-US"/>
              <a:t>Number of Weights and Thresholds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B783A-DCDA-66DB-53C6-A8DC8EA58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857375"/>
            <a:ext cx="11468100" cy="2381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6143BB-81E7-753F-5D23-D7BBB15B1F89}"/>
              </a:ext>
            </a:extLst>
          </p:cNvPr>
          <p:cNvSpPr txBox="1"/>
          <p:nvPr/>
        </p:nvSpPr>
        <p:spPr>
          <a:xfrm>
            <a:off x="698500" y="3658839"/>
            <a:ext cx="10795000" cy="21237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Dim(L6) = 600 neurons -&gt; Dim(L7) = 30 neurons -&gt; Dim(L8) = 20 neurons -&gt; Dim(L9) = 5 neurons -&gt; SoftMax </a:t>
            </a:r>
          </a:p>
          <a:p>
            <a:pPr>
              <a:lnSpc>
                <a:spcPct val="150000"/>
              </a:lnSpc>
            </a:pPr>
            <a:r>
              <a:rPr lang="en-US"/>
              <a:t># Weights = (600*30) + (30*20) + (20*5) = 18000 + 600 + 100 = 18,700</a:t>
            </a:r>
          </a:p>
          <a:p>
            <a:pPr>
              <a:lnSpc>
                <a:spcPct val="150000"/>
              </a:lnSpc>
            </a:pPr>
            <a:r>
              <a:rPr lang="en-US"/>
              <a:t># Thresholds = 30 + 20 + 5 = 55</a:t>
            </a:r>
          </a:p>
          <a:p>
            <a:pPr>
              <a:lnSpc>
                <a:spcPct val="150000"/>
              </a:lnSpc>
            </a:pPr>
            <a:r>
              <a:rPr lang="en-US"/>
              <a:t># Parameters = 18,755</a:t>
            </a:r>
          </a:p>
        </p:txBody>
      </p:sp>
    </p:spTree>
    <p:extLst>
      <p:ext uri="{BB962C8B-B14F-4D97-AF65-F5344CB8AC3E}">
        <p14:creationId xmlns:p14="http://schemas.microsoft.com/office/powerpoint/2010/main" val="6676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C362-9FDB-1C54-803F-CD73581B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91" y="489549"/>
            <a:ext cx="7335835" cy="1268984"/>
          </a:xfrm>
        </p:spPr>
        <p:txBody>
          <a:bodyPr>
            <a:normAutofit/>
          </a:bodyPr>
          <a:lstStyle/>
          <a:p>
            <a:r>
              <a:rPr lang="en-US" sz="3600"/>
              <a:t>Parsimony Ratio Calculation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A3B4F-46A8-B88A-D1C0-C1E7D8866C9A}"/>
              </a:ext>
            </a:extLst>
          </p:cNvPr>
          <p:cNvSpPr txBox="1"/>
          <p:nvPr/>
        </p:nvSpPr>
        <p:spPr>
          <a:xfrm>
            <a:off x="791029" y="1341693"/>
            <a:ext cx="8608129" cy="43397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/>
              <a:t>Each heartbeat consists of 260 samples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/>
              <a:t>Classification into 5, therefore each data brings 5 info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/>
              <a:t>Total # info = 5 x (9/10) x 452,960 = 2,038,320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/>
              <a:t>Parsimony ratio = (Total # info) / (# parameters) = </a:t>
            </a:r>
          </a:p>
          <a:p>
            <a:pPr>
              <a:lnSpc>
                <a:spcPct val="150000"/>
              </a:lnSpc>
            </a:pPr>
            <a:r>
              <a:rPr lang="en-US" sz="2400" b="0"/>
              <a:t>                           2,038,320 / 18,755 = 108</a:t>
            </a:r>
            <a:endParaRPr lang="en-US" sz="1600" b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/>
          </a:p>
          <a:p>
            <a:pPr>
              <a:lnSpc>
                <a:spcPct val="150000"/>
              </a:lnSpc>
            </a:pPr>
            <a:r>
              <a:rPr lang="en-US" sz="2400" b="0"/>
              <a:t>There is enough information to fulfil parsimony principle.</a:t>
            </a:r>
          </a:p>
          <a:p>
            <a:pPr>
              <a:lnSpc>
                <a:spcPct val="15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50617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EB28-B22E-D582-2262-A4A6E81C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28" y="287671"/>
            <a:ext cx="7335835" cy="692839"/>
          </a:xfrm>
        </p:spPr>
        <p:txBody>
          <a:bodyPr>
            <a:normAutofit/>
          </a:bodyPr>
          <a:lstStyle/>
          <a:p>
            <a:r>
              <a:rPr lang="en-US" sz="3600"/>
              <a:t>Observation Parameters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950F9-ED61-7722-B47C-E3C1C06E0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6582" y="981145"/>
            <a:ext cx="9765048" cy="532835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/>
              <a:t>Specificity</a:t>
            </a:r>
          </a:p>
          <a:p>
            <a:pPr lvl="1"/>
            <a:r>
              <a:rPr lang="en-US"/>
              <a:t>Measure of how well ECG test can correctly identify patients who do NOT have a certain condition</a:t>
            </a:r>
          </a:p>
          <a:p>
            <a:pPr lvl="1"/>
            <a:r>
              <a:rPr lang="en-US"/>
              <a:t>True negative results (patients without condition who test negative)</a:t>
            </a:r>
          </a:p>
          <a:p>
            <a:pPr lvl="2"/>
            <a:r>
              <a:rPr lang="en-US"/>
              <a:t>= Patients who test true negative / all patients without condition</a:t>
            </a:r>
          </a:p>
          <a:p>
            <a:pPr lvl="1"/>
            <a:r>
              <a:rPr lang="en-US"/>
              <a:t>High specificity means test good at ruling out patients who do not have condition</a:t>
            </a:r>
          </a:p>
          <a:p>
            <a:pPr lvl="1"/>
            <a:r>
              <a:rPr lang="en-US"/>
              <a:t>May result in higher rate of false negatives</a:t>
            </a:r>
          </a:p>
          <a:p>
            <a:r>
              <a:rPr lang="en-US"/>
              <a:t>Sensitivity</a:t>
            </a:r>
          </a:p>
          <a:p>
            <a:pPr lvl="1"/>
            <a:r>
              <a:rPr lang="en-US">
                <a:ea typeface="+mn-lt"/>
                <a:cs typeface="+mn-lt"/>
              </a:rPr>
              <a:t>Measure of how well ECG test can correctly identify patients who DO have a certain condition</a:t>
            </a:r>
            <a:endParaRPr lang="en-US"/>
          </a:p>
          <a:p>
            <a:pPr lvl="1"/>
            <a:r>
              <a:rPr lang="en-US">
                <a:latin typeface="Arial"/>
                <a:cs typeface="Arial"/>
              </a:rPr>
              <a:t>True positive results (patients with condition who test positive)</a:t>
            </a:r>
          </a:p>
          <a:p>
            <a:pPr lvl="2"/>
            <a:r>
              <a:rPr lang="en-US">
                <a:latin typeface="Arial"/>
                <a:cs typeface="Arial"/>
              </a:rPr>
              <a:t>= Patients who test true positive / all patients without condition</a:t>
            </a:r>
            <a:endParaRPr lang="en-US"/>
          </a:p>
          <a:p>
            <a:pPr lvl="1"/>
            <a:r>
              <a:rPr lang="en-US" sz="2100">
                <a:latin typeface="Arial"/>
                <a:cs typeface="Arial"/>
              </a:rPr>
              <a:t>High sensitivity means test good at ruling out patients who do have condition</a:t>
            </a:r>
          </a:p>
          <a:p>
            <a:pPr lvl="1"/>
            <a:r>
              <a:rPr lang="en-US" sz="2100">
                <a:latin typeface="Arial"/>
                <a:cs typeface="Arial"/>
              </a:rPr>
              <a:t>May result in higher rate of false positives</a:t>
            </a:r>
            <a:endParaRPr lang="en-US"/>
          </a:p>
          <a:p>
            <a:r>
              <a:rPr lang="en-US" sz="2500">
                <a:latin typeface="Arial"/>
                <a:cs typeface="Arial"/>
              </a:rPr>
              <a:t>Accuracy</a:t>
            </a:r>
          </a:p>
          <a:p>
            <a:pPr lvl="1"/>
            <a:r>
              <a:rPr lang="en-US" sz="2100">
                <a:latin typeface="Arial"/>
                <a:cs typeface="Arial"/>
              </a:rPr>
              <a:t>Measure of overall diagnostic performance</a:t>
            </a:r>
          </a:p>
          <a:p>
            <a:pPr lvl="1"/>
            <a:r>
              <a:rPr lang="en-US" sz="2100">
                <a:latin typeface="Arial"/>
                <a:cs typeface="Arial"/>
              </a:rPr>
              <a:t>Proportion of all correct results (both true positive and true negative)</a:t>
            </a:r>
          </a:p>
          <a:p>
            <a:pPr lvl="2"/>
            <a:r>
              <a:rPr lang="en-US" sz="1900">
                <a:latin typeface="Arial"/>
                <a:cs typeface="Arial"/>
              </a:rPr>
              <a:t>= all correct results / all patients tested</a:t>
            </a:r>
          </a:p>
          <a:p>
            <a:pPr lvl="1"/>
            <a:r>
              <a:rPr lang="en-US" sz="2100">
                <a:latin typeface="Arial"/>
                <a:cs typeface="Arial"/>
              </a:rPr>
              <a:t>High accuracy means test good at correctly identifying both patients with condition and those without it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6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EB28-B22E-D582-2262-A4A6E81C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28" y="510695"/>
            <a:ext cx="7335835" cy="878692"/>
          </a:xfrm>
        </p:spPr>
        <p:txBody>
          <a:bodyPr>
            <a:normAutofit/>
          </a:bodyPr>
          <a:lstStyle/>
          <a:p>
            <a:r>
              <a:rPr lang="en-US" sz="3600"/>
              <a:t>Training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AC49-E57F-4F8F-2935-DB1523FF5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29" y="1232047"/>
            <a:ext cx="5239512" cy="42132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/>
              <a:t>Training was done in 20 epochs</a:t>
            </a:r>
          </a:p>
          <a:p>
            <a:r>
              <a:rPr lang="en-US" sz="2000"/>
              <a:t>Validation done after every epoch</a:t>
            </a:r>
          </a:p>
          <a:p>
            <a:r>
              <a:rPr lang="en-US" sz="2000"/>
              <a:t>90% used for training data </a:t>
            </a:r>
          </a:p>
          <a:p>
            <a:r>
              <a:rPr lang="en-US" sz="2000"/>
              <a:t>10% used for testing data</a:t>
            </a:r>
          </a:p>
          <a:p>
            <a:r>
              <a:rPr lang="en-US" sz="2000"/>
              <a:t>10-fold cross-validation is employed</a:t>
            </a:r>
          </a:p>
          <a:p>
            <a:pPr lvl="1"/>
            <a:r>
              <a:rPr lang="en-US"/>
              <a:t>Rotation of test data 10 different times, randomly divided</a:t>
            </a:r>
          </a:p>
          <a:p>
            <a:r>
              <a:rPr lang="en-US" sz="2000"/>
              <a:t>Hyperparameters:</a:t>
            </a:r>
          </a:p>
          <a:p>
            <a:pPr lvl="1"/>
            <a:r>
              <a:rPr lang="en-US"/>
              <a:t>Regularization (gamma): 0.2</a:t>
            </a:r>
          </a:p>
          <a:p>
            <a:pPr lvl="1"/>
            <a:r>
              <a:rPr lang="en-US"/>
              <a:t>Learning rate: 3 x 10^-3</a:t>
            </a:r>
          </a:p>
          <a:p>
            <a:pPr lvl="1"/>
            <a:r>
              <a:rPr lang="en-US"/>
              <a:t>Momentum (SGD): 0.7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C65D4-A60C-5EAB-D017-A329FCC8D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835" y="1232047"/>
            <a:ext cx="5860948" cy="33954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/>
              <a:t>Observing parameters averaged over 10 tests:</a:t>
            </a:r>
          </a:p>
          <a:p>
            <a:r>
              <a:rPr lang="en-US" sz="2000">
                <a:ea typeface="+mn-lt"/>
                <a:cs typeface="+mn-lt"/>
              </a:rPr>
              <a:t>Sensitivity (%)</a:t>
            </a:r>
          </a:p>
          <a:p>
            <a:r>
              <a:rPr lang="en-US" sz="2000"/>
              <a:t>Specificity (%)</a:t>
            </a:r>
          </a:p>
          <a:p>
            <a:r>
              <a:rPr lang="en-US" sz="2000"/>
              <a:t>Accuracy (%)</a:t>
            </a:r>
          </a:p>
          <a:p>
            <a:r>
              <a:rPr lang="en-US" sz="2000">
                <a:ea typeface="+mn-lt"/>
                <a:cs typeface="+mn-lt"/>
              </a:rPr>
              <a:t>Runtime: approximately 9573.2s per epoch for set A and 9586.7s for set B per epoch</a:t>
            </a:r>
          </a:p>
          <a:p>
            <a:r>
              <a:rPr lang="en-US" sz="2000"/>
              <a:t>Hardware: </a:t>
            </a:r>
            <a:r>
              <a:rPr lang="en-US" sz="2000">
                <a:ea typeface="+mn-lt"/>
                <a:cs typeface="+mn-lt"/>
              </a:rPr>
              <a:t>two Intel Xeon 2.40 GHz (E5620) processors and 24 GB of RAM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FC0D-82F4-E9D7-0A97-AD9997D4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5AEB-0090-E1CC-0580-BDBC0B7DE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461" y="1733853"/>
            <a:ext cx="5239512" cy="339547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The performance of data set A and the de-noise data set B showed comparable performance.</a:t>
            </a:r>
          </a:p>
          <a:p>
            <a:r>
              <a:rPr lang="en-US"/>
              <a:t>Training time: 9573.2s and 9586.7s per epoch for set A and B respectively (~20epochs = 53hrs).</a:t>
            </a:r>
          </a:p>
          <a:p>
            <a:r>
              <a:rPr lang="en-US"/>
              <a:t>Large number of images is required for training.</a:t>
            </a:r>
          </a:p>
          <a:p>
            <a:r>
              <a:rPr lang="en-US"/>
              <a:t>Skewed (Imbalanced) data presented a real issue and was necessary.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5AF6799-83CC-D1A2-1254-EE2C2A5367B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7469872"/>
              </p:ext>
            </p:extLst>
          </p:nvPr>
        </p:nvGraphicFramePr>
        <p:xfrm>
          <a:off x="6094556" y="2263625"/>
          <a:ext cx="5357115" cy="183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423">
                  <a:extLst>
                    <a:ext uri="{9D8B030D-6E8A-4147-A177-3AD203B41FA5}">
                      <a16:colId xmlns:a16="http://schemas.microsoft.com/office/drawing/2014/main" val="2151798410"/>
                    </a:ext>
                  </a:extLst>
                </a:gridCol>
                <a:gridCol w="1071423">
                  <a:extLst>
                    <a:ext uri="{9D8B030D-6E8A-4147-A177-3AD203B41FA5}">
                      <a16:colId xmlns:a16="http://schemas.microsoft.com/office/drawing/2014/main" val="845199100"/>
                    </a:ext>
                  </a:extLst>
                </a:gridCol>
                <a:gridCol w="1071423">
                  <a:extLst>
                    <a:ext uri="{9D8B030D-6E8A-4147-A177-3AD203B41FA5}">
                      <a16:colId xmlns:a16="http://schemas.microsoft.com/office/drawing/2014/main" val="483024931"/>
                    </a:ext>
                  </a:extLst>
                </a:gridCol>
                <a:gridCol w="1071423">
                  <a:extLst>
                    <a:ext uri="{9D8B030D-6E8A-4147-A177-3AD203B41FA5}">
                      <a16:colId xmlns:a16="http://schemas.microsoft.com/office/drawing/2014/main" val="162665313"/>
                    </a:ext>
                  </a:extLst>
                </a:gridCol>
                <a:gridCol w="1071423">
                  <a:extLst>
                    <a:ext uri="{9D8B030D-6E8A-4147-A177-3AD203B41FA5}">
                      <a16:colId xmlns:a16="http://schemas.microsoft.com/office/drawing/2014/main" val="3054894828"/>
                    </a:ext>
                  </a:extLst>
                </a:gridCol>
              </a:tblGrid>
              <a:tr h="678225">
                <a:tc gridSpan="2">
                  <a:txBody>
                    <a:bodyPr/>
                    <a:lstStyle/>
                    <a:p>
                      <a:r>
                        <a:rPr lang="en-US"/>
                        <a:t>Imbalanced Set (Accuracy %)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Balanced Set (Accuracy %)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83137"/>
                  </a:ext>
                </a:extLst>
              </a:tr>
              <a:tr h="385355">
                <a:tc>
                  <a:txBody>
                    <a:bodyPr/>
                    <a:lstStyle/>
                    <a:p>
                      <a:r>
                        <a:rPr lang="en-US"/>
                        <a:t>Set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Set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78501"/>
                  </a:ext>
                </a:extLst>
              </a:tr>
              <a:tr h="385355">
                <a:tc>
                  <a:txBody>
                    <a:bodyPr/>
                    <a:lstStyle/>
                    <a:p>
                      <a:r>
                        <a:rPr lang="en-US"/>
                        <a:t>89.07%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89.03%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93.47%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94.03%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83204"/>
                  </a:ext>
                </a:extLst>
              </a:tr>
              <a:tr h="3853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37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370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C06581-7257-2BA5-CE2D-404E65564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60926"/>
              </p:ext>
            </p:extLst>
          </p:nvPr>
        </p:nvGraphicFramePr>
        <p:xfrm>
          <a:off x="1058554" y="2000001"/>
          <a:ext cx="10003377" cy="2617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459">
                  <a:extLst>
                    <a:ext uri="{9D8B030D-6E8A-4147-A177-3AD203B41FA5}">
                      <a16:colId xmlns:a16="http://schemas.microsoft.com/office/drawing/2014/main" val="1386642421"/>
                    </a:ext>
                  </a:extLst>
                </a:gridCol>
                <a:gridCol w="3334459">
                  <a:extLst>
                    <a:ext uri="{9D8B030D-6E8A-4147-A177-3AD203B41FA5}">
                      <a16:colId xmlns:a16="http://schemas.microsoft.com/office/drawing/2014/main" val="1142696206"/>
                    </a:ext>
                  </a:extLst>
                </a:gridCol>
                <a:gridCol w="3334459">
                  <a:extLst>
                    <a:ext uri="{9D8B030D-6E8A-4147-A177-3AD203B41FA5}">
                      <a16:colId xmlns:a16="http://schemas.microsoft.com/office/drawing/2014/main" val="2731725146"/>
                    </a:ext>
                  </a:extLst>
                </a:gridCol>
              </a:tblGrid>
              <a:tr h="76974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Neue Haas Grotesk Text Pr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Set A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Set B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20816"/>
                  </a:ext>
                </a:extLst>
              </a:tr>
              <a:tr h="615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Correctly Classified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 &gt;88%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&gt;90%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708245"/>
                  </a:ext>
                </a:extLst>
              </a:tr>
              <a:tr h="615798">
                <a:tc>
                  <a:txBody>
                    <a:bodyPr/>
                    <a:lstStyle/>
                    <a:p>
                      <a:r>
                        <a:rPr lang="en-US"/>
                        <a:t>Missed 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Classified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noProof="0">
                          <a:latin typeface="Neue Haas Grotesk Text Pro"/>
                        </a:rPr>
                        <a:t>&lt;12%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&lt;10%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260213"/>
                  </a:ext>
                </a:extLst>
              </a:tr>
              <a:tr h="615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Lowest PPV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Class N: 85%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Class N: 87%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4869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286F48-4333-C0F1-51B8-727ACDBF419C}"/>
              </a:ext>
            </a:extLst>
          </p:cNvPr>
          <p:cNvSpPr txBox="1"/>
          <p:nvPr/>
        </p:nvSpPr>
        <p:spPr>
          <a:xfrm>
            <a:off x="914400" y="700668"/>
            <a:ext cx="72501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/>
              <a:t>Results and Discussion cont.</a:t>
            </a:r>
            <a:endParaRPr lang="en-US"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DF9A0-E801-B37F-0CE4-C5060F26B4F3}"/>
              </a:ext>
            </a:extLst>
          </p:cNvPr>
          <p:cNvSpPr txBox="1"/>
          <p:nvPr/>
        </p:nvSpPr>
        <p:spPr>
          <a:xfrm>
            <a:off x="1059366" y="1533292"/>
            <a:ext cx="7462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Confusion Matrix for ECG heartbeat classification, set A and set B</a:t>
            </a:r>
          </a:p>
        </p:txBody>
      </p:sp>
    </p:spTree>
    <p:extLst>
      <p:ext uri="{BB962C8B-B14F-4D97-AF65-F5344CB8AC3E}">
        <p14:creationId xmlns:p14="http://schemas.microsoft.com/office/powerpoint/2010/main" val="268265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4294D-178B-D32F-698E-38387026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658747"/>
            <a:ext cx="10872106" cy="8251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ea typeface="+mj-lt"/>
                <a:cs typeface="+mj-lt"/>
              </a:rPr>
              <a:t>Overall Performance Across All Ten-Folds</a:t>
            </a:r>
            <a:br>
              <a:rPr lang="en-US" sz="3600">
                <a:ea typeface="+mj-lt"/>
                <a:cs typeface="+mj-lt"/>
              </a:rPr>
            </a:br>
            <a:br>
              <a:rPr lang="en-US" sz="3600">
                <a:ea typeface="+mj-lt"/>
                <a:cs typeface="+mj-lt"/>
              </a:rPr>
            </a:br>
            <a:endParaRPr lang="en-US" sz="3600" b="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EC1569-B945-BBFF-FB7D-DB24B0F6F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167262"/>
              </p:ext>
            </p:extLst>
          </p:nvPr>
        </p:nvGraphicFramePr>
        <p:xfrm>
          <a:off x="377300" y="1426777"/>
          <a:ext cx="11524059" cy="2302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483">
                  <a:extLst>
                    <a:ext uri="{9D8B030D-6E8A-4147-A177-3AD203B41FA5}">
                      <a16:colId xmlns:a16="http://schemas.microsoft.com/office/drawing/2014/main" val="3605576695"/>
                    </a:ext>
                  </a:extLst>
                </a:gridCol>
                <a:gridCol w="1044675">
                  <a:extLst>
                    <a:ext uri="{9D8B030D-6E8A-4147-A177-3AD203B41FA5}">
                      <a16:colId xmlns:a16="http://schemas.microsoft.com/office/drawing/2014/main" val="590548059"/>
                    </a:ext>
                  </a:extLst>
                </a:gridCol>
                <a:gridCol w="1044675">
                  <a:extLst>
                    <a:ext uri="{9D8B030D-6E8A-4147-A177-3AD203B41FA5}">
                      <a16:colId xmlns:a16="http://schemas.microsoft.com/office/drawing/2014/main" val="824299584"/>
                    </a:ext>
                  </a:extLst>
                </a:gridCol>
                <a:gridCol w="872612">
                  <a:extLst>
                    <a:ext uri="{9D8B030D-6E8A-4147-A177-3AD203B41FA5}">
                      <a16:colId xmlns:a16="http://schemas.microsoft.com/office/drawing/2014/main" val="368543063"/>
                    </a:ext>
                  </a:extLst>
                </a:gridCol>
                <a:gridCol w="897193">
                  <a:extLst>
                    <a:ext uri="{9D8B030D-6E8A-4147-A177-3AD203B41FA5}">
                      <a16:colId xmlns:a16="http://schemas.microsoft.com/office/drawing/2014/main" val="235815469"/>
                    </a:ext>
                  </a:extLst>
                </a:gridCol>
                <a:gridCol w="2187677">
                  <a:extLst>
                    <a:ext uri="{9D8B030D-6E8A-4147-A177-3AD203B41FA5}">
                      <a16:colId xmlns:a16="http://schemas.microsoft.com/office/drawing/2014/main" val="925732136"/>
                    </a:ext>
                  </a:extLst>
                </a:gridCol>
                <a:gridCol w="1505326">
                  <a:extLst>
                    <a:ext uri="{9D8B030D-6E8A-4147-A177-3AD203B41FA5}">
                      <a16:colId xmlns:a16="http://schemas.microsoft.com/office/drawing/2014/main" val="2135350711"/>
                    </a:ext>
                  </a:extLst>
                </a:gridCol>
                <a:gridCol w="1552141">
                  <a:extLst>
                    <a:ext uri="{9D8B030D-6E8A-4147-A177-3AD203B41FA5}">
                      <a16:colId xmlns:a16="http://schemas.microsoft.com/office/drawing/2014/main" val="3859344373"/>
                    </a:ext>
                  </a:extLst>
                </a:gridCol>
                <a:gridCol w="1510277">
                  <a:extLst>
                    <a:ext uri="{9D8B030D-6E8A-4147-A177-3AD203B41FA5}">
                      <a16:colId xmlns:a16="http://schemas.microsoft.com/office/drawing/2014/main" val="2186694224"/>
                    </a:ext>
                  </a:extLst>
                </a:gridCol>
              </a:tblGrid>
              <a:tr h="91735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latin typeface="Neue Haas Grotesk Text Pro"/>
                      </a:endParaRPr>
                    </a:p>
                    <a:p>
                      <a:pPr lvl="0">
                        <a:buNone/>
                      </a:pPr>
                      <a:endParaRPr lang="en-US" sz="1800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TP</a:t>
                      </a:r>
                      <a:endParaRPr lang="en-US" sz="1800" err="1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TN</a:t>
                      </a:r>
                      <a:endParaRPr lang="en-US" sz="1800" err="1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FP</a:t>
                      </a:r>
                      <a:endParaRPr lang="en-US" sz="1800" err="1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FN</a:t>
                      </a:r>
                      <a:endParaRPr lang="en-US" sz="1800" err="1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acc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(%)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TP+TN/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(TP+TN+FP+FN)</a:t>
                      </a:r>
                      <a:endParaRPr lang="en-US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ppv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(%)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TP/(TP+FP)</a:t>
                      </a:r>
                      <a:endParaRPr lang="en-US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sen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(%)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TP/(TP+FN)</a:t>
                      </a:r>
                      <a:endParaRPr lang="en-US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spec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(%)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TN/(TN+FP)</a:t>
                      </a:r>
                      <a:endParaRPr lang="en-US"/>
                    </a:p>
                  </a:txBody>
                  <a:tcPr marL="93614" marR="93614" marT="46807" marB="46807"/>
                </a:tc>
                <a:extLst>
                  <a:ext uri="{0D108BD9-81ED-4DB2-BD59-A6C34878D82A}">
                    <a16:rowId xmlns:a16="http://schemas.microsoft.com/office/drawing/2014/main" val="977114339"/>
                  </a:ext>
                </a:extLst>
              </a:tr>
              <a:tr h="69274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Set A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latin typeface="Neue Haas Grotesk Text Pro"/>
                      </a:endParaRPr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76.81%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latin typeface="Neue Haas Grotesk Text Pro"/>
                      </a:endParaRPr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18.33%</a:t>
                      </a:r>
                      <a:endParaRPr lang="en-US" sz="1800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1.67%</a:t>
                      </a:r>
                      <a:endParaRPr lang="en-US" sz="1800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3.19%</a:t>
                      </a:r>
                      <a:endParaRPr lang="en-US" sz="1800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93.47</a:t>
                      </a:r>
                      <a:endParaRPr lang="en-US" sz="1800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97.87</a:t>
                      </a:r>
                      <a:endParaRPr lang="en-US" sz="1800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96.01</a:t>
                      </a:r>
                      <a:endParaRPr lang="en-US" sz="1800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91.64</a:t>
                      </a:r>
                      <a:endParaRPr lang="en-US" sz="1800"/>
                    </a:p>
                  </a:txBody>
                  <a:tcPr marL="93614" marR="93614" marT="46807" marB="46807"/>
                </a:tc>
                <a:extLst>
                  <a:ext uri="{0D108BD9-81ED-4DB2-BD59-A6C34878D82A}">
                    <a16:rowId xmlns:a16="http://schemas.microsoft.com/office/drawing/2014/main" val="1153203002"/>
                  </a:ext>
                </a:extLst>
              </a:tr>
              <a:tr h="69274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Set B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endParaRPr lang="en-US" sz="1800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77.37%</a:t>
                      </a:r>
                    </a:p>
                    <a:p>
                      <a:pPr lvl="0">
                        <a:buNone/>
                      </a:pPr>
                      <a:endParaRPr lang="en-US" sz="1800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18.31%</a:t>
                      </a:r>
                      <a:endParaRPr lang="en-US" sz="1800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1.69% </a:t>
                      </a:r>
                      <a:endParaRPr lang="en-US" sz="1800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2.63%</a:t>
                      </a:r>
                      <a:endParaRPr lang="en-US" sz="1800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94.03</a:t>
                      </a:r>
                      <a:endParaRPr lang="en-US" sz="1800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97.86</a:t>
                      </a:r>
                      <a:endParaRPr lang="en-US" sz="1800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96.71</a:t>
                      </a:r>
                      <a:endParaRPr lang="en-US" sz="1800"/>
                    </a:p>
                  </a:txBody>
                  <a:tcPr marL="93614" marR="93614" marT="46807" marB="4680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Neue Haas Grotesk Text Pro"/>
                        </a:rPr>
                        <a:t>91.54</a:t>
                      </a:r>
                      <a:endParaRPr lang="en-US" sz="1800"/>
                    </a:p>
                  </a:txBody>
                  <a:tcPr marL="93614" marR="93614" marT="46807" marB="46807"/>
                </a:tc>
                <a:extLst>
                  <a:ext uri="{0D108BD9-81ED-4DB2-BD59-A6C34878D82A}">
                    <a16:rowId xmlns:a16="http://schemas.microsoft.com/office/drawing/2014/main" val="139569318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7577147-050C-76C3-8D64-53CB713BDDA9}"/>
              </a:ext>
            </a:extLst>
          </p:cNvPr>
          <p:cNvSpPr txBox="1">
            <a:spLocks/>
          </p:cNvSpPr>
          <p:nvPr/>
        </p:nvSpPr>
        <p:spPr>
          <a:xfrm>
            <a:off x="1132528" y="3842891"/>
            <a:ext cx="9444042" cy="20619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800" b="0">
                <a:ea typeface="+mj-lt"/>
                <a:cs typeface="+mj-lt"/>
              </a:rPr>
              <a:t>acc = accuracy, </a:t>
            </a:r>
            <a:r>
              <a:rPr lang="en-US" sz="1800" b="0" err="1">
                <a:ea typeface="+mj-lt"/>
                <a:cs typeface="+mj-lt"/>
              </a:rPr>
              <a:t>ppv</a:t>
            </a:r>
            <a:r>
              <a:rPr lang="en-US" sz="1800" b="0">
                <a:ea typeface="+mj-lt"/>
                <a:cs typeface="+mj-lt"/>
              </a:rPr>
              <a:t> = positive predictive value, </a:t>
            </a:r>
            <a:r>
              <a:rPr lang="en-US" sz="1800" b="0" err="1">
                <a:ea typeface="+mj-lt"/>
                <a:cs typeface="+mj-lt"/>
              </a:rPr>
              <a:t>sen</a:t>
            </a:r>
            <a:r>
              <a:rPr lang="en-US" sz="1800" b="0">
                <a:ea typeface="+mj-lt"/>
                <a:cs typeface="+mj-lt"/>
              </a:rPr>
              <a:t> = sensitivity, spec = specificity.</a:t>
            </a:r>
            <a:endParaRPr lang="en-US" sz="1800" b="0"/>
          </a:p>
          <a:p>
            <a:pPr marL="285750" indent="-285750" algn="just">
              <a:spcBef>
                <a:spcPts val="900"/>
              </a:spcBef>
              <a:buFont typeface="Arial"/>
              <a:buChar char="•"/>
            </a:pPr>
            <a:r>
              <a:rPr lang="en-US" sz="1800" b="0">
                <a:ea typeface="+mj-lt"/>
                <a:cs typeface="+mj-lt"/>
              </a:rPr>
              <a:t>True positive (TP) number of the positive </a:t>
            </a:r>
          </a:p>
          <a:p>
            <a:pPr marL="285750" indent="-285750" algn="just">
              <a:spcBef>
                <a:spcPts val="900"/>
              </a:spcBef>
              <a:buFont typeface="Arial"/>
              <a:buChar char="•"/>
            </a:pPr>
            <a:r>
              <a:rPr lang="en-US" sz="1800" b="0">
                <a:ea typeface="+mj-lt"/>
                <a:cs typeface="+mj-lt"/>
              </a:rPr>
              <a:t>True negative (TN) number negative </a:t>
            </a:r>
          </a:p>
          <a:p>
            <a:pPr marL="285750" indent="-285750" algn="just">
              <a:spcBef>
                <a:spcPts val="900"/>
              </a:spcBef>
              <a:buFont typeface="Arial"/>
              <a:buChar char="•"/>
            </a:pPr>
            <a:r>
              <a:rPr lang="en-US" sz="1800" b="0">
                <a:ea typeface="+mj-lt"/>
                <a:cs typeface="+mj-lt"/>
              </a:rPr>
              <a:t>False positive (FP) number of mistaken identified to the positive </a:t>
            </a:r>
          </a:p>
          <a:p>
            <a:pPr marL="285750" indent="-285750">
              <a:spcBef>
                <a:spcPts val="900"/>
              </a:spcBef>
              <a:buFont typeface="Arial"/>
              <a:buChar char="•"/>
            </a:pPr>
            <a:r>
              <a:rPr lang="en-US" sz="1800" b="0">
                <a:ea typeface="+mj-lt"/>
                <a:cs typeface="+mj-lt"/>
              </a:rPr>
              <a:t>False negative (FN) number of mistaken identified to the negative </a:t>
            </a:r>
          </a:p>
          <a:p>
            <a:pPr marL="285750" indent="-285750">
              <a:spcBef>
                <a:spcPts val="900"/>
              </a:spcBef>
              <a:buFont typeface="Arial"/>
              <a:buChar char="•"/>
            </a:pPr>
            <a:endParaRPr lang="en-US" sz="1400" b="0">
              <a:ea typeface="+mj-lt"/>
              <a:cs typeface="+mj-lt"/>
            </a:endParaRPr>
          </a:p>
          <a:p>
            <a:pPr algn="ctr">
              <a:spcBef>
                <a:spcPts val="900"/>
              </a:spcBef>
            </a:pPr>
            <a:endParaRPr lang="en-US" sz="1400" b="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48098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ADDC-F1F2-8E35-A6A5-CE47CAAF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570048" cy="860106"/>
          </a:xfrm>
        </p:spPr>
        <p:txBody>
          <a:bodyPr>
            <a:normAutofit fontScale="90000"/>
          </a:bodyPr>
          <a:lstStyle/>
          <a:p>
            <a:pPr>
              <a:spcBef>
                <a:spcPts val="900"/>
              </a:spcBef>
            </a:pPr>
            <a:r>
              <a:rPr lang="en-US">
                <a:ea typeface="+mj-lt"/>
                <a:cs typeface="+mj-lt"/>
              </a:rPr>
              <a:t> Limitations of this proposed CNN model: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6836-20D7-3F35-6242-CCED2CD2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53" y="1639625"/>
            <a:ext cx="921494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>
                <a:ea typeface="+mn-lt"/>
                <a:cs typeface="+mn-lt"/>
              </a:rPr>
              <a:t>Long training time, need of specialized hardware (GPU) to efficiently train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requirement of a very large number of images to train the model to reliably recognize multiple patterns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4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717C-8E6C-4AD5-8A22-C06DC130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891695"/>
            <a:ext cx="9732804" cy="943470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Benefits of this proposed CNN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8D61-5FAB-686B-3183-2F4EACAA8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10" y="1575932"/>
            <a:ext cx="9392495" cy="38527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>
                <a:ea typeface="+mn-lt"/>
                <a:cs typeface="+mn-lt"/>
              </a:rPr>
              <a:t>Full automation, no need for additional feature extraction, selection, or classification.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Insensitivity to ECG signal quality (The performance of CNN on Set A and set B are almost same)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Implementation of a ten-fold cross-validation (thus boosting the robustness of the model)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39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E67A6F5-F47F-BD4C-9336-30E0A60EB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29613" y="0"/>
            <a:ext cx="1901686" cy="4677439"/>
            <a:chOff x="10290315" y="0"/>
            <a:chExt cx="1901686" cy="4677439"/>
          </a:xfrm>
        </p:grpSpPr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DA710708-67E0-194C-9A96-FD528D207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2B6DA887-E216-1245-8F6F-B21233D9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23">
              <a:extLst>
                <a:ext uri="{FF2B5EF4-FFF2-40B4-BE49-F238E27FC236}">
                  <a16:creationId xmlns:a16="http://schemas.microsoft.com/office/drawing/2014/main" id="{2AE2F0EF-0001-F243-85DC-2B8812AB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24">
              <a:extLst>
                <a:ext uri="{FF2B5EF4-FFF2-40B4-BE49-F238E27FC236}">
                  <a16:creationId xmlns:a16="http://schemas.microsoft.com/office/drawing/2014/main" id="{1491B174-1F11-D548-A885-7F98AF742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866DD289-C853-3A3D-D191-3019C9B46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06" r="27294" b="2"/>
          <a:stretch/>
        </p:blipFill>
        <p:spPr>
          <a:xfrm>
            <a:off x="7534655" y="1"/>
            <a:ext cx="4657345" cy="6857999"/>
          </a:xfrm>
          <a:prstGeom prst="rect">
            <a:avLst/>
          </a:prstGeom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910431D-480E-5A5E-1D0A-B35FB3C9C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729189"/>
              </p:ext>
            </p:extLst>
          </p:nvPr>
        </p:nvGraphicFramePr>
        <p:xfrm>
          <a:off x="750102" y="1048143"/>
          <a:ext cx="9761050" cy="5317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AC7A9AE8-FC0A-3117-2E01-ACB9BD712760}"/>
              </a:ext>
            </a:extLst>
          </p:cNvPr>
          <p:cNvSpPr txBox="1"/>
          <p:nvPr/>
        </p:nvSpPr>
        <p:spPr>
          <a:xfrm>
            <a:off x="752707" y="696951"/>
            <a:ext cx="62539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Possible Use Cases</a:t>
            </a:r>
          </a:p>
        </p:txBody>
      </p:sp>
    </p:spTree>
    <p:extLst>
      <p:ext uri="{BB962C8B-B14F-4D97-AF65-F5344CB8AC3E}">
        <p14:creationId xmlns:p14="http://schemas.microsoft.com/office/powerpoint/2010/main" val="394885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65" y="325719"/>
            <a:ext cx="9075835" cy="1268984"/>
          </a:xfrm>
        </p:spPr>
        <p:txBody>
          <a:bodyPr>
            <a:normAutofit fontScale="90000"/>
          </a:bodyPr>
          <a:lstStyle/>
          <a:p>
            <a:r>
              <a:rPr lang="en-US" sz="4400">
                <a:cs typeface="Calibri Light"/>
              </a:rPr>
              <a:t>Introduction:</a:t>
            </a:r>
            <a:br>
              <a:rPr lang="en-US" sz="4400">
                <a:cs typeface="Calibri Light"/>
              </a:rPr>
            </a:br>
            <a:r>
              <a:rPr lang="en-US" sz="4400">
                <a:ea typeface="+mj-lt"/>
                <a:cs typeface="+mj-lt"/>
              </a:rPr>
              <a:t>Cardiovascular Diseases (CVDs)</a:t>
            </a:r>
            <a:endParaRPr lang="en-US" sz="4400">
              <a:cs typeface="Calibri Light"/>
            </a:endParaRPr>
          </a:p>
          <a:p>
            <a:br>
              <a:rPr lang="en-US">
                <a:cs typeface="Calibri Light"/>
              </a:rPr>
            </a:br>
            <a:endParaRPr lang="en-US"/>
          </a:p>
        </p:txBody>
      </p:sp>
      <p:sp>
        <p:nvSpPr>
          <p:cNvPr id="274" name="Content Placeholder 273">
            <a:extLst>
              <a:ext uri="{FF2B5EF4-FFF2-40B4-BE49-F238E27FC236}">
                <a16:creationId xmlns:a16="http://schemas.microsoft.com/office/drawing/2014/main" id="{716994B2-B231-BC72-7A0D-7FCF35E36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77" y="1797381"/>
            <a:ext cx="9374007" cy="432040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>
                <a:ea typeface="+mn-lt"/>
                <a:cs typeface="+mn-lt"/>
              </a:rPr>
              <a:t>Cardiovascular diseases (CVDs) are the top cause of mortality (according to World Health Organization( WHO) approximately 17.7 million people died in 2015 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There are 3 broad groups of CVDs :</a:t>
            </a:r>
            <a:endParaRPr lang="en-US"/>
          </a:p>
          <a:p>
            <a:pPr>
              <a:spcBef>
                <a:spcPts val="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electrical (arrhythmia, or abnormal heartbeats)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Life-threatening</a:t>
            </a:r>
          </a:p>
          <a:p>
            <a:pPr lvl="1">
              <a:spcBef>
                <a:spcPts val="0"/>
              </a:spcBef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ea typeface="+mn-lt"/>
                <a:cs typeface="+mn-lt"/>
              </a:rPr>
              <a:t>Non-life-threatening</a:t>
            </a:r>
            <a:r>
              <a:rPr lang="en-US" sz="2400">
                <a:ea typeface="+mn-lt"/>
                <a:cs typeface="+mn-lt"/>
              </a:rPr>
              <a:t> (focus of this presentation)</a:t>
            </a:r>
          </a:p>
          <a:p>
            <a:pPr>
              <a:spcBef>
                <a:spcPts val="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circulatory (blood vessels disorder)</a:t>
            </a:r>
          </a:p>
          <a:p>
            <a:pPr>
              <a:spcBef>
                <a:spcPts val="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structural (heart muscle diseases)</a:t>
            </a: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8949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9ABD6-8B00-04CF-2C73-55F04C96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36" y="735768"/>
            <a:ext cx="11157152" cy="84898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Categories of Non-Life-Threatening Heartbeats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B19DE-C3A0-93EB-BE86-CA124F878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21" y="1510263"/>
            <a:ext cx="5995137" cy="47521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/>
              <a:t>Non-ectopic (N)</a:t>
            </a:r>
          </a:p>
          <a:p>
            <a:pPr lvl="1"/>
            <a:r>
              <a:rPr lang="en-US" sz="2200"/>
              <a:t>Ectopic = abnormal</a:t>
            </a:r>
          </a:p>
          <a:p>
            <a:r>
              <a:rPr lang="en-US" sz="2200"/>
              <a:t>Supraventricular ectopic (S)</a:t>
            </a:r>
          </a:p>
          <a:p>
            <a:pPr lvl="1"/>
            <a:r>
              <a:rPr lang="en-US" sz="2200"/>
              <a:t>Lower chambers of the heart/ventricles</a:t>
            </a:r>
          </a:p>
          <a:p>
            <a:r>
              <a:rPr lang="en-US" sz="2200"/>
              <a:t>Ventricular ectopic (V)</a:t>
            </a:r>
          </a:p>
          <a:p>
            <a:pPr lvl="1"/>
            <a:r>
              <a:rPr lang="en-US" sz="2200"/>
              <a:t>Area above the ventricles, atria</a:t>
            </a:r>
          </a:p>
          <a:p>
            <a:r>
              <a:rPr lang="en-US" sz="2200"/>
              <a:t>Fusion (F)</a:t>
            </a:r>
          </a:p>
          <a:p>
            <a:r>
              <a:rPr lang="en-US" sz="2200"/>
              <a:t>Unknown beats (Q)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A16F8-2DBC-B023-33C3-88DB929B4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00" y="1513438"/>
            <a:ext cx="6176276" cy="413974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6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58DD2-DC89-A28B-DB7B-0D212128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94" y="369549"/>
            <a:ext cx="11581351" cy="1268984"/>
          </a:xfrm>
        </p:spPr>
        <p:txBody>
          <a:bodyPr>
            <a:noAutofit/>
          </a:bodyPr>
          <a:lstStyle/>
          <a:p>
            <a:r>
              <a:rPr lang="en-US" sz="3600">
                <a:ea typeface="+mj-lt"/>
                <a:cs typeface="+mj-lt"/>
              </a:rPr>
              <a:t>Electrocardiogram</a:t>
            </a:r>
            <a:r>
              <a:rPr lang="en-US">
                <a:ea typeface="+mj-lt"/>
                <a:cs typeface="+mj-lt"/>
              </a:rPr>
              <a:t> (ECG) Database</a:t>
            </a:r>
            <a:r>
              <a:rPr lang="en-US" sz="4700">
                <a:ea typeface="+mj-lt"/>
                <a:cs typeface="+mj-lt"/>
              </a:rPr>
              <a:t>  </a:t>
            </a:r>
            <a:endParaRPr lang="en-US" sz="4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4822-FE9F-71B9-C60D-6132C8F9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58" y="1226270"/>
            <a:ext cx="6501317" cy="394522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ECG data base – open source </a:t>
            </a:r>
            <a:r>
              <a:rPr lang="en-US" sz="2000" dirty="0" err="1"/>
              <a:t>PhysioBank</a:t>
            </a:r>
            <a:r>
              <a:rPr lang="en-US" sz="2000" dirty="0"/>
              <a:t> MIT-BIH Arrhythmia database (BIH: Boston's Beth Israel Hospital, now </a:t>
            </a:r>
            <a:r>
              <a:rPr lang="en-US" sz="2000" dirty="0">
                <a:ea typeface="+mn-lt"/>
                <a:cs typeface="+mn-lt"/>
              </a:rPr>
              <a:t>Beth Israel Deaconess Medical Center; data collected between 1975 and 1979)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Data initially sorted by cardiologists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48-half-hour long ECG recordings from 47 subjects obtained with Lead II ECG signal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Each signal is sampled at 360Hz (360 samples per second), and each ECG beat is 260 samples long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total of 109,449 ECG beats are extracted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Data Set A &amp; Set B (de-noised)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928E3D-3B0B-6276-D926-7340ACE1A8BD}"/>
                  </a:ext>
                </a:extLst>
              </p:cNvPr>
              <p:cNvSpPr txBox="1"/>
              <p:nvPr/>
            </p:nvSpPr>
            <p:spPr>
              <a:xfrm>
                <a:off x="774585" y="5425684"/>
                <a:ext cx="10365017" cy="572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#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𝑬𝑪𝑮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𝒃𝒆𝒂𝒕𝒔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𝒉𝒐𝒖𝒓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𝒉𝒐𝒖𝒓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𝟔𝟎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𝒔𝒆𝒄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𝟑𝟔𝟎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𝒔𝒂𝒎𝒑𝒍𝒆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𝒔𝒆𝒄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𝒃𝒆𝒂𝒕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𝟐𝟔𝟎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𝒔𝒂𝒎𝒑𝒍𝒆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𝟒𝟒𝟗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𝒃𝒆𝒂𝒕𝒔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928E3D-3B0B-6276-D926-7340ACE1A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85" y="5425684"/>
                <a:ext cx="10365017" cy="5727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8B1412E-E021-61E4-8F5D-A9402B21C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93" y="1902164"/>
            <a:ext cx="5191641" cy="31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E89B-D71C-B162-4BCF-3D979EF8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38" y="507627"/>
            <a:ext cx="9858572" cy="10322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/>
              <a:t>Data Preparation of Classes</a:t>
            </a:r>
            <a:br>
              <a:rPr lang="en-US" sz="3600"/>
            </a:br>
            <a:endParaRPr lang="en-US" sz="3600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082A-6135-E7D1-EB00-C1597FA3D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418" y="1312626"/>
            <a:ext cx="10739468" cy="44189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>
                <a:ea typeface="+mn-lt"/>
                <a:cs typeface="+mn-lt"/>
              </a:rPr>
              <a:t>All ECG signals are centered around the detected maximum amplitude of waves ( R-peaks)</a:t>
            </a:r>
          </a:p>
          <a:p>
            <a:r>
              <a:rPr lang="en-US" sz="2600">
                <a:ea typeface="+mn-lt"/>
                <a:cs typeface="+mn-lt"/>
              </a:rPr>
              <a:t>each class is normalized using Z-score normalization before feeding into the CNN network for training and testing</a:t>
            </a:r>
          </a:p>
          <a:p>
            <a:pPr lvl="1"/>
            <a:r>
              <a:rPr lang="en-US" sz="2600"/>
              <a:t>Z = (x – mu) / </a:t>
            </a:r>
            <a:r>
              <a:rPr lang="en-US" sz="2600" err="1"/>
              <a:t>sd</a:t>
            </a:r>
            <a:endParaRPr lang="en-US" sz="2600"/>
          </a:p>
          <a:p>
            <a:pPr marL="285750" indent="-285750">
              <a:buFont typeface="Arial,Sans-Serif"/>
              <a:buChar char="•"/>
            </a:pPr>
            <a:r>
              <a:rPr lang="en-US" sz="2600">
                <a:ea typeface="+mn-lt"/>
                <a:cs typeface="+mn-lt"/>
              </a:rPr>
              <a:t>To balance the classes, the samples of synthetic data are generated after preprocessing by varying the standard deviation and mean of Z-score calculated from the original normalized ECG signals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3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7B26-4FD0-EA1E-F5AB-C9A0A80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13" y="629305"/>
            <a:ext cx="11278214" cy="792272"/>
          </a:xfrm>
        </p:spPr>
        <p:txBody>
          <a:bodyPr>
            <a:normAutofit/>
          </a:bodyPr>
          <a:lstStyle/>
          <a:p>
            <a:r>
              <a:rPr lang="en-US" sz="3600"/>
              <a:t>Generation of Synthetic Data to Balance Classes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F4FF4-36EA-C617-9DBA-BBE524D71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1150" y="1660453"/>
            <a:ext cx="5844195" cy="38163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u="none" strike="noStrike" baseline="0">
                <a:latin typeface="AdvTTe692faf0"/>
              </a:rPr>
              <a:t>N class </a:t>
            </a:r>
            <a:r>
              <a:rPr lang="en-US" sz="2400">
                <a:latin typeface="AdvTTe692faf0"/>
              </a:rPr>
              <a:t>remains</a:t>
            </a:r>
            <a:r>
              <a:rPr lang="en-US" sz="2400" i="0" u="none" strike="noStrike" baseline="0">
                <a:latin typeface="AdvTTe692faf0"/>
              </a:rPr>
              <a:t> unchanged because they are the most abundant.</a:t>
            </a:r>
            <a:r>
              <a:rPr lang="en-US" sz="2400">
                <a:latin typeface="AdvTTe692faf0"/>
              </a:rPr>
              <a:t> </a:t>
            </a:r>
            <a:endParaRPr lang="en-US" sz="2400">
              <a:latin typeface="Neue Haas Grotesk Text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u="none" strike="noStrike" baseline="0">
                <a:latin typeface="AdvTTe692faf0"/>
              </a:rPr>
              <a:t>The </a:t>
            </a:r>
            <a:r>
              <a:rPr lang="en-US" sz="2400">
                <a:latin typeface="AdvTTe692faf0"/>
              </a:rPr>
              <a:t>size of</a:t>
            </a:r>
            <a:r>
              <a:rPr lang="en-US" sz="2400" i="0" u="none" strike="noStrike" baseline="0">
                <a:latin typeface="AdvTTe692faf0"/>
              </a:rPr>
              <a:t> the </a:t>
            </a:r>
            <a:r>
              <a:rPr lang="en-US" sz="2400">
                <a:latin typeface="AdvTTe692faf0"/>
              </a:rPr>
              <a:t>other classes  are </a:t>
            </a:r>
            <a:r>
              <a:rPr lang="en-US" sz="2400" i="0" u="none" strike="noStrike" baseline="0">
                <a:latin typeface="AdvTTe692faf0"/>
              </a:rPr>
              <a:t> increased </a:t>
            </a:r>
            <a:r>
              <a:rPr lang="en-US" sz="2400">
                <a:latin typeface="AdvTTe692faf0"/>
              </a:rPr>
              <a:t>by adding </a:t>
            </a:r>
            <a:r>
              <a:rPr lang="en-US" sz="2400">
                <a:latin typeface="AdvTTe692faf0"/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synthetic  sample data    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0" u="none" strike="noStrike" baseline="0">
                <a:latin typeface="AdvTTe692faf0"/>
              </a:rPr>
              <a:t>After </a:t>
            </a:r>
            <a:r>
              <a:rPr lang="en-US" sz="2400">
                <a:latin typeface="AdvTTe692faf0"/>
              </a:rPr>
              <a:t>balancing</a:t>
            </a:r>
            <a:r>
              <a:rPr lang="en-US" sz="2400" i="0" u="none" strike="noStrike" baseline="0">
                <a:latin typeface="AdvTTe692faf0"/>
              </a:rPr>
              <a:t>, the total number of </a:t>
            </a:r>
            <a:r>
              <a:rPr lang="en-US" sz="2400">
                <a:latin typeface="AdvTTe692faf0"/>
              </a:rPr>
              <a:t>cases </a:t>
            </a:r>
            <a:r>
              <a:rPr lang="en-US" sz="2400" i="0" u="none" strike="noStrike" baseline="0">
                <a:latin typeface="AdvTTe692faf0"/>
              </a:rPr>
              <a:t>has increased to </a:t>
            </a:r>
            <a:r>
              <a:rPr lang="en-US" sz="2400" b="1" i="0" u="none" strike="noStrike" baseline="0">
                <a:latin typeface="AdvTTe692faf0"/>
              </a:rPr>
              <a:t>452,960 </a:t>
            </a:r>
            <a:r>
              <a:rPr lang="en-US" sz="2400" i="0" u="none" strike="noStrike" baseline="0">
                <a:latin typeface="AdvTTe692faf0"/>
              </a:rPr>
              <a:t>beats.</a:t>
            </a:r>
            <a:endParaRPr lang="en-US" sz="240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E776F49-DBD5-2CE2-35CC-B01EE39DF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1959"/>
              </p:ext>
            </p:extLst>
          </p:nvPr>
        </p:nvGraphicFramePr>
        <p:xfrm>
          <a:off x="6613864" y="1671960"/>
          <a:ext cx="5114918" cy="328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7459">
                  <a:extLst>
                    <a:ext uri="{9D8B030D-6E8A-4147-A177-3AD203B41FA5}">
                      <a16:colId xmlns:a16="http://schemas.microsoft.com/office/drawing/2014/main" val="390271416"/>
                    </a:ext>
                  </a:extLst>
                </a:gridCol>
                <a:gridCol w="2557459">
                  <a:extLst>
                    <a:ext uri="{9D8B030D-6E8A-4147-A177-3AD203B41FA5}">
                      <a16:colId xmlns:a16="http://schemas.microsoft.com/office/drawing/2014/main" val="3891997383"/>
                    </a:ext>
                  </a:extLst>
                </a:gridCol>
              </a:tblGrid>
              <a:tr h="54696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Class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051145"/>
                  </a:ext>
                </a:extLst>
              </a:tr>
              <a:tr h="54696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90,592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172990"/>
                  </a:ext>
                </a:extLst>
              </a:tr>
              <a:tr h="54696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90,592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24916"/>
                  </a:ext>
                </a:extLst>
              </a:tr>
              <a:tr h="54696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90,592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006056"/>
                  </a:ext>
                </a:extLst>
              </a:tr>
              <a:tr h="54696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90,592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463982"/>
                  </a:ext>
                </a:extLst>
              </a:tr>
              <a:tr h="54696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90,592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843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54CE9C-183E-DF70-4B85-02AF0F6559B4}"/>
              </a:ext>
            </a:extLst>
          </p:cNvPr>
          <p:cNvSpPr txBox="1"/>
          <p:nvPr/>
        </p:nvSpPr>
        <p:spPr>
          <a:xfrm>
            <a:off x="7531125" y="5039200"/>
            <a:ext cx="3565400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/>
              <a:t>Total Cases = 452,960</a:t>
            </a:r>
          </a:p>
        </p:txBody>
      </p:sp>
    </p:spTree>
    <p:extLst>
      <p:ext uri="{BB962C8B-B14F-4D97-AF65-F5344CB8AC3E}">
        <p14:creationId xmlns:p14="http://schemas.microsoft.com/office/powerpoint/2010/main" val="272171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23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1676651-16B0-E4E8-CD10-A9972F74E0D6}"/>
              </a:ext>
            </a:extLst>
          </p:cNvPr>
          <p:cNvSpPr txBox="1">
            <a:spLocks/>
          </p:cNvSpPr>
          <p:nvPr/>
        </p:nvSpPr>
        <p:spPr>
          <a:xfrm>
            <a:off x="520761" y="1420210"/>
            <a:ext cx="10885518" cy="466653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set A: consists of original ECG signals with noise </a:t>
            </a:r>
          </a:p>
          <a:p>
            <a:r>
              <a:rPr lang="en-US"/>
              <a:t>set B: consists of ECG signals that passed through a noise attenuating digital filter(without noise)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CNN model will be trained with set A and then set B. The performance of the CNN is evaluated separately on set A and set B to assess its ability to handle noisy data</a:t>
            </a:r>
            <a:endParaRPr lang="en-US"/>
          </a:p>
          <a:p>
            <a:endParaRPr lang="en-US"/>
          </a:p>
        </p:txBody>
      </p:sp>
      <p:cxnSp>
        <p:nvCxnSpPr>
          <p:cNvPr id="58" name="Straight Connector 25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27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6CA9F26-38AC-4536-F49C-56CC2E26A3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7162394"/>
              </p:ext>
            </p:extLst>
          </p:nvPr>
        </p:nvGraphicFramePr>
        <p:xfrm>
          <a:off x="4701490" y="2308644"/>
          <a:ext cx="4383880" cy="245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3CD78982-A9F6-44B2-5228-AAE4797C620C}"/>
              </a:ext>
            </a:extLst>
          </p:cNvPr>
          <p:cNvSpPr>
            <a:spLocks noGrp="1"/>
          </p:cNvSpPr>
          <p:nvPr/>
        </p:nvSpPr>
        <p:spPr>
          <a:xfrm>
            <a:off x="760297" y="622206"/>
            <a:ext cx="7193893" cy="4976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Pre-processing Summary</a:t>
            </a:r>
          </a:p>
        </p:txBody>
      </p:sp>
    </p:spTree>
    <p:extLst>
      <p:ext uri="{BB962C8B-B14F-4D97-AF65-F5344CB8AC3E}">
        <p14:creationId xmlns:p14="http://schemas.microsoft.com/office/powerpoint/2010/main" val="337728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41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6" name="Straight Connector 56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7" name="Rectangle 5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60">
            <a:extLst>
              <a:ext uri="{FF2B5EF4-FFF2-40B4-BE49-F238E27FC236}">
                <a16:creationId xmlns:a16="http://schemas.microsoft.com/office/drawing/2014/main" id="{8E67A6F5-F47F-BD4C-9336-30E0A60EB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29613" y="0"/>
            <a:ext cx="1901686" cy="4677439"/>
            <a:chOff x="10290315" y="0"/>
            <a:chExt cx="1901686" cy="4677439"/>
          </a:xfrm>
        </p:grpSpPr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DA710708-67E0-194C-9A96-FD528D207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2B6DA887-E216-1245-8F6F-B21233D9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2AE2F0EF-0001-F243-85DC-2B8812AB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1491B174-1F11-D548-A885-7F98AF742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9" name="Straight Connector 66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099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5" descr="Chart, line chart&#10;&#10;Description automatically generated">
            <a:extLst>
              <a:ext uri="{FF2B5EF4-FFF2-40B4-BE49-F238E27FC236}">
                <a16:creationId xmlns:a16="http://schemas.microsoft.com/office/drawing/2014/main" id="{3F257C58-141F-9B3B-85C9-569766300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495" y="103969"/>
            <a:ext cx="5922980" cy="2471835"/>
          </a:xfrm>
          <a:prstGeom prst="rect">
            <a:avLst/>
          </a:prstGeom>
        </p:spPr>
      </p:pic>
      <p:pic>
        <p:nvPicPr>
          <p:cNvPr id="42" name="Picture 55" descr="Chart, line chart&#10;&#10;Description automatically generated">
            <a:extLst>
              <a:ext uri="{FF2B5EF4-FFF2-40B4-BE49-F238E27FC236}">
                <a16:creationId xmlns:a16="http://schemas.microsoft.com/office/drawing/2014/main" id="{8E29BA28-0EAA-8DBA-6D50-CA0CDB112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331" y="2656021"/>
            <a:ext cx="5751848" cy="4202058"/>
          </a:xfrm>
          <a:prstGeom prst="rect">
            <a:avLst/>
          </a:prstGeom>
        </p:spPr>
      </p:pic>
      <p:pic>
        <p:nvPicPr>
          <p:cNvPr id="66" name="Picture 66" descr="Chart, line chart&#10;&#10;Description automatically generated">
            <a:extLst>
              <a:ext uri="{FF2B5EF4-FFF2-40B4-BE49-F238E27FC236}">
                <a16:creationId xmlns:a16="http://schemas.microsoft.com/office/drawing/2014/main" id="{BBD244E4-348C-7295-E11D-DC75430B5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49" y="721067"/>
            <a:ext cx="5385303" cy="541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6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83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4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358AB-2158-AACE-6281-2F581D58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01" y="261478"/>
            <a:ext cx="5045025" cy="6220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/>
              <a:t>CNN Architecture</a:t>
            </a:r>
          </a:p>
        </p:txBody>
      </p:sp>
      <p:cxnSp>
        <p:nvCxnSpPr>
          <p:cNvPr id="85" name="Straight Connector 37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39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163126-8527-33E3-F952-A9BBCAB2E708}"/>
                  </a:ext>
                </a:extLst>
              </p:cNvPr>
              <p:cNvSpPr txBox="1"/>
              <p:nvPr/>
            </p:nvSpPr>
            <p:spPr>
              <a:xfrm>
                <a:off x="7432443" y="5422891"/>
                <a:ext cx="435420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𝑂𝑢𝑡𝑝𝑢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𝑚𝑎𝑥𝑝𝑜𝑜𝑙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𝐼𝑛𝑝𝑢𝑡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𝐹𝑖𝑙𝑡𝑒𝑟𝑠𝑖𝑧𝑒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163126-8527-33E3-F952-A9BBCAB2E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443" y="5422891"/>
                <a:ext cx="4354205" cy="298415"/>
              </a:xfrm>
              <a:prstGeom prst="rect">
                <a:avLst/>
              </a:prstGeom>
              <a:blipFill>
                <a:blip r:embed="rId2"/>
                <a:stretch>
                  <a:fillRect l="-1259" r="-699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B1B2C9B2-FF8F-26E6-62A4-0B2A69146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0" y="853989"/>
            <a:ext cx="3542371" cy="5029216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C37A865D-704C-0ACB-0C86-DBEAFFA18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034" y="854811"/>
            <a:ext cx="3533078" cy="5185549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E927BE9C-8CDB-2EB2-E6C5-B36F84437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546" y="857772"/>
            <a:ext cx="3402980" cy="1992235"/>
          </a:xfrm>
          <a:prstGeom prst="rect">
            <a:avLst/>
          </a:prstGeom>
        </p:spPr>
      </p:pic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33D3BE20-60A0-A41B-0241-2AA92F148D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5547" y="2858238"/>
            <a:ext cx="4936273" cy="243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3999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DarkSeedRightStep">
      <a:dk1>
        <a:srgbClr val="000000"/>
      </a:dk1>
      <a:lt1>
        <a:srgbClr val="FFFFFF"/>
      </a:lt1>
      <a:dk2>
        <a:srgbClr val="1C311D"/>
      </a:dk2>
      <a:lt2>
        <a:srgbClr val="F3F0F3"/>
      </a:lt2>
      <a:accent1>
        <a:srgbClr val="21B82E"/>
      </a:accent1>
      <a:accent2>
        <a:srgbClr val="14B766"/>
      </a:accent2>
      <a:accent3>
        <a:srgbClr val="20B4A7"/>
      </a:accent3>
      <a:accent4>
        <a:srgbClr val="1895D4"/>
      </a:accent4>
      <a:accent5>
        <a:srgbClr val="2A59E6"/>
      </a:accent5>
      <a:accent6>
        <a:srgbClr val="563BDB"/>
      </a:accent6>
      <a:hlink>
        <a:srgbClr val="B3813B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95DFB4C610664994BD7101C89D80D9" ma:contentTypeVersion="10" ma:contentTypeDescription="Create a new document." ma:contentTypeScope="" ma:versionID="fb303365d6d829359ff207c3d60bc658">
  <xsd:schema xmlns:xsd="http://www.w3.org/2001/XMLSchema" xmlns:xs="http://www.w3.org/2001/XMLSchema" xmlns:p="http://schemas.microsoft.com/office/2006/metadata/properties" xmlns:ns3="38067a34-77ff-4505-a5bc-9aa4902d0555" xmlns:ns4="fbc1ee4e-0fc1-4e46-ae09-ead96397034a" targetNamespace="http://schemas.microsoft.com/office/2006/metadata/properties" ma:root="true" ma:fieldsID="4bef83db62cc9e9f9a3ed6735d605bf6" ns3:_="" ns4:_="">
    <xsd:import namespace="38067a34-77ff-4505-a5bc-9aa4902d0555"/>
    <xsd:import namespace="fbc1ee4e-0fc1-4e46-ae09-ead9639703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67a34-77ff-4505-a5bc-9aa4902d05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c1ee4e-0fc1-4e46-ae09-ead96397034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8067a34-77ff-4505-a5bc-9aa4902d0555" xsi:nil="true"/>
  </documentManagement>
</p:properties>
</file>

<file path=customXml/itemProps1.xml><?xml version="1.0" encoding="utf-8"?>
<ds:datastoreItem xmlns:ds="http://schemas.openxmlformats.org/officeDocument/2006/customXml" ds:itemID="{7D6A6923-3B35-453B-9EAC-C33E62BA7A31}">
  <ds:schemaRefs>
    <ds:schemaRef ds:uri="38067a34-77ff-4505-a5bc-9aa4902d0555"/>
    <ds:schemaRef ds:uri="fbc1ee4e-0fc1-4e46-ae09-ead96397034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0A6C879-2EC4-4F85-8117-D34BE441E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10C993-E895-419A-84B6-BA6F6AD1D7DE}">
  <ds:schemaRefs>
    <ds:schemaRef ds:uri="38067a34-77ff-4505-a5bc-9aa4902d0555"/>
    <ds:schemaRef ds:uri="fbc1ee4e-0fc1-4e46-ae09-ead96397034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PunchcardVTI</vt:lpstr>
      <vt:lpstr>A Deep Convolutional Neural Network Model To Classify Heartbeats </vt:lpstr>
      <vt:lpstr>Introduction: Cardiovascular Diseases (CVDs)  </vt:lpstr>
      <vt:lpstr>Categories of Non-Life-Threatening Heartbeats</vt:lpstr>
      <vt:lpstr>Electrocardiogram (ECG) Database  </vt:lpstr>
      <vt:lpstr>Data Preparation of Classes </vt:lpstr>
      <vt:lpstr>Generation of Synthetic Data to Balance Classes</vt:lpstr>
      <vt:lpstr>PowerPoint Presentation</vt:lpstr>
      <vt:lpstr>PowerPoint Presentation</vt:lpstr>
      <vt:lpstr>CNN Architecture</vt:lpstr>
      <vt:lpstr>Number of Weights and Thresholds</vt:lpstr>
      <vt:lpstr>Parsimony Ratio Calculation</vt:lpstr>
      <vt:lpstr>Observation Parameters</vt:lpstr>
      <vt:lpstr>Training Technique</vt:lpstr>
      <vt:lpstr>Results and Discussion</vt:lpstr>
      <vt:lpstr>PowerPoint Presentation</vt:lpstr>
      <vt:lpstr>Overall Performance Across All Ten-Folds    </vt:lpstr>
      <vt:lpstr> Limitations of this proposed CNN model: </vt:lpstr>
      <vt:lpstr>Benefits of this proposed CNN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Deep Convolutional Neural Network Model To Classify Heartbeats </dc:title>
  <dc:creator>Mudiaga Ovuede</dc:creator>
  <cp:revision>7</cp:revision>
  <dcterms:created xsi:type="dcterms:W3CDTF">2023-04-04T18:45:48Z</dcterms:created>
  <dcterms:modified xsi:type="dcterms:W3CDTF">2023-04-11T06:12:24Z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0x0101009C95DFB4C610664994BD7101C89D80D9</vt:lpwstr>
  </property>
</Properties>
</file>