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8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6440-8E27-45E5-EF7C-683A7CB157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C919AEC-394D-C8C4-9A3A-CC4BF8970F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09C2F1-889E-8068-2C99-B897D13903BE}"/>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5" name="Footer Placeholder 4">
            <a:extLst>
              <a:ext uri="{FF2B5EF4-FFF2-40B4-BE49-F238E27FC236}">
                <a16:creationId xmlns:a16="http://schemas.microsoft.com/office/drawing/2014/main" id="{6023DE38-F28F-58AA-7DCB-072FC9C6E0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2E539-D7B1-7057-290B-3434055D8CC5}"/>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19086831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89075-C5F5-8041-AA2E-14FF1AF8DF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F2CC13-1B9B-BBBC-2916-800F16A253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E1001C-04AA-F8D8-E129-9F3110A06CBE}"/>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5" name="Footer Placeholder 4">
            <a:extLst>
              <a:ext uri="{FF2B5EF4-FFF2-40B4-BE49-F238E27FC236}">
                <a16:creationId xmlns:a16="http://schemas.microsoft.com/office/drawing/2014/main" id="{9C525F41-D6B9-F8C4-A6C4-BC2B459254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50AEDF-6D08-1A3A-E71E-71853D3C68E1}"/>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4106017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D44900-63B4-2618-EE20-75D1983137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C65A36-5D26-BA65-248A-FB55B9AF2F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F033D1-03C8-5AE9-AE01-DCC7F2018FA8}"/>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5" name="Footer Placeholder 4">
            <a:extLst>
              <a:ext uri="{FF2B5EF4-FFF2-40B4-BE49-F238E27FC236}">
                <a16:creationId xmlns:a16="http://schemas.microsoft.com/office/drawing/2014/main" id="{F1529E88-E09B-407B-E092-F8A7B43EC0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DC31C3-AA9A-6010-8035-387AAC1F3CEA}"/>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663007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5499D-5E8D-A0DA-9C70-91BA081F72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F78DDB-BAA6-CF58-9285-25B74610B0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4777E2-C5D8-BE4E-0983-0E0718B9DD9A}"/>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5" name="Footer Placeholder 4">
            <a:extLst>
              <a:ext uri="{FF2B5EF4-FFF2-40B4-BE49-F238E27FC236}">
                <a16:creationId xmlns:a16="http://schemas.microsoft.com/office/drawing/2014/main" id="{727B772F-173C-E6C9-12FB-C5FEE760E1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DB26E-B4A3-3F08-A3A2-3C99F0879710}"/>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15289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24DC0-B53C-FAD8-2C5A-9F7FBE5E13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5C6C49-B4FE-C6CA-7BC7-44D7D699F12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4C1FF3-991C-C9BD-335F-A3857B9427F8}"/>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5" name="Footer Placeholder 4">
            <a:extLst>
              <a:ext uri="{FF2B5EF4-FFF2-40B4-BE49-F238E27FC236}">
                <a16:creationId xmlns:a16="http://schemas.microsoft.com/office/drawing/2014/main" id="{EAB67018-D1E7-3178-D522-7685960E1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44FC8E-38DF-705D-0845-5002569C1F50}"/>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3617652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020D-D23A-6C77-3940-0098E051A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E5BE5-4262-3AE5-38B3-1EB077885F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600B13-306B-A601-65D3-38F680DB49E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645474-359A-3C4D-1B42-DD5B6D89110B}"/>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6" name="Footer Placeholder 5">
            <a:extLst>
              <a:ext uri="{FF2B5EF4-FFF2-40B4-BE49-F238E27FC236}">
                <a16:creationId xmlns:a16="http://schemas.microsoft.com/office/drawing/2014/main" id="{090E0A24-397A-8B33-3181-BA10716E52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E37947-1C1F-0BD6-2AD2-7B18C7380E50}"/>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4140758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94B9D-866E-9325-A551-41B50AB354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0F48CC-5353-BD8F-9667-5D8485DD97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3E5563B-5A06-E3FB-1F7C-00A9659632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6F573C-C676-4700-06D1-FEED174B89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E292CE-C910-676C-1480-8F12E3CEFC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5A4C1C-0E67-2B28-16C0-FDEC65830F3C}"/>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8" name="Footer Placeholder 7">
            <a:extLst>
              <a:ext uri="{FF2B5EF4-FFF2-40B4-BE49-F238E27FC236}">
                <a16:creationId xmlns:a16="http://schemas.microsoft.com/office/drawing/2014/main" id="{7BF527E9-BDB8-63E9-1254-447D386FF9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9F96B17-F8FB-8EE6-EBD7-65584973EC6B}"/>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1155280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4E8D2-01BD-A82D-1D69-2DD6FEE8DF4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7730AF9-8832-0DFD-A8A3-AF2A4B64FEB3}"/>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4" name="Footer Placeholder 3">
            <a:extLst>
              <a:ext uri="{FF2B5EF4-FFF2-40B4-BE49-F238E27FC236}">
                <a16:creationId xmlns:a16="http://schemas.microsoft.com/office/drawing/2014/main" id="{54D5CE7D-D941-39B4-2385-851784F586B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0555A4-87D5-A2A1-A927-B2526591023A}"/>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3686029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404BED-F039-E918-0B77-32F4C3DA12C2}"/>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3" name="Footer Placeholder 2">
            <a:extLst>
              <a:ext uri="{FF2B5EF4-FFF2-40B4-BE49-F238E27FC236}">
                <a16:creationId xmlns:a16="http://schemas.microsoft.com/office/drawing/2014/main" id="{472F8ED3-7935-AF7E-B8DD-C71299B6BB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1B2F50-97C7-E821-6A75-427FFD7B2E28}"/>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1722018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22033-E1AB-D8C6-9E4A-C02425FD45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03C10F-42F2-143E-D2E3-3D0CA47535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56CA89-6E32-CB8B-2F84-327C61AF3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FD36F3-16C2-9A76-EE83-C13A4156B66B}"/>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6" name="Footer Placeholder 5">
            <a:extLst>
              <a:ext uri="{FF2B5EF4-FFF2-40B4-BE49-F238E27FC236}">
                <a16:creationId xmlns:a16="http://schemas.microsoft.com/office/drawing/2014/main" id="{D08D3079-152E-046C-C7C0-EF2CFAEE36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C590D-5064-5D6D-E6C0-4E979666FD17}"/>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1437046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0786A-36A1-DF8D-F310-CD1881707F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0A7851-CB66-22AF-ED6B-420F97E7C6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E33D23F-F1F1-89B4-EA37-6340C3C14F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3174E4-0E32-16E1-1B20-E6E51EE13E69}"/>
              </a:ext>
            </a:extLst>
          </p:cNvPr>
          <p:cNvSpPr>
            <a:spLocks noGrp="1"/>
          </p:cNvSpPr>
          <p:nvPr>
            <p:ph type="dt" sz="half" idx="10"/>
          </p:nvPr>
        </p:nvSpPr>
        <p:spPr/>
        <p:txBody>
          <a:bodyPr/>
          <a:lstStyle/>
          <a:p>
            <a:fld id="{E17B1AF4-19FC-43CA-839E-8781DB90699E}" type="datetimeFigureOut">
              <a:rPr lang="en-US" smtClean="0"/>
              <a:t>5/30/2025</a:t>
            </a:fld>
            <a:endParaRPr lang="en-US"/>
          </a:p>
        </p:txBody>
      </p:sp>
      <p:sp>
        <p:nvSpPr>
          <p:cNvPr id="6" name="Footer Placeholder 5">
            <a:extLst>
              <a:ext uri="{FF2B5EF4-FFF2-40B4-BE49-F238E27FC236}">
                <a16:creationId xmlns:a16="http://schemas.microsoft.com/office/drawing/2014/main" id="{B84560C3-074E-EFF9-E654-BED09E8509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73305-2112-3A42-FD0A-4253161643BC}"/>
              </a:ext>
            </a:extLst>
          </p:cNvPr>
          <p:cNvSpPr>
            <a:spLocks noGrp="1"/>
          </p:cNvSpPr>
          <p:nvPr>
            <p:ph type="sldNum" sz="quarter" idx="12"/>
          </p:nvPr>
        </p:nvSpPr>
        <p:spPr/>
        <p:txBody>
          <a:bodyPr/>
          <a:lstStyle/>
          <a:p>
            <a:fld id="{932A9CA7-7F0F-4775-9FA6-6198D81FB2AF}" type="slidenum">
              <a:rPr lang="en-US" smtClean="0"/>
              <a:t>‹#›</a:t>
            </a:fld>
            <a:endParaRPr lang="en-US"/>
          </a:p>
        </p:txBody>
      </p:sp>
    </p:spTree>
    <p:extLst>
      <p:ext uri="{BB962C8B-B14F-4D97-AF65-F5344CB8AC3E}">
        <p14:creationId xmlns:p14="http://schemas.microsoft.com/office/powerpoint/2010/main" val="109992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42DF03-E95F-D8AD-8435-64BA7CFD5F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5617A2-B053-0EB1-3C7C-AAC9950608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F826AC-856D-8766-F0C6-91C04D92DA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7B1AF4-19FC-43CA-839E-8781DB90699E}" type="datetimeFigureOut">
              <a:rPr lang="en-US" smtClean="0"/>
              <a:t>5/30/2025</a:t>
            </a:fld>
            <a:endParaRPr lang="en-US"/>
          </a:p>
        </p:txBody>
      </p:sp>
      <p:sp>
        <p:nvSpPr>
          <p:cNvPr id="5" name="Footer Placeholder 4">
            <a:extLst>
              <a:ext uri="{FF2B5EF4-FFF2-40B4-BE49-F238E27FC236}">
                <a16:creationId xmlns:a16="http://schemas.microsoft.com/office/drawing/2014/main" id="{E6CA8F76-FD1F-9128-1064-1F0D818FCB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B07CFC2-4240-79B5-20F8-86F750D8E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2A9CA7-7F0F-4775-9FA6-6198D81FB2AF}" type="slidenum">
              <a:rPr lang="en-US" smtClean="0"/>
              <a:t>‹#›</a:t>
            </a:fld>
            <a:endParaRPr lang="en-US"/>
          </a:p>
        </p:txBody>
      </p:sp>
    </p:spTree>
    <p:extLst>
      <p:ext uri="{BB962C8B-B14F-4D97-AF65-F5344CB8AC3E}">
        <p14:creationId xmlns:p14="http://schemas.microsoft.com/office/powerpoint/2010/main" val="1596857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C0A9-CE8B-3B5E-8FAC-8BAF5F35E277}"/>
              </a:ext>
            </a:extLst>
          </p:cNvPr>
          <p:cNvSpPr>
            <a:spLocks noGrp="1"/>
          </p:cNvSpPr>
          <p:nvPr>
            <p:ph type="ctrTitle"/>
          </p:nvPr>
        </p:nvSpPr>
        <p:spPr/>
        <p:txBody>
          <a:bodyPr/>
          <a:lstStyle/>
          <a:p>
            <a:r>
              <a:rPr lang="en-GB" noProof="0" dirty="0"/>
              <a:t>Let me tell you a story about the residuals</a:t>
            </a:r>
          </a:p>
        </p:txBody>
      </p:sp>
      <p:sp>
        <p:nvSpPr>
          <p:cNvPr id="3" name="Subtitle 2">
            <a:extLst>
              <a:ext uri="{FF2B5EF4-FFF2-40B4-BE49-F238E27FC236}">
                <a16:creationId xmlns:a16="http://schemas.microsoft.com/office/drawing/2014/main" id="{385ECC0E-350E-494F-478E-59CEBFB33A53}"/>
              </a:ext>
            </a:extLst>
          </p:cNvPr>
          <p:cNvSpPr>
            <a:spLocks noGrp="1"/>
          </p:cNvSpPr>
          <p:nvPr>
            <p:ph type="subTitle" idx="1"/>
          </p:nvPr>
        </p:nvSpPr>
        <p:spPr/>
        <p:txBody>
          <a:bodyPr/>
          <a:lstStyle/>
          <a:p>
            <a:r>
              <a:rPr lang="en-GB" noProof="0" dirty="0"/>
              <a:t>Aka, do we see fragments from the annihilations????</a:t>
            </a:r>
          </a:p>
        </p:txBody>
      </p:sp>
    </p:spTree>
    <p:extLst>
      <p:ext uri="{BB962C8B-B14F-4D97-AF65-F5344CB8AC3E}">
        <p14:creationId xmlns:p14="http://schemas.microsoft.com/office/powerpoint/2010/main" val="1827027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BC0C-5C98-1B94-6143-1A242E0DEC19}"/>
              </a:ext>
            </a:extLst>
          </p:cNvPr>
          <p:cNvSpPr>
            <a:spLocks noGrp="1"/>
          </p:cNvSpPr>
          <p:nvPr>
            <p:ph type="title"/>
          </p:nvPr>
        </p:nvSpPr>
        <p:spPr/>
        <p:txBody>
          <a:bodyPr/>
          <a:lstStyle/>
          <a:p>
            <a:r>
              <a:rPr lang="en-GB" noProof="0" dirty="0"/>
              <a:t>How does the fit look?</a:t>
            </a:r>
          </a:p>
        </p:txBody>
      </p:sp>
      <p:pic>
        <p:nvPicPr>
          <p:cNvPr id="4" name="Picture 3">
            <a:extLst>
              <a:ext uri="{FF2B5EF4-FFF2-40B4-BE49-F238E27FC236}">
                <a16:creationId xmlns:a16="http://schemas.microsoft.com/office/drawing/2014/main" id="{85CCF8DB-5CB1-F0EB-5AC3-52C0E06DAB93}"/>
              </a:ext>
            </a:extLst>
          </p:cNvPr>
          <p:cNvPicPr>
            <a:picLocks noChangeAspect="1"/>
          </p:cNvPicPr>
          <p:nvPr/>
        </p:nvPicPr>
        <p:blipFill>
          <a:blip r:embed="rId2"/>
          <a:stretch>
            <a:fillRect/>
          </a:stretch>
        </p:blipFill>
        <p:spPr>
          <a:xfrm>
            <a:off x="1032842" y="1690688"/>
            <a:ext cx="9410700" cy="4981575"/>
          </a:xfrm>
          <a:prstGeom prst="rect">
            <a:avLst/>
          </a:prstGeom>
        </p:spPr>
      </p:pic>
    </p:spTree>
    <p:extLst>
      <p:ext uri="{BB962C8B-B14F-4D97-AF65-F5344CB8AC3E}">
        <p14:creationId xmlns:p14="http://schemas.microsoft.com/office/powerpoint/2010/main" val="19973869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B0493E-2D03-5E08-3510-89976646D32B}"/>
              </a:ext>
            </a:extLst>
          </p:cNvPr>
          <p:cNvSpPr>
            <a:spLocks noGrp="1"/>
          </p:cNvSpPr>
          <p:nvPr>
            <p:ph type="title"/>
          </p:nvPr>
        </p:nvSpPr>
        <p:spPr/>
        <p:txBody>
          <a:bodyPr/>
          <a:lstStyle/>
          <a:p>
            <a:r>
              <a:rPr lang="en-GB" noProof="0" dirty="0"/>
              <a:t>Peaks summary</a:t>
            </a:r>
          </a:p>
        </p:txBody>
      </p:sp>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FC86539F-CF6B-963C-D347-882BE79B1E85}"/>
                  </a:ext>
                </a:extLst>
              </p:cNvPr>
              <p:cNvGraphicFramePr>
                <a:graphicFrameLocks noGrp="1"/>
              </p:cNvGraphicFramePr>
              <p:nvPr>
                <p:extLst>
                  <p:ext uri="{D42A27DB-BD31-4B8C-83A1-F6EECF244321}">
                    <p14:modId xmlns:p14="http://schemas.microsoft.com/office/powerpoint/2010/main" val="1115476536"/>
                  </p:ext>
                </p:extLst>
              </p:nvPr>
            </p:nvGraphicFramePr>
            <p:xfrm>
              <a:off x="388511" y="1423393"/>
              <a:ext cx="11088000" cy="4343555"/>
            </p:xfrm>
            <a:graphic>
              <a:graphicData uri="http://schemas.openxmlformats.org/drawingml/2006/table">
                <a:tbl>
                  <a:tblPr firstRow="1" bandRow="1">
                    <a:tableStyleId>{616DA210-FB5B-4158-B5E0-FEB733F419BA}</a:tableStyleId>
                  </a:tblPr>
                  <a:tblGrid>
                    <a:gridCol w="691012">
                      <a:extLst>
                        <a:ext uri="{9D8B030D-6E8A-4147-A177-3AD203B41FA5}">
                          <a16:colId xmlns:a16="http://schemas.microsoft.com/office/drawing/2014/main" val="3616571562"/>
                        </a:ext>
                      </a:extLst>
                    </a:gridCol>
                    <a:gridCol w="897786">
                      <a:extLst>
                        <a:ext uri="{9D8B030D-6E8A-4147-A177-3AD203B41FA5}">
                          <a16:colId xmlns:a16="http://schemas.microsoft.com/office/drawing/2014/main" val="3143075160"/>
                        </a:ext>
                      </a:extLst>
                    </a:gridCol>
                    <a:gridCol w="987785">
                      <a:extLst>
                        <a:ext uri="{9D8B030D-6E8A-4147-A177-3AD203B41FA5}">
                          <a16:colId xmlns:a16="http://schemas.microsoft.com/office/drawing/2014/main" val="1170660830"/>
                        </a:ext>
                      </a:extLst>
                    </a:gridCol>
                    <a:gridCol w="1082613">
                      <a:extLst>
                        <a:ext uri="{9D8B030D-6E8A-4147-A177-3AD203B41FA5}">
                          <a16:colId xmlns:a16="http://schemas.microsoft.com/office/drawing/2014/main" val="3594128204"/>
                        </a:ext>
                      </a:extLst>
                    </a:gridCol>
                    <a:gridCol w="1011492">
                      <a:extLst>
                        <a:ext uri="{9D8B030D-6E8A-4147-A177-3AD203B41FA5}">
                          <a16:colId xmlns:a16="http://schemas.microsoft.com/office/drawing/2014/main" val="3903197676"/>
                        </a:ext>
                      </a:extLst>
                    </a:gridCol>
                    <a:gridCol w="1074710">
                      <a:extLst>
                        <a:ext uri="{9D8B030D-6E8A-4147-A177-3AD203B41FA5}">
                          <a16:colId xmlns:a16="http://schemas.microsoft.com/office/drawing/2014/main" val="3059454308"/>
                        </a:ext>
                      </a:extLst>
                    </a:gridCol>
                    <a:gridCol w="1035199">
                      <a:extLst>
                        <a:ext uri="{9D8B030D-6E8A-4147-A177-3AD203B41FA5}">
                          <a16:colId xmlns:a16="http://schemas.microsoft.com/office/drawing/2014/main" val="1120477665"/>
                        </a:ext>
                      </a:extLst>
                    </a:gridCol>
                    <a:gridCol w="1106320">
                      <a:extLst>
                        <a:ext uri="{9D8B030D-6E8A-4147-A177-3AD203B41FA5}">
                          <a16:colId xmlns:a16="http://schemas.microsoft.com/office/drawing/2014/main" val="78775544"/>
                        </a:ext>
                      </a:extLst>
                    </a:gridCol>
                    <a:gridCol w="1011492">
                      <a:extLst>
                        <a:ext uri="{9D8B030D-6E8A-4147-A177-3AD203B41FA5}">
                          <a16:colId xmlns:a16="http://schemas.microsoft.com/office/drawing/2014/main" val="2047134084"/>
                        </a:ext>
                      </a:extLst>
                    </a:gridCol>
                    <a:gridCol w="1169538">
                      <a:extLst>
                        <a:ext uri="{9D8B030D-6E8A-4147-A177-3AD203B41FA5}">
                          <a16:colId xmlns:a16="http://schemas.microsoft.com/office/drawing/2014/main" val="2245582182"/>
                        </a:ext>
                      </a:extLst>
                    </a:gridCol>
                    <a:gridCol w="1020053">
                      <a:extLst>
                        <a:ext uri="{9D8B030D-6E8A-4147-A177-3AD203B41FA5}">
                          <a16:colId xmlns:a16="http://schemas.microsoft.com/office/drawing/2014/main" val="3339711722"/>
                        </a:ext>
                      </a:extLst>
                    </a:gridCol>
                  </a:tblGrid>
                  <a:tr h="498522">
                    <a:tc rowSpan="2">
                      <a:txBody>
                        <a:bodyPr/>
                        <a:lstStyle/>
                        <a:p>
                          <a:r>
                            <a:rPr lang="en-GB" noProof="0" dirty="0"/>
                            <a:t>Peak</a:t>
                          </a:r>
                        </a:p>
                      </a:txBody>
                      <a:tcPr/>
                    </a:tc>
                    <a:tc rowSpan="2">
                      <a:txBody>
                        <a:bodyPr/>
                        <a:lstStyle/>
                        <a:p>
                          <a:r>
                            <a:rPr lang="en-GB" noProof="0" dirty="0"/>
                            <a:t>Mu [us]</a:t>
                          </a:r>
                        </a:p>
                      </a:txBody>
                      <a:tcPr/>
                    </a:tc>
                    <a:tc rowSpan="2">
                      <a:txBody>
                        <a:bodyPr/>
                        <a:lstStyle/>
                        <a:p>
                          <a:r>
                            <a:rPr lang="en-GB" noProof="0" dirty="0"/>
                            <a:t>Sigma [us]</a:t>
                          </a:r>
                        </a:p>
                      </a:txBody>
                      <a:tcPr/>
                    </a:tc>
                    <a:tc rowSpan="2">
                      <a:txBody>
                        <a:bodyPr/>
                        <a:lstStyle/>
                        <a:p>
                          <a:r>
                            <a:rPr lang="en-GB" noProof="0" dirty="0"/>
                            <a:t>m/q</a:t>
                          </a:r>
                        </a:p>
                      </a:txBody>
                      <a:tcPr/>
                    </a:tc>
                    <a:tc rowSpan="2">
                      <a:txBody>
                        <a:bodyPr/>
                        <a:lstStyle/>
                        <a:p>
                          <a:r>
                            <a:rPr lang="en-GB" noProof="0" dirty="0"/>
                            <a:t>m/q std</a:t>
                          </a:r>
                        </a:p>
                      </a:txBody>
                      <a:tcPr/>
                    </a:tc>
                    <a:tc gridSpan="2">
                      <a:txBody>
                        <a:bodyPr/>
                        <a:lstStyle/>
                        <a:p>
                          <a:r>
                            <a:rPr lang="en-GB" noProof="0" dirty="0"/>
                            <a:t>Ar40 frag.</a:t>
                          </a:r>
                        </a:p>
                      </a:txBody>
                      <a:tcPr/>
                    </a:tc>
                    <a:tc hMerge="1">
                      <a:txBody>
                        <a:bodyPr/>
                        <a:lstStyle/>
                        <a:p>
                          <a:endParaRPr lang="en-US" dirty="0"/>
                        </a:p>
                      </a:txBody>
                      <a:tcPr/>
                    </a:tc>
                    <a:tc gridSpan="2">
                      <a:txBody>
                        <a:bodyPr/>
                        <a:lstStyle/>
                        <a:p>
                          <a:r>
                            <a:rPr lang="en-GB" noProof="0" dirty="0"/>
                            <a:t>Au197 frag.</a:t>
                          </a:r>
                        </a:p>
                      </a:txBody>
                      <a:tcPr/>
                    </a:tc>
                    <a:tc hMerge="1">
                      <a:txBody>
                        <a:bodyPr/>
                        <a:lstStyle/>
                        <a:p>
                          <a:endParaRPr lang="en-US" dirty="0"/>
                        </a:p>
                      </a:txBody>
                      <a:tcPr/>
                    </a:tc>
                    <a:tc gridSpan="2">
                      <a:txBody>
                        <a:bodyPr/>
                        <a:lstStyle/>
                        <a:p>
                          <a:r>
                            <a:rPr lang="en-GB" noProof="0" dirty="0"/>
                            <a:t>Ions</a:t>
                          </a:r>
                        </a:p>
                      </a:txBody>
                      <a:tcPr/>
                    </a:tc>
                    <a:tc hMerge="1">
                      <a:txBody>
                        <a:bodyPr/>
                        <a:lstStyle/>
                        <a:p>
                          <a:endParaRPr lang="en-US" dirty="0"/>
                        </a:p>
                      </a:txBody>
                      <a:tcPr/>
                    </a:tc>
                    <a:extLst>
                      <a:ext uri="{0D108BD9-81ED-4DB2-BD59-A6C34878D82A}">
                        <a16:rowId xmlns:a16="http://schemas.microsoft.com/office/drawing/2014/main" val="1107194877"/>
                      </a:ext>
                    </a:extLst>
                  </a:tr>
                  <a:tr h="362343">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GB" sz="1400" b="0" i="1" noProof="0" smtClean="0">
                                        <a:latin typeface="Cambria Math" panose="02040503050406030204" pitchFamily="18" charset="0"/>
                                      </a:rPr>
                                    </m:ctrlPr>
                                  </m:sSubPr>
                                  <m:e>
                                    <m:d>
                                      <m:dPr>
                                        <m:begChr m:val=""/>
                                        <m:endChr m:val="|"/>
                                        <m:ctrlPr>
                                          <a:rPr lang="en-GB" sz="1400" b="0" i="1" noProof="0" smtClean="0">
                                            <a:latin typeface="Cambria Math" panose="02040503050406030204" pitchFamily="18" charset="0"/>
                                          </a:rPr>
                                        </m:ctrlPr>
                                      </m:dPr>
                                      <m:e>
                                        <m:r>
                                          <a:rPr lang="en-GB" sz="1400" b="0" i="1" noProof="0" smtClean="0">
                                            <a:latin typeface="Cambria Math" panose="02040503050406030204" pitchFamily="18" charset="0"/>
                                          </a:rPr>
                                          <m:t>𝑚</m:t>
                                        </m:r>
                                        <m:r>
                                          <a:rPr lang="en-GB" sz="1400" b="0" i="1" noProof="0" smtClean="0">
                                            <a:latin typeface="Cambria Math" panose="02040503050406030204" pitchFamily="18" charset="0"/>
                                          </a:rPr>
                                          <m:t>/</m:t>
                                        </m:r>
                                        <m:r>
                                          <a:rPr lang="en-GB" sz="1400" b="0" i="1" noProof="0" smtClean="0">
                                            <a:latin typeface="Cambria Math" panose="02040503050406030204" pitchFamily="18" charset="0"/>
                                          </a:rPr>
                                          <m:t>𝑞</m:t>
                                        </m:r>
                                      </m:e>
                                    </m:d>
                                  </m:e>
                                  <m:sub>
                                    <m:r>
                                      <a:rPr lang="en-GB" sz="1400" b="0" i="1" noProof="0" smtClean="0">
                                        <a:latin typeface="Cambria Math" panose="02040503050406030204" pitchFamily="18" charset="0"/>
                                      </a:rPr>
                                      <m:t>𝑤</m:t>
                                    </m:r>
                                  </m:sub>
                                </m:sSub>
                              </m:oMath>
                            </m:oMathPara>
                          </a14:m>
                          <a:endParaRPr lang="en-GB" sz="1400" noProof="0" dirty="0"/>
                        </a:p>
                      </a:txBody>
                      <a:tcPr/>
                    </a:tc>
                    <a:tc>
                      <a:txBody>
                        <a:bodyPr/>
                        <a:lstStyle/>
                        <a:p>
                          <a:pPr marL="0" algn="l" defTabSz="914400" rtl="0" eaLnBrk="1" latinLnBrk="0" hangingPunct="1"/>
                          <a14:m>
                            <m:oMath xmlns:m="http://schemas.openxmlformats.org/officeDocument/2006/math">
                              <m:r>
                                <a:rPr lang="en-GB" sz="1400" i="1" kern="1200" noProof="0" smtClean="0">
                                  <a:solidFill>
                                    <a:schemeClr val="tx1"/>
                                  </a:solidFill>
                                  <a:latin typeface="Cambria Math" panose="02040503050406030204" pitchFamily="18" charset="0"/>
                                  <a:ea typeface="Cambria Math" panose="02040503050406030204" pitchFamily="18" charset="0"/>
                                  <a:cs typeface="+mn-cs"/>
                                </a:rPr>
                                <m:t>∆</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𝑚</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𝑞</m:t>
                              </m:r>
                            </m:oMath>
                          </a14:m>
                          <a:r>
                            <a:rPr lang="en-GB" sz="1400" kern="1200" noProof="0" dirty="0">
                              <a:solidFill>
                                <a:schemeClr val="tx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GB" sz="1400" b="0" i="1" noProof="0" smtClean="0">
                                        <a:latin typeface="Cambria Math" panose="02040503050406030204" pitchFamily="18" charset="0"/>
                                      </a:rPr>
                                    </m:ctrlPr>
                                  </m:sSubPr>
                                  <m:e>
                                    <m:d>
                                      <m:dPr>
                                        <m:begChr m:val=""/>
                                        <m:endChr m:val="|"/>
                                        <m:ctrlPr>
                                          <a:rPr lang="en-GB" sz="1400" b="0" i="1" noProof="0" smtClean="0">
                                            <a:latin typeface="Cambria Math" panose="02040503050406030204" pitchFamily="18" charset="0"/>
                                          </a:rPr>
                                        </m:ctrlPr>
                                      </m:dPr>
                                      <m:e>
                                        <m:r>
                                          <a:rPr lang="en-GB" sz="1400" b="0" i="1" noProof="0" smtClean="0">
                                            <a:latin typeface="Cambria Math" panose="02040503050406030204" pitchFamily="18" charset="0"/>
                                          </a:rPr>
                                          <m:t>𝑚</m:t>
                                        </m:r>
                                        <m:r>
                                          <a:rPr lang="en-GB" sz="1400" b="0" i="1" noProof="0" smtClean="0">
                                            <a:latin typeface="Cambria Math" panose="02040503050406030204" pitchFamily="18" charset="0"/>
                                          </a:rPr>
                                          <m:t>/</m:t>
                                        </m:r>
                                        <m:r>
                                          <a:rPr lang="en-GB" sz="1400" b="0" i="1" noProof="0" smtClean="0">
                                            <a:latin typeface="Cambria Math" panose="02040503050406030204" pitchFamily="18" charset="0"/>
                                          </a:rPr>
                                          <m:t>𝑞</m:t>
                                        </m:r>
                                      </m:e>
                                    </m:d>
                                  </m:e>
                                  <m:sub>
                                    <m:r>
                                      <a:rPr lang="en-GB" sz="1400" b="0" i="1" noProof="0" smtClean="0">
                                        <a:latin typeface="Cambria Math" panose="02040503050406030204" pitchFamily="18" charset="0"/>
                                      </a:rPr>
                                      <m:t>𝑤</m:t>
                                    </m:r>
                                  </m:sub>
                                </m:sSub>
                              </m:oMath>
                            </m:oMathPara>
                          </a14:m>
                          <a:endParaRPr lang="en-GB" sz="1400" noProof="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sz="1400" i="1" kern="1200" noProof="0" smtClean="0">
                                  <a:solidFill>
                                    <a:schemeClr val="tx1"/>
                                  </a:solidFill>
                                  <a:latin typeface="Cambria Math" panose="02040503050406030204" pitchFamily="18" charset="0"/>
                                  <a:ea typeface="Cambria Math" panose="02040503050406030204" pitchFamily="18" charset="0"/>
                                  <a:cs typeface="+mn-cs"/>
                                </a:rPr>
                                <m:t>∆</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𝑚</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𝑞</m:t>
                              </m:r>
                            </m:oMath>
                          </a14:m>
                          <a:r>
                            <a:rPr lang="en-GB" sz="1400" kern="1200" noProof="0" dirty="0">
                              <a:solidFill>
                                <a:schemeClr val="tx1"/>
                              </a:solidFill>
                              <a:latin typeface="+mn-lt"/>
                              <a:ea typeface="+mn-ea"/>
                              <a:cs typeface="+mn-cs"/>
                            </a:rPr>
                            <a:t>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GB" sz="1400" b="0" i="1" kern="1200" noProof="0" smtClean="0">
                                    <a:solidFill>
                                      <a:schemeClr val="tx1"/>
                                    </a:solidFill>
                                    <a:latin typeface="Cambria Math" panose="02040503050406030204" pitchFamily="18" charset="0"/>
                                    <a:ea typeface="Cambria Math" panose="02040503050406030204" pitchFamily="18" charset="0"/>
                                    <a:cs typeface="+mn-cs"/>
                                  </a:rPr>
                                  <m:t>𝑚</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𝑞</m:t>
                                </m:r>
                              </m:oMath>
                            </m:oMathPara>
                          </a14:m>
                          <a:endParaRPr lang="en-GB" sz="1400" kern="1200" noProof="0" dirty="0">
                            <a:solidFill>
                              <a:schemeClr val="tx1"/>
                            </a:solidFill>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sz="1400" i="1" kern="1200" noProof="0" smtClean="0">
                                  <a:solidFill>
                                    <a:schemeClr val="tx1"/>
                                  </a:solidFill>
                                  <a:latin typeface="Cambria Math" panose="02040503050406030204" pitchFamily="18" charset="0"/>
                                  <a:ea typeface="Cambria Math" panose="02040503050406030204" pitchFamily="18" charset="0"/>
                                  <a:cs typeface="+mn-cs"/>
                                </a:rPr>
                                <m:t>∆</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𝑚</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m:t>
                              </m:r>
                              <m:r>
                                <a:rPr lang="en-GB" sz="1400" b="0" i="1" kern="1200" noProof="0" smtClean="0">
                                  <a:solidFill>
                                    <a:schemeClr val="tx1"/>
                                  </a:solidFill>
                                  <a:latin typeface="Cambria Math" panose="02040503050406030204" pitchFamily="18" charset="0"/>
                                  <a:ea typeface="Cambria Math" panose="02040503050406030204" pitchFamily="18" charset="0"/>
                                  <a:cs typeface="+mn-cs"/>
                                </a:rPr>
                                <m:t>𝑞</m:t>
                              </m:r>
                            </m:oMath>
                          </a14:m>
                          <a:r>
                            <a:rPr lang="en-GB" sz="1400" kern="1200" noProof="0" dirty="0">
                              <a:solidFill>
                                <a:schemeClr val="tx1"/>
                              </a:solidFill>
                              <a:latin typeface="+mn-lt"/>
                              <a:ea typeface="+mn-ea"/>
                              <a:cs typeface="+mn-cs"/>
                            </a:rPr>
                            <a:t> [%]</a:t>
                          </a:r>
                        </a:p>
                      </a:txBody>
                      <a:tcPr/>
                    </a:tc>
                    <a:extLst>
                      <a:ext uri="{0D108BD9-81ED-4DB2-BD59-A6C34878D82A}">
                        <a16:rowId xmlns:a16="http://schemas.microsoft.com/office/drawing/2014/main" val="629036539"/>
                      </a:ext>
                    </a:extLst>
                  </a:tr>
                  <a:tr h="498522">
                    <a:tc>
                      <a:txBody>
                        <a:bodyPr/>
                        <a:lstStyle/>
                        <a:p>
                          <a:r>
                            <a:rPr lang="en-GB" noProof="0" dirty="0"/>
                            <a:t>1</a:t>
                          </a:r>
                        </a:p>
                      </a:txBody>
                      <a:tcPr/>
                    </a:tc>
                    <a:tc>
                      <a:txBody>
                        <a:bodyPr/>
                        <a:lstStyle/>
                        <a:p>
                          <a:r>
                            <a:rPr lang="en-GB" sz="1800" b="0" kern="1200" noProof="0" dirty="0">
                              <a:solidFill>
                                <a:schemeClr val="dk1"/>
                              </a:solidFill>
                              <a:effectLst/>
                            </a:rPr>
                            <a:t>5.9081</a:t>
                          </a:r>
                          <a:endParaRPr lang="en-GB" noProof="0" dirty="0"/>
                        </a:p>
                      </a:txBody>
                      <a:tcPr/>
                    </a:tc>
                    <a:tc>
                      <a:txBody>
                        <a:bodyPr/>
                        <a:lstStyle/>
                        <a:p>
                          <a:r>
                            <a:rPr lang="en-GB" sz="1800" b="0" kern="1200" noProof="0" dirty="0">
                              <a:solidFill>
                                <a:schemeClr val="dk1"/>
                              </a:solidFill>
                              <a:effectLst/>
                            </a:rPr>
                            <a:t>0.0063</a:t>
                          </a:r>
                          <a:endParaRPr lang="en-GB" noProof="0" dirty="0"/>
                        </a:p>
                      </a:txBody>
                      <a:tcPr/>
                    </a:tc>
                    <a:tc>
                      <a:txBody>
                        <a:bodyPr/>
                        <a:lstStyle/>
                        <a:p>
                          <a:r>
                            <a:rPr lang="en-GB" sz="1800" b="0" kern="1200" noProof="0" dirty="0">
                              <a:solidFill>
                                <a:schemeClr val="dk1"/>
                              </a:solidFill>
                              <a:effectLst/>
                            </a:rPr>
                            <a:t>1.00077</a:t>
                          </a:r>
                          <a:endParaRPr lang="en-GB" noProof="0" dirty="0"/>
                        </a:p>
                      </a:txBody>
                      <a:tcPr/>
                    </a:tc>
                    <a:tc>
                      <a:txBody>
                        <a:bodyPr/>
                        <a:lstStyle/>
                        <a:p>
                          <a:r>
                            <a:rPr lang="en-GB" sz="1800" b="0" kern="1200" noProof="0" dirty="0">
                              <a:solidFill>
                                <a:schemeClr val="dk1"/>
                              </a:solidFill>
                              <a:effectLst/>
                            </a:rPr>
                            <a:t>0.01373</a:t>
                          </a:r>
                          <a:endParaRPr lang="en-GB" noProof="0" dirty="0"/>
                        </a:p>
                      </a:txBody>
                      <a:tcPr/>
                    </a:tc>
                    <a:tc>
                      <a:txBody>
                        <a:bodyPr/>
                        <a:lstStyle/>
                        <a:p>
                          <a:r>
                            <a:rPr lang="en-US" sz="1800" b="0" i="0" kern="1200" dirty="0">
                              <a:solidFill>
                                <a:schemeClr val="tx1"/>
                              </a:solidFill>
                              <a:effectLst/>
                              <a:latin typeface="+mn-lt"/>
                              <a:ea typeface="+mn-ea"/>
                              <a:cs typeface="+mn-cs"/>
                            </a:rPr>
                            <a:t>-</a:t>
                          </a:r>
                          <a:r>
                            <a:rPr lang="en-US" sz="1800" b="0" i="0" kern="1200" baseline="30000" dirty="0">
                              <a:solidFill>
                                <a:schemeClr val="tx1"/>
                              </a:solidFill>
                              <a:effectLst/>
                              <a:latin typeface="+mn-lt"/>
                              <a:ea typeface="+mn-ea"/>
                              <a:cs typeface="+mn-cs"/>
                            </a:rPr>
                            <a:t>0</a:t>
                          </a:r>
                          <a:endParaRPr lang="en-GB" noProof="0" dirty="0"/>
                        </a:p>
                      </a:txBody>
                      <a:tcPr/>
                    </a:tc>
                    <a:tc>
                      <a:txBody>
                        <a:bodyPr/>
                        <a:lstStyle/>
                        <a:p>
                          <a:r>
                            <a:rPr lang="en-GB" noProof="0" dirty="0"/>
                            <a:t>-</a:t>
                          </a:r>
                        </a:p>
                      </a:txBody>
                      <a:tcPr/>
                    </a:tc>
                    <a:tc>
                      <a:txBody>
                        <a:bodyPr/>
                        <a:lstStyle/>
                        <a:p>
                          <a:r>
                            <a:rPr lang="en-GB" noProof="0" dirty="0"/>
                            <a:t>-</a:t>
                          </a:r>
                          <a:r>
                            <a:rPr lang="en-GB" baseline="30000" noProof="0" dirty="0"/>
                            <a:t>0</a:t>
                          </a:r>
                          <a:endParaRPr lang="en-GB" noProof="0" dirty="0"/>
                        </a:p>
                      </a:txBody>
                      <a:tcPr/>
                    </a:tc>
                    <a:tc>
                      <a:txBody>
                        <a:bodyPr/>
                        <a:lstStyle/>
                        <a:p>
                          <a:r>
                            <a:rPr lang="en-GB" noProof="0" dirty="0"/>
                            <a:t>-</a:t>
                          </a:r>
                        </a:p>
                      </a:txBody>
                      <a:tcPr/>
                    </a:tc>
                    <a:tc>
                      <a:txBody>
                        <a:bodyPr/>
                        <a:lstStyle/>
                        <a:p>
                          <a:r>
                            <a:rPr lang="en-GB" noProof="0" dirty="0"/>
                            <a:t>-</a:t>
                          </a:r>
                          <a:r>
                            <a:rPr lang="en-GB" baseline="30000" noProof="0" dirty="0"/>
                            <a:t>0</a:t>
                          </a:r>
                          <a:endParaRPr lang="en-GB" noProof="0" dirty="0"/>
                        </a:p>
                      </a:txBody>
                      <a:tcPr/>
                    </a:tc>
                    <a:tc>
                      <a:txBody>
                        <a:bodyPr/>
                        <a:lstStyle/>
                        <a:p>
                          <a:r>
                            <a:rPr lang="en-GB" noProof="0" dirty="0"/>
                            <a:t>-</a:t>
                          </a:r>
                        </a:p>
                      </a:txBody>
                      <a:tcPr/>
                    </a:tc>
                    <a:extLst>
                      <a:ext uri="{0D108BD9-81ED-4DB2-BD59-A6C34878D82A}">
                        <a16:rowId xmlns:a16="http://schemas.microsoft.com/office/drawing/2014/main" val="3163400060"/>
                      </a:ext>
                    </a:extLst>
                  </a:tr>
                  <a:tr h="498522">
                    <a:tc>
                      <a:txBody>
                        <a:bodyPr/>
                        <a:lstStyle/>
                        <a:p>
                          <a:r>
                            <a:rPr lang="en-GB" noProof="0" dirty="0"/>
                            <a:t>2</a:t>
                          </a:r>
                        </a:p>
                      </a:txBody>
                      <a:tcPr/>
                    </a:tc>
                    <a:tc>
                      <a:txBody>
                        <a:bodyPr/>
                        <a:lstStyle/>
                        <a:p>
                          <a:r>
                            <a:rPr lang="en-GB" sz="1800" b="0" kern="1200" noProof="0" dirty="0">
                              <a:solidFill>
                                <a:schemeClr val="dk1"/>
                              </a:solidFill>
                              <a:effectLst/>
                            </a:rPr>
                            <a:t>6.6819</a:t>
                          </a:r>
                          <a:endParaRPr lang="en-GB" noProof="0" dirty="0"/>
                        </a:p>
                      </a:txBody>
                      <a:tcPr/>
                    </a:tc>
                    <a:tc>
                      <a:txBody>
                        <a:bodyPr/>
                        <a:lstStyle/>
                        <a:p>
                          <a:r>
                            <a:rPr lang="en-GB" sz="1800" b="0" kern="1200" noProof="0" dirty="0">
                              <a:solidFill>
                                <a:schemeClr val="dk1"/>
                              </a:solidFill>
                              <a:effectLst/>
                            </a:rPr>
                            <a:t>0.0104</a:t>
                          </a:r>
                          <a:endParaRPr lang="en-GB" noProof="0" dirty="0"/>
                        </a:p>
                      </a:txBody>
                      <a:tcPr/>
                    </a:tc>
                    <a:tc>
                      <a:txBody>
                        <a:bodyPr/>
                        <a:lstStyle/>
                        <a:p>
                          <a:r>
                            <a:rPr lang="en-GB" sz="1800" b="0" kern="1200" noProof="0" dirty="0">
                              <a:solidFill>
                                <a:schemeClr val="dk1"/>
                              </a:solidFill>
                              <a:effectLst/>
                            </a:rPr>
                            <a:t>1.28007</a:t>
                          </a:r>
                          <a:endParaRPr lang="en-GB" noProof="0" dirty="0"/>
                        </a:p>
                      </a:txBody>
                      <a:tcPr/>
                    </a:tc>
                    <a:tc>
                      <a:txBody>
                        <a:bodyPr/>
                        <a:lstStyle/>
                        <a:p>
                          <a:r>
                            <a:rPr lang="en-GB" sz="1800" b="0" kern="1200" noProof="0" dirty="0">
                              <a:solidFill>
                                <a:schemeClr val="dk1"/>
                              </a:solidFill>
                              <a:effectLst/>
                            </a:rPr>
                            <a:t>0.01780</a:t>
                          </a:r>
                          <a:endParaRPr lang="en-GB" noProof="0" dirty="0"/>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extLst>
                      <a:ext uri="{0D108BD9-81ED-4DB2-BD59-A6C34878D82A}">
                        <a16:rowId xmlns:a16="http://schemas.microsoft.com/office/drawing/2014/main" val="792317167"/>
                      </a:ext>
                    </a:extLst>
                  </a:tr>
                  <a:tr h="498522">
                    <a:tc>
                      <a:txBody>
                        <a:bodyPr/>
                        <a:lstStyle/>
                        <a:p>
                          <a:r>
                            <a:rPr lang="en-GB" noProof="0" dirty="0"/>
                            <a:t>3</a:t>
                          </a:r>
                        </a:p>
                      </a:txBody>
                      <a:tcPr/>
                    </a:tc>
                    <a:tc>
                      <a:txBody>
                        <a:bodyPr/>
                        <a:lstStyle/>
                        <a:p>
                          <a:r>
                            <a:rPr lang="en-GB" sz="1800" b="0" kern="1200" noProof="0" dirty="0">
                              <a:solidFill>
                                <a:schemeClr val="dk1"/>
                              </a:solidFill>
                              <a:effectLst/>
                            </a:rPr>
                            <a:t>7.8282</a:t>
                          </a:r>
                          <a:endParaRPr lang="en-GB" noProof="0" dirty="0"/>
                        </a:p>
                      </a:txBody>
                      <a:tcPr/>
                    </a:tc>
                    <a:tc>
                      <a:txBody>
                        <a:bodyPr/>
                        <a:lstStyle/>
                        <a:p>
                          <a:r>
                            <a:rPr lang="en-GB" noProof="0" dirty="0"/>
                            <a:t>0.</a:t>
                          </a:r>
                          <a:r>
                            <a:rPr lang="en-GB" sz="1800" b="0" kern="1200" noProof="0" dirty="0">
                              <a:solidFill>
                                <a:schemeClr val="dk1"/>
                              </a:solidFill>
                              <a:effectLst/>
                            </a:rPr>
                            <a:t>0049</a:t>
                          </a:r>
                          <a:endParaRPr lang="en-GB" noProof="0" dirty="0"/>
                        </a:p>
                      </a:txBody>
                      <a:tcPr/>
                    </a:tc>
                    <a:tc>
                      <a:txBody>
                        <a:bodyPr/>
                        <a:lstStyle/>
                        <a:p>
                          <a:r>
                            <a:rPr lang="en-GB" sz="1800" b="0" kern="1200" noProof="0" dirty="0">
                              <a:solidFill>
                                <a:schemeClr val="dk1"/>
                              </a:solidFill>
                              <a:effectLst/>
                            </a:rPr>
                            <a:t>1.75697</a:t>
                          </a:r>
                          <a:endParaRPr lang="en-GB" noProof="0" dirty="0"/>
                        </a:p>
                      </a:txBody>
                      <a:tcPr/>
                    </a:tc>
                    <a:tc>
                      <a:txBody>
                        <a:bodyPr/>
                        <a:lstStyle/>
                        <a:p>
                          <a:r>
                            <a:rPr lang="en-GB" sz="1800" b="0" kern="1200" noProof="0" dirty="0">
                              <a:solidFill>
                                <a:schemeClr val="dk1"/>
                              </a:solidFill>
                              <a:effectLst/>
                            </a:rPr>
                            <a:t>0.02391</a:t>
                          </a:r>
                          <a:endParaRPr lang="en-GB" noProof="0" dirty="0"/>
                        </a:p>
                      </a:txBody>
                      <a:tcPr/>
                    </a:tc>
                    <a:tc>
                      <a:txBody>
                        <a:bodyPr/>
                        <a:lstStyle/>
                        <a:p>
                          <a:r>
                            <a:rPr lang="en-US" sz="1800" b="0" i="0" kern="1200" dirty="0">
                              <a:solidFill>
                                <a:schemeClr val="tx1"/>
                              </a:solidFill>
                              <a:effectLst/>
                              <a:latin typeface="+mn-lt"/>
                              <a:ea typeface="+mn-ea"/>
                              <a:cs typeface="+mn-cs"/>
                            </a:rPr>
                            <a:t>1.75423</a:t>
                          </a:r>
                          <a:r>
                            <a:rPr lang="en-US" sz="1800" b="0" i="0" kern="1200" baseline="30000" dirty="0">
                              <a:solidFill>
                                <a:schemeClr val="tx1"/>
                              </a:solidFill>
                              <a:effectLst/>
                              <a:latin typeface="+mn-lt"/>
                              <a:ea typeface="+mn-ea"/>
                              <a:cs typeface="+mn-cs"/>
                            </a:rPr>
                            <a:t>1</a:t>
                          </a:r>
                          <a:endParaRPr lang="en-GB" noProof="0" dirty="0"/>
                        </a:p>
                      </a:txBody>
                      <a:tcPr/>
                    </a:tc>
                    <a:tc>
                      <a:txBody>
                        <a:bodyPr/>
                        <a:lstStyle/>
                        <a:p>
                          <a:r>
                            <a:rPr lang="en-GB" noProof="0" dirty="0"/>
                            <a:t>0.15</a:t>
                          </a:r>
                        </a:p>
                      </a:txBody>
                      <a:tcPr/>
                    </a:tc>
                    <a:tc>
                      <a:txBody>
                        <a:bodyPr/>
                        <a:lstStyle/>
                        <a:p>
                          <a:r>
                            <a:rPr lang="en-US" sz="1800" b="0" i="0" kern="1200" dirty="0">
                              <a:solidFill>
                                <a:schemeClr val="tx1"/>
                              </a:solidFill>
                              <a:effectLst/>
                              <a:latin typeface="+mn-lt"/>
                              <a:ea typeface="+mn-ea"/>
                              <a:cs typeface="+mn-cs"/>
                            </a:rPr>
                            <a:t>1.75423</a:t>
                          </a:r>
                          <a:r>
                            <a:rPr lang="en-US" sz="1800" b="0" i="0" kern="1200" baseline="30000" dirty="0">
                              <a:solidFill>
                                <a:schemeClr val="tx1"/>
                              </a:solidFill>
                              <a:effectLst/>
                              <a:latin typeface="+mn-lt"/>
                              <a:ea typeface="+mn-ea"/>
                              <a:cs typeface="+mn-cs"/>
                            </a:rPr>
                            <a:t>1</a:t>
                          </a:r>
                          <a:endParaRPr lang="en-GB" noProof="0" dirty="0"/>
                        </a:p>
                      </a:txBody>
                      <a:tcPr/>
                    </a:tc>
                    <a:tc>
                      <a:txBody>
                        <a:bodyPr/>
                        <a:lstStyle/>
                        <a:p>
                          <a:r>
                            <a:rPr lang="en-GB" noProof="0" dirty="0"/>
                            <a:t>0.15</a:t>
                          </a:r>
                        </a:p>
                      </a:txBody>
                      <a:tcPr/>
                    </a:tc>
                    <a:tc>
                      <a:txBody>
                        <a:bodyPr/>
                        <a:lstStyle/>
                        <a:p>
                          <a:r>
                            <a:rPr lang="en-GB" noProof="0" dirty="0"/>
                            <a:t>-</a:t>
                          </a:r>
                        </a:p>
                      </a:txBody>
                      <a:tcPr/>
                    </a:tc>
                    <a:tc>
                      <a:txBody>
                        <a:bodyPr/>
                        <a:lstStyle/>
                        <a:p>
                          <a:r>
                            <a:rPr lang="en-GB" noProof="0" dirty="0"/>
                            <a:t>-</a:t>
                          </a:r>
                        </a:p>
                      </a:txBody>
                      <a:tcPr/>
                    </a:tc>
                    <a:extLst>
                      <a:ext uri="{0D108BD9-81ED-4DB2-BD59-A6C34878D82A}">
                        <a16:rowId xmlns:a16="http://schemas.microsoft.com/office/drawing/2014/main" val="2469404209"/>
                      </a:ext>
                    </a:extLst>
                  </a:tr>
                  <a:tr h="498522">
                    <a:tc>
                      <a:txBody>
                        <a:bodyPr/>
                        <a:lstStyle/>
                        <a:p>
                          <a:r>
                            <a:rPr lang="en-GB" noProof="0" dirty="0"/>
                            <a:t>4</a:t>
                          </a:r>
                        </a:p>
                      </a:txBody>
                      <a:tcPr/>
                    </a:tc>
                    <a:tc>
                      <a:txBody>
                        <a:bodyPr/>
                        <a:lstStyle/>
                        <a:p>
                          <a:r>
                            <a:rPr lang="en-GB" sz="1800" b="0" kern="1200" noProof="0" dirty="0">
                              <a:solidFill>
                                <a:schemeClr val="dk1"/>
                              </a:solidFill>
                              <a:effectLst/>
                            </a:rPr>
                            <a:t>8.5942</a:t>
                          </a:r>
                          <a:endParaRPr lang="en-GB" noProof="0" dirty="0"/>
                        </a:p>
                      </a:txBody>
                      <a:tcPr/>
                    </a:tc>
                    <a:tc>
                      <a:txBody>
                        <a:bodyPr/>
                        <a:lstStyle/>
                        <a:p>
                          <a:r>
                            <a:rPr lang="en-GB" sz="1800" b="0" kern="1200" noProof="0" dirty="0">
                              <a:solidFill>
                                <a:schemeClr val="dk1"/>
                              </a:solidFill>
                              <a:effectLst/>
                            </a:rPr>
                            <a:t>0.0061</a:t>
                          </a:r>
                          <a:endParaRPr lang="en-GB" noProof="0" dirty="0"/>
                        </a:p>
                      </a:txBody>
                      <a:tcPr/>
                    </a:tc>
                    <a:tc>
                      <a:txBody>
                        <a:bodyPr/>
                        <a:lstStyle/>
                        <a:p>
                          <a:r>
                            <a:rPr lang="en-GB" sz="1800" b="0" kern="1200" noProof="0" dirty="0">
                              <a:solidFill>
                                <a:schemeClr val="dk1"/>
                              </a:solidFill>
                              <a:effectLst/>
                            </a:rPr>
                            <a:t>2.11765</a:t>
                          </a:r>
                          <a:endParaRPr lang="en-GB" noProof="0" dirty="0"/>
                        </a:p>
                      </a:txBody>
                      <a:tcPr/>
                    </a:tc>
                    <a:tc>
                      <a:txBody>
                        <a:bodyPr/>
                        <a:lstStyle/>
                        <a:p>
                          <a:r>
                            <a:rPr lang="en-GB" sz="1800" b="0" kern="1200" noProof="0" dirty="0">
                              <a:solidFill>
                                <a:schemeClr val="dk1"/>
                              </a:solidFill>
                              <a:effectLst/>
                            </a:rPr>
                            <a:t>0.02886</a:t>
                          </a:r>
                          <a:endParaRPr lang="en-GB" noProof="0" dirty="0"/>
                        </a:p>
                      </a:txBody>
                      <a:tcPr/>
                    </a:tc>
                    <a:tc>
                      <a:txBody>
                        <a:bodyPr/>
                        <a:lstStyle/>
                        <a:p>
                          <a:r>
                            <a:rPr lang="en-US" sz="1800" b="0" i="0" kern="1200" dirty="0">
                              <a:solidFill>
                                <a:schemeClr val="tx1"/>
                              </a:solidFill>
                              <a:effectLst/>
                              <a:latin typeface="+mn-lt"/>
                              <a:ea typeface="+mn-ea"/>
                              <a:cs typeface="+mn-cs"/>
                            </a:rPr>
                            <a:t>2.11282</a:t>
                          </a:r>
                          <a:endParaRPr lang="en-GB" noProof="0" dirty="0"/>
                        </a:p>
                      </a:txBody>
                      <a:tcPr/>
                    </a:tc>
                    <a:tc>
                      <a:txBody>
                        <a:bodyPr/>
                        <a:lstStyle/>
                        <a:p>
                          <a:r>
                            <a:rPr lang="en-US" sz="1800" b="0" i="0" kern="1200" dirty="0">
                              <a:solidFill>
                                <a:schemeClr val="tx1"/>
                              </a:solidFill>
                              <a:effectLst/>
                              <a:latin typeface="+mn-lt"/>
                              <a:ea typeface="+mn-ea"/>
                              <a:cs typeface="+mn-cs"/>
                            </a:rPr>
                            <a:t>0.22782</a:t>
                          </a:r>
                          <a:endParaRPr lang="en-GB" noProof="0" dirty="0"/>
                        </a:p>
                      </a:txBody>
                      <a:tcPr/>
                    </a:tc>
                    <a:tc>
                      <a:txBody>
                        <a:bodyPr/>
                        <a:lstStyle/>
                        <a:p>
                          <a:r>
                            <a:rPr lang="en-GB" noProof="0" dirty="0"/>
                            <a:t>-</a:t>
                          </a:r>
                        </a:p>
                      </a:txBody>
                      <a:tcPr/>
                    </a:tc>
                    <a:tc>
                      <a:txBody>
                        <a:bodyPr/>
                        <a:lstStyle/>
                        <a:p>
                          <a:r>
                            <a:rPr lang="en-GB" noProof="0" dirty="0"/>
                            <a:t>-</a:t>
                          </a:r>
                        </a:p>
                      </a:txBody>
                      <a:tcPr/>
                    </a:tc>
                    <a:tc>
                      <a:txBody>
                        <a:bodyPr/>
                        <a:lstStyle/>
                        <a:p>
                          <a:r>
                            <a:rPr lang="en-US" sz="1800" b="0" i="0" kern="1200" dirty="0">
                              <a:solidFill>
                                <a:schemeClr val="tx1"/>
                              </a:solidFill>
                              <a:effectLst/>
                              <a:latin typeface="+mn-lt"/>
                              <a:ea typeface="+mn-ea"/>
                              <a:cs typeface="+mn-cs"/>
                            </a:rPr>
                            <a:t>2.13147</a:t>
                          </a:r>
                          <a:r>
                            <a:rPr lang="en-US" sz="1800" b="0" i="0" kern="1200" baseline="30000" dirty="0">
                              <a:solidFill>
                                <a:schemeClr val="tx1"/>
                              </a:solidFill>
                              <a:effectLst/>
                              <a:latin typeface="+mn-lt"/>
                              <a:ea typeface="+mn-ea"/>
                              <a:cs typeface="+mn-cs"/>
                            </a:rPr>
                            <a:t>2</a:t>
                          </a:r>
                          <a:endParaRPr lang="en-GB" noProof="0" dirty="0"/>
                        </a:p>
                      </a:txBody>
                      <a:tcPr/>
                    </a:tc>
                    <a:tc>
                      <a:txBody>
                        <a:bodyPr/>
                        <a:lstStyle/>
                        <a:p>
                          <a:r>
                            <a:rPr lang="en-US" sz="1800" b="0" i="0" kern="1200" dirty="0">
                              <a:solidFill>
                                <a:schemeClr val="tx1"/>
                              </a:solidFill>
                              <a:effectLst/>
                              <a:latin typeface="+mn-lt"/>
                              <a:ea typeface="+mn-ea"/>
                              <a:cs typeface="+mn-cs"/>
                            </a:rPr>
                            <a:t>0.65271</a:t>
                          </a:r>
                          <a:endParaRPr lang="en-GB" noProof="0" dirty="0"/>
                        </a:p>
                      </a:txBody>
                      <a:tcPr/>
                    </a:tc>
                    <a:extLst>
                      <a:ext uri="{0D108BD9-81ED-4DB2-BD59-A6C34878D82A}">
                        <a16:rowId xmlns:a16="http://schemas.microsoft.com/office/drawing/2014/main" val="3938385781"/>
                      </a:ext>
                    </a:extLst>
                  </a:tr>
                  <a:tr h="498522">
                    <a:tc>
                      <a:txBody>
                        <a:bodyPr/>
                        <a:lstStyle/>
                        <a:p>
                          <a:r>
                            <a:rPr lang="en-GB" noProof="0" dirty="0"/>
                            <a:t>5</a:t>
                          </a:r>
                        </a:p>
                      </a:txBody>
                      <a:tcPr/>
                    </a:tc>
                    <a:tc>
                      <a:txBody>
                        <a:bodyPr/>
                        <a:lstStyle/>
                        <a:p>
                          <a:r>
                            <a:rPr lang="en-GB" sz="1800" b="0" kern="1200" noProof="0" dirty="0">
                              <a:solidFill>
                                <a:schemeClr val="dk1"/>
                              </a:solidFill>
                              <a:effectLst/>
                            </a:rPr>
                            <a:t>9.2103</a:t>
                          </a:r>
                          <a:endParaRPr lang="en-GB" noProof="0" dirty="0"/>
                        </a:p>
                      </a:txBody>
                      <a:tcPr/>
                    </a:tc>
                    <a:tc>
                      <a:txBody>
                        <a:bodyPr/>
                        <a:lstStyle/>
                        <a:p>
                          <a:r>
                            <a:rPr lang="en-GB" noProof="0" dirty="0"/>
                            <a:t>0.</a:t>
                          </a:r>
                          <a:r>
                            <a:rPr lang="en-GB" sz="1800" b="0" kern="1200" noProof="0" dirty="0">
                              <a:solidFill>
                                <a:schemeClr val="dk1"/>
                              </a:solidFill>
                              <a:effectLst/>
                            </a:rPr>
                            <a:t>0027</a:t>
                          </a:r>
                          <a:endParaRPr lang="en-GB" noProof="0" dirty="0"/>
                        </a:p>
                      </a:txBody>
                      <a:tcPr/>
                    </a:tc>
                    <a:tc>
                      <a:txBody>
                        <a:bodyPr/>
                        <a:lstStyle/>
                        <a:p>
                          <a:r>
                            <a:rPr lang="en-GB" sz="1800" b="0" kern="1200" noProof="0" dirty="0">
                              <a:solidFill>
                                <a:schemeClr val="dk1"/>
                              </a:solidFill>
                              <a:effectLst/>
                            </a:rPr>
                            <a:t>2.43212</a:t>
                          </a:r>
                          <a:endParaRPr lang="en-GB" noProof="0" dirty="0"/>
                        </a:p>
                      </a:txBody>
                      <a:tcPr/>
                    </a:tc>
                    <a:tc>
                      <a:txBody>
                        <a:bodyPr/>
                        <a:lstStyle/>
                        <a:p>
                          <a:r>
                            <a:rPr lang="en-GB" sz="1800" b="0" kern="1200" noProof="0" dirty="0">
                              <a:solidFill>
                                <a:schemeClr val="dk1"/>
                              </a:solidFill>
                              <a:effectLst/>
                            </a:rPr>
                            <a:t>0.03299</a:t>
                          </a:r>
                          <a:endParaRPr lang="en-GB" noProof="0" dirty="0"/>
                        </a:p>
                      </a:txBody>
                      <a:tcPr/>
                    </a:tc>
                    <a:tc>
                      <a:txBody>
                        <a:bodyPr/>
                        <a:lstStyle/>
                        <a:p>
                          <a:r>
                            <a:rPr lang="en-GB" noProof="0" dirty="0"/>
                            <a:t>-</a:t>
                          </a:r>
                        </a:p>
                      </a:txBody>
                      <a:tcPr/>
                    </a:tc>
                    <a:tc>
                      <a:txBody>
                        <a:bodyPr/>
                        <a:lstStyle/>
                        <a:p>
                          <a:r>
                            <a:rPr lang="en-GB" noProof="0" dirty="0"/>
                            <a:t>-</a:t>
                          </a:r>
                        </a:p>
                      </a:txBody>
                      <a:tcPr/>
                    </a:tc>
                    <a:tc>
                      <a:txBody>
                        <a:bodyPr/>
                        <a:lstStyle/>
                        <a:p>
                          <a:r>
                            <a:rPr lang="en-US" sz="1800" b="0" i="0" kern="1200" dirty="0">
                              <a:solidFill>
                                <a:schemeClr val="tx1"/>
                              </a:solidFill>
                              <a:effectLst/>
                              <a:latin typeface="+mn-lt"/>
                              <a:ea typeface="+mn-ea"/>
                              <a:cs typeface="+mn-cs"/>
                            </a:rPr>
                            <a:t>2.44126</a:t>
                          </a:r>
                          <a:endParaRPr lang="en-GB" noProof="0" dirty="0"/>
                        </a:p>
                      </a:txBody>
                      <a:tcPr/>
                    </a:tc>
                    <a:tc>
                      <a:txBody>
                        <a:bodyPr/>
                        <a:lstStyle/>
                        <a:p>
                          <a:r>
                            <a:rPr lang="en-US" sz="1800" b="0" i="0" kern="1200" dirty="0">
                              <a:solidFill>
                                <a:schemeClr val="tx1"/>
                              </a:solidFill>
                              <a:effectLst/>
                              <a:latin typeface="+mn-lt"/>
                              <a:ea typeface="+mn-ea"/>
                              <a:cs typeface="+mn-cs"/>
                            </a:rPr>
                            <a:t>0.37579</a:t>
                          </a:r>
                          <a:endParaRPr lang="en-GB" noProof="0" dirty="0"/>
                        </a:p>
                      </a:txBody>
                      <a:tcPr/>
                    </a:tc>
                    <a:tc>
                      <a:txBody>
                        <a:bodyPr/>
                        <a:lstStyle/>
                        <a:p>
                          <a:r>
                            <a:rPr lang="en-US" sz="1800" b="0" i="0" kern="1200" dirty="0">
                              <a:solidFill>
                                <a:schemeClr val="tx1"/>
                              </a:solidFill>
                              <a:effectLst/>
                              <a:latin typeface="+mn-lt"/>
                              <a:ea typeface="+mn-ea"/>
                              <a:cs typeface="+mn-cs"/>
                            </a:rPr>
                            <a:t>2.45939</a:t>
                          </a:r>
                          <a:r>
                            <a:rPr lang="en-US" sz="1800" b="0" i="0" kern="1200" baseline="30000" dirty="0">
                              <a:solidFill>
                                <a:schemeClr val="tx1"/>
                              </a:solidFill>
                              <a:effectLst/>
                              <a:latin typeface="+mn-lt"/>
                              <a:ea typeface="+mn-ea"/>
                              <a:cs typeface="+mn-cs"/>
                            </a:rPr>
                            <a:t>3</a:t>
                          </a:r>
                          <a:endParaRPr lang="en-GB" noProof="0" dirty="0"/>
                        </a:p>
                      </a:txBody>
                      <a:tcPr/>
                    </a:tc>
                    <a:tc>
                      <a:txBody>
                        <a:bodyPr/>
                        <a:lstStyle/>
                        <a:p>
                          <a:r>
                            <a:rPr lang="en-US" sz="1800" b="0" i="0" kern="1200" dirty="0">
                              <a:solidFill>
                                <a:schemeClr val="tx1"/>
                              </a:solidFill>
                              <a:effectLst/>
                              <a:latin typeface="+mn-lt"/>
                              <a:ea typeface="+mn-ea"/>
                              <a:cs typeface="+mn-cs"/>
                            </a:rPr>
                            <a:t>1.12143</a:t>
                          </a:r>
                          <a:endParaRPr lang="en-GB" noProof="0" dirty="0"/>
                        </a:p>
                      </a:txBody>
                      <a:tcPr/>
                    </a:tc>
                    <a:extLst>
                      <a:ext uri="{0D108BD9-81ED-4DB2-BD59-A6C34878D82A}">
                        <a16:rowId xmlns:a16="http://schemas.microsoft.com/office/drawing/2014/main" val="631391620"/>
                      </a:ext>
                    </a:extLst>
                  </a:tr>
                  <a:tr h="498522">
                    <a:tc>
                      <a:txBody>
                        <a:bodyPr/>
                        <a:lstStyle/>
                        <a:p>
                          <a:r>
                            <a:rPr lang="en-GB" noProof="0" dirty="0"/>
                            <a:t>6</a:t>
                          </a:r>
                        </a:p>
                      </a:txBody>
                      <a:tcPr/>
                    </a:tc>
                    <a:tc>
                      <a:txBody>
                        <a:bodyPr/>
                        <a:lstStyle/>
                        <a:p>
                          <a:r>
                            <a:rPr lang="en-GB" sz="1800" b="0" kern="1200" noProof="0" dirty="0">
                              <a:solidFill>
                                <a:schemeClr val="dk1"/>
                              </a:solidFill>
                              <a:effectLst/>
                            </a:rPr>
                            <a:t>9.6701</a:t>
                          </a:r>
                          <a:endParaRPr lang="en-GB" noProof="0" dirty="0"/>
                        </a:p>
                      </a:txBody>
                      <a:tcPr/>
                    </a:tc>
                    <a:tc>
                      <a:txBody>
                        <a:bodyPr/>
                        <a:lstStyle/>
                        <a:p>
                          <a:r>
                            <a:rPr lang="en-GB" noProof="0" dirty="0"/>
                            <a:t>0.</a:t>
                          </a:r>
                          <a:r>
                            <a:rPr lang="en-GB" sz="1800" b="0" kern="1200" noProof="0" dirty="0">
                              <a:solidFill>
                                <a:schemeClr val="dk1"/>
                              </a:solidFill>
                              <a:effectLst/>
                            </a:rPr>
                            <a:t>0024</a:t>
                          </a:r>
                          <a:endParaRPr lang="en-GB" noProof="0" dirty="0"/>
                        </a:p>
                      </a:txBody>
                      <a:tcPr/>
                    </a:tc>
                    <a:tc>
                      <a:txBody>
                        <a:bodyPr/>
                        <a:lstStyle/>
                        <a:p>
                          <a:r>
                            <a:rPr lang="en-GB" sz="1800" b="0" kern="1200" noProof="0" dirty="0">
                              <a:solidFill>
                                <a:schemeClr val="dk1"/>
                              </a:solidFill>
                              <a:effectLst/>
                            </a:rPr>
                            <a:t>2.68101</a:t>
                          </a:r>
                          <a:endParaRPr lang="en-GB" noProof="0" dirty="0"/>
                        </a:p>
                      </a:txBody>
                      <a:tcPr/>
                    </a:tc>
                    <a:tc>
                      <a:txBody>
                        <a:bodyPr/>
                        <a:lstStyle/>
                        <a:p>
                          <a:r>
                            <a:rPr lang="en-GB" sz="1800" b="0" kern="1200" noProof="0" dirty="0">
                              <a:solidFill>
                                <a:schemeClr val="dk1"/>
                              </a:solidFill>
                              <a:effectLst/>
                            </a:rPr>
                            <a:t>0.03636</a:t>
                          </a:r>
                          <a:endParaRPr lang="en-GB" noProof="0" dirty="0"/>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tc>
                      <a:txBody>
                        <a:bodyPr/>
                        <a:lstStyle/>
                        <a:p>
                          <a:r>
                            <a:rPr lang="en-US" sz="1800" b="0" i="0" kern="1200" dirty="0">
                              <a:solidFill>
                                <a:schemeClr val="tx1"/>
                              </a:solidFill>
                              <a:effectLst/>
                              <a:latin typeface="+mn-lt"/>
                              <a:ea typeface="+mn-ea"/>
                              <a:cs typeface="+mn-cs"/>
                            </a:rPr>
                            <a:t>2.66416</a:t>
                          </a:r>
                          <a:r>
                            <a:rPr lang="en-US" sz="1800" b="0" i="0" kern="1200" baseline="30000" dirty="0">
                              <a:solidFill>
                                <a:schemeClr val="tx1"/>
                              </a:solidFill>
                              <a:effectLst/>
                              <a:latin typeface="+mn-lt"/>
                              <a:ea typeface="+mn-ea"/>
                              <a:cs typeface="+mn-cs"/>
                            </a:rPr>
                            <a:t>4</a:t>
                          </a:r>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2.66434</a:t>
                          </a:r>
                          <a:r>
                            <a:rPr lang="en-US" sz="1800" b="0" i="0" kern="1200" baseline="30000" dirty="0">
                              <a:solidFill>
                                <a:schemeClr val="tx1"/>
                              </a:solidFill>
                              <a:effectLst/>
                              <a:latin typeface="+mn-lt"/>
                              <a:ea typeface="+mn-ea"/>
                              <a:cs typeface="+mn-cs"/>
                            </a:rPr>
                            <a:t>5</a:t>
                          </a:r>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2.66582</a:t>
                          </a:r>
                          <a:r>
                            <a:rPr lang="en-US" sz="1800" b="0" i="0" kern="1200" baseline="30000" dirty="0">
                              <a:solidFill>
                                <a:schemeClr val="tx1"/>
                              </a:solidFill>
                              <a:effectLst/>
                              <a:latin typeface="+mn-lt"/>
                              <a:ea typeface="+mn-ea"/>
                              <a:cs typeface="+mn-cs"/>
                            </a:rPr>
                            <a:t>6</a:t>
                          </a:r>
                          <a:endParaRPr lang="en-GB" noProof="0" dirty="0"/>
                        </a:p>
                      </a:txBody>
                      <a:tcPr/>
                    </a:tc>
                    <a:tc>
                      <a:txBody>
                        <a:bodyPr/>
                        <a:lstStyle/>
                        <a:p>
                          <a:r>
                            <a:rPr lang="en-US" sz="1800" b="0" i="0" kern="1200" dirty="0">
                              <a:solidFill>
                                <a:schemeClr val="tx1"/>
                              </a:solidFill>
                              <a:effectLst/>
                              <a:latin typeface="+mn-lt"/>
                              <a:ea typeface="+mn-ea"/>
                              <a:cs typeface="+mn-cs"/>
                            </a:rPr>
                            <a:t>0.62858</a:t>
                          </a:r>
                        </a:p>
                        <a:p>
                          <a:r>
                            <a:rPr lang="en-US" sz="1800" b="0" i="0" kern="1200" dirty="0">
                              <a:solidFill>
                                <a:schemeClr val="tx1"/>
                              </a:solidFill>
                              <a:effectLst/>
                              <a:latin typeface="+mn-lt"/>
                              <a:ea typeface="+mn-ea"/>
                              <a:cs typeface="+mn-cs"/>
                            </a:rPr>
                            <a:t>0.62185</a:t>
                          </a:r>
                        </a:p>
                        <a:p>
                          <a:r>
                            <a:rPr lang="en-US" sz="1800" b="0" i="0" kern="1200" dirty="0">
                              <a:solidFill>
                                <a:schemeClr val="tx1"/>
                              </a:solidFill>
                              <a:effectLst/>
                              <a:latin typeface="+mn-lt"/>
                              <a:ea typeface="+mn-ea"/>
                              <a:cs typeface="+mn-cs"/>
                            </a:rPr>
                            <a:t>0.56665</a:t>
                          </a:r>
                          <a:endParaRPr lang="en-GB" noProof="0" dirty="0"/>
                        </a:p>
                      </a:txBody>
                      <a:tcPr/>
                    </a:tc>
                    <a:extLst>
                      <a:ext uri="{0D108BD9-81ED-4DB2-BD59-A6C34878D82A}">
                        <a16:rowId xmlns:a16="http://schemas.microsoft.com/office/drawing/2014/main" val="108926006"/>
                      </a:ext>
                    </a:extLst>
                  </a:tr>
                </a:tbl>
              </a:graphicData>
            </a:graphic>
          </p:graphicFrame>
        </mc:Choice>
        <mc:Fallback xmlns="">
          <p:graphicFrame>
            <p:nvGraphicFramePr>
              <p:cNvPr id="8" name="Table 7">
                <a:extLst>
                  <a:ext uri="{FF2B5EF4-FFF2-40B4-BE49-F238E27FC236}">
                    <a16:creationId xmlns:a16="http://schemas.microsoft.com/office/drawing/2014/main" id="{FC86539F-CF6B-963C-D347-882BE79B1E85}"/>
                  </a:ext>
                </a:extLst>
              </p:cNvPr>
              <p:cNvGraphicFramePr>
                <a:graphicFrameLocks noGrp="1"/>
              </p:cNvGraphicFramePr>
              <p:nvPr>
                <p:extLst>
                  <p:ext uri="{D42A27DB-BD31-4B8C-83A1-F6EECF244321}">
                    <p14:modId xmlns:p14="http://schemas.microsoft.com/office/powerpoint/2010/main" val="1115476536"/>
                  </p:ext>
                </p:extLst>
              </p:nvPr>
            </p:nvGraphicFramePr>
            <p:xfrm>
              <a:off x="388511" y="1423393"/>
              <a:ext cx="11088000" cy="4343555"/>
            </p:xfrm>
            <a:graphic>
              <a:graphicData uri="http://schemas.openxmlformats.org/drawingml/2006/table">
                <a:tbl>
                  <a:tblPr firstRow="1" bandRow="1">
                    <a:tableStyleId>{616DA210-FB5B-4158-B5E0-FEB733F419BA}</a:tableStyleId>
                  </a:tblPr>
                  <a:tblGrid>
                    <a:gridCol w="691012">
                      <a:extLst>
                        <a:ext uri="{9D8B030D-6E8A-4147-A177-3AD203B41FA5}">
                          <a16:colId xmlns:a16="http://schemas.microsoft.com/office/drawing/2014/main" val="3616571562"/>
                        </a:ext>
                      </a:extLst>
                    </a:gridCol>
                    <a:gridCol w="897786">
                      <a:extLst>
                        <a:ext uri="{9D8B030D-6E8A-4147-A177-3AD203B41FA5}">
                          <a16:colId xmlns:a16="http://schemas.microsoft.com/office/drawing/2014/main" val="3143075160"/>
                        </a:ext>
                      </a:extLst>
                    </a:gridCol>
                    <a:gridCol w="987785">
                      <a:extLst>
                        <a:ext uri="{9D8B030D-6E8A-4147-A177-3AD203B41FA5}">
                          <a16:colId xmlns:a16="http://schemas.microsoft.com/office/drawing/2014/main" val="1170660830"/>
                        </a:ext>
                      </a:extLst>
                    </a:gridCol>
                    <a:gridCol w="1082613">
                      <a:extLst>
                        <a:ext uri="{9D8B030D-6E8A-4147-A177-3AD203B41FA5}">
                          <a16:colId xmlns:a16="http://schemas.microsoft.com/office/drawing/2014/main" val="3594128204"/>
                        </a:ext>
                      </a:extLst>
                    </a:gridCol>
                    <a:gridCol w="1011492">
                      <a:extLst>
                        <a:ext uri="{9D8B030D-6E8A-4147-A177-3AD203B41FA5}">
                          <a16:colId xmlns:a16="http://schemas.microsoft.com/office/drawing/2014/main" val="3903197676"/>
                        </a:ext>
                      </a:extLst>
                    </a:gridCol>
                    <a:gridCol w="1074710">
                      <a:extLst>
                        <a:ext uri="{9D8B030D-6E8A-4147-A177-3AD203B41FA5}">
                          <a16:colId xmlns:a16="http://schemas.microsoft.com/office/drawing/2014/main" val="3059454308"/>
                        </a:ext>
                      </a:extLst>
                    </a:gridCol>
                    <a:gridCol w="1035199">
                      <a:extLst>
                        <a:ext uri="{9D8B030D-6E8A-4147-A177-3AD203B41FA5}">
                          <a16:colId xmlns:a16="http://schemas.microsoft.com/office/drawing/2014/main" val="1120477665"/>
                        </a:ext>
                      </a:extLst>
                    </a:gridCol>
                    <a:gridCol w="1106320">
                      <a:extLst>
                        <a:ext uri="{9D8B030D-6E8A-4147-A177-3AD203B41FA5}">
                          <a16:colId xmlns:a16="http://schemas.microsoft.com/office/drawing/2014/main" val="78775544"/>
                        </a:ext>
                      </a:extLst>
                    </a:gridCol>
                    <a:gridCol w="1011492">
                      <a:extLst>
                        <a:ext uri="{9D8B030D-6E8A-4147-A177-3AD203B41FA5}">
                          <a16:colId xmlns:a16="http://schemas.microsoft.com/office/drawing/2014/main" val="2047134084"/>
                        </a:ext>
                      </a:extLst>
                    </a:gridCol>
                    <a:gridCol w="1169538">
                      <a:extLst>
                        <a:ext uri="{9D8B030D-6E8A-4147-A177-3AD203B41FA5}">
                          <a16:colId xmlns:a16="http://schemas.microsoft.com/office/drawing/2014/main" val="2245582182"/>
                        </a:ext>
                      </a:extLst>
                    </a:gridCol>
                    <a:gridCol w="1020053">
                      <a:extLst>
                        <a:ext uri="{9D8B030D-6E8A-4147-A177-3AD203B41FA5}">
                          <a16:colId xmlns:a16="http://schemas.microsoft.com/office/drawing/2014/main" val="3339711722"/>
                        </a:ext>
                      </a:extLst>
                    </a:gridCol>
                  </a:tblGrid>
                  <a:tr h="498522">
                    <a:tc rowSpan="2">
                      <a:txBody>
                        <a:bodyPr/>
                        <a:lstStyle/>
                        <a:p>
                          <a:r>
                            <a:rPr lang="en-GB" noProof="0" dirty="0"/>
                            <a:t>Peak</a:t>
                          </a:r>
                        </a:p>
                      </a:txBody>
                      <a:tcPr/>
                    </a:tc>
                    <a:tc rowSpan="2">
                      <a:txBody>
                        <a:bodyPr/>
                        <a:lstStyle/>
                        <a:p>
                          <a:r>
                            <a:rPr lang="en-GB" noProof="0" dirty="0"/>
                            <a:t>Mu [us]</a:t>
                          </a:r>
                        </a:p>
                      </a:txBody>
                      <a:tcPr/>
                    </a:tc>
                    <a:tc rowSpan="2">
                      <a:txBody>
                        <a:bodyPr/>
                        <a:lstStyle/>
                        <a:p>
                          <a:r>
                            <a:rPr lang="en-GB" noProof="0" dirty="0"/>
                            <a:t>Sigma [us]</a:t>
                          </a:r>
                        </a:p>
                      </a:txBody>
                      <a:tcPr/>
                    </a:tc>
                    <a:tc rowSpan="2">
                      <a:txBody>
                        <a:bodyPr/>
                        <a:lstStyle/>
                        <a:p>
                          <a:r>
                            <a:rPr lang="en-GB" noProof="0" dirty="0"/>
                            <a:t>m/q</a:t>
                          </a:r>
                        </a:p>
                      </a:txBody>
                      <a:tcPr/>
                    </a:tc>
                    <a:tc rowSpan="2">
                      <a:txBody>
                        <a:bodyPr/>
                        <a:lstStyle/>
                        <a:p>
                          <a:r>
                            <a:rPr lang="en-GB" noProof="0" dirty="0"/>
                            <a:t>m/q std</a:t>
                          </a:r>
                        </a:p>
                      </a:txBody>
                      <a:tcPr/>
                    </a:tc>
                    <a:tc gridSpan="2">
                      <a:txBody>
                        <a:bodyPr/>
                        <a:lstStyle/>
                        <a:p>
                          <a:r>
                            <a:rPr lang="en-GB" noProof="0" dirty="0"/>
                            <a:t>Ar40 frag.</a:t>
                          </a:r>
                        </a:p>
                      </a:txBody>
                      <a:tcPr/>
                    </a:tc>
                    <a:tc hMerge="1">
                      <a:txBody>
                        <a:bodyPr/>
                        <a:lstStyle/>
                        <a:p>
                          <a:endParaRPr lang="en-US" dirty="0"/>
                        </a:p>
                      </a:txBody>
                      <a:tcPr/>
                    </a:tc>
                    <a:tc gridSpan="2">
                      <a:txBody>
                        <a:bodyPr/>
                        <a:lstStyle/>
                        <a:p>
                          <a:r>
                            <a:rPr lang="en-GB" noProof="0" dirty="0"/>
                            <a:t>Au197 frag.</a:t>
                          </a:r>
                        </a:p>
                      </a:txBody>
                      <a:tcPr/>
                    </a:tc>
                    <a:tc hMerge="1">
                      <a:txBody>
                        <a:bodyPr/>
                        <a:lstStyle/>
                        <a:p>
                          <a:endParaRPr lang="en-US" dirty="0"/>
                        </a:p>
                      </a:txBody>
                      <a:tcPr/>
                    </a:tc>
                    <a:tc gridSpan="2">
                      <a:txBody>
                        <a:bodyPr/>
                        <a:lstStyle/>
                        <a:p>
                          <a:r>
                            <a:rPr lang="en-GB" noProof="0" dirty="0"/>
                            <a:t>Ions</a:t>
                          </a:r>
                        </a:p>
                      </a:txBody>
                      <a:tcPr/>
                    </a:tc>
                    <a:tc hMerge="1">
                      <a:txBody>
                        <a:bodyPr/>
                        <a:lstStyle/>
                        <a:p>
                          <a:endParaRPr lang="en-US" dirty="0"/>
                        </a:p>
                      </a:txBody>
                      <a:tcPr/>
                    </a:tc>
                    <a:extLst>
                      <a:ext uri="{0D108BD9-81ED-4DB2-BD59-A6C34878D82A}">
                        <a16:rowId xmlns:a16="http://schemas.microsoft.com/office/drawing/2014/main" val="1107194877"/>
                      </a:ext>
                    </a:extLst>
                  </a:tr>
                  <a:tr h="438023">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vMerge="1">
                      <a:txBody>
                        <a:bodyPr/>
                        <a:lstStyle/>
                        <a:p>
                          <a:endParaRPr lang="en-US" dirty="0"/>
                        </a:p>
                      </a:txBody>
                      <a:tcPr/>
                    </a:tc>
                    <a:tc>
                      <a:txBody>
                        <a:bodyPr/>
                        <a:lstStyle/>
                        <a:p>
                          <a:endParaRPr lang="en-US"/>
                        </a:p>
                      </a:txBody>
                      <a:tcPr>
                        <a:blipFill>
                          <a:blip r:embed="rId2"/>
                          <a:stretch>
                            <a:fillRect l="-436364" t="-150000" r="-500000" b="-800000"/>
                          </a:stretch>
                        </a:blipFill>
                      </a:tcPr>
                    </a:tc>
                    <a:tc>
                      <a:txBody>
                        <a:bodyPr/>
                        <a:lstStyle/>
                        <a:p>
                          <a:endParaRPr lang="en-US"/>
                        </a:p>
                      </a:txBody>
                      <a:tcPr>
                        <a:blipFill>
                          <a:blip r:embed="rId2"/>
                          <a:stretch>
                            <a:fillRect l="-555294" t="-150000" r="-417647" b="-800000"/>
                          </a:stretch>
                        </a:blipFill>
                      </a:tcPr>
                    </a:tc>
                    <a:tc>
                      <a:txBody>
                        <a:bodyPr/>
                        <a:lstStyle/>
                        <a:p>
                          <a:endParaRPr lang="en-US"/>
                        </a:p>
                      </a:txBody>
                      <a:tcPr>
                        <a:blipFill>
                          <a:blip r:embed="rId2"/>
                          <a:stretch>
                            <a:fillRect l="-612088" t="-150000" r="-290110" b="-800000"/>
                          </a:stretch>
                        </a:blipFill>
                      </a:tcPr>
                    </a:tc>
                    <a:tc>
                      <a:txBody>
                        <a:bodyPr/>
                        <a:lstStyle/>
                        <a:p>
                          <a:endParaRPr lang="en-US"/>
                        </a:p>
                      </a:txBody>
                      <a:tcPr>
                        <a:blipFill>
                          <a:blip r:embed="rId2"/>
                          <a:stretch>
                            <a:fillRect l="-780723" t="-150000" r="-218072" b="-800000"/>
                          </a:stretch>
                        </a:blipFill>
                      </a:tcPr>
                    </a:tc>
                    <a:tc>
                      <a:txBody>
                        <a:bodyPr/>
                        <a:lstStyle/>
                        <a:p>
                          <a:endParaRPr lang="en-US"/>
                        </a:p>
                      </a:txBody>
                      <a:tcPr>
                        <a:blipFill>
                          <a:blip r:embed="rId2"/>
                          <a:stretch>
                            <a:fillRect l="-761458" t="-150000" r="-88542" b="-800000"/>
                          </a:stretch>
                        </a:blipFill>
                      </a:tcPr>
                    </a:tc>
                    <a:tc>
                      <a:txBody>
                        <a:bodyPr/>
                        <a:lstStyle/>
                        <a:p>
                          <a:endParaRPr lang="en-US"/>
                        </a:p>
                      </a:txBody>
                      <a:tcPr>
                        <a:blipFill>
                          <a:blip r:embed="rId2"/>
                          <a:stretch>
                            <a:fillRect l="-990419" t="-150000" r="-1796" b="-800000"/>
                          </a:stretch>
                        </a:blipFill>
                      </a:tcPr>
                    </a:tc>
                    <a:extLst>
                      <a:ext uri="{0D108BD9-81ED-4DB2-BD59-A6C34878D82A}">
                        <a16:rowId xmlns:a16="http://schemas.microsoft.com/office/drawing/2014/main" val="629036539"/>
                      </a:ext>
                    </a:extLst>
                  </a:tr>
                  <a:tr h="498522">
                    <a:tc>
                      <a:txBody>
                        <a:bodyPr/>
                        <a:lstStyle/>
                        <a:p>
                          <a:r>
                            <a:rPr lang="en-GB" noProof="0" dirty="0"/>
                            <a:t>1</a:t>
                          </a:r>
                        </a:p>
                      </a:txBody>
                      <a:tcPr/>
                    </a:tc>
                    <a:tc>
                      <a:txBody>
                        <a:bodyPr/>
                        <a:lstStyle/>
                        <a:p>
                          <a:r>
                            <a:rPr lang="en-GB" sz="1800" b="0" kern="1200" noProof="0" dirty="0">
                              <a:solidFill>
                                <a:schemeClr val="dk1"/>
                              </a:solidFill>
                              <a:effectLst/>
                            </a:rPr>
                            <a:t>5.9081</a:t>
                          </a:r>
                          <a:endParaRPr lang="en-GB" noProof="0" dirty="0"/>
                        </a:p>
                      </a:txBody>
                      <a:tcPr/>
                    </a:tc>
                    <a:tc>
                      <a:txBody>
                        <a:bodyPr/>
                        <a:lstStyle/>
                        <a:p>
                          <a:r>
                            <a:rPr lang="en-GB" sz="1800" b="0" kern="1200" noProof="0" dirty="0">
                              <a:solidFill>
                                <a:schemeClr val="dk1"/>
                              </a:solidFill>
                              <a:effectLst/>
                            </a:rPr>
                            <a:t>0.0063</a:t>
                          </a:r>
                          <a:endParaRPr lang="en-GB" noProof="0" dirty="0"/>
                        </a:p>
                      </a:txBody>
                      <a:tcPr/>
                    </a:tc>
                    <a:tc>
                      <a:txBody>
                        <a:bodyPr/>
                        <a:lstStyle/>
                        <a:p>
                          <a:r>
                            <a:rPr lang="en-GB" sz="1800" b="0" kern="1200" noProof="0" dirty="0">
                              <a:solidFill>
                                <a:schemeClr val="dk1"/>
                              </a:solidFill>
                              <a:effectLst/>
                            </a:rPr>
                            <a:t>1.00077</a:t>
                          </a:r>
                          <a:endParaRPr lang="en-GB" noProof="0" dirty="0"/>
                        </a:p>
                      </a:txBody>
                      <a:tcPr/>
                    </a:tc>
                    <a:tc>
                      <a:txBody>
                        <a:bodyPr/>
                        <a:lstStyle/>
                        <a:p>
                          <a:r>
                            <a:rPr lang="en-GB" sz="1800" b="0" kern="1200" noProof="0" dirty="0">
                              <a:solidFill>
                                <a:schemeClr val="dk1"/>
                              </a:solidFill>
                              <a:effectLst/>
                            </a:rPr>
                            <a:t>0.01373</a:t>
                          </a:r>
                          <a:endParaRPr lang="en-GB" noProof="0" dirty="0"/>
                        </a:p>
                      </a:txBody>
                      <a:tcPr/>
                    </a:tc>
                    <a:tc>
                      <a:txBody>
                        <a:bodyPr/>
                        <a:lstStyle/>
                        <a:p>
                          <a:r>
                            <a:rPr lang="en-US" sz="1800" b="0" i="0" kern="1200" dirty="0">
                              <a:solidFill>
                                <a:schemeClr val="tx1"/>
                              </a:solidFill>
                              <a:effectLst/>
                              <a:latin typeface="+mn-lt"/>
                              <a:ea typeface="+mn-ea"/>
                              <a:cs typeface="+mn-cs"/>
                            </a:rPr>
                            <a:t>-</a:t>
                          </a:r>
                          <a:r>
                            <a:rPr lang="en-US" sz="1800" b="0" i="0" kern="1200" baseline="30000" dirty="0">
                              <a:solidFill>
                                <a:schemeClr val="tx1"/>
                              </a:solidFill>
                              <a:effectLst/>
                              <a:latin typeface="+mn-lt"/>
                              <a:ea typeface="+mn-ea"/>
                              <a:cs typeface="+mn-cs"/>
                            </a:rPr>
                            <a:t>0</a:t>
                          </a:r>
                          <a:endParaRPr lang="en-GB" noProof="0" dirty="0"/>
                        </a:p>
                      </a:txBody>
                      <a:tcPr/>
                    </a:tc>
                    <a:tc>
                      <a:txBody>
                        <a:bodyPr/>
                        <a:lstStyle/>
                        <a:p>
                          <a:r>
                            <a:rPr lang="en-GB" noProof="0" dirty="0"/>
                            <a:t>-</a:t>
                          </a:r>
                        </a:p>
                      </a:txBody>
                      <a:tcPr/>
                    </a:tc>
                    <a:tc>
                      <a:txBody>
                        <a:bodyPr/>
                        <a:lstStyle/>
                        <a:p>
                          <a:r>
                            <a:rPr lang="en-GB" noProof="0" dirty="0"/>
                            <a:t>-</a:t>
                          </a:r>
                          <a:r>
                            <a:rPr lang="en-GB" baseline="30000" noProof="0" dirty="0"/>
                            <a:t>0</a:t>
                          </a:r>
                          <a:endParaRPr lang="en-GB" noProof="0" dirty="0"/>
                        </a:p>
                      </a:txBody>
                      <a:tcPr/>
                    </a:tc>
                    <a:tc>
                      <a:txBody>
                        <a:bodyPr/>
                        <a:lstStyle/>
                        <a:p>
                          <a:r>
                            <a:rPr lang="en-GB" noProof="0" dirty="0"/>
                            <a:t>-</a:t>
                          </a:r>
                        </a:p>
                      </a:txBody>
                      <a:tcPr/>
                    </a:tc>
                    <a:tc>
                      <a:txBody>
                        <a:bodyPr/>
                        <a:lstStyle/>
                        <a:p>
                          <a:r>
                            <a:rPr lang="en-GB" noProof="0" dirty="0"/>
                            <a:t>-</a:t>
                          </a:r>
                          <a:r>
                            <a:rPr lang="en-GB" baseline="30000" noProof="0" dirty="0"/>
                            <a:t>0</a:t>
                          </a:r>
                          <a:endParaRPr lang="en-GB" noProof="0" dirty="0"/>
                        </a:p>
                      </a:txBody>
                      <a:tcPr/>
                    </a:tc>
                    <a:tc>
                      <a:txBody>
                        <a:bodyPr/>
                        <a:lstStyle/>
                        <a:p>
                          <a:r>
                            <a:rPr lang="en-GB" noProof="0" dirty="0"/>
                            <a:t>-</a:t>
                          </a:r>
                        </a:p>
                      </a:txBody>
                      <a:tcPr/>
                    </a:tc>
                    <a:extLst>
                      <a:ext uri="{0D108BD9-81ED-4DB2-BD59-A6C34878D82A}">
                        <a16:rowId xmlns:a16="http://schemas.microsoft.com/office/drawing/2014/main" val="3163400060"/>
                      </a:ext>
                    </a:extLst>
                  </a:tr>
                  <a:tr h="498522">
                    <a:tc>
                      <a:txBody>
                        <a:bodyPr/>
                        <a:lstStyle/>
                        <a:p>
                          <a:r>
                            <a:rPr lang="en-GB" noProof="0" dirty="0"/>
                            <a:t>2</a:t>
                          </a:r>
                        </a:p>
                      </a:txBody>
                      <a:tcPr/>
                    </a:tc>
                    <a:tc>
                      <a:txBody>
                        <a:bodyPr/>
                        <a:lstStyle/>
                        <a:p>
                          <a:r>
                            <a:rPr lang="en-GB" sz="1800" b="0" kern="1200" noProof="0" dirty="0">
                              <a:solidFill>
                                <a:schemeClr val="dk1"/>
                              </a:solidFill>
                              <a:effectLst/>
                            </a:rPr>
                            <a:t>6.6819</a:t>
                          </a:r>
                          <a:endParaRPr lang="en-GB" noProof="0" dirty="0"/>
                        </a:p>
                      </a:txBody>
                      <a:tcPr/>
                    </a:tc>
                    <a:tc>
                      <a:txBody>
                        <a:bodyPr/>
                        <a:lstStyle/>
                        <a:p>
                          <a:r>
                            <a:rPr lang="en-GB" sz="1800" b="0" kern="1200" noProof="0" dirty="0">
                              <a:solidFill>
                                <a:schemeClr val="dk1"/>
                              </a:solidFill>
                              <a:effectLst/>
                            </a:rPr>
                            <a:t>0.0104</a:t>
                          </a:r>
                          <a:endParaRPr lang="en-GB" noProof="0" dirty="0"/>
                        </a:p>
                      </a:txBody>
                      <a:tcPr/>
                    </a:tc>
                    <a:tc>
                      <a:txBody>
                        <a:bodyPr/>
                        <a:lstStyle/>
                        <a:p>
                          <a:r>
                            <a:rPr lang="en-GB" sz="1800" b="0" kern="1200" noProof="0" dirty="0">
                              <a:solidFill>
                                <a:schemeClr val="dk1"/>
                              </a:solidFill>
                              <a:effectLst/>
                            </a:rPr>
                            <a:t>1.28007</a:t>
                          </a:r>
                          <a:endParaRPr lang="en-GB" noProof="0" dirty="0"/>
                        </a:p>
                      </a:txBody>
                      <a:tcPr/>
                    </a:tc>
                    <a:tc>
                      <a:txBody>
                        <a:bodyPr/>
                        <a:lstStyle/>
                        <a:p>
                          <a:r>
                            <a:rPr lang="en-GB" sz="1800" b="0" kern="1200" noProof="0" dirty="0">
                              <a:solidFill>
                                <a:schemeClr val="dk1"/>
                              </a:solidFill>
                              <a:effectLst/>
                            </a:rPr>
                            <a:t>0.01780</a:t>
                          </a:r>
                          <a:endParaRPr lang="en-GB" noProof="0" dirty="0"/>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extLst>
                      <a:ext uri="{0D108BD9-81ED-4DB2-BD59-A6C34878D82A}">
                        <a16:rowId xmlns:a16="http://schemas.microsoft.com/office/drawing/2014/main" val="792317167"/>
                      </a:ext>
                    </a:extLst>
                  </a:tr>
                  <a:tr h="498522">
                    <a:tc>
                      <a:txBody>
                        <a:bodyPr/>
                        <a:lstStyle/>
                        <a:p>
                          <a:r>
                            <a:rPr lang="en-GB" noProof="0" dirty="0"/>
                            <a:t>3</a:t>
                          </a:r>
                        </a:p>
                      </a:txBody>
                      <a:tcPr/>
                    </a:tc>
                    <a:tc>
                      <a:txBody>
                        <a:bodyPr/>
                        <a:lstStyle/>
                        <a:p>
                          <a:r>
                            <a:rPr lang="en-GB" sz="1800" b="0" kern="1200" noProof="0" dirty="0">
                              <a:solidFill>
                                <a:schemeClr val="dk1"/>
                              </a:solidFill>
                              <a:effectLst/>
                            </a:rPr>
                            <a:t>7.8282</a:t>
                          </a:r>
                          <a:endParaRPr lang="en-GB" noProof="0" dirty="0"/>
                        </a:p>
                      </a:txBody>
                      <a:tcPr/>
                    </a:tc>
                    <a:tc>
                      <a:txBody>
                        <a:bodyPr/>
                        <a:lstStyle/>
                        <a:p>
                          <a:r>
                            <a:rPr lang="en-GB" noProof="0" dirty="0"/>
                            <a:t>0.</a:t>
                          </a:r>
                          <a:r>
                            <a:rPr lang="en-GB" sz="1800" b="0" kern="1200" noProof="0" dirty="0">
                              <a:solidFill>
                                <a:schemeClr val="dk1"/>
                              </a:solidFill>
                              <a:effectLst/>
                            </a:rPr>
                            <a:t>0049</a:t>
                          </a:r>
                          <a:endParaRPr lang="en-GB" noProof="0" dirty="0"/>
                        </a:p>
                      </a:txBody>
                      <a:tcPr/>
                    </a:tc>
                    <a:tc>
                      <a:txBody>
                        <a:bodyPr/>
                        <a:lstStyle/>
                        <a:p>
                          <a:r>
                            <a:rPr lang="en-GB" sz="1800" b="0" kern="1200" noProof="0" dirty="0">
                              <a:solidFill>
                                <a:schemeClr val="dk1"/>
                              </a:solidFill>
                              <a:effectLst/>
                            </a:rPr>
                            <a:t>1.75697</a:t>
                          </a:r>
                          <a:endParaRPr lang="en-GB" noProof="0" dirty="0"/>
                        </a:p>
                      </a:txBody>
                      <a:tcPr/>
                    </a:tc>
                    <a:tc>
                      <a:txBody>
                        <a:bodyPr/>
                        <a:lstStyle/>
                        <a:p>
                          <a:r>
                            <a:rPr lang="en-GB" sz="1800" b="0" kern="1200" noProof="0" dirty="0">
                              <a:solidFill>
                                <a:schemeClr val="dk1"/>
                              </a:solidFill>
                              <a:effectLst/>
                            </a:rPr>
                            <a:t>0.02391</a:t>
                          </a:r>
                          <a:endParaRPr lang="en-GB" noProof="0" dirty="0"/>
                        </a:p>
                      </a:txBody>
                      <a:tcPr/>
                    </a:tc>
                    <a:tc>
                      <a:txBody>
                        <a:bodyPr/>
                        <a:lstStyle/>
                        <a:p>
                          <a:r>
                            <a:rPr lang="en-US" sz="1800" b="0" i="0" kern="1200" dirty="0">
                              <a:solidFill>
                                <a:schemeClr val="tx1"/>
                              </a:solidFill>
                              <a:effectLst/>
                              <a:latin typeface="+mn-lt"/>
                              <a:ea typeface="+mn-ea"/>
                              <a:cs typeface="+mn-cs"/>
                            </a:rPr>
                            <a:t>1.75423</a:t>
                          </a:r>
                          <a:r>
                            <a:rPr lang="en-US" sz="1800" b="0" i="0" kern="1200" baseline="30000" dirty="0">
                              <a:solidFill>
                                <a:schemeClr val="tx1"/>
                              </a:solidFill>
                              <a:effectLst/>
                              <a:latin typeface="+mn-lt"/>
                              <a:ea typeface="+mn-ea"/>
                              <a:cs typeface="+mn-cs"/>
                            </a:rPr>
                            <a:t>1</a:t>
                          </a:r>
                          <a:endParaRPr lang="en-GB" noProof="0" dirty="0"/>
                        </a:p>
                      </a:txBody>
                      <a:tcPr/>
                    </a:tc>
                    <a:tc>
                      <a:txBody>
                        <a:bodyPr/>
                        <a:lstStyle/>
                        <a:p>
                          <a:r>
                            <a:rPr lang="en-GB" noProof="0" dirty="0"/>
                            <a:t>0.15</a:t>
                          </a:r>
                        </a:p>
                      </a:txBody>
                      <a:tcPr/>
                    </a:tc>
                    <a:tc>
                      <a:txBody>
                        <a:bodyPr/>
                        <a:lstStyle/>
                        <a:p>
                          <a:r>
                            <a:rPr lang="en-US" sz="1800" b="0" i="0" kern="1200" dirty="0">
                              <a:solidFill>
                                <a:schemeClr val="tx1"/>
                              </a:solidFill>
                              <a:effectLst/>
                              <a:latin typeface="+mn-lt"/>
                              <a:ea typeface="+mn-ea"/>
                              <a:cs typeface="+mn-cs"/>
                            </a:rPr>
                            <a:t>1.75423</a:t>
                          </a:r>
                          <a:r>
                            <a:rPr lang="en-US" sz="1800" b="0" i="0" kern="1200" baseline="30000" dirty="0">
                              <a:solidFill>
                                <a:schemeClr val="tx1"/>
                              </a:solidFill>
                              <a:effectLst/>
                              <a:latin typeface="+mn-lt"/>
                              <a:ea typeface="+mn-ea"/>
                              <a:cs typeface="+mn-cs"/>
                            </a:rPr>
                            <a:t>1</a:t>
                          </a:r>
                          <a:endParaRPr lang="en-GB" noProof="0" dirty="0"/>
                        </a:p>
                      </a:txBody>
                      <a:tcPr/>
                    </a:tc>
                    <a:tc>
                      <a:txBody>
                        <a:bodyPr/>
                        <a:lstStyle/>
                        <a:p>
                          <a:r>
                            <a:rPr lang="en-GB" noProof="0" dirty="0"/>
                            <a:t>0.15</a:t>
                          </a:r>
                        </a:p>
                      </a:txBody>
                      <a:tcPr/>
                    </a:tc>
                    <a:tc>
                      <a:txBody>
                        <a:bodyPr/>
                        <a:lstStyle/>
                        <a:p>
                          <a:r>
                            <a:rPr lang="en-GB" noProof="0" dirty="0"/>
                            <a:t>-</a:t>
                          </a:r>
                        </a:p>
                      </a:txBody>
                      <a:tcPr/>
                    </a:tc>
                    <a:tc>
                      <a:txBody>
                        <a:bodyPr/>
                        <a:lstStyle/>
                        <a:p>
                          <a:r>
                            <a:rPr lang="en-GB" noProof="0" dirty="0"/>
                            <a:t>-</a:t>
                          </a:r>
                        </a:p>
                      </a:txBody>
                      <a:tcPr/>
                    </a:tc>
                    <a:extLst>
                      <a:ext uri="{0D108BD9-81ED-4DB2-BD59-A6C34878D82A}">
                        <a16:rowId xmlns:a16="http://schemas.microsoft.com/office/drawing/2014/main" val="2469404209"/>
                      </a:ext>
                    </a:extLst>
                  </a:tr>
                  <a:tr h="498522">
                    <a:tc>
                      <a:txBody>
                        <a:bodyPr/>
                        <a:lstStyle/>
                        <a:p>
                          <a:r>
                            <a:rPr lang="en-GB" noProof="0" dirty="0"/>
                            <a:t>4</a:t>
                          </a:r>
                        </a:p>
                      </a:txBody>
                      <a:tcPr/>
                    </a:tc>
                    <a:tc>
                      <a:txBody>
                        <a:bodyPr/>
                        <a:lstStyle/>
                        <a:p>
                          <a:r>
                            <a:rPr lang="en-GB" sz="1800" b="0" kern="1200" noProof="0" dirty="0">
                              <a:solidFill>
                                <a:schemeClr val="dk1"/>
                              </a:solidFill>
                              <a:effectLst/>
                            </a:rPr>
                            <a:t>8.5942</a:t>
                          </a:r>
                          <a:endParaRPr lang="en-GB" noProof="0" dirty="0"/>
                        </a:p>
                      </a:txBody>
                      <a:tcPr/>
                    </a:tc>
                    <a:tc>
                      <a:txBody>
                        <a:bodyPr/>
                        <a:lstStyle/>
                        <a:p>
                          <a:r>
                            <a:rPr lang="en-GB" sz="1800" b="0" kern="1200" noProof="0" dirty="0">
                              <a:solidFill>
                                <a:schemeClr val="dk1"/>
                              </a:solidFill>
                              <a:effectLst/>
                            </a:rPr>
                            <a:t>0.0061</a:t>
                          </a:r>
                          <a:endParaRPr lang="en-GB" noProof="0" dirty="0"/>
                        </a:p>
                      </a:txBody>
                      <a:tcPr/>
                    </a:tc>
                    <a:tc>
                      <a:txBody>
                        <a:bodyPr/>
                        <a:lstStyle/>
                        <a:p>
                          <a:r>
                            <a:rPr lang="en-GB" sz="1800" b="0" kern="1200" noProof="0" dirty="0">
                              <a:solidFill>
                                <a:schemeClr val="dk1"/>
                              </a:solidFill>
                              <a:effectLst/>
                            </a:rPr>
                            <a:t>2.11765</a:t>
                          </a:r>
                          <a:endParaRPr lang="en-GB" noProof="0" dirty="0"/>
                        </a:p>
                      </a:txBody>
                      <a:tcPr/>
                    </a:tc>
                    <a:tc>
                      <a:txBody>
                        <a:bodyPr/>
                        <a:lstStyle/>
                        <a:p>
                          <a:r>
                            <a:rPr lang="en-GB" sz="1800" b="0" kern="1200" noProof="0" dirty="0">
                              <a:solidFill>
                                <a:schemeClr val="dk1"/>
                              </a:solidFill>
                              <a:effectLst/>
                            </a:rPr>
                            <a:t>0.02886</a:t>
                          </a:r>
                          <a:endParaRPr lang="en-GB" noProof="0" dirty="0"/>
                        </a:p>
                      </a:txBody>
                      <a:tcPr/>
                    </a:tc>
                    <a:tc>
                      <a:txBody>
                        <a:bodyPr/>
                        <a:lstStyle/>
                        <a:p>
                          <a:r>
                            <a:rPr lang="en-US" sz="1800" b="0" i="0" kern="1200" dirty="0">
                              <a:solidFill>
                                <a:schemeClr val="tx1"/>
                              </a:solidFill>
                              <a:effectLst/>
                              <a:latin typeface="+mn-lt"/>
                              <a:ea typeface="+mn-ea"/>
                              <a:cs typeface="+mn-cs"/>
                            </a:rPr>
                            <a:t>2.11282</a:t>
                          </a:r>
                          <a:endParaRPr lang="en-GB" noProof="0" dirty="0"/>
                        </a:p>
                      </a:txBody>
                      <a:tcPr/>
                    </a:tc>
                    <a:tc>
                      <a:txBody>
                        <a:bodyPr/>
                        <a:lstStyle/>
                        <a:p>
                          <a:r>
                            <a:rPr lang="en-US" sz="1800" b="0" i="0" kern="1200" dirty="0">
                              <a:solidFill>
                                <a:schemeClr val="tx1"/>
                              </a:solidFill>
                              <a:effectLst/>
                              <a:latin typeface="+mn-lt"/>
                              <a:ea typeface="+mn-ea"/>
                              <a:cs typeface="+mn-cs"/>
                            </a:rPr>
                            <a:t>0.22782</a:t>
                          </a:r>
                          <a:endParaRPr lang="en-GB" noProof="0" dirty="0"/>
                        </a:p>
                      </a:txBody>
                      <a:tcPr/>
                    </a:tc>
                    <a:tc>
                      <a:txBody>
                        <a:bodyPr/>
                        <a:lstStyle/>
                        <a:p>
                          <a:r>
                            <a:rPr lang="en-GB" noProof="0" dirty="0"/>
                            <a:t>-</a:t>
                          </a:r>
                        </a:p>
                      </a:txBody>
                      <a:tcPr/>
                    </a:tc>
                    <a:tc>
                      <a:txBody>
                        <a:bodyPr/>
                        <a:lstStyle/>
                        <a:p>
                          <a:r>
                            <a:rPr lang="en-GB" noProof="0" dirty="0"/>
                            <a:t>-</a:t>
                          </a:r>
                        </a:p>
                      </a:txBody>
                      <a:tcPr/>
                    </a:tc>
                    <a:tc>
                      <a:txBody>
                        <a:bodyPr/>
                        <a:lstStyle/>
                        <a:p>
                          <a:r>
                            <a:rPr lang="en-US" sz="1800" b="0" i="0" kern="1200" dirty="0">
                              <a:solidFill>
                                <a:schemeClr val="tx1"/>
                              </a:solidFill>
                              <a:effectLst/>
                              <a:latin typeface="+mn-lt"/>
                              <a:ea typeface="+mn-ea"/>
                              <a:cs typeface="+mn-cs"/>
                            </a:rPr>
                            <a:t>2.13147</a:t>
                          </a:r>
                          <a:r>
                            <a:rPr lang="en-US" sz="1800" b="0" i="0" kern="1200" baseline="30000" dirty="0">
                              <a:solidFill>
                                <a:schemeClr val="tx1"/>
                              </a:solidFill>
                              <a:effectLst/>
                              <a:latin typeface="+mn-lt"/>
                              <a:ea typeface="+mn-ea"/>
                              <a:cs typeface="+mn-cs"/>
                            </a:rPr>
                            <a:t>2</a:t>
                          </a:r>
                          <a:endParaRPr lang="en-GB" noProof="0" dirty="0"/>
                        </a:p>
                      </a:txBody>
                      <a:tcPr/>
                    </a:tc>
                    <a:tc>
                      <a:txBody>
                        <a:bodyPr/>
                        <a:lstStyle/>
                        <a:p>
                          <a:r>
                            <a:rPr lang="en-US" sz="1800" b="0" i="0" kern="1200" dirty="0">
                              <a:solidFill>
                                <a:schemeClr val="tx1"/>
                              </a:solidFill>
                              <a:effectLst/>
                              <a:latin typeface="+mn-lt"/>
                              <a:ea typeface="+mn-ea"/>
                              <a:cs typeface="+mn-cs"/>
                            </a:rPr>
                            <a:t>0.65271</a:t>
                          </a:r>
                          <a:endParaRPr lang="en-GB" noProof="0" dirty="0"/>
                        </a:p>
                      </a:txBody>
                      <a:tcPr/>
                    </a:tc>
                    <a:extLst>
                      <a:ext uri="{0D108BD9-81ED-4DB2-BD59-A6C34878D82A}">
                        <a16:rowId xmlns:a16="http://schemas.microsoft.com/office/drawing/2014/main" val="3938385781"/>
                      </a:ext>
                    </a:extLst>
                  </a:tr>
                  <a:tr h="498522">
                    <a:tc>
                      <a:txBody>
                        <a:bodyPr/>
                        <a:lstStyle/>
                        <a:p>
                          <a:r>
                            <a:rPr lang="en-GB" noProof="0" dirty="0"/>
                            <a:t>5</a:t>
                          </a:r>
                        </a:p>
                      </a:txBody>
                      <a:tcPr/>
                    </a:tc>
                    <a:tc>
                      <a:txBody>
                        <a:bodyPr/>
                        <a:lstStyle/>
                        <a:p>
                          <a:r>
                            <a:rPr lang="en-GB" sz="1800" b="0" kern="1200" noProof="0" dirty="0">
                              <a:solidFill>
                                <a:schemeClr val="dk1"/>
                              </a:solidFill>
                              <a:effectLst/>
                            </a:rPr>
                            <a:t>9.2103</a:t>
                          </a:r>
                          <a:endParaRPr lang="en-GB" noProof="0" dirty="0"/>
                        </a:p>
                      </a:txBody>
                      <a:tcPr/>
                    </a:tc>
                    <a:tc>
                      <a:txBody>
                        <a:bodyPr/>
                        <a:lstStyle/>
                        <a:p>
                          <a:r>
                            <a:rPr lang="en-GB" noProof="0" dirty="0"/>
                            <a:t>0.</a:t>
                          </a:r>
                          <a:r>
                            <a:rPr lang="en-GB" sz="1800" b="0" kern="1200" noProof="0" dirty="0">
                              <a:solidFill>
                                <a:schemeClr val="dk1"/>
                              </a:solidFill>
                              <a:effectLst/>
                            </a:rPr>
                            <a:t>0027</a:t>
                          </a:r>
                          <a:endParaRPr lang="en-GB" noProof="0" dirty="0"/>
                        </a:p>
                      </a:txBody>
                      <a:tcPr/>
                    </a:tc>
                    <a:tc>
                      <a:txBody>
                        <a:bodyPr/>
                        <a:lstStyle/>
                        <a:p>
                          <a:r>
                            <a:rPr lang="en-GB" sz="1800" b="0" kern="1200" noProof="0" dirty="0">
                              <a:solidFill>
                                <a:schemeClr val="dk1"/>
                              </a:solidFill>
                              <a:effectLst/>
                            </a:rPr>
                            <a:t>2.43212</a:t>
                          </a:r>
                          <a:endParaRPr lang="en-GB" noProof="0" dirty="0"/>
                        </a:p>
                      </a:txBody>
                      <a:tcPr/>
                    </a:tc>
                    <a:tc>
                      <a:txBody>
                        <a:bodyPr/>
                        <a:lstStyle/>
                        <a:p>
                          <a:r>
                            <a:rPr lang="en-GB" sz="1800" b="0" kern="1200" noProof="0" dirty="0">
                              <a:solidFill>
                                <a:schemeClr val="dk1"/>
                              </a:solidFill>
                              <a:effectLst/>
                            </a:rPr>
                            <a:t>0.03299</a:t>
                          </a:r>
                          <a:endParaRPr lang="en-GB" noProof="0" dirty="0"/>
                        </a:p>
                      </a:txBody>
                      <a:tcPr/>
                    </a:tc>
                    <a:tc>
                      <a:txBody>
                        <a:bodyPr/>
                        <a:lstStyle/>
                        <a:p>
                          <a:r>
                            <a:rPr lang="en-GB" noProof="0" dirty="0"/>
                            <a:t>-</a:t>
                          </a:r>
                        </a:p>
                      </a:txBody>
                      <a:tcPr/>
                    </a:tc>
                    <a:tc>
                      <a:txBody>
                        <a:bodyPr/>
                        <a:lstStyle/>
                        <a:p>
                          <a:r>
                            <a:rPr lang="en-GB" noProof="0" dirty="0"/>
                            <a:t>-</a:t>
                          </a:r>
                        </a:p>
                      </a:txBody>
                      <a:tcPr/>
                    </a:tc>
                    <a:tc>
                      <a:txBody>
                        <a:bodyPr/>
                        <a:lstStyle/>
                        <a:p>
                          <a:r>
                            <a:rPr lang="en-US" sz="1800" b="0" i="0" kern="1200" dirty="0">
                              <a:solidFill>
                                <a:schemeClr val="tx1"/>
                              </a:solidFill>
                              <a:effectLst/>
                              <a:latin typeface="+mn-lt"/>
                              <a:ea typeface="+mn-ea"/>
                              <a:cs typeface="+mn-cs"/>
                            </a:rPr>
                            <a:t>2.44126</a:t>
                          </a:r>
                          <a:endParaRPr lang="en-GB" noProof="0" dirty="0"/>
                        </a:p>
                      </a:txBody>
                      <a:tcPr/>
                    </a:tc>
                    <a:tc>
                      <a:txBody>
                        <a:bodyPr/>
                        <a:lstStyle/>
                        <a:p>
                          <a:r>
                            <a:rPr lang="en-US" sz="1800" b="0" i="0" kern="1200" dirty="0">
                              <a:solidFill>
                                <a:schemeClr val="tx1"/>
                              </a:solidFill>
                              <a:effectLst/>
                              <a:latin typeface="+mn-lt"/>
                              <a:ea typeface="+mn-ea"/>
                              <a:cs typeface="+mn-cs"/>
                            </a:rPr>
                            <a:t>0.37579</a:t>
                          </a:r>
                          <a:endParaRPr lang="en-GB" noProof="0" dirty="0"/>
                        </a:p>
                      </a:txBody>
                      <a:tcPr/>
                    </a:tc>
                    <a:tc>
                      <a:txBody>
                        <a:bodyPr/>
                        <a:lstStyle/>
                        <a:p>
                          <a:r>
                            <a:rPr lang="en-US" sz="1800" b="0" i="0" kern="1200" dirty="0">
                              <a:solidFill>
                                <a:schemeClr val="tx1"/>
                              </a:solidFill>
                              <a:effectLst/>
                              <a:latin typeface="+mn-lt"/>
                              <a:ea typeface="+mn-ea"/>
                              <a:cs typeface="+mn-cs"/>
                            </a:rPr>
                            <a:t>2.45939</a:t>
                          </a:r>
                          <a:r>
                            <a:rPr lang="en-US" sz="1800" b="0" i="0" kern="1200" baseline="30000" dirty="0">
                              <a:solidFill>
                                <a:schemeClr val="tx1"/>
                              </a:solidFill>
                              <a:effectLst/>
                              <a:latin typeface="+mn-lt"/>
                              <a:ea typeface="+mn-ea"/>
                              <a:cs typeface="+mn-cs"/>
                            </a:rPr>
                            <a:t>3</a:t>
                          </a:r>
                          <a:endParaRPr lang="en-GB" noProof="0" dirty="0"/>
                        </a:p>
                      </a:txBody>
                      <a:tcPr/>
                    </a:tc>
                    <a:tc>
                      <a:txBody>
                        <a:bodyPr/>
                        <a:lstStyle/>
                        <a:p>
                          <a:r>
                            <a:rPr lang="en-US" sz="1800" b="0" i="0" kern="1200" dirty="0">
                              <a:solidFill>
                                <a:schemeClr val="tx1"/>
                              </a:solidFill>
                              <a:effectLst/>
                              <a:latin typeface="+mn-lt"/>
                              <a:ea typeface="+mn-ea"/>
                              <a:cs typeface="+mn-cs"/>
                            </a:rPr>
                            <a:t>1.12143</a:t>
                          </a:r>
                          <a:endParaRPr lang="en-GB" noProof="0" dirty="0"/>
                        </a:p>
                      </a:txBody>
                      <a:tcPr/>
                    </a:tc>
                    <a:extLst>
                      <a:ext uri="{0D108BD9-81ED-4DB2-BD59-A6C34878D82A}">
                        <a16:rowId xmlns:a16="http://schemas.microsoft.com/office/drawing/2014/main" val="631391620"/>
                      </a:ext>
                    </a:extLst>
                  </a:tr>
                  <a:tr h="914400">
                    <a:tc>
                      <a:txBody>
                        <a:bodyPr/>
                        <a:lstStyle/>
                        <a:p>
                          <a:r>
                            <a:rPr lang="en-GB" noProof="0" dirty="0"/>
                            <a:t>6</a:t>
                          </a:r>
                        </a:p>
                      </a:txBody>
                      <a:tcPr/>
                    </a:tc>
                    <a:tc>
                      <a:txBody>
                        <a:bodyPr/>
                        <a:lstStyle/>
                        <a:p>
                          <a:r>
                            <a:rPr lang="en-GB" sz="1800" b="0" kern="1200" noProof="0" dirty="0">
                              <a:solidFill>
                                <a:schemeClr val="dk1"/>
                              </a:solidFill>
                              <a:effectLst/>
                            </a:rPr>
                            <a:t>9.6701</a:t>
                          </a:r>
                          <a:endParaRPr lang="en-GB" noProof="0" dirty="0"/>
                        </a:p>
                      </a:txBody>
                      <a:tcPr/>
                    </a:tc>
                    <a:tc>
                      <a:txBody>
                        <a:bodyPr/>
                        <a:lstStyle/>
                        <a:p>
                          <a:r>
                            <a:rPr lang="en-GB" noProof="0" dirty="0"/>
                            <a:t>0.</a:t>
                          </a:r>
                          <a:r>
                            <a:rPr lang="en-GB" sz="1800" b="0" kern="1200" noProof="0" dirty="0">
                              <a:solidFill>
                                <a:schemeClr val="dk1"/>
                              </a:solidFill>
                              <a:effectLst/>
                            </a:rPr>
                            <a:t>0024</a:t>
                          </a:r>
                          <a:endParaRPr lang="en-GB" noProof="0" dirty="0"/>
                        </a:p>
                      </a:txBody>
                      <a:tcPr/>
                    </a:tc>
                    <a:tc>
                      <a:txBody>
                        <a:bodyPr/>
                        <a:lstStyle/>
                        <a:p>
                          <a:r>
                            <a:rPr lang="en-GB" sz="1800" b="0" kern="1200" noProof="0" dirty="0">
                              <a:solidFill>
                                <a:schemeClr val="dk1"/>
                              </a:solidFill>
                              <a:effectLst/>
                            </a:rPr>
                            <a:t>2.68101</a:t>
                          </a:r>
                          <a:endParaRPr lang="en-GB" noProof="0" dirty="0"/>
                        </a:p>
                      </a:txBody>
                      <a:tcPr/>
                    </a:tc>
                    <a:tc>
                      <a:txBody>
                        <a:bodyPr/>
                        <a:lstStyle/>
                        <a:p>
                          <a:r>
                            <a:rPr lang="en-GB" sz="1800" b="0" kern="1200" noProof="0" dirty="0">
                              <a:solidFill>
                                <a:schemeClr val="dk1"/>
                              </a:solidFill>
                              <a:effectLst/>
                            </a:rPr>
                            <a:t>0.03636</a:t>
                          </a:r>
                          <a:endParaRPr lang="en-GB" noProof="0" dirty="0"/>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tc>
                      <a:txBody>
                        <a:bodyPr/>
                        <a:lstStyle/>
                        <a:p>
                          <a:r>
                            <a:rPr lang="en-GB" noProof="0" dirty="0"/>
                            <a:t>-</a:t>
                          </a:r>
                        </a:p>
                      </a:txBody>
                      <a:tcPr/>
                    </a:tc>
                    <a:tc>
                      <a:txBody>
                        <a:bodyPr/>
                        <a:lstStyle/>
                        <a:p>
                          <a:r>
                            <a:rPr lang="en-US" sz="1800" b="0" i="0" kern="1200" dirty="0">
                              <a:solidFill>
                                <a:schemeClr val="tx1"/>
                              </a:solidFill>
                              <a:effectLst/>
                              <a:latin typeface="+mn-lt"/>
                              <a:ea typeface="+mn-ea"/>
                              <a:cs typeface="+mn-cs"/>
                            </a:rPr>
                            <a:t>2.66416</a:t>
                          </a:r>
                          <a:r>
                            <a:rPr lang="en-US" sz="1800" b="0" i="0" kern="1200" baseline="30000" dirty="0">
                              <a:solidFill>
                                <a:schemeClr val="tx1"/>
                              </a:solidFill>
                              <a:effectLst/>
                              <a:latin typeface="+mn-lt"/>
                              <a:ea typeface="+mn-ea"/>
                              <a:cs typeface="+mn-cs"/>
                            </a:rPr>
                            <a:t>4</a:t>
                          </a:r>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2.66434</a:t>
                          </a:r>
                          <a:r>
                            <a:rPr lang="en-US" sz="1800" b="0" i="0" kern="1200" baseline="30000" dirty="0">
                              <a:solidFill>
                                <a:schemeClr val="tx1"/>
                              </a:solidFill>
                              <a:effectLst/>
                              <a:latin typeface="+mn-lt"/>
                              <a:ea typeface="+mn-ea"/>
                              <a:cs typeface="+mn-cs"/>
                            </a:rPr>
                            <a:t>5</a:t>
                          </a:r>
                          <a:endParaRPr lang="en-US" sz="1800" b="0" i="0" kern="1200" dirty="0">
                            <a:solidFill>
                              <a:schemeClr val="tx1"/>
                            </a:solidFill>
                            <a:effectLst/>
                            <a:latin typeface="+mn-lt"/>
                            <a:ea typeface="+mn-ea"/>
                            <a:cs typeface="+mn-cs"/>
                          </a:endParaRPr>
                        </a:p>
                        <a:p>
                          <a:r>
                            <a:rPr lang="en-US" sz="1800" b="0" i="0" kern="1200" dirty="0">
                              <a:solidFill>
                                <a:schemeClr val="tx1"/>
                              </a:solidFill>
                              <a:effectLst/>
                              <a:latin typeface="+mn-lt"/>
                              <a:ea typeface="+mn-ea"/>
                              <a:cs typeface="+mn-cs"/>
                            </a:rPr>
                            <a:t>2.66582</a:t>
                          </a:r>
                          <a:r>
                            <a:rPr lang="en-US" sz="1800" b="0" i="0" kern="1200" baseline="30000" dirty="0">
                              <a:solidFill>
                                <a:schemeClr val="tx1"/>
                              </a:solidFill>
                              <a:effectLst/>
                              <a:latin typeface="+mn-lt"/>
                              <a:ea typeface="+mn-ea"/>
                              <a:cs typeface="+mn-cs"/>
                            </a:rPr>
                            <a:t>6</a:t>
                          </a:r>
                          <a:endParaRPr lang="en-GB" noProof="0" dirty="0"/>
                        </a:p>
                      </a:txBody>
                      <a:tcPr/>
                    </a:tc>
                    <a:tc>
                      <a:txBody>
                        <a:bodyPr/>
                        <a:lstStyle/>
                        <a:p>
                          <a:r>
                            <a:rPr lang="en-US" sz="1800" b="0" i="0" kern="1200" dirty="0">
                              <a:solidFill>
                                <a:schemeClr val="tx1"/>
                              </a:solidFill>
                              <a:effectLst/>
                              <a:latin typeface="+mn-lt"/>
                              <a:ea typeface="+mn-ea"/>
                              <a:cs typeface="+mn-cs"/>
                            </a:rPr>
                            <a:t>0.62858</a:t>
                          </a:r>
                        </a:p>
                        <a:p>
                          <a:r>
                            <a:rPr lang="en-US" sz="1800" b="0" i="0" kern="1200" dirty="0">
                              <a:solidFill>
                                <a:schemeClr val="tx1"/>
                              </a:solidFill>
                              <a:effectLst/>
                              <a:latin typeface="+mn-lt"/>
                              <a:ea typeface="+mn-ea"/>
                              <a:cs typeface="+mn-cs"/>
                            </a:rPr>
                            <a:t>0.62185</a:t>
                          </a:r>
                        </a:p>
                        <a:p>
                          <a:r>
                            <a:rPr lang="en-US" sz="1800" b="0" i="0" kern="1200" dirty="0">
                              <a:solidFill>
                                <a:schemeClr val="tx1"/>
                              </a:solidFill>
                              <a:effectLst/>
                              <a:latin typeface="+mn-lt"/>
                              <a:ea typeface="+mn-ea"/>
                              <a:cs typeface="+mn-cs"/>
                            </a:rPr>
                            <a:t>0.56665</a:t>
                          </a:r>
                          <a:endParaRPr lang="en-GB" noProof="0" dirty="0"/>
                        </a:p>
                      </a:txBody>
                      <a:tcPr/>
                    </a:tc>
                    <a:extLst>
                      <a:ext uri="{0D108BD9-81ED-4DB2-BD59-A6C34878D82A}">
                        <a16:rowId xmlns:a16="http://schemas.microsoft.com/office/drawing/2014/main" val="108926006"/>
                      </a:ext>
                    </a:extLst>
                  </a:tr>
                </a:tbl>
              </a:graphicData>
            </a:graphic>
          </p:graphicFrame>
        </mc:Fallback>
      </mc:AlternateContent>
      <p:sp>
        <p:nvSpPr>
          <p:cNvPr id="9" name="TextBox 8">
            <a:extLst>
              <a:ext uri="{FF2B5EF4-FFF2-40B4-BE49-F238E27FC236}">
                <a16:creationId xmlns:a16="http://schemas.microsoft.com/office/drawing/2014/main" id="{9A6E2BEF-FDF9-0DDC-57D8-683A4347393B}"/>
              </a:ext>
            </a:extLst>
          </p:cNvPr>
          <p:cNvSpPr txBox="1"/>
          <p:nvPr/>
        </p:nvSpPr>
        <p:spPr>
          <a:xfrm>
            <a:off x="55660" y="5766948"/>
            <a:ext cx="6098650" cy="1241365"/>
          </a:xfrm>
          <a:prstGeom prst="rect">
            <a:avLst/>
          </a:prstGeom>
          <a:noFill/>
        </p:spPr>
        <p:txBody>
          <a:bodyPr wrap="square" rtlCol="0">
            <a:spAutoFit/>
          </a:bodyPr>
          <a:lstStyle/>
          <a:p>
            <a:r>
              <a:rPr lang="en-GB" sz="1600" baseline="30000" dirty="0"/>
              <a:t>0) </a:t>
            </a:r>
            <a:r>
              <a:rPr lang="en-GB" sz="1600" dirty="0"/>
              <a:t>This is most likely an antiproton m/q=1.00782</a:t>
            </a:r>
          </a:p>
          <a:p>
            <a:r>
              <a:rPr lang="en-GB" sz="1600" baseline="30000" dirty="0"/>
              <a:t>1) </a:t>
            </a:r>
            <a:r>
              <a:rPr lang="en-GB" sz="1600" dirty="0"/>
              <a:t>This value is for </a:t>
            </a:r>
            <a:r>
              <a:rPr lang="en-GB" sz="1600" baseline="30000" dirty="0"/>
              <a:t>7</a:t>
            </a:r>
            <a:r>
              <a:rPr lang="en-GB" sz="1600" dirty="0"/>
              <a:t>Be</a:t>
            </a:r>
            <a:r>
              <a:rPr lang="en-GB" sz="1600" baseline="30000" dirty="0"/>
              <a:t>4+</a:t>
            </a:r>
            <a:r>
              <a:rPr lang="en-GB" sz="1600" dirty="0"/>
              <a:t>, but it isn’t formed with low enough energy</a:t>
            </a:r>
          </a:p>
          <a:p>
            <a:r>
              <a:rPr lang="en-GB" sz="1600" baseline="30000" dirty="0"/>
              <a:t>2) 32</a:t>
            </a:r>
            <a:r>
              <a:rPr lang="en-GB" sz="1600" dirty="0"/>
              <a:t>S</a:t>
            </a:r>
            <a:r>
              <a:rPr lang="en-GB" sz="1600" baseline="30000" dirty="0"/>
              <a:t>15+</a:t>
            </a:r>
            <a:endParaRPr lang="en-US" sz="1600" baseline="30000" dirty="0"/>
          </a:p>
          <a:p>
            <a:r>
              <a:rPr lang="en-US" sz="1600" baseline="30000" dirty="0"/>
              <a:t>3) </a:t>
            </a:r>
            <a:r>
              <a:rPr lang="en-GB" sz="1600" baseline="30000" dirty="0"/>
              <a:t>32</a:t>
            </a:r>
            <a:r>
              <a:rPr lang="en-GB" sz="1600" dirty="0"/>
              <a:t>S</a:t>
            </a:r>
            <a:r>
              <a:rPr lang="en-GB" sz="1600" baseline="30000" dirty="0"/>
              <a:t>13+</a:t>
            </a:r>
            <a:endParaRPr lang="en-US" sz="1600" baseline="30000" dirty="0"/>
          </a:p>
          <a:p>
            <a:endParaRPr lang="en-GB" sz="1600" baseline="30000" dirty="0"/>
          </a:p>
        </p:txBody>
      </p:sp>
      <p:sp>
        <p:nvSpPr>
          <p:cNvPr id="10" name="TextBox 9">
            <a:extLst>
              <a:ext uri="{FF2B5EF4-FFF2-40B4-BE49-F238E27FC236}">
                <a16:creationId xmlns:a16="http://schemas.microsoft.com/office/drawing/2014/main" id="{E564FDFC-6679-EBBB-39C6-44B5E945FC70}"/>
              </a:ext>
            </a:extLst>
          </p:cNvPr>
          <p:cNvSpPr txBox="1"/>
          <p:nvPr/>
        </p:nvSpPr>
        <p:spPr>
          <a:xfrm>
            <a:off x="6096000" y="5766948"/>
            <a:ext cx="993913" cy="830997"/>
          </a:xfrm>
          <a:prstGeom prst="rect">
            <a:avLst/>
          </a:prstGeom>
          <a:noFill/>
        </p:spPr>
        <p:txBody>
          <a:bodyPr wrap="square" rtlCol="0">
            <a:spAutoFit/>
          </a:bodyPr>
          <a:lstStyle/>
          <a:p>
            <a:r>
              <a:rPr lang="en-GB" sz="1600" baseline="30000" dirty="0"/>
              <a:t>4) 40</a:t>
            </a:r>
            <a:r>
              <a:rPr lang="en-GB" sz="1600" dirty="0"/>
              <a:t>Ar</a:t>
            </a:r>
            <a:r>
              <a:rPr lang="en-GB" sz="1600" baseline="30000" dirty="0"/>
              <a:t>15+</a:t>
            </a:r>
            <a:endParaRPr lang="en-US" sz="1600" baseline="30000" dirty="0"/>
          </a:p>
          <a:p>
            <a:r>
              <a:rPr lang="en-US" sz="1600" baseline="30000" dirty="0"/>
              <a:t>5) </a:t>
            </a:r>
            <a:r>
              <a:rPr lang="en-GB" sz="1600" baseline="30000" dirty="0"/>
              <a:t>32</a:t>
            </a:r>
            <a:r>
              <a:rPr lang="en-GB" sz="1600" dirty="0"/>
              <a:t>S</a:t>
            </a:r>
            <a:r>
              <a:rPr lang="en-GB" sz="1600" baseline="30000" dirty="0"/>
              <a:t>12+</a:t>
            </a:r>
          </a:p>
          <a:p>
            <a:r>
              <a:rPr lang="en-US" sz="1600" baseline="30000" dirty="0"/>
              <a:t>6) </a:t>
            </a:r>
            <a:r>
              <a:rPr lang="en-GB" sz="1600" baseline="30000" dirty="0"/>
              <a:t>16</a:t>
            </a:r>
            <a:r>
              <a:rPr lang="en-GB" sz="1600" dirty="0"/>
              <a:t>O</a:t>
            </a:r>
            <a:r>
              <a:rPr lang="en-GB" sz="1600" baseline="30000" dirty="0"/>
              <a:t>6+</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A52D364-27B9-1562-58EE-B12218A3AF47}"/>
                  </a:ext>
                </a:extLst>
              </p:cNvPr>
              <p:cNvSpPr txBox="1"/>
              <p:nvPr/>
            </p:nvSpPr>
            <p:spPr>
              <a:xfrm>
                <a:off x="8337637" y="182028"/>
                <a:ext cx="3592664" cy="1097223"/>
              </a:xfrm>
              <a:prstGeom prst="rect">
                <a:avLst/>
              </a:prstGeom>
              <a:noFill/>
            </p:spPr>
            <p:txBody>
              <a:bodyPr wrap="square" rtlCol="0">
                <a:spAutoFit/>
              </a:bodyPr>
              <a:lstStyle/>
              <a:p>
                <a:r>
                  <a:rPr lang="en-GB" sz="1400" dirty="0"/>
                  <a:t>Total trappable  average from annihilations:</a:t>
                </a:r>
              </a:p>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d>
                            <m:dPr>
                              <m:begChr m:val=""/>
                              <m:endChr m:val="|"/>
                              <m:ctrlPr>
                                <a:rPr lang="en-US" sz="1400" i="1" smtClean="0">
                                  <a:latin typeface="Cambria Math" panose="02040503050406030204" pitchFamily="18" charset="0"/>
                                </a:rPr>
                              </m:ctrlPr>
                            </m:dPr>
                            <m:e>
                              <m:d>
                                <m:dPr>
                                  <m:begChr m:val="⟨"/>
                                  <m:endChr m:val="⟩"/>
                                  <m:ctrlPr>
                                    <a:rPr lang="en-US" sz="1400" i="1" smtClean="0">
                                      <a:latin typeface="Cambria Math" panose="02040503050406030204" pitchFamily="18" charset="0"/>
                                    </a:rPr>
                                  </m:ctrlPr>
                                </m:dPr>
                                <m:e>
                                  <m:r>
                                    <a:rPr lang="en-GB" sz="1400" b="0" i="1" smtClean="0">
                                      <a:latin typeface="Cambria Math" panose="02040503050406030204" pitchFamily="18" charset="0"/>
                                    </a:rPr>
                                    <m:t>𝑚</m:t>
                                  </m:r>
                                  <m:r>
                                    <a:rPr lang="en-GB" sz="1400" b="0" i="1" smtClean="0">
                                      <a:latin typeface="Cambria Math" panose="02040503050406030204" pitchFamily="18" charset="0"/>
                                    </a:rPr>
                                    <m:t>/</m:t>
                                  </m:r>
                                  <m:r>
                                    <a:rPr lang="en-GB" sz="1400" b="0" i="1" smtClean="0">
                                      <a:latin typeface="Cambria Math" panose="02040503050406030204" pitchFamily="18" charset="0"/>
                                    </a:rPr>
                                    <m:t>𝑞</m:t>
                                  </m:r>
                                </m:e>
                              </m:d>
                            </m:e>
                          </m:d>
                        </m:e>
                        <m:sub>
                          <m:sPre>
                            <m:sPrePr>
                              <m:ctrlPr>
                                <a:rPr lang="en-US" sz="1400" i="1" smtClean="0">
                                  <a:latin typeface="Cambria Math" panose="02040503050406030204" pitchFamily="18" charset="0"/>
                                </a:rPr>
                              </m:ctrlPr>
                            </m:sPrePr>
                            <m:sub/>
                            <m:sup>
                              <m:r>
                                <a:rPr lang="en-GB" sz="1400" b="0" i="1" smtClean="0">
                                  <a:latin typeface="Cambria Math" panose="02040503050406030204" pitchFamily="18" charset="0"/>
                                </a:rPr>
                                <m:t>40</m:t>
                              </m:r>
                            </m:sup>
                            <m:e>
                              <m:r>
                                <a:rPr lang="en-GB" sz="1400" b="0" i="1" smtClean="0">
                                  <a:latin typeface="Cambria Math" panose="02040503050406030204" pitchFamily="18" charset="0"/>
                                </a:rPr>
                                <m:t>𝐴𝑟</m:t>
                              </m:r>
                            </m:e>
                          </m:sPre>
                        </m:sub>
                      </m:sSub>
                      <m:r>
                        <a:rPr lang="en-GB" sz="1400" b="0" i="1" smtClean="0">
                          <a:latin typeface="Cambria Math" panose="02040503050406030204" pitchFamily="18" charset="0"/>
                        </a:rPr>
                        <m:t>=</m:t>
                      </m:r>
                      <m:r>
                        <a:rPr lang="en-GB" sz="1400" i="1">
                          <a:latin typeface="Cambria Math" panose="02040503050406030204" pitchFamily="18" charset="0"/>
                        </a:rPr>
                        <m:t>2.16476</m:t>
                      </m:r>
                    </m:oMath>
                  </m:oMathPara>
                </a14:m>
                <a:endParaRPr lang="en-US" sz="1400" dirty="0"/>
              </a:p>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d>
                            <m:dPr>
                              <m:begChr m:val=""/>
                              <m:endChr m:val="|"/>
                              <m:ctrlPr>
                                <a:rPr lang="en-US" sz="1400" i="1" smtClean="0">
                                  <a:latin typeface="Cambria Math" panose="02040503050406030204" pitchFamily="18" charset="0"/>
                                </a:rPr>
                              </m:ctrlPr>
                            </m:dPr>
                            <m:e>
                              <m:d>
                                <m:dPr>
                                  <m:begChr m:val="⟨"/>
                                  <m:endChr m:val="⟩"/>
                                  <m:ctrlPr>
                                    <a:rPr lang="en-US" sz="1400" i="1" smtClean="0">
                                      <a:latin typeface="Cambria Math" panose="02040503050406030204" pitchFamily="18" charset="0"/>
                                    </a:rPr>
                                  </m:ctrlPr>
                                </m:dPr>
                                <m:e>
                                  <m:r>
                                    <a:rPr lang="en-GB" sz="1400" b="0" i="1" smtClean="0">
                                      <a:latin typeface="Cambria Math" panose="02040503050406030204" pitchFamily="18" charset="0"/>
                                    </a:rPr>
                                    <m:t>𝑚</m:t>
                                  </m:r>
                                  <m:r>
                                    <a:rPr lang="en-GB" sz="1400" b="0" i="1" smtClean="0">
                                      <a:latin typeface="Cambria Math" panose="02040503050406030204" pitchFamily="18" charset="0"/>
                                    </a:rPr>
                                    <m:t>/</m:t>
                                  </m:r>
                                  <m:r>
                                    <a:rPr lang="en-GB" sz="1400" b="0" i="1" smtClean="0">
                                      <a:latin typeface="Cambria Math" panose="02040503050406030204" pitchFamily="18" charset="0"/>
                                    </a:rPr>
                                    <m:t>𝑞</m:t>
                                  </m:r>
                                </m:e>
                              </m:d>
                            </m:e>
                          </m:d>
                        </m:e>
                        <m:sub>
                          <m:sPre>
                            <m:sPrePr>
                              <m:ctrlPr>
                                <a:rPr lang="en-US" sz="1400" i="1" smtClean="0">
                                  <a:latin typeface="Cambria Math" panose="02040503050406030204" pitchFamily="18" charset="0"/>
                                </a:rPr>
                              </m:ctrlPr>
                            </m:sPrePr>
                            <m:sub/>
                            <m:sup>
                              <m:r>
                                <a:rPr lang="en-GB" sz="1400" b="0" i="1" smtClean="0">
                                  <a:latin typeface="Cambria Math" panose="02040503050406030204" pitchFamily="18" charset="0"/>
                                </a:rPr>
                                <m:t>197</m:t>
                              </m:r>
                            </m:sup>
                            <m:e>
                              <m:r>
                                <a:rPr lang="en-GB" sz="1400" b="0" i="1" smtClean="0">
                                  <a:latin typeface="Cambria Math" panose="02040503050406030204" pitchFamily="18" charset="0"/>
                                </a:rPr>
                                <m:t>𝐴𝑢</m:t>
                              </m:r>
                            </m:e>
                          </m:sPre>
                        </m:sub>
                      </m:sSub>
                      <m:r>
                        <a:rPr lang="en-GB" sz="1400" b="0" i="1" smtClean="0">
                          <a:latin typeface="Cambria Math" panose="02040503050406030204" pitchFamily="18" charset="0"/>
                        </a:rPr>
                        <m:t>=</m:t>
                      </m:r>
                      <m:r>
                        <a:rPr lang="en-GB" sz="1400" i="1">
                          <a:latin typeface="Cambria Math" panose="02040503050406030204" pitchFamily="18" charset="0"/>
                        </a:rPr>
                        <m:t>2.467</m:t>
                      </m:r>
                      <m:r>
                        <a:rPr lang="en-GB" sz="1400" b="0" i="1" smtClean="0">
                          <a:latin typeface="Cambria Math" panose="02040503050406030204" pitchFamily="18" charset="0"/>
                        </a:rPr>
                        <m:t>30</m:t>
                      </m:r>
                    </m:oMath>
                  </m:oMathPara>
                </a14:m>
                <a:endParaRPr lang="en-US" sz="1400" dirty="0"/>
              </a:p>
            </p:txBody>
          </p:sp>
        </mc:Choice>
        <mc:Fallback xmlns="">
          <p:sp>
            <p:nvSpPr>
              <p:cNvPr id="11" name="TextBox 10">
                <a:extLst>
                  <a:ext uri="{FF2B5EF4-FFF2-40B4-BE49-F238E27FC236}">
                    <a16:creationId xmlns:a16="http://schemas.microsoft.com/office/drawing/2014/main" id="{AA52D364-27B9-1562-58EE-B12218A3AF47}"/>
                  </a:ext>
                </a:extLst>
              </p:cNvPr>
              <p:cNvSpPr txBox="1">
                <a:spLocks noRot="1" noChangeAspect="1" noMove="1" noResize="1" noEditPoints="1" noAdjustHandles="1" noChangeArrowheads="1" noChangeShapeType="1" noTextEdit="1"/>
              </p:cNvSpPr>
              <p:nvPr/>
            </p:nvSpPr>
            <p:spPr>
              <a:xfrm>
                <a:off x="8337637" y="182028"/>
                <a:ext cx="3592664" cy="1097223"/>
              </a:xfrm>
              <a:prstGeom prst="rect">
                <a:avLst/>
              </a:prstGeom>
              <a:blipFill>
                <a:blip r:embed="rId3"/>
                <a:stretch>
                  <a:fillRect l="-509" t="-40556" b="-8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210E1C-6081-7904-6877-B9615FF7B20B}"/>
                  </a:ext>
                </a:extLst>
              </p:cNvPr>
              <p:cNvSpPr txBox="1"/>
              <p:nvPr/>
            </p:nvSpPr>
            <p:spPr>
              <a:xfrm>
                <a:off x="5252531" y="260055"/>
                <a:ext cx="3085106" cy="954107"/>
              </a:xfrm>
              <a:prstGeom prst="rect">
                <a:avLst/>
              </a:prstGeom>
              <a:noFill/>
            </p:spPr>
            <p:txBody>
              <a:bodyPr wrap="square" rtlCol="0">
                <a:spAutoFit/>
              </a:bodyPr>
              <a:lstStyle/>
              <a:p>
                <a14:m>
                  <m:oMath xmlns:m="http://schemas.openxmlformats.org/officeDocument/2006/math">
                    <m:sSub>
                      <m:sSubPr>
                        <m:ctrlPr>
                          <a:rPr lang="en-US" sz="1400" i="1" smtClean="0">
                            <a:latin typeface="Cambria Math" panose="02040503050406030204" pitchFamily="18" charset="0"/>
                          </a:rPr>
                        </m:ctrlPr>
                      </m:sSubPr>
                      <m:e>
                        <m:d>
                          <m:dPr>
                            <m:begChr m:val=""/>
                            <m:endChr m:val="|"/>
                            <m:ctrlPr>
                              <a:rPr lang="en-US" sz="1400" i="1" smtClean="0">
                                <a:latin typeface="Cambria Math" panose="02040503050406030204" pitchFamily="18" charset="0"/>
                              </a:rPr>
                            </m:ctrlPr>
                          </m:dPr>
                          <m:e>
                            <m:r>
                              <a:rPr lang="en-GB" sz="1400" b="0" i="1" smtClean="0">
                                <a:latin typeface="Cambria Math" panose="02040503050406030204" pitchFamily="18" charset="0"/>
                              </a:rPr>
                              <m:t>𝑚</m:t>
                            </m:r>
                            <m:r>
                              <a:rPr lang="en-GB" sz="1400" b="0" i="1" smtClean="0">
                                <a:latin typeface="Cambria Math" panose="02040503050406030204" pitchFamily="18" charset="0"/>
                              </a:rPr>
                              <m:t>/</m:t>
                            </m:r>
                            <m:r>
                              <a:rPr lang="en-GB" sz="1400" b="0" i="1" smtClean="0">
                                <a:latin typeface="Cambria Math" panose="02040503050406030204" pitchFamily="18" charset="0"/>
                              </a:rPr>
                              <m:t>𝑞</m:t>
                            </m:r>
                          </m:e>
                        </m:d>
                      </m:e>
                      <m:sub>
                        <m:r>
                          <a:rPr lang="en-GB" sz="1400" b="0" i="1" smtClean="0">
                            <a:latin typeface="Cambria Math" panose="02040503050406030204" pitchFamily="18" charset="0"/>
                          </a:rPr>
                          <m:t>𝑤</m:t>
                        </m:r>
                      </m:sub>
                    </m:sSub>
                  </m:oMath>
                </a14:m>
                <a:r>
                  <a:rPr lang="en-US" sz="1400" dirty="0"/>
                  <a:t> is a weighted average of the annihilation, with weights proportional to the trappable yield of fragments within the peak window</a:t>
                </a:r>
              </a:p>
            </p:txBody>
          </p:sp>
        </mc:Choice>
        <mc:Fallback xmlns="">
          <p:sp>
            <p:nvSpPr>
              <p:cNvPr id="12" name="TextBox 11">
                <a:extLst>
                  <a:ext uri="{FF2B5EF4-FFF2-40B4-BE49-F238E27FC236}">
                    <a16:creationId xmlns:a16="http://schemas.microsoft.com/office/drawing/2014/main" id="{89210E1C-6081-7904-6877-B9615FF7B20B}"/>
                  </a:ext>
                </a:extLst>
              </p:cNvPr>
              <p:cNvSpPr txBox="1">
                <a:spLocks noRot="1" noChangeAspect="1" noMove="1" noResize="1" noEditPoints="1" noAdjustHandles="1" noChangeArrowheads="1" noChangeShapeType="1" noTextEdit="1"/>
              </p:cNvSpPr>
              <p:nvPr/>
            </p:nvSpPr>
            <p:spPr>
              <a:xfrm>
                <a:off x="5252531" y="260055"/>
                <a:ext cx="3085106" cy="954107"/>
              </a:xfrm>
              <a:prstGeom prst="rect">
                <a:avLst/>
              </a:prstGeom>
              <a:blipFill>
                <a:blip r:embed="rId4"/>
                <a:stretch>
                  <a:fillRect l="-593" t="-33333" b="-5769"/>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ED8E7B7F-0D6C-015E-417B-B041AE293616}"/>
              </a:ext>
            </a:extLst>
          </p:cNvPr>
          <p:cNvSpPr txBox="1"/>
          <p:nvPr/>
        </p:nvSpPr>
        <p:spPr>
          <a:xfrm>
            <a:off x="7506031" y="5911090"/>
            <a:ext cx="4253948" cy="830997"/>
          </a:xfrm>
          <a:prstGeom prst="rect">
            <a:avLst/>
          </a:prstGeom>
          <a:noFill/>
        </p:spPr>
        <p:txBody>
          <a:bodyPr wrap="square" rtlCol="0">
            <a:spAutoFit/>
          </a:bodyPr>
          <a:lstStyle/>
          <a:p>
            <a:r>
              <a:rPr lang="en-GB" sz="1600" dirty="0"/>
              <a:t>I have no idea what the peak 2 is. The closest I found was </a:t>
            </a:r>
            <a:r>
              <a:rPr lang="en-GB" sz="1600" baseline="30000" dirty="0"/>
              <a:t>3</a:t>
            </a:r>
            <a:r>
              <a:rPr lang="en-GB" sz="1600" noProof="0" dirty="0"/>
              <a:t>He</a:t>
            </a:r>
            <a:r>
              <a:rPr lang="en-GB" sz="1600" baseline="30000" noProof="0" dirty="0"/>
              <a:t>2+</a:t>
            </a:r>
            <a:r>
              <a:rPr lang="en-GB" sz="1600" dirty="0"/>
              <a:t> with m/q=1.5080, from produced by annihilations on </a:t>
            </a:r>
            <a:r>
              <a:rPr lang="en-GB" sz="1600" baseline="30000" dirty="0"/>
              <a:t>40</a:t>
            </a:r>
            <a:r>
              <a:rPr lang="en-GB" sz="1600" noProof="0" dirty="0" err="1"/>
              <a:t>Ar</a:t>
            </a:r>
            <a:r>
              <a:rPr lang="en-GB" sz="1600" noProof="0" dirty="0"/>
              <a:t> or </a:t>
            </a:r>
            <a:r>
              <a:rPr lang="en-GB" sz="1600" baseline="30000" noProof="0" dirty="0"/>
              <a:t>197</a:t>
            </a:r>
            <a:r>
              <a:rPr lang="en-GB" sz="1600" noProof="0" dirty="0"/>
              <a:t>Au</a:t>
            </a:r>
            <a:endParaRPr lang="en-GB" sz="1600" dirty="0"/>
          </a:p>
        </p:txBody>
      </p:sp>
    </p:spTree>
    <p:extLst>
      <p:ext uri="{BB962C8B-B14F-4D97-AF65-F5344CB8AC3E}">
        <p14:creationId xmlns:p14="http://schemas.microsoft.com/office/powerpoint/2010/main" val="3788573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B7A04-360B-BA09-A7FE-08D710B7219A}"/>
              </a:ext>
            </a:extLst>
          </p:cNvPr>
          <p:cNvSpPr>
            <a:spLocks noGrp="1"/>
          </p:cNvSpPr>
          <p:nvPr>
            <p:ph type="title"/>
          </p:nvPr>
        </p:nvSpPr>
        <p:spPr>
          <a:xfrm>
            <a:off x="838200" y="365125"/>
            <a:ext cx="4267200" cy="1325563"/>
          </a:xfrm>
        </p:spPr>
        <p:txBody>
          <a:bodyPr/>
          <a:lstStyle/>
          <a:p>
            <a:r>
              <a:rPr lang="en-GB" dirty="0"/>
              <a:t>On the subject of background</a:t>
            </a:r>
            <a:endParaRPr lang="en-US" dirty="0"/>
          </a:p>
        </p:txBody>
      </p:sp>
      <p:pic>
        <p:nvPicPr>
          <p:cNvPr id="4" name="Picture 3">
            <a:extLst>
              <a:ext uri="{FF2B5EF4-FFF2-40B4-BE49-F238E27FC236}">
                <a16:creationId xmlns:a16="http://schemas.microsoft.com/office/drawing/2014/main" id="{224734CD-55CE-59AC-01C2-54E8D4447A05}"/>
              </a:ext>
            </a:extLst>
          </p:cNvPr>
          <p:cNvPicPr>
            <a:picLocks noChangeAspect="1"/>
          </p:cNvPicPr>
          <p:nvPr/>
        </p:nvPicPr>
        <p:blipFill>
          <a:blip r:embed="rId2"/>
          <a:stretch>
            <a:fillRect/>
          </a:stretch>
        </p:blipFill>
        <p:spPr>
          <a:xfrm>
            <a:off x="5271962" y="0"/>
            <a:ext cx="6920038" cy="6858000"/>
          </a:xfrm>
          <a:prstGeom prst="rect">
            <a:avLst/>
          </a:prstGeom>
        </p:spPr>
      </p:pic>
      <p:sp>
        <p:nvSpPr>
          <p:cNvPr id="5" name="TextBox 4">
            <a:extLst>
              <a:ext uri="{FF2B5EF4-FFF2-40B4-BE49-F238E27FC236}">
                <a16:creationId xmlns:a16="http://schemas.microsoft.com/office/drawing/2014/main" id="{8D5AA812-7988-4845-621F-814AB6E617EF}"/>
              </a:ext>
            </a:extLst>
          </p:cNvPr>
          <p:cNvSpPr txBox="1"/>
          <p:nvPr/>
        </p:nvSpPr>
        <p:spPr>
          <a:xfrm>
            <a:off x="439307" y="1870104"/>
            <a:ext cx="4666093" cy="2308324"/>
          </a:xfrm>
          <a:prstGeom prst="rect">
            <a:avLst/>
          </a:prstGeom>
          <a:noFill/>
        </p:spPr>
        <p:txBody>
          <a:bodyPr wrap="square" rtlCol="0">
            <a:spAutoFit/>
          </a:bodyPr>
          <a:lstStyle/>
          <a:p>
            <a:r>
              <a:rPr lang="en-GB" noProof="0" dirty="0"/>
              <a:t>The </a:t>
            </a:r>
            <a:r>
              <a:rPr lang="en-GB" noProof="0" dirty="0" err="1"/>
              <a:t>captorius</a:t>
            </a:r>
            <a:r>
              <a:rPr lang="en-GB" noProof="0" dirty="0"/>
              <a:t> signal suffers from a lot of “ringing” that is present after any spike on the MCP. </a:t>
            </a:r>
            <a:r>
              <a:rPr lang="en-GB" dirty="0"/>
              <a:t>In the fitting of the baseline, Marco deals with the ringing from the biggest peak and removes it by fitting an exponential suppressed sinusoidal function. In general, this can be done for any spike present in the signal.</a:t>
            </a:r>
            <a:endParaRPr lang="en-GB" noProof="0" dirty="0"/>
          </a:p>
        </p:txBody>
      </p:sp>
    </p:spTree>
    <p:extLst>
      <p:ext uri="{BB962C8B-B14F-4D97-AF65-F5344CB8AC3E}">
        <p14:creationId xmlns:p14="http://schemas.microsoft.com/office/powerpoint/2010/main" val="2298641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A272C3-2493-68EA-70AB-D3A17DA6E5E4}"/>
              </a:ext>
            </a:extLst>
          </p:cNvPr>
          <p:cNvPicPr>
            <a:picLocks noChangeAspect="1"/>
          </p:cNvPicPr>
          <p:nvPr/>
        </p:nvPicPr>
        <p:blipFill>
          <a:blip r:embed="rId2"/>
          <a:stretch>
            <a:fillRect/>
          </a:stretch>
        </p:blipFill>
        <p:spPr>
          <a:xfrm>
            <a:off x="1133475" y="1795462"/>
            <a:ext cx="9620250" cy="4981575"/>
          </a:xfrm>
          <a:prstGeom prst="rect">
            <a:avLst/>
          </a:prstGeom>
        </p:spPr>
      </p:pic>
      <p:sp>
        <p:nvSpPr>
          <p:cNvPr id="4" name="TextBox 3">
            <a:extLst>
              <a:ext uri="{FF2B5EF4-FFF2-40B4-BE49-F238E27FC236}">
                <a16:creationId xmlns:a16="http://schemas.microsoft.com/office/drawing/2014/main" id="{1425ED24-381D-7873-B529-CFF6BBBAB2A2}"/>
              </a:ext>
            </a:extLst>
          </p:cNvPr>
          <p:cNvSpPr txBox="1"/>
          <p:nvPr/>
        </p:nvSpPr>
        <p:spPr>
          <a:xfrm>
            <a:off x="772103" y="346104"/>
            <a:ext cx="10647793" cy="646331"/>
          </a:xfrm>
          <a:prstGeom prst="rect">
            <a:avLst/>
          </a:prstGeom>
          <a:noFill/>
        </p:spPr>
        <p:txBody>
          <a:bodyPr wrap="square" rtlCol="0">
            <a:spAutoFit/>
          </a:bodyPr>
          <a:lstStyle/>
          <a:p>
            <a:r>
              <a:rPr lang="en-GB" noProof="0" dirty="0"/>
              <a:t>I have fitted the signal in the region just </a:t>
            </a:r>
            <a:r>
              <a:rPr lang="en-GB" noProof="0" dirty="0" err="1"/>
              <a:t>afte</a:t>
            </a:r>
            <a:r>
              <a:rPr lang="en-GB" dirty="0"/>
              <a:t>r the biggest peaks before the </a:t>
            </a:r>
            <a:r>
              <a:rPr lang="en-GB" baseline="30000" noProof="0" dirty="0"/>
              <a:t>4</a:t>
            </a:r>
            <a:r>
              <a:rPr lang="en-GB" noProof="0" dirty="0"/>
              <a:t>He</a:t>
            </a:r>
            <a:r>
              <a:rPr lang="en-GB" baseline="30000" noProof="0" dirty="0"/>
              <a:t>1+</a:t>
            </a:r>
            <a:r>
              <a:rPr lang="en-GB" baseline="30000" dirty="0"/>
              <a:t> </a:t>
            </a:r>
            <a:r>
              <a:rPr lang="en-GB" dirty="0"/>
              <a:t>peak, and below are the functions. After each fit, the signal is corrected so the next fit is done on the corrected signal.</a:t>
            </a:r>
            <a:endParaRPr lang="en-GB" noProof="0" dirty="0"/>
          </a:p>
        </p:txBody>
      </p:sp>
    </p:spTree>
    <p:extLst>
      <p:ext uri="{BB962C8B-B14F-4D97-AF65-F5344CB8AC3E}">
        <p14:creationId xmlns:p14="http://schemas.microsoft.com/office/powerpoint/2010/main" val="2785100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5A1B38E-B46E-5D05-9294-8CCBF2BB8283}"/>
              </a:ext>
            </a:extLst>
          </p:cNvPr>
          <p:cNvPicPr>
            <a:picLocks noChangeAspect="1"/>
          </p:cNvPicPr>
          <p:nvPr/>
        </p:nvPicPr>
        <p:blipFill>
          <a:blip r:embed="rId2"/>
          <a:stretch>
            <a:fillRect/>
          </a:stretch>
        </p:blipFill>
        <p:spPr>
          <a:xfrm>
            <a:off x="1362075" y="1812855"/>
            <a:ext cx="9467850" cy="4981575"/>
          </a:xfrm>
          <a:prstGeom prst="rect">
            <a:avLst/>
          </a:prstGeom>
        </p:spPr>
      </p:pic>
      <p:sp>
        <p:nvSpPr>
          <p:cNvPr id="5" name="TextBox 4">
            <a:extLst>
              <a:ext uri="{FF2B5EF4-FFF2-40B4-BE49-F238E27FC236}">
                <a16:creationId xmlns:a16="http://schemas.microsoft.com/office/drawing/2014/main" id="{7439551A-A5AB-6364-9947-4521BB134800}"/>
              </a:ext>
            </a:extLst>
          </p:cNvPr>
          <p:cNvSpPr txBox="1"/>
          <p:nvPr/>
        </p:nvSpPr>
        <p:spPr>
          <a:xfrm>
            <a:off x="1186733" y="393749"/>
            <a:ext cx="9523674" cy="1477328"/>
          </a:xfrm>
          <a:prstGeom prst="rect">
            <a:avLst/>
          </a:prstGeom>
          <a:noFill/>
        </p:spPr>
        <p:txBody>
          <a:bodyPr wrap="square">
            <a:spAutoFit/>
          </a:bodyPr>
          <a:lstStyle/>
          <a:p>
            <a:r>
              <a:rPr lang="en-GB" noProof="0" dirty="0"/>
              <a:t>This is what the ringing signal from the fits looks like on top of the original data. This doesn’t change much. The peaks are best fitted with the same parameters. </a:t>
            </a:r>
            <a:r>
              <a:rPr lang="en-GB" dirty="0"/>
              <a:t>It would probably be best to remove the ringing in an earlier stage and perform the “ringing” fits on the run bases (before combining the 7 runs into one signal). I believe that this can yield a better result as the earlier peaks show up at different locations between the runs.</a:t>
            </a:r>
            <a:endParaRPr lang="en-GB" noProof="0" dirty="0"/>
          </a:p>
        </p:txBody>
      </p:sp>
    </p:spTree>
    <p:extLst>
      <p:ext uri="{BB962C8B-B14F-4D97-AF65-F5344CB8AC3E}">
        <p14:creationId xmlns:p14="http://schemas.microsoft.com/office/powerpoint/2010/main" val="1615412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E6C413E-6CD6-02DF-70BB-E7A534DD8F9F}"/>
              </a:ext>
            </a:extLst>
          </p:cNvPr>
          <p:cNvPicPr>
            <a:picLocks noChangeAspect="1"/>
          </p:cNvPicPr>
          <p:nvPr/>
        </p:nvPicPr>
        <p:blipFill>
          <a:blip r:embed="rId2"/>
          <a:stretch>
            <a:fillRect/>
          </a:stretch>
        </p:blipFill>
        <p:spPr>
          <a:xfrm>
            <a:off x="1324058" y="2335739"/>
            <a:ext cx="8734425" cy="4522261"/>
          </a:xfrm>
          <a:prstGeom prst="rect">
            <a:avLst/>
          </a:prstGeom>
        </p:spPr>
      </p:pic>
      <p:sp>
        <p:nvSpPr>
          <p:cNvPr id="5" name="TextBox 4">
            <a:extLst>
              <a:ext uri="{FF2B5EF4-FFF2-40B4-BE49-F238E27FC236}">
                <a16:creationId xmlns:a16="http://schemas.microsoft.com/office/drawing/2014/main" id="{71894C99-6BC9-DD8E-8C4C-B0DEB10A4B87}"/>
              </a:ext>
            </a:extLst>
          </p:cNvPr>
          <p:cNvSpPr txBox="1"/>
          <p:nvPr/>
        </p:nvSpPr>
        <p:spPr>
          <a:xfrm>
            <a:off x="605869" y="565179"/>
            <a:ext cx="11290856" cy="1754326"/>
          </a:xfrm>
          <a:prstGeom prst="rect">
            <a:avLst/>
          </a:prstGeom>
          <a:noFill/>
        </p:spPr>
        <p:txBody>
          <a:bodyPr wrap="square" rtlCol="0">
            <a:spAutoFit/>
          </a:bodyPr>
          <a:lstStyle/>
          <a:p>
            <a:r>
              <a:rPr lang="en-GB" noProof="0" dirty="0"/>
              <a:t>Marco and Fredrik went through the trouble of fitting the averaged spectrum from seven runs of the argon campaign. They got similar results from which we can conclude that we have some ionised </a:t>
            </a:r>
            <a:r>
              <a:rPr lang="en-GB" baseline="30000" noProof="0" dirty="0"/>
              <a:t>40</a:t>
            </a:r>
            <a:r>
              <a:rPr lang="en-GB" noProof="0" dirty="0"/>
              <a:t>Ar inside the trap, but also we see things that match </a:t>
            </a:r>
            <a:r>
              <a:rPr lang="en-GB" baseline="30000" noProof="0" dirty="0"/>
              <a:t>4</a:t>
            </a:r>
            <a:r>
              <a:rPr lang="en-GB" noProof="0" dirty="0"/>
              <a:t>He</a:t>
            </a:r>
            <a:r>
              <a:rPr lang="en-GB" baseline="30000" noProof="0" dirty="0"/>
              <a:t>2+</a:t>
            </a:r>
            <a:r>
              <a:rPr lang="en-GB" noProof="0" dirty="0"/>
              <a:t> and </a:t>
            </a:r>
            <a:r>
              <a:rPr lang="en-GB" baseline="30000" noProof="0" dirty="0"/>
              <a:t>4</a:t>
            </a:r>
            <a:r>
              <a:rPr lang="en-GB" noProof="0" dirty="0"/>
              <a:t>He</a:t>
            </a:r>
            <a:r>
              <a:rPr lang="en-GB" baseline="30000" noProof="0" dirty="0"/>
              <a:t>1+</a:t>
            </a:r>
            <a:r>
              <a:rPr lang="en-GB" noProof="0" dirty="0"/>
              <a:t>.  The </a:t>
            </a:r>
            <a:r>
              <a:rPr lang="en-GB" baseline="30000" noProof="0" dirty="0"/>
              <a:t>4</a:t>
            </a:r>
            <a:r>
              <a:rPr lang="en-GB" noProof="0" dirty="0"/>
              <a:t>He</a:t>
            </a:r>
            <a:r>
              <a:rPr lang="en-GB" baseline="30000" noProof="0" dirty="0"/>
              <a:t>2+ </a:t>
            </a:r>
            <a:r>
              <a:rPr lang="en-GB" noProof="0" dirty="0"/>
              <a:t>is especially annoying as any signal from the fragments is expected to be within this peak.</a:t>
            </a:r>
          </a:p>
          <a:p>
            <a:endParaRPr lang="en-GB" noProof="0" dirty="0"/>
          </a:p>
          <a:p>
            <a:r>
              <a:rPr lang="en-GB" noProof="0" dirty="0"/>
              <a:t>That’s why Georgy suggested looking into residuals (meaning what is left if we remove the baseline from the data).</a:t>
            </a:r>
          </a:p>
        </p:txBody>
      </p:sp>
      <p:sp>
        <p:nvSpPr>
          <p:cNvPr id="6" name="TextBox 5">
            <a:extLst>
              <a:ext uri="{FF2B5EF4-FFF2-40B4-BE49-F238E27FC236}">
                <a16:creationId xmlns:a16="http://schemas.microsoft.com/office/drawing/2014/main" id="{F7FDF4CD-DB01-07C8-9716-C9D536503E6A}"/>
              </a:ext>
            </a:extLst>
          </p:cNvPr>
          <p:cNvSpPr txBox="1"/>
          <p:nvPr/>
        </p:nvSpPr>
        <p:spPr>
          <a:xfrm>
            <a:off x="7569642" y="2242268"/>
            <a:ext cx="477078" cy="771276"/>
          </a:xfrm>
          <a:prstGeom prst="rect">
            <a:avLst/>
          </a:prstGeom>
          <a:noFill/>
        </p:spPr>
        <p:txBody>
          <a:bodyPr wrap="square" rtlCol="0">
            <a:spAutoFit/>
          </a:bodyPr>
          <a:lstStyle/>
          <a:p>
            <a:endParaRPr lang="en-GB" noProof="0" dirty="0"/>
          </a:p>
        </p:txBody>
      </p:sp>
      <p:sp>
        <p:nvSpPr>
          <p:cNvPr id="8" name="TextBox 7">
            <a:extLst>
              <a:ext uri="{FF2B5EF4-FFF2-40B4-BE49-F238E27FC236}">
                <a16:creationId xmlns:a16="http://schemas.microsoft.com/office/drawing/2014/main" id="{73264647-8FA2-C038-CCE9-A2322C1A6515}"/>
              </a:ext>
            </a:extLst>
          </p:cNvPr>
          <p:cNvSpPr txBox="1"/>
          <p:nvPr/>
        </p:nvSpPr>
        <p:spPr>
          <a:xfrm>
            <a:off x="7126357" y="5219736"/>
            <a:ext cx="920363" cy="369332"/>
          </a:xfrm>
          <a:prstGeom prst="rect">
            <a:avLst/>
          </a:prstGeom>
          <a:noFill/>
        </p:spPr>
        <p:txBody>
          <a:bodyPr wrap="square">
            <a:spAutoFit/>
          </a:bodyPr>
          <a:lstStyle/>
          <a:p>
            <a:r>
              <a:rPr lang="en-GB" baseline="30000" noProof="0" dirty="0"/>
              <a:t>4</a:t>
            </a:r>
            <a:r>
              <a:rPr lang="en-GB" noProof="0" dirty="0"/>
              <a:t>He</a:t>
            </a:r>
            <a:r>
              <a:rPr lang="en-GB" baseline="30000" noProof="0" dirty="0"/>
              <a:t>2+</a:t>
            </a:r>
            <a:endParaRPr lang="en-GB" noProof="0" dirty="0"/>
          </a:p>
        </p:txBody>
      </p:sp>
      <p:sp>
        <p:nvSpPr>
          <p:cNvPr id="9" name="TextBox 8">
            <a:extLst>
              <a:ext uri="{FF2B5EF4-FFF2-40B4-BE49-F238E27FC236}">
                <a16:creationId xmlns:a16="http://schemas.microsoft.com/office/drawing/2014/main" id="{B158A079-BB83-EADC-69CB-3B22607C5A84}"/>
              </a:ext>
            </a:extLst>
          </p:cNvPr>
          <p:cNvSpPr txBox="1"/>
          <p:nvPr/>
        </p:nvSpPr>
        <p:spPr>
          <a:xfrm>
            <a:off x="8974124" y="3059668"/>
            <a:ext cx="920363" cy="369332"/>
          </a:xfrm>
          <a:prstGeom prst="rect">
            <a:avLst/>
          </a:prstGeom>
          <a:noFill/>
        </p:spPr>
        <p:txBody>
          <a:bodyPr wrap="square">
            <a:spAutoFit/>
          </a:bodyPr>
          <a:lstStyle/>
          <a:p>
            <a:r>
              <a:rPr lang="en-GB" baseline="30000" noProof="0" dirty="0"/>
              <a:t>4</a:t>
            </a:r>
            <a:r>
              <a:rPr lang="en-GB" noProof="0" dirty="0"/>
              <a:t>He</a:t>
            </a:r>
            <a:r>
              <a:rPr lang="en-GB" baseline="30000" noProof="0" dirty="0"/>
              <a:t>1+</a:t>
            </a:r>
            <a:endParaRPr lang="en-GB" noProof="0" dirty="0"/>
          </a:p>
        </p:txBody>
      </p:sp>
    </p:spTree>
    <p:extLst>
      <p:ext uri="{BB962C8B-B14F-4D97-AF65-F5344CB8AC3E}">
        <p14:creationId xmlns:p14="http://schemas.microsoft.com/office/powerpoint/2010/main" val="156336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78679B-82BE-8261-79F2-0F11BA016373}"/>
              </a:ext>
            </a:extLst>
          </p:cNvPr>
          <p:cNvPicPr>
            <a:picLocks noChangeAspect="1"/>
          </p:cNvPicPr>
          <p:nvPr/>
        </p:nvPicPr>
        <p:blipFill>
          <a:blip r:embed="rId2"/>
          <a:stretch>
            <a:fillRect/>
          </a:stretch>
        </p:blipFill>
        <p:spPr>
          <a:xfrm>
            <a:off x="1338262" y="1714500"/>
            <a:ext cx="9858375" cy="4981575"/>
          </a:xfrm>
          <a:prstGeom prst="rect">
            <a:avLst/>
          </a:prstGeom>
        </p:spPr>
      </p:pic>
      <p:sp>
        <p:nvSpPr>
          <p:cNvPr id="6" name="TextBox 5">
            <a:extLst>
              <a:ext uri="{FF2B5EF4-FFF2-40B4-BE49-F238E27FC236}">
                <a16:creationId xmlns:a16="http://schemas.microsoft.com/office/drawing/2014/main" id="{E8A56FFE-D382-A66A-C85B-E3799BA2E5EE}"/>
              </a:ext>
            </a:extLst>
          </p:cNvPr>
          <p:cNvSpPr txBox="1"/>
          <p:nvPr/>
        </p:nvSpPr>
        <p:spPr>
          <a:xfrm>
            <a:off x="230588" y="161925"/>
            <a:ext cx="11632758" cy="1754326"/>
          </a:xfrm>
          <a:prstGeom prst="rect">
            <a:avLst/>
          </a:prstGeom>
          <a:noFill/>
        </p:spPr>
        <p:txBody>
          <a:bodyPr wrap="square" rtlCol="0">
            <a:spAutoFit/>
          </a:bodyPr>
          <a:lstStyle/>
          <a:p>
            <a:r>
              <a:rPr lang="en-GB" noProof="0" dirty="0"/>
              <a:t>This is it. The residuals from the runs (as red points). The dashed line shows +/- 0.001, which is a threshold which needs to be passed to consider anything remotely a signal – in a very charitable approach (the standard deviation of the signal is 0.0007). In green, I indicated positions for different ionisation states of </a:t>
            </a:r>
            <a:r>
              <a:rPr lang="en-GB" baseline="30000" noProof="0" dirty="0"/>
              <a:t>40</a:t>
            </a:r>
            <a:r>
              <a:rPr lang="en-GB" noProof="0" dirty="0"/>
              <a:t>Ar. The blue lines show the positions for fragments from antiproton annihilation on </a:t>
            </a:r>
            <a:r>
              <a:rPr lang="en-GB" baseline="30000" noProof="0" dirty="0"/>
              <a:t>40</a:t>
            </a:r>
            <a:r>
              <a:rPr lang="en-GB" noProof="0" dirty="0"/>
              <a:t>Ar (the length of the line is proportional to the count of the given fragment). The purple lines show the fragments from annihilations on </a:t>
            </a:r>
            <a:r>
              <a:rPr lang="en-GB" baseline="30000" noProof="0" dirty="0"/>
              <a:t>197</a:t>
            </a:r>
            <a:r>
              <a:rPr lang="en-GB" noProof="0" dirty="0"/>
              <a:t>Au. Given my criterion for signal, we have 6 peaks.</a:t>
            </a:r>
          </a:p>
        </p:txBody>
      </p:sp>
      <p:sp>
        <p:nvSpPr>
          <p:cNvPr id="7" name="TextBox 6">
            <a:extLst>
              <a:ext uri="{FF2B5EF4-FFF2-40B4-BE49-F238E27FC236}">
                <a16:creationId xmlns:a16="http://schemas.microsoft.com/office/drawing/2014/main" id="{DF7BAB09-DF35-F3E8-CB17-1BD1418F18DF}"/>
              </a:ext>
            </a:extLst>
          </p:cNvPr>
          <p:cNvSpPr txBox="1"/>
          <p:nvPr/>
        </p:nvSpPr>
        <p:spPr>
          <a:xfrm>
            <a:off x="2194560" y="3936831"/>
            <a:ext cx="836447" cy="369332"/>
          </a:xfrm>
          <a:prstGeom prst="rect">
            <a:avLst/>
          </a:prstGeom>
          <a:noFill/>
        </p:spPr>
        <p:txBody>
          <a:bodyPr wrap="none" rtlCol="0">
            <a:spAutoFit/>
          </a:bodyPr>
          <a:lstStyle/>
          <a:p>
            <a:r>
              <a:rPr lang="en-GB" noProof="0" dirty="0"/>
              <a:t>Peak 1</a:t>
            </a:r>
          </a:p>
        </p:txBody>
      </p:sp>
      <p:sp>
        <p:nvSpPr>
          <p:cNvPr id="8" name="TextBox 7">
            <a:extLst>
              <a:ext uri="{FF2B5EF4-FFF2-40B4-BE49-F238E27FC236}">
                <a16:creationId xmlns:a16="http://schemas.microsoft.com/office/drawing/2014/main" id="{E13ADF7A-631F-455A-999F-C3C5DAB46544}"/>
              </a:ext>
            </a:extLst>
          </p:cNvPr>
          <p:cNvSpPr txBox="1"/>
          <p:nvPr/>
        </p:nvSpPr>
        <p:spPr>
          <a:xfrm>
            <a:off x="3887305" y="4374152"/>
            <a:ext cx="836447" cy="369332"/>
          </a:xfrm>
          <a:prstGeom prst="rect">
            <a:avLst/>
          </a:prstGeom>
          <a:noFill/>
        </p:spPr>
        <p:txBody>
          <a:bodyPr wrap="none" rtlCol="0">
            <a:spAutoFit/>
          </a:bodyPr>
          <a:lstStyle/>
          <a:p>
            <a:r>
              <a:rPr lang="en-GB" noProof="0" dirty="0"/>
              <a:t>Peak 2</a:t>
            </a:r>
          </a:p>
        </p:txBody>
      </p:sp>
      <p:sp>
        <p:nvSpPr>
          <p:cNvPr id="9" name="TextBox 8">
            <a:extLst>
              <a:ext uri="{FF2B5EF4-FFF2-40B4-BE49-F238E27FC236}">
                <a16:creationId xmlns:a16="http://schemas.microsoft.com/office/drawing/2014/main" id="{0A474FD1-57CF-E8BF-4F8C-80564874ED7F}"/>
              </a:ext>
            </a:extLst>
          </p:cNvPr>
          <p:cNvSpPr txBox="1"/>
          <p:nvPr/>
        </p:nvSpPr>
        <p:spPr>
          <a:xfrm>
            <a:off x="6046967" y="4306163"/>
            <a:ext cx="836447" cy="369332"/>
          </a:xfrm>
          <a:prstGeom prst="rect">
            <a:avLst/>
          </a:prstGeom>
          <a:noFill/>
        </p:spPr>
        <p:txBody>
          <a:bodyPr wrap="none" rtlCol="0">
            <a:spAutoFit/>
          </a:bodyPr>
          <a:lstStyle/>
          <a:p>
            <a:r>
              <a:rPr lang="en-GB" noProof="0" dirty="0"/>
              <a:t>Peak 3</a:t>
            </a:r>
          </a:p>
        </p:txBody>
      </p:sp>
      <p:sp>
        <p:nvSpPr>
          <p:cNvPr id="10" name="TextBox 9">
            <a:extLst>
              <a:ext uri="{FF2B5EF4-FFF2-40B4-BE49-F238E27FC236}">
                <a16:creationId xmlns:a16="http://schemas.microsoft.com/office/drawing/2014/main" id="{FA551039-5EF3-1A9D-E4BF-21D5DF4590C9}"/>
              </a:ext>
            </a:extLst>
          </p:cNvPr>
          <p:cNvSpPr txBox="1"/>
          <p:nvPr/>
        </p:nvSpPr>
        <p:spPr>
          <a:xfrm>
            <a:off x="7370182" y="4121497"/>
            <a:ext cx="836447" cy="369332"/>
          </a:xfrm>
          <a:prstGeom prst="rect">
            <a:avLst/>
          </a:prstGeom>
          <a:noFill/>
        </p:spPr>
        <p:txBody>
          <a:bodyPr wrap="none" rtlCol="0">
            <a:spAutoFit/>
          </a:bodyPr>
          <a:lstStyle/>
          <a:p>
            <a:r>
              <a:rPr lang="en-GB" noProof="0" dirty="0"/>
              <a:t>Peak 4</a:t>
            </a:r>
          </a:p>
        </p:txBody>
      </p:sp>
      <p:sp>
        <p:nvSpPr>
          <p:cNvPr id="11" name="TextBox 10">
            <a:extLst>
              <a:ext uri="{FF2B5EF4-FFF2-40B4-BE49-F238E27FC236}">
                <a16:creationId xmlns:a16="http://schemas.microsoft.com/office/drawing/2014/main" id="{BA3F0A69-5708-C25D-D4C3-387C3C4AF5F0}"/>
              </a:ext>
            </a:extLst>
          </p:cNvPr>
          <p:cNvSpPr txBox="1"/>
          <p:nvPr/>
        </p:nvSpPr>
        <p:spPr>
          <a:xfrm>
            <a:off x="8837945" y="5576586"/>
            <a:ext cx="836447" cy="369332"/>
          </a:xfrm>
          <a:prstGeom prst="rect">
            <a:avLst/>
          </a:prstGeom>
          <a:noFill/>
        </p:spPr>
        <p:txBody>
          <a:bodyPr wrap="none" rtlCol="0">
            <a:spAutoFit/>
          </a:bodyPr>
          <a:lstStyle/>
          <a:p>
            <a:r>
              <a:rPr lang="en-GB" noProof="0" dirty="0"/>
              <a:t>Peak 5</a:t>
            </a:r>
          </a:p>
        </p:txBody>
      </p:sp>
      <p:sp>
        <p:nvSpPr>
          <p:cNvPr id="12" name="TextBox 11">
            <a:extLst>
              <a:ext uri="{FF2B5EF4-FFF2-40B4-BE49-F238E27FC236}">
                <a16:creationId xmlns:a16="http://schemas.microsoft.com/office/drawing/2014/main" id="{F43EE886-49EA-3876-B80E-EA35AD8A1A58}"/>
              </a:ext>
            </a:extLst>
          </p:cNvPr>
          <p:cNvSpPr txBox="1"/>
          <p:nvPr/>
        </p:nvSpPr>
        <p:spPr>
          <a:xfrm>
            <a:off x="10017291" y="5576586"/>
            <a:ext cx="836447" cy="369332"/>
          </a:xfrm>
          <a:prstGeom prst="rect">
            <a:avLst/>
          </a:prstGeom>
          <a:noFill/>
        </p:spPr>
        <p:txBody>
          <a:bodyPr wrap="none" rtlCol="0">
            <a:spAutoFit/>
          </a:bodyPr>
          <a:lstStyle/>
          <a:p>
            <a:r>
              <a:rPr lang="en-GB" noProof="0" dirty="0"/>
              <a:t>Peak 6</a:t>
            </a:r>
          </a:p>
        </p:txBody>
      </p:sp>
      <p:sp>
        <p:nvSpPr>
          <p:cNvPr id="13" name="Oval 12">
            <a:extLst>
              <a:ext uri="{FF2B5EF4-FFF2-40B4-BE49-F238E27FC236}">
                <a16:creationId xmlns:a16="http://schemas.microsoft.com/office/drawing/2014/main" id="{24CC12E5-0F25-ACFA-F770-9976BE85F667}"/>
              </a:ext>
            </a:extLst>
          </p:cNvPr>
          <p:cNvSpPr/>
          <p:nvPr/>
        </p:nvSpPr>
        <p:spPr>
          <a:xfrm>
            <a:off x="2564090" y="4306163"/>
            <a:ext cx="418224" cy="1032735"/>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4" name="Oval 13">
            <a:extLst>
              <a:ext uri="{FF2B5EF4-FFF2-40B4-BE49-F238E27FC236}">
                <a16:creationId xmlns:a16="http://schemas.microsoft.com/office/drawing/2014/main" id="{90894B38-CED4-FA15-BCF3-213991F6733E}"/>
              </a:ext>
            </a:extLst>
          </p:cNvPr>
          <p:cNvSpPr/>
          <p:nvPr/>
        </p:nvSpPr>
        <p:spPr>
          <a:xfrm>
            <a:off x="4089988" y="4675495"/>
            <a:ext cx="418224" cy="5564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5" name="Oval 14">
            <a:extLst>
              <a:ext uri="{FF2B5EF4-FFF2-40B4-BE49-F238E27FC236}">
                <a16:creationId xmlns:a16="http://schemas.microsoft.com/office/drawing/2014/main" id="{0DF550EA-DBDD-055E-DA65-38F149490F91}"/>
              </a:ext>
            </a:extLst>
          </p:cNvPr>
          <p:cNvSpPr/>
          <p:nvPr/>
        </p:nvSpPr>
        <p:spPr>
          <a:xfrm>
            <a:off x="6332256" y="4675495"/>
            <a:ext cx="418224" cy="5564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6" name="Oval 15">
            <a:extLst>
              <a:ext uri="{FF2B5EF4-FFF2-40B4-BE49-F238E27FC236}">
                <a16:creationId xmlns:a16="http://schemas.microsoft.com/office/drawing/2014/main" id="{69C267AA-04B7-0A8C-9611-E48A96839CFA}"/>
              </a:ext>
            </a:extLst>
          </p:cNvPr>
          <p:cNvSpPr/>
          <p:nvPr/>
        </p:nvSpPr>
        <p:spPr>
          <a:xfrm>
            <a:off x="7797136" y="4675495"/>
            <a:ext cx="418224" cy="5564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7" name="Oval 16">
            <a:extLst>
              <a:ext uri="{FF2B5EF4-FFF2-40B4-BE49-F238E27FC236}">
                <a16:creationId xmlns:a16="http://schemas.microsoft.com/office/drawing/2014/main" id="{9CA94CAA-A54A-E48A-96B9-647FE57268B6}"/>
              </a:ext>
            </a:extLst>
          </p:cNvPr>
          <p:cNvSpPr/>
          <p:nvPr/>
        </p:nvSpPr>
        <p:spPr>
          <a:xfrm>
            <a:off x="9047056" y="4675495"/>
            <a:ext cx="418224" cy="55646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18" name="Oval 17">
            <a:extLst>
              <a:ext uri="{FF2B5EF4-FFF2-40B4-BE49-F238E27FC236}">
                <a16:creationId xmlns:a16="http://schemas.microsoft.com/office/drawing/2014/main" id="{EBABF0A3-1BF8-286D-7F4B-FDEAB2C1C064}"/>
              </a:ext>
            </a:extLst>
          </p:cNvPr>
          <p:cNvSpPr/>
          <p:nvPr/>
        </p:nvSpPr>
        <p:spPr>
          <a:xfrm>
            <a:off x="9912734" y="4306164"/>
            <a:ext cx="418224" cy="93374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Tree>
    <p:extLst>
      <p:ext uri="{BB962C8B-B14F-4D97-AF65-F5344CB8AC3E}">
        <p14:creationId xmlns:p14="http://schemas.microsoft.com/office/powerpoint/2010/main" val="19928199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E722-A5C1-B5F0-6EB7-4AAE9545AAA9}"/>
              </a:ext>
            </a:extLst>
          </p:cNvPr>
          <p:cNvSpPr>
            <a:spLocks noGrp="1"/>
          </p:cNvSpPr>
          <p:nvPr>
            <p:ph type="title"/>
          </p:nvPr>
        </p:nvSpPr>
        <p:spPr/>
        <p:txBody>
          <a:bodyPr/>
          <a:lstStyle/>
          <a:p>
            <a:r>
              <a:rPr lang="en-GB" noProof="0" dirty="0"/>
              <a:t>Fit peak 1</a:t>
            </a:r>
          </a:p>
        </p:txBody>
      </p:sp>
      <p:pic>
        <p:nvPicPr>
          <p:cNvPr id="4" name="Picture 3">
            <a:extLst>
              <a:ext uri="{FF2B5EF4-FFF2-40B4-BE49-F238E27FC236}">
                <a16:creationId xmlns:a16="http://schemas.microsoft.com/office/drawing/2014/main" id="{058F3566-58D9-011A-4709-B4C5F7B5D40B}"/>
              </a:ext>
            </a:extLst>
          </p:cNvPr>
          <p:cNvPicPr>
            <a:picLocks noChangeAspect="1"/>
          </p:cNvPicPr>
          <p:nvPr/>
        </p:nvPicPr>
        <p:blipFill>
          <a:blip r:embed="rId2"/>
          <a:stretch>
            <a:fillRect/>
          </a:stretch>
        </p:blipFill>
        <p:spPr>
          <a:xfrm>
            <a:off x="4536121" y="2041663"/>
            <a:ext cx="7421357" cy="3834796"/>
          </a:xfrm>
          <a:prstGeom prst="rect">
            <a:avLst/>
          </a:prstGeom>
        </p:spPr>
      </p:pic>
      <p:sp>
        <p:nvSpPr>
          <p:cNvPr id="6" name="TextBox 5">
            <a:extLst>
              <a:ext uri="{FF2B5EF4-FFF2-40B4-BE49-F238E27FC236}">
                <a16:creationId xmlns:a16="http://schemas.microsoft.com/office/drawing/2014/main" id="{2DFC61CB-244C-90B3-6555-FAAA2DCEE3B1}"/>
              </a:ext>
            </a:extLst>
          </p:cNvPr>
          <p:cNvSpPr txBox="1"/>
          <p:nvPr/>
        </p:nvSpPr>
        <p:spPr>
          <a:xfrm>
            <a:off x="67544" y="2041663"/>
            <a:ext cx="5061047" cy="3662541"/>
          </a:xfrm>
          <a:prstGeom prst="rect">
            <a:avLst/>
          </a:prstGeom>
          <a:noFill/>
        </p:spPr>
        <p:txBody>
          <a:bodyPr wrap="square">
            <a:spAutoFit/>
          </a:bodyPr>
          <a:lstStyle/>
          <a:p>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6.15434725450583e-11 </a:t>
            </a:r>
          </a:p>
          <a:p>
            <a:r>
              <a:rPr lang="en-GB" sz="1600" b="0" i="0" noProof="0" dirty="0">
                <a:effectLst/>
                <a:latin typeface="Consolas" panose="020B0609020204030204" pitchFamily="49" charset="0"/>
              </a:rPr>
              <a:t>mu: 5.908097345277863e-06</a:t>
            </a:r>
          </a:p>
          <a:p>
            <a:r>
              <a:rPr lang="en-GB" sz="1600" b="0" i="0" noProof="0" dirty="0">
                <a:effectLst/>
                <a:latin typeface="Consolas" panose="020B0609020204030204" pitchFamily="49" charset="0"/>
              </a:rPr>
              <a:t>sigma: 6.281703478318256e-09</a:t>
            </a:r>
          </a:p>
          <a:p>
            <a:r>
              <a:rPr lang="en-GB" sz="1600" b="0" i="0" noProof="0" dirty="0">
                <a:effectLst/>
                <a:latin typeface="Consolas" panose="020B0609020204030204" pitchFamily="49" charset="0"/>
              </a:rPr>
              <a:t>Condition number of the covariance matrix: 8.069502e+04</a:t>
            </a:r>
          </a:p>
          <a:p>
            <a:r>
              <a:rPr lang="en-GB" sz="1600" b="0" i="0" noProof="0" dirty="0">
                <a:effectLst/>
                <a:latin typeface="Consolas" panose="020B0609020204030204" pitchFamily="49" charset="0"/>
              </a:rPr>
              <a:t>Diagonal values of </a:t>
            </a:r>
            <a:r>
              <a:rPr lang="en-GB" sz="1600" b="0" i="0" noProof="0" dirty="0" err="1">
                <a:effectLst/>
                <a:latin typeface="Consolas" panose="020B0609020204030204" pitchFamily="49" charset="0"/>
              </a:rPr>
              <a:t>pcov</a:t>
            </a:r>
            <a:r>
              <a:rPr lang="en-GB" sz="1600" b="0" i="0" noProof="0" dirty="0">
                <a:effectLst/>
                <a:latin typeface="Consolas" panose="020B0609020204030204" pitchFamily="49" charset="0"/>
              </a:rPr>
              <a:t>: </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a:t>
            </a:r>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5.012561437588766e-22 </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mu: 3.2758166024778706e-18 </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sigma: 3.0934219219978937e-18 </a:t>
            </a:r>
          </a:p>
          <a:p>
            <a:r>
              <a:rPr lang="en-GB" sz="1600" b="0" i="0" noProof="0" dirty="0">
                <a:effectLst/>
                <a:latin typeface="Consolas" panose="020B0609020204030204" pitchFamily="49" charset="0"/>
              </a:rPr>
              <a:t>Chi-2: 153.76739989735324 </a:t>
            </a:r>
          </a:p>
          <a:p>
            <a:r>
              <a:rPr lang="en-GB" sz="1600" b="0" i="0" noProof="0" dirty="0" err="1">
                <a:effectLst/>
                <a:latin typeface="Consolas" panose="020B0609020204030204" pitchFamily="49" charset="0"/>
              </a:rPr>
              <a:t>dof</a:t>
            </a:r>
            <a:r>
              <a:rPr lang="en-GB" sz="1600" b="0" i="0" noProof="0" dirty="0">
                <a:effectLst/>
                <a:latin typeface="Consolas" panose="020B0609020204030204" pitchFamily="49" charset="0"/>
              </a:rPr>
              <a:t>: 147 </a:t>
            </a:r>
          </a:p>
          <a:p>
            <a:r>
              <a:rPr lang="en-GB" sz="1600" b="0" i="0" noProof="0" dirty="0">
                <a:effectLst/>
                <a:latin typeface="Consolas" panose="020B0609020204030204" pitchFamily="49" charset="0"/>
              </a:rPr>
              <a:t>Reduced Chi^2: 1.0460367339956003</a:t>
            </a:r>
          </a:p>
          <a:p>
            <a:r>
              <a:rPr lang="en-GB" sz="1600" b="0" i="0" noProof="0" dirty="0">
                <a:effectLst/>
                <a:latin typeface="Consolas" panose="020B0609020204030204" pitchFamily="49" charset="0"/>
              </a:rPr>
              <a:t>Goodness-of-Fit: 0.3344965416688168</a:t>
            </a:r>
          </a:p>
          <a:p>
            <a:r>
              <a:rPr lang="en-GB" sz="1600" b="0" i="0" noProof="0" dirty="0">
                <a:effectLst/>
                <a:latin typeface="Consolas" panose="020B0609020204030204" pitchFamily="49" charset="0"/>
              </a:rPr>
              <a:t>R-squared: 0.5344151597444738</a:t>
            </a:r>
            <a:endParaRPr lang="en-GB" sz="1600" noProof="0" dirty="0"/>
          </a:p>
        </p:txBody>
      </p:sp>
    </p:spTree>
    <p:extLst>
      <p:ext uri="{BB962C8B-B14F-4D97-AF65-F5344CB8AC3E}">
        <p14:creationId xmlns:p14="http://schemas.microsoft.com/office/powerpoint/2010/main" val="4176275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636E7-DA1F-A0F2-277D-9E3403794D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2FABA-DB99-3671-CB88-69951432658A}"/>
              </a:ext>
            </a:extLst>
          </p:cNvPr>
          <p:cNvSpPr>
            <a:spLocks noGrp="1"/>
          </p:cNvSpPr>
          <p:nvPr>
            <p:ph type="title"/>
          </p:nvPr>
        </p:nvSpPr>
        <p:spPr/>
        <p:txBody>
          <a:bodyPr/>
          <a:lstStyle/>
          <a:p>
            <a:r>
              <a:rPr lang="en-GB" noProof="0" dirty="0"/>
              <a:t>Fit peak 2</a:t>
            </a:r>
          </a:p>
        </p:txBody>
      </p:sp>
      <p:pic>
        <p:nvPicPr>
          <p:cNvPr id="4" name="Picture 3">
            <a:extLst>
              <a:ext uri="{FF2B5EF4-FFF2-40B4-BE49-F238E27FC236}">
                <a16:creationId xmlns:a16="http://schemas.microsoft.com/office/drawing/2014/main" id="{BC16B7C9-6989-76AC-AC38-EEE49DF9C1E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36121" y="2057020"/>
            <a:ext cx="7421357" cy="3804082"/>
          </a:xfrm>
          <a:prstGeom prst="rect">
            <a:avLst/>
          </a:prstGeom>
        </p:spPr>
      </p:pic>
      <p:sp>
        <p:nvSpPr>
          <p:cNvPr id="6" name="TextBox 5">
            <a:extLst>
              <a:ext uri="{FF2B5EF4-FFF2-40B4-BE49-F238E27FC236}">
                <a16:creationId xmlns:a16="http://schemas.microsoft.com/office/drawing/2014/main" id="{90985501-6C48-29DD-B189-E684425BE53F}"/>
              </a:ext>
            </a:extLst>
          </p:cNvPr>
          <p:cNvSpPr txBox="1"/>
          <p:nvPr/>
        </p:nvSpPr>
        <p:spPr>
          <a:xfrm>
            <a:off x="67544" y="2041663"/>
            <a:ext cx="5061047" cy="3662541"/>
          </a:xfrm>
          <a:prstGeom prst="rect">
            <a:avLst/>
          </a:prstGeom>
          <a:noFill/>
        </p:spPr>
        <p:txBody>
          <a:bodyPr wrap="square">
            <a:spAutoFit/>
          </a:bodyPr>
          <a:lstStyle/>
          <a:p>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3.605581801989615e-11</a:t>
            </a:r>
          </a:p>
          <a:p>
            <a:r>
              <a:rPr lang="en-GB" sz="1600" b="0" i="0" noProof="0" dirty="0">
                <a:effectLst/>
                <a:latin typeface="Consolas" panose="020B0609020204030204" pitchFamily="49" charset="0"/>
              </a:rPr>
              <a:t>mu:	6.6818602570441385e-06</a:t>
            </a:r>
          </a:p>
          <a:p>
            <a:r>
              <a:rPr lang="en-GB" sz="1600" b="0" i="0" noProof="0" dirty="0">
                <a:effectLst/>
                <a:latin typeface="Consolas" panose="020B0609020204030204" pitchFamily="49" charset="0"/>
              </a:rPr>
              <a:t>sigma:	1.0372938789951286e-08</a:t>
            </a:r>
          </a:p>
          <a:p>
            <a:r>
              <a:rPr lang="en-GB" sz="1600" b="0" i="0" noProof="0" dirty="0">
                <a:effectLst/>
                <a:latin typeface="Consolas" panose="020B0609020204030204" pitchFamily="49" charset="0"/>
              </a:rPr>
              <a:t>Condition number of the covariance matrix: 9.855740e+04</a:t>
            </a:r>
          </a:p>
          <a:p>
            <a:r>
              <a:rPr lang="en-GB" sz="1600" b="0" i="0" noProof="0" dirty="0">
                <a:effectLst/>
                <a:latin typeface="Consolas" panose="020B0609020204030204" pitchFamily="49" charset="0"/>
              </a:rPr>
              <a:t>Diagonal values of </a:t>
            </a:r>
            <a:r>
              <a:rPr lang="en-GB" sz="1600" b="0" i="0" noProof="0" dirty="0" err="1">
                <a:effectLst/>
                <a:latin typeface="Consolas" panose="020B0609020204030204" pitchFamily="49" charset="0"/>
              </a:rPr>
              <a:t>pcov</a:t>
            </a:r>
            <a:r>
              <a:rPr lang="en-GB" sz="1600" b="0" i="0" noProof="0" dirty="0">
                <a:effectLst/>
                <a:latin typeface="Consolas" panose="020B0609020204030204" pitchFamily="49" charset="0"/>
              </a:rPr>
              <a:t>:</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a:t>
            </a:r>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8.022288639965121e-23</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mu:	7.313883043566039e-18</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sigma:	7.694099368978375e-18</a:t>
            </a:r>
          </a:p>
          <a:p>
            <a:r>
              <a:rPr lang="en-GB" sz="1600" b="0" i="0" noProof="0" dirty="0">
                <a:effectLst/>
                <a:latin typeface="Consolas" panose="020B0609020204030204" pitchFamily="49" charset="0"/>
              </a:rPr>
              <a:t>Chi-2: 126.42696410386797</a:t>
            </a:r>
          </a:p>
          <a:p>
            <a:r>
              <a:rPr lang="en-GB" sz="1600" b="0" i="0" noProof="0" dirty="0" err="1">
                <a:effectLst/>
                <a:latin typeface="Consolas" panose="020B0609020204030204" pitchFamily="49" charset="0"/>
              </a:rPr>
              <a:t>dof</a:t>
            </a:r>
            <a:r>
              <a:rPr lang="en-GB" sz="1600" b="0" i="0" noProof="0" dirty="0">
                <a:effectLst/>
                <a:latin typeface="Consolas" panose="020B0609020204030204" pitchFamily="49" charset="0"/>
              </a:rPr>
              <a:t>:	97</a:t>
            </a:r>
          </a:p>
          <a:p>
            <a:r>
              <a:rPr lang="en-GB" sz="1600" b="0" i="0" noProof="0" dirty="0">
                <a:effectLst/>
                <a:latin typeface="Consolas" panose="020B0609020204030204" pitchFamily="49" charset="0"/>
              </a:rPr>
              <a:t>Reduced Chi^2:	1.3033707639574017</a:t>
            </a:r>
          </a:p>
          <a:p>
            <a:r>
              <a:rPr lang="en-GB" sz="1600" b="0" i="0" noProof="0" dirty="0">
                <a:effectLst/>
                <a:latin typeface="Consolas" panose="020B0609020204030204" pitchFamily="49" charset="0"/>
              </a:rPr>
              <a:t>Goodness-of-Fit:	0.024010614404013975</a:t>
            </a:r>
          </a:p>
          <a:p>
            <a:r>
              <a:rPr lang="en-GB" sz="1600" b="0" i="0" noProof="0" dirty="0">
                <a:effectLst/>
                <a:latin typeface="Consolas" panose="020B0609020204030204" pitchFamily="49" charset="0"/>
              </a:rPr>
              <a:t>R-squared: 0.11971718204379511</a:t>
            </a:r>
            <a:endParaRPr lang="en-GB" sz="1600" noProof="0" dirty="0"/>
          </a:p>
        </p:txBody>
      </p:sp>
    </p:spTree>
    <p:extLst>
      <p:ext uri="{BB962C8B-B14F-4D97-AF65-F5344CB8AC3E}">
        <p14:creationId xmlns:p14="http://schemas.microsoft.com/office/powerpoint/2010/main" val="209581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18E88-7A78-8B6A-B6D5-777880D912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05100D-F125-BD2F-57B9-F56139C74AFF}"/>
              </a:ext>
            </a:extLst>
          </p:cNvPr>
          <p:cNvSpPr>
            <a:spLocks noGrp="1"/>
          </p:cNvSpPr>
          <p:nvPr>
            <p:ph type="title"/>
          </p:nvPr>
        </p:nvSpPr>
        <p:spPr/>
        <p:txBody>
          <a:bodyPr/>
          <a:lstStyle/>
          <a:p>
            <a:r>
              <a:rPr lang="en-GB" noProof="0" dirty="0"/>
              <a:t>Fit peak 3</a:t>
            </a:r>
          </a:p>
        </p:txBody>
      </p:sp>
      <p:pic>
        <p:nvPicPr>
          <p:cNvPr id="4" name="Picture 3">
            <a:extLst>
              <a:ext uri="{FF2B5EF4-FFF2-40B4-BE49-F238E27FC236}">
                <a16:creationId xmlns:a16="http://schemas.microsoft.com/office/drawing/2014/main" id="{33877C8B-952B-9F57-6C86-BA1B7CB95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36121" y="2057020"/>
            <a:ext cx="7421356" cy="3804082"/>
          </a:xfrm>
          <a:prstGeom prst="rect">
            <a:avLst/>
          </a:prstGeom>
        </p:spPr>
      </p:pic>
      <p:sp>
        <p:nvSpPr>
          <p:cNvPr id="6" name="TextBox 5">
            <a:extLst>
              <a:ext uri="{FF2B5EF4-FFF2-40B4-BE49-F238E27FC236}">
                <a16:creationId xmlns:a16="http://schemas.microsoft.com/office/drawing/2014/main" id="{5E3E4C73-B850-00D4-C937-457D9E2C9451}"/>
              </a:ext>
            </a:extLst>
          </p:cNvPr>
          <p:cNvSpPr txBox="1"/>
          <p:nvPr/>
        </p:nvSpPr>
        <p:spPr>
          <a:xfrm>
            <a:off x="67544" y="2041663"/>
            <a:ext cx="5061047" cy="3662541"/>
          </a:xfrm>
          <a:prstGeom prst="rect">
            <a:avLst/>
          </a:prstGeom>
          <a:noFill/>
        </p:spPr>
        <p:txBody>
          <a:bodyPr wrap="square">
            <a:spAutoFit/>
          </a:bodyPr>
          <a:lstStyle/>
          <a:p>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2.2571783350020673e-11</a:t>
            </a:r>
          </a:p>
          <a:p>
            <a:r>
              <a:rPr lang="en-GB" sz="1600" b="0" i="0" noProof="0" dirty="0">
                <a:effectLst/>
                <a:latin typeface="Consolas" panose="020B0609020204030204" pitchFamily="49" charset="0"/>
              </a:rPr>
              <a:t>mu:	7.828205784278358e-06</a:t>
            </a:r>
          </a:p>
          <a:p>
            <a:r>
              <a:rPr lang="en-GB" sz="1600" b="0" i="0" noProof="0" dirty="0">
                <a:effectLst/>
                <a:latin typeface="Consolas" panose="020B0609020204030204" pitchFamily="49" charset="0"/>
              </a:rPr>
              <a:t>sigma:	4.919566558231443e-09</a:t>
            </a:r>
          </a:p>
          <a:p>
            <a:r>
              <a:rPr lang="en-GB" sz="1600" b="0" i="0" noProof="0" dirty="0">
                <a:effectLst/>
                <a:latin typeface="Consolas" panose="020B0609020204030204" pitchFamily="49" charset="0"/>
              </a:rPr>
              <a:t>Condition number of the covariance matrix: 2.653078e+05</a:t>
            </a:r>
          </a:p>
          <a:p>
            <a:r>
              <a:rPr lang="en-GB" sz="1600" b="0" i="0" noProof="0" dirty="0">
                <a:effectLst/>
                <a:latin typeface="Consolas" panose="020B0609020204030204" pitchFamily="49" charset="0"/>
              </a:rPr>
              <a:t>Diagonal values of </a:t>
            </a:r>
            <a:r>
              <a:rPr lang="en-GB" sz="1600" b="0" i="0" noProof="0" dirty="0" err="1">
                <a:effectLst/>
                <a:latin typeface="Consolas" panose="020B0609020204030204" pitchFamily="49" charset="0"/>
              </a:rPr>
              <a:t>pcov</a:t>
            </a:r>
            <a:r>
              <a:rPr lang="en-GB" sz="1600" b="0" i="0" noProof="0" dirty="0">
                <a:effectLst/>
                <a:latin typeface="Consolas" panose="020B0609020204030204" pitchFamily="49" charset="0"/>
              </a:rPr>
              <a:t>:</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a:t>
            </a:r>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9.918509434604418e-23</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mu:	1.1099287629088822e-17</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sigma:	1.675159946564001e-17</a:t>
            </a:r>
          </a:p>
          <a:p>
            <a:r>
              <a:rPr lang="en-GB" sz="1600" b="0" i="0" noProof="0" dirty="0">
                <a:effectLst/>
                <a:latin typeface="Consolas" panose="020B0609020204030204" pitchFamily="49" charset="0"/>
              </a:rPr>
              <a:t>Chi-2: 100.75902125502019</a:t>
            </a:r>
          </a:p>
          <a:p>
            <a:r>
              <a:rPr lang="en-GB" sz="1600" b="0" i="0" noProof="0" dirty="0" err="1">
                <a:effectLst/>
                <a:latin typeface="Consolas" panose="020B0609020204030204" pitchFamily="49" charset="0"/>
              </a:rPr>
              <a:t>dof</a:t>
            </a:r>
            <a:r>
              <a:rPr lang="en-GB" sz="1600" b="0" i="0" noProof="0" dirty="0">
                <a:effectLst/>
                <a:latin typeface="Consolas" panose="020B0609020204030204" pitchFamily="49" charset="0"/>
              </a:rPr>
              <a:t>:	97</a:t>
            </a:r>
          </a:p>
          <a:p>
            <a:r>
              <a:rPr lang="en-GB" sz="1600" b="0" i="0" noProof="0" dirty="0">
                <a:effectLst/>
                <a:latin typeface="Consolas" panose="020B0609020204030204" pitchFamily="49" charset="0"/>
              </a:rPr>
              <a:t>Reduced Chi^2:	1.038752796443507</a:t>
            </a:r>
          </a:p>
          <a:p>
            <a:r>
              <a:rPr lang="en-GB" sz="1600" b="0" i="0" noProof="0" dirty="0">
                <a:effectLst/>
                <a:latin typeface="Consolas" panose="020B0609020204030204" pitchFamily="49" charset="0"/>
              </a:rPr>
              <a:t>Goodness-of-Fit:	0.37668171442373555</a:t>
            </a:r>
          </a:p>
          <a:p>
            <a:r>
              <a:rPr lang="en-GB" sz="1600" b="0" i="0" noProof="0" dirty="0">
                <a:effectLst/>
                <a:latin typeface="Consolas" panose="020B0609020204030204" pitchFamily="49" charset="0"/>
              </a:rPr>
              <a:t>R-squared: 0.24806923117657498</a:t>
            </a:r>
            <a:endParaRPr lang="en-GB" sz="1600" noProof="0" dirty="0"/>
          </a:p>
        </p:txBody>
      </p:sp>
    </p:spTree>
    <p:extLst>
      <p:ext uri="{BB962C8B-B14F-4D97-AF65-F5344CB8AC3E}">
        <p14:creationId xmlns:p14="http://schemas.microsoft.com/office/powerpoint/2010/main" val="123976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86175-F97A-91AD-D4D8-B48F46E6F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74287-8CD8-8B01-1929-759A88027BFA}"/>
              </a:ext>
            </a:extLst>
          </p:cNvPr>
          <p:cNvSpPr>
            <a:spLocks noGrp="1"/>
          </p:cNvSpPr>
          <p:nvPr>
            <p:ph type="title"/>
          </p:nvPr>
        </p:nvSpPr>
        <p:spPr/>
        <p:txBody>
          <a:bodyPr/>
          <a:lstStyle/>
          <a:p>
            <a:r>
              <a:rPr lang="en-GB" noProof="0" dirty="0"/>
              <a:t>Fit peak 4</a:t>
            </a:r>
          </a:p>
        </p:txBody>
      </p:sp>
      <p:pic>
        <p:nvPicPr>
          <p:cNvPr id="4" name="Picture 3">
            <a:extLst>
              <a:ext uri="{FF2B5EF4-FFF2-40B4-BE49-F238E27FC236}">
                <a16:creationId xmlns:a16="http://schemas.microsoft.com/office/drawing/2014/main" id="{20837134-2987-AFC2-1A70-EFC794A5D04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536121" y="2059194"/>
            <a:ext cx="7421356" cy="3799734"/>
          </a:xfrm>
          <a:prstGeom prst="rect">
            <a:avLst/>
          </a:prstGeom>
        </p:spPr>
      </p:pic>
      <p:sp>
        <p:nvSpPr>
          <p:cNvPr id="6" name="TextBox 5">
            <a:extLst>
              <a:ext uri="{FF2B5EF4-FFF2-40B4-BE49-F238E27FC236}">
                <a16:creationId xmlns:a16="http://schemas.microsoft.com/office/drawing/2014/main" id="{EDCA0226-D311-C038-DE05-42DFE94174FE}"/>
              </a:ext>
            </a:extLst>
          </p:cNvPr>
          <p:cNvSpPr txBox="1"/>
          <p:nvPr/>
        </p:nvSpPr>
        <p:spPr>
          <a:xfrm>
            <a:off x="67544" y="2041663"/>
            <a:ext cx="5061047" cy="3662541"/>
          </a:xfrm>
          <a:prstGeom prst="rect">
            <a:avLst/>
          </a:prstGeom>
          <a:noFill/>
        </p:spPr>
        <p:txBody>
          <a:bodyPr wrap="square">
            <a:spAutoFit/>
          </a:bodyPr>
          <a:lstStyle/>
          <a:p>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2.2022444375854298e-11</a:t>
            </a:r>
          </a:p>
          <a:p>
            <a:r>
              <a:rPr lang="en-GB" sz="1600" b="0" i="0" noProof="0" dirty="0">
                <a:effectLst/>
                <a:latin typeface="Consolas" panose="020B0609020204030204" pitchFamily="49" charset="0"/>
              </a:rPr>
              <a:t>mu:	8.59424144958621e-06</a:t>
            </a:r>
          </a:p>
          <a:p>
            <a:r>
              <a:rPr lang="en-GB" sz="1600" b="0" i="0" noProof="0" dirty="0">
                <a:effectLst/>
                <a:latin typeface="Consolas" panose="020B0609020204030204" pitchFamily="49" charset="0"/>
              </a:rPr>
              <a:t>sigma:	6.053167153929765e-09</a:t>
            </a:r>
          </a:p>
          <a:p>
            <a:r>
              <a:rPr lang="en-GB" sz="1600" b="0" i="0" noProof="0" dirty="0">
                <a:effectLst/>
                <a:latin typeface="Consolas" panose="020B0609020204030204" pitchFamily="49" charset="0"/>
              </a:rPr>
              <a:t>Condition number of the covariance matrix: 2.201885e+05</a:t>
            </a:r>
          </a:p>
          <a:p>
            <a:r>
              <a:rPr lang="en-GB" sz="1600" b="0" i="0" noProof="0" dirty="0">
                <a:effectLst/>
                <a:latin typeface="Consolas" panose="020B0609020204030204" pitchFamily="49" charset="0"/>
              </a:rPr>
              <a:t>Diagonal values of </a:t>
            </a:r>
            <a:r>
              <a:rPr lang="en-GB" sz="1600" b="0" i="0" noProof="0" dirty="0" err="1">
                <a:effectLst/>
                <a:latin typeface="Consolas" panose="020B0609020204030204" pitchFamily="49" charset="0"/>
              </a:rPr>
              <a:t>pcov</a:t>
            </a:r>
            <a:r>
              <a:rPr lang="en-GB" sz="1600" b="0" i="0" noProof="0" dirty="0">
                <a:effectLst/>
                <a:latin typeface="Consolas" panose="020B0609020204030204" pitchFamily="49" charset="0"/>
              </a:rPr>
              <a:t>:</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a:t>
            </a:r>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6.904312349023149e-23</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mu:	9.619922172172431e-18</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sigma:	4.698948120480374e-18</a:t>
            </a:r>
          </a:p>
          <a:p>
            <a:r>
              <a:rPr lang="en-GB" sz="1600" b="0" i="0" noProof="0" dirty="0">
                <a:effectLst/>
                <a:latin typeface="Consolas" panose="020B0609020204030204" pitchFamily="49" charset="0"/>
              </a:rPr>
              <a:t>Chi-2: 80.22716921116354</a:t>
            </a:r>
          </a:p>
          <a:p>
            <a:r>
              <a:rPr lang="en-GB" sz="1600" b="0" i="0" noProof="0" dirty="0" err="1">
                <a:effectLst/>
                <a:latin typeface="Consolas" panose="020B0609020204030204" pitchFamily="49" charset="0"/>
              </a:rPr>
              <a:t>dof</a:t>
            </a:r>
            <a:r>
              <a:rPr lang="en-GB" sz="1600" b="0" i="0" noProof="0" dirty="0">
                <a:effectLst/>
                <a:latin typeface="Consolas" panose="020B0609020204030204" pitchFamily="49" charset="0"/>
              </a:rPr>
              <a:t>:	77</a:t>
            </a:r>
          </a:p>
          <a:p>
            <a:r>
              <a:rPr lang="en-GB" sz="1600" b="0" i="0" noProof="0" dirty="0">
                <a:effectLst/>
                <a:latin typeface="Consolas" panose="020B0609020204030204" pitchFamily="49" charset="0"/>
              </a:rPr>
              <a:t>Reduced Chi^2:	1.0419112884566695</a:t>
            </a:r>
          </a:p>
          <a:p>
            <a:r>
              <a:rPr lang="en-GB" sz="1600" b="0" i="0" noProof="0" dirty="0">
                <a:effectLst/>
                <a:latin typeface="Consolas" panose="020B0609020204030204" pitchFamily="49" charset="0"/>
              </a:rPr>
              <a:t>Goodness-of-Fit:	0.3782515895528433</a:t>
            </a:r>
          </a:p>
          <a:p>
            <a:r>
              <a:rPr lang="en-GB" sz="1600" b="0" i="0" noProof="0" dirty="0">
                <a:effectLst/>
                <a:latin typeface="Consolas" panose="020B0609020204030204" pitchFamily="49" charset="0"/>
              </a:rPr>
              <a:t>R-squared: 0.43592900325018913</a:t>
            </a:r>
            <a:endParaRPr lang="en-GB" sz="1600" noProof="0" dirty="0"/>
          </a:p>
        </p:txBody>
      </p:sp>
    </p:spTree>
    <p:extLst>
      <p:ext uri="{BB962C8B-B14F-4D97-AF65-F5344CB8AC3E}">
        <p14:creationId xmlns:p14="http://schemas.microsoft.com/office/powerpoint/2010/main" val="2325982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75FA7-A19C-8B6C-C7AA-32E9930C23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2AFFB-C0B4-06B5-1567-0CE725A6C5A6}"/>
              </a:ext>
            </a:extLst>
          </p:cNvPr>
          <p:cNvSpPr>
            <a:spLocks noGrp="1"/>
          </p:cNvSpPr>
          <p:nvPr>
            <p:ph type="title"/>
          </p:nvPr>
        </p:nvSpPr>
        <p:spPr/>
        <p:txBody>
          <a:bodyPr/>
          <a:lstStyle/>
          <a:p>
            <a:r>
              <a:rPr lang="en-GB" noProof="0" dirty="0"/>
              <a:t>Fit peak 5</a:t>
            </a:r>
          </a:p>
        </p:txBody>
      </p:sp>
      <p:pic>
        <p:nvPicPr>
          <p:cNvPr id="4" name="Picture 3">
            <a:extLst>
              <a:ext uri="{FF2B5EF4-FFF2-40B4-BE49-F238E27FC236}">
                <a16:creationId xmlns:a16="http://schemas.microsoft.com/office/drawing/2014/main" id="{6AB70907-9AF4-E97F-056D-8C0445948FE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03974" y="2059194"/>
            <a:ext cx="7285650" cy="3799734"/>
          </a:xfrm>
          <a:prstGeom prst="rect">
            <a:avLst/>
          </a:prstGeom>
        </p:spPr>
      </p:pic>
      <p:sp>
        <p:nvSpPr>
          <p:cNvPr id="6" name="TextBox 5">
            <a:extLst>
              <a:ext uri="{FF2B5EF4-FFF2-40B4-BE49-F238E27FC236}">
                <a16:creationId xmlns:a16="http://schemas.microsoft.com/office/drawing/2014/main" id="{FC2D5EB8-D2DC-6AEE-28F9-9778B4CC459F}"/>
              </a:ext>
            </a:extLst>
          </p:cNvPr>
          <p:cNvSpPr txBox="1"/>
          <p:nvPr/>
        </p:nvSpPr>
        <p:spPr>
          <a:xfrm>
            <a:off x="67544" y="2041663"/>
            <a:ext cx="5061047" cy="3662541"/>
          </a:xfrm>
          <a:prstGeom prst="rect">
            <a:avLst/>
          </a:prstGeom>
          <a:noFill/>
        </p:spPr>
        <p:txBody>
          <a:bodyPr wrap="square">
            <a:spAutoFit/>
          </a:bodyPr>
          <a:lstStyle/>
          <a:p>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4.948678504554753e-11</a:t>
            </a:r>
          </a:p>
          <a:p>
            <a:r>
              <a:rPr lang="en-GB" sz="1600" b="0" i="0" noProof="0" dirty="0">
                <a:effectLst/>
                <a:latin typeface="Consolas" panose="020B0609020204030204" pitchFamily="49" charset="0"/>
              </a:rPr>
              <a:t>mu:	9.210275803446027e-06</a:t>
            </a:r>
          </a:p>
          <a:p>
            <a:r>
              <a:rPr lang="en-GB" sz="1600" b="0" i="0" noProof="0" dirty="0">
                <a:effectLst/>
                <a:latin typeface="Consolas" panose="020B0609020204030204" pitchFamily="49" charset="0"/>
              </a:rPr>
              <a:t>sigma:	2.6862397018008648e-09</a:t>
            </a:r>
          </a:p>
          <a:p>
            <a:r>
              <a:rPr lang="en-GB" sz="1600" b="0" i="0" noProof="0" dirty="0">
                <a:effectLst/>
                <a:latin typeface="Consolas" panose="020B0609020204030204" pitchFamily="49" charset="0"/>
              </a:rPr>
              <a:t>Condition number of the covariance matrix: 1.472274e+12</a:t>
            </a:r>
          </a:p>
          <a:p>
            <a:r>
              <a:rPr lang="en-GB" sz="1600" b="0" i="0" noProof="0" dirty="0">
                <a:effectLst/>
                <a:latin typeface="Consolas" panose="020B0609020204030204" pitchFamily="49" charset="0"/>
              </a:rPr>
              <a:t>Diagonal values of </a:t>
            </a:r>
            <a:r>
              <a:rPr lang="en-GB" sz="1600" b="0" i="0" noProof="0" dirty="0" err="1">
                <a:effectLst/>
                <a:latin typeface="Consolas" panose="020B0609020204030204" pitchFamily="49" charset="0"/>
              </a:rPr>
              <a:t>pcov</a:t>
            </a:r>
            <a:r>
              <a:rPr lang="en-GB" sz="1600" b="0" i="0" noProof="0" dirty="0">
                <a:effectLst/>
                <a:latin typeface="Consolas" panose="020B0609020204030204" pitchFamily="49" charset="0"/>
              </a:rPr>
              <a:t>:</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a:t>
            </a:r>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1.0450983148418668e-12</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mu:	2.2651142942187172e-11</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sigma:	5.335298273378329e-10</a:t>
            </a:r>
          </a:p>
          <a:p>
            <a:r>
              <a:rPr lang="en-GB" sz="1600" b="0" i="0" noProof="0" dirty="0">
                <a:effectLst/>
                <a:latin typeface="Consolas" panose="020B0609020204030204" pitchFamily="49" charset="0"/>
              </a:rPr>
              <a:t>Chi-2: 43.95222989651178</a:t>
            </a:r>
          </a:p>
          <a:p>
            <a:r>
              <a:rPr lang="en-GB" sz="1600" b="0" i="0" noProof="0" dirty="0" err="1">
                <a:effectLst/>
                <a:latin typeface="Consolas" panose="020B0609020204030204" pitchFamily="49" charset="0"/>
              </a:rPr>
              <a:t>dof</a:t>
            </a:r>
            <a:r>
              <a:rPr lang="en-GB" sz="1600" b="0" i="0" noProof="0" dirty="0">
                <a:effectLst/>
                <a:latin typeface="Consolas" panose="020B0609020204030204" pitchFamily="49" charset="0"/>
              </a:rPr>
              <a:t>:	47</a:t>
            </a:r>
          </a:p>
          <a:p>
            <a:r>
              <a:rPr lang="en-GB" sz="1600" b="0" i="0" noProof="0" dirty="0">
                <a:effectLst/>
                <a:latin typeface="Consolas" panose="020B0609020204030204" pitchFamily="49" charset="0"/>
              </a:rPr>
              <a:t>Reduced Chi^2:	0.935153827585357</a:t>
            </a:r>
          </a:p>
          <a:p>
            <a:r>
              <a:rPr lang="en-GB" sz="1600" b="0" i="0" noProof="0" dirty="0">
                <a:effectLst/>
                <a:latin typeface="Consolas" panose="020B0609020204030204" pitchFamily="49" charset="0"/>
              </a:rPr>
              <a:t>Goodness-of-Fit:	0.5995605183798407</a:t>
            </a:r>
          </a:p>
          <a:p>
            <a:r>
              <a:rPr lang="en-GB" sz="1600" b="0" i="0" noProof="0" dirty="0">
                <a:effectLst/>
                <a:latin typeface="Consolas" panose="020B0609020204030204" pitchFamily="49" charset="0"/>
              </a:rPr>
              <a:t>R-squared: 0.5944042576367041</a:t>
            </a:r>
            <a:endParaRPr lang="en-GB" sz="1600" noProof="0" dirty="0"/>
          </a:p>
        </p:txBody>
      </p:sp>
    </p:spTree>
    <p:extLst>
      <p:ext uri="{BB962C8B-B14F-4D97-AF65-F5344CB8AC3E}">
        <p14:creationId xmlns:p14="http://schemas.microsoft.com/office/powerpoint/2010/main" val="681704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9858F-BCB3-49D6-9656-3BB6A8BD40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C5A489-74F2-F360-9181-C8590BB744A2}"/>
              </a:ext>
            </a:extLst>
          </p:cNvPr>
          <p:cNvSpPr>
            <a:spLocks noGrp="1"/>
          </p:cNvSpPr>
          <p:nvPr>
            <p:ph type="title"/>
          </p:nvPr>
        </p:nvSpPr>
        <p:spPr/>
        <p:txBody>
          <a:bodyPr/>
          <a:lstStyle/>
          <a:p>
            <a:r>
              <a:rPr lang="en-GB" noProof="0" dirty="0"/>
              <a:t>Fit peak 6</a:t>
            </a:r>
          </a:p>
        </p:txBody>
      </p:sp>
      <p:pic>
        <p:nvPicPr>
          <p:cNvPr id="4" name="Picture 3">
            <a:extLst>
              <a:ext uri="{FF2B5EF4-FFF2-40B4-BE49-F238E27FC236}">
                <a16:creationId xmlns:a16="http://schemas.microsoft.com/office/drawing/2014/main" id="{4C0875A6-4870-7642-39A0-21FE0B10F1B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603974" y="2059194"/>
            <a:ext cx="7285650" cy="3799733"/>
          </a:xfrm>
          <a:prstGeom prst="rect">
            <a:avLst/>
          </a:prstGeom>
        </p:spPr>
      </p:pic>
      <p:sp>
        <p:nvSpPr>
          <p:cNvPr id="6" name="TextBox 5">
            <a:extLst>
              <a:ext uri="{FF2B5EF4-FFF2-40B4-BE49-F238E27FC236}">
                <a16:creationId xmlns:a16="http://schemas.microsoft.com/office/drawing/2014/main" id="{0E8031F5-0EA7-9E49-B8E1-45E721395201}"/>
              </a:ext>
            </a:extLst>
          </p:cNvPr>
          <p:cNvSpPr txBox="1"/>
          <p:nvPr/>
        </p:nvSpPr>
        <p:spPr>
          <a:xfrm>
            <a:off x="67544" y="2041663"/>
            <a:ext cx="5061047" cy="3662541"/>
          </a:xfrm>
          <a:prstGeom prst="rect">
            <a:avLst/>
          </a:prstGeom>
          <a:noFill/>
        </p:spPr>
        <p:txBody>
          <a:bodyPr wrap="square">
            <a:spAutoFit/>
          </a:bodyPr>
          <a:lstStyle/>
          <a:p>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1.5489438673217272e-10</a:t>
            </a:r>
          </a:p>
          <a:p>
            <a:r>
              <a:rPr lang="en-GB" sz="1600" b="0" i="0" noProof="0" dirty="0">
                <a:effectLst/>
                <a:latin typeface="Consolas" panose="020B0609020204030204" pitchFamily="49" charset="0"/>
              </a:rPr>
              <a:t>mu:	9.670075314615215e-06</a:t>
            </a:r>
          </a:p>
          <a:p>
            <a:r>
              <a:rPr lang="en-GB" sz="1600" b="0" i="0" noProof="0" dirty="0">
                <a:effectLst/>
                <a:latin typeface="Consolas" panose="020B0609020204030204" pitchFamily="49" charset="0"/>
              </a:rPr>
              <a:t>sigma:	2.435860185246073e-09</a:t>
            </a:r>
          </a:p>
          <a:p>
            <a:r>
              <a:rPr lang="en-GB" sz="1600" b="0" i="0" noProof="0" dirty="0">
                <a:effectLst/>
                <a:latin typeface="Consolas" panose="020B0609020204030204" pitchFamily="49" charset="0"/>
              </a:rPr>
              <a:t>Condition number of the covariance matrix: 3.730049e+12</a:t>
            </a:r>
          </a:p>
          <a:p>
            <a:r>
              <a:rPr lang="en-GB" sz="1600" b="0" i="0" noProof="0" dirty="0">
                <a:effectLst/>
                <a:latin typeface="Consolas" panose="020B0609020204030204" pitchFamily="49" charset="0"/>
              </a:rPr>
              <a:t>Diagonal values of </a:t>
            </a:r>
            <a:r>
              <a:rPr lang="en-GB" sz="1600" b="0" i="0" noProof="0" dirty="0" err="1">
                <a:effectLst/>
                <a:latin typeface="Consolas" panose="020B0609020204030204" pitchFamily="49" charset="0"/>
              </a:rPr>
              <a:t>pcov</a:t>
            </a:r>
            <a:r>
              <a:rPr lang="en-GB" sz="1600" b="0" i="0" noProof="0" dirty="0">
                <a:effectLst/>
                <a:latin typeface="Consolas" panose="020B0609020204030204" pitchFamily="49" charset="0"/>
              </a:rPr>
              <a:t>:</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a:t>
            </a:r>
            <a:r>
              <a:rPr lang="en-GB" sz="1600" b="0" i="0" noProof="0" dirty="0" err="1">
                <a:effectLst/>
                <a:latin typeface="Consolas" panose="020B0609020204030204" pitchFamily="49" charset="0"/>
              </a:rPr>
              <a:t>Ampl</a:t>
            </a:r>
            <a:r>
              <a:rPr lang="en-GB" sz="1600" b="0" i="0" noProof="0" dirty="0">
                <a:effectLst/>
                <a:latin typeface="Consolas" panose="020B0609020204030204" pitchFamily="49" charset="0"/>
              </a:rPr>
              <a:t>:	1.813750205234067e-10</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mu:	1.6855579518961853e-11</a:t>
            </a:r>
          </a:p>
          <a:p>
            <a:r>
              <a:rPr lang="en-GB" sz="1600" b="0" i="0" noProof="0" dirty="0" err="1">
                <a:effectLst/>
                <a:latin typeface="Consolas" panose="020B0609020204030204" pitchFamily="49" charset="0"/>
              </a:rPr>
              <a:t>Cov</a:t>
            </a:r>
            <a:r>
              <a:rPr lang="en-GB" sz="1600" b="0" i="0" noProof="0" dirty="0">
                <a:effectLst/>
                <a:latin typeface="Consolas" panose="020B0609020204030204" pitchFamily="49" charset="0"/>
              </a:rPr>
              <a:t> of sigma:	4.400135104050403e-09</a:t>
            </a:r>
          </a:p>
          <a:p>
            <a:r>
              <a:rPr lang="en-GB" sz="1600" b="0" i="0" noProof="0" dirty="0">
                <a:effectLst/>
                <a:latin typeface="Consolas" panose="020B0609020204030204" pitchFamily="49" charset="0"/>
              </a:rPr>
              <a:t>Chi-2: 14.629929003255612</a:t>
            </a:r>
          </a:p>
          <a:p>
            <a:r>
              <a:rPr lang="en-GB" sz="1600" b="0" i="0" noProof="0" dirty="0" err="1">
                <a:effectLst/>
                <a:latin typeface="Consolas" panose="020B0609020204030204" pitchFamily="49" charset="0"/>
              </a:rPr>
              <a:t>dof</a:t>
            </a:r>
            <a:r>
              <a:rPr lang="en-GB" sz="1600" b="0" i="0" noProof="0" dirty="0">
                <a:effectLst/>
                <a:latin typeface="Consolas" panose="020B0609020204030204" pitchFamily="49" charset="0"/>
              </a:rPr>
              <a:t>:	27</a:t>
            </a:r>
          </a:p>
          <a:p>
            <a:r>
              <a:rPr lang="en-GB" sz="1600" b="0" i="0" noProof="0" dirty="0">
                <a:effectLst/>
                <a:latin typeface="Consolas" panose="020B0609020204030204" pitchFamily="49" charset="0"/>
              </a:rPr>
              <a:t>Reduced Chi^2:	0.5418492223428004</a:t>
            </a:r>
          </a:p>
          <a:p>
            <a:r>
              <a:rPr lang="en-GB" sz="1600" b="0" i="0" noProof="0" dirty="0">
                <a:effectLst/>
                <a:latin typeface="Consolas" panose="020B0609020204030204" pitchFamily="49" charset="0"/>
              </a:rPr>
              <a:t>Goodness-of-Fit:	0.9743086685755981</a:t>
            </a:r>
          </a:p>
          <a:p>
            <a:r>
              <a:rPr lang="en-GB" sz="1600" b="0" i="0" noProof="0" dirty="0">
                <a:effectLst/>
                <a:latin typeface="Consolas" panose="020B0609020204030204" pitchFamily="49" charset="0"/>
              </a:rPr>
              <a:t>R-squared: 0.8993995736270128</a:t>
            </a:r>
            <a:endParaRPr lang="en-GB" sz="1600" noProof="0" dirty="0"/>
          </a:p>
        </p:txBody>
      </p:sp>
    </p:spTree>
    <p:extLst>
      <p:ext uri="{BB962C8B-B14F-4D97-AF65-F5344CB8AC3E}">
        <p14:creationId xmlns:p14="http://schemas.microsoft.com/office/powerpoint/2010/main" val="444951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176</TotalTime>
  <Words>1088</Words>
  <Application>Microsoft Office PowerPoint</Application>
  <PresentationFormat>Widescreen</PresentationFormat>
  <Paragraphs>200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Arial</vt:lpstr>
      <vt:lpstr>Cambria Math</vt:lpstr>
      <vt:lpstr>Consolas</vt:lpstr>
      <vt:lpstr>Office Theme</vt:lpstr>
      <vt:lpstr>Let me tell you a story about the residuals</vt:lpstr>
      <vt:lpstr>PowerPoint Presentation</vt:lpstr>
      <vt:lpstr>PowerPoint Presentation</vt:lpstr>
      <vt:lpstr>Fit peak 1</vt:lpstr>
      <vt:lpstr>Fit peak 2</vt:lpstr>
      <vt:lpstr>Fit peak 3</vt:lpstr>
      <vt:lpstr>Fit peak 4</vt:lpstr>
      <vt:lpstr>Fit peak 5</vt:lpstr>
      <vt:lpstr>Fit peak 6</vt:lpstr>
      <vt:lpstr>How does the fit look?</vt:lpstr>
      <vt:lpstr>Peaks summary</vt:lpstr>
      <vt:lpstr>On the subject of background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Jakub Zieliński</dc:creator>
  <cp:lastModifiedBy>Jakub Zieliński</cp:lastModifiedBy>
  <cp:revision>7</cp:revision>
  <dcterms:created xsi:type="dcterms:W3CDTF">2025-05-30T10:37:39Z</dcterms:created>
  <dcterms:modified xsi:type="dcterms:W3CDTF">2025-05-30T13:37:07Z</dcterms:modified>
</cp:coreProperties>
</file>