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162" autoAdjust="0"/>
  </p:normalViewPr>
  <p:slideViewPr>
    <p:cSldViewPr snapToGrid="0">
      <p:cViewPr varScale="1">
        <p:scale>
          <a:sx n="97" d="100"/>
          <a:sy n="97" d="100"/>
        </p:scale>
        <p:origin x="3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4AFE-223E-4CA9-BF7D-D47001C275A1}" type="datetimeFigureOut">
              <a:rPr lang="en-GB" smtClean="0"/>
              <a:t>11/10/2022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16FC4-AE1F-4AD2-B81A-0788149CA705}" type="slidenum">
              <a:rPr lang="en-GB" smtClean="0"/>
              <a:t>‹#›</a:t>
            </a:fld>
            <a:endParaRPr lang="en-GB"/>
          </a:p>
        </p:txBody>
      </p:sp>
    </p:spTree>
    <p:extLst>
      <p:ext uri="{BB962C8B-B14F-4D97-AF65-F5344CB8AC3E}">
        <p14:creationId xmlns:p14="http://schemas.microsoft.com/office/powerpoint/2010/main" val="259733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I’m Jamie and I did my final project on the Scottish household survey, specifically looking at neighbourhood ratings, community belong and access to green space.</a:t>
            </a:r>
          </a:p>
        </p:txBody>
      </p:sp>
      <p:sp>
        <p:nvSpPr>
          <p:cNvPr id="4" name="Slide Number Placeholder 3"/>
          <p:cNvSpPr>
            <a:spLocks noGrp="1"/>
          </p:cNvSpPr>
          <p:nvPr>
            <p:ph type="sldNum" sz="quarter" idx="5"/>
          </p:nvPr>
        </p:nvSpPr>
        <p:spPr/>
        <p:txBody>
          <a:bodyPr/>
          <a:lstStyle/>
          <a:p>
            <a:fld id="{A0E16FC4-AE1F-4AD2-B81A-0788149CA705}" type="slidenum">
              <a:rPr lang="en-GB" smtClean="0"/>
              <a:t>1</a:t>
            </a:fld>
            <a:endParaRPr lang="en-GB"/>
          </a:p>
        </p:txBody>
      </p:sp>
    </p:spTree>
    <p:extLst>
      <p:ext uri="{BB962C8B-B14F-4D97-AF65-F5344CB8AC3E}">
        <p14:creationId xmlns:p14="http://schemas.microsoft.com/office/powerpoint/2010/main" val="381613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It makes sense that people who feel a stronger sense of belonging in their community would be more likely to rate their neighbourhood as “good”</a:t>
            </a:r>
          </a:p>
          <a:p>
            <a:pPr marL="171450" indent="-171450">
              <a:buFontTx/>
              <a:buChar char="-"/>
            </a:pPr>
            <a:r>
              <a:rPr lang="en-GB" dirty="0"/>
              <a:t>It also makes sense that is someone is dissatisfied with their nearest greenspace, they would also be less likely to rate their neighbourhood as “good”. </a:t>
            </a:r>
          </a:p>
          <a:p>
            <a:pPr marL="171450" indent="-171450">
              <a:buFontTx/>
              <a:buChar char="-"/>
            </a:pPr>
            <a:r>
              <a:rPr lang="en-GB" dirty="0"/>
              <a:t>Since education level and socioeconomic status have been shown to be linked, it makes sense that people with higher education levels (and potentially higher socioeconomic status) can afford to live in better, more expensive neighbourhoods than people with lower education levels</a:t>
            </a:r>
          </a:p>
          <a:p>
            <a:pPr marL="171450" indent="-171450">
              <a:buFontTx/>
              <a:buChar char="-"/>
            </a:pPr>
            <a:r>
              <a:rPr lang="en-GB" dirty="0"/>
              <a:t>This is where I ran out of time to investigate properly the potential reasons for decreasing odds of “good” neighbourhood ratings over time and increasing odds of “good” ratings for bigger households</a:t>
            </a:r>
          </a:p>
        </p:txBody>
      </p:sp>
      <p:sp>
        <p:nvSpPr>
          <p:cNvPr id="4" name="Slide Number Placeholder 3"/>
          <p:cNvSpPr>
            <a:spLocks noGrp="1"/>
          </p:cNvSpPr>
          <p:nvPr>
            <p:ph type="sldNum" sz="quarter" idx="5"/>
          </p:nvPr>
        </p:nvSpPr>
        <p:spPr/>
        <p:txBody>
          <a:bodyPr/>
          <a:lstStyle/>
          <a:p>
            <a:fld id="{A0E16FC4-AE1F-4AD2-B81A-0788149CA705}" type="slidenum">
              <a:rPr lang="en-GB" smtClean="0"/>
              <a:t>10</a:t>
            </a:fld>
            <a:endParaRPr lang="en-GB"/>
          </a:p>
        </p:txBody>
      </p:sp>
    </p:spTree>
    <p:extLst>
      <p:ext uri="{BB962C8B-B14F-4D97-AF65-F5344CB8AC3E}">
        <p14:creationId xmlns:p14="http://schemas.microsoft.com/office/powerpoint/2010/main" val="33122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Remind of social benefits to public green space use – community integration</a:t>
            </a:r>
          </a:p>
          <a:p>
            <a:endParaRPr lang="en-GB" dirty="0"/>
          </a:p>
          <a:p>
            <a:r>
              <a:rPr lang="en-GB" dirty="0"/>
              <a:t>In the logistic regression model, people with higher education were more likely to rate their neighbourhoods as good. Following on from this, improving green spaces and community belonging in neighbourhoods that have a high concentration of socioeconomically disadvantaged people could be especially important since there is a documented link between educational attainment and socioeconomic status.</a:t>
            </a:r>
          </a:p>
          <a:p>
            <a:endParaRPr lang="en-GB" dirty="0"/>
          </a:p>
        </p:txBody>
      </p:sp>
      <p:sp>
        <p:nvSpPr>
          <p:cNvPr id="4" name="Slide Number Placeholder 3"/>
          <p:cNvSpPr>
            <a:spLocks noGrp="1"/>
          </p:cNvSpPr>
          <p:nvPr>
            <p:ph type="sldNum" sz="quarter" idx="5"/>
          </p:nvPr>
        </p:nvSpPr>
        <p:spPr/>
        <p:txBody>
          <a:bodyPr/>
          <a:lstStyle/>
          <a:p>
            <a:fld id="{A0E16FC4-AE1F-4AD2-B81A-0788149CA705}" type="slidenum">
              <a:rPr lang="en-GB" smtClean="0"/>
              <a:t>11</a:t>
            </a:fld>
            <a:endParaRPr lang="en-GB"/>
          </a:p>
        </p:txBody>
      </p:sp>
    </p:spTree>
    <p:extLst>
      <p:ext uri="{BB962C8B-B14F-4D97-AF65-F5344CB8AC3E}">
        <p14:creationId xmlns:p14="http://schemas.microsoft.com/office/powerpoint/2010/main" val="393619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 wanted to start out by giving some context around the project and around the importance of green spaces in general</a:t>
            </a:r>
          </a:p>
          <a:p>
            <a:endParaRPr lang="en-GB" dirty="0"/>
          </a:p>
          <a:p>
            <a:r>
              <a:rPr lang="en-GB" dirty="0"/>
              <a:t>Cross-sectional – meaning that it doesn’t follow the same people year after year, but chooses a random sample from the population</a:t>
            </a:r>
          </a:p>
        </p:txBody>
      </p:sp>
      <p:sp>
        <p:nvSpPr>
          <p:cNvPr id="4" name="Slide Number Placeholder 3"/>
          <p:cNvSpPr>
            <a:spLocks noGrp="1"/>
          </p:cNvSpPr>
          <p:nvPr>
            <p:ph type="sldNum" sz="quarter" idx="5"/>
          </p:nvPr>
        </p:nvSpPr>
        <p:spPr/>
        <p:txBody>
          <a:bodyPr/>
          <a:lstStyle/>
          <a:p>
            <a:fld id="{A0E16FC4-AE1F-4AD2-B81A-0788149CA705}" type="slidenum">
              <a:rPr lang="en-GB" smtClean="0"/>
              <a:t>2</a:t>
            </a:fld>
            <a:endParaRPr lang="en-GB"/>
          </a:p>
        </p:txBody>
      </p:sp>
    </p:spTree>
    <p:extLst>
      <p:ext uri="{BB962C8B-B14F-4D97-AF65-F5344CB8AC3E}">
        <p14:creationId xmlns:p14="http://schemas.microsoft.com/office/powerpoint/2010/main" val="339733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had a few questions that guided my analysis – unfortunately I don’t have time to cover them all, so I’ve chosen to cover these three questions in this presentation</a:t>
            </a:r>
          </a:p>
        </p:txBody>
      </p:sp>
      <p:sp>
        <p:nvSpPr>
          <p:cNvPr id="4" name="Slide Number Placeholder 3"/>
          <p:cNvSpPr>
            <a:spLocks noGrp="1"/>
          </p:cNvSpPr>
          <p:nvPr>
            <p:ph type="sldNum" sz="quarter" idx="5"/>
          </p:nvPr>
        </p:nvSpPr>
        <p:spPr/>
        <p:txBody>
          <a:bodyPr/>
          <a:lstStyle/>
          <a:p>
            <a:fld id="{A0E16FC4-AE1F-4AD2-B81A-0788149CA705}" type="slidenum">
              <a:rPr lang="en-GB" smtClean="0"/>
              <a:t>3</a:t>
            </a:fld>
            <a:endParaRPr lang="en-GB"/>
          </a:p>
        </p:txBody>
      </p:sp>
    </p:spTree>
    <p:extLst>
      <p:ext uri="{BB962C8B-B14F-4D97-AF65-F5344CB8AC3E}">
        <p14:creationId xmlns:p14="http://schemas.microsoft.com/office/powerpoint/2010/main" val="62949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moving into my analysis and findings, I want to talk a bit about the datasets I used and the limitations in the datasets.</a:t>
            </a:r>
          </a:p>
        </p:txBody>
      </p:sp>
      <p:sp>
        <p:nvSpPr>
          <p:cNvPr id="4" name="Slide Number Placeholder 3"/>
          <p:cNvSpPr>
            <a:spLocks noGrp="1"/>
          </p:cNvSpPr>
          <p:nvPr>
            <p:ph type="sldNum" sz="quarter" idx="5"/>
          </p:nvPr>
        </p:nvSpPr>
        <p:spPr/>
        <p:txBody>
          <a:bodyPr/>
          <a:lstStyle/>
          <a:p>
            <a:fld id="{A0E16FC4-AE1F-4AD2-B81A-0788149CA705}" type="slidenum">
              <a:rPr lang="en-GB" smtClean="0"/>
              <a:t>4</a:t>
            </a:fld>
            <a:endParaRPr lang="en-GB"/>
          </a:p>
        </p:txBody>
      </p:sp>
    </p:spTree>
    <p:extLst>
      <p:ext uri="{BB962C8B-B14F-4D97-AF65-F5344CB8AC3E}">
        <p14:creationId xmlns:p14="http://schemas.microsoft.com/office/powerpoint/2010/main" val="2195350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major difference in access to green space that I found was between different age groups.</a:t>
            </a:r>
          </a:p>
          <a:p>
            <a:r>
              <a:rPr lang="en-GB" dirty="0"/>
              <a:t>Specifically, older people and pensioner households had less access to green space.</a:t>
            </a:r>
          </a:p>
          <a:p>
            <a:r>
              <a:rPr lang="en-GB" dirty="0"/>
              <a:t>Here we can see that a smaller percentage of people in the 65+ age group reported that they could access a green space within a 5 minute walk from their residence when compared with other groups. There was a similar difference between pensioner households and the other household types.</a:t>
            </a:r>
          </a:p>
          <a:p>
            <a:r>
              <a:rPr lang="en-GB" dirty="0"/>
              <a:t>I did a Kruskal Wallis test to see if the difference between age groups was significant and it showed that this difference was significant. </a:t>
            </a:r>
          </a:p>
        </p:txBody>
      </p:sp>
      <p:sp>
        <p:nvSpPr>
          <p:cNvPr id="4" name="Slide Number Placeholder 3"/>
          <p:cNvSpPr>
            <a:spLocks noGrp="1"/>
          </p:cNvSpPr>
          <p:nvPr>
            <p:ph type="sldNum" sz="quarter" idx="5"/>
          </p:nvPr>
        </p:nvSpPr>
        <p:spPr/>
        <p:txBody>
          <a:bodyPr/>
          <a:lstStyle/>
          <a:p>
            <a:fld id="{A0E16FC4-AE1F-4AD2-B81A-0788149CA705}" type="slidenum">
              <a:rPr lang="en-GB" smtClean="0"/>
              <a:t>5</a:t>
            </a:fld>
            <a:endParaRPr lang="en-GB"/>
          </a:p>
        </p:txBody>
      </p:sp>
    </p:spTree>
    <p:extLst>
      <p:ext uri="{BB962C8B-B14F-4D97-AF65-F5344CB8AC3E}">
        <p14:creationId xmlns:p14="http://schemas.microsoft.com/office/powerpoint/2010/main" val="2013192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major difference in access to green space that I found was between SIMD groups.</a:t>
            </a:r>
          </a:p>
          <a:p>
            <a:r>
              <a:rPr lang="en-GB" dirty="0"/>
              <a:t>Specifically, the 20% most deprived had less access to green space than the 80% least deprived.</a:t>
            </a:r>
          </a:p>
          <a:p>
            <a:r>
              <a:rPr lang="en-GB" dirty="0"/>
              <a:t>67% of people in the 80% least deprived group can access a green space within 5 min vs 59% of the most deprived 20%.</a:t>
            </a:r>
          </a:p>
          <a:p>
            <a:r>
              <a:rPr lang="en-GB" dirty="0"/>
              <a:t>I did a 2 sample difference in means test, which confirmed that these differences were significant.</a:t>
            </a:r>
          </a:p>
          <a:p>
            <a:endParaRPr lang="en-GB" dirty="0"/>
          </a:p>
        </p:txBody>
      </p:sp>
      <p:sp>
        <p:nvSpPr>
          <p:cNvPr id="4" name="Slide Number Placeholder 3"/>
          <p:cNvSpPr>
            <a:spLocks noGrp="1"/>
          </p:cNvSpPr>
          <p:nvPr>
            <p:ph type="sldNum" sz="quarter" idx="5"/>
          </p:nvPr>
        </p:nvSpPr>
        <p:spPr/>
        <p:txBody>
          <a:bodyPr/>
          <a:lstStyle/>
          <a:p>
            <a:fld id="{A0E16FC4-AE1F-4AD2-B81A-0788149CA705}" type="slidenum">
              <a:rPr lang="en-GB" smtClean="0"/>
              <a:t>6</a:t>
            </a:fld>
            <a:endParaRPr lang="en-GB"/>
          </a:p>
        </p:txBody>
      </p:sp>
    </p:spTree>
    <p:extLst>
      <p:ext uri="{BB962C8B-B14F-4D97-AF65-F5344CB8AC3E}">
        <p14:creationId xmlns:p14="http://schemas.microsoft.com/office/powerpoint/2010/main" val="99284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last major difference in access to green space that I found in this dataset was between ethnic groups.</a:t>
            </a:r>
          </a:p>
          <a:p>
            <a:r>
              <a:rPr lang="en-GB" dirty="0"/>
              <a:t>Specifically, on average, people of other ethnicities had less access to green space than white people.</a:t>
            </a:r>
          </a:p>
          <a:p>
            <a:r>
              <a:rPr lang="en-GB" dirty="0"/>
              <a:t>67% of white people can access a green space within 5 min vs 54% of people from other ethic groups</a:t>
            </a:r>
          </a:p>
          <a:p>
            <a:r>
              <a:rPr lang="en-GB" dirty="0"/>
              <a:t>I did a 2 sample difference in means test, which confirmed that these differences were significant.</a:t>
            </a:r>
          </a:p>
          <a:p>
            <a:endParaRPr lang="en-GB" dirty="0"/>
          </a:p>
        </p:txBody>
      </p:sp>
      <p:sp>
        <p:nvSpPr>
          <p:cNvPr id="4" name="Slide Number Placeholder 3"/>
          <p:cNvSpPr>
            <a:spLocks noGrp="1"/>
          </p:cNvSpPr>
          <p:nvPr>
            <p:ph type="sldNum" sz="quarter" idx="5"/>
          </p:nvPr>
        </p:nvSpPr>
        <p:spPr/>
        <p:txBody>
          <a:bodyPr/>
          <a:lstStyle/>
          <a:p>
            <a:fld id="{A0E16FC4-AE1F-4AD2-B81A-0788149CA705}" type="slidenum">
              <a:rPr lang="en-GB" smtClean="0"/>
              <a:t>7</a:t>
            </a:fld>
            <a:endParaRPr lang="en-GB"/>
          </a:p>
        </p:txBody>
      </p:sp>
    </p:spTree>
    <p:extLst>
      <p:ext uri="{BB962C8B-B14F-4D97-AF65-F5344CB8AC3E}">
        <p14:creationId xmlns:p14="http://schemas.microsoft.com/office/powerpoint/2010/main" val="2664923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Additionally, as we will see later, neighbourhood rating and community belonging are associated with each other</a:t>
            </a:r>
          </a:p>
          <a:p>
            <a:r>
              <a:rPr lang="en-GB" dirty="0"/>
              <a:t>East Lothian – good – 97%</a:t>
            </a:r>
          </a:p>
          <a:p>
            <a:r>
              <a:rPr lang="en-GB" dirty="0"/>
              <a:t>West Dunbartonshire – good – 91%</a:t>
            </a:r>
          </a:p>
          <a:p>
            <a:r>
              <a:rPr lang="en-GB" dirty="0"/>
              <a:t>East Lothian – strong – 79%</a:t>
            </a:r>
          </a:p>
          <a:p>
            <a:r>
              <a:rPr lang="en-GB" dirty="0"/>
              <a:t>West Dunbartonshire – strong – 73%</a:t>
            </a:r>
          </a:p>
        </p:txBody>
      </p:sp>
      <p:sp>
        <p:nvSpPr>
          <p:cNvPr id="4" name="Slide Number Placeholder 3"/>
          <p:cNvSpPr>
            <a:spLocks noGrp="1"/>
          </p:cNvSpPr>
          <p:nvPr>
            <p:ph type="sldNum" sz="quarter" idx="5"/>
          </p:nvPr>
        </p:nvSpPr>
        <p:spPr/>
        <p:txBody>
          <a:bodyPr/>
          <a:lstStyle/>
          <a:p>
            <a:fld id="{A0E16FC4-AE1F-4AD2-B81A-0788149CA705}" type="slidenum">
              <a:rPr lang="en-GB" smtClean="0"/>
              <a:t>8</a:t>
            </a:fld>
            <a:endParaRPr lang="en-GB"/>
          </a:p>
        </p:txBody>
      </p:sp>
    </p:spTree>
    <p:extLst>
      <p:ext uri="{BB962C8B-B14F-4D97-AF65-F5344CB8AC3E}">
        <p14:creationId xmlns:p14="http://schemas.microsoft.com/office/powerpoint/2010/main" val="2437981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models were tried – random forest and logistic regression. Both are machine learning models that can be used to predict a categorical outcome (i.e. categories like weak/strong rather than numerical outcomes like weight or height). Both can be used with success on this kind of data, but usually one is more accurate than the other. </a:t>
            </a:r>
          </a:p>
          <a:p>
            <a:r>
              <a:rPr lang="en-GB" dirty="0"/>
              <a:t>Therefore neighbourhood rating was transformed to a binary variable with two levels – good and poor. No opinion ratings were excluded from both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data was split into train and test datasets and both models were trained on the train data and tested on the test data to compare their accuracy.</a:t>
            </a:r>
          </a:p>
          <a:p>
            <a:endParaRPr lang="en-GB" dirty="0"/>
          </a:p>
          <a:p>
            <a:r>
              <a:rPr lang="en-GB" dirty="0"/>
              <a:t>Two limitations:</a:t>
            </a:r>
          </a:p>
          <a:p>
            <a:r>
              <a:rPr lang="en-GB" dirty="0"/>
              <a:t>There was a really big class imbalance here – there were a lot more “good” ratings than “poor”. If I had more time to work on these models, I would have tried to do more research into what I could do to correct for this bias.</a:t>
            </a:r>
          </a:p>
          <a:p>
            <a:r>
              <a:rPr lang="en-GB" dirty="0"/>
              <a:t>There was a lot of missing data in some of the predictor variables. I chose to impute these by using random forests to predict the missing values based on the rest of the data – this works by finding observations that are very similar to the observation with missing data and filling the missing values with the most likely value based on similar observations in the dataset. I ran out of time, but I was originally planning to compare the models built using the imputed datasets to models built using only complete cases (excluding all NAs)</a:t>
            </a:r>
          </a:p>
          <a:p>
            <a:endParaRPr lang="en-GB" dirty="0"/>
          </a:p>
        </p:txBody>
      </p:sp>
      <p:sp>
        <p:nvSpPr>
          <p:cNvPr id="4" name="Slide Number Placeholder 3"/>
          <p:cNvSpPr>
            <a:spLocks noGrp="1"/>
          </p:cNvSpPr>
          <p:nvPr>
            <p:ph type="sldNum" sz="quarter" idx="5"/>
          </p:nvPr>
        </p:nvSpPr>
        <p:spPr/>
        <p:txBody>
          <a:bodyPr/>
          <a:lstStyle/>
          <a:p>
            <a:fld id="{A0E16FC4-AE1F-4AD2-B81A-0788149CA705}" type="slidenum">
              <a:rPr lang="en-GB" smtClean="0"/>
              <a:t>9</a:t>
            </a:fld>
            <a:endParaRPr lang="en-GB"/>
          </a:p>
        </p:txBody>
      </p:sp>
    </p:spTree>
    <p:extLst>
      <p:ext uri="{BB962C8B-B14F-4D97-AF65-F5344CB8AC3E}">
        <p14:creationId xmlns:p14="http://schemas.microsoft.com/office/powerpoint/2010/main" val="160765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881A-E55C-11DB-2AE4-7DFC6E0BB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F72414C-AAEF-58BB-64BD-AF1587A88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92B68EE-F7B8-7EF2-B254-87F05ADE6FAF}"/>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5" name="Footer Placeholder 4">
            <a:extLst>
              <a:ext uri="{FF2B5EF4-FFF2-40B4-BE49-F238E27FC236}">
                <a16:creationId xmlns:a16="http://schemas.microsoft.com/office/drawing/2014/main" id="{BCA5EE48-4170-C04D-A914-45BE312239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608619-C61D-ED34-3320-409C981D714F}"/>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162512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3F5C-F5C5-572B-C2B7-275D65A0D1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96D338-6155-285B-57D3-4CF512788B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D90B8A-1FF0-BA59-1A07-DB447FD27A03}"/>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5" name="Footer Placeholder 4">
            <a:extLst>
              <a:ext uri="{FF2B5EF4-FFF2-40B4-BE49-F238E27FC236}">
                <a16:creationId xmlns:a16="http://schemas.microsoft.com/office/drawing/2014/main" id="{84DC7ED8-A5BA-3E34-61CC-C6709DE483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2D28F-3BF5-B2BD-D6FD-0AD4BF1DFB0D}"/>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1050451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95837-15B5-3946-1E32-1F361B7B3A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2CA2FE-011B-2CCE-0178-73C551666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F0F5E2-66C2-7432-3672-1E9F65D6E759}"/>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5" name="Footer Placeholder 4">
            <a:extLst>
              <a:ext uri="{FF2B5EF4-FFF2-40B4-BE49-F238E27FC236}">
                <a16:creationId xmlns:a16="http://schemas.microsoft.com/office/drawing/2014/main" id="{E2AD581C-9E0C-C83F-E815-AA3228472C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1D4DA0-FD11-A19D-BE68-C957684C6174}"/>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86923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C528-C35A-287E-8E25-1D7D09621A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49F52C-1CFF-C702-1F2B-19947C816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D7DDF7-C6A7-C533-CACF-B60CAA90EE42}"/>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5" name="Footer Placeholder 4">
            <a:extLst>
              <a:ext uri="{FF2B5EF4-FFF2-40B4-BE49-F238E27FC236}">
                <a16:creationId xmlns:a16="http://schemas.microsoft.com/office/drawing/2014/main" id="{6C4DC018-9FEA-E116-3CC2-C476424F5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8B7B65-9E97-FA7E-154D-C03544438291}"/>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155642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AD91-284E-466E-2178-2866A4C0F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E2C895-7534-1D74-E067-825EA5639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92E95D-7762-9998-796B-2AD4900FA1B3}"/>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5" name="Footer Placeholder 4">
            <a:extLst>
              <a:ext uri="{FF2B5EF4-FFF2-40B4-BE49-F238E27FC236}">
                <a16:creationId xmlns:a16="http://schemas.microsoft.com/office/drawing/2014/main" id="{E8E248C6-3BF1-15B4-E52D-F3E6DE050D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BCE9F9-FCBB-9DC1-7A5F-A3C731106C2C}"/>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312437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9CB9-B8B1-A638-DCA1-17E0CF6DB1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881317-63C2-B8A6-EC59-1A67D78EFC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1D43249-763D-38CA-0AF0-4B806C40E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944FF4-AB2D-89BE-19C2-E9FCF1995B26}"/>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6" name="Footer Placeholder 5">
            <a:extLst>
              <a:ext uri="{FF2B5EF4-FFF2-40B4-BE49-F238E27FC236}">
                <a16:creationId xmlns:a16="http://schemas.microsoft.com/office/drawing/2014/main" id="{4ED34642-5F4E-06AC-0D1B-D848988359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6C99C9-E9C3-1C07-61DD-5FBAD8E7E1AE}"/>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98974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079C6-4693-7E5D-7D05-263FD138670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0D026A-FFC4-C6AF-E0A6-14566A3CE5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83E9B-3DBF-1EE9-1066-CAFCD5A849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9749353-08C8-7D39-9763-990B34C490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4BB1A-3081-D2E1-ECCF-C95642AEA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6C83808-7A03-028F-F87A-2FE83668DD5F}"/>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8" name="Footer Placeholder 7">
            <a:extLst>
              <a:ext uri="{FF2B5EF4-FFF2-40B4-BE49-F238E27FC236}">
                <a16:creationId xmlns:a16="http://schemas.microsoft.com/office/drawing/2014/main" id="{56DBF481-9112-3F25-B857-1A031F0C393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469E681-C70D-090D-CF30-7F446D2F23E2}"/>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3975459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C509-F1A5-4526-45F3-A5046EDC1B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F4E0F7-408B-1175-10DF-802AF4014898}"/>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4" name="Footer Placeholder 3">
            <a:extLst>
              <a:ext uri="{FF2B5EF4-FFF2-40B4-BE49-F238E27FC236}">
                <a16:creationId xmlns:a16="http://schemas.microsoft.com/office/drawing/2014/main" id="{F6D21F9D-E44B-4193-952C-3657DA1568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6AACEDF-62E2-FE4C-B8C9-B255C5B9B3EE}"/>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1755846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D68CD-8D9C-5DD7-BAA8-1344D74B01CB}"/>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3" name="Footer Placeholder 2">
            <a:extLst>
              <a:ext uri="{FF2B5EF4-FFF2-40B4-BE49-F238E27FC236}">
                <a16:creationId xmlns:a16="http://schemas.microsoft.com/office/drawing/2014/main" id="{709D73D1-8C6B-809F-51F8-0258D2055B4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B5A1568-5919-B2F7-D396-C52F73EE5C8A}"/>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126566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0819-AC54-BDF5-13D4-007905490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C5D369-1E82-C1C2-5A52-8A942ACA82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3AD5405-5708-85AF-9F25-AAF7E01E7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2A689-9946-B9B5-5447-4E49671A1CDF}"/>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6" name="Footer Placeholder 5">
            <a:extLst>
              <a:ext uri="{FF2B5EF4-FFF2-40B4-BE49-F238E27FC236}">
                <a16:creationId xmlns:a16="http://schemas.microsoft.com/office/drawing/2014/main" id="{53B4CDCE-3623-E1FB-BCB2-1447DB9E15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DAB83C-12FD-780E-0E99-91BEBDED20C0}"/>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34194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D234-E141-99D6-4AEC-0C74DF4DEC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76ED52-430D-0DCE-FCA5-042FF74C7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64C32E-897D-9BC8-60D0-79ED36A16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28F6C-9E3A-F8EB-7832-E8C09A58418C}"/>
              </a:ext>
            </a:extLst>
          </p:cNvPr>
          <p:cNvSpPr>
            <a:spLocks noGrp="1"/>
          </p:cNvSpPr>
          <p:nvPr>
            <p:ph type="dt" sz="half" idx="10"/>
          </p:nvPr>
        </p:nvSpPr>
        <p:spPr/>
        <p:txBody>
          <a:bodyPr/>
          <a:lstStyle/>
          <a:p>
            <a:fld id="{E14F289E-917B-4AE7-B6DB-809230106355}" type="datetimeFigureOut">
              <a:rPr lang="en-GB" smtClean="0"/>
              <a:t>11/10/2022</a:t>
            </a:fld>
            <a:endParaRPr lang="en-GB"/>
          </a:p>
        </p:txBody>
      </p:sp>
      <p:sp>
        <p:nvSpPr>
          <p:cNvPr id="6" name="Footer Placeholder 5">
            <a:extLst>
              <a:ext uri="{FF2B5EF4-FFF2-40B4-BE49-F238E27FC236}">
                <a16:creationId xmlns:a16="http://schemas.microsoft.com/office/drawing/2014/main" id="{0B201B23-1636-A178-8DE3-D05980A0B4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6FCB12-0989-E941-2D66-D7EC761F2E8D}"/>
              </a:ext>
            </a:extLst>
          </p:cNvPr>
          <p:cNvSpPr>
            <a:spLocks noGrp="1"/>
          </p:cNvSpPr>
          <p:nvPr>
            <p:ph type="sldNum" sz="quarter" idx="12"/>
          </p:nvPr>
        </p:nvSpPr>
        <p:spPr/>
        <p:txBody>
          <a:bodyPr/>
          <a:lstStyle/>
          <a:p>
            <a:fld id="{FB740807-E8B0-4184-9186-E91C12F7B403}" type="slidenum">
              <a:rPr lang="en-GB" smtClean="0"/>
              <a:t>‹#›</a:t>
            </a:fld>
            <a:endParaRPr lang="en-GB"/>
          </a:p>
        </p:txBody>
      </p:sp>
    </p:spTree>
    <p:extLst>
      <p:ext uri="{BB962C8B-B14F-4D97-AF65-F5344CB8AC3E}">
        <p14:creationId xmlns:p14="http://schemas.microsoft.com/office/powerpoint/2010/main" val="264214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B61EC-F180-0BBC-2397-F1826650B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67258FF-78C7-6FED-3CF0-15670E6E2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7D653B-D7D1-DBE1-C16F-FF2972349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F289E-917B-4AE7-B6DB-809230106355}" type="datetimeFigureOut">
              <a:rPr lang="en-GB" smtClean="0"/>
              <a:t>11/10/2022</a:t>
            </a:fld>
            <a:endParaRPr lang="en-GB"/>
          </a:p>
        </p:txBody>
      </p:sp>
      <p:sp>
        <p:nvSpPr>
          <p:cNvPr id="5" name="Footer Placeholder 4">
            <a:extLst>
              <a:ext uri="{FF2B5EF4-FFF2-40B4-BE49-F238E27FC236}">
                <a16:creationId xmlns:a16="http://schemas.microsoft.com/office/drawing/2014/main" id="{39E52567-D8DA-73BD-452C-88C45445D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71BD2C2-D9D7-EC37-AF2C-A52BF41913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40807-E8B0-4184-9186-E91C12F7B403}" type="slidenum">
              <a:rPr lang="en-GB" smtClean="0"/>
              <a:t>‹#›</a:t>
            </a:fld>
            <a:endParaRPr lang="en-GB"/>
          </a:p>
        </p:txBody>
      </p:sp>
    </p:spTree>
    <p:extLst>
      <p:ext uri="{BB962C8B-B14F-4D97-AF65-F5344CB8AC3E}">
        <p14:creationId xmlns:p14="http://schemas.microsoft.com/office/powerpoint/2010/main" val="3012416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E2DF8E-9377-D350-1CD1-E086356074E4}"/>
              </a:ext>
            </a:extLst>
          </p:cNvPr>
          <p:cNvSpPr>
            <a:spLocks noGrp="1"/>
          </p:cNvSpPr>
          <p:nvPr>
            <p:ph type="ctrTitle"/>
          </p:nvPr>
        </p:nvSpPr>
        <p:spPr>
          <a:xfrm>
            <a:off x="4038600" y="1939159"/>
            <a:ext cx="7644627" cy="2751086"/>
          </a:xfrm>
        </p:spPr>
        <p:txBody>
          <a:bodyPr>
            <a:normAutofit/>
          </a:bodyPr>
          <a:lstStyle/>
          <a:p>
            <a:pPr algn="r"/>
            <a:r>
              <a:rPr lang="en-GB" dirty="0"/>
              <a:t>Scottish Household Survey</a:t>
            </a:r>
            <a:endParaRPr lang="en-GB"/>
          </a:p>
        </p:txBody>
      </p:sp>
      <p:sp>
        <p:nvSpPr>
          <p:cNvPr id="3" name="Subtitle 2">
            <a:extLst>
              <a:ext uri="{FF2B5EF4-FFF2-40B4-BE49-F238E27FC236}">
                <a16:creationId xmlns:a16="http://schemas.microsoft.com/office/drawing/2014/main" id="{C3E778B5-98DB-45E3-7A71-3C9E50C73B14}"/>
              </a:ext>
            </a:extLst>
          </p:cNvPr>
          <p:cNvSpPr>
            <a:spLocks noGrp="1"/>
          </p:cNvSpPr>
          <p:nvPr>
            <p:ph type="subTitle" idx="1"/>
          </p:nvPr>
        </p:nvSpPr>
        <p:spPr>
          <a:xfrm>
            <a:off x="4038600" y="4782320"/>
            <a:ext cx="7644627" cy="1329443"/>
          </a:xfrm>
        </p:spPr>
        <p:txBody>
          <a:bodyPr>
            <a:normAutofit/>
          </a:bodyPr>
          <a:lstStyle/>
          <a:p>
            <a:pPr algn="r"/>
            <a:r>
              <a:rPr lang="en-GB" dirty="0"/>
              <a:t>Neighbourhood ratings, community belonging and access to green space</a:t>
            </a:r>
            <a:endParaRPr lang="en-GB"/>
          </a:p>
        </p:txBody>
      </p:sp>
    </p:spTree>
    <p:extLst>
      <p:ext uri="{BB962C8B-B14F-4D97-AF65-F5344CB8AC3E}">
        <p14:creationId xmlns:p14="http://schemas.microsoft.com/office/powerpoint/2010/main" val="127802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91AA-9C65-DF44-A85F-B54760A54564}"/>
              </a:ext>
            </a:extLst>
          </p:cNvPr>
          <p:cNvSpPr>
            <a:spLocks noGrp="1"/>
          </p:cNvSpPr>
          <p:nvPr>
            <p:ph type="title"/>
          </p:nvPr>
        </p:nvSpPr>
        <p:spPr>
          <a:xfrm>
            <a:off x="0" y="0"/>
            <a:ext cx="11214100" cy="1325563"/>
          </a:xfrm>
        </p:spPr>
        <p:txBody>
          <a:bodyPr/>
          <a:lstStyle/>
          <a:p>
            <a:r>
              <a:rPr lang="en-GB" dirty="0"/>
              <a:t>What matters for predicting “good” ratings?</a:t>
            </a:r>
          </a:p>
        </p:txBody>
      </p:sp>
      <p:sp>
        <p:nvSpPr>
          <p:cNvPr id="3" name="Content Placeholder 2">
            <a:extLst>
              <a:ext uri="{FF2B5EF4-FFF2-40B4-BE49-F238E27FC236}">
                <a16:creationId xmlns:a16="http://schemas.microsoft.com/office/drawing/2014/main" id="{4C14497F-EF19-7EA2-3849-E1D1A407FEA5}"/>
              </a:ext>
            </a:extLst>
          </p:cNvPr>
          <p:cNvSpPr>
            <a:spLocks noGrp="1"/>
          </p:cNvSpPr>
          <p:nvPr>
            <p:ph idx="1"/>
          </p:nvPr>
        </p:nvSpPr>
        <p:spPr>
          <a:xfrm>
            <a:off x="254000" y="1325563"/>
            <a:ext cx="2717800" cy="5181569"/>
          </a:xfrm>
        </p:spPr>
        <p:txBody>
          <a:bodyPr/>
          <a:lstStyle/>
          <a:p>
            <a:r>
              <a:rPr lang="en-GB" dirty="0"/>
              <a:t>Community belonging,</a:t>
            </a:r>
          </a:p>
          <a:p>
            <a:r>
              <a:rPr lang="en-GB" dirty="0"/>
              <a:t>Satisfaction with nearest greenspace</a:t>
            </a:r>
          </a:p>
          <a:p>
            <a:r>
              <a:rPr lang="en-GB" dirty="0"/>
              <a:t>Highest education</a:t>
            </a:r>
            <a:br>
              <a:rPr lang="en-GB" dirty="0"/>
            </a:br>
            <a:r>
              <a:rPr lang="en-GB" dirty="0"/>
              <a:t> level</a:t>
            </a:r>
          </a:p>
          <a:p>
            <a:r>
              <a:rPr lang="en-GB" dirty="0"/>
              <a:t>Year</a:t>
            </a:r>
          </a:p>
          <a:p>
            <a:r>
              <a:rPr lang="en-GB" dirty="0"/>
              <a:t>Household</a:t>
            </a:r>
            <a:br>
              <a:rPr lang="en-GB" dirty="0"/>
            </a:br>
            <a:r>
              <a:rPr lang="en-GB" dirty="0"/>
              <a:t> size</a:t>
            </a:r>
          </a:p>
        </p:txBody>
      </p:sp>
      <p:graphicFrame>
        <p:nvGraphicFramePr>
          <p:cNvPr id="36" name="Table 35">
            <a:extLst>
              <a:ext uri="{FF2B5EF4-FFF2-40B4-BE49-F238E27FC236}">
                <a16:creationId xmlns:a16="http://schemas.microsoft.com/office/drawing/2014/main" id="{AB56DB57-7D3C-DE34-BA1E-C729F792CBC7}"/>
              </a:ext>
            </a:extLst>
          </p:cNvPr>
          <p:cNvGraphicFramePr>
            <a:graphicFrameLocks noGrp="1"/>
          </p:cNvGraphicFramePr>
          <p:nvPr>
            <p:extLst>
              <p:ext uri="{D42A27DB-BD31-4B8C-83A1-F6EECF244321}">
                <p14:modId xmlns:p14="http://schemas.microsoft.com/office/powerpoint/2010/main" val="3226530622"/>
              </p:ext>
            </p:extLst>
          </p:nvPr>
        </p:nvGraphicFramePr>
        <p:xfrm>
          <a:off x="6916714" y="961423"/>
          <a:ext cx="5213350" cy="5291709"/>
        </p:xfrm>
        <a:graphic>
          <a:graphicData uri="http://schemas.openxmlformats.org/drawingml/2006/table">
            <a:tbl>
              <a:tblPr firstRow="1" firstCol="1" bandRow="1"/>
              <a:tblGrid>
                <a:gridCol w="795655">
                  <a:extLst>
                    <a:ext uri="{9D8B030D-6E8A-4147-A177-3AD203B41FA5}">
                      <a16:colId xmlns:a16="http://schemas.microsoft.com/office/drawing/2014/main" val="1443357797"/>
                    </a:ext>
                  </a:extLst>
                </a:gridCol>
                <a:gridCol w="593431">
                  <a:extLst>
                    <a:ext uri="{9D8B030D-6E8A-4147-A177-3AD203B41FA5}">
                      <a16:colId xmlns:a16="http://schemas.microsoft.com/office/drawing/2014/main" val="1263604333"/>
                    </a:ext>
                  </a:extLst>
                </a:gridCol>
                <a:gridCol w="609894">
                  <a:extLst>
                    <a:ext uri="{9D8B030D-6E8A-4147-A177-3AD203B41FA5}">
                      <a16:colId xmlns:a16="http://schemas.microsoft.com/office/drawing/2014/main" val="2102235038"/>
                    </a:ext>
                  </a:extLst>
                </a:gridCol>
                <a:gridCol w="589280">
                  <a:extLst>
                    <a:ext uri="{9D8B030D-6E8A-4147-A177-3AD203B41FA5}">
                      <a16:colId xmlns:a16="http://schemas.microsoft.com/office/drawing/2014/main" val="3998700268"/>
                    </a:ext>
                  </a:extLst>
                </a:gridCol>
                <a:gridCol w="881380">
                  <a:extLst>
                    <a:ext uri="{9D8B030D-6E8A-4147-A177-3AD203B41FA5}">
                      <a16:colId xmlns:a16="http://schemas.microsoft.com/office/drawing/2014/main" val="678986189"/>
                    </a:ext>
                  </a:extLst>
                </a:gridCol>
                <a:gridCol w="860425">
                  <a:extLst>
                    <a:ext uri="{9D8B030D-6E8A-4147-A177-3AD203B41FA5}">
                      <a16:colId xmlns:a16="http://schemas.microsoft.com/office/drawing/2014/main" val="1222435930"/>
                    </a:ext>
                  </a:extLst>
                </a:gridCol>
                <a:gridCol w="883285">
                  <a:extLst>
                    <a:ext uri="{9D8B030D-6E8A-4147-A177-3AD203B41FA5}">
                      <a16:colId xmlns:a16="http://schemas.microsoft.com/office/drawing/2014/main" val="2044005909"/>
                    </a:ext>
                  </a:extLst>
                </a:gridCol>
              </a:tblGrid>
              <a:tr h="0">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95% CI for Odds Ratio</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854726721"/>
                  </a:ext>
                </a:extLst>
              </a:tr>
              <a:tr h="0">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B</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i="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t>
                      </a: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value</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Lower</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Odds Ratio</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Upper</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2921614"/>
                  </a:ext>
                </a:extLst>
              </a:tr>
              <a:tr h="0">
                <a:tc>
                  <a:txBody>
                    <a:bodyPr/>
                    <a:lstStyle/>
                    <a:p>
                      <a:pPr>
                        <a:lnSpc>
                          <a:spcPct val="115000"/>
                        </a:lnSpc>
                        <a:spcAft>
                          <a:spcPts val="100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Included</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992426"/>
                  </a:ext>
                </a:extLst>
              </a:tr>
              <a:tr h="0">
                <a:tc>
                  <a:txBody>
                    <a:bodyPr/>
                    <a:lstStyle/>
                    <a:p>
                      <a:pPr>
                        <a:lnSpc>
                          <a:spcPct val="115000"/>
                        </a:lnSpc>
                        <a:spcAft>
                          <a:spcPts val="100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Intercept</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64.37 </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(95% CI 28.93, 99.79)</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18.08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 </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746360"/>
                  </a:ext>
                </a:extLst>
              </a:tr>
              <a:tr h="0">
                <a:tc>
                  <a:txBody>
                    <a:bodyPr/>
                    <a:lstStyle/>
                    <a:p>
                      <a:pPr>
                        <a:lnSpc>
                          <a:spcPct val="115000"/>
                        </a:lnSpc>
                        <a:spcAft>
                          <a:spcPts val="1000"/>
                        </a:spcAft>
                      </a:pPr>
                      <a:r>
                        <a:rPr lang="en-GB" sz="1100" dirty="0" err="1">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Communitybelonging</a:t>
                      </a:r>
                      <a:r>
                        <a:rPr lang="en-GB" sz="1100" dirty="0">
                          <a:solidFill>
                            <a:srgbClr val="000000"/>
                          </a:solidFill>
                          <a:effectLst/>
                          <a:latin typeface="Calibri" panose="020F0502020204030204" pitchFamily="34" charset="0"/>
                          <a:ea typeface="Yu Mincho" panose="02020400000000000000" pitchFamily="18" charset="-128"/>
                          <a:cs typeface="Times New Roman" panose="02020603050405020304" pitchFamily="18" charset="0"/>
                        </a:rPr>
                        <a:t> = Not at all strongly</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-3.16 </a:t>
                      </a:r>
                    </a:p>
                    <a:p>
                      <a:pPr>
                        <a:lnSpc>
                          <a:spcPct val="115000"/>
                        </a:lnSpc>
                        <a:spcAft>
                          <a:spcPts val="10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(-3.30,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-3.02)</a:t>
                      </a:r>
                      <a:endParaRPr lang="en-GB" sz="1100" dirty="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a:effectLst/>
                          <a:latin typeface="Calibri" panose="020F0502020204030204" pitchFamily="34" charset="0"/>
                          <a:ea typeface="Calibri" panose="020F0502020204030204" pitchFamily="34" charset="0"/>
                          <a:cs typeface="Times New Roman" panose="02020603050405020304" pitchFamily="18" charset="0"/>
                        </a:rPr>
                        <a:t>&lt;0.01*</a:t>
                      </a:r>
                      <a:endParaRPr lang="en-GB" sz="1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5158868"/>
                  </a:ext>
                </a:extLst>
              </a:tr>
              <a:tr h="0">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Satisfaction w/ green space = </a:t>
                      </a:r>
                      <a:br>
                        <a:rPr lang="en-GB" sz="1100" dirty="0">
                          <a:effectLst/>
                          <a:latin typeface="Calibri" panose="020F0502020204030204" pitchFamily="34" charset="0"/>
                          <a:ea typeface="Yu Mincho" panose="02020400000000000000" pitchFamily="18" charset="-128"/>
                          <a:cs typeface="Times New Roman" panose="02020603050405020304" pitchFamily="18" charset="0"/>
                        </a:rPr>
                      </a:br>
                      <a:r>
                        <a:rPr lang="en-GB" sz="1100" dirty="0">
                          <a:effectLst/>
                          <a:latin typeface="Calibri" panose="020F0502020204030204" pitchFamily="34" charset="0"/>
                          <a:ea typeface="Yu Mincho" panose="02020400000000000000" pitchFamily="18" charset="-128"/>
                          <a:cs typeface="Times New Roman" panose="02020603050405020304" pitchFamily="18" charset="0"/>
                        </a:rPr>
                        <a:t>Very dissatisfied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-2.04</a:t>
                      </a:r>
                    </a:p>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(-2.23, </a:t>
                      </a:r>
                      <a:br>
                        <a:rPr lang="en-GB" sz="1100" dirty="0">
                          <a:effectLst/>
                          <a:latin typeface="Calibri" panose="020F0502020204030204" pitchFamily="34" charset="0"/>
                          <a:ea typeface="Yu Mincho" panose="02020400000000000000" pitchFamily="18" charset="-128"/>
                          <a:cs typeface="Times New Roman" panose="02020603050405020304" pitchFamily="18" charset="0"/>
                        </a:rPr>
                      </a:br>
                      <a:r>
                        <a:rPr lang="en-GB" sz="1100" dirty="0">
                          <a:effectLst/>
                          <a:latin typeface="Calibri" panose="020F0502020204030204" pitchFamily="34" charset="0"/>
                          <a:ea typeface="Yu Mincho" panose="02020400000000000000" pitchFamily="18" charset="-128"/>
                          <a:cs typeface="Times New Roman" panose="02020603050405020304" pitchFamily="18" charset="0"/>
                        </a:rPr>
                        <a:t>-1.86)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&lt;0.01*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0.130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0.156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33278"/>
                  </a:ext>
                </a:extLst>
              </a:tr>
              <a:tr h="0">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Highest </a:t>
                      </a:r>
                      <a:r>
                        <a:rPr lang="en-GB" sz="1100" dirty="0" err="1">
                          <a:effectLst/>
                          <a:latin typeface="Calibri" panose="020F0502020204030204" pitchFamily="34" charset="0"/>
                          <a:ea typeface="Yu Mincho" panose="02020400000000000000" pitchFamily="18" charset="-128"/>
                          <a:cs typeface="Times New Roman" panose="02020603050405020304" pitchFamily="18" charset="0"/>
                        </a:rPr>
                        <a:t>edu</a:t>
                      </a:r>
                      <a:r>
                        <a:rPr lang="en-GB" sz="1100" dirty="0">
                          <a:effectLst/>
                          <a:latin typeface="Calibri" panose="020F0502020204030204" pitchFamily="34" charset="0"/>
                          <a:ea typeface="Yu Mincho" panose="02020400000000000000" pitchFamily="18" charset="-128"/>
                          <a:cs typeface="Times New Roman" panose="02020603050405020304" pitchFamily="18" charset="0"/>
                        </a:rPr>
                        <a:t> level = Degree / prof qual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0.88</a:t>
                      </a:r>
                    </a:p>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(0.78, 0.98)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&lt;0.01*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2.175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2.411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2.674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396310"/>
                  </a:ext>
                </a:extLst>
              </a:tr>
              <a:tr h="0">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-0.03</a:t>
                      </a:r>
                    </a:p>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(-0.5, </a:t>
                      </a:r>
                      <a:br>
                        <a:rPr lang="en-GB" sz="1100" dirty="0">
                          <a:effectLst/>
                          <a:latin typeface="Calibri" panose="020F0502020204030204" pitchFamily="34" charset="0"/>
                          <a:ea typeface="Yu Mincho" panose="02020400000000000000" pitchFamily="18" charset="-128"/>
                          <a:cs typeface="Times New Roman" panose="02020603050405020304" pitchFamily="18" charset="0"/>
                        </a:rPr>
                      </a:br>
                      <a:r>
                        <a:rPr lang="en-GB" sz="1100" dirty="0">
                          <a:effectLst/>
                          <a:latin typeface="Calibri" panose="020F0502020204030204" pitchFamily="34" charset="0"/>
                          <a:ea typeface="Yu Mincho" panose="02020400000000000000" pitchFamily="18" charset="-128"/>
                          <a:cs typeface="Times New Roman" panose="02020603050405020304" pitchFamily="18" charset="0"/>
                        </a:rPr>
                        <a:t>-0.01)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&lt;0.01*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0.954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0.971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0.989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570861"/>
                  </a:ext>
                </a:extLst>
              </a:tr>
              <a:tr h="0">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Household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0.07</a:t>
                      </a:r>
                    </a:p>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(0.36, 0.11)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&lt;0.01*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1.036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1.073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GB" sz="1100" dirty="0">
                          <a:effectLst/>
                          <a:latin typeface="Calibri" panose="020F0502020204030204" pitchFamily="34" charset="0"/>
                          <a:ea typeface="Yu Mincho" panose="02020400000000000000" pitchFamily="18" charset="-128"/>
                          <a:cs typeface="Times New Roman" panose="02020603050405020304" pitchFamily="18" charset="0"/>
                        </a:rPr>
                        <a:t>1.112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577360"/>
                  </a:ext>
                </a:extLst>
              </a:tr>
            </a:tbl>
          </a:graphicData>
        </a:graphic>
      </p:graphicFrame>
      <p:cxnSp>
        <p:nvCxnSpPr>
          <p:cNvPr id="38" name="Straight Connector 37">
            <a:extLst>
              <a:ext uri="{FF2B5EF4-FFF2-40B4-BE49-F238E27FC236}">
                <a16:creationId xmlns:a16="http://schemas.microsoft.com/office/drawing/2014/main" id="{C5C8CC87-08B5-3BED-04D6-B22C73C07FB7}"/>
              </a:ext>
            </a:extLst>
          </p:cNvPr>
          <p:cNvCxnSpPr>
            <a:cxnSpLocks/>
            <a:stCxn id="45" idx="3"/>
          </p:cNvCxnSpPr>
          <p:nvPr/>
        </p:nvCxnSpPr>
        <p:spPr>
          <a:xfrm>
            <a:off x="6049157" y="1602770"/>
            <a:ext cx="867974" cy="1092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40D100-FF2E-4EF3-3DF0-C7A720B78162}"/>
              </a:ext>
            </a:extLst>
          </p:cNvPr>
          <p:cNvCxnSpPr>
            <a:cxnSpLocks/>
            <a:stCxn id="50" idx="3"/>
            <a:endCxn id="36" idx="1"/>
          </p:cNvCxnSpPr>
          <p:nvPr/>
        </p:nvCxnSpPr>
        <p:spPr>
          <a:xfrm>
            <a:off x="6049157" y="2837241"/>
            <a:ext cx="867557" cy="770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64E888C-377A-EE3C-D717-3F03CCD9B249}"/>
              </a:ext>
            </a:extLst>
          </p:cNvPr>
          <p:cNvCxnSpPr>
            <a:cxnSpLocks/>
            <a:stCxn id="52" idx="3"/>
          </p:cNvCxnSpPr>
          <p:nvPr/>
        </p:nvCxnSpPr>
        <p:spPr>
          <a:xfrm>
            <a:off x="6046764" y="3911389"/>
            <a:ext cx="869951" cy="423305"/>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Rounded Corners 44">
            <a:extLst>
              <a:ext uri="{FF2B5EF4-FFF2-40B4-BE49-F238E27FC236}">
                <a16:creationId xmlns:a16="http://schemas.microsoft.com/office/drawing/2014/main" id="{788C7E89-56DC-2770-A564-D665B0F16C9C}"/>
              </a:ext>
            </a:extLst>
          </p:cNvPr>
          <p:cNvSpPr/>
          <p:nvPr/>
        </p:nvSpPr>
        <p:spPr>
          <a:xfrm>
            <a:off x="3331358" y="1032002"/>
            <a:ext cx="2717799" cy="1141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96% reduction in odds for “not at all strongly” vs “very strongly”</a:t>
            </a:r>
          </a:p>
        </p:txBody>
      </p:sp>
      <p:sp>
        <p:nvSpPr>
          <p:cNvPr id="50" name="Rectangle: Rounded Corners 49">
            <a:extLst>
              <a:ext uri="{FF2B5EF4-FFF2-40B4-BE49-F238E27FC236}">
                <a16:creationId xmlns:a16="http://schemas.microsoft.com/office/drawing/2014/main" id="{490B141F-BB23-563A-ED2B-C80C872447F4}"/>
              </a:ext>
            </a:extLst>
          </p:cNvPr>
          <p:cNvSpPr/>
          <p:nvPr/>
        </p:nvSpPr>
        <p:spPr>
          <a:xfrm>
            <a:off x="3331358" y="2266473"/>
            <a:ext cx="2717799" cy="1141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87% reduction in odds for “very dissatisfied” vs “very satisfied”</a:t>
            </a:r>
          </a:p>
        </p:txBody>
      </p:sp>
      <p:sp>
        <p:nvSpPr>
          <p:cNvPr id="52" name="Rectangle: Rounded Corners 51">
            <a:extLst>
              <a:ext uri="{FF2B5EF4-FFF2-40B4-BE49-F238E27FC236}">
                <a16:creationId xmlns:a16="http://schemas.microsoft.com/office/drawing/2014/main" id="{4D9C197B-F066-7EC0-9D1C-62D91BDAC1E9}"/>
              </a:ext>
            </a:extLst>
          </p:cNvPr>
          <p:cNvSpPr/>
          <p:nvPr/>
        </p:nvSpPr>
        <p:spPr>
          <a:xfrm>
            <a:off x="3328965" y="3488083"/>
            <a:ext cx="2717799" cy="846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141% increase in odds for degree vs standard</a:t>
            </a:r>
          </a:p>
        </p:txBody>
      </p:sp>
      <p:sp>
        <p:nvSpPr>
          <p:cNvPr id="58" name="Rectangle: Rounded Corners 57">
            <a:extLst>
              <a:ext uri="{FF2B5EF4-FFF2-40B4-BE49-F238E27FC236}">
                <a16:creationId xmlns:a16="http://schemas.microsoft.com/office/drawing/2014/main" id="{D8E00ABA-398B-D661-A52E-95B779D4525F}"/>
              </a:ext>
            </a:extLst>
          </p:cNvPr>
          <p:cNvSpPr/>
          <p:nvPr/>
        </p:nvSpPr>
        <p:spPr>
          <a:xfrm>
            <a:off x="3328965" y="4432209"/>
            <a:ext cx="2717799" cy="846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2.9% decrease in odds for each one year increase</a:t>
            </a:r>
          </a:p>
        </p:txBody>
      </p:sp>
      <p:sp>
        <p:nvSpPr>
          <p:cNvPr id="59" name="Rectangle: Rounded Corners 58">
            <a:extLst>
              <a:ext uri="{FF2B5EF4-FFF2-40B4-BE49-F238E27FC236}">
                <a16:creationId xmlns:a16="http://schemas.microsoft.com/office/drawing/2014/main" id="{A5EB3959-8DB8-23C5-D347-E85FBC6F0FF6}"/>
              </a:ext>
            </a:extLst>
          </p:cNvPr>
          <p:cNvSpPr/>
          <p:nvPr/>
        </p:nvSpPr>
        <p:spPr>
          <a:xfrm>
            <a:off x="3328965" y="5402692"/>
            <a:ext cx="2717799" cy="846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7.3% increase in odds for each additional person in household</a:t>
            </a:r>
          </a:p>
        </p:txBody>
      </p:sp>
      <p:cxnSp>
        <p:nvCxnSpPr>
          <p:cNvPr id="61" name="Straight Connector 60">
            <a:extLst>
              <a:ext uri="{FF2B5EF4-FFF2-40B4-BE49-F238E27FC236}">
                <a16:creationId xmlns:a16="http://schemas.microsoft.com/office/drawing/2014/main" id="{1470651F-B0C5-93C7-36BD-796239AF96F4}"/>
              </a:ext>
            </a:extLst>
          </p:cNvPr>
          <p:cNvCxnSpPr>
            <a:cxnSpLocks/>
          </p:cNvCxnSpPr>
          <p:nvPr/>
        </p:nvCxnSpPr>
        <p:spPr>
          <a:xfrm>
            <a:off x="5826907" y="4790013"/>
            <a:ext cx="1089808" cy="349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F1551D7-1A0E-9B8C-8D32-660917C5C2BB}"/>
              </a:ext>
            </a:extLst>
          </p:cNvPr>
          <p:cNvCxnSpPr>
            <a:cxnSpLocks/>
            <a:stCxn id="59" idx="3"/>
          </p:cNvCxnSpPr>
          <p:nvPr/>
        </p:nvCxnSpPr>
        <p:spPr>
          <a:xfrm>
            <a:off x="6046764" y="5825998"/>
            <a:ext cx="8703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1F76F82-62F5-7D1F-E762-78C46E840B38}"/>
              </a:ext>
            </a:extLst>
          </p:cNvPr>
          <p:cNvCxnSpPr>
            <a:cxnSpLocks/>
            <a:endCxn id="45" idx="1"/>
          </p:cNvCxnSpPr>
          <p:nvPr/>
        </p:nvCxnSpPr>
        <p:spPr>
          <a:xfrm flipV="1">
            <a:off x="2282409" y="1602770"/>
            <a:ext cx="1048949" cy="183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B30627-ED31-374B-242A-0F75967EB691}"/>
              </a:ext>
            </a:extLst>
          </p:cNvPr>
          <p:cNvCxnSpPr>
            <a:cxnSpLocks/>
            <a:endCxn id="50" idx="1"/>
          </p:cNvCxnSpPr>
          <p:nvPr/>
        </p:nvCxnSpPr>
        <p:spPr>
          <a:xfrm flipV="1">
            <a:off x="2381825" y="2837241"/>
            <a:ext cx="949533" cy="7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A033EAD-F56C-DCA6-A1B9-45870E52BD5D}"/>
              </a:ext>
            </a:extLst>
          </p:cNvPr>
          <p:cNvCxnSpPr>
            <a:cxnSpLocks/>
            <a:endCxn id="52" idx="1"/>
          </p:cNvCxnSpPr>
          <p:nvPr/>
        </p:nvCxnSpPr>
        <p:spPr>
          <a:xfrm flipV="1">
            <a:off x="2146300" y="3911389"/>
            <a:ext cx="1182665" cy="208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315A0B1-4BA3-49C5-E4A7-7FFFEF4E448E}"/>
              </a:ext>
            </a:extLst>
          </p:cNvPr>
          <p:cNvCxnSpPr>
            <a:cxnSpLocks/>
            <a:endCxn id="58" idx="1"/>
          </p:cNvCxnSpPr>
          <p:nvPr/>
        </p:nvCxnSpPr>
        <p:spPr>
          <a:xfrm flipV="1">
            <a:off x="1572407" y="4855515"/>
            <a:ext cx="1756558" cy="183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9FBA4B5-09ED-4622-1685-B57987135750}"/>
              </a:ext>
            </a:extLst>
          </p:cNvPr>
          <p:cNvCxnSpPr>
            <a:cxnSpLocks/>
            <a:endCxn id="59" idx="1"/>
          </p:cNvCxnSpPr>
          <p:nvPr/>
        </p:nvCxnSpPr>
        <p:spPr>
          <a:xfrm>
            <a:off x="2146300" y="5799641"/>
            <a:ext cx="1182665" cy="263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79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50" grpId="0" animBg="1"/>
      <p:bldP spid="52" grpId="0" animBg="1"/>
      <p:bldP spid="58" grpId="0" animBg="1"/>
      <p:bldP spid="5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DE990-FB80-EE21-3ED6-E58882DE363F}"/>
              </a:ext>
            </a:extLst>
          </p:cNvPr>
          <p:cNvSpPr>
            <a:spLocks noGrp="1"/>
          </p:cNvSpPr>
          <p:nvPr>
            <p:ph type="title"/>
          </p:nvPr>
        </p:nvSpPr>
        <p:spPr/>
        <p:txBody>
          <a:bodyPr/>
          <a:lstStyle/>
          <a:p>
            <a:r>
              <a:rPr lang="en-GB" dirty="0"/>
              <a:t>Summary and recommendations</a:t>
            </a:r>
          </a:p>
        </p:txBody>
      </p:sp>
      <p:sp>
        <p:nvSpPr>
          <p:cNvPr id="3" name="Content Placeholder 2">
            <a:extLst>
              <a:ext uri="{FF2B5EF4-FFF2-40B4-BE49-F238E27FC236}">
                <a16:creationId xmlns:a16="http://schemas.microsoft.com/office/drawing/2014/main" id="{7C637796-E008-60AF-B0CD-548CFE815D06}"/>
              </a:ext>
            </a:extLst>
          </p:cNvPr>
          <p:cNvSpPr>
            <a:spLocks noGrp="1"/>
          </p:cNvSpPr>
          <p:nvPr>
            <p:ph idx="1"/>
          </p:nvPr>
        </p:nvSpPr>
        <p:spPr/>
        <p:txBody>
          <a:bodyPr>
            <a:normAutofit lnSpcReduction="10000"/>
          </a:bodyPr>
          <a:lstStyle/>
          <a:p>
            <a:r>
              <a:rPr lang="en-GB" dirty="0"/>
              <a:t>3 groups had significantly less access to green space</a:t>
            </a:r>
          </a:p>
          <a:p>
            <a:pPr lvl="1"/>
            <a:r>
              <a:rPr lang="en-GB" dirty="0"/>
              <a:t>More deprived groups (SIMD 1)</a:t>
            </a:r>
          </a:p>
          <a:p>
            <a:pPr lvl="1"/>
            <a:r>
              <a:rPr lang="en-GB" dirty="0"/>
              <a:t>People of “other” ethnicities</a:t>
            </a:r>
          </a:p>
          <a:p>
            <a:pPr lvl="1"/>
            <a:r>
              <a:rPr lang="en-GB" dirty="0"/>
              <a:t>Older people (age 65+) and pensioner households</a:t>
            </a:r>
          </a:p>
          <a:p>
            <a:r>
              <a:rPr lang="en-GB" dirty="0"/>
              <a:t>Both community belonging and neighbourhood ratings were significantly higher for people who had more access to green space (less than 10 min walk)</a:t>
            </a:r>
          </a:p>
          <a:p>
            <a:r>
              <a:rPr lang="en-GB" dirty="0"/>
              <a:t>Improving the quality of green spaces could be helpful in increasing community belonging and through that, neighbourhood ratings</a:t>
            </a:r>
          </a:p>
          <a:p>
            <a:r>
              <a:rPr lang="en-GB" dirty="0"/>
              <a:t>Additional investigation is needed to understand why the percentage of “good” neighbourhood ratings is decreasing over time</a:t>
            </a:r>
          </a:p>
          <a:p>
            <a:endParaRPr lang="en-GB" dirty="0"/>
          </a:p>
          <a:p>
            <a:endParaRPr lang="en-GB" dirty="0"/>
          </a:p>
        </p:txBody>
      </p:sp>
    </p:spTree>
    <p:extLst>
      <p:ext uri="{BB962C8B-B14F-4D97-AF65-F5344CB8AC3E}">
        <p14:creationId xmlns:p14="http://schemas.microsoft.com/office/powerpoint/2010/main" val="632580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D0052-C024-6BF6-3793-3B444DAFA770}"/>
              </a:ext>
            </a:extLst>
          </p:cNvPr>
          <p:cNvSpPr>
            <a:spLocks noGrp="1"/>
          </p:cNvSpPr>
          <p:nvPr>
            <p:ph type="title"/>
          </p:nvPr>
        </p:nvSpPr>
        <p:spPr>
          <a:xfrm>
            <a:off x="686834" y="1153572"/>
            <a:ext cx="3200400" cy="4461163"/>
          </a:xfrm>
        </p:spPr>
        <p:txBody>
          <a:bodyPr>
            <a:normAutofit/>
          </a:bodyPr>
          <a:lstStyle/>
          <a:p>
            <a:r>
              <a:rPr lang="en-GB">
                <a:solidFill>
                  <a:srgbClr val="FFFFFF"/>
                </a:solidFill>
              </a:rPr>
              <a:t>Context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E3AA09-A060-84BD-F5A4-F7D952278A82}"/>
              </a:ext>
            </a:extLst>
          </p:cNvPr>
          <p:cNvSpPr>
            <a:spLocks noGrp="1"/>
          </p:cNvSpPr>
          <p:nvPr>
            <p:ph idx="1"/>
          </p:nvPr>
        </p:nvSpPr>
        <p:spPr>
          <a:xfrm>
            <a:off x="4447308" y="591344"/>
            <a:ext cx="6906491" cy="5585619"/>
          </a:xfrm>
        </p:spPr>
        <p:txBody>
          <a:bodyPr anchor="ctr">
            <a:normAutofit/>
          </a:bodyPr>
          <a:lstStyle/>
          <a:p>
            <a:r>
              <a:rPr lang="en-GB" sz="2200"/>
              <a:t>The Scottish household survey is an annual, cross-sectional survey providing information on a wide variety of topics including: demographics, housing, neighbourhoods, etc.</a:t>
            </a:r>
          </a:p>
          <a:p>
            <a:r>
              <a:rPr lang="en-GB" sz="2200"/>
              <a:t>Green space is defined as “a park, countryside, wood, play area, canal path, riverside or beach” – not including private gardens (Scottish Household Survey, 2019)</a:t>
            </a:r>
          </a:p>
          <a:p>
            <a:r>
              <a:rPr lang="en-GB" sz="2200"/>
              <a:t>Access to green spaces is important for physical and mental wellbeing (Dai, 2011; </a:t>
            </a:r>
            <a:r>
              <a:rPr lang="en-GB" sz="2200" err="1"/>
              <a:t>Nutsford</a:t>
            </a:r>
            <a:r>
              <a:rPr lang="en-GB" sz="2200"/>
              <a:t> et al., 2013) and may also “</a:t>
            </a:r>
            <a:r>
              <a:rPr lang="en-US" sz="2200"/>
              <a:t>provide social benefits by promoting community integration” </a:t>
            </a:r>
            <a:r>
              <a:rPr lang="en-GB" sz="2200"/>
              <a:t>(Barbosa et al., 2007)</a:t>
            </a:r>
          </a:p>
          <a:p>
            <a:r>
              <a:rPr lang="en-GB" sz="2200"/>
              <a:t>Studies suggest disparities in access to green space, although the groups who lack access to green space differ across studies (Dai, 2011; Barbosa et al., 2007).</a:t>
            </a:r>
          </a:p>
        </p:txBody>
      </p:sp>
    </p:spTree>
    <p:extLst>
      <p:ext uri="{BB962C8B-B14F-4D97-AF65-F5344CB8AC3E}">
        <p14:creationId xmlns:p14="http://schemas.microsoft.com/office/powerpoint/2010/main" val="398210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22BD4-1CF6-6473-EEEC-715420A44A8B}"/>
              </a:ext>
            </a:extLst>
          </p:cNvPr>
          <p:cNvSpPr>
            <a:spLocks noGrp="1"/>
          </p:cNvSpPr>
          <p:nvPr>
            <p:ph type="title"/>
          </p:nvPr>
        </p:nvSpPr>
        <p:spPr>
          <a:xfrm>
            <a:off x="686834" y="1153572"/>
            <a:ext cx="3200400" cy="4461163"/>
          </a:xfrm>
        </p:spPr>
        <p:txBody>
          <a:bodyPr>
            <a:normAutofit/>
          </a:bodyPr>
          <a:lstStyle/>
          <a:p>
            <a:r>
              <a:rPr lang="en-GB">
                <a:solidFill>
                  <a:srgbClr val="FFFFFF"/>
                </a:solidFill>
              </a:rPr>
              <a:t>Questions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F9A571-5EED-E068-DF3B-8A10DD71A05E}"/>
              </a:ext>
            </a:extLst>
          </p:cNvPr>
          <p:cNvSpPr>
            <a:spLocks noGrp="1"/>
          </p:cNvSpPr>
          <p:nvPr>
            <p:ph idx="1"/>
          </p:nvPr>
        </p:nvSpPr>
        <p:spPr>
          <a:xfrm>
            <a:off x="4447308" y="591344"/>
            <a:ext cx="6906491" cy="5585619"/>
          </a:xfrm>
        </p:spPr>
        <p:txBody>
          <a:bodyPr anchor="ctr">
            <a:normAutofit/>
          </a:bodyPr>
          <a:lstStyle/>
          <a:p>
            <a:r>
              <a:rPr lang="en-US" dirty="0"/>
              <a:t>What differences in access to green spaces are evident in the data?</a:t>
            </a:r>
          </a:p>
          <a:p>
            <a:pPr lvl="1"/>
            <a:r>
              <a:rPr lang="en-US" dirty="0"/>
              <a:t>Who has more or less access? (demographics/ individual characteristics)</a:t>
            </a:r>
          </a:p>
          <a:p>
            <a:r>
              <a:rPr lang="en-US" dirty="0"/>
              <a:t>How do people in </a:t>
            </a:r>
            <a:r>
              <a:rPr lang="en-US" dirty="0" err="1"/>
              <a:t>neighbourhoods</a:t>
            </a:r>
            <a:r>
              <a:rPr lang="en-US" dirty="0"/>
              <a:t> with good access to green space differ from those who have no good access? </a:t>
            </a:r>
          </a:p>
          <a:p>
            <a:pPr lvl="1"/>
            <a:r>
              <a:rPr lang="en-US" dirty="0"/>
              <a:t>Feeling of belonging and </a:t>
            </a:r>
            <a:r>
              <a:rPr lang="en-US" dirty="0" err="1"/>
              <a:t>neighbourhood</a:t>
            </a:r>
            <a:r>
              <a:rPr lang="en-US" dirty="0"/>
              <a:t> ratings</a:t>
            </a:r>
          </a:p>
          <a:p>
            <a:r>
              <a:rPr lang="en-US" dirty="0"/>
              <a:t>Is there any way to predict which households would have higher ratings?</a:t>
            </a:r>
          </a:p>
          <a:p>
            <a:endParaRPr lang="en-GB" dirty="0"/>
          </a:p>
        </p:txBody>
      </p:sp>
    </p:spTree>
    <p:extLst>
      <p:ext uri="{BB962C8B-B14F-4D97-AF65-F5344CB8AC3E}">
        <p14:creationId xmlns:p14="http://schemas.microsoft.com/office/powerpoint/2010/main" val="349131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5B8BC-807F-173A-5B46-266977571A43}"/>
              </a:ext>
            </a:extLst>
          </p:cNvPr>
          <p:cNvSpPr>
            <a:spLocks noGrp="1"/>
          </p:cNvSpPr>
          <p:nvPr>
            <p:ph type="title"/>
          </p:nvPr>
        </p:nvSpPr>
        <p:spPr>
          <a:xfrm>
            <a:off x="686834" y="1153572"/>
            <a:ext cx="3200400" cy="4461163"/>
          </a:xfrm>
        </p:spPr>
        <p:txBody>
          <a:bodyPr>
            <a:normAutofit/>
          </a:bodyPr>
          <a:lstStyle/>
          <a:p>
            <a:r>
              <a:rPr lang="en-GB">
                <a:solidFill>
                  <a:srgbClr val="FFFFFF"/>
                </a:solidFill>
              </a:rPr>
              <a:t>Datasets and data quality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277F76-5D67-8BA6-44CF-874D92F642BB}"/>
              </a:ext>
            </a:extLst>
          </p:cNvPr>
          <p:cNvSpPr>
            <a:spLocks noGrp="1"/>
          </p:cNvSpPr>
          <p:nvPr>
            <p:ph idx="1"/>
          </p:nvPr>
        </p:nvSpPr>
        <p:spPr>
          <a:xfrm>
            <a:off x="4447308" y="142876"/>
            <a:ext cx="6906491" cy="6034088"/>
          </a:xfrm>
        </p:spPr>
        <p:txBody>
          <a:bodyPr anchor="ctr">
            <a:normAutofit/>
          </a:bodyPr>
          <a:lstStyle/>
          <a:p>
            <a:r>
              <a:rPr lang="en-GB" sz="1800" dirty="0"/>
              <a:t>Four datasets were used to answer these questions</a:t>
            </a:r>
          </a:p>
          <a:p>
            <a:pPr lvl="1"/>
            <a:r>
              <a:rPr lang="en-GB" sz="1800" dirty="0"/>
              <a:t>Access to green spaces, community belonging, neighbourhood rating, aggregate dataset.</a:t>
            </a:r>
          </a:p>
          <a:p>
            <a:r>
              <a:rPr lang="en-GB" sz="1800" dirty="0"/>
              <a:t>Variables of interest:</a:t>
            </a:r>
          </a:p>
          <a:p>
            <a:pPr lvl="1"/>
            <a:r>
              <a:rPr lang="en-GB" sz="1800" dirty="0"/>
              <a:t>Community belonging rating, neighbourhood rating, access to green space</a:t>
            </a:r>
          </a:p>
          <a:p>
            <a:r>
              <a:rPr lang="en-GB" sz="1800" dirty="0"/>
              <a:t>Limitations in the datasets</a:t>
            </a:r>
          </a:p>
          <a:p>
            <a:pPr lvl="1"/>
            <a:r>
              <a:rPr lang="en-GB" sz="1800" dirty="0"/>
              <a:t>No way to explore intersectional demographic aspects that may have been of interest (e.g. intersection between SIMD and ethnicity)</a:t>
            </a:r>
          </a:p>
          <a:p>
            <a:pPr lvl="1"/>
            <a:r>
              <a:rPr lang="en-GB" sz="1800" dirty="0"/>
              <a:t>Large age ranges for age groups could mask some differences</a:t>
            </a:r>
          </a:p>
          <a:p>
            <a:pPr lvl="1"/>
            <a:r>
              <a:rPr lang="en-GB" sz="1800" dirty="0"/>
              <a:t>Data for small groups not reported – e.g. no data for 20% least deprived in East Lothian, no data for people of “other” ethnicities outside Edinburgh and Glasgow</a:t>
            </a:r>
          </a:p>
          <a:p>
            <a:pPr lvl="1"/>
            <a:r>
              <a:rPr lang="en-GB" sz="1800" dirty="0"/>
              <a:t>Ambiguity in Likert-style scales – how does “very strong” belonging differ from “fairly strong”?</a:t>
            </a:r>
          </a:p>
        </p:txBody>
      </p:sp>
    </p:spTree>
    <p:extLst>
      <p:ext uri="{BB962C8B-B14F-4D97-AF65-F5344CB8AC3E}">
        <p14:creationId xmlns:p14="http://schemas.microsoft.com/office/powerpoint/2010/main" val="79973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B1A3C13C-4B41-AAC5-52E5-1AD48CBFB00E}"/>
              </a:ext>
            </a:extLst>
          </p:cNvPr>
          <p:cNvPicPr>
            <a:picLocks noChangeAspect="1"/>
          </p:cNvPicPr>
          <p:nvPr/>
        </p:nvPicPr>
        <p:blipFill rotWithShape="1">
          <a:blip r:embed="rId3"/>
          <a:srcRect l="4602" t="28378" r="59467" b="30319"/>
          <a:stretch/>
        </p:blipFill>
        <p:spPr>
          <a:xfrm>
            <a:off x="5183828" y="1746943"/>
            <a:ext cx="6520665" cy="4028806"/>
          </a:xfrm>
          <a:prstGeom prst="rect">
            <a:avLst/>
          </a:prstGeom>
        </p:spPr>
      </p:pic>
      <p:sp>
        <p:nvSpPr>
          <p:cNvPr id="2" name="Title 1">
            <a:extLst>
              <a:ext uri="{FF2B5EF4-FFF2-40B4-BE49-F238E27FC236}">
                <a16:creationId xmlns:a16="http://schemas.microsoft.com/office/drawing/2014/main" id="{C9654E28-B9C9-8E40-A2E0-F39C28F5440C}"/>
              </a:ext>
            </a:extLst>
          </p:cNvPr>
          <p:cNvSpPr>
            <a:spLocks noGrp="1"/>
          </p:cNvSpPr>
          <p:nvPr>
            <p:ph type="title"/>
          </p:nvPr>
        </p:nvSpPr>
        <p:spPr/>
        <p:txBody>
          <a:bodyPr/>
          <a:lstStyle/>
          <a:p>
            <a:r>
              <a:rPr lang="en-GB" dirty="0"/>
              <a:t>Demographic differences - age and household type</a:t>
            </a:r>
          </a:p>
        </p:txBody>
      </p:sp>
      <p:sp>
        <p:nvSpPr>
          <p:cNvPr id="3" name="Content Placeholder 2">
            <a:extLst>
              <a:ext uri="{FF2B5EF4-FFF2-40B4-BE49-F238E27FC236}">
                <a16:creationId xmlns:a16="http://schemas.microsoft.com/office/drawing/2014/main" id="{E2C4A9BC-0AAB-477C-7B9D-088DB307DD3D}"/>
              </a:ext>
            </a:extLst>
          </p:cNvPr>
          <p:cNvSpPr>
            <a:spLocks noGrp="1"/>
          </p:cNvSpPr>
          <p:nvPr>
            <p:ph idx="1"/>
          </p:nvPr>
        </p:nvSpPr>
        <p:spPr>
          <a:xfrm>
            <a:off x="838200" y="1825625"/>
            <a:ext cx="3552825" cy="4351338"/>
          </a:xfrm>
        </p:spPr>
        <p:txBody>
          <a:bodyPr>
            <a:normAutofit/>
          </a:bodyPr>
          <a:lstStyle/>
          <a:p>
            <a:r>
              <a:rPr lang="en-GB" dirty="0"/>
              <a:t>Older people and pensioners had less access to green space </a:t>
            </a:r>
          </a:p>
          <a:p>
            <a:r>
              <a:rPr lang="en-GB" dirty="0"/>
              <a:t>Kruskal Wallis (age) and ANOVA (</a:t>
            </a:r>
            <a:r>
              <a:rPr lang="en-GB" dirty="0" err="1"/>
              <a:t>household_type</a:t>
            </a:r>
            <a:r>
              <a:rPr lang="en-GB" dirty="0"/>
              <a:t>) indicated that these differences were significant (p &lt; 0.01)</a:t>
            </a:r>
          </a:p>
        </p:txBody>
      </p:sp>
      <p:sp>
        <p:nvSpPr>
          <p:cNvPr id="8" name="Arrow: Down 7">
            <a:extLst>
              <a:ext uri="{FF2B5EF4-FFF2-40B4-BE49-F238E27FC236}">
                <a16:creationId xmlns:a16="http://schemas.microsoft.com/office/drawing/2014/main" id="{70FAE618-0254-4D26-E402-EA2F65B307D4}"/>
              </a:ext>
            </a:extLst>
          </p:cNvPr>
          <p:cNvSpPr/>
          <p:nvPr/>
        </p:nvSpPr>
        <p:spPr>
          <a:xfrm>
            <a:off x="7329919" y="1690688"/>
            <a:ext cx="609600" cy="747712"/>
          </a:xfrm>
          <a:prstGeom prst="downArrow">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20" name="Picture 19">
            <a:extLst>
              <a:ext uri="{FF2B5EF4-FFF2-40B4-BE49-F238E27FC236}">
                <a16:creationId xmlns:a16="http://schemas.microsoft.com/office/drawing/2014/main" id="{C590526C-E32A-3DFB-552A-D7BD2E9CAB77}"/>
              </a:ext>
            </a:extLst>
          </p:cNvPr>
          <p:cNvPicPr>
            <a:picLocks noChangeAspect="1"/>
          </p:cNvPicPr>
          <p:nvPr/>
        </p:nvPicPr>
        <p:blipFill rotWithShape="1">
          <a:blip r:embed="rId4"/>
          <a:srcRect l="4677" t="25245" r="59275" b="33264"/>
          <a:stretch/>
        </p:blipFill>
        <p:spPr>
          <a:xfrm>
            <a:off x="4861915" y="1671640"/>
            <a:ext cx="6842577" cy="4183965"/>
          </a:xfrm>
          <a:prstGeom prst="rect">
            <a:avLst/>
          </a:prstGeom>
        </p:spPr>
      </p:pic>
      <p:cxnSp>
        <p:nvCxnSpPr>
          <p:cNvPr id="22" name="Straight Arrow Connector 21">
            <a:extLst>
              <a:ext uri="{FF2B5EF4-FFF2-40B4-BE49-F238E27FC236}">
                <a16:creationId xmlns:a16="http://schemas.microsoft.com/office/drawing/2014/main" id="{56450711-D484-4D8C-D391-8DE572ED1207}"/>
              </a:ext>
            </a:extLst>
          </p:cNvPr>
          <p:cNvCxnSpPr/>
          <p:nvPr/>
        </p:nvCxnSpPr>
        <p:spPr>
          <a:xfrm flipH="1">
            <a:off x="7945929" y="1008570"/>
            <a:ext cx="481780" cy="12587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BE03E8B-C661-F3A4-5BA2-1860A22B6A57}"/>
              </a:ext>
            </a:extLst>
          </p:cNvPr>
          <p:cNvCxnSpPr/>
          <p:nvPr/>
        </p:nvCxnSpPr>
        <p:spPr>
          <a:xfrm flipH="1">
            <a:off x="8948836" y="810607"/>
            <a:ext cx="481780" cy="12587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185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1A82-E26E-C219-F077-CAC98C24AC4F}"/>
              </a:ext>
            </a:extLst>
          </p:cNvPr>
          <p:cNvSpPr>
            <a:spLocks noGrp="1"/>
          </p:cNvSpPr>
          <p:nvPr>
            <p:ph type="title"/>
          </p:nvPr>
        </p:nvSpPr>
        <p:spPr/>
        <p:txBody>
          <a:bodyPr/>
          <a:lstStyle/>
          <a:p>
            <a:r>
              <a:rPr lang="en-GB" dirty="0"/>
              <a:t>Demographic differences - SIMD</a:t>
            </a:r>
          </a:p>
        </p:txBody>
      </p:sp>
      <p:sp>
        <p:nvSpPr>
          <p:cNvPr id="3" name="Content Placeholder 2">
            <a:extLst>
              <a:ext uri="{FF2B5EF4-FFF2-40B4-BE49-F238E27FC236}">
                <a16:creationId xmlns:a16="http://schemas.microsoft.com/office/drawing/2014/main" id="{74FFAE63-3CD9-5F85-9611-8ED165A2A1F9}"/>
              </a:ext>
            </a:extLst>
          </p:cNvPr>
          <p:cNvSpPr>
            <a:spLocks noGrp="1"/>
          </p:cNvSpPr>
          <p:nvPr>
            <p:ph idx="1"/>
          </p:nvPr>
        </p:nvSpPr>
        <p:spPr>
          <a:xfrm>
            <a:off x="838200" y="1825625"/>
            <a:ext cx="3671455" cy="4351338"/>
          </a:xfrm>
        </p:spPr>
        <p:txBody>
          <a:bodyPr>
            <a:normAutofit fontScale="92500" lnSpcReduction="20000"/>
          </a:bodyPr>
          <a:lstStyle/>
          <a:p>
            <a:r>
              <a:rPr lang="en-GB" dirty="0"/>
              <a:t>20% most deprived had less access to green space</a:t>
            </a:r>
          </a:p>
          <a:p>
            <a:r>
              <a:rPr lang="en-GB" dirty="0"/>
              <a:t>67% of least deprived can access a green space within 5 min vs 59% of the most deprived</a:t>
            </a:r>
          </a:p>
          <a:p>
            <a:r>
              <a:rPr lang="en-GB" dirty="0"/>
              <a:t>Bootstrapped 2-sample difference in means tests indicated that these differences were significant </a:t>
            </a:r>
            <a:br>
              <a:rPr lang="en-GB" dirty="0"/>
            </a:br>
            <a:r>
              <a:rPr lang="en-GB" dirty="0"/>
              <a:t>(p &lt; 0.01)</a:t>
            </a:r>
          </a:p>
          <a:p>
            <a:endParaRPr lang="en-GB" dirty="0"/>
          </a:p>
        </p:txBody>
      </p:sp>
      <p:pic>
        <p:nvPicPr>
          <p:cNvPr id="8" name="Picture 7">
            <a:extLst>
              <a:ext uri="{FF2B5EF4-FFF2-40B4-BE49-F238E27FC236}">
                <a16:creationId xmlns:a16="http://schemas.microsoft.com/office/drawing/2014/main" id="{4C37CB04-8C42-40BA-1607-CE4539FFE243}"/>
              </a:ext>
            </a:extLst>
          </p:cNvPr>
          <p:cNvPicPr>
            <a:picLocks noChangeAspect="1"/>
          </p:cNvPicPr>
          <p:nvPr/>
        </p:nvPicPr>
        <p:blipFill rotWithShape="1">
          <a:blip r:embed="rId3"/>
          <a:srcRect l="4687" t="19714" r="59602" b="38901"/>
          <a:stretch/>
        </p:blipFill>
        <p:spPr>
          <a:xfrm>
            <a:off x="4861647" y="1690688"/>
            <a:ext cx="7004772" cy="4363355"/>
          </a:xfrm>
          <a:prstGeom prst="rect">
            <a:avLst/>
          </a:prstGeom>
        </p:spPr>
      </p:pic>
      <p:sp>
        <p:nvSpPr>
          <p:cNvPr id="6" name="Arrow: Down 5">
            <a:extLst>
              <a:ext uri="{FF2B5EF4-FFF2-40B4-BE49-F238E27FC236}">
                <a16:creationId xmlns:a16="http://schemas.microsoft.com/office/drawing/2014/main" id="{52EB6142-D19F-DB85-23B3-884766922A18}"/>
              </a:ext>
            </a:extLst>
          </p:cNvPr>
          <p:cNvSpPr/>
          <p:nvPr/>
        </p:nvSpPr>
        <p:spPr>
          <a:xfrm>
            <a:off x="5334866" y="1607560"/>
            <a:ext cx="609600" cy="747712"/>
          </a:xfrm>
          <a:prstGeom prst="downArrow">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10" name="Picture 9">
            <a:extLst>
              <a:ext uri="{FF2B5EF4-FFF2-40B4-BE49-F238E27FC236}">
                <a16:creationId xmlns:a16="http://schemas.microsoft.com/office/drawing/2014/main" id="{366D679D-BD5E-3420-A9E0-0FC103EC84A5}"/>
              </a:ext>
            </a:extLst>
          </p:cNvPr>
          <p:cNvPicPr>
            <a:picLocks noChangeAspect="1"/>
          </p:cNvPicPr>
          <p:nvPr/>
        </p:nvPicPr>
        <p:blipFill rotWithShape="1">
          <a:blip r:embed="rId4"/>
          <a:srcRect l="4517" t="29386" r="59518" b="29229"/>
          <a:stretch/>
        </p:blipFill>
        <p:spPr>
          <a:xfrm>
            <a:off x="4592782" y="1485900"/>
            <a:ext cx="7386041" cy="4568143"/>
          </a:xfrm>
          <a:prstGeom prst="rect">
            <a:avLst/>
          </a:prstGeom>
        </p:spPr>
      </p:pic>
    </p:spTree>
    <p:extLst>
      <p:ext uri="{BB962C8B-B14F-4D97-AF65-F5344CB8AC3E}">
        <p14:creationId xmlns:p14="http://schemas.microsoft.com/office/powerpoint/2010/main" val="417208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DFD39-8F8C-7EEA-9354-7DFAA1261FF9}"/>
              </a:ext>
            </a:extLst>
          </p:cNvPr>
          <p:cNvSpPr>
            <a:spLocks noGrp="1"/>
          </p:cNvSpPr>
          <p:nvPr>
            <p:ph type="title"/>
          </p:nvPr>
        </p:nvSpPr>
        <p:spPr/>
        <p:txBody>
          <a:bodyPr/>
          <a:lstStyle/>
          <a:p>
            <a:r>
              <a:rPr lang="en-GB" dirty="0"/>
              <a:t>Demographic differences - ethnicity</a:t>
            </a:r>
          </a:p>
        </p:txBody>
      </p:sp>
      <p:sp>
        <p:nvSpPr>
          <p:cNvPr id="3" name="Content Placeholder 2">
            <a:extLst>
              <a:ext uri="{FF2B5EF4-FFF2-40B4-BE49-F238E27FC236}">
                <a16:creationId xmlns:a16="http://schemas.microsoft.com/office/drawing/2014/main" id="{64A9BF0E-F85E-16E9-8AFB-EF1D8623E469}"/>
              </a:ext>
            </a:extLst>
          </p:cNvPr>
          <p:cNvSpPr>
            <a:spLocks noGrp="1"/>
          </p:cNvSpPr>
          <p:nvPr>
            <p:ph idx="1"/>
          </p:nvPr>
        </p:nvSpPr>
        <p:spPr>
          <a:xfrm>
            <a:off x="838200" y="1825625"/>
            <a:ext cx="3879273" cy="4351338"/>
          </a:xfrm>
        </p:spPr>
        <p:txBody>
          <a:bodyPr>
            <a:normAutofit fontScale="92500" lnSpcReduction="20000"/>
          </a:bodyPr>
          <a:lstStyle/>
          <a:p>
            <a:r>
              <a:rPr lang="en-GB" dirty="0"/>
              <a:t>There is a clear racial disparity in access to green spaces</a:t>
            </a:r>
          </a:p>
          <a:p>
            <a:r>
              <a:rPr lang="en-GB" dirty="0"/>
              <a:t>54% of people of “other” ethnicities can access a green space within 5 min vs 67% of white people</a:t>
            </a:r>
          </a:p>
          <a:p>
            <a:r>
              <a:rPr lang="en-GB" dirty="0"/>
              <a:t>Bootstrapped 2-sample independence tests indicated that these differences were significant </a:t>
            </a:r>
            <a:br>
              <a:rPr lang="en-GB" dirty="0"/>
            </a:br>
            <a:r>
              <a:rPr lang="en-GB" dirty="0"/>
              <a:t>(p &lt; 0.01)</a:t>
            </a:r>
          </a:p>
          <a:p>
            <a:endParaRPr lang="en-GB" dirty="0"/>
          </a:p>
        </p:txBody>
      </p:sp>
      <p:pic>
        <p:nvPicPr>
          <p:cNvPr id="7" name="Picture 6">
            <a:extLst>
              <a:ext uri="{FF2B5EF4-FFF2-40B4-BE49-F238E27FC236}">
                <a16:creationId xmlns:a16="http://schemas.microsoft.com/office/drawing/2014/main" id="{C10D1A43-9521-3BE4-8A0B-BB2DC6FB3613}"/>
              </a:ext>
            </a:extLst>
          </p:cNvPr>
          <p:cNvPicPr>
            <a:picLocks noChangeAspect="1"/>
          </p:cNvPicPr>
          <p:nvPr/>
        </p:nvPicPr>
        <p:blipFill rotWithShape="1">
          <a:blip r:embed="rId3"/>
          <a:srcRect l="4707" t="32962" r="59582" b="26017"/>
          <a:stretch/>
        </p:blipFill>
        <p:spPr>
          <a:xfrm>
            <a:off x="5174672" y="1804109"/>
            <a:ext cx="6535979" cy="4035582"/>
          </a:xfrm>
          <a:prstGeom prst="rect">
            <a:avLst/>
          </a:prstGeom>
        </p:spPr>
      </p:pic>
      <p:sp>
        <p:nvSpPr>
          <p:cNvPr id="8" name="Arrow: Down 7">
            <a:extLst>
              <a:ext uri="{FF2B5EF4-FFF2-40B4-BE49-F238E27FC236}">
                <a16:creationId xmlns:a16="http://schemas.microsoft.com/office/drawing/2014/main" id="{2416648F-4C70-8751-7444-E9B3D799212C}"/>
              </a:ext>
            </a:extLst>
          </p:cNvPr>
          <p:cNvSpPr/>
          <p:nvPr/>
        </p:nvSpPr>
        <p:spPr>
          <a:xfrm>
            <a:off x="6847610" y="1773816"/>
            <a:ext cx="436418" cy="865476"/>
          </a:xfrm>
          <a:prstGeom prst="downArrow">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10" name="Picture 9">
            <a:extLst>
              <a:ext uri="{FF2B5EF4-FFF2-40B4-BE49-F238E27FC236}">
                <a16:creationId xmlns:a16="http://schemas.microsoft.com/office/drawing/2014/main" id="{E675F1BB-6849-4802-42F9-2E5464AEEBED}"/>
              </a:ext>
            </a:extLst>
          </p:cNvPr>
          <p:cNvPicPr>
            <a:picLocks noChangeAspect="1"/>
          </p:cNvPicPr>
          <p:nvPr/>
        </p:nvPicPr>
        <p:blipFill rotWithShape="1">
          <a:blip r:embed="rId4"/>
          <a:srcRect l="4688" t="27801" r="59176" b="30656"/>
          <a:stretch/>
        </p:blipFill>
        <p:spPr>
          <a:xfrm>
            <a:off x="5040703" y="1756065"/>
            <a:ext cx="6877670" cy="4249883"/>
          </a:xfrm>
          <a:prstGeom prst="rect">
            <a:avLst/>
          </a:prstGeom>
        </p:spPr>
      </p:pic>
    </p:spTree>
    <p:extLst>
      <p:ext uri="{BB962C8B-B14F-4D97-AF65-F5344CB8AC3E}">
        <p14:creationId xmlns:p14="http://schemas.microsoft.com/office/powerpoint/2010/main" val="163572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E883-7D5C-26E1-E36B-DEC88C623D7B}"/>
              </a:ext>
            </a:extLst>
          </p:cNvPr>
          <p:cNvSpPr>
            <a:spLocks noGrp="1"/>
          </p:cNvSpPr>
          <p:nvPr>
            <p:ph type="title"/>
          </p:nvPr>
        </p:nvSpPr>
        <p:spPr/>
        <p:txBody>
          <a:bodyPr/>
          <a:lstStyle/>
          <a:p>
            <a:r>
              <a:rPr lang="en-GB"/>
              <a:t>Access to green space and community ratings</a:t>
            </a:r>
            <a:endParaRPr lang="en-GB" dirty="0"/>
          </a:p>
        </p:txBody>
      </p:sp>
      <p:sp>
        <p:nvSpPr>
          <p:cNvPr id="3" name="Content Placeholder 2">
            <a:extLst>
              <a:ext uri="{FF2B5EF4-FFF2-40B4-BE49-F238E27FC236}">
                <a16:creationId xmlns:a16="http://schemas.microsoft.com/office/drawing/2014/main" id="{05FD5C1E-AFF7-E3FD-6A4E-9F95918DAC51}"/>
              </a:ext>
            </a:extLst>
          </p:cNvPr>
          <p:cNvSpPr>
            <a:spLocks noGrp="1"/>
          </p:cNvSpPr>
          <p:nvPr>
            <p:ph idx="1"/>
          </p:nvPr>
        </p:nvSpPr>
        <p:spPr>
          <a:xfrm>
            <a:off x="356756" y="1825625"/>
            <a:ext cx="4701020" cy="4667250"/>
          </a:xfrm>
        </p:spPr>
        <p:txBody>
          <a:bodyPr>
            <a:normAutofit fontScale="85000" lnSpcReduction="10000"/>
          </a:bodyPr>
          <a:lstStyle/>
          <a:p>
            <a:r>
              <a:rPr lang="en-GB" dirty="0"/>
              <a:t>People with better access to green space (less than a 10 min walk) are:</a:t>
            </a:r>
          </a:p>
          <a:p>
            <a:pPr lvl="1"/>
            <a:r>
              <a:rPr lang="en-GB" dirty="0"/>
              <a:t> Significantly more likely to rate their neighbourhood as “very good” or “fairly good” (96% vs 93%)</a:t>
            </a:r>
          </a:p>
          <a:p>
            <a:pPr lvl="1"/>
            <a:r>
              <a:rPr lang="en-GB" dirty="0"/>
              <a:t>Significantly more likely to rate their feeling of belonging to their community as “very strong” or “fairly strong” (80% vs 75%)</a:t>
            </a:r>
          </a:p>
          <a:p>
            <a:r>
              <a:rPr lang="en-GB" dirty="0"/>
              <a:t>Access to public green space is important for community integration (Barbosa et al., 2007) </a:t>
            </a:r>
            <a:r>
              <a:rPr lang="en-GB" dirty="0">
                <a:sym typeface="Wingdings" panose="05000000000000000000" pitchFamily="2" charset="2"/>
              </a:rPr>
              <a:t></a:t>
            </a:r>
            <a:r>
              <a:rPr lang="en-GB" dirty="0"/>
              <a:t>  stronger feeling of belonging, higher neighbourhood ratings</a:t>
            </a:r>
          </a:p>
        </p:txBody>
      </p:sp>
      <p:pic>
        <p:nvPicPr>
          <p:cNvPr id="5" name="Picture 4">
            <a:extLst>
              <a:ext uri="{FF2B5EF4-FFF2-40B4-BE49-F238E27FC236}">
                <a16:creationId xmlns:a16="http://schemas.microsoft.com/office/drawing/2014/main" id="{CE370CCE-0E81-9FFF-5DF9-0468CA39C4DD}"/>
              </a:ext>
            </a:extLst>
          </p:cNvPr>
          <p:cNvPicPr>
            <a:picLocks noChangeAspect="1"/>
          </p:cNvPicPr>
          <p:nvPr/>
        </p:nvPicPr>
        <p:blipFill rotWithShape="1">
          <a:blip r:embed="rId3"/>
          <a:srcRect l="4517" t="27801" r="59432" b="30814"/>
          <a:stretch/>
        </p:blipFill>
        <p:spPr>
          <a:xfrm>
            <a:off x="5302229" y="1825625"/>
            <a:ext cx="6533016" cy="4031011"/>
          </a:xfrm>
          <a:prstGeom prst="rect">
            <a:avLst/>
          </a:prstGeom>
        </p:spPr>
      </p:pic>
      <p:pic>
        <p:nvPicPr>
          <p:cNvPr id="7" name="Picture 6">
            <a:extLst>
              <a:ext uri="{FF2B5EF4-FFF2-40B4-BE49-F238E27FC236}">
                <a16:creationId xmlns:a16="http://schemas.microsoft.com/office/drawing/2014/main" id="{3A042F18-B1BA-6127-28C8-0D6EE2EBF3BB}"/>
              </a:ext>
            </a:extLst>
          </p:cNvPr>
          <p:cNvPicPr>
            <a:picLocks noChangeAspect="1"/>
          </p:cNvPicPr>
          <p:nvPr/>
        </p:nvPicPr>
        <p:blipFill rotWithShape="1">
          <a:blip r:embed="rId4"/>
          <a:srcRect l="4579" t="29455" r="59579" b="29083"/>
          <a:stretch/>
        </p:blipFill>
        <p:spPr>
          <a:xfrm>
            <a:off x="5300701" y="1825625"/>
            <a:ext cx="6778997" cy="4165948"/>
          </a:xfrm>
          <a:prstGeom prst="rect">
            <a:avLst/>
          </a:prstGeom>
        </p:spPr>
      </p:pic>
    </p:spTree>
    <p:extLst>
      <p:ext uri="{BB962C8B-B14F-4D97-AF65-F5344CB8AC3E}">
        <p14:creationId xmlns:p14="http://schemas.microsoft.com/office/powerpoint/2010/main" val="246103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95DE-C046-012A-00AB-2C0B2D23F594}"/>
              </a:ext>
            </a:extLst>
          </p:cNvPr>
          <p:cNvSpPr>
            <a:spLocks noGrp="1"/>
          </p:cNvSpPr>
          <p:nvPr>
            <p:ph type="title"/>
          </p:nvPr>
        </p:nvSpPr>
        <p:spPr/>
        <p:txBody>
          <a:bodyPr/>
          <a:lstStyle/>
          <a:p>
            <a:r>
              <a:rPr lang="en-GB" dirty="0"/>
              <a:t>Predicting “good” neighbourhood ratings</a:t>
            </a:r>
          </a:p>
        </p:txBody>
      </p:sp>
      <p:sp>
        <p:nvSpPr>
          <p:cNvPr id="3" name="Content Placeholder 2">
            <a:extLst>
              <a:ext uri="{FF2B5EF4-FFF2-40B4-BE49-F238E27FC236}">
                <a16:creationId xmlns:a16="http://schemas.microsoft.com/office/drawing/2014/main" id="{4506206E-857E-35CF-37D1-829E0AA91E9F}"/>
              </a:ext>
            </a:extLst>
          </p:cNvPr>
          <p:cNvSpPr>
            <a:spLocks noGrp="1"/>
          </p:cNvSpPr>
          <p:nvPr>
            <p:ph idx="1"/>
          </p:nvPr>
        </p:nvSpPr>
        <p:spPr>
          <a:xfrm>
            <a:off x="235529" y="1413164"/>
            <a:ext cx="4774608" cy="5299363"/>
          </a:xfrm>
        </p:spPr>
        <p:txBody>
          <a:bodyPr>
            <a:normAutofit lnSpcReduction="10000"/>
          </a:bodyPr>
          <a:lstStyle/>
          <a:p>
            <a:r>
              <a:rPr lang="en-GB" dirty="0"/>
              <a:t>Two models were tried - random forest vs logistic regression</a:t>
            </a:r>
          </a:p>
          <a:p>
            <a:r>
              <a:rPr lang="en-GB" dirty="0"/>
              <a:t>Aim was to predict “very good” or “fairly good” neighbourhood ratings</a:t>
            </a:r>
          </a:p>
          <a:p>
            <a:r>
              <a:rPr lang="en-GB" dirty="0"/>
              <a:t>AUC was calculated for both models to compare their success at predicting rating on the test data </a:t>
            </a:r>
          </a:p>
          <a:p>
            <a:pPr lvl="1"/>
            <a:r>
              <a:rPr lang="en-GB" dirty="0"/>
              <a:t>0.81 (95% CI: 0.79 – 0.83) for logistic regression</a:t>
            </a:r>
          </a:p>
          <a:p>
            <a:pPr lvl="1"/>
            <a:r>
              <a:rPr lang="en-GB" dirty="0"/>
              <a:t>0.77 (95% CI: 0.76 – 0.79) for random forest</a:t>
            </a:r>
          </a:p>
        </p:txBody>
      </p:sp>
      <p:pic>
        <p:nvPicPr>
          <p:cNvPr id="9" name="Picture 8">
            <a:extLst>
              <a:ext uri="{FF2B5EF4-FFF2-40B4-BE49-F238E27FC236}">
                <a16:creationId xmlns:a16="http://schemas.microsoft.com/office/drawing/2014/main" id="{47EB1F14-1BFA-27A4-4E5D-F97345F9E5F0}"/>
              </a:ext>
            </a:extLst>
          </p:cNvPr>
          <p:cNvPicPr>
            <a:picLocks noChangeAspect="1"/>
          </p:cNvPicPr>
          <p:nvPr/>
        </p:nvPicPr>
        <p:blipFill rotWithShape="1">
          <a:blip r:embed="rId3"/>
          <a:srcRect l="4188" t="28300" r="59675" b="30384"/>
          <a:stretch/>
        </p:blipFill>
        <p:spPr>
          <a:xfrm>
            <a:off x="5069512" y="1690688"/>
            <a:ext cx="7067069" cy="4343104"/>
          </a:xfrm>
          <a:prstGeom prst="rect">
            <a:avLst/>
          </a:prstGeom>
        </p:spPr>
      </p:pic>
    </p:spTree>
    <p:extLst>
      <p:ext uri="{BB962C8B-B14F-4D97-AF65-F5344CB8AC3E}">
        <p14:creationId xmlns:p14="http://schemas.microsoft.com/office/powerpoint/2010/main" val="57166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TotalTime>
  <Words>1941</Words>
  <Application>Microsoft Office PowerPoint</Application>
  <PresentationFormat>Widescreen</PresentationFormat>
  <Paragraphs>179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Scottish Household Survey</vt:lpstr>
      <vt:lpstr>Context</vt:lpstr>
      <vt:lpstr>Questions</vt:lpstr>
      <vt:lpstr>Datasets and data quality</vt:lpstr>
      <vt:lpstr>Demographic differences - age and household type</vt:lpstr>
      <vt:lpstr>Demographic differences - SIMD</vt:lpstr>
      <vt:lpstr>Demographic differences - ethnicity</vt:lpstr>
      <vt:lpstr>Access to green space and community ratings</vt:lpstr>
      <vt:lpstr>Predicting “good” neighbourhood ratings</vt:lpstr>
      <vt:lpstr>What matters for predicting “good” ratings?</vt:lpstr>
      <vt:lpstr>Summary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Scottish Household Survey</dc:title>
  <dc:creator>Jenny Zike</dc:creator>
  <cp:lastModifiedBy>Jenny Zike</cp:lastModifiedBy>
  <cp:revision>4</cp:revision>
  <dcterms:created xsi:type="dcterms:W3CDTF">2022-10-11T10:08:41Z</dcterms:created>
  <dcterms:modified xsi:type="dcterms:W3CDTF">2022-10-12T14:41:29Z</dcterms:modified>
</cp:coreProperties>
</file>