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</a:fld>
            <a:endParaRPr lang="zh-C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atlassian-getting-git-right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8839200" cy="464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回滚版本</a:t>
            </a:r>
            <a:endParaRPr lang="zh-CN"/>
          </a:p>
        </p:txBody>
      </p:sp>
      <p:sp>
        <p:nvSpPr>
          <p:cNvPr id="146" name="Shape 146"/>
          <p:cNvSpPr txBox="1"/>
          <p:nvPr>
            <p:ph type="body" idx="1"/>
          </p:nvPr>
        </p:nvSpPr>
        <p:spPr>
          <a:xfrm>
            <a:off x="311700" y="1152475"/>
            <a:ext cx="8520600" cy="329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400"/>
              <a:t>checkout就是用来回滚的，当checkout 后面跟分支名的时候，就是回滚到该分支名所指向的索引。</a:t>
            </a:r>
            <a:endParaRPr lang="zh-CN" sz="140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sz="1400">
                <a:solidFill>
                  <a:srgbClr val="E06666"/>
                </a:solidFill>
              </a:rPr>
              <a:t>git checkout testing</a:t>
            </a:r>
            <a:endParaRPr lang="zh-CN" sz="1400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434343"/>
                </a:solidFill>
              </a:rPr>
              <a:t>其实只要checkout 后面跟索引就可以把文件回滚到那个索引的状态。HEAD也是指向索引的。</a:t>
            </a:r>
            <a:endParaRPr lang="zh-CN" sz="14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E06666"/>
                </a:solidFill>
              </a:rPr>
              <a:t>git checkout HEAD</a:t>
            </a:r>
            <a:endParaRPr lang="zh-CN" sz="1400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E06666"/>
                </a:solidFill>
              </a:rPr>
              <a:t>git checkout master</a:t>
            </a:r>
            <a:endParaRPr lang="zh-CN" sz="1400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434343"/>
                </a:solidFill>
              </a:rPr>
              <a:t>HEAD也可以用来回滚到上一个索引</a:t>
            </a:r>
            <a:endParaRPr lang="zh-CN" sz="1400">
              <a:solidFill>
                <a:srgbClr val="43434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E06666"/>
                </a:solidFill>
              </a:rPr>
              <a:t>git checkout HEAD~1</a:t>
            </a:r>
            <a:endParaRPr lang="zh-CN" sz="14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06700" y="3839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远程仓库和分支</a:t>
            </a:r>
            <a:endParaRPr lang="zh-CN"/>
          </a:p>
        </p:txBody>
      </p:sp>
      <p:sp>
        <p:nvSpPr>
          <p:cNvPr id="152" name="Shape 152"/>
          <p:cNvSpPr txBox="1"/>
          <p:nvPr>
            <p:ph type="body" idx="1"/>
          </p:nvPr>
        </p:nvSpPr>
        <p:spPr>
          <a:xfrm>
            <a:off x="311700" y="1152475"/>
            <a:ext cx="8520600" cy="384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remote 命令可以用于管理远程仓库，增加「add」、删除「remove」、重命名「rename」，修改仓库地址「set-url」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E06666"/>
                </a:solidFill>
              </a:rPr>
              <a:t>git remote add|remove|rename|set-url 仓库别名 设置的属性</a:t>
            </a:r>
            <a:endParaRPr lang="zh-CN" sz="1400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远程分支</a:t>
            </a:r>
            <a:endParaRPr lang="zh-CN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远程分支的创建是在第一次push的时候创建的；第一次push时最好加上u来设定上游分支。</a:t>
            </a:r>
            <a:endParaRPr lang="zh-CN">
              <a:solidFill>
                <a:srgbClr val="66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 sz="1400">
                <a:solidFill>
                  <a:srgbClr val="E06666"/>
                </a:solidFill>
              </a:rPr>
              <a:t>git push -u 远程仓库别名 本地分支名</a:t>
            </a:r>
            <a:endParaRPr lang="zh-CN" sz="1400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一半情况下，为了便于对应，我们不会指定远程分支名「自动创建同名的」；如果非要指定的话，可以`</a:t>
            </a:r>
            <a:r>
              <a:rPr lang="zh-CN" sz="1400">
                <a:solidFill>
                  <a:srgbClr val="E06666"/>
                </a:solidFill>
              </a:rPr>
              <a:t>本地分支名:远程分支名</a:t>
            </a:r>
            <a:r>
              <a:rPr lang="zh-CN">
                <a:solidFill>
                  <a:srgbClr val="666666"/>
                </a:solidFill>
              </a:rPr>
              <a:t>`</a:t>
            </a:r>
            <a:endParaRPr lang="zh-CN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从远程仓库获取代码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    如果你已经设置了上游分支的话，直接使用pull就可以获取上游分支的代码并合并到当前本地分支。pull 命令其实是先指向fetch然后执行merge的结果。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查看文件差异性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/>
              <a:t>        </a:t>
            </a:r>
            <a:r>
              <a:rPr lang="zh-CN">
                <a:solidFill>
                  <a:srgbClr val="E06666"/>
                </a:solidFill>
              </a:rPr>
              <a:t>git diff 指定索引1 指定索引2 指定文件「可选」</a:t>
            </a:r>
            <a:endParaRPr lang="zh-CN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666666"/>
                </a:solidFill>
              </a:rPr>
              <a:t>用diff命令如果不加任何参数，会显示当前所有变更文件和当前分支的差异</a:t>
            </a:r>
            <a:endParaRPr lang="zh-CN">
              <a:solidFill>
                <a:srgbClr val="666666"/>
              </a:solidFill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06700" y="3839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远程仓库和分支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删除分支</a:t>
            </a:r>
            <a:endParaRPr lang="zh-CN"/>
          </a:p>
        </p:txBody>
      </p:sp>
      <p:sp>
        <p:nvSpPr>
          <p:cNvPr id="164" name="Shape 16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      一般情况下，源分支在合并后不会再留下来了，对于本地分支，可以直接使用branch加上-d参数来实现。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branch -d 已合并过的分支</a:t>
            </a:r>
            <a:endParaRPr lang="zh-CN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branch -D 未合并过的分支</a:t>
            </a:r>
            <a:endParaRPr lang="zh-CN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        对于远程分支，只要push空的分支名加上你要删除的远程分支名就可以了。</a:t>
            </a:r>
            <a:endParaRPr lang="zh-CN"/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push origin :test</a:t>
            </a:r>
            <a:endParaRPr lang="zh-CN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zh-CN" sz="2400"/>
              <a:t>GUI或者CLI？</a:t>
            </a:r>
            <a:endParaRPr lang="zh-CN" sz="240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zh-CN" sz="2400"/>
              <a:t>基本概念</a:t>
            </a:r>
            <a:endParaRPr lang="zh-CN" sz="240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zh-CN" sz="2400"/>
              <a:t>什么是分支？</a:t>
            </a:r>
            <a:endParaRPr lang="zh-CN" sz="2400"/>
          </a:p>
          <a:p>
            <a:pPr marL="457200" lvl="0" indent="-381000">
              <a:spcBef>
                <a:spcPts val="0"/>
              </a:spcBef>
              <a:buSzPct val="100000"/>
              <a:buAutoNum type="arabicPeriod"/>
            </a:pPr>
            <a:r>
              <a:rPr lang="zh-CN" sz="2400"/>
              <a:t>远程仓库和分支</a:t>
            </a:r>
            <a:endParaRPr lang="zh-CN" sz="2400"/>
          </a:p>
        </p:txBody>
      </p:sp>
      <p:pic>
        <p:nvPicPr>
          <p:cNvPr id="60" name="Shape 60" descr="git_logo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69862" y="71181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655075" y="488575"/>
            <a:ext cx="4288500" cy="146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/>
              <a:t>        官方的About里面提到，Git与其他版本管理系统不同的在于，它有一个叫暂存区「staging area」的概念。这个暂存区只是用于过渡并不存在实体目录；这里的过渡是指，你可以选择性的对一系列操作进行commit「提交/归档」。</a:t>
            </a:r>
            <a:endParaRPr lang="zh-CN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</a:p>
        </p:txBody>
      </p:sp>
      <p:pic>
        <p:nvPicPr>
          <p:cNvPr id="66" name="Shape 66" descr="index1@2x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3825" y="1415162"/>
            <a:ext cx="4007174" cy="23131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770300" y="2429250"/>
            <a:ext cx="4112100" cy="20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工作区内的文件对于Git来说，有以下四种状态：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/>
              <a:t>modified:相对于上一次提交，发生了改变</a:t>
            </a:r>
            <a:endParaRPr lang="zh-CN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/>
              <a:t>unmodified:相对于上一次提交，没有改变</a:t>
            </a:r>
            <a:endParaRPr lang="zh-CN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/>
              <a:t>untracked:在上一次提交中没找到记录「不进行版本管理」</a:t>
            </a:r>
            <a:endParaRPr lang="zh-CN"/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/>
              <a:t>staged:等待commit「提交/归档」</a:t>
            </a:r>
            <a:endParaRPr lang="zh-CN"/>
          </a:p>
        </p:txBody>
      </p:sp>
      <p:sp>
        <p:nvSpPr>
          <p:cNvPr id="68" name="Shape 68"/>
          <p:cNvSpPr/>
          <p:nvPr/>
        </p:nvSpPr>
        <p:spPr>
          <a:xfrm>
            <a:off x="312150" y="746425"/>
            <a:ext cx="4207200" cy="348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9" name="Shape 69"/>
          <p:cNvSpPr txBox="1"/>
          <p:nvPr/>
        </p:nvSpPr>
        <p:spPr>
          <a:xfrm>
            <a:off x="1065350" y="868550"/>
            <a:ext cx="2442900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init/git clone</a:t>
            </a:r>
            <a:endParaRPr lang="zh-CN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570000" y="2673325"/>
            <a:ext cx="8244600" cy="1343700"/>
          </a:xfrm>
          <a:prstGeom prst="rect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000"/>
              <a:t>将指定文件从staged状态改成modified状态「移出暂存区」</a:t>
            </a:r>
            <a:endParaRPr lang="zh-CN" sz="2000"/>
          </a:p>
          <a:p>
            <a:pPr lvl="0">
              <a:spcBef>
                <a:spcPts val="0"/>
              </a:spcBef>
              <a:buNone/>
            </a:pPr>
            <a:r>
              <a:rPr lang="zh-CN" sz="2400">
                <a:solidFill>
                  <a:srgbClr val="E06666"/>
                </a:solidFill>
              </a:rPr>
              <a:t>git reset HEAD file</a:t>
            </a:r>
            <a:endParaRPr lang="zh-CN" sz="2400">
              <a:solidFill>
                <a:srgbClr val="E06666"/>
              </a:solidFill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68200" y="278200"/>
            <a:ext cx="8190300" cy="161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      对于Git的每一次提交「commit」，它保存的是文件的快照，并不是文件前后的差异。这里的快照不是普通的复制；对于有变更的文件，git会进行处理和压缩，而没有变更的文件，会链接到上一次的快照。——不要用Git管理视频、音乐等二进制文件。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r>
              <a:rPr lang="zh-CN"/>
              <a:t>        在执行commit之后，保存到 Git 之前，所有数据都要进行内容的校验和（checksum「sha-1」）计算，并将此结果「40 个十六进制字符」作为数据的唯一标识和索引。</a:t>
            </a:r>
            <a:endParaRPr lang="zh-CN"/>
          </a:p>
          <a:p>
            <a:pPr lvl="0">
              <a:spcBef>
                <a:spcPts val="0"/>
              </a:spcBef>
              <a:buNone/>
            </a:p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29275" y="1893200"/>
            <a:ext cx="8244600" cy="4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2400">
                <a:solidFill>
                  <a:srgbClr val="E06666"/>
                </a:solidFill>
              </a:rPr>
              <a:t>299feaf0457617a89de31eb17ac6226d7e9c1e82</a:t>
            </a:r>
            <a:endParaRPr lang="zh-CN" sz="2400">
              <a:solidFill>
                <a:srgbClr val="E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什么是分支？</a:t>
            </a:r>
            <a:endParaRPr lang="zh-CN"/>
          </a:p>
        </p:txBody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311700" y="1152475"/>
            <a:ext cx="8520600" cy="75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      Git里面的分支其实就是一个可自定义名字的指针，它指向一个特定的commit。每一次commit操作后，当前分支都会指向新的索引。</a:t>
            </a:r>
            <a:endParaRPr lang="zh-CN"/>
          </a:p>
        </p:txBody>
      </p:sp>
      <p:pic>
        <p:nvPicPr>
          <p:cNvPr id="83" name="Shape 83" descr="18333fig0303-tn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98549" y="2041425"/>
            <a:ext cx="47625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415700" y="2117075"/>
            <a:ext cx="30333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当前在master分支「默认创建」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18333fig0304-tn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3175" y="1636850"/>
            <a:ext cx="3731224" cy="18697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31075" y="1711675"/>
            <a:ext cx="1723500" cy="4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branch testing</a:t>
            </a:r>
            <a:endParaRPr lang="zh-CN">
              <a:solidFill>
                <a:srgbClr val="E06666"/>
              </a:solidFill>
            </a:endParaRPr>
          </a:p>
        </p:txBody>
      </p:sp>
      <p:pic>
        <p:nvPicPr>
          <p:cNvPr id="91" name="Shape 91" descr="18333fig0305-tn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30300" y="280850"/>
            <a:ext cx="2978874" cy="20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408150" y="501950"/>
            <a:ext cx="2490300" cy="97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Git有一个特别的指针HEAD，它永远指向当前分支。</a:t>
            </a:r>
            <a:endParaRPr lang="zh-CN"/>
          </a:p>
        </p:txBody>
      </p:sp>
      <p:pic>
        <p:nvPicPr>
          <p:cNvPr id="93" name="Shape 93" descr="18333fig0306-tn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11550" y="2704824"/>
            <a:ext cx="2697625" cy="21333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869500" y="2752450"/>
            <a:ext cx="1933800" cy="4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checkout testing</a:t>
            </a:r>
            <a:endParaRPr lang="zh-CN">
              <a:solidFill>
                <a:srgbClr val="E06666"/>
              </a:solidFill>
            </a:endParaRPr>
          </a:p>
        </p:txBody>
      </p:sp>
      <p:cxnSp>
        <p:nvCxnSpPr>
          <p:cNvPr id="95" name="Shape 95"/>
          <p:cNvCxnSpPr/>
          <p:nvPr/>
        </p:nvCxnSpPr>
        <p:spPr>
          <a:xfrm rot="10800000" flipH="1">
            <a:off x="4132450" y="1044950"/>
            <a:ext cx="1146900" cy="119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6" name="Shape 96"/>
          <p:cNvCxnSpPr/>
          <p:nvPr/>
        </p:nvCxnSpPr>
        <p:spPr>
          <a:xfrm>
            <a:off x="7009550" y="2001750"/>
            <a:ext cx="0" cy="6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97"/>
          <p:cNvSpPr txBox="1"/>
          <p:nvPr/>
        </p:nvSpPr>
        <p:spPr>
          <a:xfrm>
            <a:off x="3786375" y="4166375"/>
            <a:ext cx="2191800" cy="4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checkout -b testing</a:t>
            </a:r>
            <a:endParaRPr lang="zh-CN">
              <a:solidFill>
                <a:srgbClr val="E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 descr="18333fig0308-tn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76975" y="269000"/>
            <a:ext cx="4014100" cy="230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descr="18333fig0307-tn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6075" y="615800"/>
            <a:ext cx="3409925" cy="19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393675" y="269000"/>
            <a:ext cx="2670300" cy="92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add file</a:t>
            </a:r>
            <a:endParaRPr lang="zh-CN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commit -m “some”</a:t>
            </a:r>
            <a:endParaRPr lang="zh-CN">
              <a:solidFill>
                <a:srgbClr val="E06666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075650" y="787125"/>
            <a:ext cx="1967700" cy="45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checkout master</a:t>
            </a:r>
            <a:endParaRPr lang="zh-CN">
              <a:solidFill>
                <a:srgbClr val="E06666"/>
              </a:solidFill>
            </a:endParaRPr>
          </a:p>
        </p:txBody>
      </p:sp>
      <p:pic>
        <p:nvPicPr>
          <p:cNvPr id="106" name="Shape 106" descr="18333fig0309-tn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11350" y="2981250"/>
            <a:ext cx="3460675" cy="20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451975" y="3151650"/>
            <a:ext cx="2283600" cy="7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add file</a:t>
            </a:r>
            <a:endParaRPr lang="zh-CN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E0666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commit -m “test”</a:t>
            </a:r>
            <a:endParaRPr lang="zh-CN">
              <a:solidFill>
                <a:srgbClr val="E06666"/>
              </a:solidFill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4159575" y="1336775"/>
            <a:ext cx="66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/>
          <p:nvPr/>
        </p:nvCxnSpPr>
        <p:spPr>
          <a:xfrm>
            <a:off x="7043475" y="2279975"/>
            <a:ext cx="0" cy="7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85" y="445135"/>
            <a:ext cx="8520430" cy="971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合并分支-merge</a:t>
            </a:r>
            <a:br>
              <a:rPr lang="zh-CN"/>
            </a:br>
            <a:r>
              <a:rPr lang="zh-CN" sz="2000"/>
              <a:t>https://yanhaijing.com/git/2017/07/14/four-method-for-git-merge/</a:t>
            </a:r>
            <a:endParaRPr lang="zh-CN" sz="2000"/>
          </a:p>
        </p:txBody>
      </p:sp>
      <p:sp>
        <p:nvSpPr>
          <p:cNvPr id="115" name="Shape 115"/>
          <p:cNvSpPr txBox="1"/>
          <p:nvPr>
            <p:ph type="body" idx="1"/>
          </p:nvPr>
        </p:nvSpPr>
        <p:spPr>
          <a:xfrm>
            <a:off x="311700" y="1541095"/>
            <a:ext cx="27825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zh-CN"/>
              <a:t>fast-forward 合并</a:t>
            </a:r>
            <a:endParaRPr lang="zh-CN"/>
          </a:p>
        </p:txBody>
      </p:sp>
      <p:pic>
        <p:nvPicPr>
          <p:cNvPr id="116" name="Shape 116" descr="18333fig0307-tn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4660" y="2373250"/>
            <a:ext cx="3409925" cy="19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10375" y="2126525"/>
            <a:ext cx="1862400" cy="78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checkout master</a:t>
            </a:r>
            <a:endParaRPr lang="zh-CN">
              <a:solidFill>
                <a:srgbClr val="E0666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merge testing</a:t>
            </a:r>
            <a:endParaRPr lang="zh-CN">
              <a:solidFill>
                <a:srgbClr val="E06666"/>
              </a:solidFill>
            </a:endParaRPr>
          </a:p>
        </p:txBody>
      </p:sp>
      <p:cxnSp>
        <p:nvCxnSpPr>
          <p:cNvPr id="118" name="Shape 118"/>
          <p:cNvCxnSpPr/>
          <p:nvPr/>
        </p:nvCxnSpPr>
        <p:spPr>
          <a:xfrm>
            <a:off x="2748185" y="2680325"/>
            <a:ext cx="617400" cy="2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19"/>
          <p:cNvSpPr txBox="1"/>
          <p:nvPr>
            <p:ph type="body" idx="1"/>
          </p:nvPr>
        </p:nvSpPr>
        <p:spPr>
          <a:xfrm>
            <a:off x="5034930" y="1623645"/>
            <a:ext cx="27825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2.    真正的合并</a:t>
            </a:r>
            <a:endParaRPr lang="zh-CN"/>
          </a:p>
        </p:txBody>
      </p:sp>
      <p:pic>
        <p:nvPicPr>
          <p:cNvPr id="120" name="Shape 120" descr="18333fig0309-tn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95630" y="2166950"/>
            <a:ext cx="3460674" cy="203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5380880" y="2516100"/>
            <a:ext cx="1723499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merge testing</a:t>
            </a:r>
            <a:endParaRPr lang="zh-CN">
              <a:solidFill>
                <a:srgbClr val="E06666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8325950" y="3125325"/>
            <a:ext cx="7329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000"/>
              <a:t>三方合并产生新的commit</a:t>
            </a:r>
            <a:endParaRPr lang="zh-CN" sz="1000"/>
          </a:p>
        </p:txBody>
      </p:sp>
      <p:cxnSp>
        <p:nvCxnSpPr>
          <p:cNvPr id="123" name="Shape 123"/>
          <p:cNvCxnSpPr>
            <a:endCxn id="122" idx="1"/>
          </p:cNvCxnSpPr>
          <p:nvPr/>
        </p:nvCxnSpPr>
        <p:spPr>
          <a:xfrm>
            <a:off x="7226750" y="3385875"/>
            <a:ext cx="1099200" cy="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4" name="Shape 124"/>
          <p:cNvCxnSpPr>
            <a:stCxn id="120" idx="3"/>
            <a:endCxn id="122" idx="1"/>
          </p:cNvCxnSpPr>
          <p:nvPr/>
        </p:nvCxnSpPr>
        <p:spPr>
          <a:xfrm>
            <a:off x="8156305" y="3185449"/>
            <a:ext cx="169500" cy="2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5" name="Shape 125"/>
          <p:cNvCxnSpPr>
            <a:endCxn id="122" idx="1"/>
          </p:cNvCxnSpPr>
          <p:nvPr/>
        </p:nvCxnSpPr>
        <p:spPr>
          <a:xfrm rot="10800000" flipH="1">
            <a:off x="8163050" y="3411675"/>
            <a:ext cx="162900" cy="2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6" name="Shape 126"/>
          <p:cNvSpPr/>
          <p:nvPr/>
        </p:nvSpPr>
        <p:spPr>
          <a:xfrm>
            <a:off x="2429250" y="1651061"/>
            <a:ext cx="1819500" cy="3318575"/>
          </a:xfrm>
          <a:custGeom>
            <a:avLst/>
            <a:gdLst/>
            <a:ahLst/>
            <a:cxnLst/>
            <a:pathLst>
              <a:path w="72780" h="132743" extrusionOk="0">
                <a:moveTo>
                  <a:pt x="37457" y="107127"/>
                </a:moveTo>
                <a:cubicBezTo>
                  <a:pt x="40126" y="111017"/>
                  <a:pt x="47635" y="141010"/>
                  <a:pt x="53471" y="130470"/>
                </a:cubicBezTo>
                <a:cubicBezTo>
                  <a:pt x="59306" y="119929"/>
                  <a:pt x="74823" y="65599"/>
                  <a:pt x="72471" y="43885"/>
                </a:cubicBezTo>
                <a:cubicBezTo>
                  <a:pt x="70118" y="22171"/>
                  <a:pt x="51435" y="2583"/>
                  <a:pt x="39357" y="186"/>
                </a:cubicBezTo>
                <a:cubicBezTo>
                  <a:pt x="27278" y="-2211"/>
                  <a:pt x="6559" y="24614"/>
                  <a:pt x="0" y="29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合并分支-rebase</a:t>
            </a:r>
            <a:endParaRPr lang="zh-CN"/>
          </a:p>
        </p:txBody>
      </p:sp>
      <p:pic>
        <p:nvPicPr>
          <p:cNvPr id="132" name="Shape 132" descr="18333fig0309-tn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02474" y="1293524"/>
            <a:ext cx="5733875" cy="33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937344" y="2300325"/>
            <a:ext cx="2052600" cy="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06666"/>
                </a:solidFill>
              </a:rPr>
              <a:t>git rebase testing</a:t>
            </a:r>
            <a:endParaRPr lang="zh-CN">
              <a:solidFill>
                <a:srgbClr val="E06666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7152050" y="3467450"/>
            <a:ext cx="1099200" cy="40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9854dc</a:t>
            </a:r>
            <a:endParaRPr lang="zh-CN"/>
          </a:p>
        </p:txBody>
      </p:sp>
      <p:cxnSp>
        <p:nvCxnSpPr>
          <p:cNvPr id="135" name="Shape 135"/>
          <p:cNvCxnSpPr>
            <a:stCxn id="134" idx="1"/>
          </p:cNvCxnSpPr>
          <p:nvPr/>
        </p:nvCxnSpPr>
        <p:spPr>
          <a:xfrm flipH="1">
            <a:off x="6636350" y="3667700"/>
            <a:ext cx="5157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6" name="Shape 136"/>
          <p:cNvSpPr/>
          <p:nvPr/>
        </p:nvSpPr>
        <p:spPr>
          <a:xfrm>
            <a:off x="7192750" y="2782100"/>
            <a:ext cx="1058400" cy="35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master</a:t>
            </a:r>
            <a:endParaRPr lang="zh-CN"/>
          </a:p>
        </p:txBody>
      </p:sp>
      <p:sp>
        <p:nvSpPr>
          <p:cNvPr id="137" name="Shape 137"/>
          <p:cNvSpPr/>
          <p:nvPr/>
        </p:nvSpPr>
        <p:spPr>
          <a:xfrm>
            <a:off x="7179100" y="2371500"/>
            <a:ext cx="1085700" cy="4005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rgbClr val="EFEFEF"/>
                </a:solidFill>
              </a:rPr>
              <a:t>HEAD</a:t>
            </a:r>
            <a:endParaRPr lang="zh-CN">
              <a:solidFill>
                <a:srgbClr val="EFEFEF"/>
              </a:solidFill>
            </a:endParaRPr>
          </a:p>
        </p:txBody>
      </p:sp>
      <p:cxnSp>
        <p:nvCxnSpPr>
          <p:cNvPr id="138" name="Shape 138"/>
          <p:cNvCxnSpPr>
            <a:stCxn id="136" idx="2"/>
            <a:endCxn id="134" idx="0"/>
          </p:cNvCxnSpPr>
          <p:nvPr/>
        </p:nvCxnSpPr>
        <p:spPr>
          <a:xfrm flipH="1">
            <a:off x="7701550" y="3134900"/>
            <a:ext cx="20400" cy="33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9" name="Shape 139"/>
          <p:cNvCxnSpPr>
            <a:stCxn id="132" idx="3"/>
            <a:endCxn id="134" idx="1"/>
          </p:cNvCxnSpPr>
          <p:nvPr/>
        </p:nvCxnSpPr>
        <p:spPr>
          <a:xfrm>
            <a:off x="6636349" y="2981050"/>
            <a:ext cx="515700" cy="68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40" name="Shape 140"/>
          <p:cNvCxnSpPr>
            <a:endCxn id="137" idx="0"/>
          </p:cNvCxnSpPr>
          <p:nvPr/>
        </p:nvCxnSpPr>
        <p:spPr>
          <a:xfrm>
            <a:off x="6643150" y="1513200"/>
            <a:ext cx="1078800" cy="8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WPS 演示</Application>
  <PresentationFormat/>
  <Paragraphs>111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方正书宋_GBK</vt:lpstr>
      <vt:lpstr>Wingdings</vt:lpstr>
      <vt:lpstr>Arial</vt:lpstr>
      <vt:lpstr>微软雅黑</vt:lpstr>
      <vt:lpstr>汉仪旗黑</vt:lpstr>
      <vt:lpstr>宋体</vt:lpstr>
      <vt:lpstr>Arial Unicode MS</vt:lpstr>
      <vt:lpstr>汉仪书宋二KW</vt:lpstr>
      <vt:lpstr>simple-light-2</vt:lpstr>
      <vt:lpstr>PowerPoint 演示文稿</vt:lpstr>
      <vt:lpstr>PowerPoint 演示文稿</vt:lpstr>
      <vt:lpstr>PowerPoint 演示文稿</vt:lpstr>
      <vt:lpstr>PowerPoint 演示文稿</vt:lpstr>
      <vt:lpstr>什么是分支？</vt:lpstr>
      <vt:lpstr>PowerPoint 演示文稿</vt:lpstr>
      <vt:lpstr>PowerPoint 演示文稿</vt:lpstr>
      <vt:lpstr>合并分支-merge</vt:lpstr>
      <vt:lpstr>合并分支-rebase</vt:lpstr>
      <vt:lpstr>回滚版本</vt:lpstr>
      <vt:lpstr>远程仓库和分支</vt:lpstr>
      <vt:lpstr>远程仓库和分支</vt:lpstr>
      <vt:lpstr>删除分支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whl</cp:lastModifiedBy>
  <cp:revision>1</cp:revision>
  <dcterms:created xsi:type="dcterms:W3CDTF">2020-09-24T11:15:27Z</dcterms:created>
  <dcterms:modified xsi:type="dcterms:W3CDTF">2020-09-24T11:15:27Z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2052-2.7.0.4445</vt:lpwstr>
  </property>
</Properties>
</file>