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 showGuides="1">
      <p:cViewPr>
        <p:scale>
          <a:sx n="25" d="100"/>
          <a:sy n="25" d="100"/>
        </p:scale>
        <p:origin x="5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3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15360"/>
            </a:lvl1pPr>
            <a:lvl2pPr marL="2926007" indent="0" algn="ctr">
              <a:buNone/>
              <a:defRPr sz="12800"/>
            </a:lvl2pPr>
            <a:lvl3pPr marL="5852014" indent="0" algn="ctr">
              <a:buNone/>
              <a:defRPr sz="11520"/>
            </a:lvl3pPr>
            <a:lvl4pPr marL="8778021" indent="0" algn="ctr">
              <a:buNone/>
              <a:defRPr sz="10240"/>
            </a:lvl4pPr>
            <a:lvl5pPr marL="11704027" indent="0" algn="ctr">
              <a:buNone/>
              <a:defRPr sz="10240"/>
            </a:lvl5pPr>
            <a:lvl6pPr marL="14630034" indent="0" algn="ctr">
              <a:buNone/>
              <a:defRPr sz="10240"/>
            </a:lvl6pPr>
            <a:lvl7pPr marL="17556041" indent="0" algn="ctr">
              <a:buNone/>
              <a:defRPr sz="10240"/>
            </a:lvl7pPr>
            <a:lvl8pPr marL="20482048" indent="0" algn="ctr">
              <a:buNone/>
              <a:defRPr sz="10240"/>
            </a:lvl8pPr>
            <a:lvl9pPr marL="23408055" indent="0" algn="ctr">
              <a:buNone/>
              <a:defRPr sz="10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2"/>
            <a:ext cx="28392120" cy="18257517"/>
          </a:xfrm>
        </p:spPr>
        <p:txBody>
          <a:bodyPr anchor="b"/>
          <a:lstStyle>
            <a:lvl1pPr>
              <a:defRPr sz="3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2"/>
            <a:ext cx="28392120" cy="9601197"/>
          </a:xfrm>
        </p:spPr>
        <p:txBody>
          <a:bodyPr/>
          <a:lstStyle>
            <a:lvl1pPr marL="0" indent="0">
              <a:buNone/>
              <a:defRPr sz="15360">
                <a:solidFill>
                  <a:schemeClr val="tx1"/>
                </a:solidFill>
              </a:defRPr>
            </a:lvl1pPr>
            <a:lvl2pPr marL="2926007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2pPr>
            <a:lvl3pPr marL="5852014" indent="0">
              <a:buNone/>
              <a:defRPr sz="11520">
                <a:solidFill>
                  <a:schemeClr val="tx1">
                    <a:tint val="75000"/>
                  </a:schemeClr>
                </a:solidFill>
              </a:defRPr>
            </a:lvl3pPr>
            <a:lvl4pPr marL="8778021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4pPr>
            <a:lvl5pPr marL="11704027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5pPr>
            <a:lvl6pPr marL="14630034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6pPr>
            <a:lvl7pPr marL="17556041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7pPr>
            <a:lvl8pPr marL="20482048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8pPr>
            <a:lvl9pPr marL="23408055" indent="0">
              <a:buNone/>
              <a:defRPr sz="10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09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10759443"/>
            <a:ext cx="13926024" cy="5273037"/>
          </a:xfrm>
        </p:spPr>
        <p:txBody>
          <a:bodyPr anchor="b"/>
          <a:lstStyle>
            <a:lvl1pPr marL="0" indent="0">
              <a:buNone/>
              <a:defRPr sz="15360" b="1"/>
            </a:lvl1pPr>
            <a:lvl2pPr marL="2926007" indent="0">
              <a:buNone/>
              <a:defRPr sz="12800" b="1"/>
            </a:lvl2pPr>
            <a:lvl3pPr marL="5852014" indent="0">
              <a:buNone/>
              <a:defRPr sz="11520" b="1"/>
            </a:lvl3pPr>
            <a:lvl4pPr marL="8778021" indent="0">
              <a:buNone/>
              <a:defRPr sz="10240" b="1"/>
            </a:lvl4pPr>
            <a:lvl5pPr marL="11704027" indent="0">
              <a:buNone/>
              <a:defRPr sz="10240" b="1"/>
            </a:lvl5pPr>
            <a:lvl6pPr marL="14630034" indent="0">
              <a:buNone/>
              <a:defRPr sz="10240" b="1"/>
            </a:lvl6pPr>
            <a:lvl7pPr marL="17556041" indent="0">
              <a:buNone/>
              <a:defRPr sz="10240" b="1"/>
            </a:lvl7pPr>
            <a:lvl8pPr marL="20482048" indent="0">
              <a:buNone/>
              <a:defRPr sz="10240" b="1"/>
            </a:lvl8pPr>
            <a:lvl9pPr marL="23408055" indent="0">
              <a:buNone/>
              <a:defRPr sz="10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15360" b="1"/>
            </a:lvl1pPr>
            <a:lvl2pPr marL="2926007" indent="0">
              <a:buNone/>
              <a:defRPr sz="12800" b="1"/>
            </a:lvl2pPr>
            <a:lvl3pPr marL="5852014" indent="0">
              <a:buNone/>
              <a:defRPr sz="11520" b="1"/>
            </a:lvl3pPr>
            <a:lvl4pPr marL="8778021" indent="0">
              <a:buNone/>
              <a:defRPr sz="10240" b="1"/>
            </a:lvl4pPr>
            <a:lvl5pPr marL="11704027" indent="0">
              <a:buNone/>
              <a:defRPr sz="10240" b="1"/>
            </a:lvl5pPr>
            <a:lvl6pPr marL="14630034" indent="0">
              <a:buNone/>
              <a:defRPr sz="10240" b="1"/>
            </a:lvl6pPr>
            <a:lvl7pPr marL="17556041" indent="0">
              <a:buNone/>
              <a:defRPr sz="10240" b="1"/>
            </a:lvl7pPr>
            <a:lvl8pPr marL="20482048" indent="0">
              <a:buNone/>
              <a:defRPr sz="10240" b="1"/>
            </a:lvl8pPr>
            <a:lvl9pPr marL="23408055" indent="0">
              <a:buNone/>
              <a:defRPr sz="10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20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29"/>
            <a:ext cx="16664940" cy="31191200"/>
          </a:xfrm>
        </p:spPr>
        <p:txBody>
          <a:bodyPr/>
          <a:lstStyle>
            <a:lvl1pPr>
              <a:defRPr sz="20479"/>
            </a:lvl1pPr>
            <a:lvl2pPr>
              <a:defRPr sz="17920"/>
            </a:lvl2pPr>
            <a:lvl3pPr>
              <a:defRPr sz="1536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10240"/>
            </a:lvl1pPr>
            <a:lvl2pPr marL="2926007" indent="0">
              <a:buNone/>
              <a:defRPr sz="8960"/>
            </a:lvl2pPr>
            <a:lvl3pPr marL="5852014" indent="0">
              <a:buNone/>
              <a:defRPr sz="7680"/>
            </a:lvl3pPr>
            <a:lvl4pPr marL="8778021" indent="0">
              <a:buNone/>
              <a:defRPr sz="6400"/>
            </a:lvl4pPr>
            <a:lvl5pPr marL="11704027" indent="0">
              <a:buNone/>
              <a:defRPr sz="6400"/>
            </a:lvl5pPr>
            <a:lvl6pPr marL="14630034" indent="0">
              <a:buNone/>
              <a:defRPr sz="6400"/>
            </a:lvl6pPr>
            <a:lvl7pPr marL="17556041" indent="0">
              <a:buNone/>
              <a:defRPr sz="6400"/>
            </a:lvl7pPr>
            <a:lvl8pPr marL="20482048" indent="0">
              <a:buNone/>
              <a:defRPr sz="6400"/>
            </a:lvl8pPr>
            <a:lvl9pPr marL="23408055" indent="0">
              <a:buNone/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20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29"/>
            <a:ext cx="16664940" cy="31191200"/>
          </a:xfrm>
        </p:spPr>
        <p:txBody>
          <a:bodyPr anchor="t"/>
          <a:lstStyle>
            <a:lvl1pPr marL="0" indent="0">
              <a:buNone/>
              <a:defRPr sz="20479"/>
            </a:lvl1pPr>
            <a:lvl2pPr marL="2926007" indent="0">
              <a:buNone/>
              <a:defRPr sz="17920"/>
            </a:lvl2pPr>
            <a:lvl3pPr marL="5852014" indent="0">
              <a:buNone/>
              <a:defRPr sz="15360"/>
            </a:lvl3pPr>
            <a:lvl4pPr marL="8778021" indent="0">
              <a:buNone/>
              <a:defRPr sz="12800"/>
            </a:lvl4pPr>
            <a:lvl5pPr marL="11704027" indent="0">
              <a:buNone/>
              <a:defRPr sz="12800"/>
            </a:lvl5pPr>
            <a:lvl6pPr marL="14630034" indent="0">
              <a:buNone/>
              <a:defRPr sz="12800"/>
            </a:lvl6pPr>
            <a:lvl7pPr marL="17556041" indent="0">
              <a:buNone/>
              <a:defRPr sz="12800"/>
            </a:lvl7pPr>
            <a:lvl8pPr marL="20482048" indent="0">
              <a:buNone/>
              <a:defRPr sz="12800"/>
            </a:lvl8pPr>
            <a:lvl9pPr marL="23408055" indent="0">
              <a:buNone/>
              <a:defRPr sz="1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10240"/>
            </a:lvl1pPr>
            <a:lvl2pPr marL="2926007" indent="0">
              <a:buNone/>
              <a:defRPr sz="8960"/>
            </a:lvl2pPr>
            <a:lvl3pPr marL="5852014" indent="0">
              <a:buNone/>
              <a:defRPr sz="7680"/>
            </a:lvl3pPr>
            <a:lvl4pPr marL="8778021" indent="0">
              <a:buNone/>
              <a:defRPr sz="6400"/>
            </a:lvl4pPr>
            <a:lvl5pPr marL="11704027" indent="0">
              <a:buNone/>
              <a:defRPr sz="6400"/>
            </a:lvl5pPr>
            <a:lvl6pPr marL="14630034" indent="0">
              <a:buNone/>
              <a:defRPr sz="6400"/>
            </a:lvl6pPr>
            <a:lvl7pPr marL="17556041" indent="0">
              <a:buNone/>
              <a:defRPr sz="6400"/>
            </a:lvl7pPr>
            <a:lvl8pPr marL="20482048" indent="0">
              <a:buNone/>
              <a:defRPr sz="6400"/>
            </a:lvl8pPr>
            <a:lvl9pPr marL="23408055" indent="0">
              <a:buNone/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09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49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4669-3FEB-2043-B72E-616F25B7B09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49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49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59E5-0EE6-2F46-A5C6-1F626A7D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2014" rtl="0" eaLnBrk="1" latinLnBrk="0" hangingPunct="1">
        <a:lnSpc>
          <a:spcPct val="90000"/>
        </a:lnSpc>
        <a:spcBef>
          <a:spcPct val="0"/>
        </a:spcBef>
        <a:buNone/>
        <a:defRPr sz="28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03" indent="-1463003" algn="l" defTabSz="5852014" rtl="0" eaLnBrk="1" latinLnBrk="0" hangingPunct="1">
        <a:lnSpc>
          <a:spcPct val="90000"/>
        </a:lnSpc>
        <a:spcBef>
          <a:spcPts val="6400"/>
        </a:spcBef>
        <a:buFont typeface="Arial" panose="020B0604020202020204" pitchFamily="34" charset="0"/>
        <a:buChar char="•"/>
        <a:defRPr sz="1792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10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17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024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031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038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045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051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058" indent="-1463003" algn="l" defTabSz="5852014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07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852014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8778021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027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034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041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048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055" algn="l" defTabSz="5852014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8D0CD5-F338-7B46-9FA8-23983CDC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113"/>
            <a:ext cx="32918399" cy="65761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08E15B-FD78-584B-9E5D-23FDBFFA2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79" b="11051"/>
          <a:stretch/>
        </p:blipFill>
        <p:spPr>
          <a:xfrm>
            <a:off x="0" y="-10255"/>
            <a:ext cx="32918400" cy="3728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25BBD-6CA8-3940-8FC1-CBD9654E0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63" b="10134"/>
          <a:stretch/>
        </p:blipFill>
        <p:spPr>
          <a:xfrm>
            <a:off x="-1" y="41577196"/>
            <a:ext cx="32918400" cy="2330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098CC-A6D2-2649-93FA-C7052824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03" y="20130785"/>
            <a:ext cx="30282789" cy="4236159"/>
          </a:xfrm>
        </p:spPr>
        <p:txBody>
          <a:bodyPr anchor="t">
            <a:normAutofit fontScale="90000"/>
          </a:bodyPr>
          <a:lstStyle/>
          <a:p>
            <a:r>
              <a:rPr lang="en-US" sz="12000" dirty="0" smtClean="0">
                <a:solidFill>
                  <a:schemeClr val="bg1"/>
                </a:solidFill>
              </a:rPr>
              <a:t>Learning Modules for Emergent Semiconductor Device Behavior using </a:t>
            </a:r>
            <a:r>
              <a:rPr lang="en-US" sz="12000" dirty="0" err="1" smtClean="0">
                <a:solidFill>
                  <a:schemeClr val="bg1"/>
                </a:solidFill>
              </a:rPr>
              <a:t>NetLogo</a:t>
            </a:r>
            <a:r>
              <a:rPr lang="en-US" sz="12000" dirty="0" smtClean="0">
                <a:solidFill>
                  <a:schemeClr val="bg1"/>
                </a:solidFill>
              </a:rPr>
              <a:t> Modeling of  </a:t>
            </a:r>
            <a:r>
              <a:rPr lang="en-US" sz="12000" i="1" dirty="0" smtClean="0">
                <a:solidFill>
                  <a:schemeClr val="bg1"/>
                </a:solidFill>
              </a:rPr>
              <a:t>p-n </a:t>
            </a:r>
            <a:r>
              <a:rPr lang="en-US" sz="12000" dirty="0" smtClean="0">
                <a:solidFill>
                  <a:schemeClr val="bg1"/>
                </a:solidFill>
              </a:rPr>
              <a:t>Junctions</a:t>
            </a:r>
            <a:endParaRPr lang="en-US" sz="1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05391-9D33-2E47-A847-A8E298F5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4" y="42246708"/>
            <a:ext cx="3806097" cy="1192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8B95D3-2814-7144-B66B-65F2DA814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37" y="408597"/>
            <a:ext cx="5029200" cy="28903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FFB9C8-9DC6-D143-8EF2-6138BAE63CF9}"/>
              </a:ext>
            </a:extLst>
          </p:cNvPr>
          <p:cNvSpPr txBox="1">
            <a:spLocks/>
          </p:cNvSpPr>
          <p:nvPr/>
        </p:nvSpPr>
        <p:spPr>
          <a:xfrm>
            <a:off x="17683535" y="42436952"/>
            <a:ext cx="16296496" cy="812087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pitchFamily="2" charset="0"/>
              </a:rPr>
              <a:t>Computational Thinking in STEM Summer Institute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BF598-C24E-224C-88FC-8BE0C03C22C5}"/>
              </a:ext>
            </a:extLst>
          </p:cNvPr>
          <p:cNvSpPr txBox="1"/>
          <p:nvPr/>
        </p:nvSpPr>
        <p:spPr>
          <a:xfrm>
            <a:off x="2595167" y="23241306"/>
            <a:ext cx="27728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Jonathan D. Emery</a:t>
            </a:r>
            <a:r>
              <a:rPr lang="en-US" sz="6000" baseline="30000" dirty="0" smtClean="0">
                <a:solidFill>
                  <a:schemeClr val="bg1"/>
                </a:solidFill>
              </a:rPr>
              <a:t>1</a:t>
            </a:r>
            <a:r>
              <a:rPr lang="en-US" sz="6000" dirty="0" smtClean="0">
                <a:solidFill>
                  <a:schemeClr val="bg1"/>
                </a:solidFill>
              </a:rPr>
              <a:t> and Jacob Z. Kelter</a:t>
            </a:r>
            <a:r>
              <a:rPr lang="en-US" sz="6000" baseline="30000" dirty="0" smtClean="0">
                <a:solidFill>
                  <a:schemeClr val="bg1"/>
                </a:solidFill>
              </a:rPr>
              <a:t>2</a:t>
            </a: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baseline="30000" dirty="0" smtClean="0">
                <a:solidFill>
                  <a:schemeClr val="bg1"/>
                </a:solidFill>
              </a:rPr>
              <a:t>1</a:t>
            </a:r>
            <a:r>
              <a:rPr lang="en-US" sz="6000" dirty="0" smtClean="0">
                <a:solidFill>
                  <a:schemeClr val="bg1"/>
                </a:solidFill>
              </a:rPr>
              <a:t>Northwestern University, </a:t>
            </a:r>
            <a:r>
              <a:rPr lang="en-US" sz="6000" dirty="0">
                <a:solidFill>
                  <a:schemeClr val="bg1"/>
                </a:solidFill>
              </a:rPr>
              <a:t>Department </a:t>
            </a:r>
            <a:r>
              <a:rPr lang="en-US" sz="6000" dirty="0" smtClean="0">
                <a:solidFill>
                  <a:schemeClr val="bg1"/>
                </a:solidFill>
              </a:rPr>
              <a:t>of Materials Science Engineering </a:t>
            </a:r>
          </a:p>
          <a:p>
            <a:pPr algn="ctr"/>
            <a:r>
              <a:rPr lang="en-US" sz="6000" baseline="30000" dirty="0" smtClean="0">
                <a:solidFill>
                  <a:schemeClr val="bg1"/>
                </a:solidFill>
              </a:rPr>
              <a:t>2</a:t>
            </a:r>
            <a:r>
              <a:rPr lang="en-US" sz="6000" dirty="0" smtClean="0">
                <a:solidFill>
                  <a:schemeClr val="bg1"/>
                </a:solidFill>
              </a:rPr>
              <a:t>Northwestern </a:t>
            </a:r>
            <a:r>
              <a:rPr lang="en-US" sz="6000" dirty="0">
                <a:solidFill>
                  <a:schemeClr val="bg1"/>
                </a:solidFill>
              </a:rPr>
              <a:t>University, </a:t>
            </a:r>
            <a:r>
              <a:rPr lang="en-US" sz="6000" dirty="0" smtClean="0">
                <a:solidFill>
                  <a:schemeClr val="bg1"/>
                </a:solidFill>
              </a:rPr>
              <a:t>Computer Science and Learning Sciences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0" y="1013120"/>
            <a:ext cx="6285721" cy="18774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5813" t="5933"/>
          <a:stretch/>
        </p:blipFill>
        <p:spPr>
          <a:xfrm>
            <a:off x="10553855" y="4963022"/>
            <a:ext cx="8661089" cy="131897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9639" y="4777118"/>
            <a:ext cx="5861061" cy="60083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56641" y="4256325"/>
            <a:ext cx="6394280" cy="76695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59600" y="12522200"/>
            <a:ext cx="12522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+mj-lt"/>
              </a:rPr>
              <a:t>(</a:t>
            </a:r>
            <a:r>
              <a:rPr lang="en-US" sz="5000" i="1" dirty="0" smtClean="0">
                <a:latin typeface="+mj-lt"/>
              </a:rPr>
              <a:t>Left</a:t>
            </a:r>
            <a:r>
              <a:rPr lang="en-US" sz="5000" dirty="0" smtClean="0">
                <a:latin typeface="+mj-lt"/>
              </a:rPr>
              <a:t>) Cartoon </a:t>
            </a:r>
            <a:r>
              <a:rPr lang="en-US" sz="5000" dirty="0" err="1" smtClean="0">
                <a:latin typeface="+mj-lt"/>
              </a:rPr>
              <a:t>depication</a:t>
            </a:r>
            <a:r>
              <a:rPr lang="en-US" sz="5000" dirty="0" smtClean="0">
                <a:latin typeface="+mj-lt"/>
              </a:rPr>
              <a:t> of charge carrier behaviors in a </a:t>
            </a:r>
            <a:r>
              <a:rPr lang="en-US" sz="5000" i="1" dirty="0" smtClean="0">
                <a:latin typeface="+mj-lt"/>
              </a:rPr>
              <a:t>p</a:t>
            </a:r>
            <a:r>
              <a:rPr lang="en-US" sz="5000" dirty="0" smtClean="0">
                <a:latin typeface="+mj-lt"/>
              </a:rPr>
              <a:t>-</a:t>
            </a:r>
            <a:r>
              <a:rPr lang="en-US" sz="5000" i="1" dirty="0" smtClean="0">
                <a:latin typeface="+mj-lt"/>
              </a:rPr>
              <a:t>n</a:t>
            </a:r>
            <a:r>
              <a:rPr lang="en-US" sz="5000" dirty="0" smtClean="0">
                <a:latin typeface="+mj-lt"/>
              </a:rPr>
              <a:t> junction under (a) unbiased (b) forward bias and (c) reverse bias.</a:t>
            </a:r>
          </a:p>
          <a:p>
            <a:endParaRPr lang="en-US" sz="5000" dirty="0">
              <a:latin typeface="+mj-lt"/>
            </a:endParaRPr>
          </a:p>
          <a:p>
            <a:r>
              <a:rPr lang="en-US" sz="5000" dirty="0" smtClean="0">
                <a:latin typeface="+mj-lt"/>
              </a:rPr>
              <a:t>(</a:t>
            </a:r>
            <a:r>
              <a:rPr lang="en-US" sz="5000" i="1" dirty="0" smtClean="0">
                <a:latin typeface="+mj-lt"/>
              </a:rPr>
              <a:t>Top</a:t>
            </a:r>
            <a:r>
              <a:rPr lang="en-US" sz="5000" dirty="0" smtClean="0">
                <a:latin typeface="+mj-lt"/>
              </a:rPr>
              <a:t>) Device characteristics of a </a:t>
            </a:r>
            <a:r>
              <a:rPr lang="en-US" sz="5000" i="1" dirty="0" smtClean="0">
                <a:latin typeface="+mj-lt"/>
              </a:rPr>
              <a:t>p</a:t>
            </a:r>
            <a:r>
              <a:rPr lang="en-US" sz="5000" dirty="0" smtClean="0">
                <a:latin typeface="+mj-lt"/>
              </a:rPr>
              <a:t>-</a:t>
            </a:r>
            <a:r>
              <a:rPr lang="en-US" sz="5000" i="1" dirty="0" smtClean="0">
                <a:latin typeface="+mj-lt"/>
              </a:rPr>
              <a:t>n</a:t>
            </a:r>
            <a:r>
              <a:rPr lang="en-US" sz="5000" dirty="0" smtClean="0">
                <a:latin typeface="+mj-lt"/>
              </a:rPr>
              <a:t> junction: current-voltage characteristics (top-left) and rectifying behavior (top-right)</a:t>
            </a:r>
            <a:endParaRPr lang="en-US" sz="5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534" y="4826000"/>
            <a:ext cx="9632380" cy="1478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 Outline: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000" b="1" dirty="0" smtClean="0">
                <a:latin typeface="+mj-lt"/>
              </a:rPr>
              <a:t>Emergent Behavior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Electronic properties at the</a:t>
            </a:r>
            <a:br>
              <a:rPr lang="en-US" sz="5000" dirty="0" smtClean="0">
                <a:latin typeface="+mj-lt"/>
              </a:rPr>
            </a:br>
            <a:r>
              <a:rPr lang="en-US" sz="5000" i="1" dirty="0" smtClean="0">
                <a:latin typeface="+mj-lt"/>
              </a:rPr>
              <a:t>p</a:t>
            </a:r>
            <a:r>
              <a:rPr lang="en-US" sz="5000" dirty="0" smtClean="0">
                <a:latin typeface="+mj-lt"/>
              </a:rPr>
              <a:t>-</a:t>
            </a:r>
            <a:r>
              <a:rPr lang="en-US" sz="5000" i="1" dirty="0" smtClean="0">
                <a:latin typeface="+mj-lt"/>
              </a:rPr>
              <a:t>n</a:t>
            </a:r>
            <a:r>
              <a:rPr lang="en-US" sz="5000" dirty="0" smtClean="0">
                <a:latin typeface="+mj-lt"/>
              </a:rPr>
              <a:t> junction.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Materials influence on junction properties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Deriving governing laws (Poisson, Gauss, Continuity)</a:t>
            </a:r>
            <a:endParaRPr lang="en-US" sz="5000" dirty="0">
              <a:latin typeface="+mj-lt"/>
            </a:endParaRPr>
          </a:p>
          <a:p>
            <a:pPr marL="914400" indent="-914400">
              <a:buFont typeface="+mj-lt"/>
              <a:buAutoNum type="arabicPeriod"/>
            </a:pPr>
            <a:endParaRPr lang="en-US" sz="5000" dirty="0" smtClean="0">
              <a:latin typeface="+mj-l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5000" b="1" dirty="0" smtClean="0">
                <a:latin typeface="+mj-lt"/>
              </a:rPr>
              <a:t>Device Modeling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Simulated rectifying behavior vs ideal diode behavior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Analyzing </a:t>
            </a:r>
            <a:r>
              <a:rPr lang="en-US" sz="5000" dirty="0" err="1" smtClean="0">
                <a:latin typeface="+mj-lt"/>
              </a:rPr>
              <a:t>NetLogo</a:t>
            </a:r>
            <a:r>
              <a:rPr lang="en-US" sz="5000" dirty="0" smtClean="0">
                <a:latin typeface="+mj-lt"/>
              </a:rPr>
              <a:t> model limitations</a:t>
            </a:r>
          </a:p>
          <a:p>
            <a:pPr marL="1371600" lvl="1" indent="-914400">
              <a:buFont typeface="+mj-lt"/>
              <a:buAutoNum type="alphaLcPeriod"/>
            </a:pPr>
            <a:r>
              <a:rPr lang="en-US" sz="5000" dirty="0" smtClean="0">
                <a:latin typeface="+mj-lt"/>
              </a:rPr>
              <a:t>Expansion of models:</a:t>
            </a:r>
          </a:p>
          <a:p>
            <a:pPr marL="1828800" lvl="2" indent="-914400">
              <a:buFont typeface="Wingdings" panose="05000000000000000000" pitchFamily="2" charset="2"/>
              <a:buChar char="§"/>
            </a:pPr>
            <a:r>
              <a:rPr lang="en-US" sz="5000" dirty="0" smtClean="0">
                <a:latin typeface="+mj-lt"/>
              </a:rPr>
              <a:t>Rectifying behavior</a:t>
            </a:r>
          </a:p>
          <a:p>
            <a:pPr marL="1828800" lvl="2" indent="-914400">
              <a:buFont typeface="Wingdings" panose="05000000000000000000" pitchFamily="2" charset="2"/>
              <a:buChar char="§"/>
            </a:pPr>
            <a:r>
              <a:rPr lang="en-US" sz="5000" dirty="0" smtClean="0">
                <a:latin typeface="+mj-lt"/>
              </a:rPr>
              <a:t>MOSFETs</a:t>
            </a:r>
          </a:p>
          <a:p>
            <a:pPr marL="1828800" lvl="2" indent="-914400">
              <a:buFont typeface="Wingdings" panose="05000000000000000000" pitchFamily="2" charset="2"/>
              <a:buChar char="§"/>
            </a:pPr>
            <a:r>
              <a:rPr lang="en-US" sz="5000" dirty="0" smtClean="0">
                <a:latin typeface="+mj-lt"/>
              </a:rPr>
              <a:t>LEDs/PV</a:t>
            </a:r>
          </a:p>
          <a:p>
            <a:pPr marL="914400" indent="-914400">
              <a:buFont typeface="+mj-lt"/>
              <a:buAutoNum type="arabicPeriod"/>
            </a:pPr>
            <a:endParaRPr lang="en-US" sz="5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/>
          <a:srcRect l="11454" t="22449" r="51547" b="11962"/>
          <a:stretch/>
        </p:blipFill>
        <p:spPr>
          <a:xfrm>
            <a:off x="22291294" y="28167313"/>
            <a:ext cx="10144506" cy="12310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11285" t="22514" r="50904" b="12207"/>
          <a:stretch/>
        </p:blipFill>
        <p:spPr>
          <a:xfrm>
            <a:off x="11327016" y="28224037"/>
            <a:ext cx="10320320" cy="1219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/>
          <a:srcRect l="11286" t="21630" r="51266" b="12034"/>
          <a:stretch/>
        </p:blipFill>
        <p:spPr>
          <a:xfrm>
            <a:off x="373774" y="28072094"/>
            <a:ext cx="10309284" cy="12500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07606" y="26887494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j-lt"/>
              </a:rPr>
              <a:t>Equilibrium</a:t>
            </a:r>
            <a:endParaRPr lang="en-US" sz="60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1730" y="26887494"/>
            <a:ext cx="3939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j-lt"/>
              </a:rPr>
              <a:t>Reverse Bias</a:t>
            </a:r>
            <a:endParaRPr lang="en-US" sz="6000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24185" y="26887494"/>
            <a:ext cx="4083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j-lt"/>
              </a:rPr>
              <a:t>Forward Bias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6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93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 Theme</vt:lpstr>
      <vt:lpstr>Learning Modules for Emergent Semiconductor Device Behavior using NetLogo Modeling of  p-n Junctions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Zeitlin Kelter</dc:creator>
  <cp:lastModifiedBy>Jonathan Daniel Emery</cp:lastModifiedBy>
  <cp:revision>24</cp:revision>
  <cp:lastPrinted>2019-07-30T16:35:18Z</cp:lastPrinted>
  <dcterms:created xsi:type="dcterms:W3CDTF">2019-07-26T18:59:10Z</dcterms:created>
  <dcterms:modified xsi:type="dcterms:W3CDTF">2019-08-01T19:13:37Z</dcterms:modified>
</cp:coreProperties>
</file>