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embeddings/oleObject3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media/image3.png" ContentType="image/png"/>
  <Override PartName="/ppt/media/image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.jpeg" ContentType="image/jpeg"/>
  <Override PartName="/ppt/media/image2.jpeg" ContentType="image/jpeg"/>
  <Override PartName="/ppt/media/image5.wmf" ContentType="image/x-wmf"/>
  <Override PartName="/ppt/media/image8.wmf" ContentType="image/x-wmf"/>
  <Override PartName="/ppt/media/image4.wmf" ContentType="image/x-wmf"/>
  <Override PartName="/ppt/media/image7.wmf" ContentType="image/x-wmf"/>
  <Override PartName="/ppt/media/image9.wmf" ContentType="image/x-wmf"/>
  <Override PartName="/ppt/media/image14.jpeg" ContentType="image/jpeg"/>
  <Override PartName="/ppt/media/image11.jpeg" ContentType="image/jpeg"/>
  <Override PartName="/ppt/media/image18.wmf" ContentType="image/x-wmf"/>
  <Override PartName="/ppt/media/image17.wmf" ContentType="image/x-wmf"/>
  <Override PartName="/ppt/media/image10.wmf" ContentType="image/x-wmf"/>
  <Override PartName="/ppt/media/image12.wmf" ContentType="image/x-wmf"/>
  <Override PartName="/ppt/media/image13.wmf" ContentType="image/x-wmf"/>
  <Override PartName="/ppt/media/image15.wmf" ContentType="image/x-wmf"/>
  <Override PartName="/ppt/media/image16.wmf" ContentType="image/x-wmf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29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0360" cy="457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dt"/>
          </p:nvPr>
        </p:nvSpPr>
        <p:spPr>
          <a:xfrm>
            <a:off x="388584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95" name="PlaceHolder 4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6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6"/>
          <p:cNvSpPr>
            <a:spLocks noGrp="1"/>
          </p:cNvSpPr>
          <p:nvPr>
            <p:ph type="ftr"/>
          </p:nvPr>
        </p:nvSpPr>
        <p:spPr>
          <a:xfrm>
            <a:off x="-360" y="8686800"/>
            <a:ext cx="2970360" cy="457200"/>
          </a:xfrm>
          <a:prstGeom prst="rect">
            <a:avLst/>
          </a:prstGeom>
        </p:spPr>
        <p:txBody>
          <a:bodyPr lIns="90000" rIns="90000" tIns="46800" bIns="468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98" name="PlaceHolder 7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35D30B08-A47D-4E8E-830C-FB374CBA8309}" type="slidenum">
              <a:rPr b="0" lang="zh-CN" sz="1200" spc="-1" strike="noStrike"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8D1382F-1F4C-434D-A288-0A7890C241E4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7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A093DF0-C1B9-45F5-8B6D-17D9293DD3DA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7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73170C0-5C3A-4D4B-8A11-CC8BEE909C65}" type="slidenum"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7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0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EC02705B-F08A-433F-9E47-56083B210EA5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8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6C06A196-0FC2-4CE9-AC77-1C9C91DD442B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8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993820C-8BB8-47CC-B258-46476D5991E1}" type="slidenum"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8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1A81BEB-58FC-4758-8166-98EE38B91C9B}" type="slidenum"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2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D1EBF8E-4632-4348-9CAC-682D8535D2AB}" type="slidenum"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9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BED77480-7F0A-4A5F-A387-AC0DF421CB89}" type="slidenum"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9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F2D16FA-353D-41D4-BAD2-4C9CDECBAB3B}" type="slidenum"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0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1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C5306051-5418-4E08-B523-E0834AF702E8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4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0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E5A62D02-22C0-471D-97A4-34DC3FE41798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1297972B-6DC6-4407-A232-106CC69C691E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5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6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73DC9C6-88B1-4EE4-B864-45ECAB4F6B45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5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CD9929E7-5A8E-4375-8D03-39DC03F8C521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2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D0B8207E-9347-4F2D-B022-C11E9B0DA912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C15F547-328A-482B-9972-1D9695F51050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8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C02B86C1-9467-479D-8703-E1115912DB5F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7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CustomShape 3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27DC8A6A-3E87-4B47-A8D6-EE1DD6EE21D6}" type="slidenum">
              <a:rPr b="0" lang="zh-CN" sz="1200" spc="-1" strike="noStrike">
                <a:solidFill>
                  <a:srgbClr val="000000"/>
                </a:solidFill>
                <a:latin typeface="Times New Roman"/>
                <a:ea typeface="宋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3.xml"/><Relationship Id="rId3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18.xml"/><Relationship Id="rId8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0.xml"/><Relationship Id="rId8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2.xml"/><Relationship Id="rId10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图片1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71FB8F56-8E89-4FF2-AB09-0D397431C346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E0F99A41-3C78-42D2-87EC-654BDADB9407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B353797E-E096-4581-BC68-075B76F7D15D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26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5257F05A-26B5-4FD5-B23F-18AD25B63B14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FF555CC0-FA5D-4289-96E6-07D6DB83EA8D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9DF92DC7-D966-4659-9858-80A5A2909C00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EF6FCF2F-9B50-4411-91A6-6F0B249E0901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23E621D5-12B5-4D0A-BB95-378D4BBF86D5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1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2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29626014-041F-4ADE-9BAB-E2BECD7F4575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2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E3C50B75-46CF-45FE-B393-FA861341FAB8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7125EC5A-D0E8-484A-87A6-8BD1105DDDCB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5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D8B17380-81AE-4BAB-BDAC-0BB8F52C7C8E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1D39A676-20E9-43A1-A9F8-27AB579DD967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04BF153D-0656-4F78-AADE-83BCC528550D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24" name="Picture 7" descr="GRL2359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355CE21A-2548-476A-AB98-4EE31D7CCBF0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76000" y="188640"/>
            <a:ext cx="6551640" cy="8636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47694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476949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666699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666699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666699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666699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666699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666699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666699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666699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666699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666699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666699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666699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666699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666699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666699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666699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666699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666699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666699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666699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666699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9E065C19-1219-4466-A87E-156A9202716E}" type="slidenum">
              <a:rPr b="0" lang="zh-CN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slideLayout" Target="../slideLayouts/slideLayout277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0" Type="http://schemas.openxmlformats.org/officeDocument/2006/relationships/image" Target="../media/image11.jpeg"/><Relationship Id="rId11" Type="http://schemas.openxmlformats.org/officeDocument/2006/relationships/image" Target="../media/image12.wmf"/><Relationship Id="rId12" Type="http://schemas.openxmlformats.org/officeDocument/2006/relationships/slideLayout" Target="../slideLayouts/slideLayout25.xml"/><Relationship Id="rId1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4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image" Target="../media/image18.wmf"/><Relationship Id="rId7" Type="http://schemas.openxmlformats.org/officeDocument/2006/relationships/slideLayout" Target="../slideLayouts/slideLayout6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CustomShape 1"/>
          <p:cNvSpPr/>
          <p:nvPr/>
        </p:nvSpPr>
        <p:spPr>
          <a:xfrm>
            <a:off x="457200" y="2057400"/>
            <a:ext cx="7696080" cy="2438280"/>
          </a:xfrm>
          <a:custGeom>
            <a:avLst/>
            <a:gdLst/>
            <a:ahLst/>
            <a:rect l="0" t="0" r="r" b="b"/>
            <a:pathLst>
              <a:path w="21380" h="9007">
                <a:moveTo>
                  <a:pt x="0" y="1555"/>
                </a:moveTo>
                <a:cubicBezTo>
                  <a:pt x="3563" y="0"/>
                  <a:pt x="10689" y="3110"/>
                  <a:pt x="10689" y="1555"/>
                </a:cubicBezTo>
                <a:cubicBezTo>
                  <a:pt x="10689" y="0"/>
                  <a:pt x="17815" y="3110"/>
                  <a:pt x="21379" y="1555"/>
                </a:cubicBezTo>
                <a:moveTo>
                  <a:pt x="0" y="7450"/>
                </a:moveTo>
                <a:cubicBezTo>
                  <a:pt x="3563" y="5895"/>
                  <a:pt x="10689" y="9006"/>
                  <a:pt x="10689" y="7450"/>
                </a:cubicBezTo>
                <a:cubicBezTo>
                  <a:pt x="10689" y="5895"/>
                  <a:pt x="17815" y="9006"/>
                  <a:pt x="21379" y="7450"/>
                </a:cubicBezTo>
              </a:path>
            </a:pathLst>
          </a:custGeom>
          <a:solidFill>
            <a:srgbClr val="ff00ff"/>
          </a:solidFill>
          <a:ln w="12600">
            <a:solidFill>
              <a:srgbClr val="000099"/>
            </a:solidFill>
            <a:miter/>
          </a:ln>
          <a:effectLst>
            <a:outerShdw dist="125751" dir="18900000">
              <a:srgbClr val="0000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Ctr="1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6600" spc="1" strike="noStrike">
                <a:latin typeface="华文行楷"/>
              </a:rPr>
              <a:t>三角形的内角</a:t>
            </a:r>
            <a:endParaRPr b="1" lang="en-US" sz="6600" spc="1" strike="noStrike">
              <a:latin typeface="华文行楷"/>
              <a:ea typeface="华文行楷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" name="Picture 2" descr="PLAY-04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236" name="CustomShape 1"/>
          <p:cNvSpPr/>
          <p:nvPr/>
        </p:nvSpPr>
        <p:spPr>
          <a:xfrm>
            <a:off x="1676520" y="838080"/>
            <a:ext cx="678168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998"/>
              </a:spcBef>
            </a:pPr>
            <a:r>
              <a:rPr b="1" lang="zh-CN" sz="3200" spc="-1" strike="noStrike">
                <a:solidFill>
                  <a:srgbClr val="000000"/>
                </a:solidFill>
                <a:latin typeface="Times New Roman"/>
                <a:ea typeface="方正舒体"/>
              </a:rPr>
              <a:t>        </a:t>
            </a:r>
            <a:r>
              <a:rPr b="1" lang="zh-CN" sz="32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在这里，为了</a:t>
            </a:r>
            <a:r>
              <a:rPr b="1" lang="zh-CN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证明的需要</a:t>
            </a:r>
            <a:r>
              <a:rPr b="1" lang="zh-CN" sz="3200" spc="-1" strike="noStrike">
                <a:solidFill>
                  <a:srgbClr val="ff0000"/>
                </a:solidFill>
                <a:latin typeface="Times New Roman"/>
                <a:ea typeface="方正舒体"/>
              </a:rPr>
              <a:t>，</a:t>
            </a:r>
            <a:r>
              <a:rPr b="1" lang="zh-CN" sz="32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在原来的图形上添画的线叫做</a:t>
            </a:r>
            <a:r>
              <a:rPr b="1" lang="zh-CN" sz="3200" spc="-1" strike="noStrike" u="sng">
                <a:solidFill>
                  <a:srgbClr val="ff3300"/>
                </a:solidFill>
                <a:uFillTx/>
                <a:latin typeface="Times New Roman"/>
                <a:ea typeface="方正舒体"/>
              </a:rPr>
              <a:t>辅助线</a:t>
            </a:r>
            <a:r>
              <a:rPr b="1" lang="en-US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.</a:t>
            </a:r>
            <a:r>
              <a:rPr b="1" lang="zh-CN" sz="32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在平面几何里，</a:t>
            </a:r>
            <a:r>
              <a:rPr b="1" lang="zh-CN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辅助线通常画成</a:t>
            </a:r>
            <a:r>
              <a:rPr b="1" lang="zh-CN" sz="3200" spc="-1" strike="noStrike" u="sng">
                <a:solidFill>
                  <a:srgbClr val="ff3300"/>
                </a:solidFill>
                <a:uFillTx/>
                <a:latin typeface="Times New Roman"/>
                <a:ea typeface="方正舒体"/>
              </a:rPr>
              <a:t>虚线</a:t>
            </a:r>
            <a:r>
              <a:rPr b="1" lang="en-US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7" name="CustomShape 2"/>
          <p:cNvSpPr/>
          <p:nvPr/>
        </p:nvSpPr>
        <p:spPr>
          <a:xfrm>
            <a:off x="1981080" y="2590920"/>
            <a:ext cx="601992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998"/>
              </a:spcBef>
            </a:pPr>
            <a:r>
              <a:rPr b="1" i="1" lang="zh-CN" sz="3200" spc="-1" strike="noStrike">
                <a:solidFill>
                  <a:srgbClr val="9900cc"/>
                </a:solidFill>
                <a:latin typeface="Times New Roman"/>
                <a:ea typeface="方正舒体"/>
              </a:rPr>
              <a:t>三角形内角和定理：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998"/>
              </a:spcBef>
            </a:pPr>
            <a:r>
              <a:rPr b="1" i="1" lang="zh-CN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三角形的内角和等于</a:t>
            </a:r>
            <a:r>
              <a:rPr b="1" i="1" lang="zh-CN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180</a:t>
            </a:r>
            <a:r>
              <a:rPr b="1" i="1" lang="zh-CN" sz="3200" spc="-1" strike="noStrike" baseline="30000">
                <a:solidFill>
                  <a:srgbClr val="ff3300"/>
                </a:solidFill>
                <a:latin typeface="Times New Roman"/>
                <a:ea typeface="方正舒体"/>
              </a:rPr>
              <a:t>0</a:t>
            </a:r>
            <a:r>
              <a:rPr b="1" i="1" lang="zh-CN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>
    <p:pull dir="u"/>
  </p:transition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CustomShape 1"/>
          <p:cNvSpPr/>
          <p:nvPr/>
        </p:nvSpPr>
        <p:spPr>
          <a:xfrm>
            <a:off x="241200" y="1641600"/>
            <a:ext cx="925848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　　例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　如图，在△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ABC 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中</a:t>
            </a:r>
            <a:r>
              <a:rPr b="0" i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，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  <a:ea typeface="Times New Roman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40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°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  <a:ea typeface="Times New Roman"/>
              </a:rPr>
              <a:t>，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  <a:ea typeface="Times New Roman"/>
              </a:rPr>
              <a:t> 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  <a:ea typeface="Times New Roman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75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°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 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是△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ABC 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的角平分线．求∠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ADB 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的度数．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239" name="Group 2"/>
          <p:cNvGrpSpPr/>
          <p:nvPr/>
        </p:nvGrpSpPr>
        <p:grpSpPr>
          <a:xfrm>
            <a:off x="4704840" y="3030480"/>
            <a:ext cx="4067280" cy="2914920"/>
            <a:chOff x="4704840" y="3030480"/>
            <a:chExt cx="4067280" cy="2914920"/>
          </a:xfrm>
        </p:grpSpPr>
        <p:pic>
          <p:nvPicPr>
            <p:cNvPr id="1240" name="Picture 26" descr=""/>
            <p:cNvPicPr/>
            <p:nvPr/>
          </p:nvPicPr>
          <p:blipFill>
            <a:blip r:embed="rId1"/>
            <a:stretch/>
          </p:blipFill>
          <p:spPr>
            <a:xfrm>
              <a:off x="5030640" y="3394440"/>
              <a:ext cx="3423960" cy="2401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41" name="CustomShape 3"/>
            <p:cNvSpPr/>
            <p:nvPr/>
          </p:nvSpPr>
          <p:spPr>
            <a:xfrm>
              <a:off x="7564680" y="3030480"/>
              <a:ext cx="4168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C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42" name="CustomShape 4"/>
            <p:cNvSpPr/>
            <p:nvPr/>
          </p:nvSpPr>
          <p:spPr>
            <a:xfrm>
              <a:off x="8375040" y="540000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B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43" name="CustomShape 5"/>
            <p:cNvSpPr/>
            <p:nvPr/>
          </p:nvSpPr>
          <p:spPr>
            <a:xfrm>
              <a:off x="8044560" y="4331880"/>
              <a:ext cx="4366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D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44" name="CustomShape 6"/>
            <p:cNvSpPr/>
            <p:nvPr/>
          </p:nvSpPr>
          <p:spPr>
            <a:xfrm>
              <a:off x="4704840" y="542484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A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245" name="TextShape 7"/>
          <p:cNvSpPr txBox="1"/>
          <p:nvPr/>
        </p:nvSpPr>
        <p:spPr>
          <a:xfrm>
            <a:off x="533520" y="304560"/>
            <a:ext cx="1828800" cy="563400"/>
          </a:xfrm>
          <a:prstGeom prst="rect">
            <a:avLst/>
          </a:prstGeom>
          <a:gradFill rotWithShape="0">
            <a:gsLst>
              <a:gs pos="0">
                <a:srgbClr val="bbe0e3"/>
              </a:gs>
              <a:gs pos="50000">
                <a:srgbClr val="ffffff"/>
              </a:gs>
              <a:gs pos="100000">
                <a:srgbClr val="bbe0e3"/>
              </a:gs>
            </a:gsLst>
            <a:lin ang="540000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2800" spc="-1" strike="noStrike">
                <a:solidFill>
                  <a:srgbClr val="ff3300"/>
                </a:solidFill>
                <a:latin typeface="华文中宋"/>
                <a:ea typeface="华文中宋"/>
              </a:rPr>
              <a:t>例题讲解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CustomShape 1"/>
          <p:cNvSpPr/>
          <p:nvPr/>
        </p:nvSpPr>
        <p:spPr>
          <a:xfrm>
            <a:off x="533520" y="228600"/>
            <a:ext cx="556236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华文中宋"/>
              </a:rPr>
              <a:t> 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例</a:t>
            </a:r>
            <a:r>
              <a:rPr b="0" lang="en-US" sz="2400" spc="-1" strike="noStrike">
                <a:solidFill>
                  <a:srgbClr val="000000"/>
                </a:solidFill>
                <a:latin typeface="华文中宋"/>
              </a:rPr>
              <a:t>2  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如图，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C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岛在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A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岛的北偏东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50°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方向，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B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岛在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A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岛的北偏东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80°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方向，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C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岛在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B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岛的北偏西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40°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方向</a:t>
            </a:r>
            <a:r>
              <a:rPr b="0" lang="en-US" sz="2400" spc="-1" strike="noStrike">
                <a:solidFill>
                  <a:srgbClr val="000000"/>
                </a:solidFill>
                <a:latin typeface="华文中宋"/>
              </a:rPr>
              <a:t>.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求下面各题</a:t>
            </a:r>
            <a:r>
              <a:rPr b="0" lang="zh-CN" sz="2400" spc="-1" strike="noStrike">
                <a:solidFill>
                  <a:srgbClr val="000000"/>
                </a:solidFill>
                <a:latin typeface="华文中宋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CustomShape 2"/>
          <p:cNvSpPr/>
          <p:nvPr/>
        </p:nvSpPr>
        <p:spPr>
          <a:xfrm>
            <a:off x="457200" y="1601640"/>
            <a:ext cx="5410080" cy="12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（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）∠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DAC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_____ ∠DAB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______  ∠EBC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＝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_______    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∠CAB 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＝ 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______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8" name="CustomShape 3"/>
          <p:cNvSpPr/>
          <p:nvPr/>
        </p:nvSpPr>
        <p:spPr>
          <a:xfrm>
            <a:off x="6172200" y="2668680"/>
            <a:ext cx="838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9" name="CustomShape 4"/>
          <p:cNvSpPr/>
          <p:nvPr/>
        </p:nvSpPr>
        <p:spPr>
          <a:xfrm>
            <a:off x="457200" y="2516040"/>
            <a:ext cx="6705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(2)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从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C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岛看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A 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、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B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两岛的视角∠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C</a:t>
            </a:r>
            <a:r>
              <a:rPr b="0" lang="zh-CN" sz="2400" spc="-1" strike="noStrike">
                <a:solidFill>
                  <a:srgbClr val="0000ff"/>
                </a:solidFill>
                <a:latin typeface="华文中宋"/>
              </a:rPr>
              <a:t>是多少？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CustomShape 5"/>
          <p:cNvSpPr/>
          <p:nvPr/>
        </p:nvSpPr>
        <p:spPr>
          <a:xfrm>
            <a:off x="2666880" y="1539720"/>
            <a:ext cx="9144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50°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CustomShape 6"/>
          <p:cNvSpPr/>
          <p:nvPr/>
        </p:nvSpPr>
        <p:spPr>
          <a:xfrm>
            <a:off x="4800600" y="1525680"/>
            <a:ext cx="10666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80°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CustomShape 7"/>
          <p:cNvSpPr/>
          <p:nvPr/>
        </p:nvSpPr>
        <p:spPr>
          <a:xfrm>
            <a:off x="2057400" y="1996920"/>
            <a:ext cx="9907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40°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CustomShape 8"/>
          <p:cNvSpPr/>
          <p:nvPr/>
        </p:nvSpPr>
        <p:spPr>
          <a:xfrm>
            <a:off x="380880" y="3278160"/>
            <a:ext cx="8763120" cy="51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4" name="Group 9"/>
          <p:cNvGrpSpPr/>
          <p:nvPr/>
        </p:nvGrpSpPr>
        <p:grpSpPr>
          <a:xfrm>
            <a:off x="6095880" y="992160"/>
            <a:ext cx="2743200" cy="1905120"/>
            <a:chOff x="6095880" y="992160"/>
            <a:chExt cx="2743200" cy="1905120"/>
          </a:xfrm>
        </p:grpSpPr>
        <p:sp>
          <p:nvSpPr>
            <p:cNvPr id="1255" name="Line 10"/>
            <p:cNvSpPr/>
            <p:nvPr/>
          </p:nvSpPr>
          <p:spPr>
            <a:xfrm flipH="1">
              <a:off x="6552720" y="1677960"/>
              <a:ext cx="1143000" cy="12193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Line 11"/>
            <p:cNvSpPr/>
            <p:nvPr/>
          </p:nvSpPr>
          <p:spPr>
            <a:xfrm flipV="1">
              <a:off x="6553080" y="2363760"/>
              <a:ext cx="1676520" cy="5335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Line 12"/>
            <p:cNvSpPr/>
            <p:nvPr/>
          </p:nvSpPr>
          <p:spPr>
            <a:xfrm flipV="1">
              <a:off x="6553080" y="1601280"/>
              <a:ext cx="0" cy="1219320"/>
            </a:xfrm>
            <a:prstGeom prst="line">
              <a:avLst/>
            </a:prstGeom>
            <a:ln w="38160">
              <a:solidFill>
                <a:srgbClr val="ff3300"/>
              </a:solidFill>
              <a:custDash>
                <a:ds d="300000" sp="2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Line 13"/>
            <p:cNvSpPr/>
            <p:nvPr/>
          </p:nvSpPr>
          <p:spPr>
            <a:xfrm flipV="1">
              <a:off x="8229600" y="992160"/>
              <a:ext cx="0" cy="1371600"/>
            </a:xfrm>
            <a:prstGeom prst="line">
              <a:avLst/>
            </a:prstGeom>
            <a:ln w="38160">
              <a:solidFill>
                <a:srgbClr val="ff3300"/>
              </a:solidFill>
              <a:custDash>
                <a:ds d="300000" sp="2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4"/>
            <p:cNvSpPr/>
            <p:nvPr/>
          </p:nvSpPr>
          <p:spPr>
            <a:xfrm>
              <a:off x="6553080" y="1297080"/>
              <a:ext cx="83808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500"/>
                </a:spcBef>
              </a:pPr>
              <a:r>
                <a:rPr b="0" lang="zh-CN" sz="2400" spc="-1" strike="noStrike">
                  <a:solidFill>
                    <a:srgbClr val="000000"/>
                  </a:solidFill>
                  <a:latin typeface="Times New Roman"/>
                  <a:ea typeface="宋体"/>
                </a:rPr>
                <a:t>D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60" name="CustomShape 15"/>
            <p:cNvSpPr/>
            <p:nvPr/>
          </p:nvSpPr>
          <p:spPr>
            <a:xfrm>
              <a:off x="8229600" y="2135160"/>
              <a:ext cx="60948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500"/>
                </a:spcBef>
              </a:pPr>
              <a:r>
                <a:rPr b="0" lang="zh-CN" sz="2400" spc="-1" strike="noStrike">
                  <a:solidFill>
                    <a:srgbClr val="000000"/>
                  </a:solidFill>
                  <a:latin typeface="Times New Roman"/>
                  <a:ea typeface="宋体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61" name="CustomShape 16"/>
            <p:cNvSpPr/>
            <p:nvPr/>
          </p:nvSpPr>
          <p:spPr>
            <a:xfrm>
              <a:off x="7238880" y="1373040"/>
              <a:ext cx="7621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500"/>
                </a:spcBef>
              </a:pPr>
              <a:r>
                <a:rPr b="0" lang="zh-CN" sz="2400" spc="-1" strike="noStrike">
                  <a:solidFill>
                    <a:srgbClr val="000000"/>
                  </a:solidFill>
                  <a:latin typeface="Times New Roman"/>
                  <a:ea typeface="宋体"/>
                </a:rPr>
                <a:t>C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62" name="CustomShape 17"/>
            <p:cNvSpPr/>
            <p:nvPr/>
          </p:nvSpPr>
          <p:spPr>
            <a:xfrm>
              <a:off x="7924680" y="1068480"/>
              <a:ext cx="60948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500"/>
                </a:spcBef>
              </a:pPr>
              <a:r>
                <a:rPr b="0" lang="zh-CN" sz="2400" spc="-1" strike="noStrike">
                  <a:solidFill>
                    <a:srgbClr val="000000"/>
                  </a:solidFill>
                  <a:latin typeface="Times New Roman"/>
                  <a:ea typeface="宋体"/>
                </a:rPr>
                <a:t>E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63" name="Line 18"/>
            <p:cNvSpPr/>
            <p:nvPr/>
          </p:nvSpPr>
          <p:spPr>
            <a:xfrm>
              <a:off x="7696080" y="1677960"/>
              <a:ext cx="533520" cy="68580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9"/>
            <p:cNvSpPr/>
            <p:nvPr/>
          </p:nvSpPr>
          <p:spPr>
            <a:xfrm>
              <a:off x="6095880" y="1220760"/>
              <a:ext cx="106668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500"/>
                </a:spcBef>
              </a:pPr>
              <a:r>
                <a:rPr b="0" lang="zh-CN" sz="2400" spc="-1" strike="noStrike">
                  <a:solidFill>
                    <a:srgbClr val="000000"/>
                  </a:solidFill>
                  <a:latin typeface="Times New Roman"/>
                  <a:ea typeface="宋体"/>
                </a:rPr>
                <a:t>北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265" name="CustomShape 20"/>
          <p:cNvSpPr/>
          <p:nvPr/>
        </p:nvSpPr>
        <p:spPr>
          <a:xfrm>
            <a:off x="8229600" y="839880"/>
            <a:ext cx="6094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北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6" name="CustomShape 21"/>
          <p:cNvSpPr/>
          <p:nvPr/>
        </p:nvSpPr>
        <p:spPr>
          <a:xfrm>
            <a:off x="457200" y="3049560"/>
            <a:ext cx="31240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解：∵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AD∥BE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7" name="CustomShape 22"/>
          <p:cNvSpPr/>
          <p:nvPr/>
        </p:nvSpPr>
        <p:spPr>
          <a:xfrm>
            <a:off x="457200" y="3811680"/>
            <a:ext cx="7315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23"/>
          <p:cNvSpPr/>
          <p:nvPr/>
        </p:nvSpPr>
        <p:spPr>
          <a:xfrm>
            <a:off x="457200" y="3735360"/>
            <a:ext cx="5791320" cy="11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CustomShape 24"/>
          <p:cNvSpPr/>
          <p:nvPr/>
        </p:nvSpPr>
        <p:spPr>
          <a:xfrm>
            <a:off x="3352680" y="3063960"/>
            <a:ext cx="48006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∴ ∠</a:t>
            </a:r>
            <a:r>
              <a:rPr b="0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DAB﹢∠ABE</a:t>
            </a:r>
            <a:r>
              <a:rPr b="0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</a:t>
            </a:r>
            <a:r>
              <a:rPr b="0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180°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CustomShape 25"/>
          <p:cNvSpPr/>
          <p:nvPr/>
        </p:nvSpPr>
        <p:spPr>
          <a:xfrm>
            <a:off x="762120" y="3583080"/>
            <a:ext cx="52578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   ∴ </a:t>
            </a:r>
            <a:r>
              <a:rPr b="0" lang="zh-CN" sz="2800" spc="-1" strike="noStrike">
                <a:solidFill>
                  <a:srgbClr val="cc0000"/>
                </a:solidFill>
                <a:latin typeface="华文中宋"/>
              </a:rPr>
              <a:t>∠</a:t>
            </a:r>
            <a:r>
              <a:rPr b="0" lang="zh-CN" sz="2800" spc="-1" strike="noStrike">
                <a:solidFill>
                  <a:srgbClr val="cc0000"/>
                </a:solidFill>
                <a:latin typeface="华文中宋"/>
              </a:rPr>
              <a:t>ABE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＝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180°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－∠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DAB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CustomShape 26"/>
          <p:cNvSpPr/>
          <p:nvPr/>
        </p:nvSpPr>
        <p:spPr>
          <a:xfrm>
            <a:off x="2666880" y="4040280"/>
            <a:ext cx="4572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180°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－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80°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100°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CustomShape 27"/>
          <p:cNvSpPr/>
          <p:nvPr/>
        </p:nvSpPr>
        <p:spPr>
          <a:xfrm>
            <a:off x="380880" y="5335560"/>
            <a:ext cx="89154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在△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ABC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中，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∠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C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180°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－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CAB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－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 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ABC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3" name="CustomShape 28"/>
          <p:cNvSpPr/>
          <p:nvPr/>
        </p:nvSpPr>
        <p:spPr>
          <a:xfrm>
            <a:off x="3048120" y="5792760"/>
            <a:ext cx="480060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180°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－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30°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－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60 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/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90°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CustomShape 29"/>
          <p:cNvSpPr/>
          <p:nvPr/>
        </p:nvSpPr>
        <p:spPr>
          <a:xfrm>
            <a:off x="1219320" y="4421160"/>
            <a:ext cx="495288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∴</a:t>
            </a:r>
            <a:r>
              <a:rPr b="1" lang="zh-CN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∠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ABC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ABE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－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CBE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CustomShape 30"/>
          <p:cNvSpPr/>
          <p:nvPr/>
        </p:nvSpPr>
        <p:spPr>
          <a:xfrm>
            <a:off x="4876920" y="1982880"/>
            <a:ext cx="990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spcBef>
                <a:spcPts val="1749"/>
              </a:spcBef>
            </a:pP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30°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CustomShape 31"/>
          <p:cNvSpPr/>
          <p:nvPr/>
        </p:nvSpPr>
        <p:spPr>
          <a:xfrm>
            <a:off x="2849040" y="4878360"/>
            <a:ext cx="35042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＝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100°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 </a:t>
            </a:r>
            <a:r>
              <a:rPr b="0" lang="zh-CN" sz="2800" spc="-1" strike="noStrike">
                <a:solidFill>
                  <a:srgbClr val="3333cc"/>
                </a:solidFill>
                <a:latin typeface="华文中宋"/>
              </a:rPr>
              <a:t>－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40°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＝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60°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TextShape 32"/>
          <p:cNvSpPr txBox="1"/>
          <p:nvPr/>
        </p:nvSpPr>
        <p:spPr>
          <a:xfrm>
            <a:off x="6705720" y="276120"/>
            <a:ext cx="1828800" cy="56376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/>
          </a:gra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zh-CN" sz="2800" spc="-1" strike="noStrike">
                <a:solidFill>
                  <a:srgbClr val="ff3300"/>
                </a:solidFill>
                <a:latin typeface="华文中宋"/>
                <a:ea typeface="华文中宋"/>
              </a:rPr>
              <a:t>例题讲解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CustomShape 1"/>
          <p:cNvSpPr/>
          <p:nvPr/>
        </p:nvSpPr>
        <p:spPr>
          <a:xfrm>
            <a:off x="457200" y="3062160"/>
            <a:ext cx="78487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解</a:t>
            </a:r>
            <a:r>
              <a:rPr b="1" lang="zh-CN" sz="2400" spc="-1" strike="noStrike">
                <a:solidFill>
                  <a:srgbClr val="3333cc"/>
                </a:solidFill>
                <a:latin typeface="Times New Roman"/>
                <a:ea typeface="宋体"/>
              </a:rPr>
              <a:t>：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在△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ACD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  <a:ea typeface="宋体"/>
              </a:rPr>
              <a:t>中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    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CAD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30° ∠D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＝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  <a:ea typeface="宋体"/>
              </a:rPr>
              <a:t>90°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279" name="Group 2"/>
          <p:cNvGrpSpPr/>
          <p:nvPr/>
        </p:nvGrpSpPr>
        <p:grpSpPr>
          <a:xfrm>
            <a:off x="5715000" y="685800"/>
            <a:ext cx="3276720" cy="1907640"/>
            <a:chOff x="5715000" y="685800"/>
            <a:chExt cx="3276720" cy="1907640"/>
          </a:xfrm>
        </p:grpSpPr>
        <p:sp>
          <p:nvSpPr>
            <p:cNvPr id="1280" name="CustomShape 3"/>
            <p:cNvSpPr/>
            <p:nvPr/>
          </p:nvSpPr>
          <p:spPr>
            <a:xfrm>
              <a:off x="8153280" y="1981080"/>
              <a:ext cx="83844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500"/>
                </a:spcBef>
              </a:pPr>
              <a:r>
                <a:rPr b="0" lang="zh-CN" sz="2400" spc="-1" strike="noStrike">
                  <a:solidFill>
                    <a:srgbClr val="000000"/>
                  </a:solidFill>
                  <a:latin typeface="Times New Roman"/>
                  <a:ea typeface="宋体"/>
                </a:rPr>
                <a:t>D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1281" name="Group 4"/>
            <p:cNvGrpSpPr/>
            <p:nvPr/>
          </p:nvGrpSpPr>
          <p:grpSpPr>
            <a:xfrm>
              <a:off x="5715000" y="685800"/>
              <a:ext cx="3124080" cy="1907640"/>
              <a:chOff x="5715000" y="685800"/>
              <a:chExt cx="3124080" cy="1907640"/>
            </a:xfrm>
          </p:grpSpPr>
          <p:sp>
            <p:nvSpPr>
              <p:cNvPr id="1282" name="Line 5"/>
              <p:cNvSpPr/>
              <p:nvPr/>
            </p:nvSpPr>
            <p:spPr>
              <a:xfrm flipH="1">
                <a:off x="6095520" y="914400"/>
                <a:ext cx="2057400" cy="121932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3" name="Line 6"/>
              <p:cNvSpPr/>
              <p:nvPr/>
            </p:nvSpPr>
            <p:spPr>
              <a:xfrm>
                <a:off x="6095880" y="2133720"/>
                <a:ext cx="20574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Line 7"/>
              <p:cNvSpPr/>
              <p:nvPr/>
            </p:nvSpPr>
            <p:spPr>
              <a:xfrm>
                <a:off x="8153280" y="914400"/>
                <a:ext cx="0" cy="121932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Line 8"/>
              <p:cNvSpPr/>
              <p:nvPr/>
            </p:nvSpPr>
            <p:spPr>
              <a:xfrm flipV="1">
                <a:off x="6934320" y="914040"/>
                <a:ext cx="1218960" cy="121932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CustomShape 9"/>
              <p:cNvSpPr/>
              <p:nvPr/>
            </p:nvSpPr>
            <p:spPr>
              <a:xfrm>
                <a:off x="5715000" y="2057400"/>
                <a:ext cx="53352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/>
              <a:p>
                <a:pPr>
                  <a:spcBef>
                    <a:spcPts val="1500"/>
                  </a:spcBef>
                </a:pPr>
                <a:r>
                  <a:rPr b="0" lang="zh-CN" sz="2400" spc="-1" strike="noStrike">
                    <a:solidFill>
                      <a:srgbClr val="000000"/>
                    </a:solidFill>
                    <a:latin typeface="Times New Roman"/>
                    <a:ea typeface="宋体"/>
                  </a:rPr>
                  <a:t>A</a:t>
                </a:r>
                <a:endParaRPr b="0" lang="en-US" sz="2400" spc="-1" strike="noStrike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287" name="CustomShape 10"/>
              <p:cNvSpPr/>
              <p:nvPr/>
            </p:nvSpPr>
            <p:spPr>
              <a:xfrm>
                <a:off x="6705720" y="2133720"/>
                <a:ext cx="60948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/>
              <a:p>
                <a:pPr>
                  <a:spcBef>
                    <a:spcPts val="1500"/>
                  </a:spcBef>
                </a:pPr>
                <a:r>
                  <a:rPr b="0" lang="zh-CN" sz="2400" spc="-1" strike="noStrike">
                    <a:solidFill>
                      <a:srgbClr val="000000"/>
                    </a:solidFill>
                    <a:latin typeface="Times New Roman"/>
                    <a:ea typeface="宋体"/>
                  </a:rPr>
                  <a:t>B</a:t>
                </a:r>
                <a:endParaRPr b="0" lang="en-US" sz="2400" spc="-1" strike="noStrike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288" name="CustomShape 11"/>
              <p:cNvSpPr/>
              <p:nvPr/>
            </p:nvSpPr>
            <p:spPr>
              <a:xfrm>
                <a:off x="8229600" y="685800"/>
                <a:ext cx="609480" cy="459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/>
              <a:p>
                <a:pPr>
                  <a:spcBef>
                    <a:spcPts val="1500"/>
                  </a:spcBef>
                </a:pPr>
                <a:r>
                  <a:rPr b="0" lang="zh-CN" sz="2400" spc="-1" strike="noStrike">
                    <a:solidFill>
                      <a:srgbClr val="000000"/>
                    </a:solidFill>
                    <a:latin typeface="Times New Roman"/>
                    <a:ea typeface="宋体"/>
                  </a:rPr>
                  <a:t>C</a:t>
                </a:r>
                <a:endParaRPr b="0" lang="en-US" sz="2400" spc="-1" strike="noStrike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289" name="Line 12"/>
              <p:cNvSpPr/>
              <p:nvPr/>
            </p:nvSpPr>
            <p:spPr>
              <a:xfrm>
                <a:off x="8001000" y="1981080"/>
                <a:ext cx="0" cy="15264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Line 13"/>
              <p:cNvSpPr/>
              <p:nvPr/>
            </p:nvSpPr>
            <p:spPr>
              <a:xfrm>
                <a:off x="8001000" y="1981080"/>
                <a:ext cx="15228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91" name="CustomShape 14"/>
          <p:cNvSpPr/>
          <p:nvPr/>
        </p:nvSpPr>
        <p:spPr>
          <a:xfrm>
            <a:off x="1066680" y="3747960"/>
            <a:ext cx="662940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∴ 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ACD =180°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－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30°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－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90°=60°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2" name="CustomShape 15"/>
          <p:cNvSpPr/>
          <p:nvPr/>
        </p:nvSpPr>
        <p:spPr>
          <a:xfrm>
            <a:off x="1143000" y="4281480"/>
            <a:ext cx="708660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cc0000"/>
                </a:solidFill>
                <a:latin typeface="Times New Roman"/>
              </a:rPr>
              <a:t>在△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</a:rPr>
              <a:t>BCD</a:t>
            </a:r>
            <a:r>
              <a:rPr b="1" lang="zh-CN" sz="2800" spc="-1" strike="noStrike">
                <a:solidFill>
                  <a:srgbClr val="cc0000"/>
                </a:solidFill>
                <a:latin typeface="Times New Roman"/>
              </a:rPr>
              <a:t>中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    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CBD = 45° ∠D 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＝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90°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3" name="CustomShape 16"/>
          <p:cNvSpPr/>
          <p:nvPr/>
        </p:nvSpPr>
        <p:spPr>
          <a:xfrm>
            <a:off x="1143000" y="5119560"/>
            <a:ext cx="64771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∴ 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BCD = 180°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－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90°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－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45°=45°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4" name="CustomShape 17"/>
          <p:cNvSpPr/>
          <p:nvPr/>
        </p:nvSpPr>
        <p:spPr>
          <a:xfrm>
            <a:off x="1255680" y="5653080"/>
            <a:ext cx="676116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∴ 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ACB =∠ACD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－∠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BCD = 6 0°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－</a:t>
            </a:r>
            <a:r>
              <a:rPr b="1" lang="zh-CN" sz="2800" spc="-1" strike="noStrike">
                <a:solidFill>
                  <a:srgbClr val="3333cc"/>
                </a:solidFill>
                <a:latin typeface="Times New Roman"/>
              </a:rPr>
              <a:t>45°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CustomShape 18"/>
          <p:cNvSpPr/>
          <p:nvPr/>
        </p:nvSpPr>
        <p:spPr>
          <a:xfrm>
            <a:off x="7137360" y="1944720"/>
            <a:ext cx="138240" cy="174600"/>
          </a:xfrm>
          <a:custGeom>
            <a:avLst/>
            <a:gdLst/>
            <a:ahLst/>
            <a:rect l="l" t="t" r="r" b="b"/>
            <a:pathLst>
              <a:path w="87" h="110">
                <a:moveTo>
                  <a:pt x="0" y="0"/>
                </a:moveTo>
                <a:cubicBezTo>
                  <a:pt x="63" y="21"/>
                  <a:pt x="42" y="4"/>
                  <a:pt x="73" y="37"/>
                </a:cubicBezTo>
                <a:cubicBezTo>
                  <a:pt x="87" y="79"/>
                  <a:pt x="82" y="55"/>
                  <a:pt x="82" y="110"/>
                </a:cubicBezTo>
              </a:path>
            </a:pathLst>
          </a:custGeom>
          <a:noFill/>
          <a:ln w="3816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19"/>
          <p:cNvSpPr/>
          <p:nvPr/>
        </p:nvSpPr>
        <p:spPr>
          <a:xfrm>
            <a:off x="6400800" y="1959120"/>
            <a:ext cx="138240" cy="174600"/>
          </a:xfrm>
          <a:custGeom>
            <a:avLst/>
            <a:gdLst/>
            <a:ahLst/>
            <a:rect l="l" t="t" r="r" b="b"/>
            <a:pathLst>
              <a:path w="87" h="110">
                <a:moveTo>
                  <a:pt x="0" y="0"/>
                </a:moveTo>
                <a:cubicBezTo>
                  <a:pt x="63" y="21"/>
                  <a:pt x="42" y="4"/>
                  <a:pt x="73" y="37"/>
                </a:cubicBezTo>
                <a:cubicBezTo>
                  <a:pt x="87" y="79"/>
                  <a:pt x="82" y="55"/>
                  <a:pt x="82" y="110"/>
                </a:cubicBezTo>
              </a:path>
            </a:pathLst>
          </a:custGeom>
          <a:noFill/>
          <a:ln w="3816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TextShape 20"/>
          <p:cNvSpPr txBox="1"/>
          <p:nvPr/>
        </p:nvSpPr>
        <p:spPr>
          <a:xfrm>
            <a:off x="457200" y="304560"/>
            <a:ext cx="1752480" cy="53316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/>
          </a:gra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3300"/>
                </a:solidFill>
                <a:latin typeface="华文中宋"/>
                <a:ea typeface="华文中宋"/>
              </a:rPr>
              <a:t>巩固练习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CustomShape 21"/>
          <p:cNvSpPr/>
          <p:nvPr/>
        </p:nvSpPr>
        <p:spPr>
          <a:xfrm>
            <a:off x="685800" y="942840"/>
            <a:ext cx="5257800" cy="22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1.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如图，从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A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处观测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C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处时仰角∠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CAD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＝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30°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，从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B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处观测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C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处时仰角∠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CBD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＝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45°</a:t>
            </a:r>
            <a:r>
              <a:rPr b="0" lang="en-US" sz="2800" spc="-1" strike="noStrike">
                <a:solidFill>
                  <a:srgbClr val="000000"/>
                </a:solidFill>
                <a:latin typeface="华文中宋"/>
              </a:rPr>
              <a:t>.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从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C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处观测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A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、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B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两处时视角∠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ACB</a:t>
            </a:r>
            <a:r>
              <a:rPr b="0" lang="zh-CN" sz="2800" spc="-1" strike="noStrike">
                <a:solidFill>
                  <a:srgbClr val="000000"/>
                </a:solidFill>
                <a:latin typeface="华文中宋"/>
              </a:rPr>
              <a:t>是多少？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69" dur="indefinite" restart="never" nodeType="tmRoot">
          <p:childTnLst>
            <p:seq>
              <p:cTn id="370" dur="indefinite" nodeType="mainSeq">
                <p:childTnLst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CustomShape 1"/>
          <p:cNvSpPr/>
          <p:nvPr/>
        </p:nvSpPr>
        <p:spPr>
          <a:xfrm>
            <a:off x="250920" y="1628640"/>
            <a:ext cx="943920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　　在△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ABC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中，若∠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90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°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，你能求出∠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+∠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B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的度数吗？利用上面的结果，你能得出什么结论？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CustomShape 2"/>
          <p:cNvSpPr/>
          <p:nvPr/>
        </p:nvSpPr>
        <p:spPr>
          <a:xfrm>
            <a:off x="290520" y="3848040"/>
            <a:ext cx="441000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</a:rPr>
              <a:t>　　直角三角形的两个锐   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</a:rPr>
              <a:t>角互余．　　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01" name="Group 3"/>
          <p:cNvGrpSpPr/>
          <p:nvPr/>
        </p:nvGrpSpPr>
        <p:grpSpPr>
          <a:xfrm>
            <a:off x="4612320" y="2905200"/>
            <a:ext cx="4069080" cy="4371840"/>
            <a:chOff x="4612320" y="2905200"/>
            <a:chExt cx="4069080" cy="4371840"/>
          </a:xfrm>
        </p:grpSpPr>
        <p:sp>
          <p:nvSpPr>
            <p:cNvPr id="1302" name="CustomShape 4"/>
            <p:cNvSpPr/>
            <p:nvPr/>
          </p:nvSpPr>
          <p:spPr>
            <a:xfrm>
              <a:off x="8264880" y="304308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A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03" name="CustomShape 5"/>
            <p:cNvSpPr/>
            <p:nvPr/>
          </p:nvSpPr>
          <p:spPr>
            <a:xfrm>
              <a:off x="4612320" y="512604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B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04" name="CustomShape 6"/>
            <p:cNvSpPr/>
            <p:nvPr/>
          </p:nvSpPr>
          <p:spPr>
            <a:xfrm>
              <a:off x="8264520" y="5075280"/>
              <a:ext cx="4168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C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pic>
          <p:nvPicPr>
            <p:cNvPr id="1305" name="Picture 37" descr="无标题"/>
            <p:cNvPicPr/>
            <p:nvPr/>
          </p:nvPicPr>
          <p:blipFill>
            <a:blip r:embed="rId1"/>
            <a:stretch/>
          </p:blipFill>
          <p:spPr>
            <a:xfrm rot="16200000">
              <a:off x="4474800" y="3448080"/>
              <a:ext cx="4371840" cy="328572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CustomShape 1"/>
          <p:cNvSpPr/>
          <p:nvPr/>
        </p:nvSpPr>
        <p:spPr>
          <a:xfrm>
            <a:off x="243000" y="1628640"/>
            <a:ext cx="914220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　例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3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如图，∠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90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°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AD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BC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相交于点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CAE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与∠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DBE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有什么关系？为什么？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CustomShape 2"/>
          <p:cNvSpPr/>
          <p:nvPr/>
        </p:nvSpPr>
        <p:spPr>
          <a:xfrm>
            <a:off x="243000" y="3025800"/>
            <a:ext cx="7124760" cy="20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</a:rPr>
              <a:t>　　分析：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</a:rPr>
              <a:t>两个角的关系是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Times New Roman"/>
              </a:rPr>
              <a:t>什么？这两个角分别在什么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Times New Roman"/>
              </a:rPr>
              <a:t>三角形中？你如何验证自己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Times New Roman"/>
              </a:rPr>
              <a:t>的想法？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08" name="Group 3"/>
          <p:cNvGrpSpPr/>
          <p:nvPr/>
        </p:nvGrpSpPr>
        <p:grpSpPr>
          <a:xfrm>
            <a:off x="4123440" y="3424320"/>
            <a:ext cx="4664160" cy="2501640"/>
            <a:chOff x="4123440" y="3424320"/>
            <a:chExt cx="4664160" cy="2501640"/>
          </a:xfrm>
        </p:grpSpPr>
        <p:pic>
          <p:nvPicPr>
            <p:cNvPr id="1309" name="Picture 40" descr=""/>
            <p:cNvPicPr/>
            <p:nvPr/>
          </p:nvPicPr>
          <p:blipFill>
            <a:blip r:embed="rId1"/>
            <a:stretch/>
          </p:blipFill>
          <p:spPr>
            <a:xfrm>
              <a:off x="4449960" y="3808440"/>
              <a:ext cx="4033800" cy="196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0" name="CustomShape 4"/>
            <p:cNvSpPr/>
            <p:nvPr/>
          </p:nvSpPr>
          <p:spPr>
            <a:xfrm>
              <a:off x="5532840" y="3424320"/>
              <a:ext cx="4168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C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11" name="CustomShape 5"/>
            <p:cNvSpPr/>
            <p:nvPr/>
          </p:nvSpPr>
          <p:spPr>
            <a:xfrm>
              <a:off x="7463520" y="3703680"/>
              <a:ext cx="4366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D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12" name="CustomShape 6"/>
            <p:cNvSpPr/>
            <p:nvPr/>
          </p:nvSpPr>
          <p:spPr>
            <a:xfrm>
              <a:off x="6587280" y="408456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E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13" name="CustomShape 7"/>
            <p:cNvSpPr/>
            <p:nvPr/>
          </p:nvSpPr>
          <p:spPr>
            <a:xfrm>
              <a:off x="4123440" y="538020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A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14" name="CustomShape 8"/>
            <p:cNvSpPr/>
            <p:nvPr/>
          </p:nvSpPr>
          <p:spPr>
            <a:xfrm>
              <a:off x="8390520" y="540540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B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315" name="TextShape 9"/>
          <p:cNvSpPr txBox="1"/>
          <p:nvPr/>
        </p:nvSpPr>
        <p:spPr>
          <a:xfrm>
            <a:off x="6705720" y="276120"/>
            <a:ext cx="1828800" cy="56376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/>
          </a:gra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zh-CN" sz="2800" spc="-1" strike="noStrike">
                <a:solidFill>
                  <a:srgbClr val="ff3300"/>
                </a:solidFill>
                <a:latin typeface="华文中宋"/>
                <a:ea typeface="华文中宋"/>
              </a:rPr>
              <a:t>例题讲解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CustomShape 1"/>
          <p:cNvSpPr/>
          <p:nvPr/>
        </p:nvSpPr>
        <p:spPr>
          <a:xfrm>
            <a:off x="192240" y="3013200"/>
            <a:ext cx="5994360" cy="30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宋体"/>
              </a:rPr>
              <a:t>解：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在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Rt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△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AEC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中，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∵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90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°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∴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CAE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+∠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AEC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90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（直角三角形两锐角互余）．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在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Rt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△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BDE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中，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∵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90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°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17" name="Group 2"/>
          <p:cNvGrpSpPr/>
          <p:nvPr/>
        </p:nvGrpSpPr>
        <p:grpSpPr>
          <a:xfrm>
            <a:off x="4123440" y="3424320"/>
            <a:ext cx="4664160" cy="2501640"/>
            <a:chOff x="4123440" y="3424320"/>
            <a:chExt cx="4664160" cy="2501640"/>
          </a:xfrm>
        </p:grpSpPr>
        <p:pic>
          <p:nvPicPr>
            <p:cNvPr id="1318" name="Picture 31" descr=""/>
            <p:cNvPicPr/>
            <p:nvPr/>
          </p:nvPicPr>
          <p:blipFill>
            <a:blip r:embed="rId1"/>
            <a:stretch/>
          </p:blipFill>
          <p:spPr>
            <a:xfrm>
              <a:off x="4449960" y="3808440"/>
              <a:ext cx="4033800" cy="196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9" name="CustomShape 3"/>
            <p:cNvSpPr/>
            <p:nvPr/>
          </p:nvSpPr>
          <p:spPr>
            <a:xfrm>
              <a:off x="5532840" y="3424320"/>
              <a:ext cx="4168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C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20" name="CustomShape 4"/>
            <p:cNvSpPr/>
            <p:nvPr/>
          </p:nvSpPr>
          <p:spPr>
            <a:xfrm>
              <a:off x="7463520" y="3703680"/>
              <a:ext cx="4366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D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21" name="CustomShape 5"/>
            <p:cNvSpPr/>
            <p:nvPr/>
          </p:nvSpPr>
          <p:spPr>
            <a:xfrm>
              <a:off x="6587280" y="408456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E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22" name="CustomShape 6"/>
            <p:cNvSpPr/>
            <p:nvPr/>
          </p:nvSpPr>
          <p:spPr>
            <a:xfrm>
              <a:off x="4123440" y="538020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A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23" name="CustomShape 7"/>
            <p:cNvSpPr/>
            <p:nvPr/>
          </p:nvSpPr>
          <p:spPr>
            <a:xfrm>
              <a:off x="8390520" y="540540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B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324" name="CustomShape 8"/>
          <p:cNvSpPr/>
          <p:nvPr/>
        </p:nvSpPr>
        <p:spPr>
          <a:xfrm>
            <a:off x="243000" y="1628640"/>
            <a:ext cx="914220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　例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3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如图，∠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90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°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AD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BC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相交于点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CAE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与∠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DBE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有什么关系？为什么？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5" name="TextShape 9"/>
          <p:cNvSpPr txBox="1"/>
          <p:nvPr/>
        </p:nvSpPr>
        <p:spPr>
          <a:xfrm>
            <a:off x="6705720" y="276120"/>
            <a:ext cx="1828800" cy="56376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/>
          </a:gra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zh-CN" sz="2800" spc="-1" strike="noStrike">
                <a:solidFill>
                  <a:srgbClr val="ff3300"/>
                </a:solidFill>
                <a:latin typeface="华文中宋"/>
                <a:ea typeface="华文中宋"/>
              </a:rPr>
              <a:t>例题讲解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11" dur="indefinite" restart="never" nodeType="tmRoot">
          <p:childTnLst>
            <p:seq>
              <p:cTn id="412" dur="indefinite" nodeType="mainSeq">
                <p:childTnLst>
                  <p:par>
                    <p:cTn id="413" fill="hold">
                      <p:stCondLst>
                        <p:cond delay="0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CustomShape 1"/>
          <p:cNvSpPr/>
          <p:nvPr/>
        </p:nvSpPr>
        <p:spPr>
          <a:xfrm>
            <a:off x="192240" y="3013200"/>
            <a:ext cx="6070320" cy="30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宋体"/>
              </a:rPr>
              <a:t>解：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∴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DBE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+∠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BED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90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°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（直角三角形两锐角互余）．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∵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AEC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BED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（对顶角相等），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∴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CAE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DBE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（等角的余角相等）．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27" name="Group 2"/>
          <p:cNvGrpSpPr/>
          <p:nvPr/>
        </p:nvGrpSpPr>
        <p:grpSpPr>
          <a:xfrm>
            <a:off x="4123440" y="3424320"/>
            <a:ext cx="4664160" cy="2501640"/>
            <a:chOff x="4123440" y="3424320"/>
            <a:chExt cx="4664160" cy="2501640"/>
          </a:xfrm>
        </p:grpSpPr>
        <p:pic>
          <p:nvPicPr>
            <p:cNvPr id="1328" name="Picture 38" descr=""/>
            <p:cNvPicPr/>
            <p:nvPr/>
          </p:nvPicPr>
          <p:blipFill>
            <a:blip r:embed="rId1"/>
            <a:stretch/>
          </p:blipFill>
          <p:spPr>
            <a:xfrm>
              <a:off x="4449960" y="3808440"/>
              <a:ext cx="4033800" cy="196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9" name="CustomShape 3"/>
            <p:cNvSpPr/>
            <p:nvPr/>
          </p:nvSpPr>
          <p:spPr>
            <a:xfrm>
              <a:off x="5532840" y="3424320"/>
              <a:ext cx="4168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C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30" name="CustomShape 4"/>
            <p:cNvSpPr/>
            <p:nvPr/>
          </p:nvSpPr>
          <p:spPr>
            <a:xfrm>
              <a:off x="7463520" y="3703680"/>
              <a:ext cx="4366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D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31" name="CustomShape 5"/>
            <p:cNvSpPr/>
            <p:nvPr/>
          </p:nvSpPr>
          <p:spPr>
            <a:xfrm>
              <a:off x="6587280" y="408456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E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32" name="CustomShape 6"/>
            <p:cNvSpPr/>
            <p:nvPr/>
          </p:nvSpPr>
          <p:spPr>
            <a:xfrm>
              <a:off x="4123440" y="538020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A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33" name="CustomShape 7"/>
            <p:cNvSpPr/>
            <p:nvPr/>
          </p:nvSpPr>
          <p:spPr>
            <a:xfrm>
              <a:off x="8390520" y="5405400"/>
              <a:ext cx="397080" cy="52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i="1" lang="en-US" sz="2800" spc="-1" strike="noStrike">
                  <a:solidFill>
                    <a:srgbClr val="000000"/>
                  </a:solidFill>
                  <a:latin typeface="Times New Roman"/>
                </a:rPr>
                <a:t>B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334" name="CustomShape 8"/>
          <p:cNvSpPr/>
          <p:nvPr/>
        </p:nvSpPr>
        <p:spPr>
          <a:xfrm>
            <a:off x="243000" y="1628640"/>
            <a:ext cx="914220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　例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3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如图，∠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 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90</a:t>
            </a:r>
            <a:r>
              <a:rPr b="1" lang="en-US" sz="2800" spc="-1" strike="noStrike">
                <a:solidFill>
                  <a:srgbClr val="000000"/>
                </a:solidFill>
                <a:latin typeface="宋体"/>
              </a:rPr>
              <a:t>°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AD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BC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相交于点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，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CAE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与∠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DBE </a:t>
            </a: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有什么关系？为什么？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TextShape 9"/>
          <p:cNvSpPr txBox="1"/>
          <p:nvPr/>
        </p:nvSpPr>
        <p:spPr>
          <a:xfrm>
            <a:off x="6705720" y="276120"/>
            <a:ext cx="1828800" cy="56376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/>
          </a:gra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zh-CN" sz="2800" spc="-1" strike="noStrike">
                <a:solidFill>
                  <a:srgbClr val="ff3300"/>
                </a:solidFill>
                <a:latin typeface="华文中宋"/>
                <a:ea typeface="华文中宋"/>
              </a:rPr>
              <a:t>例题讲解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36" dur="indefinite" restart="never" nodeType="tmRoot">
          <p:childTnLst>
            <p:seq>
              <p:cTn id="437" dur="indefinite" nodeType="mainSeq">
                <p:childTnLst>
                  <p:par>
                    <p:cTn id="438" fill="hold">
                      <p:stCondLst>
                        <p:cond delay="0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CustomShape 1"/>
          <p:cNvSpPr/>
          <p:nvPr/>
        </p:nvSpPr>
        <p:spPr>
          <a:xfrm>
            <a:off x="250920" y="1628640"/>
            <a:ext cx="924876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　　　我们知道，如果一个三角形是直角三角形，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那么这个三角形有两个角互余．反过来，你能得出什么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宋体"/>
              </a:rPr>
              <a:t>结论？这个结论成立吗？如何验证你的想法？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7" name="CustomShape 2"/>
          <p:cNvSpPr/>
          <p:nvPr/>
        </p:nvSpPr>
        <p:spPr>
          <a:xfrm>
            <a:off x="276480" y="3827520"/>
            <a:ext cx="757836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</a:rPr>
              <a:t>　　</a:t>
            </a:r>
            <a:r>
              <a:rPr b="1" lang="zh-CN" sz="2800" spc="-1" strike="noStrike">
                <a:solidFill>
                  <a:srgbClr val="000000"/>
                </a:solidFill>
                <a:latin typeface="Times New Roman"/>
              </a:rPr>
              <a:t>利用三角形内角和定理可得：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97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</a:rPr>
              <a:t>       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</a:rPr>
              <a:t>有两个角互余的三角形是直角三角形．　　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56" dur="indefinite" restart="never" nodeType="tmRoot">
          <p:childTnLst>
            <p:seq>
              <p:cTn id="457" dur="indefinite" nodeType="mainSeq">
                <p:childTnLst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TextShape 1"/>
          <p:cNvSpPr txBox="1"/>
          <p:nvPr/>
        </p:nvSpPr>
        <p:spPr>
          <a:xfrm>
            <a:off x="3924360" y="404280"/>
            <a:ext cx="1162080" cy="70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ff3300"/>
                </a:solidFill>
                <a:latin typeface="华文中宋"/>
                <a:ea typeface="华文中宋"/>
              </a:rPr>
              <a:t>小结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9" name="CustomShape 2"/>
          <p:cNvSpPr/>
          <p:nvPr/>
        </p:nvSpPr>
        <p:spPr>
          <a:xfrm>
            <a:off x="597960" y="838080"/>
            <a:ext cx="79531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ff"/>
                </a:solidFill>
                <a:latin typeface="Times New Roman"/>
              </a:rPr>
              <a:t>1</a:t>
            </a:r>
            <a:r>
              <a:rPr b="0" lang="zh-CN" sz="2800" spc="-1" strike="noStrike">
                <a:solidFill>
                  <a:srgbClr val="0000ff"/>
                </a:solidFill>
                <a:latin typeface="Times New Roman"/>
              </a:rPr>
              <a:t>、三角形的内角和：三角形三个内角之和为</a:t>
            </a:r>
            <a:r>
              <a:rPr b="0" lang="zh-CN" sz="2800" spc="-1" strike="noStrike">
                <a:solidFill>
                  <a:srgbClr val="0000ff"/>
                </a:solidFill>
                <a:latin typeface="Times New Roman"/>
              </a:rPr>
              <a:t>180</a:t>
            </a:r>
            <a:r>
              <a:rPr b="0" lang="zh-CN" sz="2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0" name="CustomShape 3"/>
          <p:cNvSpPr/>
          <p:nvPr/>
        </p:nvSpPr>
        <p:spPr>
          <a:xfrm>
            <a:off x="530640" y="1371600"/>
            <a:ext cx="62629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ff"/>
                </a:solidFill>
                <a:latin typeface="Times New Roman"/>
              </a:rPr>
              <a:t>2</a:t>
            </a:r>
            <a:r>
              <a:rPr b="0" lang="zh-CN" sz="2800" spc="-1" strike="noStrike">
                <a:solidFill>
                  <a:srgbClr val="0000ff"/>
                </a:solidFill>
                <a:latin typeface="Times New Roman"/>
              </a:rPr>
              <a:t>、由三角形内角和等于</a:t>
            </a:r>
            <a:r>
              <a:rPr b="0" lang="zh-CN" sz="2800" spc="-1" strike="noStrike">
                <a:solidFill>
                  <a:srgbClr val="0000ff"/>
                </a:solidFill>
                <a:latin typeface="Times New Roman"/>
              </a:rPr>
              <a:t>180</a:t>
            </a:r>
            <a:r>
              <a:rPr b="0" lang="zh-CN" sz="2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°</a:t>
            </a:r>
            <a:r>
              <a:rPr b="0" lang="zh-CN" sz="2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，可得出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1" name="CustomShape 4"/>
          <p:cNvSpPr/>
          <p:nvPr/>
        </p:nvSpPr>
        <p:spPr>
          <a:xfrm>
            <a:off x="667440" y="1981080"/>
            <a:ext cx="4588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(1)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直角三角形两锐角互余；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2" name="CustomShape 5"/>
          <p:cNvSpPr/>
          <p:nvPr/>
        </p:nvSpPr>
        <p:spPr>
          <a:xfrm>
            <a:off x="677520" y="2590920"/>
            <a:ext cx="63637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(2)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一个三角形最多有一个直角或钝角；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3" name="CustomShape 6"/>
          <p:cNvSpPr/>
          <p:nvPr/>
        </p:nvSpPr>
        <p:spPr>
          <a:xfrm>
            <a:off x="685800" y="3276720"/>
            <a:ext cx="748188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(3)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任意一个三角形中，最多有三个锐角，最少有两个锐角；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4" name="CustomShape 7"/>
          <p:cNvSpPr/>
          <p:nvPr/>
        </p:nvSpPr>
        <p:spPr>
          <a:xfrm>
            <a:off x="670680" y="4343400"/>
            <a:ext cx="73026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(4)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一个三角形中至少有一个角小于或等于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60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66" dur="indefinite" restart="never" nodeType="tmRoot">
          <p:childTnLst>
            <p:seq>
              <p:cTn id="467" dur="indefinite" nodeType="mainSeq">
                <p:childTnLst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1" name="Picture 3" descr="PLAY-04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102" name="CustomShape 2"/>
          <p:cNvSpPr/>
          <p:nvPr/>
        </p:nvSpPr>
        <p:spPr>
          <a:xfrm>
            <a:off x="152280" y="457200"/>
            <a:ext cx="1295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zh-CN" sz="2400" spc="-1" strike="noStrike">
                <a:solidFill>
                  <a:srgbClr val="66ff33"/>
                </a:solidFill>
                <a:latin typeface="Times New Roman"/>
                <a:ea typeface="隶书"/>
              </a:rPr>
              <a:t>想一想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CustomShape 3"/>
          <p:cNvSpPr/>
          <p:nvPr/>
        </p:nvSpPr>
        <p:spPr>
          <a:xfrm>
            <a:off x="2209680" y="990720"/>
            <a:ext cx="601992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998"/>
              </a:spcBef>
            </a:pPr>
            <a:r>
              <a:rPr b="1" lang="zh-CN" sz="3200" spc="-1" strike="noStrike">
                <a:solidFill>
                  <a:srgbClr val="ff0000"/>
                </a:solidFill>
                <a:latin typeface="Times New Roman"/>
                <a:ea typeface="方正舒体"/>
              </a:rPr>
              <a:t>问题：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998"/>
              </a:spcBef>
            </a:pPr>
            <a:r>
              <a:rPr b="1" lang="zh-CN" sz="3200" spc="-1" strike="noStrike">
                <a:solidFill>
                  <a:srgbClr val="009999"/>
                </a:solidFill>
                <a:latin typeface="Times New Roman"/>
                <a:ea typeface="方正舒体"/>
              </a:rPr>
              <a:t>有什么方法可以得到１８０</a:t>
            </a:r>
            <a:r>
              <a:rPr b="1" lang="zh-CN" sz="3200" spc="-1" strike="noStrike">
                <a:solidFill>
                  <a:srgbClr val="009999"/>
                </a:solidFill>
                <a:latin typeface="Times New Roman"/>
                <a:ea typeface="方正舒体"/>
              </a:rPr>
              <a:t>°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CustomShape 4"/>
          <p:cNvSpPr/>
          <p:nvPr/>
        </p:nvSpPr>
        <p:spPr>
          <a:xfrm>
            <a:off x="2743200" y="2286000"/>
            <a:ext cx="4572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华文新魏"/>
              </a:rPr>
              <a:t>１．平角的度数是１８０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华文新魏"/>
              </a:rPr>
              <a:t>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CustomShape 5"/>
          <p:cNvSpPr/>
          <p:nvPr/>
        </p:nvSpPr>
        <p:spPr>
          <a:xfrm>
            <a:off x="2743200" y="3048120"/>
            <a:ext cx="510552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华文新魏"/>
              </a:rPr>
              <a:t>２．两直线平行，同旁内角的和是１８０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华文新魏"/>
              </a:rPr>
              <a:t>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CustomShape 6"/>
          <p:cNvSpPr/>
          <p:nvPr/>
        </p:nvSpPr>
        <p:spPr>
          <a:xfrm>
            <a:off x="2895480" y="4648320"/>
            <a:ext cx="3657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7"/>
          <p:cNvSpPr/>
          <p:nvPr/>
        </p:nvSpPr>
        <p:spPr>
          <a:xfrm>
            <a:off x="2362320" y="4191120"/>
            <a:ext cx="548640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3200" spc="-1" strike="noStrike">
                <a:solidFill>
                  <a:srgbClr val="009999"/>
                </a:solidFill>
                <a:latin typeface="Times New Roman"/>
                <a:ea typeface="方正舒体"/>
              </a:rPr>
              <a:t>下面我们通过</a:t>
            </a:r>
            <a:r>
              <a:rPr b="1" lang="zh-CN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折三角形的内角</a:t>
            </a:r>
            <a:r>
              <a:rPr b="1" lang="zh-CN" sz="3200" spc="-1" strike="noStrike">
                <a:solidFill>
                  <a:srgbClr val="009999"/>
                </a:solidFill>
                <a:latin typeface="Times New Roman"/>
                <a:ea typeface="方正舒体"/>
              </a:rPr>
              <a:t>和</a:t>
            </a:r>
            <a:r>
              <a:rPr b="1" lang="zh-CN" sz="3200" spc="-1" strike="noStrike">
                <a:solidFill>
                  <a:srgbClr val="ff3300"/>
                </a:solidFill>
                <a:latin typeface="Times New Roman"/>
                <a:ea typeface="方正舒体"/>
              </a:rPr>
              <a:t>拼三角形的内角</a:t>
            </a:r>
            <a:r>
              <a:rPr b="1" lang="zh-CN" sz="3200" spc="-1" strike="noStrike">
                <a:solidFill>
                  <a:srgbClr val="009999"/>
                </a:solidFill>
                <a:latin typeface="Times New Roman"/>
                <a:ea typeface="方正舒体"/>
              </a:rPr>
              <a:t>试试</a:t>
            </a:r>
            <a:r>
              <a:rPr b="1" lang="zh-CN" sz="2800" spc="-1" strike="noStrike">
                <a:solidFill>
                  <a:srgbClr val="009999"/>
                </a:solidFill>
                <a:latin typeface="Times New Roman"/>
              </a:rPr>
              <a:t>看</a:t>
            </a:r>
            <a:r>
              <a:rPr b="1" lang="en-US" sz="2800" spc="-1" strike="noStrike">
                <a:solidFill>
                  <a:srgbClr val="009999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>
    <p:newsflash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5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CustomShape 1"/>
          <p:cNvSpPr/>
          <p:nvPr/>
        </p:nvSpPr>
        <p:spPr>
          <a:xfrm>
            <a:off x="3203640" y="2925720"/>
            <a:ext cx="2665440" cy="158436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9" name="Group 2"/>
          <p:cNvGrpSpPr/>
          <p:nvPr/>
        </p:nvGrpSpPr>
        <p:grpSpPr>
          <a:xfrm>
            <a:off x="3203640" y="1341360"/>
            <a:ext cx="2663640" cy="1584360"/>
            <a:chOff x="3203640" y="1341360"/>
            <a:chExt cx="2663640" cy="1584360"/>
          </a:xfrm>
        </p:grpSpPr>
        <p:sp>
          <p:nvSpPr>
            <p:cNvPr id="1110" name="CustomShape 3"/>
            <p:cNvSpPr/>
            <p:nvPr/>
          </p:nvSpPr>
          <p:spPr>
            <a:xfrm>
              <a:off x="3203640" y="1341360"/>
              <a:ext cx="2663640" cy="1584360"/>
            </a:xfrm>
            <a:custGeom>
              <a:avLst/>
              <a:gdLst/>
              <a:ahLst/>
              <a:rect l="0" t="0" r="r" b="b"/>
              <a:pathLst>
                <a:path w="7401" h="4403">
                  <a:moveTo>
                    <a:pt x="3700" y="0"/>
                  </a:moveTo>
                  <a:lnTo>
                    <a:pt x="7400" y="4402"/>
                  </a:lnTo>
                  <a:lnTo>
                    <a:pt x="0" y="4402"/>
                  </a:lnTo>
                  <a:lnTo>
                    <a:pt x="3700" y="0"/>
                  </a:lnTo>
                </a:path>
              </a:pathLst>
            </a:custGeom>
            <a:solidFill>
              <a:srgbClr val="00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Line 4"/>
            <p:cNvSpPr/>
            <p:nvPr/>
          </p:nvSpPr>
          <p:spPr>
            <a:xfrm>
              <a:off x="4355640" y="1557360"/>
              <a:ext cx="360000" cy="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5"/>
            <p:cNvSpPr/>
            <p:nvPr/>
          </p:nvSpPr>
          <p:spPr>
            <a:xfrm>
              <a:off x="4331880" y="1485720"/>
              <a:ext cx="3589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grpSp>
        <p:nvGrpSpPr>
          <p:cNvPr id="1113" name="Group 6"/>
          <p:cNvGrpSpPr/>
          <p:nvPr/>
        </p:nvGrpSpPr>
        <p:grpSpPr>
          <a:xfrm>
            <a:off x="3203280" y="2925360"/>
            <a:ext cx="2663640" cy="1584360"/>
            <a:chOff x="3203280" y="2925360"/>
            <a:chExt cx="2663640" cy="1584360"/>
          </a:xfrm>
        </p:grpSpPr>
        <p:sp>
          <p:nvSpPr>
            <p:cNvPr id="1114" name="CustomShape 7"/>
            <p:cNvSpPr/>
            <p:nvPr/>
          </p:nvSpPr>
          <p:spPr>
            <a:xfrm rot="10800000">
              <a:off x="3203280" y="2925360"/>
              <a:ext cx="2663640" cy="1584360"/>
            </a:xfrm>
            <a:custGeom>
              <a:avLst/>
              <a:gdLst/>
              <a:ahLst/>
              <a:rect l="0" t="0" r="r" b="b"/>
              <a:pathLst>
                <a:path w="7401" h="4403">
                  <a:moveTo>
                    <a:pt x="3700" y="0"/>
                  </a:moveTo>
                  <a:lnTo>
                    <a:pt x="7400" y="4402"/>
                  </a:lnTo>
                  <a:lnTo>
                    <a:pt x="0" y="4402"/>
                  </a:lnTo>
                  <a:lnTo>
                    <a:pt x="3700" y="0"/>
                  </a:lnTo>
                </a:path>
              </a:pathLst>
            </a:custGeom>
            <a:solidFill>
              <a:srgbClr val="0099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Line 8"/>
            <p:cNvSpPr/>
            <p:nvPr/>
          </p:nvSpPr>
          <p:spPr>
            <a:xfrm flipH="1">
              <a:off x="4354920" y="4293720"/>
              <a:ext cx="3600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9"/>
            <p:cNvSpPr/>
            <p:nvPr/>
          </p:nvSpPr>
          <p:spPr>
            <a:xfrm rot="10800000">
              <a:off x="4379760" y="3844800"/>
              <a:ext cx="3589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grpSp>
        <p:nvGrpSpPr>
          <p:cNvPr id="1117" name="Group 10"/>
          <p:cNvGrpSpPr/>
          <p:nvPr/>
        </p:nvGrpSpPr>
        <p:grpSpPr>
          <a:xfrm>
            <a:off x="1905120" y="2971800"/>
            <a:ext cx="1295280" cy="1763640"/>
            <a:chOff x="1905120" y="2971800"/>
            <a:chExt cx="1295280" cy="1763640"/>
          </a:xfrm>
        </p:grpSpPr>
        <p:sp>
          <p:nvSpPr>
            <p:cNvPr id="1118" name="CustomShape 11"/>
            <p:cNvSpPr/>
            <p:nvPr/>
          </p:nvSpPr>
          <p:spPr>
            <a:xfrm flipH="1">
              <a:off x="1905120" y="2971800"/>
              <a:ext cx="1295280" cy="158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Line 12"/>
            <p:cNvSpPr/>
            <p:nvPr/>
          </p:nvSpPr>
          <p:spPr>
            <a:xfrm>
              <a:off x="2121120" y="4340160"/>
              <a:ext cx="71280" cy="21600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13"/>
            <p:cNvSpPr/>
            <p:nvPr/>
          </p:nvSpPr>
          <p:spPr>
            <a:xfrm>
              <a:off x="2149560" y="4214880"/>
              <a:ext cx="3589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grpSp>
        <p:nvGrpSpPr>
          <p:cNvPr id="1121" name="Group 14"/>
          <p:cNvGrpSpPr/>
          <p:nvPr/>
        </p:nvGrpSpPr>
        <p:grpSpPr>
          <a:xfrm>
            <a:off x="3203640" y="2925720"/>
            <a:ext cx="1296720" cy="1763640"/>
            <a:chOff x="3203640" y="2925720"/>
            <a:chExt cx="1296720" cy="1763640"/>
          </a:xfrm>
        </p:grpSpPr>
        <p:sp>
          <p:nvSpPr>
            <p:cNvPr id="1122" name="CustomShape 15"/>
            <p:cNvSpPr/>
            <p:nvPr/>
          </p:nvSpPr>
          <p:spPr>
            <a:xfrm>
              <a:off x="3203640" y="2925720"/>
              <a:ext cx="1296720" cy="158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Line 16"/>
            <p:cNvSpPr/>
            <p:nvPr/>
          </p:nvSpPr>
          <p:spPr>
            <a:xfrm flipH="1">
              <a:off x="4213080" y="4294080"/>
              <a:ext cx="71280" cy="2160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17"/>
            <p:cNvSpPr/>
            <p:nvPr/>
          </p:nvSpPr>
          <p:spPr>
            <a:xfrm flipH="1">
              <a:off x="3895920" y="4168800"/>
              <a:ext cx="3589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grpSp>
        <p:nvGrpSpPr>
          <p:cNvPr id="1125" name="Group 18"/>
          <p:cNvGrpSpPr/>
          <p:nvPr/>
        </p:nvGrpSpPr>
        <p:grpSpPr>
          <a:xfrm>
            <a:off x="5867280" y="2925720"/>
            <a:ext cx="1297080" cy="1692000"/>
            <a:chOff x="5867280" y="2925720"/>
            <a:chExt cx="1297080" cy="1692000"/>
          </a:xfrm>
        </p:grpSpPr>
        <p:sp>
          <p:nvSpPr>
            <p:cNvPr id="1126" name="CustomShape 19"/>
            <p:cNvSpPr/>
            <p:nvPr/>
          </p:nvSpPr>
          <p:spPr>
            <a:xfrm>
              <a:off x="5867280" y="2925720"/>
              <a:ext cx="1297080" cy="158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Line 20"/>
            <p:cNvSpPr/>
            <p:nvPr/>
          </p:nvSpPr>
          <p:spPr>
            <a:xfrm flipH="1">
              <a:off x="6874920" y="4294080"/>
              <a:ext cx="71640" cy="216000"/>
            </a:xfrm>
            <a:prstGeom prst="line">
              <a:avLst/>
            </a:prstGeom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21"/>
            <p:cNvSpPr/>
            <p:nvPr/>
          </p:nvSpPr>
          <p:spPr>
            <a:xfrm>
              <a:off x="6615000" y="4097160"/>
              <a:ext cx="3589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grpSp>
        <p:nvGrpSpPr>
          <p:cNvPr id="1129" name="Group 22"/>
          <p:cNvGrpSpPr/>
          <p:nvPr/>
        </p:nvGrpSpPr>
        <p:grpSpPr>
          <a:xfrm>
            <a:off x="4571640" y="2925720"/>
            <a:ext cx="1297080" cy="1692000"/>
            <a:chOff x="4571640" y="2925720"/>
            <a:chExt cx="1297080" cy="1692000"/>
          </a:xfrm>
        </p:grpSpPr>
        <p:sp>
          <p:nvSpPr>
            <p:cNvPr id="1130" name="CustomShape 23"/>
            <p:cNvSpPr/>
            <p:nvPr/>
          </p:nvSpPr>
          <p:spPr>
            <a:xfrm flipH="1">
              <a:off x="4571280" y="2925720"/>
              <a:ext cx="1297080" cy="158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Line 24"/>
            <p:cNvSpPr/>
            <p:nvPr/>
          </p:nvSpPr>
          <p:spPr>
            <a:xfrm>
              <a:off x="4789440" y="4294080"/>
              <a:ext cx="71640" cy="2160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25"/>
            <p:cNvSpPr/>
            <p:nvPr/>
          </p:nvSpPr>
          <p:spPr>
            <a:xfrm flipH="1">
              <a:off x="4780800" y="4097160"/>
              <a:ext cx="35892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133" name="CustomShape 26"/>
          <p:cNvSpPr/>
          <p:nvPr/>
        </p:nvSpPr>
        <p:spPr>
          <a:xfrm>
            <a:off x="2133720" y="228600"/>
            <a:ext cx="51814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黑体"/>
              </a:rPr>
              <a:t>把三个内角折在一起试试看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xit" presetID="17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0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xit" presetID="17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5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xit" presetID="17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0"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nodeType="afterEffect" fill="hold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4" name="Object 1"/>
          <p:cNvGraphicFramePr/>
          <p:nvPr/>
        </p:nvGraphicFramePr>
        <p:xfrm>
          <a:off x="990720" y="304920"/>
          <a:ext cx="3744720" cy="17143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135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90720" y="304920"/>
                    <a:ext cx="3744720" cy="1714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136" name="CustomShape 2"/>
          <p:cNvSpPr/>
          <p:nvPr/>
        </p:nvSpPr>
        <p:spPr>
          <a:xfrm>
            <a:off x="76320" y="2209680"/>
            <a:ext cx="8839080" cy="42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  <a:spcBef>
                <a:spcPts val="1998"/>
              </a:spcBef>
            </a:pP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      </a:t>
            </a:r>
            <a:r>
              <a:rPr b="1" lang="en-US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 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在一个直角三角形里住着三个内角，平时，它们三兄弟非常团结</a:t>
            </a:r>
            <a:r>
              <a:rPr b="1" lang="en-US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.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可是有一天，老二突然不高兴，发起脾气来，它指着老大说：</a:t>
            </a:r>
            <a:r>
              <a:rPr b="1" lang="zh-CN" sz="3200" spc="-1" strike="noStrike">
                <a:solidFill>
                  <a:srgbClr val="0000ff"/>
                </a:solidFill>
                <a:latin typeface="华文仿宋"/>
                <a:ea typeface="方正舒体"/>
              </a:rPr>
              <a:t>“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你凭什么度数最大，我也要和你一样大！</a:t>
            </a:r>
            <a:r>
              <a:rPr b="1" lang="zh-CN" sz="3200" spc="-1" strike="noStrike">
                <a:solidFill>
                  <a:srgbClr val="0000ff"/>
                </a:solidFill>
                <a:latin typeface="华文仿宋"/>
                <a:ea typeface="方正舒体"/>
              </a:rPr>
              <a:t>”“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不行啊！</a:t>
            </a:r>
            <a:r>
              <a:rPr b="1" lang="zh-CN" sz="3200" spc="-1" strike="noStrike">
                <a:solidFill>
                  <a:srgbClr val="0000ff"/>
                </a:solidFill>
                <a:latin typeface="华文仿宋"/>
                <a:ea typeface="方正舒体"/>
              </a:rPr>
              <a:t>”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老大说：</a:t>
            </a:r>
            <a:r>
              <a:rPr b="1" lang="zh-CN" sz="3200" spc="-1" strike="noStrike">
                <a:solidFill>
                  <a:srgbClr val="0000ff"/>
                </a:solidFill>
                <a:latin typeface="华文仿宋"/>
                <a:ea typeface="方正舒体"/>
              </a:rPr>
              <a:t>“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这是不可能的，否则，我们这个家就再也围不起来了</a:t>
            </a:r>
            <a:r>
              <a:rPr b="1" lang="zh-CN" sz="3200" spc="-1" strike="noStrike">
                <a:solidFill>
                  <a:srgbClr val="0000ff"/>
                </a:solidFill>
                <a:latin typeface="华文仿宋"/>
                <a:ea typeface="方正舒体"/>
              </a:rPr>
              <a:t>……”“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为什么？</a:t>
            </a:r>
            <a:r>
              <a:rPr b="1" lang="zh-CN" sz="3200" spc="-1" strike="noStrike">
                <a:solidFill>
                  <a:srgbClr val="0000ff"/>
                </a:solidFill>
                <a:latin typeface="华文仿宋"/>
                <a:ea typeface="方正舒体"/>
              </a:rPr>
              <a:t>”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 老二很纳闷</a:t>
            </a:r>
            <a:r>
              <a:rPr b="1" lang="en-US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spcBef>
                <a:spcPts val="1998"/>
              </a:spcBef>
            </a:pP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        </a:t>
            </a:r>
            <a:r>
              <a:rPr b="1" lang="zh-CN" sz="3200" spc="-1" strike="noStrike">
                <a:solidFill>
                  <a:srgbClr val="0000ff"/>
                </a:solidFill>
                <a:latin typeface="方正舒体"/>
                <a:ea typeface="方正舒体"/>
              </a:rPr>
              <a:t>同学们，你们知道其中的道理吗？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137" name="Object 3"/>
          <p:cNvGraphicFramePr/>
          <p:nvPr/>
        </p:nvGraphicFramePr>
        <p:xfrm>
          <a:off x="1371600" y="304920"/>
          <a:ext cx="2557440" cy="167616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1138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371600" y="304920"/>
                    <a:ext cx="2557440" cy="1676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139" name="CustomShape 4"/>
          <p:cNvSpPr/>
          <p:nvPr/>
        </p:nvSpPr>
        <p:spPr>
          <a:xfrm>
            <a:off x="4724280" y="83808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5"/>
          <p:cNvSpPr/>
          <p:nvPr/>
        </p:nvSpPr>
        <p:spPr>
          <a:xfrm>
            <a:off x="4724280" y="914400"/>
            <a:ext cx="441972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2497"/>
              </a:spcBef>
            </a:pPr>
            <a:r>
              <a:rPr b="1" i="1" lang="zh-CN" sz="4000" spc="-1" strike="noStrike">
                <a:solidFill>
                  <a:srgbClr val="9900cc"/>
                </a:solidFill>
                <a:latin typeface="Times New Roman"/>
                <a:ea typeface="方正舒体"/>
              </a:rPr>
              <a:t>内角三兄弟之争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>
    <p:zoom dir="out"/>
  </p:transition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Picture 2" descr="例题封面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aphicFrame>
        <p:nvGraphicFramePr>
          <p:cNvPr id="1142" name="Object 1"/>
          <p:cNvGraphicFramePr/>
          <p:nvPr/>
        </p:nvGraphicFramePr>
        <p:xfrm>
          <a:off x="5638680" y="2725560"/>
          <a:ext cx="1702080" cy="114300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143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5638680" y="2725560"/>
                    <a:ext cx="1702080" cy="1143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44" name="Object 2"/>
          <p:cNvGraphicFramePr/>
          <p:nvPr/>
        </p:nvGraphicFramePr>
        <p:xfrm>
          <a:off x="3276720" y="2712960"/>
          <a:ext cx="2420640" cy="115560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1145" name="Object 4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3276720" y="2712960"/>
                    <a:ext cx="2420640" cy="1155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46" name="Object 3"/>
          <p:cNvGraphicFramePr/>
          <p:nvPr/>
        </p:nvGraphicFramePr>
        <p:xfrm>
          <a:off x="609480" y="609480"/>
          <a:ext cx="2971800" cy="1714680"/>
        </p:xfrm>
        <a:graphic>
          <a:graphicData uri="http://schemas.openxmlformats.org/presentationml/2006/ole">
            <p:oleObj r:id="rId6" spid="">
              <p:embed/>
              <p:pic>
                <p:nvPicPr>
                  <p:cNvPr id="1147" name="Object 5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609480" y="609480"/>
                    <a:ext cx="2971800" cy="1714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48" name="Object 4"/>
          <p:cNvGraphicFramePr/>
          <p:nvPr/>
        </p:nvGraphicFramePr>
        <p:xfrm>
          <a:off x="4343400" y="2514600"/>
          <a:ext cx="1981080" cy="1355760"/>
        </p:xfrm>
        <a:graphic>
          <a:graphicData uri="http://schemas.openxmlformats.org/presentationml/2006/ole">
            <p:oleObj r:id="rId8" spid="">
              <p:embed/>
              <p:pic>
                <p:nvPicPr>
                  <p:cNvPr id="1149" name="Object 6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4343400" y="2514600"/>
                    <a:ext cx="1981080" cy="1355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1150" name="Picture 7" descr="006_JPG"/>
          <p:cNvPicPr/>
          <p:nvPr/>
        </p:nvPicPr>
        <p:blipFill>
          <a:blip r:embed="rId10"/>
          <a:stretch/>
        </p:blipFill>
        <p:spPr>
          <a:xfrm>
            <a:off x="7842240" y="4724280"/>
            <a:ext cx="1301760" cy="2133720"/>
          </a:xfrm>
          <a:prstGeom prst="rect">
            <a:avLst/>
          </a:prstGeom>
          <a:ln>
            <a:noFill/>
          </a:ln>
        </p:spPr>
      </p:pic>
      <p:sp>
        <p:nvSpPr>
          <p:cNvPr id="1151" name="CustomShape 5"/>
          <p:cNvSpPr/>
          <p:nvPr/>
        </p:nvSpPr>
        <p:spPr>
          <a:xfrm>
            <a:off x="3581280" y="380880"/>
            <a:ext cx="5043600" cy="24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Times New Roman"/>
              </a:rPr>
              <a:t>将三角形的内角剪下，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Times New Roman"/>
              </a:rPr>
              <a:t>试着拼拼看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52" name="Picture 9" descr="j0252177"/>
          <p:cNvPicPr/>
          <p:nvPr/>
        </p:nvPicPr>
        <p:blipFill>
          <a:blip r:embed="rId11"/>
          <a:stretch/>
        </p:blipFill>
        <p:spPr>
          <a:xfrm>
            <a:off x="0" y="990720"/>
            <a:ext cx="957240" cy="674640"/>
          </a:xfrm>
          <a:prstGeom prst="rect">
            <a:avLst/>
          </a:prstGeom>
          <a:ln>
            <a:noFill/>
          </a:ln>
        </p:spPr>
      </p:pic>
    </p:spTree>
  </p:cSld>
  <p:transition>
    <p:cover dir="ld"/>
  </p:transition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CustomShape 1"/>
          <p:cNvSpPr/>
          <p:nvPr/>
        </p:nvSpPr>
        <p:spPr>
          <a:xfrm>
            <a:off x="304920" y="609480"/>
            <a:ext cx="8686800" cy="18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Times New Roman"/>
              </a:rPr>
              <a:t>将三角形的内角剪下，试着拼拼看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4" name="CustomShape 2"/>
          <p:cNvSpPr/>
          <p:nvPr/>
        </p:nvSpPr>
        <p:spPr>
          <a:xfrm rot="10835400">
            <a:off x="615600" y="4773240"/>
            <a:ext cx="1251000" cy="833400"/>
          </a:xfrm>
          <a:custGeom>
            <a:avLst/>
            <a:gdLst/>
            <a:ahLst/>
            <a:rect l="l" t="t" r="r" b="b"/>
            <a:pathLst>
              <a:path w="4724" h="3148">
                <a:moveTo>
                  <a:pt x="2309" y="663"/>
                </a:moveTo>
                <a:lnTo>
                  <a:pt x="1758" y="0"/>
                </a:lnTo>
                <a:lnTo>
                  <a:pt x="0" y="3148"/>
                </a:lnTo>
                <a:lnTo>
                  <a:pt x="4542" y="3148"/>
                </a:lnTo>
                <a:lnTo>
                  <a:pt x="4322" y="2457"/>
                </a:lnTo>
                <a:lnTo>
                  <a:pt x="4724" y="1982"/>
                </a:lnTo>
                <a:lnTo>
                  <a:pt x="4248" y="1579"/>
                </a:lnTo>
                <a:lnTo>
                  <a:pt x="4651" y="736"/>
                </a:lnTo>
                <a:lnTo>
                  <a:pt x="4102" y="371"/>
                </a:lnTo>
                <a:lnTo>
                  <a:pt x="3699" y="773"/>
                </a:lnTo>
                <a:lnTo>
                  <a:pt x="2821" y="297"/>
                </a:lnTo>
                <a:lnTo>
                  <a:pt x="2309" y="663"/>
                </a:lnTo>
                <a:close/>
              </a:path>
            </a:pathLst>
          </a:custGeom>
          <a:solidFill>
            <a:srgbClr val="ccff66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3"/>
          <p:cNvSpPr/>
          <p:nvPr/>
        </p:nvSpPr>
        <p:spPr>
          <a:xfrm rot="10819200">
            <a:off x="1842840" y="4779720"/>
            <a:ext cx="1800000" cy="833400"/>
          </a:xfrm>
          <a:custGeom>
            <a:avLst/>
            <a:gdLst/>
            <a:ahLst/>
            <a:rect l="l" t="t" r="r" b="b"/>
            <a:pathLst>
              <a:path w="6802" h="3149">
                <a:moveTo>
                  <a:pt x="2252" y="481"/>
                </a:moveTo>
                <a:lnTo>
                  <a:pt x="1977" y="225"/>
                </a:lnTo>
                <a:lnTo>
                  <a:pt x="1538" y="664"/>
                </a:lnTo>
                <a:lnTo>
                  <a:pt x="989" y="298"/>
                </a:lnTo>
                <a:lnTo>
                  <a:pt x="403" y="737"/>
                </a:lnTo>
                <a:lnTo>
                  <a:pt x="0" y="1580"/>
                </a:lnTo>
                <a:lnTo>
                  <a:pt x="476" y="1983"/>
                </a:lnTo>
                <a:lnTo>
                  <a:pt x="74" y="2458"/>
                </a:lnTo>
                <a:lnTo>
                  <a:pt x="294" y="3149"/>
                </a:lnTo>
                <a:lnTo>
                  <a:pt x="6802" y="3149"/>
                </a:lnTo>
                <a:lnTo>
                  <a:pt x="3033" y="0"/>
                </a:lnTo>
                <a:lnTo>
                  <a:pt x="2252" y="481"/>
                </a:lnTo>
                <a:close/>
              </a:path>
            </a:pathLst>
          </a:custGeom>
          <a:solidFill>
            <a:srgbClr val="ff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4"/>
          <p:cNvSpPr/>
          <p:nvPr/>
        </p:nvSpPr>
        <p:spPr>
          <a:xfrm>
            <a:off x="1378080" y="4800600"/>
            <a:ext cx="1461960" cy="1038240"/>
          </a:xfrm>
          <a:custGeom>
            <a:avLst/>
            <a:gdLst/>
            <a:ahLst/>
            <a:rect l="l" t="t" r="r" b="b"/>
            <a:pathLst>
              <a:path w="5523" h="3922">
                <a:moveTo>
                  <a:pt x="0" y="3149"/>
                </a:moveTo>
                <a:lnTo>
                  <a:pt x="551" y="3812"/>
                </a:lnTo>
                <a:lnTo>
                  <a:pt x="1063" y="3446"/>
                </a:lnTo>
                <a:lnTo>
                  <a:pt x="1941" y="3922"/>
                </a:lnTo>
                <a:lnTo>
                  <a:pt x="2344" y="3520"/>
                </a:lnTo>
                <a:lnTo>
                  <a:pt x="2893" y="3885"/>
                </a:lnTo>
                <a:lnTo>
                  <a:pt x="3479" y="3446"/>
                </a:lnTo>
                <a:lnTo>
                  <a:pt x="4028" y="3812"/>
                </a:lnTo>
                <a:lnTo>
                  <a:pt x="4467" y="3373"/>
                </a:lnTo>
                <a:lnTo>
                  <a:pt x="4742" y="3629"/>
                </a:lnTo>
                <a:lnTo>
                  <a:pt x="5523" y="3148"/>
                </a:lnTo>
                <a:lnTo>
                  <a:pt x="1755" y="0"/>
                </a:lnTo>
                <a:lnTo>
                  <a:pt x="0" y="3149"/>
                </a:lnTo>
                <a:close/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5"/>
          <p:cNvSpPr/>
          <p:nvPr/>
        </p:nvSpPr>
        <p:spPr>
          <a:xfrm>
            <a:off x="914400" y="5645160"/>
            <a:ext cx="1251000" cy="833400"/>
          </a:xfrm>
          <a:custGeom>
            <a:avLst/>
            <a:gdLst/>
            <a:ahLst/>
            <a:rect l="l" t="t" r="r" b="b"/>
            <a:pathLst>
              <a:path w="4724" h="3148">
                <a:moveTo>
                  <a:pt x="2309" y="663"/>
                </a:moveTo>
                <a:lnTo>
                  <a:pt x="1758" y="0"/>
                </a:lnTo>
                <a:lnTo>
                  <a:pt x="0" y="3148"/>
                </a:lnTo>
                <a:lnTo>
                  <a:pt x="4542" y="3148"/>
                </a:lnTo>
                <a:lnTo>
                  <a:pt x="4322" y="2457"/>
                </a:lnTo>
                <a:lnTo>
                  <a:pt x="4724" y="1982"/>
                </a:lnTo>
                <a:lnTo>
                  <a:pt x="4248" y="1579"/>
                </a:lnTo>
                <a:lnTo>
                  <a:pt x="4651" y="736"/>
                </a:lnTo>
                <a:lnTo>
                  <a:pt x="4102" y="371"/>
                </a:lnTo>
                <a:lnTo>
                  <a:pt x="3699" y="773"/>
                </a:lnTo>
                <a:lnTo>
                  <a:pt x="2821" y="297"/>
                </a:lnTo>
                <a:lnTo>
                  <a:pt x="2309" y="663"/>
                </a:lnTo>
                <a:close/>
              </a:path>
            </a:pathLst>
          </a:custGeom>
          <a:solidFill>
            <a:srgbClr val="ccff66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6"/>
          <p:cNvSpPr/>
          <p:nvPr/>
        </p:nvSpPr>
        <p:spPr>
          <a:xfrm>
            <a:off x="2022480" y="5645160"/>
            <a:ext cx="1800360" cy="833400"/>
          </a:xfrm>
          <a:custGeom>
            <a:avLst/>
            <a:gdLst/>
            <a:ahLst/>
            <a:rect l="l" t="t" r="r" b="b"/>
            <a:pathLst>
              <a:path w="6802" h="3149">
                <a:moveTo>
                  <a:pt x="2252" y="481"/>
                </a:moveTo>
                <a:lnTo>
                  <a:pt x="1977" y="225"/>
                </a:lnTo>
                <a:lnTo>
                  <a:pt x="1538" y="664"/>
                </a:lnTo>
                <a:lnTo>
                  <a:pt x="989" y="298"/>
                </a:lnTo>
                <a:lnTo>
                  <a:pt x="403" y="737"/>
                </a:lnTo>
                <a:lnTo>
                  <a:pt x="0" y="1580"/>
                </a:lnTo>
                <a:lnTo>
                  <a:pt x="476" y="1983"/>
                </a:lnTo>
                <a:lnTo>
                  <a:pt x="74" y="2458"/>
                </a:lnTo>
                <a:lnTo>
                  <a:pt x="294" y="3149"/>
                </a:lnTo>
                <a:lnTo>
                  <a:pt x="6802" y="3149"/>
                </a:lnTo>
                <a:lnTo>
                  <a:pt x="3033" y="0"/>
                </a:lnTo>
                <a:lnTo>
                  <a:pt x="2252" y="481"/>
                </a:lnTo>
                <a:close/>
              </a:path>
            </a:pathLst>
          </a:custGeom>
          <a:solidFill>
            <a:srgbClr val="ffcc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59" name="Group 7"/>
          <p:cNvGrpSpPr/>
          <p:nvPr/>
        </p:nvGrpSpPr>
        <p:grpSpPr>
          <a:xfrm>
            <a:off x="914400" y="4800600"/>
            <a:ext cx="2924280" cy="1666800"/>
            <a:chOff x="914400" y="4800600"/>
            <a:chExt cx="2924280" cy="1666800"/>
          </a:xfrm>
        </p:grpSpPr>
        <p:sp>
          <p:nvSpPr>
            <p:cNvPr id="1160" name="CustomShape 8"/>
            <p:cNvSpPr/>
            <p:nvPr/>
          </p:nvSpPr>
          <p:spPr>
            <a:xfrm>
              <a:off x="914400" y="5634000"/>
              <a:ext cx="1201680" cy="833400"/>
            </a:xfrm>
            <a:custGeom>
              <a:avLst/>
              <a:gdLst/>
              <a:ahLst/>
              <a:rect l="l" t="t" r="r" b="b"/>
              <a:pathLst>
                <a:path w="4542" h="3148">
                  <a:moveTo>
                    <a:pt x="4542" y="3148"/>
                  </a:moveTo>
                  <a:lnTo>
                    <a:pt x="0" y="3148"/>
                  </a:lnTo>
                  <a:lnTo>
                    <a:pt x="175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9"/>
            <p:cNvSpPr/>
            <p:nvPr/>
          </p:nvSpPr>
          <p:spPr>
            <a:xfrm>
              <a:off x="2109960" y="5614920"/>
              <a:ext cx="696600" cy="195480"/>
            </a:xfrm>
            <a:custGeom>
              <a:avLst/>
              <a:gdLst/>
              <a:ahLst/>
              <a:rect l="l" t="t" r="r" b="b"/>
              <a:pathLst>
                <a:path w="2630" h="737">
                  <a:moveTo>
                    <a:pt x="0" y="737"/>
                  </a:moveTo>
                  <a:lnTo>
                    <a:pt x="586" y="298"/>
                  </a:lnTo>
                  <a:lnTo>
                    <a:pt x="1135" y="664"/>
                  </a:lnTo>
                  <a:lnTo>
                    <a:pt x="1574" y="225"/>
                  </a:lnTo>
                  <a:lnTo>
                    <a:pt x="1849" y="481"/>
                  </a:lnTo>
                  <a:lnTo>
                    <a:pt x="2630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10"/>
            <p:cNvSpPr/>
            <p:nvPr/>
          </p:nvSpPr>
          <p:spPr>
            <a:xfrm>
              <a:off x="2038320" y="5829480"/>
              <a:ext cx="127080" cy="637920"/>
            </a:xfrm>
            <a:custGeom>
              <a:avLst/>
              <a:gdLst/>
              <a:ahLst/>
              <a:rect l="l" t="t" r="r" b="b"/>
              <a:pathLst>
                <a:path w="476" h="2412">
                  <a:moveTo>
                    <a:pt x="403" y="0"/>
                  </a:moveTo>
                  <a:lnTo>
                    <a:pt x="0" y="843"/>
                  </a:lnTo>
                  <a:lnTo>
                    <a:pt x="476" y="1246"/>
                  </a:lnTo>
                  <a:lnTo>
                    <a:pt x="74" y="1721"/>
                  </a:lnTo>
                  <a:lnTo>
                    <a:pt x="294" y="2412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11"/>
            <p:cNvSpPr/>
            <p:nvPr/>
          </p:nvSpPr>
          <p:spPr>
            <a:xfrm>
              <a:off x="1379520" y="4800600"/>
              <a:ext cx="1461960" cy="833400"/>
            </a:xfrm>
            <a:custGeom>
              <a:avLst/>
              <a:gdLst/>
              <a:ahLst/>
              <a:rect l="l" t="t" r="r" b="b"/>
              <a:pathLst>
                <a:path w="5523" h="3149">
                  <a:moveTo>
                    <a:pt x="5523" y="3148"/>
                  </a:moveTo>
                  <a:lnTo>
                    <a:pt x="1755" y="0"/>
                  </a:lnTo>
                  <a:lnTo>
                    <a:pt x="0" y="3149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12"/>
            <p:cNvSpPr/>
            <p:nvPr/>
          </p:nvSpPr>
          <p:spPr>
            <a:xfrm>
              <a:off x="2116080" y="5634000"/>
              <a:ext cx="1722600" cy="833400"/>
            </a:xfrm>
            <a:custGeom>
              <a:avLst/>
              <a:gdLst/>
              <a:ahLst/>
              <a:rect l="l" t="t" r="r" b="b"/>
              <a:pathLst>
                <a:path w="6508" h="3149">
                  <a:moveTo>
                    <a:pt x="0" y="3149"/>
                  </a:moveTo>
                  <a:lnTo>
                    <a:pt x="6508" y="3149"/>
                  </a:lnTo>
                  <a:lnTo>
                    <a:pt x="2739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13"/>
            <p:cNvSpPr/>
            <p:nvPr/>
          </p:nvSpPr>
          <p:spPr>
            <a:xfrm>
              <a:off x="1379520" y="5634000"/>
              <a:ext cx="765360" cy="204840"/>
            </a:xfrm>
            <a:custGeom>
              <a:avLst/>
              <a:gdLst/>
              <a:ahLst/>
              <a:rect l="l" t="t" r="r" b="b"/>
              <a:pathLst>
                <a:path w="2893" h="773">
                  <a:moveTo>
                    <a:pt x="0" y="0"/>
                  </a:moveTo>
                  <a:lnTo>
                    <a:pt x="551" y="663"/>
                  </a:lnTo>
                  <a:lnTo>
                    <a:pt x="1063" y="297"/>
                  </a:lnTo>
                  <a:lnTo>
                    <a:pt x="1941" y="773"/>
                  </a:lnTo>
                  <a:lnTo>
                    <a:pt x="2344" y="371"/>
                  </a:lnTo>
                  <a:lnTo>
                    <a:pt x="2893" y="736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6" name="CustomShape 14"/>
          <p:cNvSpPr/>
          <p:nvPr/>
        </p:nvSpPr>
        <p:spPr>
          <a:xfrm>
            <a:off x="4114800" y="3505320"/>
            <a:ext cx="1251000" cy="833400"/>
          </a:xfrm>
          <a:custGeom>
            <a:avLst/>
            <a:gdLst/>
            <a:ahLst/>
            <a:rect l="l" t="t" r="r" b="b"/>
            <a:pathLst>
              <a:path w="4724" h="3148">
                <a:moveTo>
                  <a:pt x="2309" y="663"/>
                </a:moveTo>
                <a:lnTo>
                  <a:pt x="1758" y="0"/>
                </a:lnTo>
                <a:lnTo>
                  <a:pt x="0" y="3148"/>
                </a:lnTo>
                <a:lnTo>
                  <a:pt x="4542" y="3148"/>
                </a:lnTo>
                <a:lnTo>
                  <a:pt x="4322" y="2457"/>
                </a:lnTo>
                <a:lnTo>
                  <a:pt x="4724" y="1982"/>
                </a:lnTo>
                <a:lnTo>
                  <a:pt x="4248" y="1579"/>
                </a:lnTo>
                <a:lnTo>
                  <a:pt x="4651" y="736"/>
                </a:lnTo>
                <a:lnTo>
                  <a:pt x="4102" y="371"/>
                </a:lnTo>
                <a:lnTo>
                  <a:pt x="3699" y="773"/>
                </a:lnTo>
                <a:lnTo>
                  <a:pt x="2821" y="297"/>
                </a:lnTo>
                <a:lnTo>
                  <a:pt x="2309" y="663"/>
                </a:lnTo>
                <a:close/>
              </a:path>
            </a:pathLst>
          </a:custGeom>
          <a:solidFill>
            <a:srgbClr val="ccf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15"/>
          <p:cNvSpPr/>
          <p:nvPr/>
        </p:nvSpPr>
        <p:spPr>
          <a:xfrm>
            <a:off x="4572000" y="2666880"/>
            <a:ext cx="1461960" cy="1038240"/>
          </a:xfrm>
          <a:custGeom>
            <a:avLst/>
            <a:gdLst/>
            <a:ahLst/>
            <a:rect l="l" t="t" r="r" b="b"/>
            <a:pathLst>
              <a:path w="5523" h="3922">
                <a:moveTo>
                  <a:pt x="0" y="3149"/>
                </a:moveTo>
                <a:lnTo>
                  <a:pt x="551" y="3812"/>
                </a:lnTo>
                <a:lnTo>
                  <a:pt x="1063" y="3446"/>
                </a:lnTo>
                <a:lnTo>
                  <a:pt x="1941" y="3922"/>
                </a:lnTo>
                <a:lnTo>
                  <a:pt x="2344" y="3520"/>
                </a:lnTo>
                <a:lnTo>
                  <a:pt x="2893" y="3885"/>
                </a:lnTo>
                <a:lnTo>
                  <a:pt x="3479" y="3446"/>
                </a:lnTo>
                <a:lnTo>
                  <a:pt x="4028" y="3812"/>
                </a:lnTo>
                <a:lnTo>
                  <a:pt x="4467" y="3373"/>
                </a:lnTo>
                <a:lnTo>
                  <a:pt x="4742" y="3629"/>
                </a:lnTo>
                <a:lnTo>
                  <a:pt x="5523" y="3148"/>
                </a:lnTo>
                <a:lnTo>
                  <a:pt x="1755" y="0"/>
                </a:lnTo>
                <a:lnTo>
                  <a:pt x="0" y="3149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16"/>
          <p:cNvSpPr/>
          <p:nvPr/>
        </p:nvSpPr>
        <p:spPr>
          <a:xfrm>
            <a:off x="5257800" y="3505320"/>
            <a:ext cx="1800360" cy="833400"/>
          </a:xfrm>
          <a:custGeom>
            <a:avLst/>
            <a:gdLst/>
            <a:ahLst/>
            <a:rect l="l" t="t" r="r" b="b"/>
            <a:pathLst>
              <a:path w="6802" h="3149">
                <a:moveTo>
                  <a:pt x="2252" y="481"/>
                </a:moveTo>
                <a:lnTo>
                  <a:pt x="1977" y="225"/>
                </a:lnTo>
                <a:lnTo>
                  <a:pt x="1538" y="664"/>
                </a:lnTo>
                <a:lnTo>
                  <a:pt x="989" y="298"/>
                </a:lnTo>
                <a:lnTo>
                  <a:pt x="403" y="737"/>
                </a:lnTo>
                <a:lnTo>
                  <a:pt x="0" y="1580"/>
                </a:lnTo>
                <a:lnTo>
                  <a:pt x="476" y="1983"/>
                </a:lnTo>
                <a:lnTo>
                  <a:pt x="74" y="2458"/>
                </a:lnTo>
                <a:lnTo>
                  <a:pt x="294" y="3149"/>
                </a:lnTo>
                <a:lnTo>
                  <a:pt x="6802" y="3149"/>
                </a:lnTo>
                <a:lnTo>
                  <a:pt x="3033" y="0"/>
                </a:lnTo>
                <a:lnTo>
                  <a:pt x="2252" y="481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9" name="Group 17"/>
          <p:cNvGrpSpPr/>
          <p:nvPr/>
        </p:nvGrpSpPr>
        <p:grpSpPr>
          <a:xfrm>
            <a:off x="4114800" y="2666880"/>
            <a:ext cx="2924280" cy="1666800"/>
            <a:chOff x="4114800" y="2666880"/>
            <a:chExt cx="2924280" cy="1666800"/>
          </a:xfrm>
        </p:grpSpPr>
        <p:sp>
          <p:nvSpPr>
            <p:cNvPr id="1170" name="CustomShape 18"/>
            <p:cNvSpPr/>
            <p:nvPr/>
          </p:nvSpPr>
          <p:spPr>
            <a:xfrm>
              <a:off x="4114800" y="3500280"/>
              <a:ext cx="1201680" cy="833400"/>
            </a:xfrm>
            <a:custGeom>
              <a:avLst/>
              <a:gdLst/>
              <a:ahLst/>
              <a:rect l="l" t="t" r="r" b="b"/>
              <a:pathLst>
                <a:path w="4542" h="3148">
                  <a:moveTo>
                    <a:pt x="4542" y="3148"/>
                  </a:moveTo>
                  <a:lnTo>
                    <a:pt x="0" y="3148"/>
                  </a:lnTo>
                  <a:lnTo>
                    <a:pt x="1758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19"/>
            <p:cNvSpPr/>
            <p:nvPr/>
          </p:nvSpPr>
          <p:spPr>
            <a:xfrm>
              <a:off x="5345280" y="3500280"/>
              <a:ext cx="696600" cy="195480"/>
            </a:xfrm>
            <a:custGeom>
              <a:avLst/>
              <a:gdLst/>
              <a:ahLst/>
              <a:rect l="l" t="t" r="r" b="b"/>
              <a:pathLst>
                <a:path w="2630" h="737">
                  <a:moveTo>
                    <a:pt x="0" y="737"/>
                  </a:moveTo>
                  <a:lnTo>
                    <a:pt x="586" y="298"/>
                  </a:lnTo>
                  <a:lnTo>
                    <a:pt x="1135" y="664"/>
                  </a:lnTo>
                  <a:lnTo>
                    <a:pt x="1574" y="225"/>
                  </a:lnTo>
                  <a:lnTo>
                    <a:pt x="1849" y="481"/>
                  </a:lnTo>
                  <a:lnTo>
                    <a:pt x="2630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20"/>
            <p:cNvSpPr/>
            <p:nvPr/>
          </p:nvSpPr>
          <p:spPr>
            <a:xfrm>
              <a:off x="5238720" y="3695760"/>
              <a:ext cx="127080" cy="637920"/>
            </a:xfrm>
            <a:custGeom>
              <a:avLst/>
              <a:gdLst/>
              <a:ahLst/>
              <a:rect l="l" t="t" r="r" b="b"/>
              <a:pathLst>
                <a:path w="476" h="2412">
                  <a:moveTo>
                    <a:pt x="403" y="0"/>
                  </a:moveTo>
                  <a:lnTo>
                    <a:pt x="0" y="843"/>
                  </a:lnTo>
                  <a:lnTo>
                    <a:pt x="476" y="1246"/>
                  </a:lnTo>
                  <a:lnTo>
                    <a:pt x="74" y="1721"/>
                  </a:lnTo>
                  <a:lnTo>
                    <a:pt x="294" y="2412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21"/>
            <p:cNvSpPr/>
            <p:nvPr/>
          </p:nvSpPr>
          <p:spPr>
            <a:xfrm>
              <a:off x="4579920" y="2666880"/>
              <a:ext cx="1461960" cy="833400"/>
            </a:xfrm>
            <a:custGeom>
              <a:avLst/>
              <a:gdLst/>
              <a:ahLst/>
              <a:rect l="l" t="t" r="r" b="b"/>
              <a:pathLst>
                <a:path w="5523" h="3149">
                  <a:moveTo>
                    <a:pt x="5523" y="3148"/>
                  </a:moveTo>
                  <a:lnTo>
                    <a:pt x="1755" y="0"/>
                  </a:lnTo>
                  <a:lnTo>
                    <a:pt x="0" y="3149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22"/>
            <p:cNvSpPr/>
            <p:nvPr/>
          </p:nvSpPr>
          <p:spPr>
            <a:xfrm>
              <a:off x="5316480" y="3500280"/>
              <a:ext cx="1722600" cy="833400"/>
            </a:xfrm>
            <a:custGeom>
              <a:avLst/>
              <a:gdLst/>
              <a:ahLst/>
              <a:rect l="l" t="t" r="r" b="b"/>
              <a:pathLst>
                <a:path w="6508" h="3149">
                  <a:moveTo>
                    <a:pt x="0" y="3149"/>
                  </a:moveTo>
                  <a:lnTo>
                    <a:pt x="6508" y="3149"/>
                  </a:lnTo>
                  <a:lnTo>
                    <a:pt x="2739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23"/>
            <p:cNvSpPr/>
            <p:nvPr/>
          </p:nvSpPr>
          <p:spPr>
            <a:xfrm>
              <a:off x="4579920" y="3500280"/>
              <a:ext cx="765360" cy="204840"/>
            </a:xfrm>
            <a:custGeom>
              <a:avLst/>
              <a:gdLst/>
              <a:ahLst/>
              <a:rect l="l" t="t" r="r" b="b"/>
              <a:pathLst>
                <a:path w="2893" h="773">
                  <a:moveTo>
                    <a:pt x="0" y="0"/>
                  </a:moveTo>
                  <a:lnTo>
                    <a:pt x="551" y="663"/>
                  </a:lnTo>
                  <a:lnTo>
                    <a:pt x="1063" y="297"/>
                  </a:lnTo>
                  <a:lnTo>
                    <a:pt x="1941" y="773"/>
                  </a:lnTo>
                  <a:lnTo>
                    <a:pt x="2344" y="371"/>
                  </a:lnTo>
                  <a:lnTo>
                    <a:pt x="2893" y="736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6" name="CustomShape 24"/>
          <p:cNvSpPr/>
          <p:nvPr/>
        </p:nvSpPr>
        <p:spPr>
          <a:xfrm rot="10806000">
            <a:off x="6055560" y="3290760"/>
            <a:ext cx="1461960" cy="1038240"/>
          </a:xfrm>
          <a:custGeom>
            <a:avLst/>
            <a:gdLst/>
            <a:ahLst/>
            <a:rect l="l" t="t" r="r" b="b"/>
            <a:pathLst>
              <a:path w="5523" h="3922">
                <a:moveTo>
                  <a:pt x="0" y="3149"/>
                </a:moveTo>
                <a:lnTo>
                  <a:pt x="551" y="3812"/>
                </a:lnTo>
                <a:lnTo>
                  <a:pt x="1063" y="3446"/>
                </a:lnTo>
                <a:lnTo>
                  <a:pt x="1941" y="3922"/>
                </a:lnTo>
                <a:lnTo>
                  <a:pt x="2344" y="3520"/>
                </a:lnTo>
                <a:lnTo>
                  <a:pt x="2893" y="3885"/>
                </a:lnTo>
                <a:lnTo>
                  <a:pt x="3479" y="3446"/>
                </a:lnTo>
                <a:lnTo>
                  <a:pt x="4028" y="3812"/>
                </a:lnTo>
                <a:lnTo>
                  <a:pt x="4467" y="3373"/>
                </a:lnTo>
                <a:lnTo>
                  <a:pt x="4742" y="3629"/>
                </a:lnTo>
                <a:lnTo>
                  <a:pt x="5523" y="3148"/>
                </a:lnTo>
                <a:lnTo>
                  <a:pt x="1755" y="0"/>
                </a:lnTo>
                <a:lnTo>
                  <a:pt x="0" y="3149"/>
                </a:lnTo>
                <a:close/>
              </a:path>
            </a:pathLst>
          </a:custGeom>
          <a:solidFill>
            <a:srgbClr val="00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25"/>
          <p:cNvSpPr/>
          <p:nvPr/>
        </p:nvSpPr>
        <p:spPr>
          <a:xfrm rot="21531600">
            <a:off x="7059240" y="3490560"/>
            <a:ext cx="1251000" cy="833400"/>
          </a:xfrm>
          <a:custGeom>
            <a:avLst/>
            <a:gdLst/>
            <a:ahLst/>
            <a:rect l="l" t="t" r="r" b="b"/>
            <a:pathLst>
              <a:path w="4724" h="3148">
                <a:moveTo>
                  <a:pt x="2309" y="663"/>
                </a:moveTo>
                <a:lnTo>
                  <a:pt x="1758" y="0"/>
                </a:lnTo>
                <a:lnTo>
                  <a:pt x="0" y="3148"/>
                </a:lnTo>
                <a:lnTo>
                  <a:pt x="4542" y="3148"/>
                </a:lnTo>
                <a:lnTo>
                  <a:pt x="4322" y="2457"/>
                </a:lnTo>
                <a:lnTo>
                  <a:pt x="4724" y="1982"/>
                </a:lnTo>
                <a:lnTo>
                  <a:pt x="4248" y="1579"/>
                </a:lnTo>
                <a:lnTo>
                  <a:pt x="4651" y="736"/>
                </a:lnTo>
                <a:lnTo>
                  <a:pt x="4102" y="371"/>
                </a:lnTo>
                <a:lnTo>
                  <a:pt x="3699" y="773"/>
                </a:lnTo>
                <a:lnTo>
                  <a:pt x="2821" y="297"/>
                </a:lnTo>
                <a:lnTo>
                  <a:pt x="2309" y="663"/>
                </a:lnTo>
                <a:close/>
              </a:path>
            </a:pathLst>
          </a:custGeom>
          <a:solidFill>
            <a:srgbClr val="ccff66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Line 26"/>
          <p:cNvSpPr/>
          <p:nvPr/>
        </p:nvSpPr>
        <p:spPr>
          <a:xfrm>
            <a:off x="4114800" y="4343400"/>
            <a:ext cx="4267080" cy="0"/>
          </a:xfrm>
          <a:prstGeom prst="line">
            <a:avLst/>
          </a:prstGeom>
          <a:ln w="5724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27"/>
          <p:cNvSpPr/>
          <p:nvPr/>
        </p:nvSpPr>
        <p:spPr>
          <a:xfrm>
            <a:off x="762120" y="2743200"/>
            <a:ext cx="2971800" cy="1676520"/>
          </a:xfrm>
          <a:custGeom>
            <a:avLst/>
            <a:gdLst/>
            <a:ahLst/>
            <a:rect l="l" t="t" r="r" b="b"/>
            <a:pathLst>
              <a:path w="1872" h="1056">
                <a:moveTo>
                  <a:pt x="0" y="1056"/>
                </a:moveTo>
                <a:lnTo>
                  <a:pt x="1872" y="1056"/>
                </a:lnTo>
                <a:lnTo>
                  <a:pt x="576" y="0"/>
                </a:lnTo>
                <a:lnTo>
                  <a:pt x="0" y="1056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28"/>
          <p:cNvSpPr/>
          <p:nvPr/>
        </p:nvSpPr>
        <p:spPr>
          <a:xfrm>
            <a:off x="762120" y="3581280"/>
            <a:ext cx="1251000" cy="833400"/>
          </a:xfrm>
          <a:custGeom>
            <a:avLst/>
            <a:gdLst/>
            <a:ahLst/>
            <a:rect l="l" t="t" r="r" b="b"/>
            <a:pathLst>
              <a:path w="4724" h="3148">
                <a:moveTo>
                  <a:pt x="2309" y="663"/>
                </a:moveTo>
                <a:lnTo>
                  <a:pt x="1758" y="0"/>
                </a:lnTo>
                <a:lnTo>
                  <a:pt x="0" y="3148"/>
                </a:lnTo>
                <a:lnTo>
                  <a:pt x="4542" y="3148"/>
                </a:lnTo>
                <a:lnTo>
                  <a:pt x="4322" y="2457"/>
                </a:lnTo>
                <a:lnTo>
                  <a:pt x="4724" y="1982"/>
                </a:lnTo>
                <a:lnTo>
                  <a:pt x="4248" y="1579"/>
                </a:lnTo>
                <a:lnTo>
                  <a:pt x="4651" y="736"/>
                </a:lnTo>
                <a:lnTo>
                  <a:pt x="4102" y="371"/>
                </a:lnTo>
                <a:lnTo>
                  <a:pt x="3699" y="773"/>
                </a:lnTo>
                <a:lnTo>
                  <a:pt x="2821" y="297"/>
                </a:lnTo>
                <a:lnTo>
                  <a:pt x="2309" y="663"/>
                </a:lnTo>
                <a:close/>
              </a:path>
            </a:pathLst>
          </a:custGeom>
          <a:solidFill>
            <a:srgbClr val="ccf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29"/>
          <p:cNvSpPr/>
          <p:nvPr/>
        </p:nvSpPr>
        <p:spPr>
          <a:xfrm>
            <a:off x="1219320" y="2743200"/>
            <a:ext cx="1461960" cy="1038240"/>
          </a:xfrm>
          <a:custGeom>
            <a:avLst/>
            <a:gdLst/>
            <a:ahLst/>
            <a:rect l="l" t="t" r="r" b="b"/>
            <a:pathLst>
              <a:path w="5523" h="3922">
                <a:moveTo>
                  <a:pt x="0" y="3149"/>
                </a:moveTo>
                <a:lnTo>
                  <a:pt x="551" y="3812"/>
                </a:lnTo>
                <a:lnTo>
                  <a:pt x="1063" y="3446"/>
                </a:lnTo>
                <a:lnTo>
                  <a:pt x="1941" y="3922"/>
                </a:lnTo>
                <a:lnTo>
                  <a:pt x="2344" y="3520"/>
                </a:lnTo>
                <a:lnTo>
                  <a:pt x="2893" y="3885"/>
                </a:lnTo>
                <a:lnTo>
                  <a:pt x="3479" y="3446"/>
                </a:lnTo>
                <a:lnTo>
                  <a:pt x="4028" y="3812"/>
                </a:lnTo>
                <a:lnTo>
                  <a:pt x="4467" y="3373"/>
                </a:lnTo>
                <a:lnTo>
                  <a:pt x="4742" y="3629"/>
                </a:lnTo>
                <a:lnTo>
                  <a:pt x="5523" y="3148"/>
                </a:lnTo>
                <a:lnTo>
                  <a:pt x="1755" y="0"/>
                </a:lnTo>
                <a:lnTo>
                  <a:pt x="0" y="3149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30"/>
          <p:cNvSpPr/>
          <p:nvPr/>
        </p:nvSpPr>
        <p:spPr>
          <a:xfrm>
            <a:off x="1905120" y="3581280"/>
            <a:ext cx="1800000" cy="835200"/>
          </a:xfrm>
          <a:custGeom>
            <a:avLst/>
            <a:gdLst/>
            <a:ahLst/>
            <a:rect l="l" t="t" r="r" b="b"/>
            <a:pathLst>
              <a:path w="6802" h="3149">
                <a:moveTo>
                  <a:pt x="2252" y="481"/>
                </a:moveTo>
                <a:lnTo>
                  <a:pt x="1977" y="225"/>
                </a:lnTo>
                <a:lnTo>
                  <a:pt x="1538" y="664"/>
                </a:lnTo>
                <a:lnTo>
                  <a:pt x="989" y="298"/>
                </a:lnTo>
                <a:lnTo>
                  <a:pt x="403" y="737"/>
                </a:lnTo>
                <a:lnTo>
                  <a:pt x="0" y="1580"/>
                </a:lnTo>
                <a:lnTo>
                  <a:pt x="476" y="1983"/>
                </a:lnTo>
                <a:lnTo>
                  <a:pt x="74" y="2458"/>
                </a:lnTo>
                <a:lnTo>
                  <a:pt x="294" y="3149"/>
                </a:lnTo>
                <a:lnTo>
                  <a:pt x="6802" y="3149"/>
                </a:lnTo>
                <a:lnTo>
                  <a:pt x="3033" y="0"/>
                </a:lnTo>
                <a:lnTo>
                  <a:pt x="2252" y="481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Line 31"/>
          <p:cNvSpPr/>
          <p:nvPr/>
        </p:nvSpPr>
        <p:spPr>
          <a:xfrm>
            <a:off x="457200" y="4800600"/>
            <a:ext cx="4267080" cy="0"/>
          </a:xfrm>
          <a:prstGeom prst="line">
            <a:avLst/>
          </a:prstGeom>
          <a:ln w="5724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84" name="Picture 33" descr="j0252177"/>
          <p:cNvPicPr/>
          <p:nvPr/>
        </p:nvPicPr>
        <p:blipFill>
          <a:blip r:embed="rId1"/>
          <a:stretch/>
        </p:blipFill>
        <p:spPr>
          <a:xfrm>
            <a:off x="3048120" y="1981080"/>
            <a:ext cx="957240" cy="67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"/>
                            </p:stCondLst>
                            <p:childTnLst>
                              <p:par>
                                <p:cTn id="1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"/>
                            </p:stCondLst>
                            <p:childTnLst>
                              <p:par>
                                <p:cTn id="15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"/>
                            </p:stCondLst>
                            <p:childTnLst>
                              <p:par>
                                <p:cTn id="17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"/>
                            </p:stCondLst>
                            <p:childTnLst>
                              <p:par>
                                <p:cTn id="1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Picture 2" descr="Bubbles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186" name="CustomShape 1"/>
          <p:cNvSpPr/>
          <p:nvPr/>
        </p:nvSpPr>
        <p:spPr>
          <a:xfrm>
            <a:off x="971640" y="333360"/>
            <a:ext cx="7105680" cy="11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00"/>
                </a:solidFill>
                <a:latin typeface="Times New Roman"/>
                <a:ea typeface="隶书"/>
              </a:rPr>
              <a:t>将三角形的内角剪下，试着拼拼看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隶书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749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187" name="Object 2"/>
          <p:cNvGraphicFramePr/>
          <p:nvPr/>
        </p:nvGraphicFramePr>
        <p:xfrm>
          <a:off x="611280" y="1197000"/>
          <a:ext cx="2971800" cy="171432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188" name="Object 4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611280" y="1197000"/>
                    <a:ext cx="2971800" cy="1714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189" name="CustomShape 3"/>
          <p:cNvSpPr/>
          <p:nvPr/>
        </p:nvSpPr>
        <p:spPr>
          <a:xfrm flipH="1" flipV="1" rot="10806000">
            <a:off x="6442920" y="4149000"/>
            <a:ext cx="1461960" cy="1038240"/>
          </a:xfrm>
          <a:custGeom>
            <a:avLst/>
            <a:gdLst/>
            <a:ahLst/>
            <a:rect l="l" t="t" r="r" b="b"/>
            <a:pathLst>
              <a:path w="5523" h="3922">
                <a:moveTo>
                  <a:pt x="0" y="3149"/>
                </a:moveTo>
                <a:lnTo>
                  <a:pt x="551" y="3812"/>
                </a:lnTo>
                <a:lnTo>
                  <a:pt x="1063" y="3446"/>
                </a:lnTo>
                <a:lnTo>
                  <a:pt x="1941" y="3922"/>
                </a:lnTo>
                <a:lnTo>
                  <a:pt x="2344" y="3520"/>
                </a:lnTo>
                <a:lnTo>
                  <a:pt x="2893" y="3885"/>
                </a:lnTo>
                <a:lnTo>
                  <a:pt x="3479" y="3446"/>
                </a:lnTo>
                <a:lnTo>
                  <a:pt x="4028" y="3812"/>
                </a:lnTo>
                <a:lnTo>
                  <a:pt x="4467" y="3373"/>
                </a:lnTo>
                <a:lnTo>
                  <a:pt x="4742" y="3629"/>
                </a:lnTo>
                <a:lnTo>
                  <a:pt x="5523" y="3148"/>
                </a:lnTo>
                <a:lnTo>
                  <a:pt x="1755" y="0"/>
                </a:lnTo>
                <a:lnTo>
                  <a:pt x="0" y="3149"/>
                </a:lnTo>
                <a:close/>
              </a:path>
            </a:pathLst>
          </a:custGeom>
          <a:solidFill>
            <a:srgbClr val="00ffff"/>
          </a:solidFill>
          <a:ln w="9360">
            <a:solidFill>
              <a:srgbClr val="66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90" name="Picture 6" descr="图片3"/>
          <p:cNvPicPr/>
          <p:nvPr/>
        </p:nvPicPr>
        <p:blipFill>
          <a:blip r:embed="rId4"/>
          <a:stretch/>
        </p:blipFill>
        <p:spPr>
          <a:xfrm>
            <a:off x="6012000" y="4941720"/>
            <a:ext cx="1284120" cy="882720"/>
          </a:xfrm>
          <a:prstGeom prst="rect">
            <a:avLst/>
          </a:prstGeom>
          <a:ln>
            <a:noFill/>
          </a:ln>
        </p:spPr>
      </p:pic>
      <p:pic>
        <p:nvPicPr>
          <p:cNvPr id="1191" name="Picture 7" descr="图片1"/>
          <p:cNvPicPr/>
          <p:nvPr/>
        </p:nvPicPr>
        <p:blipFill>
          <a:blip r:embed="rId5"/>
          <a:stretch/>
        </p:blipFill>
        <p:spPr>
          <a:xfrm>
            <a:off x="7051680" y="4941720"/>
            <a:ext cx="1841400" cy="873360"/>
          </a:xfrm>
          <a:prstGeom prst="rect">
            <a:avLst/>
          </a:prstGeom>
          <a:ln>
            <a:noFill/>
          </a:ln>
        </p:spPr>
      </p:pic>
      <p:pic>
        <p:nvPicPr>
          <p:cNvPr id="1192" name="Picture 8" descr="j0252177"/>
          <p:cNvPicPr/>
          <p:nvPr/>
        </p:nvPicPr>
        <p:blipFill>
          <a:blip r:embed="rId6"/>
          <a:stretch/>
        </p:blipFill>
        <p:spPr>
          <a:xfrm>
            <a:off x="2700360" y="1341360"/>
            <a:ext cx="957240" cy="674640"/>
          </a:xfrm>
          <a:prstGeom prst="rect">
            <a:avLst/>
          </a:prstGeom>
          <a:ln>
            <a:noFill/>
          </a:ln>
        </p:spPr>
      </p:pic>
      <p:sp>
        <p:nvSpPr>
          <p:cNvPr id="1193" name="CustomShape 4"/>
          <p:cNvSpPr/>
          <p:nvPr/>
        </p:nvSpPr>
        <p:spPr>
          <a:xfrm rot="2347800">
            <a:off x="3634920" y="3357720"/>
            <a:ext cx="432000" cy="287280"/>
          </a:xfrm>
          <a:custGeom>
            <a:avLst/>
            <a:gdLst/>
            <a:ahLst/>
            <a:rect l="0" t="0" r="r" b="b"/>
            <a:pathLst>
              <a:path w="1202" h="800">
                <a:moveTo>
                  <a:pt x="0" y="200"/>
                </a:moveTo>
                <a:lnTo>
                  <a:pt x="900" y="199"/>
                </a:lnTo>
                <a:lnTo>
                  <a:pt x="901" y="0"/>
                </a:lnTo>
                <a:lnTo>
                  <a:pt x="1201" y="398"/>
                </a:lnTo>
                <a:lnTo>
                  <a:pt x="901" y="799"/>
                </a:lnTo>
                <a:lnTo>
                  <a:pt x="900" y="599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008000"/>
          </a:solidFill>
          <a:ln w="9360">
            <a:solidFill>
              <a:srgbClr val="6666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0" dur="indefinite" restart="never" nodeType="tmRoot">
          <p:childTnLst>
            <p:seq>
              <p:cTn id="191" dur="indefinite" nodeType="mainSeq">
                <p:childTnLst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nodeType="afterEffect" fill="hold" presetClass="path" presetID="35">
                                  <p:stCondLst>
                                    <p:cond delay="0"/>
                                  </p:stCondLst>
                                  <p:childTnLst>
                                    <p:animMotion path="M 1.66667E-6 4.44444E-6 L -0.10174 -0.00139">
                                      <p:cBhvr>
                                        <p:cTn id="200" dur="2000" fill="hold"/>
                                        <p:tgtEl>
                                          <p:spTgt spid="119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nodeType="after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03" dur="2000" fill="hold"/>
                                        <p:tgtEl>
                                          <p:spTgt spid="1190"/>
                                        </p:tgtEl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nodeType="withEffect" fill="hold" presetClass="path" presetID="0">
                                  <p:stCondLst>
                                    <p:cond delay="0"/>
                                  </p:stCondLst>
                                  <p:childTnLst>
                                    <p:animMotion path="M -0.10173 -0.00139 L -0.03854 -0.11689">
                                      <p:cBhvr>
                                        <p:cTn id="205" dur="2000" fill="hold"/>
                                        <p:tgtEl>
                                          <p:spTgt spid="119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roup 1"/>
          <p:cNvGrpSpPr/>
          <p:nvPr/>
        </p:nvGrpSpPr>
        <p:grpSpPr>
          <a:xfrm>
            <a:off x="76320" y="152280"/>
            <a:ext cx="1523880" cy="762120"/>
            <a:chOff x="76320" y="152280"/>
            <a:chExt cx="1523880" cy="762120"/>
          </a:xfrm>
        </p:grpSpPr>
        <p:sp>
          <p:nvSpPr>
            <p:cNvPr id="1195" name="CustomShape 2"/>
            <p:cNvSpPr/>
            <p:nvPr/>
          </p:nvSpPr>
          <p:spPr>
            <a:xfrm>
              <a:off x="76320" y="152280"/>
              <a:ext cx="1523880" cy="762120"/>
            </a:xfrm>
            <a:prstGeom prst="ellipse">
              <a:avLst/>
            </a:prstGeom>
            <a:gradFill rotWithShape="0">
              <a:gsLst>
                <a:gs pos="0">
                  <a:srgbClr val="fc9fcb"/>
                </a:gs>
                <a:gs pos="100000">
                  <a:srgbClr val="f8b049"/>
                </a:gs>
              </a:gsLst>
              <a:lin ang="5400000"/>
            </a:gra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3"/>
            <p:cNvSpPr/>
            <p:nvPr/>
          </p:nvSpPr>
          <p:spPr>
            <a:xfrm>
              <a:off x="304920" y="152280"/>
              <a:ext cx="121932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2248"/>
                </a:spcBef>
              </a:pPr>
              <a:r>
                <a:rPr b="1" lang="zh-CN" sz="3600" spc="-1" strike="noStrike">
                  <a:solidFill>
                    <a:srgbClr val="ff0000"/>
                  </a:solidFill>
                  <a:latin typeface="Times New Roman"/>
                </a:rPr>
                <a:t>结论</a:t>
              </a:r>
              <a:endParaRPr b="0" lang="en-US" sz="36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197" name="CustomShape 4"/>
          <p:cNvSpPr/>
          <p:nvPr/>
        </p:nvSpPr>
        <p:spPr>
          <a:xfrm>
            <a:off x="1143000" y="838080"/>
            <a:ext cx="76201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1" lang="zh-CN" sz="3200" spc="-1" strike="noStrike">
                <a:solidFill>
                  <a:srgbClr val="000000"/>
                </a:solidFill>
                <a:latin typeface="宋体"/>
              </a:rPr>
              <a:t>                  </a:t>
            </a:r>
            <a:r>
              <a:rPr b="1" lang="zh-CN" sz="3200" spc="-1" strike="noStrike">
                <a:solidFill>
                  <a:srgbClr val="000000"/>
                </a:solidFill>
                <a:latin typeface="宋体"/>
              </a:rPr>
              <a:t>三角形三个内角的和等于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98" name="Group 5"/>
          <p:cNvGrpSpPr/>
          <p:nvPr/>
        </p:nvGrpSpPr>
        <p:grpSpPr>
          <a:xfrm>
            <a:off x="5791320" y="2590920"/>
            <a:ext cx="3581280" cy="2577960"/>
            <a:chOff x="5791320" y="2590920"/>
            <a:chExt cx="3581280" cy="2577960"/>
          </a:xfrm>
        </p:grpSpPr>
        <p:grpSp>
          <p:nvGrpSpPr>
            <p:cNvPr id="1199" name="Group 6"/>
            <p:cNvGrpSpPr/>
            <p:nvPr/>
          </p:nvGrpSpPr>
          <p:grpSpPr>
            <a:xfrm>
              <a:off x="6095880" y="2971800"/>
              <a:ext cx="2819520" cy="1752480"/>
              <a:chOff x="6095880" y="2971800"/>
              <a:chExt cx="2819520" cy="1752480"/>
            </a:xfrm>
          </p:grpSpPr>
          <p:sp>
            <p:nvSpPr>
              <p:cNvPr id="1200" name="Line 7"/>
              <p:cNvSpPr/>
              <p:nvPr/>
            </p:nvSpPr>
            <p:spPr>
              <a:xfrm flipH="1">
                <a:off x="6095880" y="2971800"/>
                <a:ext cx="1752120" cy="1752480"/>
              </a:xfrm>
              <a:prstGeom prst="line">
                <a:avLst/>
              </a:prstGeom>
              <a:ln w="381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Line 8"/>
              <p:cNvSpPr/>
              <p:nvPr/>
            </p:nvSpPr>
            <p:spPr>
              <a:xfrm>
                <a:off x="6096240" y="4724280"/>
                <a:ext cx="2819160" cy="0"/>
              </a:xfrm>
              <a:prstGeom prst="line">
                <a:avLst/>
              </a:prstGeom>
              <a:ln w="381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Line 9"/>
              <p:cNvSpPr/>
              <p:nvPr/>
            </p:nvSpPr>
            <p:spPr>
              <a:xfrm>
                <a:off x="7848360" y="2971800"/>
                <a:ext cx="1066680" cy="1752480"/>
              </a:xfrm>
              <a:prstGeom prst="line">
                <a:avLst/>
              </a:prstGeom>
              <a:ln w="381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3" name="CustomShape 10"/>
            <p:cNvSpPr/>
            <p:nvPr/>
          </p:nvSpPr>
          <p:spPr>
            <a:xfrm>
              <a:off x="7620120" y="2590920"/>
              <a:ext cx="45720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A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04" name="CustomShape 11"/>
            <p:cNvSpPr/>
            <p:nvPr/>
          </p:nvSpPr>
          <p:spPr>
            <a:xfrm>
              <a:off x="5791320" y="4648320"/>
              <a:ext cx="68580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B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05" name="CustomShape 12"/>
            <p:cNvSpPr/>
            <p:nvPr/>
          </p:nvSpPr>
          <p:spPr>
            <a:xfrm>
              <a:off x="8763120" y="4648320"/>
              <a:ext cx="609480" cy="52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749"/>
                </a:spcBef>
              </a:pPr>
              <a:r>
                <a:rPr b="0" lang="zh-CN" sz="2800" spc="-1" strike="noStrike">
                  <a:solidFill>
                    <a:srgbClr val="000000"/>
                  </a:solidFill>
                  <a:latin typeface="Times New Roman"/>
                </a:rPr>
                <a:t>C</a:t>
              </a:r>
              <a:endParaRPr b="0" lang="en-US" sz="2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206" name="CustomShape 13"/>
          <p:cNvSpPr/>
          <p:nvPr/>
        </p:nvSpPr>
        <p:spPr>
          <a:xfrm>
            <a:off x="1143000" y="3429000"/>
            <a:ext cx="640080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1" lang="zh-CN" sz="3200" spc="-1" strike="noStrike">
                <a:solidFill>
                  <a:srgbClr val="000000"/>
                </a:solidFill>
                <a:latin typeface="宋体"/>
              </a:rPr>
              <a:t>已知：△</a:t>
            </a:r>
            <a:r>
              <a:rPr b="1" lang="zh-CN" sz="3200" spc="-1" strike="noStrike">
                <a:solidFill>
                  <a:srgbClr val="000000"/>
                </a:solidFill>
                <a:latin typeface="宋体"/>
              </a:rPr>
              <a:t>A B C.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1" lang="zh-CN" sz="3200" spc="-1" strike="noStrike">
                <a:solidFill>
                  <a:srgbClr val="000000"/>
                </a:solidFill>
                <a:latin typeface="宋体"/>
              </a:rPr>
              <a:t>求证：∠</a:t>
            </a:r>
            <a:r>
              <a:rPr b="1" lang="zh-CN" sz="3200" spc="-1" strike="noStrike">
                <a:solidFill>
                  <a:srgbClr val="000000"/>
                </a:solidFill>
                <a:latin typeface="宋体"/>
              </a:rPr>
              <a:t>A +∠B +∠C=180°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7" name="CustomShape 14"/>
          <p:cNvSpPr/>
          <p:nvPr/>
        </p:nvSpPr>
        <p:spPr>
          <a:xfrm>
            <a:off x="2057400" y="1295280"/>
            <a:ext cx="16002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1" lang="zh-CN" sz="3200" spc="-1" strike="noStrike">
                <a:solidFill>
                  <a:srgbClr val="ff0000"/>
                </a:solidFill>
                <a:latin typeface="宋体"/>
              </a:rPr>
              <a:t>180°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CustomShape 15"/>
          <p:cNvSpPr/>
          <p:nvPr/>
        </p:nvSpPr>
        <p:spPr>
          <a:xfrm>
            <a:off x="1066680" y="2057400"/>
            <a:ext cx="777240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998"/>
              </a:spcBef>
            </a:pPr>
            <a:r>
              <a:rPr b="1" lang="zh-CN" sz="3200" spc="-1" strike="noStrike">
                <a:solidFill>
                  <a:srgbClr val="000000"/>
                </a:solidFill>
                <a:latin typeface="Times New Roman"/>
              </a:rPr>
              <a:t>命题的正确性还要严密的推理证明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998"/>
              </a:spcBef>
            </a:pPr>
            <a:r>
              <a:rPr b="1" lang="zh-CN" sz="3200" spc="-1" strike="noStrike">
                <a:solidFill>
                  <a:srgbClr val="000000"/>
                </a:solidFill>
                <a:latin typeface="Times New Roman"/>
              </a:rPr>
              <a:t>想一想：如何证明呢？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CustomShape 16"/>
          <p:cNvSpPr/>
          <p:nvPr/>
        </p:nvSpPr>
        <p:spPr>
          <a:xfrm>
            <a:off x="1066680" y="838080"/>
            <a:ext cx="40388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1" lang="zh-CN" sz="3200" spc="-1" strike="noStrike">
                <a:solidFill>
                  <a:srgbClr val="000000"/>
                </a:solidFill>
                <a:latin typeface="宋体"/>
              </a:rPr>
              <a:t>三角形内角和定理： 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0" name="CustomShape 17"/>
          <p:cNvSpPr/>
          <p:nvPr/>
        </p:nvSpPr>
        <p:spPr>
          <a:xfrm>
            <a:off x="-68400" y="-380880"/>
            <a:ext cx="136800" cy="6858000"/>
          </a:xfrm>
          <a:prstGeom prst="rect">
            <a:avLst/>
          </a:prstGeom>
          <a:gradFill rotWithShape="0">
            <a:gsLst>
              <a:gs pos="0">
                <a:srgbClr val="996633"/>
              </a:gs>
              <a:gs pos="50000">
                <a:srgbClr val="ff6600"/>
              </a:gs>
              <a:gs pos="100000">
                <a:srgbClr val="996633"/>
              </a:gs>
            </a:gsLst>
            <a:lin ang="2700000"/>
          </a:gradFill>
          <a:ln w="9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18"/>
          <p:cNvSpPr/>
          <p:nvPr/>
        </p:nvSpPr>
        <p:spPr>
          <a:xfrm>
            <a:off x="9067680" y="0"/>
            <a:ext cx="152640" cy="6858000"/>
          </a:xfrm>
          <a:prstGeom prst="rect">
            <a:avLst/>
          </a:prstGeom>
          <a:gradFill rotWithShape="0">
            <a:gsLst>
              <a:gs pos="0">
                <a:srgbClr val="996633"/>
              </a:gs>
              <a:gs pos="50000">
                <a:srgbClr val="ff6600"/>
              </a:gs>
              <a:gs pos="100000">
                <a:srgbClr val="996633"/>
              </a:gs>
            </a:gsLst>
            <a:lin ang="2700000"/>
          </a:gradFill>
          <a:ln w="9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19"/>
          <p:cNvSpPr/>
          <p:nvPr/>
        </p:nvSpPr>
        <p:spPr>
          <a:xfrm>
            <a:off x="0" y="0"/>
            <a:ext cx="9144000" cy="152280"/>
          </a:xfrm>
          <a:prstGeom prst="rect">
            <a:avLst/>
          </a:prstGeom>
          <a:gradFill rotWithShape="0">
            <a:gsLst>
              <a:gs pos="0">
                <a:srgbClr val="996633"/>
              </a:gs>
              <a:gs pos="50000">
                <a:srgbClr val="ff6600"/>
              </a:gs>
              <a:gs pos="100000">
                <a:srgbClr val="996633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20"/>
          <p:cNvSpPr/>
          <p:nvPr/>
        </p:nvSpPr>
        <p:spPr>
          <a:xfrm>
            <a:off x="76320" y="6705720"/>
            <a:ext cx="9144000" cy="152280"/>
          </a:xfrm>
          <a:prstGeom prst="rect">
            <a:avLst/>
          </a:prstGeom>
          <a:gradFill rotWithShape="0">
            <a:gsLst>
              <a:gs pos="0">
                <a:srgbClr val="996633"/>
              </a:gs>
              <a:gs pos="50000">
                <a:srgbClr val="ff6600"/>
              </a:gs>
              <a:gs pos="100000">
                <a:srgbClr val="996633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zoom dir="out"/>
  </p:transition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8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/>
                          </p:cTn>
                        </p:par>
                        <p:par>
                          <p:cTn id="2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2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0" dur="500"/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5" dur="500"/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44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5" name="Picture 3" descr="PLAY-04"/>
          <p:cNvPicPr/>
          <p:nvPr/>
        </p:nvPicPr>
        <p:blipFill>
          <a:blip r:embed="rId1"/>
          <a:stretch/>
        </p:blipFill>
        <p:spPr>
          <a:xfrm>
            <a:off x="-219240" y="-66600"/>
            <a:ext cx="9134640" cy="6848280"/>
          </a:xfrm>
          <a:prstGeom prst="rect">
            <a:avLst/>
          </a:prstGeom>
          <a:ln>
            <a:noFill/>
          </a:ln>
        </p:spPr>
      </p:pic>
      <p:sp>
        <p:nvSpPr>
          <p:cNvPr id="1216" name="Line 2"/>
          <p:cNvSpPr/>
          <p:nvPr/>
        </p:nvSpPr>
        <p:spPr>
          <a:xfrm flipH="1">
            <a:off x="6027840" y="3465360"/>
            <a:ext cx="1303200" cy="17830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Line 3"/>
          <p:cNvSpPr/>
          <p:nvPr/>
        </p:nvSpPr>
        <p:spPr>
          <a:xfrm>
            <a:off x="6027840" y="5248440"/>
            <a:ext cx="1917720" cy="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Line 4"/>
          <p:cNvSpPr/>
          <p:nvPr/>
        </p:nvSpPr>
        <p:spPr>
          <a:xfrm>
            <a:off x="7331040" y="3465360"/>
            <a:ext cx="614520" cy="17830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5"/>
          <p:cNvSpPr/>
          <p:nvPr/>
        </p:nvSpPr>
        <p:spPr>
          <a:xfrm>
            <a:off x="7393680" y="3352680"/>
            <a:ext cx="4366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CustomShape 6"/>
          <p:cNvSpPr/>
          <p:nvPr/>
        </p:nvSpPr>
        <p:spPr>
          <a:xfrm>
            <a:off x="5945400" y="5241960"/>
            <a:ext cx="4168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CustomShape 7"/>
          <p:cNvSpPr/>
          <p:nvPr/>
        </p:nvSpPr>
        <p:spPr>
          <a:xfrm>
            <a:off x="7774200" y="5181480"/>
            <a:ext cx="4168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CustomShape 8"/>
          <p:cNvSpPr/>
          <p:nvPr/>
        </p:nvSpPr>
        <p:spPr>
          <a:xfrm>
            <a:off x="2209680" y="838080"/>
            <a:ext cx="36896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过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A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作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EF∥BC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，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Line 9"/>
          <p:cNvSpPr/>
          <p:nvPr/>
        </p:nvSpPr>
        <p:spPr>
          <a:xfrm>
            <a:off x="6248520" y="3468600"/>
            <a:ext cx="1904760" cy="0"/>
          </a:xfrm>
          <a:prstGeom prst="line">
            <a:avLst/>
          </a:prstGeom>
          <a:ln w="38160">
            <a:solidFill>
              <a:srgbClr val="ff33cc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10"/>
          <p:cNvSpPr/>
          <p:nvPr/>
        </p:nvSpPr>
        <p:spPr>
          <a:xfrm>
            <a:off x="6250680" y="3048120"/>
            <a:ext cx="3970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ff00ff"/>
                </a:solidFill>
                <a:latin typeface="Times New Roman"/>
              </a:rPr>
              <a:t>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CustomShape 11"/>
          <p:cNvSpPr/>
          <p:nvPr/>
        </p:nvSpPr>
        <p:spPr>
          <a:xfrm>
            <a:off x="7926480" y="3048120"/>
            <a:ext cx="3787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0" lang="zh-CN" sz="2800" spc="-1" strike="noStrike">
                <a:solidFill>
                  <a:srgbClr val="ff00ff"/>
                </a:solidFill>
                <a:latin typeface="Times New Roman"/>
              </a:rPr>
              <a:t>F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CustomShape 12"/>
          <p:cNvSpPr/>
          <p:nvPr/>
        </p:nvSpPr>
        <p:spPr>
          <a:xfrm>
            <a:off x="1676520" y="1371600"/>
            <a:ext cx="25905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∴∠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B=∠BAE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7" name="CustomShape 13"/>
          <p:cNvSpPr/>
          <p:nvPr/>
        </p:nvSpPr>
        <p:spPr>
          <a:xfrm>
            <a:off x="4114800" y="1371600"/>
            <a:ext cx="4419720" cy="9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(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两直线平行，内错角相等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CustomShape 14"/>
          <p:cNvSpPr/>
          <p:nvPr/>
        </p:nvSpPr>
        <p:spPr>
          <a:xfrm>
            <a:off x="1828800" y="1905120"/>
            <a:ext cx="25909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  ∠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C=∠CAF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" name="CustomShape 15"/>
          <p:cNvSpPr/>
          <p:nvPr/>
        </p:nvSpPr>
        <p:spPr>
          <a:xfrm>
            <a:off x="4038480" y="1905120"/>
            <a:ext cx="4419720" cy="9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(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两直线平行，内错角相等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0" name="CustomShape 16"/>
          <p:cNvSpPr/>
          <p:nvPr/>
        </p:nvSpPr>
        <p:spPr>
          <a:xfrm>
            <a:off x="2057400" y="2590920"/>
            <a:ext cx="56386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又∵∠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BAE+∠CAF+∠BAC=180°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1" name="CustomShape 17"/>
          <p:cNvSpPr/>
          <p:nvPr/>
        </p:nvSpPr>
        <p:spPr>
          <a:xfrm>
            <a:off x="2057400" y="4038480"/>
            <a:ext cx="48006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</a:rPr>
              <a:t>∴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∠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B+∠C+∠BAC=180°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2" name="CustomShape 18"/>
          <p:cNvSpPr/>
          <p:nvPr/>
        </p:nvSpPr>
        <p:spPr>
          <a:xfrm>
            <a:off x="2512800" y="3352680"/>
            <a:ext cx="236448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(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平角的定义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CustomShape 19"/>
          <p:cNvSpPr/>
          <p:nvPr/>
        </p:nvSpPr>
        <p:spPr>
          <a:xfrm>
            <a:off x="2664360" y="4724280"/>
            <a:ext cx="20091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1749"/>
              </a:spcBef>
            </a:pP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(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等量代换</a:t>
            </a:r>
            <a:r>
              <a:rPr b="1" lang="zh-CN" sz="2800" spc="-1" strike="noStrike">
                <a:solidFill>
                  <a:srgbClr val="0000ff"/>
                </a:solidFill>
                <a:latin typeface="Times New Roman"/>
                <a:ea typeface="方正舒体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CustomShape 20"/>
          <p:cNvSpPr/>
          <p:nvPr/>
        </p:nvSpPr>
        <p:spPr>
          <a:xfrm>
            <a:off x="1676520" y="152280"/>
            <a:ext cx="51814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60">
            <a:solidFill>
              <a:srgbClr val="0000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0" lang="zh-CN" sz="3200" spc="-1" strike="noStrike">
                <a:solidFill>
                  <a:srgbClr val="ff3300"/>
                </a:solidFill>
                <a:latin typeface="华文中宋"/>
              </a:rPr>
              <a:t>三角形的内角和等于</a:t>
            </a:r>
            <a:r>
              <a:rPr b="0" lang="zh-CN" sz="3200" spc="-1" strike="noStrike">
                <a:solidFill>
                  <a:srgbClr val="ff3300"/>
                </a:solidFill>
                <a:latin typeface="华文中宋"/>
              </a:rPr>
              <a:t>180</a:t>
            </a:r>
            <a:r>
              <a:rPr b="0" lang="zh-CN" sz="3200" spc="-1" strike="noStrike" baseline="30000">
                <a:solidFill>
                  <a:srgbClr val="ff3300"/>
                </a:solidFill>
                <a:latin typeface="华文中宋"/>
              </a:rPr>
              <a:t>0</a:t>
            </a:r>
            <a:r>
              <a:rPr b="0" lang="zh-CN" sz="3200" spc="-1" strike="noStrike">
                <a:solidFill>
                  <a:srgbClr val="ff3300"/>
                </a:solidFill>
                <a:latin typeface="华文中宋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>
    <p:wheel/>
  </p:transition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1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6" dur="500"/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2013-10-14T22:32:52Z</dcterms:created>
  <dc:creator/>
  <dc:description/>
  <dc:language>en-US</dc:language>
  <cp:lastModifiedBy/>
  <dcterms:modified xsi:type="dcterms:W3CDTF">2018-09-17T19:25:07Z</dcterms:modified>
  <cp:revision>1</cp:revision>
  <dc:subject/>
  <dc:title/>
</cp:coreProperties>
</file>