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2"/>
    <p:restoredTop sz="94611"/>
  </p:normalViewPr>
  <p:slideViewPr>
    <p:cSldViewPr snapToGrid="0" snapToObjects="1">
      <p:cViewPr varScale="1">
        <p:scale>
          <a:sx n="85" d="100"/>
          <a:sy n="85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4B3D-EC94-D845-84DF-CE9AFF490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8C1C5-C7C5-DE40-8099-52BB02BC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FF0F-ED66-8443-AFB6-A8FE5DA3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3BDD-C958-884C-A155-949DC6C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1D7F-041F-5C40-8EA5-AD0BCC8D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264A-3F5E-6544-9755-8883138E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567DC-9B86-D04D-928A-FF5D9226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1D98-8FCE-6843-A85F-2EB8D2E8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1D60-9036-8D49-A650-A804855D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082D-5A6E-7941-911C-CB9631FB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6A043-8CF3-214D-BE47-88E16F1D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CA4C-7582-0D40-8849-596DB94F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3CA9-144F-4946-BD8A-F5F038E8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7B5E-2353-014A-B8C9-D5AE4F92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68B5-B7E9-C443-96EF-9E194F05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54BE-DEAF-2E45-B963-00FDF0B7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D290-95AD-A042-95AA-8FA321CA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E278-44F7-0741-B138-ABFF11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820-2358-924E-81BD-4C70FA32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3904-8F25-4B47-8764-8E483136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5C62-2EE5-524F-B637-E54C3EC9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E0FF-2A61-7645-B486-38069B99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861B-5573-6849-9806-D03D6763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1EA9-C178-014D-A0C9-6549DF95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751C-B292-5043-B8B3-3F3C6072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23F7-33AA-4141-B28B-9F836F1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BC31-DBAB-9B4B-910F-8D93A915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BE58-B5F8-EE4C-A0B7-AC3E746A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87FF0-180F-1245-8F0A-4A247D19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07E5-F92A-2C4D-BC2A-468285A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4CD3-57B1-D94F-A849-A03108E8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0CB2-2229-584D-83F5-2F96C351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EA8D-3449-C146-B3A8-E817F98C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5FCDA-D5EF-8F43-A0F8-FE21F96B6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D22DC-2B83-E14C-9260-D2C9E6F50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106B2-8748-7540-ABAB-2DB02E46C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C9E94-9D10-B843-81B7-B436D0B8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9F639-9359-4045-A923-28F89EB9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CFA0-F202-B84C-9FFB-5C8301A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149F-9971-0848-866E-2BDFA556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41E3D-87FB-5940-9576-B032F3DF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32B1-FDF4-8945-958E-779CD1C8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B40E7-B315-594A-AA6A-68AC0F1C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9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58597-90CA-4341-912A-47F8B37D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18BB0-865C-1D43-B41B-9D1B29EC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C80C3-9F56-E748-B3D2-70DDE140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F21A-E24B-824C-BF14-5DCB3DB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1C-5B24-274C-A33A-81BCB0F2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2AFA4-A1BF-4D4D-947A-024746A5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352C-1225-3449-AD96-48CB8A6D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8695-0736-ED49-BFAD-FAF682C2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673AD-CAEA-C54E-B84A-ABDE228D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3F1F-2B79-8E46-AE58-28B3E63B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3E416-0140-F347-85DC-253407310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50D1F-C224-1640-B4AA-8CC05BF32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AA62-1BE1-B942-8420-B559E1EC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6AEB-EA9F-594A-8114-11C7982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F8259-9B92-EE40-9FD5-4AF3016E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A236D-CD19-784A-BDD3-0EE2D1DD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C76D-B143-A147-8F29-3B3FE6F0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39A3-BE06-6A4B-BBAF-A2C866F91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3137-88EC-954E-9D7C-AA9775B77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B60D-8DFE-2E42-B582-B35B57F1A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mazon.com/University-Washington-Logo-Area-Rug/dp/B01LWRSAQL" TargetMode="External"/><Relationship Id="rId4" Type="http://schemas.openxmlformats.org/officeDocument/2006/relationships/hyperlink" Target="https://design.google/library/evolving-google-identit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ackoverflow/stackoverflow" TargetMode="External"/><Relationship Id="rId7" Type="http://schemas.openxmlformats.org/officeDocument/2006/relationships/hyperlink" Target="https://images.app.goo.gl/VrkTzXGHXBdi2A6X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federated/api_docs/python/tff/simulation/datasets/stackoverflow/load_data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tackoverflow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nsorFlow" TargetMode="External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federated/api_docs/python/tff/simulation/datasets/stackoverflow/load_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reyatom/an-introduction-to-bag-of-words-in-nlp-ac967d43b42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D6A0-9D6C-874D-9403-98F57B9F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Federated Learning with Pretrained Text Deep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558D-6E47-EA4C-BEED-1CC6A67D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Sponsor: Google</a:t>
            </a:r>
          </a:p>
          <a:p>
            <a:pPr algn="l"/>
            <a:r>
              <a:rPr lang="en-US" sz="2000"/>
              <a:t>Data Scientists: Arjun Singh, Joel Stremmel</a:t>
            </a:r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81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54" y="643467"/>
            <a:ext cx="2624667" cy="2624667"/>
          </a:xfrm>
          <a:prstGeom prst="rect">
            <a:avLst/>
          </a:prstGeom>
        </p:spPr>
      </p:pic>
      <p:sp>
        <p:nvSpPr>
          <p:cNvPr id="14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24872" r="22210" b="21765"/>
          <a:stretch/>
        </p:blipFill>
        <p:spPr>
          <a:xfrm>
            <a:off x="7829549" y="3964929"/>
            <a:ext cx="4040717" cy="1877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445" y="6120643"/>
            <a:ext cx="5476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hlinkClick r:id="rId4"/>
              </a:rPr>
              <a:t>https://design.google/library/evolving-google-identity/</a:t>
            </a:r>
            <a:endParaRPr lang="en-US" sz="800"/>
          </a:p>
        </p:txBody>
      </p:sp>
      <p:sp>
        <p:nvSpPr>
          <p:cNvPr id="7" name="TextBox 6"/>
          <p:cNvSpPr txBox="1"/>
          <p:nvPr/>
        </p:nvSpPr>
        <p:spPr>
          <a:xfrm>
            <a:off x="8942824" y="6130475"/>
            <a:ext cx="281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hlinkClick r:id="rId5"/>
              </a:rPr>
              <a:t>https://www.amazon.com/University-Washington-Logo-Area-Rug/dp/B01LWRSAQL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8588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56CD-24D5-304D-A7CF-D7F540DD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 Overflow Data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B0FB5-15EF-814A-9828-B22032AE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890444"/>
            <a:ext cx="4105275" cy="16113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DF02-D183-B24F-9EB9-23A98842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Host: </a:t>
            </a:r>
            <a:r>
              <a:rPr lang="en-US" sz="1800">
                <a:hlinkClick r:id="rId3"/>
              </a:rPr>
              <a:t>Kaggle</a:t>
            </a:r>
            <a:endParaRPr lang="en-US" sz="1800"/>
          </a:p>
          <a:p>
            <a:r>
              <a:rPr lang="en-US" sz="1800"/>
              <a:t>Owner: </a:t>
            </a:r>
            <a:r>
              <a:rPr lang="en-US" sz="1800">
                <a:hlinkClick r:id="rId4"/>
              </a:rPr>
              <a:t>Stack Overflow</a:t>
            </a:r>
            <a:endParaRPr lang="en-US" sz="1800"/>
          </a:p>
          <a:p>
            <a:r>
              <a:rPr lang="en-US" sz="1800"/>
              <a:t>License: </a:t>
            </a:r>
            <a:r>
              <a:rPr lang="en-US" sz="1800">
                <a:hlinkClick r:id="rId5"/>
              </a:rPr>
              <a:t>CC BY-SA 3.0</a:t>
            </a:r>
            <a:endParaRPr lang="en-US" sz="1800"/>
          </a:p>
          <a:p>
            <a:r>
              <a:rPr lang="en-US" sz="1800"/>
              <a:t>Access API: </a:t>
            </a:r>
            <a:r>
              <a:rPr lang="en-US" sz="1800">
                <a:hlinkClick r:id="rId6"/>
              </a:rPr>
              <a:t>Tensorflow Federated Datasets</a:t>
            </a:r>
            <a:endParaRPr lang="en-US" sz="1800"/>
          </a:p>
          <a:p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4203D-151E-D44C-AAAA-B8D41BC0B0F1}"/>
              </a:ext>
            </a:extLst>
          </p:cNvPr>
          <p:cNvSpPr txBox="1"/>
          <p:nvPr/>
        </p:nvSpPr>
        <p:spPr>
          <a:xfrm>
            <a:off x="4202655" y="6419477"/>
            <a:ext cx="404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Image Source: </a:t>
            </a:r>
            <a:r>
              <a:rPr lang="en-US" sz="1200" dirty="0">
                <a:hlinkClick r:id="rId7"/>
              </a:rPr>
              <a:t>https://images.app.goo.gl/VrkTzXGHXBdi2A6X9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1245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61D1-5DEF-7548-8E56-10A0FB49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Pipeline: Provenance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985573"/>
            <a:ext cx="4105275" cy="34210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4C73-4045-1D45-B3E0-056EEF21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The tff.simulation.ClientData class</a:t>
            </a:r>
          </a:p>
          <a:p>
            <a:r>
              <a:rPr lang="en-US" sz="1800"/>
              <a:t>Holds a dataset and maps clients to examples for Federated SGD</a:t>
            </a:r>
          </a:p>
          <a:p>
            <a:r>
              <a:rPr lang="en-US" sz="1800"/>
              <a:t>Data is not brought into memory until training starts</a:t>
            </a:r>
          </a:p>
          <a:p>
            <a:r>
              <a:rPr lang="en-US" sz="1800"/>
              <a:t>Access a dataset from tff.simulation.datasets, i.e. tff.simulation.datasets.stackoverflow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475406" y="5574890"/>
            <a:ext cx="313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https://en.wikipedia.org/wiki/TensorFlow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8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28689-E5D8-4642-8ECA-476FBF0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Pipeline: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55AC-62FE-DB4E-9EA2-11A72C1A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100" b="1"/>
              <a:t>Content: </a:t>
            </a:r>
            <a:r>
              <a:rPr lang="en-US" sz="1100"/>
              <a:t>Body text of all Stack Overflow Questions and Answers (Updates Quarterly)</a:t>
            </a:r>
          </a:p>
          <a:p>
            <a:pPr marL="0"/>
            <a:r>
              <a:rPr lang="en-US" sz="1100" b="1"/>
              <a:t>Metadata: </a:t>
            </a:r>
          </a:p>
          <a:p>
            <a:r>
              <a:rPr lang="en-US" sz="1100"/>
              <a:t>Creation date</a:t>
            </a:r>
          </a:p>
          <a:p>
            <a:r>
              <a:rPr lang="en-US" sz="1100"/>
              <a:t>Question title</a:t>
            </a:r>
          </a:p>
          <a:p>
            <a:r>
              <a:rPr lang="en-US" sz="1100"/>
              <a:t>Question tags</a:t>
            </a:r>
          </a:p>
          <a:p>
            <a:r>
              <a:rPr lang="en-US" sz="1100"/>
              <a:t>Question score</a:t>
            </a:r>
          </a:p>
          <a:p>
            <a:r>
              <a:rPr lang="en-US" sz="1100"/>
              <a:t>Type (Question or Answer)</a:t>
            </a:r>
          </a:p>
          <a:p>
            <a:pPr marL="0"/>
            <a:r>
              <a:rPr lang="en-US" sz="1100" b="1"/>
              <a:t>Data Splits:</a:t>
            </a:r>
          </a:p>
          <a:p>
            <a:r>
              <a:rPr lang="en-US" sz="1100"/>
              <a:t>Train: Data before 2018-01-01 UTC except the held-out users. 342,477 unique users with 135,818,730 examples.</a:t>
            </a:r>
          </a:p>
          <a:p>
            <a:r>
              <a:rPr lang="en-US" sz="1100"/>
              <a:t>Held-out: All examples from users with user_id % 10 == 0 (all dates). 38,758 unique users with 16,491,230 examples.</a:t>
            </a:r>
          </a:p>
          <a:p>
            <a:r>
              <a:rPr lang="en-US" sz="1100"/>
              <a:t>Test: All examples after 2018-01-01 UTC except from held-out users. 204,088 unique users with 16,586,035 examples.</a:t>
            </a:r>
          </a:p>
          <a:p>
            <a:endParaRPr lang="en-US" sz="1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8E9F0F-991F-064A-B193-D7CA2F75013B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Slide Text Source: </a:t>
            </a:r>
            <a:r>
              <a:rPr lang="en-US" sz="2000">
                <a:hlinkClick r:id="rId2"/>
              </a:rPr>
              <a:t>https://www.tensorflow.org/federated/api_docs/python/tff/simulation/datasets/stackoverflow/load_data</a:t>
            </a: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19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8BD-812C-4E48-8A7D-5991798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66" y="67563"/>
            <a:ext cx="10235281" cy="40978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Analysis: The Most Common Words Used on Stack Overflow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67BE6-3D3A-9448-9680-57B0B6F03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51385" y="477348"/>
            <a:ext cx="3556803" cy="6285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065B9-E368-6348-8578-6D9751E1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07" y="477348"/>
            <a:ext cx="3782531" cy="6298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5CBCD-A927-0948-AD9B-7F8471821B0D}"/>
              </a:ext>
            </a:extLst>
          </p:cNvPr>
          <p:cNvSpPr txBox="1"/>
          <p:nvPr/>
        </p:nvSpPr>
        <p:spPr>
          <a:xfrm>
            <a:off x="210155" y="1570892"/>
            <a:ext cx="153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Before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and punctuation filter.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CC1F3-53CA-D249-9E1A-5EE6329474A6}"/>
              </a:ext>
            </a:extLst>
          </p:cNvPr>
          <p:cNvSpPr txBox="1"/>
          <p:nvPr/>
        </p:nvSpPr>
        <p:spPr>
          <a:xfrm>
            <a:off x="10539045" y="1570892"/>
            <a:ext cx="153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After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and punctuation filter.</a:t>
            </a:r>
          </a:p>
        </p:txBody>
      </p:sp>
    </p:spTree>
    <p:extLst>
      <p:ext uri="{BB962C8B-B14F-4D97-AF65-F5344CB8AC3E}">
        <p14:creationId xmlns:p14="http://schemas.microsoft.com/office/powerpoint/2010/main" val="32547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Distribution of Word Occurrences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adjacent figure exhibits the distribution of (the logarithm) word occurrences with the frequency corresponding to those words in the entire Stackoverflow corpus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49878"/>
            <a:ext cx="6250769" cy="41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00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to be extracted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Since we’re mainly working with Natural Language Understanding, our features are text features</a:t>
            </a:r>
          </a:p>
          <a:p>
            <a:r>
              <a:rPr lang="en-US" sz="2000"/>
              <a:t>We can leverage features pertaining to simpler approaches of language modeling, such as Bag of Words in the beginning and then proceed to more involved features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64C09-5E40-354A-B0EE-755AE960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520339"/>
            <a:ext cx="6250769" cy="1656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2852" y="6395992"/>
            <a:ext cx="354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000" dirty="0">
                <a:hlinkClick r:id="rId3"/>
              </a:rPr>
              <a:t>https://medium.com/greyatom/an-introduction-to-bag-of-words-in-nlp-ac967d43b428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698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Since the dataset is hosted by Tensorflow Federated Datasets, most of the initial setup and cleaning related work is already done</a:t>
            </a:r>
          </a:p>
          <a:p>
            <a:r>
              <a:rPr lang="en-US" sz="2400"/>
              <a:t>The major challenge is to assess the NLP tasks that are well-suited for a technical dataset like StackOverflow</a:t>
            </a:r>
          </a:p>
        </p:txBody>
      </p:sp>
    </p:spTree>
    <p:extLst>
      <p:ext uri="{BB962C8B-B14F-4D97-AF65-F5344CB8AC3E}">
        <p14:creationId xmlns:p14="http://schemas.microsoft.com/office/powerpoint/2010/main" val="289215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418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Federated Learning with Pretrained Text Deep Neural Networks</vt:lpstr>
      <vt:lpstr>Stack Overflow Data</vt:lpstr>
      <vt:lpstr>Data Pipeline: Provenance</vt:lpstr>
      <vt:lpstr>Data Pipeline: Attributes</vt:lpstr>
      <vt:lpstr>Exploratory Analysis: The Most Common Words Used on Stack Overflow</vt:lpstr>
      <vt:lpstr>Distribution of Word Occurrences</vt:lpstr>
      <vt:lpstr>Features to be extracted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 with Pretrained Text Deep Neural Networks</dc:title>
  <dc:creator>Arjun Singh</dc:creator>
  <cp:lastModifiedBy>Arjun Singh</cp:lastModifiedBy>
  <cp:revision>2</cp:revision>
  <dcterms:created xsi:type="dcterms:W3CDTF">2019-11-27T02:22:17Z</dcterms:created>
  <dcterms:modified xsi:type="dcterms:W3CDTF">2019-11-27T02:34:34Z</dcterms:modified>
</cp:coreProperties>
</file>