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4"/>
  </p:sldMasterIdLst>
  <p:sldIdLst>
    <p:sldId id="256" r:id="rId5"/>
    <p:sldId id="257" r:id="rId6"/>
    <p:sldId id="258" r:id="rId7"/>
    <p:sldId id="259" r:id="rId8"/>
    <p:sldId id="264" r:id="rId9"/>
    <p:sldId id="265" r:id="rId10"/>
    <p:sldId id="266" r:id="rId11"/>
    <p:sldId id="260" r:id="rId12"/>
    <p:sldId id="261" r:id="rId13"/>
    <p:sldId id="270" r:id="rId14"/>
    <p:sldId id="267" r:id="rId15"/>
    <p:sldId id="274" r:id="rId16"/>
    <p:sldId id="268" r:id="rId17"/>
    <p:sldId id="269" r:id="rId18"/>
    <p:sldId id="271" r:id="rId19"/>
    <p:sldId id="272" r:id="rId20"/>
    <p:sldId id="273" r:id="rId21"/>
    <p:sldId id="275" r:id="rId22"/>
    <p:sldId id="276" r:id="rId23"/>
    <p:sldId id="278" r:id="rId24"/>
    <p:sldId id="277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BA612F-76AD-E1EC-9634-33288CA7E2AE}" v="1133" dt="2023-04-20T19:30:56.929"/>
    <p1510:client id="{CCF2008E-DAB2-F393-E257-96B15C6A1DC0}" v="25" dt="2023-04-20T00:52:27.717"/>
    <p1510:client id="{D5A132EE-1269-EA03-21F5-A03B43F3CDFD}" v="2630" dt="2023-04-20T16:09:14.692"/>
    <p1510:client id="{E0288BBC-DD3F-CAA6-4593-321AEA86F9B1}" v="21" dt="2023-04-21T17:33:04.010"/>
    <p1510:client id="{FE193BF5-D470-47DD-A08A-F32335EC31B8}" v="1287" dt="2023-04-20T18:17:35.96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350E80A-4D3F-4309-8DBB-42ECD42BE2FB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7096E02-8A53-4451-91C9-A55D013E4458}">
      <dgm:prSet/>
      <dgm:spPr/>
      <dgm:t>
        <a:bodyPr/>
        <a:lstStyle/>
        <a:p>
          <a:r>
            <a:rPr lang="en-US" b="1"/>
            <a:t>Goal: </a:t>
          </a:r>
          <a:r>
            <a:rPr lang="en-US"/>
            <a:t>Determine what causes Telco customers to churn.</a:t>
          </a:r>
        </a:p>
      </dgm:t>
    </dgm:pt>
    <dgm:pt modelId="{BCB06530-2F05-40B2-9DB3-23EC8D8CABDA}" type="parTrans" cxnId="{A3F1D5B3-9CAC-4E27-9734-81338753AA63}">
      <dgm:prSet/>
      <dgm:spPr/>
      <dgm:t>
        <a:bodyPr/>
        <a:lstStyle/>
        <a:p>
          <a:endParaRPr lang="en-US"/>
        </a:p>
      </dgm:t>
    </dgm:pt>
    <dgm:pt modelId="{FFD942EE-5F9B-4FE5-B2FD-B82D2E627E26}" type="sibTrans" cxnId="{A3F1D5B3-9CAC-4E27-9734-81338753AA63}">
      <dgm:prSet/>
      <dgm:spPr/>
      <dgm:t>
        <a:bodyPr/>
        <a:lstStyle/>
        <a:p>
          <a:endParaRPr lang="en-US"/>
        </a:p>
      </dgm:t>
    </dgm:pt>
    <dgm:pt modelId="{E4C00FD5-2CC1-4A23-BBA0-0CBFCCFD9C6C}">
      <dgm:prSet/>
      <dgm:spPr/>
      <dgm:t>
        <a:bodyPr/>
        <a:lstStyle/>
        <a:p>
          <a:pPr rtl="0"/>
          <a:r>
            <a:rPr lang="en-US" b="1"/>
            <a:t>Data:</a:t>
          </a:r>
          <a:r>
            <a:rPr lang="en-US"/>
            <a:t> We looked at data from a</a:t>
          </a:r>
          <a:r>
            <a:rPr lang="en-US">
              <a:latin typeface="Calibri Light" panose="020F0302020204030204"/>
            </a:rPr>
            <a:t> </a:t>
          </a:r>
          <a:r>
            <a:rPr lang="en-US" b="1">
              <a:latin typeface="Calibri Light" panose="020F0302020204030204"/>
            </a:rPr>
            <a:t>fictional Telecoms</a:t>
          </a:r>
          <a:r>
            <a:rPr lang="en-US"/>
            <a:t> company that contained certain features such as g</a:t>
          </a:r>
          <a:r>
            <a:rPr lang="en-US" b="0"/>
            <a:t>ender, tenure, contract term, and</a:t>
          </a:r>
          <a:r>
            <a:rPr lang="en-US" b="0">
              <a:latin typeface="Calibri Light" panose="020F0302020204030204"/>
            </a:rPr>
            <a:t> </a:t>
          </a:r>
          <a:r>
            <a:rPr lang="en-US" b="1">
              <a:latin typeface="Calibri Light" panose="020F0302020204030204"/>
            </a:rPr>
            <a:t>charges</a:t>
          </a:r>
          <a:r>
            <a:rPr lang="en-US">
              <a:latin typeface="Calibri Light" panose="020F0302020204030204"/>
            </a:rPr>
            <a:t> </a:t>
          </a:r>
          <a:r>
            <a:rPr lang="en-US" b="1">
              <a:latin typeface="Calibri Light" panose="020F0302020204030204"/>
            </a:rPr>
            <a:t>for</a:t>
          </a:r>
          <a:r>
            <a:rPr lang="en-US"/>
            <a:t> each customer and whether they renewed their contract.</a:t>
          </a:r>
          <a:endParaRPr lang="en-US">
            <a:latin typeface="Calibri Light" panose="020F0302020204030204"/>
          </a:endParaRPr>
        </a:p>
      </dgm:t>
    </dgm:pt>
    <dgm:pt modelId="{6733DA63-2940-432F-9E15-A68A4A5CB840}" type="parTrans" cxnId="{23ACDEF1-02B3-4B35-BE85-60354FE120CE}">
      <dgm:prSet/>
      <dgm:spPr/>
      <dgm:t>
        <a:bodyPr/>
        <a:lstStyle/>
        <a:p>
          <a:endParaRPr lang="en-US"/>
        </a:p>
      </dgm:t>
    </dgm:pt>
    <dgm:pt modelId="{48350EF8-A971-45DA-9479-934D9203F899}" type="sibTrans" cxnId="{23ACDEF1-02B3-4B35-BE85-60354FE120CE}">
      <dgm:prSet/>
      <dgm:spPr/>
      <dgm:t>
        <a:bodyPr/>
        <a:lstStyle/>
        <a:p>
          <a:endParaRPr lang="en-US"/>
        </a:p>
      </dgm:t>
    </dgm:pt>
    <dgm:pt modelId="{72CBDFE5-5F88-442A-A0A6-659E8C5C76FA}" type="pres">
      <dgm:prSet presAssocID="{9350E80A-4D3F-4309-8DBB-42ECD42BE2F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114CB73-1CF8-4474-81F6-4EE10E6804C5}" type="pres">
      <dgm:prSet presAssocID="{17096E02-8A53-4451-91C9-A55D013E4458}" presName="hierRoot1" presStyleCnt="0"/>
      <dgm:spPr/>
    </dgm:pt>
    <dgm:pt modelId="{234FA8AE-B522-4364-80A9-49C897C02AA7}" type="pres">
      <dgm:prSet presAssocID="{17096E02-8A53-4451-91C9-A55D013E4458}" presName="composite" presStyleCnt="0"/>
      <dgm:spPr/>
    </dgm:pt>
    <dgm:pt modelId="{47B840DD-439D-4E14-9987-F8EFC87B3D32}" type="pres">
      <dgm:prSet presAssocID="{17096E02-8A53-4451-91C9-A55D013E4458}" presName="background" presStyleLbl="node0" presStyleIdx="0" presStyleCnt="2"/>
      <dgm:spPr/>
    </dgm:pt>
    <dgm:pt modelId="{379D29B3-499D-46FC-B2AA-4F4B95466605}" type="pres">
      <dgm:prSet presAssocID="{17096E02-8A53-4451-91C9-A55D013E4458}" presName="text" presStyleLbl="fgAcc0" presStyleIdx="0" presStyleCnt="2">
        <dgm:presLayoutVars>
          <dgm:chPref val="3"/>
        </dgm:presLayoutVars>
      </dgm:prSet>
      <dgm:spPr/>
    </dgm:pt>
    <dgm:pt modelId="{AD2693F5-1BFB-4FBE-BFC7-FBFC4E5CA670}" type="pres">
      <dgm:prSet presAssocID="{17096E02-8A53-4451-91C9-A55D013E4458}" presName="hierChild2" presStyleCnt="0"/>
      <dgm:spPr/>
    </dgm:pt>
    <dgm:pt modelId="{668EE66E-44A3-443F-844D-A022CF1AB8A5}" type="pres">
      <dgm:prSet presAssocID="{E4C00FD5-2CC1-4A23-BBA0-0CBFCCFD9C6C}" presName="hierRoot1" presStyleCnt="0"/>
      <dgm:spPr/>
    </dgm:pt>
    <dgm:pt modelId="{61FD7797-FCD7-4D4D-9A98-2E66D8ECBA7E}" type="pres">
      <dgm:prSet presAssocID="{E4C00FD5-2CC1-4A23-BBA0-0CBFCCFD9C6C}" presName="composite" presStyleCnt="0"/>
      <dgm:spPr/>
    </dgm:pt>
    <dgm:pt modelId="{D04ADDE1-2E9F-48C8-8C27-EF155C772152}" type="pres">
      <dgm:prSet presAssocID="{E4C00FD5-2CC1-4A23-BBA0-0CBFCCFD9C6C}" presName="background" presStyleLbl="node0" presStyleIdx="1" presStyleCnt="2"/>
      <dgm:spPr/>
    </dgm:pt>
    <dgm:pt modelId="{75320B62-07ED-4021-96F8-B0467CD0F344}" type="pres">
      <dgm:prSet presAssocID="{E4C00FD5-2CC1-4A23-BBA0-0CBFCCFD9C6C}" presName="text" presStyleLbl="fgAcc0" presStyleIdx="1" presStyleCnt="2">
        <dgm:presLayoutVars>
          <dgm:chPref val="3"/>
        </dgm:presLayoutVars>
      </dgm:prSet>
      <dgm:spPr/>
    </dgm:pt>
    <dgm:pt modelId="{0BC4255C-265A-4B84-B6F6-87046119400C}" type="pres">
      <dgm:prSet presAssocID="{E4C00FD5-2CC1-4A23-BBA0-0CBFCCFD9C6C}" presName="hierChild2" presStyleCnt="0"/>
      <dgm:spPr/>
    </dgm:pt>
  </dgm:ptLst>
  <dgm:cxnLst>
    <dgm:cxn modelId="{9A722F8D-C7ED-4D4C-9FAF-4CB8CC80C331}" type="presOf" srcId="{17096E02-8A53-4451-91C9-A55D013E4458}" destId="{379D29B3-499D-46FC-B2AA-4F4B95466605}" srcOrd="0" destOrd="0" presId="urn:microsoft.com/office/officeart/2005/8/layout/hierarchy1"/>
    <dgm:cxn modelId="{A3F1D5B3-9CAC-4E27-9734-81338753AA63}" srcId="{9350E80A-4D3F-4309-8DBB-42ECD42BE2FB}" destId="{17096E02-8A53-4451-91C9-A55D013E4458}" srcOrd="0" destOrd="0" parTransId="{BCB06530-2F05-40B2-9DB3-23EC8D8CABDA}" sibTransId="{FFD942EE-5F9B-4FE5-B2FD-B82D2E627E26}"/>
    <dgm:cxn modelId="{ACD846B6-C173-49EA-93DF-6677B9B3E334}" type="presOf" srcId="{E4C00FD5-2CC1-4A23-BBA0-0CBFCCFD9C6C}" destId="{75320B62-07ED-4021-96F8-B0467CD0F344}" srcOrd="0" destOrd="0" presId="urn:microsoft.com/office/officeart/2005/8/layout/hierarchy1"/>
    <dgm:cxn modelId="{61C737CB-9F73-4095-AF67-DFCD3DCA67E1}" type="presOf" srcId="{9350E80A-4D3F-4309-8DBB-42ECD42BE2FB}" destId="{72CBDFE5-5F88-442A-A0A6-659E8C5C76FA}" srcOrd="0" destOrd="0" presId="urn:microsoft.com/office/officeart/2005/8/layout/hierarchy1"/>
    <dgm:cxn modelId="{23ACDEF1-02B3-4B35-BE85-60354FE120CE}" srcId="{9350E80A-4D3F-4309-8DBB-42ECD42BE2FB}" destId="{E4C00FD5-2CC1-4A23-BBA0-0CBFCCFD9C6C}" srcOrd="1" destOrd="0" parTransId="{6733DA63-2940-432F-9E15-A68A4A5CB840}" sibTransId="{48350EF8-A971-45DA-9479-934D9203F899}"/>
    <dgm:cxn modelId="{2B1C2042-6F67-44A4-BABA-CC121C1CB341}" type="presParOf" srcId="{72CBDFE5-5F88-442A-A0A6-659E8C5C76FA}" destId="{F114CB73-1CF8-4474-81F6-4EE10E6804C5}" srcOrd="0" destOrd="0" presId="urn:microsoft.com/office/officeart/2005/8/layout/hierarchy1"/>
    <dgm:cxn modelId="{A113FA35-FD75-4F7B-918B-3409C636BD27}" type="presParOf" srcId="{F114CB73-1CF8-4474-81F6-4EE10E6804C5}" destId="{234FA8AE-B522-4364-80A9-49C897C02AA7}" srcOrd="0" destOrd="0" presId="urn:microsoft.com/office/officeart/2005/8/layout/hierarchy1"/>
    <dgm:cxn modelId="{4471CD4D-7009-4CAA-8F50-EEEB3B1EB64F}" type="presParOf" srcId="{234FA8AE-B522-4364-80A9-49C897C02AA7}" destId="{47B840DD-439D-4E14-9987-F8EFC87B3D32}" srcOrd="0" destOrd="0" presId="urn:microsoft.com/office/officeart/2005/8/layout/hierarchy1"/>
    <dgm:cxn modelId="{5DE7F0C5-AF4A-4B89-9D84-BDC2B3F1C9A4}" type="presParOf" srcId="{234FA8AE-B522-4364-80A9-49C897C02AA7}" destId="{379D29B3-499D-46FC-B2AA-4F4B95466605}" srcOrd="1" destOrd="0" presId="urn:microsoft.com/office/officeart/2005/8/layout/hierarchy1"/>
    <dgm:cxn modelId="{8783CD2F-9C53-4A51-9817-50769F432410}" type="presParOf" srcId="{F114CB73-1CF8-4474-81F6-4EE10E6804C5}" destId="{AD2693F5-1BFB-4FBE-BFC7-FBFC4E5CA670}" srcOrd="1" destOrd="0" presId="urn:microsoft.com/office/officeart/2005/8/layout/hierarchy1"/>
    <dgm:cxn modelId="{1F74DDF0-EE84-4650-A869-FF896283BED5}" type="presParOf" srcId="{72CBDFE5-5F88-442A-A0A6-659E8C5C76FA}" destId="{668EE66E-44A3-443F-844D-A022CF1AB8A5}" srcOrd="1" destOrd="0" presId="urn:microsoft.com/office/officeart/2005/8/layout/hierarchy1"/>
    <dgm:cxn modelId="{1CEC6CE7-528F-4841-99D3-86459DA1D153}" type="presParOf" srcId="{668EE66E-44A3-443F-844D-A022CF1AB8A5}" destId="{61FD7797-FCD7-4D4D-9A98-2E66D8ECBA7E}" srcOrd="0" destOrd="0" presId="urn:microsoft.com/office/officeart/2005/8/layout/hierarchy1"/>
    <dgm:cxn modelId="{87F01436-C76E-4783-89B5-B7286B4E9525}" type="presParOf" srcId="{61FD7797-FCD7-4D4D-9A98-2E66D8ECBA7E}" destId="{D04ADDE1-2E9F-48C8-8C27-EF155C772152}" srcOrd="0" destOrd="0" presId="urn:microsoft.com/office/officeart/2005/8/layout/hierarchy1"/>
    <dgm:cxn modelId="{11B1F4CC-3738-4B8C-8AF7-C624EFDCFB47}" type="presParOf" srcId="{61FD7797-FCD7-4D4D-9A98-2E66D8ECBA7E}" destId="{75320B62-07ED-4021-96F8-B0467CD0F344}" srcOrd="1" destOrd="0" presId="urn:microsoft.com/office/officeart/2005/8/layout/hierarchy1"/>
    <dgm:cxn modelId="{8DE8356C-14D8-470F-BEDE-72FA7A9323B9}" type="presParOf" srcId="{668EE66E-44A3-443F-844D-A022CF1AB8A5}" destId="{0BC4255C-265A-4B84-B6F6-87046119400C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B840DD-439D-4E14-9987-F8EFC87B3D32}">
      <dsp:nvSpPr>
        <dsp:cNvPr id="0" name=""/>
        <dsp:cNvSpPr/>
      </dsp:nvSpPr>
      <dsp:spPr>
        <a:xfrm>
          <a:off x="1227" y="297257"/>
          <a:ext cx="4309690" cy="27366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9D29B3-499D-46FC-B2AA-4F4B95466605}">
      <dsp:nvSpPr>
        <dsp:cNvPr id="0" name=""/>
        <dsp:cNvSpPr/>
      </dsp:nvSpPr>
      <dsp:spPr>
        <a:xfrm>
          <a:off x="480082" y="752169"/>
          <a:ext cx="4309690" cy="27366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/>
            <a:t>Goal: </a:t>
          </a:r>
          <a:r>
            <a:rPr lang="en-US" sz="2400" kern="1200"/>
            <a:t>Determine what causes Telco customers to churn.</a:t>
          </a:r>
        </a:p>
      </dsp:txBody>
      <dsp:txXfrm>
        <a:off x="560236" y="832323"/>
        <a:ext cx="4149382" cy="2576345"/>
      </dsp:txXfrm>
    </dsp:sp>
    <dsp:sp modelId="{D04ADDE1-2E9F-48C8-8C27-EF155C772152}">
      <dsp:nvSpPr>
        <dsp:cNvPr id="0" name=""/>
        <dsp:cNvSpPr/>
      </dsp:nvSpPr>
      <dsp:spPr>
        <a:xfrm>
          <a:off x="5268627" y="297257"/>
          <a:ext cx="4309690" cy="27366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320B62-07ED-4021-96F8-B0467CD0F344}">
      <dsp:nvSpPr>
        <dsp:cNvPr id="0" name=""/>
        <dsp:cNvSpPr/>
      </dsp:nvSpPr>
      <dsp:spPr>
        <a:xfrm>
          <a:off x="5747481" y="752169"/>
          <a:ext cx="4309690" cy="27366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/>
            <a:t>Data:</a:t>
          </a:r>
          <a:r>
            <a:rPr lang="en-US" sz="2400" kern="1200"/>
            <a:t> We looked at data from a</a:t>
          </a:r>
          <a:r>
            <a:rPr lang="en-US" sz="2400" kern="1200">
              <a:latin typeface="Calibri Light" panose="020F0302020204030204"/>
            </a:rPr>
            <a:t> </a:t>
          </a:r>
          <a:r>
            <a:rPr lang="en-US" sz="2400" b="1" kern="1200">
              <a:latin typeface="Calibri Light" panose="020F0302020204030204"/>
            </a:rPr>
            <a:t>fictional Telecoms</a:t>
          </a:r>
          <a:r>
            <a:rPr lang="en-US" sz="2400" kern="1200"/>
            <a:t> company that contained certain features such as g</a:t>
          </a:r>
          <a:r>
            <a:rPr lang="en-US" sz="2400" b="0" kern="1200"/>
            <a:t>ender, tenure, contract term, and</a:t>
          </a:r>
          <a:r>
            <a:rPr lang="en-US" sz="2400" b="0" kern="1200">
              <a:latin typeface="Calibri Light" panose="020F0302020204030204"/>
            </a:rPr>
            <a:t> </a:t>
          </a:r>
          <a:r>
            <a:rPr lang="en-US" sz="2400" b="1" kern="1200">
              <a:latin typeface="Calibri Light" panose="020F0302020204030204"/>
            </a:rPr>
            <a:t>charges</a:t>
          </a:r>
          <a:r>
            <a:rPr lang="en-US" sz="2400" kern="1200">
              <a:latin typeface="Calibri Light" panose="020F0302020204030204"/>
            </a:rPr>
            <a:t> </a:t>
          </a:r>
          <a:r>
            <a:rPr lang="en-US" sz="2400" b="1" kern="1200">
              <a:latin typeface="Calibri Light" panose="020F0302020204030204"/>
            </a:rPr>
            <a:t>for</a:t>
          </a:r>
          <a:r>
            <a:rPr lang="en-US" sz="2400" kern="1200"/>
            <a:t> each customer and whether they renewed their contract.</a:t>
          </a:r>
          <a:endParaRPr lang="en-US" sz="2400" kern="1200">
            <a:latin typeface="Calibri Light" panose="020F0302020204030204"/>
          </a:endParaRPr>
        </a:p>
      </dsp:txBody>
      <dsp:txXfrm>
        <a:off x="5827635" y="832323"/>
        <a:ext cx="4149382" cy="25763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4/22/2023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2185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4/22/2023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97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4/22/2023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946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4/22/2023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478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4/22/2023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3356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4/22/2023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335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4/22/2023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543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4/22/2023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945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4/22/2023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345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4/22/2023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565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4/22/2023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998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4/22/2023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1785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zluticky/churn_analysis_and_prediction" TargetMode="External"/><Relationship Id="rId2" Type="http://schemas.openxmlformats.org/officeDocument/2006/relationships/hyperlink" Target="https://www.kaggle.com/datasets/blastchar/telco-customer-churn" TargetMode="Externa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3024F-EBEF-1620-4FC8-9DC1D58A0B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>
                <a:cs typeface="Calibri Light"/>
              </a:rPr>
              <a:t>What Impacts Churn Rate?</a:t>
            </a:r>
            <a:endParaRPr lang="en-US" sz="72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9FB04C-8B76-C869-3561-79AF8AB966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 Light"/>
              </a:rPr>
              <a:t>Elijah Macneil and Jonathan </a:t>
            </a:r>
            <a:r>
              <a:rPr lang="en-US" err="1">
                <a:cs typeface="Calibri Light"/>
              </a:rPr>
              <a:t>Zluticky</a:t>
            </a:r>
            <a:br>
              <a:rPr lang="en-US">
                <a:cs typeface="Calibri Light"/>
              </a:rPr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7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71E42-DB7A-1AA8-DC76-F4D6EC0DD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CV and Accuracy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2E9D2-2696-8A02-6170-2EEA2CC99B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en-US">
                <a:cs typeface="Calibri"/>
              </a:rPr>
              <a:t>Using 10-fold Cross Validation yields an average accuracy of 78.7% </a:t>
            </a:r>
          </a:p>
          <a:p>
            <a:endParaRPr lang="en-US">
              <a:solidFill>
                <a:srgbClr val="404040"/>
              </a:solidFill>
              <a:latin typeface="Calibri"/>
              <a:cs typeface="Calibri"/>
            </a:endParaRPr>
          </a:p>
          <a:p>
            <a:r>
              <a:rPr lang="en-US">
                <a:solidFill>
                  <a:srgbClr val="404040"/>
                </a:solidFill>
                <a:latin typeface="Calibri"/>
                <a:cs typeface="Calibri"/>
              </a:rPr>
              <a:t>Accuracy : 78.7%</a:t>
            </a:r>
          </a:p>
          <a:p>
            <a:r>
              <a:rPr lang="en-US">
                <a:cs typeface="Calibri"/>
              </a:rPr>
              <a:t>Sensitivity: 43.3%</a:t>
            </a:r>
          </a:p>
          <a:p>
            <a:r>
              <a:rPr lang="en-US" sz="1600">
                <a:cs typeface="Calibri"/>
              </a:rPr>
              <a:t>accurately predict churn</a:t>
            </a:r>
            <a:endParaRPr lang="en-US" sz="1600"/>
          </a:p>
          <a:p>
            <a:r>
              <a:rPr lang="en-US">
                <a:solidFill>
                  <a:srgbClr val="404040"/>
                </a:solidFill>
                <a:latin typeface="Calibri"/>
                <a:cs typeface="Calibri"/>
              </a:rPr>
              <a:t>Specificity: 91.1% </a:t>
            </a:r>
          </a:p>
          <a:p>
            <a:r>
              <a:rPr lang="en-US" sz="1600">
                <a:solidFill>
                  <a:srgbClr val="404040"/>
                </a:solidFill>
                <a:latin typeface="Calibri"/>
                <a:cs typeface="Calibri"/>
              </a:rPr>
              <a:t>accurately predict non churns</a:t>
            </a:r>
            <a:endParaRPr lang="en-US" sz="1600"/>
          </a:p>
          <a:p>
            <a:endParaRPr lang="en-US">
              <a:solidFill>
                <a:srgbClr val="404040"/>
              </a:solidFill>
              <a:latin typeface="Calibri"/>
              <a:cs typeface="Calibri"/>
            </a:endParaRPr>
          </a:p>
          <a:p>
            <a:endParaRPr lang="en-US">
              <a:solidFill>
                <a:srgbClr val="404040"/>
              </a:solidFill>
              <a:latin typeface="Calibri"/>
              <a:cs typeface="Calibri"/>
            </a:endParaRPr>
          </a:p>
          <a:p>
            <a:pPr marL="0" indent="0">
              <a:buNone/>
            </a:pPr>
            <a:endParaRPr lang="en-US">
              <a:solidFill>
                <a:srgbClr val="404040"/>
              </a:solidFill>
              <a:latin typeface="Calibri"/>
              <a:cs typeface="Calibri"/>
            </a:endParaRPr>
          </a:p>
          <a:p>
            <a:pPr marL="749300" lvl="3"/>
            <a:endParaRPr lang="en-US">
              <a:solidFill>
                <a:srgbClr val="404040"/>
              </a:solidFill>
              <a:latin typeface="Calibri"/>
              <a:cs typeface="Calibri"/>
            </a:endParaRPr>
          </a:p>
          <a:p>
            <a:pPr marL="1699895" lvl="8"/>
            <a:endParaRPr lang="en-US">
              <a:solidFill>
                <a:srgbClr val="404040"/>
              </a:solidFill>
              <a:latin typeface="Calibri"/>
              <a:cs typeface="Calibri"/>
            </a:endParaRPr>
          </a:p>
          <a:p>
            <a:pPr marL="1099820" lvl="5"/>
            <a:endParaRPr lang="en-US" sz="600">
              <a:solidFill>
                <a:srgbClr val="000000"/>
              </a:solidFill>
              <a:latin typeface="Consolas"/>
              <a:cs typeface="Calibri"/>
            </a:endParaRPr>
          </a:p>
          <a:p>
            <a:pPr marL="1099820" lvl="5"/>
            <a:endParaRPr lang="en-US" sz="600">
              <a:solidFill>
                <a:srgbClr val="000000"/>
              </a:solidFill>
              <a:latin typeface="Consolas"/>
              <a:cs typeface="Calibri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62C355D-08C6-D9A2-BF2B-2538AFE4D5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466235"/>
              </p:ext>
            </p:extLst>
          </p:nvPr>
        </p:nvGraphicFramePr>
        <p:xfrm>
          <a:off x="5669280" y="2427351"/>
          <a:ext cx="4878648" cy="272363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6216">
                  <a:extLst>
                    <a:ext uri="{9D8B030D-6E8A-4147-A177-3AD203B41FA5}">
                      <a16:colId xmlns:a16="http://schemas.microsoft.com/office/drawing/2014/main" val="2889249537"/>
                    </a:ext>
                  </a:extLst>
                </a:gridCol>
                <a:gridCol w="1626216">
                  <a:extLst>
                    <a:ext uri="{9D8B030D-6E8A-4147-A177-3AD203B41FA5}">
                      <a16:colId xmlns:a16="http://schemas.microsoft.com/office/drawing/2014/main" val="2833458699"/>
                    </a:ext>
                  </a:extLst>
                </a:gridCol>
                <a:gridCol w="1626216">
                  <a:extLst>
                    <a:ext uri="{9D8B030D-6E8A-4147-A177-3AD203B41FA5}">
                      <a16:colId xmlns:a16="http://schemas.microsoft.com/office/drawing/2014/main" val="3502598792"/>
                    </a:ext>
                  </a:extLst>
                </a:gridCol>
              </a:tblGrid>
              <a:tr h="90787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0">
                      <a:noFill/>
                    </a:lnL>
                    <a:lnT w="0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Predicted</a:t>
                      </a:r>
                    </a:p>
                    <a:p>
                      <a:pPr lvl="0" algn="ctr">
                        <a:buNone/>
                      </a:pPr>
                      <a:r>
                        <a:rPr lang="en-US"/>
                        <a:t>Yes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Predicted</a:t>
                      </a:r>
                    </a:p>
                    <a:p>
                      <a:pPr lvl="0" algn="ctr">
                        <a:buNone/>
                      </a:pPr>
                      <a:r>
                        <a:rPr lang="en-US"/>
                        <a:t>No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6270362"/>
                  </a:ext>
                </a:extLst>
              </a:tr>
              <a:tr h="907878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Actual</a:t>
                      </a:r>
                    </a:p>
                    <a:p>
                      <a:pPr lvl="0" algn="ctr">
                        <a:buNone/>
                      </a:pPr>
                      <a:r>
                        <a:rPr lang="en-US"/>
                        <a:t>Yes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  <a:p>
                      <a:pPr lvl="0" algn="ctr">
                        <a:buNone/>
                      </a:pPr>
                      <a:r>
                        <a:rPr lang="en-US"/>
                        <a:t>243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  <a:p>
                      <a:pPr lvl="0" algn="ctr">
                        <a:buNone/>
                      </a:pPr>
                      <a:r>
                        <a:rPr lang="en-US"/>
                        <a:t>318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6073745"/>
                  </a:ext>
                </a:extLst>
              </a:tr>
              <a:tr h="907878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Actual</a:t>
                      </a:r>
                    </a:p>
                    <a:p>
                      <a:pPr lvl="0" algn="ctr">
                        <a:buNone/>
                      </a:pPr>
                      <a:r>
                        <a:rPr lang="en-US"/>
                        <a:t>No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  <a:p>
                      <a:pPr lvl="0" algn="ctr">
                        <a:buNone/>
                      </a:pPr>
                      <a:r>
                        <a:rPr lang="en-US"/>
                        <a:t>138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1414</a:t>
                      </a:r>
                      <a:endParaRPr 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91074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9058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C701D-C684-8CC8-5384-0BD4998A4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Random Forest</a:t>
            </a:r>
          </a:p>
        </p:txBody>
      </p:sp>
      <p:pic>
        <p:nvPicPr>
          <p:cNvPr id="4" name="Picture 5" descr="Diagram&#10;&#10;Description automatically generated">
            <a:extLst>
              <a:ext uri="{FF2B5EF4-FFF2-40B4-BE49-F238E27FC236}">
                <a16:creationId xmlns:a16="http://schemas.microsoft.com/office/drawing/2014/main" id="{6CB15B8D-161E-DABC-ED08-7AB8FF6274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1714" y="1859874"/>
            <a:ext cx="8447313" cy="428125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E5C654B-C0E1-C338-F0D1-17EAAF46C357}"/>
              </a:ext>
            </a:extLst>
          </p:cNvPr>
          <p:cNvSpPr txBox="1"/>
          <p:nvPr/>
        </p:nvSpPr>
        <p:spPr>
          <a:xfrm>
            <a:off x="907676" y="6409765"/>
            <a:ext cx="1084505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Image from https://towardsdatascience.com/from-a-single-decision-tree-to-a-random-forest-b9523be65147</a:t>
            </a: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51784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D20E0-5F38-D347-AC56-BAE2D07F7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Random Forest</a:t>
            </a:r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C557A9-EEA1-2317-1806-787A0F8E4D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en-US">
                <a:cs typeface="Calibri"/>
              </a:rPr>
              <a:t>The Random Forest method creates a many slightly different trees with slightly different features to make it prediction.  New inputs are classified by majority rule.</a:t>
            </a:r>
          </a:p>
          <a:p>
            <a:r>
              <a:rPr lang="en-US">
                <a:cs typeface="Calibri"/>
              </a:rPr>
              <a:t>Our model looked at 100 trees with 5 features.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9B161D7-E30A-D0D8-CB92-2D40462CB5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3174956"/>
              </p:ext>
            </p:extLst>
          </p:nvPr>
        </p:nvGraphicFramePr>
        <p:xfrm>
          <a:off x="1717061" y="3286204"/>
          <a:ext cx="8168640" cy="23200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84320">
                  <a:extLst>
                    <a:ext uri="{9D8B030D-6E8A-4147-A177-3AD203B41FA5}">
                      <a16:colId xmlns:a16="http://schemas.microsoft.com/office/drawing/2014/main" val="2683563228"/>
                    </a:ext>
                  </a:extLst>
                </a:gridCol>
                <a:gridCol w="4084320">
                  <a:extLst>
                    <a:ext uri="{9D8B030D-6E8A-4147-A177-3AD203B41FA5}">
                      <a16:colId xmlns:a16="http://schemas.microsoft.com/office/drawing/2014/main" val="3025488316"/>
                    </a:ext>
                  </a:extLst>
                </a:gridCol>
              </a:tblGrid>
              <a:tr h="582705">
                <a:tc>
                  <a:txBody>
                    <a:bodyPr/>
                    <a:lstStyle/>
                    <a:p>
                      <a:pPr rtl="0" fontAlgn="base"/>
                      <a:r>
                        <a:rPr lang="en-US" sz="1800">
                          <a:effectLst/>
                        </a:rPr>
                        <a:t>Pros​</a:t>
                      </a:r>
                      <a:endParaRPr lang="en-US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800">
                          <a:effectLst/>
                        </a:rPr>
                        <a:t>Cons​</a:t>
                      </a:r>
                      <a:endParaRPr lang="en-US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1243985"/>
                  </a:ext>
                </a:extLst>
              </a:tr>
              <a:tr h="370837">
                <a:tc>
                  <a:txBody>
                    <a:bodyPr/>
                    <a:lstStyle/>
                    <a:p>
                      <a:pPr marL="285750" lvl="0" indent="-285750" algn="l">
                        <a:buFont typeface="Arial"/>
                        <a:buChar char="•"/>
                      </a:pPr>
                      <a:r>
                        <a:rPr lang="en-US" sz="1800">
                          <a:effectLst/>
                        </a:rPr>
                        <a:t>Low Risk of Over Fitting</a:t>
                      </a:r>
                    </a:p>
                    <a:p>
                      <a:pPr marL="285750" lvl="0" indent="-285750" algn="l">
                        <a:buFont typeface="Arial"/>
                        <a:buChar char="•"/>
                      </a:pPr>
                      <a:r>
                        <a:rPr lang="en-US" sz="1800">
                          <a:effectLst/>
                        </a:rPr>
                        <a:t>Decorrelates Trees</a:t>
                      </a:r>
                    </a:p>
                    <a:p>
                      <a:pPr marL="285750" lvl="0" indent="-285750" algn="l">
                        <a:buFont typeface="Arial"/>
                        <a:buChar char="•"/>
                      </a:pPr>
                      <a:r>
                        <a:rPr lang="en-US" sz="1800">
                          <a:effectLst/>
                        </a:rPr>
                        <a:t>Fits Variety of Data</a:t>
                      </a:r>
                    </a:p>
                    <a:p>
                      <a:pPr marL="285750" lvl="0" indent="-285750" algn="l">
                        <a:buFont typeface="Arial"/>
                        <a:buChar char="•"/>
                      </a:pPr>
                      <a:endParaRPr lang="en-US" sz="1800">
                        <a:effectLst/>
                      </a:endParaRPr>
                    </a:p>
                    <a:p>
                      <a:pPr marL="285750" lvl="0" indent="-285750" algn="l">
                        <a:buFont typeface="Arial"/>
                        <a:buChar char="•"/>
                      </a:pPr>
                      <a:endParaRPr lang="en-US" sz="1800">
                        <a:effectLst/>
                      </a:endParaRPr>
                    </a:p>
                    <a:p>
                      <a:pPr rtl="0" fontAlgn="base"/>
                      <a:endParaRPr lang="en-US" sz="180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lvl="0" indent="-342900" rtl="0" fontAlgn="auto">
                        <a:buFont typeface="Arial" panose="020B0604020202020204" pitchFamily="34" charset="0"/>
                        <a:buChar char="•"/>
                      </a:pPr>
                      <a:r>
                        <a:rPr lang="en-US" sz="1800">
                          <a:effectLst/>
                        </a:rPr>
                        <a:t>​Computationally Expensive to Train</a:t>
                      </a:r>
                    </a:p>
                    <a:p>
                      <a:pPr marL="342900" lvl="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800">
                          <a:effectLst/>
                        </a:rPr>
                        <a:t>Hard to interpret</a:t>
                      </a:r>
                    </a:p>
                    <a:p>
                      <a:pPr marL="0" lvl="0" indent="0" rtl="0" fontAlgn="base">
                        <a:buNone/>
                      </a:pPr>
                      <a:endParaRPr lang="en-US" sz="1800">
                        <a:effectLst/>
                      </a:endParaRPr>
                    </a:p>
                    <a:p>
                      <a:pPr marL="342900" lvl="0" indent="-342900" rtl="0" fontAlgn="base">
                        <a:buFont typeface="Arial" panose="020B0604020202020204" pitchFamily="34" charset="0"/>
                        <a:buChar char="•"/>
                      </a:pPr>
                      <a:endParaRPr lang="en-US" sz="180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53029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89661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284B70D5-875B-433D-BDBD-1522A85D6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AC9DEA-CF57-ACC0-9445-EA0B850DC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>
            <a:normAutofit/>
          </a:bodyPr>
          <a:lstStyle/>
          <a:p>
            <a:r>
              <a:rPr lang="en-US"/>
              <a:t>Important Variables</a:t>
            </a:r>
          </a:p>
        </p:txBody>
      </p:sp>
      <p:pic>
        <p:nvPicPr>
          <p:cNvPr id="3" name="Picture 4" descr="Chart&#10;&#10;Description automatically generated">
            <a:extLst>
              <a:ext uri="{FF2B5EF4-FFF2-40B4-BE49-F238E27FC236}">
                <a16:creationId xmlns:a16="http://schemas.microsoft.com/office/drawing/2014/main" id="{23816150-3780-7D91-EBD7-DACEF92A6E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394" r="22667" b="-1"/>
          <a:stretch/>
        </p:blipFill>
        <p:spPr>
          <a:xfrm>
            <a:off x="946091" y="640081"/>
            <a:ext cx="6285617" cy="5314406"/>
          </a:xfrm>
          <a:prstGeom prst="rect">
            <a:avLst/>
          </a:prstGeom>
        </p:spPr>
      </p:pic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947DF4A-614C-4B4C-8B80-E5B9D8E8C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D77EB2D-A16B-D03F-F0CF-9B462147D7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9485" y="2198914"/>
            <a:ext cx="3690257" cy="3670180"/>
          </a:xfrm>
        </p:spPr>
        <p:txBody>
          <a:bodyPr vert="horz" lIns="0" tIns="45720" rIns="0" bIns="45720" rtlCol="0">
            <a:normAutofit/>
          </a:bodyPr>
          <a:lstStyle/>
          <a:p>
            <a:pPr marL="0" indent="0">
              <a:buNone/>
            </a:pPr>
            <a:endParaRPr lang="en-US">
              <a:latin typeface="Consolas"/>
            </a:endParaRPr>
          </a:p>
          <a:p>
            <a:pPr marL="0" indent="0">
              <a:buNone/>
            </a:pPr>
            <a:endParaRPr lang="en-US">
              <a:latin typeface="Consolas"/>
              <a:cs typeface="Calibri" panose="020F0502020204030204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E299956-A9E7-4FC1-A0B1-D590CA9730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7FC539C-B783-4B03-9F9E-D13430F3F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2E1D09-8326-07B3-DE9E-0353D7012EF1}"/>
              </a:ext>
            </a:extLst>
          </p:cNvPr>
          <p:cNvSpPr txBox="1"/>
          <p:nvPr/>
        </p:nvSpPr>
        <p:spPr>
          <a:xfrm>
            <a:off x="7676029" y="2308411"/>
            <a:ext cx="3785347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Removing Features such as Month to Month Contracts and Tenure from the model would decrease the accuracy the most 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3846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096A4-F2FB-21E5-C015-343FCE0C1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RF Accuracy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66BAA-F3A6-A40C-43AD-904DD37BB0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en-US">
                <a:cs typeface="Calibri"/>
              </a:rPr>
              <a:t>Using 10-fold Cross Validation yields an average accuracy of 79.5%</a:t>
            </a: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Accuracy : 79.5%</a:t>
            </a:r>
          </a:p>
          <a:p>
            <a:r>
              <a:rPr lang="en-US">
                <a:cs typeface="Calibri"/>
              </a:rPr>
              <a:t>Sensitivity: 44.3% </a:t>
            </a:r>
          </a:p>
          <a:p>
            <a:r>
              <a:rPr lang="en-US" sz="1600">
                <a:cs typeface="Calibri"/>
              </a:rPr>
              <a:t>accurately predict churn</a:t>
            </a:r>
          </a:p>
          <a:p>
            <a:r>
              <a:rPr lang="en-US">
                <a:cs typeface="Calibri"/>
              </a:rPr>
              <a:t>Specificity: 92.2% </a:t>
            </a:r>
          </a:p>
          <a:p>
            <a:r>
              <a:rPr lang="en-US" sz="1600">
                <a:cs typeface="Calibri"/>
              </a:rPr>
              <a:t>accurately predict non churns</a:t>
            </a: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E26D9FC3-FED3-3BA7-E76A-8C89E750F7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9529266"/>
              </p:ext>
            </p:extLst>
          </p:nvPr>
        </p:nvGraphicFramePr>
        <p:xfrm>
          <a:off x="5669280" y="2427351"/>
          <a:ext cx="4878648" cy="272363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6216">
                  <a:extLst>
                    <a:ext uri="{9D8B030D-6E8A-4147-A177-3AD203B41FA5}">
                      <a16:colId xmlns:a16="http://schemas.microsoft.com/office/drawing/2014/main" val="2889249537"/>
                    </a:ext>
                  </a:extLst>
                </a:gridCol>
                <a:gridCol w="1626216">
                  <a:extLst>
                    <a:ext uri="{9D8B030D-6E8A-4147-A177-3AD203B41FA5}">
                      <a16:colId xmlns:a16="http://schemas.microsoft.com/office/drawing/2014/main" val="2833458699"/>
                    </a:ext>
                  </a:extLst>
                </a:gridCol>
                <a:gridCol w="1626216">
                  <a:extLst>
                    <a:ext uri="{9D8B030D-6E8A-4147-A177-3AD203B41FA5}">
                      <a16:colId xmlns:a16="http://schemas.microsoft.com/office/drawing/2014/main" val="3502598792"/>
                    </a:ext>
                  </a:extLst>
                </a:gridCol>
              </a:tblGrid>
              <a:tr h="90787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0">
                      <a:noFill/>
                    </a:lnL>
                    <a:lnT w="0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Predicted</a:t>
                      </a:r>
                    </a:p>
                    <a:p>
                      <a:pPr lvl="0" algn="ctr">
                        <a:buNone/>
                      </a:pPr>
                      <a:r>
                        <a:rPr lang="en-US"/>
                        <a:t>Yes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Predicted</a:t>
                      </a:r>
                    </a:p>
                    <a:p>
                      <a:pPr lvl="0" algn="ctr">
                        <a:buNone/>
                      </a:pPr>
                      <a:r>
                        <a:rPr lang="en-US"/>
                        <a:t>No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6270362"/>
                  </a:ext>
                </a:extLst>
              </a:tr>
              <a:tr h="907878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Actual</a:t>
                      </a:r>
                    </a:p>
                    <a:p>
                      <a:pPr lvl="0" algn="ctr">
                        <a:buNone/>
                      </a:pPr>
                      <a:r>
                        <a:rPr lang="en-US"/>
                        <a:t>Yes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  <a:p>
                      <a:pPr lvl="0" algn="ctr">
                        <a:buNone/>
                      </a:pPr>
                      <a:r>
                        <a:rPr lang="en-US"/>
                        <a:t>249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  <a:p>
                      <a:pPr lvl="0" algn="ctr">
                        <a:buNone/>
                      </a:pPr>
                      <a:r>
                        <a:rPr lang="en-US"/>
                        <a:t>312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6073745"/>
                  </a:ext>
                </a:extLst>
              </a:tr>
              <a:tr h="907878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Actual</a:t>
                      </a:r>
                    </a:p>
                    <a:p>
                      <a:pPr lvl="0" algn="ctr">
                        <a:buNone/>
                      </a:pPr>
                      <a:r>
                        <a:rPr lang="en-US"/>
                        <a:t>No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  <a:p>
                      <a:pPr lvl="0" algn="ctr">
                        <a:buNone/>
                      </a:pPr>
                      <a:r>
                        <a:rPr lang="en-US"/>
                        <a:t>121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1431</a:t>
                      </a:r>
                      <a:endParaRPr 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91074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18965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C701D-C684-8CC8-5384-0BD4998A4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Logistic Regression</a:t>
            </a:r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F0C534E7-0381-43D1-A425-FD3A25EFDF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92439" y="2212951"/>
            <a:ext cx="4295775" cy="895350"/>
          </a:xfr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BB772EC-F9D7-4FA8-B476-80539B0800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1880774"/>
              </p:ext>
            </p:extLst>
          </p:nvPr>
        </p:nvGraphicFramePr>
        <p:xfrm>
          <a:off x="1781735" y="3518646"/>
          <a:ext cx="8168640" cy="21071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84320">
                  <a:extLst>
                    <a:ext uri="{9D8B030D-6E8A-4147-A177-3AD203B41FA5}">
                      <a16:colId xmlns:a16="http://schemas.microsoft.com/office/drawing/2014/main" val="2683563228"/>
                    </a:ext>
                  </a:extLst>
                </a:gridCol>
                <a:gridCol w="4084320">
                  <a:extLst>
                    <a:ext uri="{9D8B030D-6E8A-4147-A177-3AD203B41FA5}">
                      <a16:colId xmlns:a16="http://schemas.microsoft.com/office/drawing/2014/main" val="3025488316"/>
                    </a:ext>
                  </a:extLst>
                </a:gridCol>
              </a:tblGrid>
              <a:tr h="369794">
                <a:tc>
                  <a:txBody>
                    <a:bodyPr/>
                    <a:lstStyle/>
                    <a:p>
                      <a:pPr rtl="0" fontAlgn="base"/>
                      <a:r>
                        <a:rPr lang="en-US" sz="1800">
                          <a:effectLst/>
                        </a:rPr>
                        <a:t>Pros​</a:t>
                      </a:r>
                      <a:endParaRPr lang="en-US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800">
                          <a:effectLst/>
                        </a:rPr>
                        <a:t>Cons​</a:t>
                      </a:r>
                      <a:endParaRPr lang="en-US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1243985"/>
                  </a:ext>
                </a:extLst>
              </a:tr>
              <a:tr h="370837">
                <a:tc>
                  <a:txBody>
                    <a:bodyPr/>
                    <a:lstStyle/>
                    <a:p>
                      <a:pPr marL="285750" lvl="0" indent="-285750" algn="l">
                        <a:buFont typeface="Arial"/>
                        <a:buChar char="•"/>
                      </a:pPr>
                      <a:r>
                        <a:rPr lang="en-US" sz="1800">
                          <a:effectLst/>
                        </a:rPr>
                        <a:t>Easy to Interpret</a:t>
                      </a:r>
                      <a:endParaRPr lang="en-US"/>
                    </a:p>
                    <a:p>
                      <a:pPr marL="285750" lvl="0" indent="-285750" algn="l">
                        <a:buFont typeface="Arial"/>
                        <a:buChar char="•"/>
                      </a:pPr>
                      <a:r>
                        <a:rPr lang="en-US" sz="1800">
                          <a:effectLst/>
                        </a:rPr>
                        <a:t>Computationally Efficient</a:t>
                      </a:r>
                    </a:p>
                    <a:p>
                      <a:pPr marL="285750" lvl="0" indent="-285750" algn="l">
                        <a:buFont typeface="Arial"/>
                        <a:buChar char="•"/>
                      </a:pPr>
                      <a:r>
                        <a:rPr lang="en-US" sz="1800">
                          <a:effectLst/>
                        </a:rPr>
                        <a:t>Modify Threshold to favor particular errors</a:t>
                      </a:r>
                    </a:p>
                    <a:p>
                      <a:pPr marL="285750" lvl="0" indent="-285750" algn="l">
                        <a:buFont typeface="Arial"/>
                        <a:buChar char="•"/>
                      </a:pPr>
                      <a:endParaRPr lang="en-US" sz="1800">
                        <a:effectLst/>
                      </a:endParaRPr>
                    </a:p>
                    <a:p>
                      <a:pPr rtl="0" fontAlgn="base"/>
                      <a:endParaRPr lang="en-US" sz="180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lvl="0" indent="-342900" rtl="0" fontAlgn="auto">
                        <a:buFont typeface="Arial" panose="020B0604020202020204" pitchFamily="34" charset="0"/>
                        <a:buChar char="•"/>
                      </a:pPr>
                      <a:r>
                        <a:rPr lang="en-US" sz="1800">
                          <a:effectLst/>
                        </a:rPr>
                        <a:t>​Does not capture complex regions.</a:t>
                      </a:r>
                    </a:p>
                    <a:p>
                      <a:pPr marL="342900" lvl="0" indent="-342900">
                        <a:buFont typeface="Arial" panose="020B0604020202020204" pitchFamily="34" charset="0"/>
                        <a:buChar char="•"/>
                      </a:pPr>
                      <a:endParaRPr lang="en-US" sz="1800">
                        <a:effectLst/>
                        <a:highlight>
                          <a:srgbClr val="FF0000"/>
                        </a:highlight>
                      </a:endParaRPr>
                    </a:p>
                    <a:p>
                      <a:pPr marL="0" lvl="0" indent="0" rtl="0" fontAlgn="base">
                        <a:buNone/>
                      </a:pPr>
                      <a:endParaRPr lang="en-US" sz="1800">
                        <a:effectLst/>
                      </a:endParaRPr>
                    </a:p>
                    <a:p>
                      <a:pPr marL="342900" lvl="0" indent="-342900" rtl="0" fontAlgn="base">
                        <a:buFont typeface="Arial" panose="020B0604020202020204" pitchFamily="34" charset="0"/>
                        <a:buChar char="•"/>
                      </a:pPr>
                      <a:endParaRPr lang="en-US" sz="180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530291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3A89778-1842-DECF-7CFF-F4BE4E25A79E}"/>
              </a:ext>
            </a:extLst>
          </p:cNvPr>
          <p:cNvSpPr txBox="1"/>
          <p:nvPr/>
        </p:nvSpPr>
        <p:spPr>
          <a:xfrm>
            <a:off x="1243853" y="1848970"/>
            <a:ext cx="1002926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Logistic Regression estimates the probability of an event by having the log odds of the event be represented as a linear combination of predictor variables. 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4B8DF2-3AC0-61D1-7011-ECDD57D970D4}"/>
              </a:ext>
            </a:extLst>
          </p:cNvPr>
          <p:cNvSpPr txBox="1"/>
          <p:nvPr/>
        </p:nvSpPr>
        <p:spPr>
          <a:xfrm>
            <a:off x="1246094" y="2617693"/>
            <a:ext cx="536985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Our Model was built using 10 predictors chosen from the random forest variable importance result.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1175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5F1E2-A3FA-B53E-E98D-FCCB9429C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Accuracy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16E1BC-4A72-E8B1-3552-D7EA748FBD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en-US">
                <a:cs typeface="Calibri"/>
              </a:rPr>
              <a:t>Using 10-fold Cross Validation yields an average accuracy of  79.6%</a:t>
            </a: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Accuracy : 79.6%</a:t>
            </a:r>
          </a:p>
          <a:p>
            <a:r>
              <a:rPr lang="en-US">
                <a:cs typeface="Calibri"/>
              </a:rPr>
              <a:t>Sensitivity65.5%</a:t>
            </a:r>
          </a:p>
          <a:p>
            <a:r>
              <a:rPr lang="en-US" sz="1600">
                <a:cs typeface="Calibri"/>
              </a:rPr>
              <a:t>accurately predict churn</a:t>
            </a:r>
          </a:p>
          <a:p>
            <a:r>
              <a:rPr lang="en-US">
                <a:cs typeface="Calibri"/>
              </a:rPr>
              <a:t>Specificity: 83.9%</a:t>
            </a:r>
          </a:p>
          <a:p>
            <a:r>
              <a:rPr lang="en-US" sz="1600">
                <a:cs typeface="Calibri"/>
              </a:rPr>
              <a:t>accurately predict non churns</a:t>
            </a: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DF856B9-E325-0867-C945-DA08C7364E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0590525"/>
              </p:ext>
            </p:extLst>
          </p:nvPr>
        </p:nvGraphicFramePr>
        <p:xfrm>
          <a:off x="5400339" y="2516998"/>
          <a:ext cx="4878648" cy="272363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6216">
                  <a:extLst>
                    <a:ext uri="{9D8B030D-6E8A-4147-A177-3AD203B41FA5}">
                      <a16:colId xmlns:a16="http://schemas.microsoft.com/office/drawing/2014/main" val="2889249537"/>
                    </a:ext>
                  </a:extLst>
                </a:gridCol>
                <a:gridCol w="1626216">
                  <a:extLst>
                    <a:ext uri="{9D8B030D-6E8A-4147-A177-3AD203B41FA5}">
                      <a16:colId xmlns:a16="http://schemas.microsoft.com/office/drawing/2014/main" val="2833458699"/>
                    </a:ext>
                  </a:extLst>
                </a:gridCol>
                <a:gridCol w="1626216">
                  <a:extLst>
                    <a:ext uri="{9D8B030D-6E8A-4147-A177-3AD203B41FA5}">
                      <a16:colId xmlns:a16="http://schemas.microsoft.com/office/drawing/2014/main" val="3502598792"/>
                    </a:ext>
                  </a:extLst>
                </a:gridCol>
              </a:tblGrid>
              <a:tr h="907878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0">
                      <a:noFill/>
                    </a:lnL>
                    <a:lnT w="0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Predicted</a:t>
                      </a:r>
                    </a:p>
                    <a:p>
                      <a:pPr lvl="0" algn="ctr">
                        <a:buNone/>
                      </a:pPr>
                      <a:r>
                        <a:rPr lang="en-US"/>
                        <a:t>Yes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Predicted</a:t>
                      </a:r>
                    </a:p>
                    <a:p>
                      <a:pPr lvl="0" algn="ctr">
                        <a:buNone/>
                      </a:pPr>
                      <a:r>
                        <a:rPr lang="en-US"/>
                        <a:t>No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6270362"/>
                  </a:ext>
                </a:extLst>
              </a:tr>
              <a:tr h="907878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Actual</a:t>
                      </a:r>
                    </a:p>
                    <a:p>
                      <a:pPr lvl="0" algn="ctr">
                        <a:buNone/>
                      </a:pPr>
                      <a:r>
                        <a:rPr lang="en-US"/>
                        <a:t>Yes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  <a:p>
                      <a:pPr lvl="0" algn="ctr">
                        <a:buNone/>
                      </a:pPr>
                      <a:r>
                        <a:rPr lang="en-US"/>
                        <a:t>294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  <a:p>
                      <a:pPr lvl="0" algn="ctr">
                        <a:buNone/>
                      </a:pPr>
                      <a:r>
                        <a:rPr lang="en-US"/>
                        <a:t>158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6073745"/>
                  </a:ext>
                </a:extLst>
              </a:tr>
              <a:tr h="907878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Actual</a:t>
                      </a:r>
                    </a:p>
                    <a:p>
                      <a:pPr lvl="0" algn="ctr">
                        <a:buNone/>
                      </a:pPr>
                      <a:r>
                        <a:rPr lang="en-US"/>
                        <a:t>No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  <a:p>
                      <a:pPr lvl="0" algn="ctr">
                        <a:buNone/>
                      </a:pPr>
                      <a:r>
                        <a:rPr lang="en-US"/>
                        <a:t>267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1394</a:t>
                      </a:r>
                      <a:endParaRPr 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91074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08735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8490F-B9EC-664E-7BB8-1E7EE052B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Coefficients</a:t>
            </a:r>
            <a:endParaRPr lang="en-US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3A183532-1350-D333-E2A0-9C0CB4608D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5907627"/>
              </p:ext>
            </p:extLst>
          </p:nvPr>
        </p:nvGraphicFramePr>
        <p:xfrm>
          <a:off x="1096963" y="1903618"/>
          <a:ext cx="4212054" cy="42994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6027">
                  <a:extLst>
                    <a:ext uri="{9D8B030D-6E8A-4147-A177-3AD203B41FA5}">
                      <a16:colId xmlns:a16="http://schemas.microsoft.com/office/drawing/2014/main" val="4165422182"/>
                    </a:ext>
                  </a:extLst>
                </a:gridCol>
                <a:gridCol w="2106027">
                  <a:extLst>
                    <a:ext uri="{9D8B030D-6E8A-4147-A177-3AD203B41FA5}">
                      <a16:colId xmlns:a16="http://schemas.microsoft.com/office/drawing/2014/main" val="503187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Beta Coefficients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effectLst/>
                        </a:rPr>
                        <a:t>Features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3709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0.764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Month to Month Contract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95641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>
                          <a:effectLst/>
                        </a:rPr>
                        <a:t>0.215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effectLst/>
                        </a:rPr>
                        <a:t> No Online Backup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76259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>
                          <a:effectLst/>
                        </a:rPr>
                        <a:t>0.340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No Online Security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19665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>
                          <a:effectLst/>
                        </a:rPr>
                        <a:t>0.685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Fiber Optics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9675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>
                          <a:effectLst/>
                        </a:rPr>
                        <a:t>0.434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No Tech Support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70252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>
                          <a:effectLst/>
                        </a:rPr>
                        <a:t>0.406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Electronic check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09112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>
                          <a:effectLst/>
                        </a:rPr>
                        <a:t>0.008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Monthly Charges</a:t>
                      </a:r>
                      <a:endParaRPr lang="en-US" err="1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01879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>
                          <a:effectLst/>
                        </a:rPr>
                        <a:t>-0.027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effectLst/>
                        </a:rPr>
                        <a:t>Monthly Tenure</a:t>
                      </a:r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815236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>
                          <a:effectLst/>
                        </a:rPr>
                        <a:t>-0.667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effectLst/>
                        </a:rPr>
                        <a:t>Two Year Contract</a:t>
                      </a:r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7674914"/>
                  </a:ext>
                </a:extLst>
              </a:tr>
              <a:tr h="367552"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>
                          <a:effectLst/>
                        </a:rPr>
                        <a:t>-0.154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Has Online Security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921779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C2C69F0A-2EB8-8D74-EF25-A5FF40E91E99}"/>
              </a:ext>
            </a:extLst>
          </p:cNvPr>
          <p:cNvSpPr txBox="1"/>
          <p:nvPr/>
        </p:nvSpPr>
        <p:spPr>
          <a:xfrm>
            <a:off x="7765676" y="3045589"/>
            <a:ext cx="3015225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Positive Coefficients lead to an increased probability of churning.</a:t>
            </a: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Negative Coefficients leads to a decreased probability of churning </a:t>
            </a: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4A25C7C5-CC0D-2BE8-34A2-E4C71B1581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3847" y="1982194"/>
            <a:ext cx="4323229" cy="907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6376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35AF2-E140-71C3-88D6-0CEFF020C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Results – Contract term</a:t>
            </a:r>
            <a:endParaRPr lang="en-US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6BDEFF73-BA31-247B-7DCC-54DE8F3E56A6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646097305"/>
              </p:ext>
            </p:extLst>
          </p:nvPr>
        </p:nvGraphicFramePr>
        <p:xfrm>
          <a:off x="1243853" y="2142564"/>
          <a:ext cx="4255916" cy="1560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9587">
                  <a:extLst>
                    <a:ext uri="{9D8B030D-6E8A-4147-A177-3AD203B41FA5}">
                      <a16:colId xmlns:a16="http://schemas.microsoft.com/office/drawing/2014/main" val="3021445590"/>
                    </a:ext>
                  </a:extLst>
                </a:gridCol>
                <a:gridCol w="2456329">
                  <a:extLst>
                    <a:ext uri="{9D8B030D-6E8A-4147-A177-3AD203B41FA5}">
                      <a16:colId xmlns:a16="http://schemas.microsoft.com/office/drawing/2014/main" val="276824349"/>
                    </a:ext>
                  </a:extLst>
                </a:gridCol>
              </a:tblGrid>
              <a:tr h="554481"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en-US" sz="1800">
                          <a:effectLst/>
                        </a:rPr>
                        <a:t>Beta Coefficients​</a:t>
                      </a:r>
                      <a:endParaRPr lang="en-US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800">
                          <a:effectLst/>
                        </a:rPr>
                        <a:t>Features​</a:t>
                      </a:r>
                      <a:endParaRPr lang="en-US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017487"/>
                  </a:ext>
                </a:extLst>
              </a:tr>
              <a:tr h="311288">
                <a:tc>
                  <a:txBody>
                    <a:bodyPr/>
                    <a:lstStyle/>
                    <a:p>
                      <a:pPr lvl="0" algn="r" rtl="0">
                        <a:buNone/>
                      </a:pPr>
                      <a:r>
                        <a:rPr lang="en-US" sz="1800" u="none" strike="noStrike">
                          <a:effectLst/>
                        </a:rPr>
                        <a:t>0.764</a:t>
                      </a:r>
                      <a:endParaRPr lang="en-US" sz="18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800">
                          <a:effectLst/>
                        </a:rPr>
                        <a:t>Month to Month Contract​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0361044"/>
                  </a:ext>
                </a:extLst>
              </a:tr>
              <a:tr h="311288"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>
                          <a:effectLst/>
                        </a:rPr>
                        <a:t>-0.667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effectLst/>
                        </a:rPr>
                        <a:t>Two Year Contract</a:t>
                      </a:r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93484374"/>
                  </a:ext>
                </a:extLst>
              </a:tr>
            </a:tbl>
          </a:graphicData>
        </a:graphic>
      </p:graphicFrame>
      <p:pic>
        <p:nvPicPr>
          <p:cNvPr id="9" name="Picture 9" descr="Chart, bar chart&#10;&#10;Description automatically generated">
            <a:extLst>
              <a:ext uri="{FF2B5EF4-FFF2-40B4-BE49-F238E27FC236}">
                <a16:creationId xmlns:a16="http://schemas.microsoft.com/office/drawing/2014/main" id="{E3E7C3A8-600E-7D20-2779-EF6EAC72912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658748" y="1853952"/>
            <a:ext cx="4661221" cy="4420346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AB0CCDC-0F27-34C2-8C80-E02BE383F0DC}"/>
              </a:ext>
            </a:extLst>
          </p:cNvPr>
          <p:cNvSpPr txBox="1"/>
          <p:nvPr/>
        </p:nvSpPr>
        <p:spPr>
          <a:xfrm>
            <a:off x="1098176" y="4112559"/>
            <a:ext cx="508747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Incentivizing  longer term contracts could lead to an increase in customer retention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5953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DCB22-970C-C791-EE4E-B8901EEDB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Results – Added Services</a:t>
            </a:r>
            <a:endParaRPr lang="en-US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DA5BBF86-43E1-18E1-F45D-A6B51A8CED8A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725145051"/>
              </p:ext>
            </p:extLst>
          </p:nvPr>
        </p:nvGraphicFramePr>
        <p:xfrm>
          <a:off x="1270746" y="2144806"/>
          <a:ext cx="4181902" cy="2002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0951">
                  <a:extLst>
                    <a:ext uri="{9D8B030D-6E8A-4147-A177-3AD203B41FA5}">
                      <a16:colId xmlns:a16="http://schemas.microsoft.com/office/drawing/2014/main" val="2423408436"/>
                    </a:ext>
                  </a:extLst>
                </a:gridCol>
                <a:gridCol w="2090951">
                  <a:extLst>
                    <a:ext uri="{9D8B030D-6E8A-4147-A177-3AD203B41FA5}">
                      <a16:colId xmlns:a16="http://schemas.microsoft.com/office/drawing/2014/main" val="742053776"/>
                    </a:ext>
                  </a:extLst>
                </a:gridCol>
              </a:tblGrid>
              <a:tr h="539708"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en-US" sz="1800">
                          <a:effectLst/>
                        </a:rPr>
                        <a:t>Beta Coefficients​</a:t>
                      </a:r>
                      <a:endParaRPr lang="en-US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800">
                          <a:effectLst/>
                        </a:rPr>
                        <a:t>Features​</a:t>
                      </a:r>
                      <a:endParaRPr lang="en-US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1007805"/>
                  </a:ext>
                </a:extLst>
              </a:tr>
              <a:tr h="338640"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>
                          <a:effectLst/>
                        </a:rPr>
                        <a:t>0.685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effectLst/>
                        </a:rPr>
                        <a:t>Fiber Optics </a:t>
                      </a:r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28021290"/>
                  </a:ext>
                </a:extLst>
              </a:tr>
              <a:tr h="338640"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>
                          <a:effectLst/>
                        </a:rPr>
                        <a:t>0.340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effectLst/>
                        </a:rPr>
                        <a:t>No Online Security</a:t>
                      </a:r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2807647"/>
                  </a:ext>
                </a:extLst>
              </a:tr>
              <a:tr h="338640"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>
                          <a:effectLst/>
                        </a:rPr>
                        <a:t>0.215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effectLst/>
                        </a:rPr>
                        <a:t> No Online Backup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6572712"/>
                  </a:ext>
                </a:extLst>
              </a:tr>
              <a:tr h="338640"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>
                          <a:effectLst/>
                        </a:rPr>
                        <a:t>0.434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effectLst/>
                        </a:rPr>
                        <a:t>No Tech Support</a:t>
                      </a:r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8419934"/>
                  </a:ext>
                </a:extLst>
              </a:tr>
            </a:tbl>
          </a:graphicData>
        </a:graphic>
      </p:graphicFrame>
      <p:pic>
        <p:nvPicPr>
          <p:cNvPr id="9" name="Picture 9" descr="Chart, bar chart&#10;&#10;Description automatically generated">
            <a:extLst>
              <a:ext uri="{FF2B5EF4-FFF2-40B4-BE49-F238E27FC236}">
                <a16:creationId xmlns:a16="http://schemas.microsoft.com/office/drawing/2014/main" id="{C48B0D45-0ED7-AF49-FAB0-B0D7078BBF3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618756" y="1775510"/>
            <a:ext cx="4808440" cy="4543611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3E0B3D5-8E74-996B-D3BD-B6B505D35157}"/>
              </a:ext>
            </a:extLst>
          </p:cNvPr>
          <p:cNvSpPr txBox="1"/>
          <p:nvPr/>
        </p:nvSpPr>
        <p:spPr>
          <a:xfrm>
            <a:off x="1053352" y="4515970"/>
            <a:ext cx="5031441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People with Fiber Optics internet are more likely to churn. </a:t>
            </a: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Pushing the added support services may increase their retention.</a:t>
            </a:r>
          </a:p>
        </p:txBody>
      </p:sp>
    </p:spTree>
    <p:extLst>
      <p:ext uri="{BB962C8B-B14F-4D97-AF65-F5344CB8AC3E}">
        <p14:creationId xmlns:p14="http://schemas.microsoft.com/office/powerpoint/2010/main" val="2201772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8D497-34E8-8FC8-D297-FF56C4305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>
                <a:cs typeface="Calibri Light"/>
              </a:rPr>
              <a:t>Abstract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FBF70D5-917A-2779-5180-FBC3BCEC01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0768653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616914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2ABB703-2B0E-4C3B-B4A2-F3973548E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66F4F1-7DB3-119D-2209-D7E0824E5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r>
              <a:rPr lang="en-US">
                <a:cs typeface="Calibri Light"/>
              </a:rPr>
              <a:t>Future Work</a:t>
            </a:r>
            <a:endParaRPr lang="en-US"/>
          </a:p>
        </p:txBody>
      </p:sp>
      <p:pic>
        <p:nvPicPr>
          <p:cNvPr id="7" name="Graphic 6" descr="Business Growth">
            <a:extLst>
              <a:ext uri="{FF2B5EF4-FFF2-40B4-BE49-F238E27FC236}">
                <a16:creationId xmlns:a16="http://schemas.microsoft.com/office/drawing/2014/main" id="{52F17506-08FD-8293-0081-972EF91E62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5132" y="645106"/>
            <a:ext cx="5247747" cy="5247747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C21570E-E159-49A6-9891-FA397B7A9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6573869-4CCA-D76B-2CDC-8AE7336BDD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684" y="2198914"/>
            <a:ext cx="5127172" cy="3670180"/>
          </a:xfrm>
        </p:spPr>
        <p:txBody>
          <a:bodyPr vert="horz" lIns="0" tIns="45720" rIns="0" bIns="45720" rtlCol="0" anchor="t">
            <a:normAutofit/>
          </a:bodyPr>
          <a:lstStyle/>
          <a:p>
            <a:pPr>
              <a:buFont typeface="Wingdings" panose="020F0502020204030204" pitchFamily="34" charset="0"/>
              <a:buChar char="q"/>
            </a:pPr>
            <a:r>
              <a:rPr lang="en-US">
                <a:cs typeface="Calibri"/>
              </a:rPr>
              <a:t>Continue to refine our variable selection for the models</a:t>
            </a:r>
            <a:endParaRPr lang="en-US"/>
          </a:p>
          <a:p>
            <a:pPr>
              <a:buFont typeface="Wingdings" panose="020F0502020204030204" pitchFamily="34" charset="0"/>
              <a:buChar char="q"/>
            </a:pPr>
            <a:r>
              <a:rPr lang="en-US">
                <a:cs typeface="Calibri"/>
              </a:rPr>
              <a:t>Check for Correlation in Variables</a:t>
            </a:r>
          </a:p>
          <a:p>
            <a:pPr>
              <a:buFont typeface="Wingdings" panose="020F0502020204030204" pitchFamily="34" charset="0"/>
              <a:buChar char="q"/>
            </a:pPr>
            <a:r>
              <a:rPr lang="en-US">
                <a:cs typeface="Calibri"/>
              </a:rPr>
              <a:t>Survey Customers about their satisfaction with the company's internet service.</a:t>
            </a:r>
          </a:p>
          <a:p>
            <a:pPr>
              <a:buFont typeface="Wingdings" panose="020F0502020204030204" pitchFamily="34" charset="0"/>
              <a:buChar char="q"/>
            </a:pPr>
            <a:r>
              <a:rPr lang="en-US">
                <a:cs typeface="Calibri"/>
              </a:rPr>
              <a:t>Construct LDA and QDA models</a:t>
            </a:r>
          </a:p>
          <a:p>
            <a:pPr>
              <a:buFont typeface="Wingdings" panose="020F0502020204030204" pitchFamily="34" charset="0"/>
              <a:buChar char="q"/>
            </a:pPr>
            <a:endParaRPr lang="en-US">
              <a:cs typeface="Calibri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95DA498-D9A2-4DA9-B9DA-B3776E08C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2A73093-4B9D-420D-B17E-52293703A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513825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31B5B-4226-4E74-937C-A73905B89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Appendix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83F8FC-B544-5B3C-79EA-AF6891B04947}"/>
              </a:ext>
            </a:extLst>
          </p:cNvPr>
          <p:cNvSpPr txBox="1"/>
          <p:nvPr/>
        </p:nvSpPr>
        <p:spPr>
          <a:xfrm>
            <a:off x="1333499" y="2061882"/>
            <a:ext cx="9950823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Link to Data and Description:</a:t>
            </a:r>
            <a:r>
              <a:rPr lang="en-US">
                <a:cs typeface="Calibri"/>
                <a:hlinkClick r:id="rId2"/>
              </a:rPr>
              <a:t>https://www.kaggle.com/datasets/blastchar/telco-customer-churn</a:t>
            </a:r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Link to EDA  and Model notebooks: </a:t>
            </a:r>
            <a:r>
              <a:rPr lang="en-US">
                <a:cs typeface="Calibri"/>
                <a:hlinkClick r:id="rId3"/>
              </a:rPr>
              <a:t>https://github.com/jzluticky/churn_analysis_and_prediction</a:t>
            </a:r>
            <a:endParaRPr lang="en-US">
              <a:ea typeface="+mn-lt"/>
              <a:cs typeface="+mn-lt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99118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4CC594A-A820-450F-B363-C19201FCF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9FAB3DA-E9ED-4574-ABCC-378BC0FF1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CE2D34-36A8-348C-37CF-FF607F0B1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rgbClr val="FFFFFF"/>
                </a:solidFill>
                <a:cs typeface="Calibri Light"/>
              </a:rPr>
              <a:t>Churn</a:t>
            </a:r>
            <a:endParaRPr lang="en-US" sz="36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494F9D-BD0D-94AD-447A-118948DE6A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71" y="2653800"/>
            <a:ext cx="3084844" cy="3335519"/>
          </a:xfrm>
        </p:spPr>
        <p:txBody>
          <a:bodyPr vert="horz" lIns="0" tIns="45720" rIns="0" bIns="45720" rtlCol="0">
            <a:normAutofit/>
          </a:bodyPr>
          <a:lstStyle/>
          <a:p>
            <a:r>
              <a:rPr lang="en-US" sz="1500">
                <a:solidFill>
                  <a:srgbClr val="FFFFFF"/>
                </a:solidFill>
              </a:rPr>
              <a:t>Churn means that a customer does or does not renew their services with a company. </a:t>
            </a:r>
          </a:p>
          <a:p>
            <a:endParaRPr lang="en-US" sz="1500">
              <a:solidFill>
                <a:srgbClr val="FFFFFF"/>
              </a:solidFill>
              <a:cs typeface="Calibri"/>
            </a:endParaRPr>
          </a:p>
          <a:p>
            <a:endParaRPr lang="en-US" sz="1500">
              <a:solidFill>
                <a:srgbClr val="FFFFFF"/>
              </a:solidFill>
              <a:cs typeface="Calibri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B8D6B0-55D6-48DC-86D8-FD95D5F11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3B3982FE-D375-1F12-C9E3-FA40414D27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9142" y="315690"/>
            <a:ext cx="6217057" cy="463594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0A430E5-E27B-7A8A-7E37-72F610C890DD}"/>
              </a:ext>
            </a:extLst>
          </p:cNvPr>
          <p:cNvSpPr txBox="1"/>
          <p:nvPr/>
        </p:nvSpPr>
        <p:spPr>
          <a:xfrm>
            <a:off x="4638674" y="5267325"/>
            <a:ext cx="741997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From our Data we found that 27% of customers did not renew their contracts while 73% did renew.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372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72733-8726-C118-1260-C38018FB8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Variable Selection from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A9EF6-83AA-C193-03BF-F9F84C1815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en-US">
                <a:cs typeface="Calibri"/>
              </a:rPr>
              <a:t>Some of the features that effect churn rate are:</a:t>
            </a:r>
          </a:p>
          <a:p>
            <a:pPr marL="342900" indent="-342900">
              <a:buFont typeface="Wingdings" panose="020F0502020204030204" pitchFamily="34" charset="0"/>
              <a:buChar char="q"/>
            </a:pPr>
            <a:r>
              <a:rPr lang="en-US">
                <a:cs typeface="Calibri"/>
              </a:rPr>
              <a:t>Scheduled Contract</a:t>
            </a:r>
          </a:p>
          <a:p>
            <a:pPr marL="342900" indent="-342900">
              <a:buFont typeface="Wingdings" panose="020F0502020204030204" pitchFamily="34" charset="0"/>
              <a:buChar char="q"/>
            </a:pPr>
            <a:r>
              <a:rPr lang="en-US">
                <a:cs typeface="Calibri"/>
              </a:rPr>
              <a:t>Monthly Charges</a:t>
            </a:r>
          </a:p>
          <a:p>
            <a:pPr marL="342900" indent="-342900">
              <a:buFont typeface="Wingdings" panose="020F0502020204030204" pitchFamily="34" charset="0"/>
              <a:buChar char="q"/>
            </a:pPr>
            <a:r>
              <a:rPr lang="en-US">
                <a:cs typeface="Calibri"/>
              </a:rPr>
              <a:t>Tenure</a:t>
            </a:r>
          </a:p>
          <a:p>
            <a:pPr marL="342900" indent="-342900">
              <a:buFont typeface="Wingdings" panose="020F0502020204030204" pitchFamily="34" charset="0"/>
              <a:buChar char="q"/>
            </a:pPr>
            <a:r>
              <a:rPr lang="en-US">
                <a:cs typeface="Calibri"/>
              </a:rPr>
              <a:t>Internet Service</a:t>
            </a:r>
          </a:p>
          <a:p>
            <a:pPr marL="342900" indent="-342900">
              <a:buFont typeface="Wingdings" panose="020F0502020204030204" pitchFamily="34" charset="0"/>
              <a:buChar char="q"/>
            </a:pPr>
            <a:r>
              <a:rPr lang="en-US">
                <a:cs typeface="Calibri"/>
              </a:rPr>
              <a:t>Added Services</a:t>
            </a: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A link to the full variable selection and EDA are in the appendix</a:t>
            </a:r>
          </a:p>
        </p:txBody>
      </p:sp>
    </p:spTree>
    <p:extLst>
      <p:ext uri="{BB962C8B-B14F-4D97-AF65-F5344CB8AC3E}">
        <p14:creationId xmlns:p14="http://schemas.microsoft.com/office/powerpoint/2010/main" val="1970094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4CC594A-A820-450F-B363-C19201FCF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9FAB3DA-E9ED-4574-ABCC-378BC0FF1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A2CD7F-67C9-06E8-E6C7-5F0E2E6BE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rgbClr val="FFFFFF"/>
                </a:solidFill>
                <a:cs typeface="Calibri Light"/>
              </a:rPr>
              <a:t>Monthly Charges</a:t>
            </a:r>
            <a:endParaRPr lang="en-US" sz="3600">
              <a:solidFill>
                <a:srgbClr val="FFFFFF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F1D6A1B-8918-7EE9-9CB8-EC14F64944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71" y="2653800"/>
            <a:ext cx="3084844" cy="3335519"/>
          </a:xfrm>
        </p:spPr>
        <p:txBody>
          <a:bodyPr vert="horz" lIns="0" tIns="45720" rIns="0" bIns="45720" rtlCol="0" anchor="t">
            <a:normAutofit/>
          </a:bodyPr>
          <a:lstStyle/>
          <a:p>
            <a:endParaRPr lang="en-US" sz="1500">
              <a:solidFill>
                <a:srgbClr val="FFFFFF"/>
              </a:solidFill>
            </a:endParaRPr>
          </a:p>
          <a:p>
            <a:r>
              <a:rPr lang="en-US" sz="1500">
                <a:solidFill>
                  <a:srgbClr val="FFFFFF"/>
                </a:solidFill>
                <a:cs typeface="Calibri"/>
              </a:rPr>
              <a:t>People with higher monthly charges are more likely to churn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3B8D6B0-55D6-48DC-86D8-FD95D5F11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Picture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D850BE23-CD8B-5CA7-F439-AD3899BEE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6842" y="463701"/>
            <a:ext cx="5778907" cy="437802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BD24964-6659-A89E-14D9-9F9E6FBB85ED}"/>
              </a:ext>
            </a:extLst>
          </p:cNvPr>
          <p:cNvSpPr txBox="1"/>
          <p:nvPr/>
        </p:nvSpPr>
        <p:spPr>
          <a:xfrm>
            <a:off x="5543549" y="4743449"/>
            <a:ext cx="5686425" cy="17430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B8DEF7-CF15-BA57-B46B-9F21D9EAB4C6}"/>
              </a:ext>
            </a:extLst>
          </p:cNvPr>
          <p:cNvSpPr txBox="1"/>
          <p:nvPr/>
        </p:nvSpPr>
        <p:spPr>
          <a:xfrm>
            <a:off x="5772150" y="5000625"/>
            <a:ext cx="5019675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 panose="020F0502020204030204"/>
              </a:rPr>
              <a:t>Average Monthly Charge for Churners is $74</a:t>
            </a:r>
          </a:p>
          <a:p>
            <a:endParaRPr lang="en-US">
              <a:cs typeface="Calibri" panose="020F0502020204030204"/>
            </a:endParaRPr>
          </a:p>
          <a:p>
            <a:r>
              <a:rPr lang="en-US">
                <a:cs typeface="Calibri" panose="020F0502020204030204"/>
              </a:rPr>
              <a:t>Average Monthly Charge for non-Churners is $61</a:t>
            </a:r>
          </a:p>
        </p:txBody>
      </p:sp>
    </p:spTree>
    <p:extLst>
      <p:ext uri="{BB962C8B-B14F-4D97-AF65-F5344CB8AC3E}">
        <p14:creationId xmlns:p14="http://schemas.microsoft.com/office/powerpoint/2010/main" val="3634098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284B70D5-875B-433D-BDBD-1522A85D6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EBB5A6-CA6D-4C35-64A8-22AE06AD0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Internet Service</a:t>
            </a:r>
            <a:endParaRPr lang="en-US">
              <a:cs typeface="Calibri Light"/>
            </a:endParaRPr>
          </a:p>
        </p:txBody>
      </p:sp>
      <p:pic>
        <p:nvPicPr>
          <p:cNvPr id="8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46B43D76-338D-81FC-6A27-425995B217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7045" y="640081"/>
            <a:ext cx="5623709" cy="5314406"/>
          </a:xfrm>
          <a:prstGeom prst="rect">
            <a:avLst/>
          </a:prstGeom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947DF4A-614C-4B4C-8B80-E5B9D8E8C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ontent Placeholder 28">
            <a:extLst>
              <a:ext uri="{FF2B5EF4-FFF2-40B4-BE49-F238E27FC236}">
                <a16:creationId xmlns:a16="http://schemas.microsoft.com/office/drawing/2014/main" id="{C5C761EE-A482-405F-D2AA-E0F8CD9F61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9485" y="2198914"/>
            <a:ext cx="3690257" cy="3670180"/>
          </a:xfrm>
        </p:spPr>
        <p:txBody>
          <a:bodyPr vert="horz" lIns="0" tIns="45720" rIns="0" bIns="45720" rtlCol="0" anchor="t">
            <a:normAutofit/>
          </a:bodyPr>
          <a:lstStyle/>
          <a:p>
            <a:r>
              <a:rPr lang="en-US">
                <a:cs typeface="Calibri"/>
              </a:rPr>
              <a:t>People with Fiber optics are more likely to churn</a:t>
            </a: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People with DSL or No internet Service are less likely to churn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E299956-A9E7-4FC1-A0B1-D590CA9730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7FC539C-B783-4B03-9F9E-D13430F3F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16A35B-5674-E66E-838C-280CF88515F7}"/>
              </a:ext>
            </a:extLst>
          </p:cNvPr>
          <p:cNvSpPr txBox="1"/>
          <p:nvPr/>
        </p:nvSpPr>
        <p:spPr>
          <a:xfrm>
            <a:off x="1162050" y="2019299"/>
            <a:ext cx="46101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43764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84B70D5-875B-433D-BDBD-1522A85D6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4249FD-03EC-12F8-ED5E-DC1159EDA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>
            <a:normAutofit/>
          </a:bodyPr>
          <a:lstStyle/>
          <a:p>
            <a:r>
              <a:rPr lang="en-US">
                <a:cs typeface="Calibri Light"/>
              </a:rPr>
              <a:t>Gender</a:t>
            </a:r>
            <a:endParaRPr lang="en-US"/>
          </a:p>
        </p:txBody>
      </p:sp>
      <p:pic>
        <p:nvPicPr>
          <p:cNvPr id="4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CFCB81BE-D9F1-5BF5-74C3-167D0B89BC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7045" y="640081"/>
            <a:ext cx="5623709" cy="5314406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947DF4A-614C-4B4C-8B80-E5B9D8E8C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64434E1-413F-CA72-D114-7BD77A07A6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9485" y="2198914"/>
            <a:ext cx="3690257" cy="3670180"/>
          </a:xfrm>
        </p:spPr>
        <p:txBody>
          <a:bodyPr vert="horz" lIns="0" tIns="45720" rIns="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cs typeface="Calibri"/>
              </a:rPr>
              <a:t>Gender is does not increase the risk of Churning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E299956-A9E7-4FC1-A0B1-D590CA9730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7FC539C-B783-4B03-9F9E-D13430F3F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77018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A612F-A57F-17CB-9F6F-79922C33D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K Nearest Neighbor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F5C1E3-F412-985C-356B-446B0C8AAB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764116"/>
          </a:xfrm>
        </p:spPr>
        <p:txBody>
          <a:bodyPr vert="horz" lIns="0" tIns="45720" rIns="0" bIns="45720" rtlCol="0" anchor="t">
            <a:normAutofit/>
          </a:bodyPr>
          <a:lstStyle/>
          <a:p>
            <a:r>
              <a:rPr lang="en-US">
                <a:cs typeface="Calibri"/>
              </a:rPr>
              <a:t>The probability that an observation falls into a certain class is determined by its "k" nearest neighbors. Observations are usually classified by majority rule. 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37B070-234C-CBF0-A149-4701105E79AE}"/>
              </a:ext>
            </a:extLst>
          </p:cNvPr>
          <p:cNvSpPr txBox="1"/>
          <p:nvPr/>
        </p:nvSpPr>
        <p:spPr>
          <a:xfrm>
            <a:off x="1097280" y="2609849"/>
            <a:ext cx="10058400" cy="369332"/>
          </a:xfrm>
          <a:prstGeom prst="rect">
            <a:avLst/>
          </a:prstGeom>
          <a:noFill/>
        </p:spPr>
        <p:txBody>
          <a:bodyPr wrap="square" lIns="91440" tIns="45720" rIns="91440" bIns="45720" numCol="2" rtlCol="0" anchor="t">
            <a:spAutoFit/>
          </a:bodyPr>
          <a:lstStyle/>
          <a:p>
            <a:pPr algn="ctr"/>
            <a:endParaRPr lang="en-US">
              <a:cs typeface="Calibri"/>
            </a:endParaRP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9B4A8E13-83DA-C86E-276D-33089B74C2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1009066"/>
              </p:ext>
            </p:extLst>
          </p:nvPr>
        </p:nvGraphicFramePr>
        <p:xfrm>
          <a:off x="1709129" y="3486982"/>
          <a:ext cx="8168640" cy="2108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84320">
                  <a:extLst>
                    <a:ext uri="{9D8B030D-6E8A-4147-A177-3AD203B41FA5}">
                      <a16:colId xmlns:a16="http://schemas.microsoft.com/office/drawing/2014/main" val="1621960987"/>
                    </a:ext>
                  </a:extLst>
                </a:gridCol>
                <a:gridCol w="4084320">
                  <a:extLst>
                    <a:ext uri="{9D8B030D-6E8A-4147-A177-3AD203B41FA5}">
                      <a16:colId xmlns:a16="http://schemas.microsoft.com/office/drawing/2014/main" val="3652482413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r>
                        <a:rPr lang="en-US" dirty="0"/>
                        <a:t>Pros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0321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800" b="0" i="0" u="none" strike="noStrike" noProof="0">
                        <a:solidFill>
                          <a:srgbClr val="000000"/>
                        </a:solidFill>
                        <a:latin typeface="Calibri"/>
                      </a:endParaRPr>
                    </a:p>
                    <a:p>
                      <a:pPr marL="285750" marR="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Easy to Implement</a:t>
                      </a:r>
                    </a:p>
                    <a:p>
                      <a:pPr marL="285750" marR="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Fits wide variety of Data (No Assumptions)</a:t>
                      </a:r>
                    </a:p>
                    <a:p>
                      <a:pPr marL="285750" marR="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High Accuracy</a:t>
                      </a:r>
                    </a:p>
                    <a:p>
                      <a:pPr lvl="0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endParaRPr lang="en-US" sz="1800" b="0" i="0" u="none" strike="noStrike" noProof="0">
                        <a:solidFill>
                          <a:srgbClr val="000000"/>
                        </a:solidFill>
                        <a:latin typeface="Calibri"/>
                      </a:endParaRPr>
                    </a:p>
                    <a:p>
                      <a:pPr marL="285750" marR="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Computer Intensive and slow.</a:t>
                      </a:r>
                    </a:p>
                    <a:p>
                      <a:pPr marL="285750" marR="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Hard to Interpret </a:t>
                      </a:r>
                    </a:p>
                    <a:p>
                      <a:pPr marL="285750" marR="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Sensitive irrelevant features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293091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FA0355A-C5F6-AA4B-54CB-5DA676F13F24}"/>
              </a:ext>
            </a:extLst>
          </p:cNvPr>
          <p:cNvSpPr txBox="1"/>
          <p:nvPr/>
        </p:nvSpPr>
        <p:spPr>
          <a:xfrm>
            <a:off x="1148219" y="2620027"/>
            <a:ext cx="1021915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Our Model was built using 33 features selected from our EDA.</a:t>
            </a:r>
            <a:endParaRPr lang="en-US" dirty="0"/>
          </a:p>
        </p:txBody>
      </p:sp>
      <p:pic>
        <p:nvPicPr>
          <p:cNvPr id="7" name="Picture 7" descr="Diagram, text&#10;&#10;Description automatically generated">
            <a:extLst>
              <a:ext uri="{FF2B5EF4-FFF2-40B4-BE49-F238E27FC236}">
                <a16:creationId xmlns:a16="http://schemas.microsoft.com/office/drawing/2014/main" id="{B93B9969-2444-C28A-0390-35C3B07599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6211" y="2417892"/>
            <a:ext cx="4267200" cy="883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8750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84B70D5-875B-433D-BDBD-1522A85D6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FF4D15-D7F3-3A4F-EF90-E71FFB4C1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>
            <a:normAutofit/>
          </a:bodyPr>
          <a:lstStyle/>
          <a:p>
            <a:r>
              <a:rPr lang="en-US">
                <a:cs typeface="Calibri Light"/>
              </a:rPr>
              <a:t>Choosing K</a:t>
            </a:r>
          </a:p>
        </p:txBody>
      </p:sp>
      <p:pic>
        <p:nvPicPr>
          <p:cNvPr id="4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9F2493BB-412A-37B6-D8EB-F282F7CF70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274" y="640081"/>
            <a:ext cx="6835250" cy="5314406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947DF4A-614C-4B4C-8B80-E5B9D8E8C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82B925F-FFD5-6B80-6C00-3A3E86F964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9485" y="2198914"/>
            <a:ext cx="3690257" cy="3670180"/>
          </a:xfrm>
        </p:spPr>
        <p:txBody>
          <a:bodyPr vert="horz" lIns="0" tIns="45720" rIns="0" bIns="45720" rtlCol="0" anchor="t">
            <a:normAutofit/>
          </a:bodyPr>
          <a:lstStyle/>
          <a:p>
            <a:r>
              <a:rPr lang="en-US">
                <a:solidFill>
                  <a:srgbClr val="404040"/>
                </a:solidFill>
                <a:latin typeface="Calibri"/>
                <a:cs typeface="Calibri"/>
              </a:rPr>
              <a:t>Choosing the 18 nearest neighbors yield the highest accuracy of 79%</a:t>
            </a:r>
          </a:p>
          <a:p>
            <a:endParaRPr lang="en-US">
              <a:solidFill>
                <a:srgbClr val="404040"/>
              </a:solidFill>
              <a:latin typeface="Calibri"/>
              <a:cs typeface="Calibri"/>
            </a:endParaRPr>
          </a:p>
          <a:p>
            <a:endParaRPr lang="en-US">
              <a:solidFill>
                <a:srgbClr val="404040"/>
              </a:solidFill>
              <a:latin typeface="Calibri"/>
              <a:cs typeface="Calibri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E299956-A9E7-4FC1-A0B1-D590CA9730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7FC539C-B783-4B03-9F9E-D13430F3F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9981024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7CD06D811E0344A87185A00CC683C6" ma:contentTypeVersion="4" ma:contentTypeDescription="Create a new document." ma:contentTypeScope="" ma:versionID="f122851b220f5fca82a92066a8f16628">
  <xsd:schema xmlns:xsd="http://www.w3.org/2001/XMLSchema" xmlns:xs="http://www.w3.org/2001/XMLSchema" xmlns:p="http://schemas.microsoft.com/office/2006/metadata/properties" xmlns:ns3="be83e3f6-0f29-490f-a3b9-f2c6e9fa91d9" targetNamespace="http://schemas.microsoft.com/office/2006/metadata/properties" ma:root="true" ma:fieldsID="a334e4eb46fa5d3819eef927c503c541" ns3:_="">
    <xsd:import namespace="be83e3f6-0f29-490f-a3b9-f2c6e9fa91d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e83e3f6-0f29-490f-a3b9-f2c6e9fa91d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8B7F75D-6523-4B5D-B1EB-F63C91DB1EC1}">
  <ds:schemaRefs>
    <ds:schemaRef ds:uri="be83e3f6-0f29-490f-a3b9-f2c6e9fa91d9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94886EF0-9233-4668-A317-0B213EA7561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0AF64D6-78CC-4982-A47F-45EC56BD0142}">
  <ds:schemaRefs>
    <ds:schemaRef ds:uri="be83e3f6-0f29-490f-a3b9-f2c6e9fa91d9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Retrospect</vt:lpstr>
      <vt:lpstr>What Impacts Churn Rate?</vt:lpstr>
      <vt:lpstr>Abstract</vt:lpstr>
      <vt:lpstr>Churn</vt:lpstr>
      <vt:lpstr>Variable Selection from Analysis</vt:lpstr>
      <vt:lpstr>Monthly Charges</vt:lpstr>
      <vt:lpstr>Internet Service</vt:lpstr>
      <vt:lpstr>Gender</vt:lpstr>
      <vt:lpstr>K Nearest Neighbor</vt:lpstr>
      <vt:lpstr>Choosing K</vt:lpstr>
      <vt:lpstr>CV and Accuracy</vt:lpstr>
      <vt:lpstr>Random Forest</vt:lpstr>
      <vt:lpstr>Random Forest</vt:lpstr>
      <vt:lpstr>Important Variables</vt:lpstr>
      <vt:lpstr>RF Accuracy</vt:lpstr>
      <vt:lpstr>Logistic Regression</vt:lpstr>
      <vt:lpstr>Accuracy</vt:lpstr>
      <vt:lpstr>Coefficients</vt:lpstr>
      <vt:lpstr>Results – Contract term</vt:lpstr>
      <vt:lpstr>Results – Added Services</vt:lpstr>
      <vt:lpstr>Future Work</vt:lpstr>
      <vt:lpstr>Appendix</vt:lpstr>
    </vt:vector>
  </TitlesOfParts>
  <Company>Acxiom LLC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Elijah Meshach MacNeil</dc:creator>
  <cp:revision>5</cp:revision>
  <dcterms:created xsi:type="dcterms:W3CDTF">2023-04-18T19:09:00Z</dcterms:created>
  <dcterms:modified xsi:type="dcterms:W3CDTF">2023-04-22T11:18:27Z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0x010100AA7CD06D811E0344A87185A00CC683C6</vt:lpwstr>
  </property>
</Properties>
</file>