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9" r:id="rId3"/>
    <p:sldId id="454" r:id="rId4"/>
    <p:sldId id="357" r:id="rId5"/>
    <p:sldId id="257" r:id="rId6"/>
    <p:sldId id="429" r:id="rId7"/>
    <p:sldId id="446" r:id="rId8"/>
    <p:sldId id="447" r:id="rId9"/>
    <p:sldId id="270" r:id="rId10"/>
    <p:sldId id="422" r:id="rId11"/>
    <p:sldId id="271" r:id="rId12"/>
    <p:sldId id="421" r:id="rId13"/>
    <p:sldId id="428" r:id="rId14"/>
    <p:sldId id="273" r:id="rId15"/>
    <p:sldId id="356" r:id="rId16"/>
    <p:sldId id="416" r:id="rId17"/>
    <p:sldId id="419" r:id="rId18"/>
    <p:sldId id="423" r:id="rId19"/>
    <p:sldId id="424" r:id="rId20"/>
    <p:sldId id="365" r:id="rId21"/>
    <p:sldId id="451" r:id="rId22"/>
    <p:sldId id="452" r:id="rId23"/>
    <p:sldId id="453" r:id="rId24"/>
    <p:sldId id="413" r:id="rId25"/>
    <p:sldId id="426" r:id="rId26"/>
    <p:sldId id="369" r:id="rId27"/>
    <p:sldId id="427" r:id="rId28"/>
    <p:sldId id="455" r:id="rId29"/>
    <p:sldId id="368" r:id="rId30"/>
    <p:sldId id="260" r:id="rId31"/>
    <p:sldId id="276" r:id="rId32"/>
    <p:sldId id="277" r:id="rId33"/>
    <p:sldId id="278" r:id="rId34"/>
    <p:sldId id="436" r:id="rId35"/>
    <p:sldId id="437" r:id="rId36"/>
    <p:sldId id="279" r:id="rId37"/>
    <p:sldId id="280" r:id="rId38"/>
    <p:sldId id="438" r:id="rId39"/>
    <p:sldId id="505" r:id="rId40"/>
    <p:sldId id="281" r:id="rId41"/>
    <p:sldId id="504" r:id="rId42"/>
    <p:sldId id="441" r:id="rId43"/>
    <p:sldId id="445" r:id="rId44"/>
    <p:sldId id="442" r:id="rId45"/>
    <p:sldId id="396" r:id="rId46"/>
    <p:sldId id="397" r:id="rId47"/>
    <p:sldId id="284" r:id="rId48"/>
    <p:sldId id="395" r:id="rId49"/>
    <p:sldId id="283" r:id="rId50"/>
    <p:sldId id="464" r:id="rId51"/>
    <p:sldId id="261" r:id="rId52"/>
    <p:sldId id="288" r:id="rId53"/>
    <p:sldId id="457" r:id="rId54"/>
    <p:sldId id="286" r:id="rId55"/>
    <p:sldId id="292" r:id="rId56"/>
    <p:sldId id="459" r:id="rId57"/>
    <p:sldId id="460" r:id="rId58"/>
    <p:sldId id="287" r:id="rId59"/>
    <p:sldId id="509" r:id="rId60"/>
    <p:sldId id="510" r:id="rId61"/>
    <p:sldId id="290" r:id="rId62"/>
    <p:sldId id="291" r:id="rId63"/>
    <p:sldId id="506" r:id="rId64"/>
    <p:sldId id="507" r:id="rId65"/>
    <p:sldId id="508" r:id="rId66"/>
    <p:sldId id="511" r:id="rId67"/>
    <p:sldId id="402" r:id="rId68"/>
    <p:sldId id="462" r:id="rId69"/>
    <p:sldId id="262" r:id="rId70"/>
    <p:sldId id="517" r:id="rId71"/>
    <p:sldId id="407" r:id="rId72"/>
    <p:sldId id="299" r:id="rId73"/>
    <p:sldId id="492" r:id="rId74"/>
    <p:sldId id="304" r:id="rId75"/>
    <p:sldId id="303" r:id="rId76"/>
    <p:sldId id="302" r:id="rId77"/>
    <p:sldId id="307" r:id="rId78"/>
    <p:sldId id="518" r:id="rId79"/>
    <p:sldId id="519" r:id="rId80"/>
    <p:sldId id="324"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的节" id="{58256472-9E3F-D840-921C-5D4F80B350B0}">
          <p14:sldIdLst>
            <p14:sldId id="256"/>
            <p14:sldId id="259"/>
            <p14:sldId id="454"/>
            <p14:sldId id="357"/>
            <p14:sldId id="257"/>
            <p14:sldId id="429"/>
            <p14:sldId id="446"/>
            <p14:sldId id="447"/>
            <p14:sldId id="270"/>
            <p14:sldId id="422"/>
            <p14:sldId id="271"/>
            <p14:sldId id="421"/>
            <p14:sldId id="428"/>
            <p14:sldId id="273"/>
            <p14:sldId id="356"/>
            <p14:sldId id="416"/>
            <p14:sldId id="419"/>
            <p14:sldId id="423"/>
            <p14:sldId id="424"/>
            <p14:sldId id="365"/>
            <p14:sldId id="451"/>
            <p14:sldId id="452"/>
            <p14:sldId id="453"/>
            <p14:sldId id="413"/>
            <p14:sldId id="426"/>
            <p14:sldId id="369"/>
            <p14:sldId id="427"/>
            <p14:sldId id="455"/>
            <p14:sldId id="368"/>
            <p14:sldId id="260"/>
            <p14:sldId id="276"/>
            <p14:sldId id="277"/>
            <p14:sldId id="278"/>
            <p14:sldId id="436"/>
            <p14:sldId id="437"/>
            <p14:sldId id="279"/>
            <p14:sldId id="280"/>
            <p14:sldId id="438"/>
            <p14:sldId id="505"/>
            <p14:sldId id="281"/>
            <p14:sldId id="504"/>
            <p14:sldId id="441"/>
            <p14:sldId id="445"/>
            <p14:sldId id="442"/>
            <p14:sldId id="396"/>
            <p14:sldId id="397"/>
            <p14:sldId id="284"/>
            <p14:sldId id="395"/>
            <p14:sldId id="283"/>
            <p14:sldId id="464"/>
            <p14:sldId id="261"/>
            <p14:sldId id="288"/>
            <p14:sldId id="457"/>
            <p14:sldId id="286"/>
            <p14:sldId id="292"/>
            <p14:sldId id="459"/>
            <p14:sldId id="460"/>
            <p14:sldId id="287"/>
            <p14:sldId id="509"/>
            <p14:sldId id="510"/>
            <p14:sldId id="290"/>
            <p14:sldId id="291"/>
            <p14:sldId id="506"/>
            <p14:sldId id="507"/>
            <p14:sldId id="508"/>
            <p14:sldId id="511"/>
            <p14:sldId id="402"/>
            <p14:sldId id="462"/>
            <p14:sldId id="262"/>
            <p14:sldId id="517"/>
            <p14:sldId id="407"/>
            <p14:sldId id="299"/>
            <p14:sldId id="492"/>
            <p14:sldId id="304"/>
            <p14:sldId id="303"/>
            <p14:sldId id="302"/>
            <p14:sldId id="307"/>
            <p14:sldId id="518"/>
            <p14:sldId id="519"/>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32" autoAdjust="0"/>
    <p:restoredTop sz="94601" autoAdjust="0"/>
  </p:normalViewPr>
  <p:slideViewPr>
    <p:cSldViewPr snapToGrid="0" snapToObjects="1">
      <p:cViewPr varScale="1">
        <p:scale>
          <a:sx n="82" d="100"/>
          <a:sy n="82" d="100"/>
        </p:scale>
        <p:origin x="-1627" y="-86"/>
      </p:cViewPr>
      <p:guideLst>
        <p:guide orient="horz" pos="2160"/>
        <p:guide pos="2880"/>
      </p:guideLst>
    </p:cSldViewPr>
  </p:slideViewPr>
  <p:outlineViewPr>
    <p:cViewPr>
      <p:scale>
        <a:sx n="33" d="100"/>
        <a:sy n="33" d="100"/>
      </p:scale>
      <p:origin x="0" y="5607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March 12,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March 12,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March 12,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12,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51663BA-01FC-4367-B6F3-ABB2645D55F1}" type="datetime4">
              <a:rPr lang="en-US" smtClean="0"/>
              <a:pPr/>
              <a:t>March 12, 2017</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March 12,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March 12,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March 12,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March 12,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EAD5615-7F4F-4584-84D5-CC95918C321F}" type="datetime4">
              <a:rPr lang="en-US" smtClean="0"/>
              <a:pPr/>
              <a:t>March 12,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EA923-9BEE-48CE-9F28-5B525F399BAD}" type="datetime4">
              <a:rPr lang="en-US" smtClean="0"/>
              <a:pPr/>
              <a:t>March 12,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12, 2017</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世界摄影史</a:t>
            </a:r>
            <a:endParaRPr kumimoji="1" lang="zh-CN" altLang="en-US" dirty="0"/>
          </a:p>
        </p:txBody>
      </p:sp>
      <p:sp>
        <p:nvSpPr>
          <p:cNvPr id="3" name="副标题 2"/>
          <p:cNvSpPr>
            <a:spLocks noGrp="1"/>
          </p:cNvSpPr>
          <p:nvPr>
            <p:ph type="subTitle" idx="1"/>
          </p:nvPr>
        </p:nvSpPr>
        <p:spPr>
          <a:xfrm>
            <a:off x="457199" y="4030939"/>
            <a:ext cx="7214651" cy="914400"/>
          </a:xfrm>
        </p:spPr>
        <p:txBody>
          <a:bodyPr>
            <a:normAutofit fontScale="92500"/>
          </a:bodyPr>
          <a:lstStyle/>
          <a:p>
            <a:r>
              <a:rPr kumimoji="1" lang="en-US" altLang="zh-CN" sz="3600" dirty="0" smtClean="0"/>
              <a:t>——</a:t>
            </a:r>
            <a:r>
              <a:rPr kumimoji="1" lang="zh-CN" altLang="en-US" sz="3600" dirty="0" smtClean="0"/>
              <a:t>重要摄影美学思想的脉络与传承</a:t>
            </a:r>
            <a:endParaRPr kumimoji="1" lang="zh-CN" altLang="en-US" sz="3600" dirty="0"/>
          </a:p>
        </p:txBody>
      </p:sp>
    </p:spTree>
    <p:extLst>
      <p:ext uri="{BB962C8B-B14F-4D97-AF65-F5344CB8AC3E}">
        <p14:creationId xmlns:p14="http://schemas.microsoft.com/office/powerpoint/2010/main" val="1399726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356600" cy="1371600"/>
          </a:xfrm>
        </p:spPr>
        <p:txBody>
          <a:bodyPr/>
          <a:lstStyle/>
          <a:p>
            <a:r>
              <a:rPr lang="en-US" altLang="zh-CN" dirty="0"/>
              <a:t>1839</a:t>
            </a:r>
            <a:r>
              <a:rPr lang="zh-CN" altLang="zh-CN" dirty="0"/>
              <a:t>年</a:t>
            </a:r>
            <a:r>
              <a:rPr lang="en-US" altLang="zh-CN" dirty="0"/>
              <a:t>8</a:t>
            </a:r>
            <a:r>
              <a:rPr lang="zh-CN" altLang="zh-CN" dirty="0"/>
              <a:t>月</a:t>
            </a:r>
            <a:r>
              <a:rPr lang="en-US" altLang="zh-CN" dirty="0"/>
              <a:t>19</a:t>
            </a:r>
            <a:r>
              <a:rPr lang="zh-CN" altLang="zh-CN" dirty="0"/>
              <a:t>日， “达盖尔法摄影术</a:t>
            </a:r>
            <a:r>
              <a:rPr lang="zh-CN" altLang="zh-CN" dirty="0" smtClean="0"/>
              <a:t>” </a:t>
            </a:r>
            <a:endParaRPr kumimoji="1" lang="zh-CN" altLang="en-US" dirty="0"/>
          </a:p>
        </p:txBody>
      </p:sp>
      <p:pic>
        <p:nvPicPr>
          <p:cNvPr id="4" name="内容占位符 3" descr="20150624-L1003902.jpg"/>
          <p:cNvPicPr>
            <a:picLocks noGrp="1" noChangeAspect="1"/>
          </p:cNvPicPr>
          <p:nvPr>
            <p:ph idx="1"/>
          </p:nvPr>
        </p:nvPicPr>
        <p:blipFill>
          <a:blip r:embed="rId2" cstate="email">
            <a:extLst>
              <a:ext uri="{28A0092B-C50C-407E-A947-70E740481C1C}">
                <a14:useLocalDpi xmlns:a14="http://schemas.microsoft.com/office/drawing/2010/main" val="0"/>
              </a:ext>
            </a:extLst>
          </a:blip>
          <a:srcRect l="-37590" r="-37590"/>
          <a:stretch>
            <a:fillRect/>
          </a:stretch>
        </p:blipFill>
        <p:spPr/>
      </p:pic>
    </p:spTree>
    <p:extLst>
      <p:ext uri="{BB962C8B-B14F-4D97-AF65-F5344CB8AC3E}">
        <p14:creationId xmlns:p14="http://schemas.microsoft.com/office/powerpoint/2010/main" val="4085626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达盖尔法的热潮</a:t>
            </a:r>
            <a:endParaRPr kumimoji="1" lang="zh-CN" altLang="en-US" dirty="0"/>
          </a:p>
        </p:txBody>
      </p:sp>
      <p:pic>
        <p:nvPicPr>
          <p:cNvPr id="4" name="内容占位符 3" descr="银版照相迷.jpg"/>
          <p:cNvPicPr>
            <a:picLocks noGrp="1" noChangeAspect="1"/>
          </p:cNvPicPr>
          <p:nvPr>
            <p:ph idx="1"/>
          </p:nvPr>
        </p:nvPicPr>
        <p:blipFill>
          <a:blip r:embed="rId2" cstate="email">
            <a:extLst>
              <a:ext uri="{28A0092B-C50C-407E-A947-70E740481C1C}">
                <a14:useLocalDpi xmlns:a14="http://schemas.microsoft.com/office/drawing/2010/main" val="0"/>
              </a:ext>
            </a:extLst>
          </a:blip>
          <a:srcRect l="-12401" r="-12401"/>
          <a:stretch>
            <a:fillRect/>
          </a:stretch>
        </p:blipFill>
        <p:spPr/>
      </p:pic>
    </p:spTree>
    <p:extLst>
      <p:ext uri="{BB962C8B-B14F-4D97-AF65-F5344CB8AC3E}">
        <p14:creationId xmlns:p14="http://schemas.microsoft.com/office/powerpoint/2010/main" val="1421012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7740"/>
            <a:ext cx="7620000" cy="791052"/>
          </a:xfrm>
        </p:spPr>
        <p:txBody>
          <a:bodyPr/>
          <a:lstStyle/>
          <a:p>
            <a:r>
              <a:rPr lang="zh-CN" altLang="zh-CN" dirty="0"/>
              <a:t>“达盖尔－吉鲁克斯”照相机套装 </a:t>
            </a:r>
            <a:endParaRPr kumimoji="1" lang="zh-CN" altLang="en-US" dirty="0"/>
          </a:p>
        </p:txBody>
      </p:sp>
      <p:pic>
        <p:nvPicPr>
          <p:cNvPr id="12" name="内容占位符 11" descr="20150624-L1003907.jpg"/>
          <p:cNvPicPr>
            <a:picLocks noGrp="1" noChangeAspect="1"/>
          </p:cNvPicPr>
          <p:nvPr>
            <p:ph idx="1"/>
          </p:nvPr>
        </p:nvPicPr>
        <p:blipFill>
          <a:blip r:embed="rId2" cstate="email">
            <a:extLst>
              <a:ext uri="{28A0092B-C50C-407E-A947-70E740481C1C}">
                <a14:useLocalDpi xmlns:a14="http://schemas.microsoft.com/office/drawing/2010/main" val="0"/>
              </a:ext>
            </a:extLst>
          </a:blip>
          <a:srcRect l="-14350" r="-14350"/>
          <a:stretch>
            <a:fillRect/>
          </a:stretch>
        </p:blipFill>
        <p:spPr>
          <a:xfrm>
            <a:off x="1950687" y="1988293"/>
            <a:ext cx="7620000" cy="4373563"/>
          </a:xfrm>
        </p:spPr>
      </p:pic>
      <p:pic>
        <p:nvPicPr>
          <p:cNvPr id="13" name="图片 12" descr="20150624-L1003910.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1432429"/>
            <a:ext cx="3083936" cy="2169999"/>
          </a:xfrm>
          <a:prstGeom prst="rect">
            <a:avLst/>
          </a:prstGeom>
        </p:spPr>
      </p:pic>
    </p:spTree>
    <p:extLst>
      <p:ext uri="{BB962C8B-B14F-4D97-AF65-F5344CB8AC3E}">
        <p14:creationId xmlns:p14="http://schemas.microsoft.com/office/powerpoint/2010/main" val="2536789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6832600" cy="1371600"/>
          </a:xfrm>
        </p:spPr>
        <p:txBody>
          <a:bodyPr/>
          <a:lstStyle/>
          <a:p>
            <a:r>
              <a:rPr kumimoji="1" lang="en-US" altLang="zh-CN" dirty="0" smtClean="0"/>
              <a:t>《</a:t>
            </a:r>
            <a:r>
              <a:rPr kumimoji="1" lang="zh-CN" altLang="en-US" dirty="0" smtClean="0"/>
              <a:t>圣殿大道，巴黎</a:t>
            </a:r>
            <a:r>
              <a:rPr kumimoji="1" lang="en-US" altLang="zh-CN" dirty="0" smtClean="0"/>
              <a:t>》</a:t>
            </a:r>
            <a:r>
              <a:rPr kumimoji="1" lang="en-US" altLang="zh-CN" dirty="0"/>
              <a:t/>
            </a:r>
            <a:br>
              <a:rPr kumimoji="1" lang="en-US" altLang="zh-CN" dirty="0"/>
            </a:br>
            <a:r>
              <a:rPr kumimoji="1" lang="zh-CN" altLang="en-US" dirty="0" smtClean="0"/>
              <a:t>达盖尔摄，约</a:t>
            </a:r>
            <a:r>
              <a:rPr kumimoji="1" lang="en-US" altLang="zh-CN" dirty="0" smtClean="0"/>
              <a:t>1838</a:t>
            </a:r>
            <a:r>
              <a:rPr kumimoji="1" lang="zh-CN" altLang="en-US" dirty="0" smtClean="0"/>
              <a:t>年</a:t>
            </a:r>
            <a:endParaRPr kumimoji="1" lang="zh-CN" altLang="en-US" dirty="0"/>
          </a:p>
        </p:txBody>
      </p:sp>
      <p:pic>
        <p:nvPicPr>
          <p:cNvPr id="4" name="内容占位符 3" descr="圣殿大道.jpg"/>
          <p:cNvPicPr>
            <a:picLocks noGrp="1" noChangeAspect="1"/>
          </p:cNvPicPr>
          <p:nvPr>
            <p:ph idx="1"/>
          </p:nvPr>
        </p:nvPicPr>
        <p:blipFill>
          <a:blip r:embed="rId2" cstate="email">
            <a:extLst>
              <a:ext uri="{28A0092B-C50C-407E-A947-70E740481C1C}">
                <a14:useLocalDpi xmlns:a14="http://schemas.microsoft.com/office/drawing/2010/main" val="0"/>
              </a:ext>
            </a:extLst>
          </a:blip>
          <a:srcRect l="-13637" r="-13637"/>
          <a:stretch>
            <a:fillRect/>
          </a:stretch>
        </p:blipFill>
        <p:spPr/>
      </p:pic>
    </p:spTree>
    <p:extLst>
      <p:ext uri="{BB962C8B-B14F-4D97-AF65-F5344CB8AC3E}">
        <p14:creationId xmlns:p14="http://schemas.microsoft.com/office/powerpoint/2010/main" val="208824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494750" cy="1371600"/>
          </a:xfrm>
        </p:spPr>
        <p:txBody>
          <a:bodyPr>
            <a:normAutofit/>
          </a:bodyPr>
          <a:lstStyle/>
          <a:p>
            <a:r>
              <a:rPr lang="zh-CN" altLang="zh-CN" dirty="0"/>
              <a:t>威廉</a:t>
            </a:r>
            <a:r>
              <a:rPr lang="en-US" altLang="zh-CN" dirty="0"/>
              <a:t>·</a:t>
            </a:r>
            <a:r>
              <a:rPr lang="zh-CN" altLang="zh-CN" dirty="0"/>
              <a:t>亨利</a:t>
            </a:r>
            <a:r>
              <a:rPr lang="en-US" altLang="zh-CN" dirty="0"/>
              <a:t>·</a:t>
            </a:r>
            <a:r>
              <a:rPr lang="zh-CN" altLang="zh-CN" dirty="0"/>
              <a:t>福克斯</a:t>
            </a:r>
            <a:r>
              <a:rPr lang="en-US" altLang="zh-CN" dirty="0"/>
              <a:t>·</a:t>
            </a:r>
            <a:r>
              <a:rPr lang="zh-CN" altLang="zh-CN" dirty="0"/>
              <a:t>塔尔伯</a:t>
            </a:r>
            <a:r>
              <a:rPr lang="zh-CN" altLang="zh-CN" dirty="0" smtClean="0"/>
              <a:t>特</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William </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Henry Fox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Talbot</a:t>
            </a:r>
            <a:endParaRPr kumimoji="1" lang="zh-CN" altLang="en-US" dirty="0"/>
          </a:p>
        </p:txBody>
      </p:sp>
      <p:pic>
        <p:nvPicPr>
          <p:cNvPr id="4" name="内容占位符 3" descr="塔尔伯特.jpg"/>
          <p:cNvPicPr>
            <a:picLocks noGrp="1" noChangeAspect="1"/>
          </p:cNvPicPr>
          <p:nvPr>
            <p:ph idx="1"/>
          </p:nvPr>
        </p:nvPicPr>
        <p:blipFill>
          <a:blip r:embed="rId2" cstate="email">
            <a:extLst>
              <a:ext uri="{28A0092B-C50C-407E-A947-70E740481C1C}">
                <a14:useLocalDpi xmlns:a14="http://schemas.microsoft.com/office/drawing/2010/main" val="0"/>
              </a:ext>
            </a:extLst>
          </a:blip>
          <a:srcRect l="-54887" r="-54887"/>
          <a:stretch>
            <a:fillRect/>
          </a:stretch>
        </p:blipFill>
        <p:spPr/>
      </p:pic>
    </p:spTree>
    <p:extLst>
      <p:ext uri="{BB962C8B-B14F-4D97-AF65-F5344CB8AC3E}">
        <p14:creationId xmlns:p14="http://schemas.microsoft.com/office/powerpoint/2010/main" val="185709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590" y="152718"/>
            <a:ext cx="8407766" cy="1371600"/>
          </a:xfrm>
        </p:spPr>
        <p:txBody>
          <a:bodyPr/>
          <a:lstStyle/>
          <a:p>
            <a:r>
              <a:rPr lang="en-US" altLang="zh-CN" dirty="0"/>
              <a:t>1841</a:t>
            </a:r>
            <a:r>
              <a:rPr lang="zh-CN" altLang="zh-CN" dirty="0"/>
              <a:t>年</a:t>
            </a:r>
            <a:r>
              <a:rPr lang="en-US" altLang="zh-CN" dirty="0"/>
              <a:t>2</a:t>
            </a:r>
            <a:r>
              <a:rPr lang="zh-CN" altLang="zh-CN" dirty="0"/>
              <a:t>月</a:t>
            </a:r>
            <a:r>
              <a:rPr lang="en-US" altLang="zh-CN" dirty="0"/>
              <a:t>8</a:t>
            </a:r>
            <a:r>
              <a:rPr lang="zh-CN" altLang="zh-CN" dirty="0"/>
              <a:t>日 </a:t>
            </a:r>
            <a:r>
              <a:rPr lang="en-US" altLang="zh-CN" dirty="0"/>
              <a:t>,</a:t>
            </a:r>
            <a:r>
              <a:rPr lang="zh-CN" altLang="zh-CN" dirty="0"/>
              <a:t> </a:t>
            </a:r>
            <a:r>
              <a:rPr lang="zh-CN" altLang="zh-CN" dirty="0" smtClean="0"/>
              <a:t>“</a:t>
            </a:r>
            <a:r>
              <a:rPr lang="zh-CN" altLang="en-US" dirty="0" smtClean="0"/>
              <a:t>塔尔伯特法／</a:t>
            </a:r>
            <a:r>
              <a:rPr lang="zh-CN" altLang="zh-CN" dirty="0" smtClean="0"/>
              <a:t>卡罗法”</a:t>
            </a:r>
            <a:endParaRPr kumimoji="1" lang="zh-CN" altLang="en-US" dirty="0"/>
          </a:p>
        </p:txBody>
      </p:sp>
      <p:pic>
        <p:nvPicPr>
          <p:cNvPr id="4" name="内容占位符 3" descr="拉考克修道院的格子窗.jpg"/>
          <p:cNvPicPr>
            <a:picLocks noGrp="1" noChangeAspect="1"/>
          </p:cNvPicPr>
          <p:nvPr>
            <p:ph idx="1"/>
          </p:nvPr>
        </p:nvPicPr>
        <p:blipFill>
          <a:blip r:embed="rId2" cstate="email">
            <a:extLst>
              <a:ext uri="{28A0092B-C50C-407E-A947-70E740481C1C}">
                <a14:useLocalDpi xmlns:a14="http://schemas.microsoft.com/office/drawing/2010/main" val="0"/>
              </a:ext>
            </a:extLst>
          </a:blip>
          <a:srcRect t="-18171" b="-18171"/>
          <a:stretch>
            <a:fillRect/>
          </a:stretch>
        </p:blipFill>
        <p:spPr>
          <a:xfrm>
            <a:off x="457200" y="1469814"/>
            <a:ext cx="8112694" cy="4656349"/>
          </a:xfrm>
        </p:spPr>
      </p:pic>
    </p:spTree>
    <p:extLst>
      <p:ext uri="{BB962C8B-B14F-4D97-AF65-F5344CB8AC3E}">
        <p14:creationId xmlns:p14="http://schemas.microsoft.com/office/powerpoint/2010/main" val="1845021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5" name="内容占位符 4" descr="20150625-L1003957.jpg"/>
          <p:cNvPicPr>
            <a:picLocks noGrp="1" noChangeAspect="1"/>
          </p:cNvPicPr>
          <p:nvPr>
            <p:ph idx="1"/>
          </p:nvPr>
        </p:nvPicPr>
        <p:blipFill>
          <a:blip r:embed="rId2" cstate="email">
            <a:extLst>
              <a:ext uri="{28A0092B-C50C-407E-A947-70E740481C1C}">
                <a14:useLocalDpi xmlns:a14="http://schemas.microsoft.com/office/drawing/2010/main" val="0"/>
              </a:ext>
            </a:extLst>
          </a:blip>
          <a:srcRect t="-23382" b="-23382"/>
          <a:stretch>
            <a:fillRect/>
          </a:stretch>
        </p:blipFill>
        <p:spPr/>
      </p:pic>
    </p:spTree>
    <p:extLst>
      <p:ext uri="{BB962C8B-B14F-4D97-AF65-F5344CB8AC3E}">
        <p14:creationId xmlns:p14="http://schemas.microsoft.com/office/powerpoint/2010/main" val="960978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5339"/>
            <a:ext cx="7927848" cy="1371600"/>
          </a:xfrm>
        </p:spPr>
        <p:txBody>
          <a:bodyPr>
            <a:normAutofit/>
          </a:bodyPr>
          <a:lstStyle/>
          <a:p>
            <a:pPr algn="ctr"/>
            <a:r>
              <a:rPr kumimoji="1" lang="zh-CN" altLang="en-US" dirty="0" smtClean="0"/>
              <a:t>“</a:t>
            </a:r>
            <a:r>
              <a:rPr kumimoji="1" lang="en-US" altLang="zh-CN" dirty="0"/>
              <a:t>2</a:t>
            </a:r>
            <a:r>
              <a:rPr kumimoji="1" lang="zh-CN" altLang="en-US" dirty="0"/>
              <a:t>术”对初期摄影美学</a:t>
            </a:r>
            <a:r>
              <a:rPr kumimoji="1" lang="zh-CN" altLang="en-US" dirty="0" smtClean="0"/>
              <a:t>探索的影响</a:t>
            </a:r>
            <a:r>
              <a:rPr kumimoji="1" lang="en-US" altLang="zh-CN" dirty="0"/>
              <a:t/>
            </a:r>
            <a:br>
              <a:rPr kumimoji="1" lang="en-US" altLang="zh-CN" dirty="0"/>
            </a:br>
            <a:endParaRPr kumimoji="1" lang="en-US" altLang="zh-CN" dirty="0"/>
          </a:p>
        </p:txBody>
      </p:sp>
      <p:sp>
        <p:nvSpPr>
          <p:cNvPr id="4" name="文本占位符 3"/>
          <p:cNvSpPr>
            <a:spLocks noGrp="1"/>
          </p:cNvSpPr>
          <p:nvPr>
            <p:ph type="body" idx="1"/>
          </p:nvPr>
        </p:nvSpPr>
        <p:spPr>
          <a:xfrm>
            <a:off x="457200" y="1796196"/>
            <a:ext cx="3291840" cy="639762"/>
          </a:xfrm>
        </p:spPr>
        <p:txBody>
          <a:bodyPr/>
          <a:lstStyle/>
          <a:p>
            <a:pPr algn="ctr"/>
            <a:r>
              <a:rPr kumimoji="1" lang="zh-CN" altLang="en-US" sz="2400" b="1" dirty="0"/>
              <a:t>达盖尔法：“正－正”</a:t>
            </a:r>
            <a:endParaRPr kumimoji="1" lang="en-US" altLang="zh-CN" sz="2400" b="1" dirty="0"/>
          </a:p>
          <a:p>
            <a:endParaRPr kumimoji="1" lang="zh-CN" altLang="en-US" dirty="0"/>
          </a:p>
        </p:txBody>
      </p:sp>
      <p:sp>
        <p:nvSpPr>
          <p:cNvPr id="3" name="内容占位符 2"/>
          <p:cNvSpPr>
            <a:spLocks noGrp="1"/>
          </p:cNvSpPr>
          <p:nvPr>
            <p:ph sz="half" idx="2"/>
          </p:nvPr>
        </p:nvSpPr>
        <p:spPr>
          <a:xfrm>
            <a:off x="457200" y="2259366"/>
            <a:ext cx="3291840" cy="3840480"/>
          </a:xfrm>
        </p:spPr>
        <p:txBody>
          <a:bodyPr>
            <a:normAutofit/>
          </a:bodyPr>
          <a:lstStyle/>
          <a:p>
            <a:r>
              <a:rPr kumimoji="1" lang="zh-CN" altLang="en-US" sz="2000" b="0" dirty="0" smtClean="0"/>
              <a:t>“</a:t>
            </a:r>
            <a:r>
              <a:rPr kumimoji="1" lang="zh-CN" altLang="en-US" sz="2000" b="0" dirty="0"/>
              <a:t>孤本</a:t>
            </a:r>
            <a:r>
              <a:rPr kumimoji="1" lang="zh-CN" altLang="en-US" sz="2000" b="0" dirty="0" smtClean="0"/>
              <a:t>”</a:t>
            </a:r>
            <a:endParaRPr kumimoji="1" lang="en-US" altLang="zh-CN" sz="2000" b="0" dirty="0" smtClean="0"/>
          </a:p>
          <a:p>
            <a:r>
              <a:rPr kumimoji="1" lang="en-US" altLang="zh-CN" sz="2000" b="0" dirty="0"/>
              <a:t> </a:t>
            </a:r>
            <a:r>
              <a:rPr kumimoji="1" lang="en-US" altLang="zh-CN" sz="2000" b="0" dirty="0" smtClean="0"/>
              <a:t> </a:t>
            </a:r>
            <a:r>
              <a:rPr kumimoji="1" lang="zh-CN" altLang="en-US" sz="2000" b="0" dirty="0" smtClean="0"/>
              <a:t>机械审美与“艺术”</a:t>
            </a:r>
            <a:endParaRPr kumimoji="1" lang="en-US" altLang="zh-CN" sz="2000" b="0" dirty="0" smtClean="0"/>
          </a:p>
          <a:p>
            <a:endParaRPr kumimoji="1" lang="en-US" altLang="zh-CN" dirty="0" smtClean="0"/>
          </a:p>
          <a:p>
            <a:endParaRPr kumimoji="1" lang="en-US" altLang="zh-CN" dirty="0"/>
          </a:p>
        </p:txBody>
      </p:sp>
      <p:sp>
        <p:nvSpPr>
          <p:cNvPr id="5" name="文本占位符 4"/>
          <p:cNvSpPr>
            <a:spLocks noGrp="1"/>
          </p:cNvSpPr>
          <p:nvPr>
            <p:ph type="body" sz="quarter" idx="3"/>
          </p:nvPr>
        </p:nvSpPr>
        <p:spPr>
          <a:xfrm>
            <a:off x="4631335" y="1135538"/>
            <a:ext cx="3958980" cy="1321315"/>
          </a:xfrm>
        </p:spPr>
        <p:txBody>
          <a:bodyPr/>
          <a:lstStyle/>
          <a:p>
            <a:pPr algn="ctr"/>
            <a:r>
              <a:rPr kumimoji="1" lang="zh-CN" altLang="en-US" sz="2400" b="1" dirty="0"/>
              <a:t>塔尔伯</a:t>
            </a:r>
            <a:r>
              <a:rPr kumimoji="1" lang="zh-CN" altLang="en-US" sz="2400" b="1" dirty="0" smtClean="0"/>
              <a:t>特法：</a:t>
            </a:r>
            <a:r>
              <a:rPr kumimoji="1" lang="zh-CN" altLang="en-US" sz="2400" b="1" dirty="0"/>
              <a:t>“负－正”</a:t>
            </a:r>
            <a:endParaRPr kumimoji="1" lang="en-US" altLang="zh-CN" sz="2400" b="1" dirty="0"/>
          </a:p>
          <a:p>
            <a:endParaRPr kumimoji="1" lang="zh-CN" altLang="en-US" dirty="0"/>
          </a:p>
        </p:txBody>
      </p:sp>
      <p:sp>
        <p:nvSpPr>
          <p:cNvPr id="6" name="内容占位符 5"/>
          <p:cNvSpPr>
            <a:spLocks noGrp="1"/>
          </p:cNvSpPr>
          <p:nvPr>
            <p:ph sz="quarter" idx="4"/>
          </p:nvPr>
        </p:nvSpPr>
        <p:spPr/>
        <p:txBody>
          <a:bodyPr/>
          <a:lstStyle/>
          <a:p>
            <a:pPr algn="ctr"/>
            <a:r>
              <a:rPr kumimoji="1" lang="zh-CN" altLang="en-US" sz="2000" b="0" dirty="0"/>
              <a:t>摄影洗印工业与机械复制</a:t>
            </a:r>
            <a:endParaRPr kumimoji="1" lang="en-US" altLang="zh-CN" sz="2000" b="0" dirty="0"/>
          </a:p>
          <a:p>
            <a:r>
              <a:rPr kumimoji="1" lang="zh-CN" altLang="zh-CN" sz="2000" b="0" dirty="0"/>
              <a:t>“</a:t>
            </a:r>
            <a:r>
              <a:rPr kumimoji="1" lang="zh-CN" altLang="en-US" sz="2000" b="0" dirty="0"/>
              <a:t>摄影手工书”</a:t>
            </a:r>
            <a:endParaRPr kumimoji="1" lang="en-US" altLang="zh-CN" sz="2000" b="0" dirty="0"/>
          </a:p>
          <a:p>
            <a:r>
              <a:rPr kumimoji="1" lang="zh-CN" altLang="zh-CN" sz="2000" b="0" dirty="0"/>
              <a:t>“</a:t>
            </a:r>
            <a:r>
              <a:rPr kumimoji="1" lang="zh-CN" altLang="en-US" sz="2000" b="0" dirty="0"/>
              <a:t>纸底片”与“画意摄影”</a:t>
            </a:r>
            <a:endParaRPr kumimoji="1" lang="en-US" altLang="zh-CN" sz="2000" b="0" dirty="0"/>
          </a:p>
          <a:p>
            <a:endParaRPr kumimoji="1" lang="zh-CN" altLang="en-US" dirty="0"/>
          </a:p>
        </p:txBody>
      </p:sp>
    </p:spTree>
    <p:extLst>
      <p:ext uri="{BB962C8B-B14F-4D97-AF65-F5344CB8AC3E}">
        <p14:creationId xmlns:p14="http://schemas.microsoft.com/office/powerpoint/2010/main" val="2904250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259584" cy="1371600"/>
          </a:xfrm>
        </p:spPr>
        <p:txBody>
          <a:bodyPr>
            <a:normAutofit fontScale="90000"/>
          </a:bodyPr>
          <a:lstStyle/>
          <a:p>
            <a:r>
              <a:rPr lang="zh-CN" altLang="zh-CN" dirty="0" smtClean="0"/>
              <a:t>世界上</a:t>
            </a:r>
            <a:r>
              <a:rPr lang="zh-CN" altLang="zh-CN" dirty="0"/>
              <a:t>第一本摄影“手工书</a:t>
            </a:r>
            <a:r>
              <a:rPr lang="zh-CN" altLang="zh-CN" dirty="0" smtClean="0"/>
              <a:t>”</a:t>
            </a:r>
            <a:r>
              <a:rPr lang="zh-CN" altLang="en-US" dirty="0" smtClean="0"/>
              <a:t>：</a:t>
            </a:r>
            <a:r>
              <a:rPr lang="en-US" altLang="zh-CN" dirty="0" smtClean="0"/>
              <a:t/>
            </a:r>
            <a:br>
              <a:rPr lang="en-US" altLang="zh-CN" dirty="0" smtClean="0"/>
            </a:br>
            <a:r>
              <a:rPr lang="zh-CN" altLang="zh-CN" dirty="0" smtClean="0"/>
              <a:t>《</a:t>
            </a:r>
            <a:r>
              <a:rPr lang="zh-CN" altLang="zh-CN" dirty="0"/>
              <a:t>自然的铅笔</a:t>
            </a:r>
            <a:r>
              <a:rPr lang="zh-CN" altLang="zh-CN" dirty="0" smtClean="0"/>
              <a:t>》</a:t>
            </a:r>
            <a:r>
              <a:rPr lang="en-US" altLang="zh-CN" dirty="0" smtClean="0"/>
              <a:t>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Pencil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of Nature</a:t>
            </a:r>
            <a:endParaRPr kumimoji="1" lang="zh-CN" altLang="en-US" dirty="0"/>
          </a:p>
        </p:txBody>
      </p:sp>
      <p:pic>
        <p:nvPicPr>
          <p:cNvPr id="4" name="内容占位符 3" descr="自然的铅笔.jpg"/>
          <p:cNvPicPr>
            <a:picLocks noGrp="1" noChangeAspect="1"/>
          </p:cNvPicPr>
          <p:nvPr>
            <p:ph idx="1"/>
          </p:nvPr>
        </p:nvPicPr>
        <p:blipFill>
          <a:blip r:embed="rId2" cstate="email">
            <a:extLst>
              <a:ext uri="{28A0092B-C50C-407E-A947-70E740481C1C}">
                <a14:useLocalDpi xmlns:a14="http://schemas.microsoft.com/office/drawing/2010/main" val="0"/>
              </a:ext>
            </a:extLst>
          </a:blip>
          <a:srcRect l="-58376" r="-58376"/>
          <a:stretch>
            <a:fillRect/>
          </a:stretch>
        </p:blipFill>
        <p:spPr/>
      </p:pic>
    </p:spTree>
    <p:extLst>
      <p:ext uri="{BB962C8B-B14F-4D97-AF65-F5344CB8AC3E}">
        <p14:creationId xmlns:p14="http://schemas.microsoft.com/office/powerpoint/2010/main" val="3912285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开着的门.jpg"/>
          <p:cNvPicPr>
            <a:picLocks noGrp="1" noChangeAspect="1"/>
          </p:cNvPicPr>
          <p:nvPr>
            <p:ph idx="1"/>
          </p:nvPr>
        </p:nvPicPr>
        <p:blipFill>
          <a:blip r:embed="rId2" cstate="email">
            <a:extLst>
              <a:ext uri="{28A0092B-C50C-407E-A947-70E740481C1C}">
                <a14:useLocalDpi xmlns:a14="http://schemas.microsoft.com/office/drawing/2010/main" val="0"/>
              </a:ext>
            </a:extLst>
          </a:blip>
          <a:srcRect l="-14207" r="-14207"/>
          <a:stretch>
            <a:fillRect/>
          </a:stretch>
        </p:blipFill>
        <p:spPr>
          <a:xfrm>
            <a:off x="0" y="866422"/>
            <a:ext cx="9163976" cy="5259741"/>
          </a:xfrm>
        </p:spPr>
      </p:pic>
    </p:spTree>
    <p:extLst>
      <p:ext uri="{BB962C8B-B14F-4D97-AF65-F5344CB8AC3E}">
        <p14:creationId xmlns:p14="http://schemas.microsoft.com/office/powerpoint/2010/main" val="1083666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6919580" cy="1371600"/>
          </a:xfrm>
        </p:spPr>
        <p:txBody>
          <a:bodyPr/>
          <a:lstStyle/>
          <a:p>
            <a:pPr algn="ctr"/>
            <a:r>
              <a:rPr kumimoji="1" lang="zh-CN" altLang="en-US" dirty="0" smtClean="0"/>
              <a:t>摄影美学的发展脉络</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一、摄影术诞生初期的美学探索</a:t>
            </a:r>
            <a:endParaRPr kumimoji="1" lang="en-US" altLang="zh-CN" dirty="0" smtClean="0"/>
          </a:p>
          <a:p>
            <a:r>
              <a:rPr kumimoji="1" lang="zh-CN" altLang="en-US" dirty="0" smtClean="0"/>
              <a:t>二、第一个主流摄影美学</a:t>
            </a:r>
            <a:r>
              <a:rPr kumimoji="1" lang="en-US" altLang="zh-CN" dirty="0" smtClean="0"/>
              <a:t>——</a:t>
            </a:r>
            <a:r>
              <a:rPr kumimoji="1" lang="zh-CN" altLang="en-US" dirty="0" smtClean="0"/>
              <a:t>画意摄影</a:t>
            </a:r>
            <a:endParaRPr kumimoji="1" lang="en-US" altLang="zh-CN" dirty="0" smtClean="0"/>
          </a:p>
          <a:p>
            <a:r>
              <a:rPr kumimoji="1" lang="zh-CN" altLang="en-US" dirty="0" smtClean="0"/>
              <a:t>三、摄影本体探索时期：</a:t>
            </a:r>
            <a:r>
              <a:rPr kumimoji="1" lang="zh-CN" altLang="en-US" b="0" dirty="0" smtClean="0"/>
              <a:t>直接摄影，</a:t>
            </a:r>
            <a:r>
              <a:rPr kumimoji="1" lang="zh-CN" altLang="zh-CN" b="0" dirty="0" smtClean="0"/>
              <a:t>“</a:t>
            </a:r>
            <a:r>
              <a:rPr kumimoji="1" lang="zh-CN" altLang="en-US" b="0" dirty="0" smtClean="0"/>
              <a:t>决定性瞬间”</a:t>
            </a:r>
            <a:endParaRPr kumimoji="1" lang="en-US" altLang="zh-CN" b="0" dirty="0" smtClean="0"/>
          </a:p>
          <a:p>
            <a:r>
              <a:rPr kumimoji="1" lang="zh-CN" altLang="en-US" dirty="0" smtClean="0"/>
              <a:t> 四、</a:t>
            </a:r>
            <a:r>
              <a:rPr kumimoji="1" lang="zh-CN" altLang="en-US" dirty="0"/>
              <a:t>摄影后现</a:t>
            </a:r>
            <a:r>
              <a:rPr kumimoji="1" lang="zh-CN" altLang="en-US" dirty="0" smtClean="0"/>
              <a:t>代的序幕</a:t>
            </a:r>
            <a:r>
              <a:rPr kumimoji="1" lang="zh-CN" altLang="zh-CN" dirty="0" smtClean="0"/>
              <a:t>：</a:t>
            </a:r>
            <a:r>
              <a:rPr kumimoji="1" lang="zh-CN" altLang="en-US" b="0" dirty="0" smtClean="0"/>
              <a:t>两个</a:t>
            </a:r>
            <a:r>
              <a:rPr kumimoji="1" lang="zh-CN" altLang="en-US" b="0" dirty="0"/>
              <a:t>“美国人</a:t>
            </a:r>
            <a:r>
              <a:rPr kumimoji="1" lang="zh-CN" altLang="en-US" b="0" dirty="0" smtClean="0"/>
              <a:t>”的“</a:t>
            </a:r>
            <a:r>
              <a:rPr kumimoji="1" lang="zh-CN" altLang="en-US" b="0" dirty="0"/>
              <a:t>革命</a:t>
            </a:r>
            <a:r>
              <a:rPr kumimoji="1" lang="zh-CN" altLang="en-US" b="0" dirty="0" smtClean="0"/>
              <a:t>”</a:t>
            </a:r>
            <a:endParaRPr kumimoji="1" lang="en-US" altLang="zh-CN" b="0" dirty="0" smtClean="0"/>
          </a:p>
          <a:p>
            <a:r>
              <a:rPr kumimoji="1" lang="zh-CN" altLang="en-US" dirty="0" smtClean="0"/>
              <a:t>五、摄影的“新时代”：</a:t>
            </a:r>
            <a:endParaRPr kumimoji="1" lang="en-US" altLang="zh-CN" dirty="0"/>
          </a:p>
          <a:p>
            <a:r>
              <a:rPr kumimoji="1" lang="en-US" altLang="zh-CN" dirty="0" smtClean="0"/>
              <a:t>    </a:t>
            </a:r>
            <a:r>
              <a:rPr kumimoji="1" lang="zh-CN" altLang="en-US" dirty="0" smtClean="0"/>
              <a:t>新时代的“新风景”：从“向着社会的风景”到“新地形学”</a:t>
            </a:r>
            <a:endParaRPr kumimoji="1" lang="en-US" altLang="zh-CN" dirty="0"/>
          </a:p>
          <a:p>
            <a:r>
              <a:rPr kumimoji="1" lang="en-US" altLang="zh-CN" dirty="0" smtClean="0"/>
              <a:t>    </a:t>
            </a:r>
            <a:r>
              <a:rPr kumimoji="1" lang="zh-CN" altLang="en-US" dirty="0" smtClean="0"/>
              <a:t>彩色的“指引”：“新彩色”</a:t>
            </a:r>
            <a:endParaRPr kumimoji="1" lang="en-US" altLang="zh-CN" dirty="0" smtClean="0"/>
          </a:p>
          <a:p>
            <a:r>
              <a:rPr kumimoji="1" lang="en-US" altLang="zh-CN" dirty="0"/>
              <a:t> </a:t>
            </a:r>
            <a:r>
              <a:rPr kumimoji="1" lang="en-US" altLang="zh-CN" dirty="0" smtClean="0"/>
              <a:t>   </a:t>
            </a:r>
            <a:r>
              <a:rPr kumimoji="1" lang="zh-CN" altLang="en-US" dirty="0" smtClean="0"/>
              <a:t>“私”的文献：私摄影的发展</a:t>
            </a:r>
            <a:endParaRPr kumimoji="1" lang="en-US" altLang="zh-CN" dirty="0" smtClean="0"/>
          </a:p>
          <a:p>
            <a:r>
              <a:rPr kumimoji="1" lang="zh-CN" altLang="en-US" dirty="0" smtClean="0"/>
              <a:t>六、当代摄影</a:t>
            </a:r>
            <a:endParaRPr kumimoji="1" lang="zh-CN" altLang="en-US" dirty="0"/>
          </a:p>
        </p:txBody>
      </p:sp>
    </p:spTree>
    <p:extLst>
      <p:ext uri="{BB962C8B-B14F-4D97-AF65-F5344CB8AC3E}">
        <p14:creationId xmlns:p14="http://schemas.microsoft.com/office/powerpoint/2010/main" val="318605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9272"/>
            <a:ext cx="5791200" cy="1371600"/>
          </a:xfrm>
        </p:spPr>
        <p:txBody>
          <a:bodyPr/>
          <a:lstStyle/>
          <a:p>
            <a:r>
              <a:rPr kumimoji="1" lang="zh-CN" altLang="en-US" dirty="0"/>
              <a:t>初期的摄影美学</a:t>
            </a:r>
            <a:r>
              <a:rPr kumimoji="1" lang="zh-CN" altLang="en-US" dirty="0" smtClean="0"/>
              <a:t>探索</a:t>
            </a: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a:xfrm>
            <a:off x="457200" y="1957843"/>
            <a:ext cx="7620000" cy="4373563"/>
          </a:xfrm>
        </p:spPr>
        <p:txBody>
          <a:bodyPr/>
          <a:lstStyle/>
          <a:p>
            <a:r>
              <a:rPr kumimoji="1" lang="zh-CN" altLang="en-US" dirty="0" smtClean="0"/>
              <a:t>摄影成为艺术的途径</a:t>
            </a:r>
            <a:r>
              <a:rPr kumimoji="1" lang="en-US" altLang="zh-CN" dirty="0" smtClean="0"/>
              <a:t>——</a:t>
            </a:r>
            <a:r>
              <a:rPr kumimoji="1" lang="zh-CN" altLang="en-US" dirty="0" smtClean="0"/>
              <a:t>模仿“高雅艺术”</a:t>
            </a:r>
            <a:endParaRPr kumimoji="1" lang="en-US" altLang="zh-CN" dirty="0" smtClean="0"/>
          </a:p>
          <a:p>
            <a:r>
              <a:rPr kumimoji="1" lang="en-US" altLang="zh-CN" dirty="0" smtClean="0"/>
              <a:t>1</a:t>
            </a:r>
            <a:r>
              <a:rPr kumimoji="1" lang="zh-CN" altLang="en-US" dirty="0" smtClean="0"/>
              <a:t>、题材的模仿：风景、人体</a:t>
            </a:r>
            <a:r>
              <a:rPr kumimoji="1" lang="zh-CN" altLang="en-US" dirty="0"/>
              <a:t>、</a:t>
            </a:r>
            <a:r>
              <a:rPr kumimoji="1" lang="zh-CN" altLang="en-US" dirty="0" smtClean="0"/>
              <a:t>肖像、静物等</a:t>
            </a:r>
            <a:endParaRPr kumimoji="1" lang="en-US" altLang="zh-CN" dirty="0" smtClean="0"/>
          </a:p>
          <a:p>
            <a:r>
              <a:rPr kumimoji="1" lang="en-US" altLang="zh-CN" dirty="0" smtClean="0"/>
              <a:t>2</a:t>
            </a:r>
            <a:r>
              <a:rPr kumimoji="1" lang="zh-CN" altLang="en-US" dirty="0" smtClean="0"/>
              <a:t>、形式的模仿：</a:t>
            </a:r>
            <a:endParaRPr kumimoji="1" lang="en-US" altLang="zh-CN" dirty="0" smtClean="0"/>
          </a:p>
          <a:p>
            <a:r>
              <a:rPr kumimoji="1" lang="en-US" altLang="zh-CN" dirty="0" smtClean="0"/>
              <a:t>       </a:t>
            </a:r>
            <a:r>
              <a:rPr kumimoji="1" lang="zh-CN" altLang="en-US" dirty="0" smtClean="0"/>
              <a:t>合成照片；</a:t>
            </a:r>
            <a:endParaRPr kumimoji="1" lang="en-US" altLang="zh-CN" dirty="0" smtClean="0"/>
          </a:p>
          <a:p>
            <a:r>
              <a:rPr kumimoji="1" lang="en-US" altLang="zh-CN" dirty="0" smtClean="0"/>
              <a:t>       </a:t>
            </a:r>
            <a:r>
              <a:rPr kumimoji="1" lang="zh-CN" altLang="en-US" dirty="0" smtClean="0"/>
              <a:t>反机械审美</a:t>
            </a:r>
            <a:r>
              <a:rPr kumimoji="1" lang="zh-CN" altLang="en-US" dirty="0"/>
              <a:t>：</a:t>
            </a:r>
            <a:r>
              <a:rPr kumimoji="1" lang="zh-CN" altLang="en-US" dirty="0" smtClean="0"/>
              <a:t>反清晰、纸张质地、后期加工工艺等</a:t>
            </a:r>
            <a:endParaRPr kumimoji="1" lang="zh-CN" altLang="en-US" dirty="0"/>
          </a:p>
        </p:txBody>
      </p:sp>
    </p:spTree>
    <p:extLst>
      <p:ext uri="{BB962C8B-B14F-4D97-AF65-F5344CB8AC3E}">
        <p14:creationId xmlns:p14="http://schemas.microsoft.com/office/powerpoint/2010/main" val="85872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24.jpg"/>
          <p:cNvPicPr>
            <a:picLocks noGrp="1" noChangeAspect="1"/>
          </p:cNvPicPr>
          <p:nvPr>
            <p:ph idx="1"/>
          </p:nvPr>
        </p:nvPicPr>
        <p:blipFill>
          <a:blip r:embed="rId2" cstate="email">
            <a:extLst>
              <a:ext uri="{28A0092B-C50C-407E-A947-70E740481C1C}">
                <a14:useLocalDpi xmlns:a14="http://schemas.microsoft.com/office/drawing/2010/main" val="0"/>
              </a:ext>
            </a:extLst>
          </a:blip>
          <a:srcRect l="-62778" r="-62778"/>
          <a:stretch>
            <a:fillRect/>
          </a:stretch>
        </p:blipFill>
        <p:spPr>
          <a:xfrm>
            <a:off x="0" y="877888"/>
            <a:ext cx="9144000" cy="5248276"/>
          </a:xfrm>
        </p:spPr>
      </p:pic>
    </p:spTree>
    <p:extLst>
      <p:ext uri="{BB962C8B-B14F-4D97-AF65-F5344CB8AC3E}">
        <p14:creationId xmlns:p14="http://schemas.microsoft.com/office/powerpoint/2010/main" val="3029179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22.jpg"/>
          <p:cNvPicPr>
            <a:picLocks noGrp="1" noChangeAspect="1"/>
          </p:cNvPicPr>
          <p:nvPr>
            <p:ph idx="1"/>
          </p:nvPr>
        </p:nvPicPr>
        <p:blipFill>
          <a:blip r:embed="rId2" cstate="email">
            <a:extLst>
              <a:ext uri="{28A0092B-C50C-407E-A947-70E740481C1C}">
                <a14:useLocalDpi xmlns:a14="http://schemas.microsoft.com/office/drawing/2010/main" val="0"/>
              </a:ext>
            </a:extLst>
          </a:blip>
          <a:srcRect l="-62228" r="-62228"/>
          <a:stretch>
            <a:fillRect/>
          </a:stretch>
        </p:blipFill>
        <p:spPr>
          <a:xfrm>
            <a:off x="1" y="866424"/>
            <a:ext cx="9163974" cy="5259740"/>
          </a:xfrm>
        </p:spPr>
      </p:pic>
    </p:spTree>
    <p:extLst>
      <p:ext uri="{BB962C8B-B14F-4D97-AF65-F5344CB8AC3E}">
        <p14:creationId xmlns:p14="http://schemas.microsoft.com/office/powerpoint/2010/main" val="4023401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26.jpg"/>
          <p:cNvPicPr>
            <a:picLocks noGrp="1" noChangeAspect="1"/>
          </p:cNvPicPr>
          <p:nvPr>
            <p:ph idx="1"/>
          </p:nvPr>
        </p:nvPicPr>
        <p:blipFill>
          <a:blip r:embed="rId2" cstate="email">
            <a:extLst>
              <a:ext uri="{28A0092B-C50C-407E-A947-70E740481C1C}">
                <a14:useLocalDpi xmlns:a14="http://schemas.microsoft.com/office/drawing/2010/main" val="0"/>
              </a:ext>
            </a:extLst>
          </a:blip>
          <a:srcRect l="-58488" r="-58488"/>
          <a:stretch>
            <a:fillRect/>
          </a:stretch>
        </p:blipFill>
        <p:spPr>
          <a:xfrm>
            <a:off x="0" y="872282"/>
            <a:ext cx="9153768" cy="5253882"/>
          </a:xfrm>
        </p:spPr>
      </p:pic>
    </p:spTree>
    <p:extLst>
      <p:ext uri="{BB962C8B-B14F-4D97-AF65-F5344CB8AC3E}">
        <p14:creationId xmlns:p14="http://schemas.microsoft.com/office/powerpoint/2010/main" val="1386545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0341"/>
            <a:ext cx="5957391" cy="1371600"/>
          </a:xfrm>
        </p:spPr>
        <p:txBody>
          <a:bodyPr>
            <a:normAutofit fontScale="90000"/>
          </a:bodyPr>
          <a:lstStyle/>
          <a:p>
            <a:r>
              <a:rPr lang="zh-CN" altLang="zh-CN" dirty="0"/>
              <a:t>《人生的两条路》</a:t>
            </a:r>
            <a:r>
              <a:rPr lang="zh-CN" altLang="zh-CN" dirty="0" smtClean="0"/>
              <a:t>，</a:t>
            </a:r>
            <a:r>
              <a:rPr lang="en-US" altLang="zh-CN" dirty="0" smtClean="0"/>
              <a:t>1857</a:t>
            </a:r>
            <a:r>
              <a:rPr lang="zh-CN" altLang="en-US" dirty="0" smtClean="0"/>
              <a:t>年</a:t>
            </a:r>
            <a:r>
              <a:rPr kumimoji="1" lang="zh-CN" altLang="en-US" dirty="0"/>
              <a:t/>
            </a:r>
            <a:br>
              <a:rPr kumimoji="1" lang="zh-CN" altLang="en-US" dirty="0"/>
            </a:br>
            <a:r>
              <a:rPr lang="zh-CN" altLang="zh-CN" dirty="0" smtClean="0"/>
              <a:t>奥斯卡</a:t>
            </a:r>
            <a:r>
              <a:rPr lang="en-US" altLang="zh-CN" dirty="0"/>
              <a:t>·</a:t>
            </a:r>
            <a:r>
              <a:rPr lang="zh-CN" altLang="zh-CN" dirty="0"/>
              <a:t>古斯塔夫</a:t>
            </a:r>
            <a:r>
              <a:rPr lang="en-US" altLang="zh-CN" dirty="0"/>
              <a:t>·</a:t>
            </a:r>
            <a:r>
              <a:rPr lang="zh-CN" altLang="zh-CN" dirty="0" smtClean="0"/>
              <a:t>雷兰德</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Oscar </a:t>
            </a:r>
            <a:r>
              <a:rPr lang="en-US" altLang="zh-CN" b="1" cap="none" spc="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Gustave</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Rejlander</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内容占位符 3" descr="人生的两条路副本.jpg"/>
          <p:cNvPicPr>
            <a:picLocks noGrp="1" noChangeAspect="1"/>
          </p:cNvPicPr>
          <p:nvPr>
            <p:ph idx="1"/>
          </p:nvPr>
        </p:nvPicPr>
        <p:blipFill>
          <a:blip r:embed="rId2" cstate="email">
            <a:extLst>
              <a:ext uri="{28A0092B-C50C-407E-A947-70E740481C1C}">
                <a14:useLocalDpi xmlns:a14="http://schemas.microsoft.com/office/drawing/2010/main" val="0"/>
              </a:ext>
            </a:extLst>
          </a:blip>
          <a:srcRect t="-7123" b="-7123"/>
          <a:stretch>
            <a:fillRect/>
          </a:stretch>
        </p:blipFill>
        <p:spPr/>
      </p:pic>
    </p:spTree>
    <p:extLst>
      <p:ext uri="{BB962C8B-B14F-4D97-AF65-F5344CB8AC3E}">
        <p14:creationId xmlns:p14="http://schemas.microsoft.com/office/powerpoint/2010/main" val="2928423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5133"/>
            <a:ext cx="7620000" cy="1371600"/>
          </a:xfrm>
        </p:spPr>
        <p:txBody>
          <a:bodyPr>
            <a:normAutofit fontScale="90000"/>
          </a:bodyPr>
          <a:lstStyle/>
          <a:p>
            <a:r>
              <a:rPr lang="zh-CN" altLang="zh-CN" dirty="0"/>
              <a:t>《逝去》</a:t>
            </a:r>
            <a:r>
              <a:rPr lang="zh-CN" altLang="zh-CN" dirty="0" smtClean="0"/>
              <a:t>，</a:t>
            </a:r>
            <a:r>
              <a:rPr lang="en-US" altLang="zh-CN" dirty="0" smtClean="0"/>
              <a:t>1858</a:t>
            </a:r>
            <a:r>
              <a:rPr lang="zh-CN" altLang="zh-CN" dirty="0" smtClean="0"/>
              <a:t>年</a:t>
            </a:r>
            <a:r>
              <a:rPr lang="en-US" altLang="zh-CN" dirty="0" smtClean="0"/>
              <a:t/>
            </a:r>
            <a:br>
              <a:rPr lang="en-US" altLang="zh-CN" dirty="0" smtClean="0"/>
            </a:br>
            <a:r>
              <a:rPr lang="zh-CN" altLang="zh-CN" dirty="0" smtClean="0"/>
              <a:t>亨</a:t>
            </a:r>
            <a:r>
              <a:rPr lang="zh-CN" altLang="zh-CN" dirty="0"/>
              <a:t>利</a:t>
            </a:r>
            <a:r>
              <a:rPr lang="en-US" altLang="zh-CN" dirty="0"/>
              <a:t>·</a:t>
            </a:r>
            <a:r>
              <a:rPr lang="zh-CN" altLang="zh-CN" dirty="0"/>
              <a:t>皮齐</a:t>
            </a:r>
            <a:r>
              <a:rPr lang="en-US" altLang="zh-CN" dirty="0"/>
              <a:t>·</a:t>
            </a:r>
            <a:r>
              <a:rPr lang="zh-CN" altLang="zh-CN" dirty="0" smtClean="0"/>
              <a:t>鲁滨逊</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Henry</a:t>
            </a:r>
            <a:r>
              <a:rPr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Peach</a:t>
            </a:r>
            <a:r>
              <a:rPr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zh-CN"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obinson</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内容占位符 3" descr="20150624-L1003905.jpg"/>
          <p:cNvPicPr>
            <a:picLocks noGrp="1" noChangeAspect="1"/>
          </p:cNvPicPr>
          <p:nvPr>
            <p:ph idx="1"/>
          </p:nvPr>
        </p:nvPicPr>
        <p:blipFill>
          <a:blip r:embed="rId2" cstate="email">
            <a:extLst>
              <a:ext uri="{28A0092B-C50C-407E-A947-70E740481C1C}">
                <a14:useLocalDpi xmlns:a14="http://schemas.microsoft.com/office/drawing/2010/main" val="0"/>
              </a:ext>
            </a:extLst>
          </a:blip>
          <a:srcRect l="-6650" r="-6650"/>
          <a:stretch>
            <a:fillRect/>
          </a:stretch>
        </p:blipFill>
        <p:spPr>
          <a:xfrm>
            <a:off x="457200" y="1957843"/>
            <a:ext cx="7620000" cy="4373563"/>
          </a:xfrm>
        </p:spPr>
      </p:pic>
    </p:spTree>
    <p:extLst>
      <p:ext uri="{BB962C8B-B14F-4D97-AF65-F5344CB8AC3E}">
        <p14:creationId xmlns:p14="http://schemas.microsoft.com/office/powerpoint/2010/main" val="29185779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画意摄</a:t>
            </a:r>
            <a:r>
              <a:rPr kumimoji="1" lang="zh-CN" altLang="en-US" dirty="0" smtClean="0"/>
              <a:t>影</a:t>
            </a:r>
            <a:r>
              <a:rPr kumimoji="1"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ictorialism</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内容占位符 2"/>
          <p:cNvSpPr>
            <a:spLocks noGrp="1"/>
          </p:cNvSpPr>
          <p:nvPr>
            <p:ph idx="1"/>
          </p:nvPr>
        </p:nvSpPr>
        <p:spPr/>
        <p:txBody>
          <a:bodyPr/>
          <a:lstStyle/>
          <a:p>
            <a:r>
              <a:rPr kumimoji="1" lang="en-US" altLang="zh-CN" dirty="0"/>
              <a:t> </a:t>
            </a:r>
            <a:r>
              <a:rPr kumimoji="1" lang="en-US" altLang="zh-CN" dirty="0" smtClean="0"/>
              <a:t>       </a:t>
            </a:r>
            <a:r>
              <a:rPr kumimoji="1" lang="zh-CN" altLang="en-US" dirty="0" smtClean="0"/>
              <a:t>第一个国际性的主流摄影美学思想，</a:t>
            </a:r>
            <a:r>
              <a:rPr lang="zh-CN" altLang="zh-CN" dirty="0" smtClean="0"/>
              <a:t>对推动摄影被</a:t>
            </a:r>
            <a:r>
              <a:rPr lang="zh-CN" altLang="zh-CN" dirty="0"/>
              <a:t>社会承认为一种艺术形式作出了不小的贡献，是童年期的摄影渴望成为艺术、进入艺术殿堂而做的最初努力</a:t>
            </a:r>
            <a:r>
              <a:rPr lang="zh-CN" altLang="zh-CN" dirty="0" smtClean="0"/>
              <a:t>。</a:t>
            </a:r>
            <a:endParaRPr lang="en-US" altLang="zh-CN" dirty="0" smtClean="0"/>
          </a:p>
          <a:p>
            <a:r>
              <a:rPr lang="en-US" altLang="zh-CN" dirty="0" smtClean="0"/>
              <a:t>        </a:t>
            </a:r>
            <a:r>
              <a:rPr lang="zh-CN" altLang="en-US" dirty="0" smtClean="0"/>
              <a:t>视</a:t>
            </a:r>
            <a:r>
              <a:rPr lang="zh-CN" altLang="zh-CN" dirty="0"/>
              <a:t>“柔化模糊”为美、</a:t>
            </a:r>
            <a:r>
              <a:rPr lang="zh-CN" altLang="zh-CN" dirty="0" smtClean="0"/>
              <a:t>为艺术</a:t>
            </a:r>
            <a:r>
              <a:rPr lang="zh-CN" altLang="en-US" dirty="0"/>
              <a:t>；</a:t>
            </a:r>
            <a:r>
              <a:rPr lang="zh-CN" altLang="en-US" dirty="0" smtClean="0"/>
              <a:t>追求“类绘画”效果。</a:t>
            </a:r>
            <a:endParaRPr lang="en-US" altLang="zh-CN" dirty="0" smtClean="0"/>
          </a:p>
          <a:p>
            <a:r>
              <a:rPr lang="en-US" altLang="zh-CN" dirty="0"/>
              <a:t> </a:t>
            </a:r>
            <a:r>
              <a:rPr lang="en-US" altLang="zh-CN" dirty="0" smtClean="0"/>
              <a:t>       </a:t>
            </a:r>
            <a:r>
              <a:rPr lang="zh-CN" altLang="zh-CN" dirty="0" smtClean="0"/>
              <a:t>鼎盛于十九世纪</a:t>
            </a:r>
            <a:r>
              <a:rPr lang="zh-CN" altLang="zh-CN" dirty="0"/>
              <a:t>最后十年至第一次世界大战前夕，二十世纪二三十年代没落。</a:t>
            </a:r>
            <a:endParaRPr lang="en-US" altLang="zh-CN" dirty="0"/>
          </a:p>
          <a:p>
            <a:endParaRPr kumimoji="1" lang="zh-CN" altLang="en-US" dirty="0"/>
          </a:p>
        </p:txBody>
      </p:sp>
    </p:spTree>
    <p:extLst>
      <p:ext uri="{BB962C8B-B14F-4D97-AF65-F5344CB8AC3E}">
        <p14:creationId xmlns:p14="http://schemas.microsoft.com/office/powerpoint/2010/main" val="1323285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20150625-L1003964.jpg"/>
          <p:cNvPicPr>
            <a:picLocks noGrp="1" noChangeAspect="1"/>
          </p:cNvPicPr>
          <p:nvPr>
            <p:ph idx="1"/>
          </p:nvPr>
        </p:nvPicPr>
        <p:blipFill>
          <a:blip r:embed="rId2" cstate="email">
            <a:extLst>
              <a:ext uri="{28A0092B-C50C-407E-A947-70E740481C1C}">
                <a14:useLocalDpi xmlns:a14="http://schemas.microsoft.com/office/drawing/2010/main" val="0"/>
              </a:ext>
            </a:extLst>
          </a:blip>
          <a:srcRect t="-5250" b="-5250"/>
          <a:stretch>
            <a:fillRect/>
          </a:stretch>
        </p:blipFill>
        <p:spPr/>
      </p:pic>
      <p:sp>
        <p:nvSpPr>
          <p:cNvPr id="5" name="文本占位符 4"/>
          <p:cNvSpPr>
            <a:spLocks noGrp="1"/>
          </p:cNvSpPr>
          <p:nvPr>
            <p:ph type="body" sz="half" idx="2"/>
          </p:nvPr>
        </p:nvSpPr>
        <p:spPr>
          <a:xfrm>
            <a:off x="294106" y="1884946"/>
            <a:ext cx="3171408" cy="3863475"/>
          </a:xfrm>
        </p:spPr>
        <p:txBody>
          <a:bodyPr/>
          <a:lstStyle/>
          <a:p>
            <a:r>
              <a:rPr kumimoji="1" lang="en-US" altLang="zh-CN" dirty="0"/>
              <a:t>1889</a:t>
            </a:r>
            <a:r>
              <a:rPr kumimoji="1" lang="zh-CN" altLang="en-US" dirty="0"/>
              <a:t>年，出版</a:t>
            </a:r>
            <a:r>
              <a:rPr kumimoji="1" lang="en-US" altLang="zh-CN" dirty="0"/>
              <a:t>《</a:t>
            </a:r>
            <a:r>
              <a:rPr kumimoji="1" lang="zh-CN" altLang="en-US" dirty="0"/>
              <a:t>自然摄影</a:t>
            </a:r>
            <a:r>
              <a:rPr kumimoji="1" lang="en-US" altLang="zh-CN" dirty="0" smtClean="0"/>
              <a:t>》</a:t>
            </a:r>
            <a:r>
              <a:rPr kumimoji="1" lang="en-US" altLang="zh-CN"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Naturalistic</a:t>
            </a:r>
            <a:r>
              <a:rPr kumimoji="1" lang="zh-CN" alt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Photography</a:t>
            </a:r>
            <a:endParaRPr kumimoji="1" lang="en-US" altLang="zh-CN" dirty="0" smtClean="0"/>
          </a:p>
          <a:p>
            <a:endParaRPr kumimoji="1" lang="en-US" altLang="zh-CN" dirty="0"/>
          </a:p>
          <a:p>
            <a:r>
              <a:rPr kumimoji="1" lang="zh-CN" altLang="en-US" dirty="0" smtClean="0"/>
              <a:t>提出“</a:t>
            </a:r>
            <a:r>
              <a:rPr kumimoji="1" lang="zh-CN" altLang="en-US" dirty="0"/>
              <a:t>自然主义</a:t>
            </a:r>
            <a:r>
              <a:rPr kumimoji="1" lang="zh-CN" altLang="en-US" dirty="0" smtClean="0"/>
              <a:t>”</a:t>
            </a:r>
            <a:endParaRPr kumimoji="1" lang="en-US" altLang="zh-CN" dirty="0" smtClean="0"/>
          </a:p>
          <a:p>
            <a:endParaRPr kumimoji="1" lang="en-US" altLang="zh-CN" dirty="0"/>
          </a:p>
          <a:p>
            <a:r>
              <a:rPr kumimoji="1" lang="zh-CN" altLang="en-US" dirty="0" smtClean="0"/>
              <a:t>阐述视觉化的摄影</a:t>
            </a:r>
            <a:endParaRPr kumimoji="1" lang="zh-CN" altLang="en-US" dirty="0"/>
          </a:p>
        </p:txBody>
      </p:sp>
      <p:sp>
        <p:nvSpPr>
          <p:cNvPr id="2" name="标题 1"/>
          <p:cNvSpPr>
            <a:spLocks noGrp="1"/>
          </p:cNvSpPr>
          <p:nvPr>
            <p:ph type="title"/>
          </p:nvPr>
        </p:nvSpPr>
        <p:spPr/>
        <p:txBody>
          <a:bodyPr>
            <a:normAutofit fontScale="90000"/>
          </a:bodyPr>
          <a:lstStyle/>
          <a:p>
            <a:r>
              <a:rPr lang="zh-CN" altLang="zh-CN" dirty="0"/>
              <a:t>彼得</a:t>
            </a:r>
            <a:r>
              <a:rPr lang="en-US" altLang="zh-CN" dirty="0"/>
              <a:t>·</a:t>
            </a:r>
            <a:r>
              <a:rPr lang="zh-CN" altLang="zh-CN" dirty="0"/>
              <a:t>亨利</a:t>
            </a:r>
            <a:r>
              <a:rPr lang="en-US" altLang="zh-CN" dirty="0"/>
              <a:t>·</a:t>
            </a:r>
            <a:r>
              <a:rPr lang="zh-CN" altLang="zh-CN" dirty="0" smtClean="0"/>
              <a:t>爱默生</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Peter </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Henry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Emerson</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zh-CN" altLang="en-US" dirty="0"/>
              <a:t/>
            </a:r>
            <a:br>
              <a:rPr kumimoji="1" lang="zh-CN" altLang="en-US" dirty="0"/>
            </a:br>
            <a:r>
              <a:rPr kumimoji="1" lang="zh-CN" altLang="en-US" dirty="0" smtClean="0"/>
              <a:t>与“自然主义”</a:t>
            </a:r>
            <a:endParaRPr kumimoji="1" lang="zh-CN" altLang="en-US" dirty="0"/>
          </a:p>
        </p:txBody>
      </p:sp>
    </p:spTree>
    <p:extLst>
      <p:ext uri="{BB962C8B-B14F-4D97-AF65-F5344CB8AC3E}">
        <p14:creationId xmlns:p14="http://schemas.microsoft.com/office/powerpoint/2010/main" val="3191500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sz="4000" dirty="0"/>
              <a:t>二、摄影的本体探索时期</a:t>
            </a:r>
          </a:p>
        </p:txBody>
      </p:sp>
      <p:sp>
        <p:nvSpPr>
          <p:cNvPr id="5" name="副标题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074377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7927848" cy="1371600"/>
          </a:xfrm>
        </p:spPr>
        <p:txBody>
          <a:bodyPr>
            <a:normAutofit/>
          </a:bodyPr>
          <a:lstStyle/>
          <a:p>
            <a:r>
              <a:rPr kumimoji="1" lang="zh-CN" altLang="en-US" dirty="0" smtClean="0"/>
              <a:t>摄影的本体探索时期：</a:t>
            </a:r>
            <a:r>
              <a:rPr kumimoji="1" lang="en-US" altLang="zh-CN" dirty="0" smtClean="0"/>
              <a:t/>
            </a:r>
            <a:br>
              <a:rPr kumimoji="1" lang="en-US" altLang="zh-CN" dirty="0" smtClean="0"/>
            </a:br>
            <a:r>
              <a:rPr lang="zh-CN" altLang="en-US" dirty="0" smtClean="0"/>
              <a:t>二十</a:t>
            </a:r>
            <a:r>
              <a:rPr lang="zh-CN" altLang="zh-CN" dirty="0" smtClean="0"/>
              <a:t>世纪</a:t>
            </a:r>
            <a:r>
              <a:rPr lang="zh-CN" altLang="zh-CN" dirty="0"/>
              <a:t>二三十年代至五十年代初 </a:t>
            </a:r>
            <a:endParaRPr kumimoji="1" lang="zh-CN" altLang="en-US" dirty="0"/>
          </a:p>
        </p:txBody>
      </p:sp>
      <p:sp>
        <p:nvSpPr>
          <p:cNvPr id="4" name="文本占位符 3"/>
          <p:cNvSpPr>
            <a:spLocks noGrp="1"/>
          </p:cNvSpPr>
          <p:nvPr>
            <p:ph type="body" idx="1"/>
          </p:nvPr>
        </p:nvSpPr>
        <p:spPr/>
        <p:txBody>
          <a:bodyPr/>
          <a:lstStyle/>
          <a:p>
            <a:endParaRPr kumimoji="1" lang="zh-CN" altLang="en-US" dirty="0"/>
          </a:p>
        </p:txBody>
      </p:sp>
      <p:sp>
        <p:nvSpPr>
          <p:cNvPr id="3" name="内容占位符 2"/>
          <p:cNvSpPr>
            <a:spLocks noGrp="1"/>
          </p:cNvSpPr>
          <p:nvPr>
            <p:ph sz="half" idx="2"/>
          </p:nvPr>
        </p:nvSpPr>
        <p:spPr/>
        <p:txBody>
          <a:bodyPr>
            <a:normAutofit/>
          </a:bodyPr>
          <a:lstStyle/>
          <a:p>
            <a:r>
              <a:rPr kumimoji="1" lang="en-US" altLang="zh-CN" dirty="0" smtClean="0"/>
              <a:t>1</a:t>
            </a:r>
            <a:r>
              <a:rPr kumimoji="1" lang="zh-CN" altLang="en-US" dirty="0" smtClean="0"/>
              <a:t>、摄影的基本特性</a:t>
            </a:r>
            <a:endParaRPr kumimoji="1" lang="en-US" altLang="zh-CN" dirty="0" smtClean="0"/>
          </a:p>
          <a:p>
            <a:r>
              <a:rPr kumimoji="1" lang="zh-CN" altLang="en-US" b="0" dirty="0" smtClean="0"/>
              <a:t>“原真的拷贝”</a:t>
            </a:r>
            <a:endParaRPr kumimoji="1" lang="en-US" altLang="zh-CN" b="0" dirty="0" smtClean="0"/>
          </a:p>
          <a:p>
            <a:r>
              <a:rPr kumimoji="1" lang="zh-CN" altLang="en-US" b="0" dirty="0" smtClean="0"/>
              <a:t>（记录性）</a:t>
            </a:r>
            <a:endParaRPr kumimoji="1" lang="en-US" altLang="zh-CN" b="0" dirty="0" smtClean="0"/>
          </a:p>
          <a:p>
            <a:endParaRPr kumimoji="1" lang="en-US" altLang="zh-CN" b="0" dirty="0" smtClean="0"/>
          </a:p>
          <a:p>
            <a:r>
              <a:rPr kumimoji="1" lang="zh-CN" altLang="zh-CN" b="0" dirty="0" smtClean="0"/>
              <a:t> </a:t>
            </a:r>
            <a:r>
              <a:rPr kumimoji="1" lang="zh-CN" altLang="en-US" b="0" dirty="0" smtClean="0"/>
              <a:t>“时间的切割”</a:t>
            </a:r>
            <a:endParaRPr kumimoji="1" lang="en-US" altLang="zh-CN" b="0" dirty="0" smtClean="0"/>
          </a:p>
          <a:p>
            <a:r>
              <a:rPr kumimoji="1" lang="zh-CN" altLang="en-US" b="0" dirty="0" smtClean="0"/>
              <a:t>（时间性）</a:t>
            </a:r>
            <a:endParaRPr kumimoji="1" lang="en-US" altLang="zh-CN" b="0" dirty="0"/>
          </a:p>
        </p:txBody>
      </p:sp>
      <p:sp>
        <p:nvSpPr>
          <p:cNvPr id="5" name="文本占位符 4"/>
          <p:cNvSpPr>
            <a:spLocks noGrp="1"/>
          </p:cNvSpPr>
          <p:nvPr>
            <p:ph type="body" sz="quarter" idx="3"/>
          </p:nvPr>
        </p:nvSpPr>
        <p:spPr/>
        <p:txBody>
          <a:bodyPr/>
          <a:lstStyle/>
          <a:p>
            <a:endParaRPr kumimoji="1" lang="zh-CN" altLang="en-US"/>
          </a:p>
        </p:txBody>
      </p:sp>
      <p:sp>
        <p:nvSpPr>
          <p:cNvPr id="6" name="内容占位符 5"/>
          <p:cNvSpPr>
            <a:spLocks noGrp="1"/>
          </p:cNvSpPr>
          <p:nvPr>
            <p:ph sz="quarter" idx="4"/>
          </p:nvPr>
        </p:nvSpPr>
        <p:spPr/>
        <p:txBody>
          <a:bodyPr/>
          <a:lstStyle/>
          <a:p>
            <a:r>
              <a:rPr kumimoji="1" lang="en-US" altLang="zh-CN" dirty="0" smtClean="0"/>
              <a:t>2</a:t>
            </a:r>
            <a:r>
              <a:rPr kumimoji="1" lang="zh-CN" altLang="en-US" dirty="0" smtClean="0"/>
              <a:t>、摄影本体美学思想</a:t>
            </a:r>
            <a:endParaRPr kumimoji="1" lang="en-US" altLang="zh-CN" dirty="0" smtClean="0"/>
          </a:p>
          <a:p>
            <a:r>
              <a:rPr kumimoji="1" lang="zh-CN" altLang="zh-CN" b="0" dirty="0"/>
              <a:t>——</a:t>
            </a:r>
            <a:r>
              <a:rPr kumimoji="1" lang="zh-CN" altLang="en-US" b="0" dirty="0" smtClean="0"/>
              <a:t>直接摄</a:t>
            </a:r>
            <a:r>
              <a:rPr kumimoji="1" lang="zh-CN" altLang="en-US" b="0" dirty="0"/>
              <a:t>影</a:t>
            </a:r>
            <a:endParaRPr kumimoji="1" lang="en-US" altLang="zh-CN" b="0" dirty="0"/>
          </a:p>
          <a:p>
            <a:endParaRPr kumimoji="1" lang="en-US" altLang="zh-CN" b="0" dirty="0" smtClean="0"/>
          </a:p>
          <a:p>
            <a:endParaRPr kumimoji="1" lang="en-US" altLang="zh-CN" b="0" dirty="0" smtClean="0"/>
          </a:p>
          <a:p>
            <a:r>
              <a:rPr kumimoji="1" lang="en-US" altLang="zh-CN" b="0" dirty="0" smtClean="0"/>
              <a:t>—</a:t>
            </a:r>
            <a:r>
              <a:rPr kumimoji="1" lang="en-US" altLang="zh-CN" b="0" dirty="0"/>
              <a:t>—</a:t>
            </a:r>
            <a:r>
              <a:rPr kumimoji="1" lang="zh-CN" altLang="en-US" b="0" dirty="0"/>
              <a:t>“决定性瞬间”</a:t>
            </a:r>
          </a:p>
          <a:p>
            <a:endParaRPr kumimoji="1" lang="zh-CN" altLang="en-US" dirty="0"/>
          </a:p>
        </p:txBody>
      </p:sp>
    </p:spTree>
    <p:extLst>
      <p:ext uri="{BB962C8B-B14F-4D97-AF65-F5344CB8AC3E}">
        <p14:creationId xmlns:p14="http://schemas.microsoft.com/office/powerpoint/2010/main" val="425644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sz="4000" dirty="0"/>
              <a:t>一、摄影术诞生</a:t>
            </a:r>
            <a:r>
              <a:rPr kumimoji="1" lang="zh-CN" altLang="en-US" sz="4000" dirty="0" smtClean="0"/>
              <a:t>初期的美学探索</a:t>
            </a:r>
            <a:endParaRPr kumimoji="1" lang="zh-CN" altLang="en-US" sz="4000" dirty="0"/>
          </a:p>
        </p:txBody>
      </p:sp>
      <p:sp>
        <p:nvSpPr>
          <p:cNvPr id="5" name="副标题 4"/>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009018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57199" y="228600"/>
            <a:ext cx="8369279" cy="4571999"/>
          </a:xfrm>
        </p:spPr>
        <p:txBody>
          <a:bodyPr/>
          <a:lstStyle/>
          <a:p>
            <a:pPr algn="ctr"/>
            <a:r>
              <a:rPr kumimoji="1" lang="zh-CN" altLang="en-US" sz="4000" dirty="0"/>
              <a:t>直接摄影＝照相机＋镜头＋感光乳剂</a:t>
            </a:r>
          </a:p>
        </p:txBody>
      </p:sp>
      <p:sp>
        <p:nvSpPr>
          <p:cNvPr id="5" name="副标题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2273367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317961" cy="1371600"/>
          </a:xfrm>
        </p:spPr>
        <p:txBody>
          <a:bodyPr>
            <a:normAutofit/>
          </a:bodyPr>
          <a:lstStyle/>
          <a:p>
            <a:r>
              <a:rPr kumimoji="1" lang="zh-CN" altLang="en-US" dirty="0" smtClean="0"/>
              <a:t>“摄影教父”</a:t>
            </a:r>
            <a:r>
              <a:rPr lang="zh-CN" altLang="zh-CN" dirty="0"/>
              <a:t>阿尔弗雷德</a:t>
            </a:r>
            <a:r>
              <a:rPr lang="en-US" altLang="zh-CN" dirty="0"/>
              <a:t>·</a:t>
            </a:r>
            <a:r>
              <a:rPr lang="zh-CN" altLang="zh-CN" dirty="0"/>
              <a:t>斯蒂格利</a:t>
            </a:r>
            <a:r>
              <a:rPr lang="zh-CN" altLang="zh-CN" dirty="0" smtClean="0"/>
              <a:t>茨</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Alfred Stieglitz</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4" name="内容占位符 3" descr="斯蒂格利茨.jpg"/>
          <p:cNvPicPr>
            <a:picLocks noGrp="1" noChangeAspect="1"/>
          </p:cNvPicPr>
          <p:nvPr>
            <p:ph idx="1"/>
          </p:nvPr>
        </p:nvPicPr>
        <p:blipFill>
          <a:blip r:embed="rId2" cstate="email">
            <a:extLst>
              <a:ext uri="{28A0092B-C50C-407E-A947-70E740481C1C}">
                <a14:useLocalDpi xmlns:a14="http://schemas.microsoft.com/office/drawing/2010/main" val="0"/>
              </a:ext>
            </a:extLst>
          </a:blip>
          <a:srcRect l="-60427" r="-60427"/>
          <a:stretch>
            <a:fillRect/>
          </a:stretch>
        </p:blipFill>
        <p:spPr/>
      </p:pic>
    </p:spTree>
    <p:extLst>
      <p:ext uri="{BB962C8B-B14F-4D97-AF65-F5344CB8AC3E}">
        <p14:creationId xmlns:p14="http://schemas.microsoft.com/office/powerpoint/2010/main" val="3212132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279473" cy="1371600"/>
          </a:xfrm>
        </p:spPr>
        <p:txBody>
          <a:bodyPr>
            <a:normAutofit/>
          </a:bodyPr>
          <a:lstStyle/>
          <a:p>
            <a:r>
              <a:rPr kumimoji="1" lang="zh-CN" altLang="en-US" dirty="0" smtClean="0"/>
              <a:t>拍照：</a:t>
            </a:r>
            <a:r>
              <a:rPr lang="zh-CN" altLang="zh-CN" dirty="0"/>
              <a:t>“摄影分离派</a:t>
            </a:r>
            <a:r>
              <a:rPr lang="zh-CN" altLang="zh-CN" dirty="0" smtClean="0"/>
              <a:t>”</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Photo</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Secessionists</a:t>
            </a:r>
            <a:r>
              <a:rPr lang="zh-CN" altLang="zh-CN" dirty="0" smtClean="0"/>
              <a:t> </a:t>
            </a:r>
            <a:endParaRPr kumimoji="1" lang="zh-CN" altLang="en-US" dirty="0"/>
          </a:p>
        </p:txBody>
      </p:sp>
      <p:pic>
        <p:nvPicPr>
          <p:cNvPr id="4" name="内容占位符 3" descr="终点站.jpg"/>
          <p:cNvPicPr>
            <a:picLocks noGrp="1" noChangeAspect="1"/>
          </p:cNvPicPr>
          <p:nvPr>
            <p:ph idx="1"/>
          </p:nvPr>
        </p:nvPicPr>
        <p:blipFill>
          <a:blip r:embed="rId2" cstate="email">
            <a:extLst>
              <a:ext uri="{28A0092B-C50C-407E-A947-70E740481C1C}">
                <a14:useLocalDpi xmlns:a14="http://schemas.microsoft.com/office/drawing/2010/main" val="0"/>
              </a:ext>
            </a:extLst>
          </a:blip>
          <a:srcRect l="-24941" r="-24941"/>
          <a:stretch>
            <a:fillRect/>
          </a:stretch>
        </p:blipFill>
        <p:spPr/>
      </p:pic>
    </p:spTree>
    <p:extLst>
      <p:ext uri="{BB962C8B-B14F-4D97-AF65-F5344CB8AC3E}">
        <p14:creationId xmlns:p14="http://schemas.microsoft.com/office/powerpoint/2010/main" val="3878970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格拉菲”.jpg"/>
          <p:cNvPicPr>
            <a:picLocks noGrp="1" noChangeAspect="1"/>
          </p:cNvPicPr>
          <p:nvPr>
            <p:ph idx="1"/>
          </p:nvPr>
        </p:nvPicPr>
        <p:blipFill>
          <a:blip r:embed="rId2" cstate="email">
            <a:extLst>
              <a:ext uri="{28A0092B-C50C-407E-A947-70E740481C1C}">
                <a14:useLocalDpi xmlns:a14="http://schemas.microsoft.com/office/drawing/2010/main" val="0"/>
              </a:ext>
            </a:extLst>
          </a:blip>
          <a:srcRect l="-56352" r="-56352"/>
          <a:stretch>
            <a:fillRect/>
          </a:stretch>
        </p:blipFill>
        <p:spPr/>
      </p:pic>
    </p:spTree>
    <p:extLst>
      <p:ext uri="{BB962C8B-B14F-4D97-AF65-F5344CB8AC3E}">
        <p14:creationId xmlns:p14="http://schemas.microsoft.com/office/powerpoint/2010/main" val="214287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394018"/>
            <a:ext cx="7289801" cy="1371600"/>
          </a:xfrm>
        </p:spPr>
        <p:txBody>
          <a:bodyPr>
            <a:normAutofit fontScale="90000"/>
          </a:bodyPr>
          <a:lstStyle/>
          <a:p>
            <a:r>
              <a:rPr kumimoji="1" lang="zh-CN" altLang="en-US" dirty="0" smtClean="0"/>
              <a:t>开画廊：摄影分离派小画廊</a:t>
            </a:r>
            <a:r>
              <a:rPr kumimoji="1" lang="en-US" altLang="zh-CN" dirty="0"/>
              <a:t/>
            </a:r>
            <a:br>
              <a:rPr kumimoji="1" lang="en-US" altLang="zh-CN" dirty="0"/>
            </a:b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Little</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Galleries</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of</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Photo-Secession</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内容占位符 3" descr="20150624-L1003925.jpg"/>
          <p:cNvPicPr>
            <a:picLocks noGrp="1" noChangeAspect="1"/>
          </p:cNvPicPr>
          <p:nvPr>
            <p:ph idx="1"/>
          </p:nvPr>
        </p:nvPicPr>
        <p:blipFill>
          <a:blip r:embed="rId2" cstate="email">
            <a:extLst>
              <a:ext uri="{28A0092B-C50C-407E-A947-70E740481C1C}">
                <a14:useLocalDpi xmlns:a14="http://schemas.microsoft.com/office/drawing/2010/main" val="0"/>
              </a:ext>
            </a:extLst>
          </a:blip>
          <a:srcRect l="-4322" r="-4322"/>
          <a:stretch>
            <a:fillRect/>
          </a:stretch>
        </p:blipFill>
        <p:spPr>
          <a:xfrm>
            <a:off x="457200" y="2120900"/>
            <a:ext cx="7620000" cy="4373563"/>
          </a:xfrm>
        </p:spPr>
      </p:pic>
    </p:spTree>
    <p:extLst>
      <p:ext uri="{BB962C8B-B14F-4D97-AF65-F5344CB8AC3E}">
        <p14:creationId xmlns:p14="http://schemas.microsoft.com/office/powerpoint/2010/main" val="1458013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29.jpg"/>
          <p:cNvPicPr>
            <a:picLocks noGrp="1" noChangeAspect="1"/>
          </p:cNvPicPr>
          <p:nvPr>
            <p:ph idx="1"/>
          </p:nvPr>
        </p:nvPicPr>
        <p:blipFill>
          <a:blip r:embed="rId2" cstate="email">
            <a:extLst>
              <a:ext uri="{28A0092B-C50C-407E-A947-70E740481C1C}">
                <a14:useLocalDpi xmlns:a14="http://schemas.microsoft.com/office/drawing/2010/main" val="0"/>
              </a:ext>
            </a:extLst>
          </a:blip>
          <a:srcRect l="-17534" r="-17534"/>
          <a:stretch>
            <a:fillRect/>
          </a:stretch>
        </p:blipFill>
        <p:spPr>
          <a:xfrm>
            <a:off x="1" y="699664"/>
            <a:ext cx="9454518" cy="5426500"/>
          </a:xfrm>
        </p:spPr>
      </p:pic>
    </p:spTree>
    <p:extLst>
      <p:ext uri="{BB962C8B-B14F-4D97-AF65-F5344CB8AC3E}">
        <p14:creationId xmlns:p14="http://schemas.microsoft.com/office/powerpoint/2010/main" val="18029213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8" y="152718"/>
            <a:ext cx="8459083" cy="1371600"/>
          </a:xfrm>
        </p:spPr>
        <p:txBody>
          <a:bodyPr/>
          <a:lstStyle/>
          <a:p>
            <a:r>
              <a:rPr kumimoji="1" lang="zh-CN" altLang="en-US" dirty="0" smtClean="0"/>
              <a:t>办杂志：</a:t>
            </a:r>
            <a:r>
              <a:rPr kumimoji="1" lang="en-US" altLang="zh-CN" dirty="0" smtClean="0"/>
              <a:t>《</a:t>
            </a:r>
            <a:r>
              <a:rPr kumimoji="1" lang="zh-CN" altLang="en-US" dirty="0" smtClean="0"/>
              <a:t>摄影作品</a:t>
            </a:r>
            <a:r>
              <a:rPr kumimoji="1" lang="zh-CN" altLang="zh-CN" dirty="0" smtClean="0"/>
              <a:t>》</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Camera</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work</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内容占位符 3" descr="《摄影作品》.jpg"/>
          <p:cNvPicPr>
            <a:picLocks noGrp="1" noChangeAspect="1"/>
          </p:cNvPicPr>
          <p:nvPr>
            <p:ph idx="1"/>
          </p:nvPr>
        </p:nvPicPr>
        <p:blipFill>
          <a:blip r:embed="rId2" cstate="email">
            <a:extLst>
              <a:ext uri="{28A0092B-C50C-407E-A947-70E740481C1C}">
                <a14:useLocalDpi xmlns:a14="http://schemas.microsoft.com/office/drawing/2010/main" val="0"/>
              </a:ext>
            </a:extLst>
          </a:blip>
          <a:srcRect l="-14730" r="-14730"/>
          <a:stretch>
            <a:fillRect/>
          </a:stretch>
        </p:blipFill>
        <p:spPr/>
      </p:pic>
    </p:spTree>
    <p:extLst>
      <p:ext uri="{BB962C8B-B14F-4D97-AF65-F5344CB8AC3E}">
        <p14:creationId xmlns:p14="http://schemas.microsoft.com/office/powerpoint/2010/main" val="1422883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074207" cy="1371600"/>
          </a:xfrm>
        </p:spPr>
        <p:txBody>
          <a:bodyPr/>
          <a:lstStyle/>
          <a:p>
            <a:r>
              <a:rPr lang="zh-CN" altLang="zh-CN" dirty="0"/>
              <a:t>保罗</a:t>
            </a:r>
            <a:r>
              <a:rPr lang="en-US" altLang="zh-CN" dirty="0"/>
              <a:t>·</a:t>
            </a:r>
            <a:r>
              <a:rPr lang="zh-CN" altLang="zh-CN" dirty="0" smtClean="0"/>
              <a:t>斯特兰德</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Paul Strand</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4" name="内容占位符 3" descr="斯特兰德.jpg"/>
          <p:cNvPicPr>
            <a:picLocks noGrp="1" noChangeAspect="1"/>
          </p:cNvPicPr>
          <p:nvPr>
            <p:ph idx="1"/>
          </p:nvPr>
        </p:nvPicPr>
        <p:blipFill>
          <a:blip r:embed="rId2" cstate="email">
            <a:extLst>
              <a:ext uri="{28A0092B-C50C-407E-A947-70E740481C1C}">
                <a14:useLocalDpi xmlns:a14="http://schemas.microsoft.com/office/drawing/2010/main" val="0"/>
              </a:ext>
            </a:extLst>
          </a:blip>
          <a:srcRect l="-63330" r="-63330"/>
          <a:stretch>
            <a:fillRect/>
          </a:stretch>
        </p:blipFill>
        <p:spPr/>
      </p:pic>
    </p:spTree>
    <p:extLst>
      <p:ext uri="{BB962C8B-B14F-4D97-AF65-F5344CB8AC3E}">
        <p14:creationId xmlns:p14="http://schemas.microsoft.com/office/powerpoint/2010/main" val="7997335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28.jpg"/>
          <p:cNvPicPr>
            <a:picLocks noGrp="1" noChangeAspect="1"/>
          </p:cNvPicPr>
          <p:nvPr>
            <p:ph idx="1"/>
          </p:nvPr>
        </p:nvPicPr>
        <p:blipFill>
          <a:blip r:embed="rId2" cstate="email">
            <a:extLst>
              <a:ext uri="{28A0092B-C50C-407E-A947-70E740481C1C}">
                <a14:useLocalDpi xmlns:a14="http://schemas.microsoft.com/office/drawing/2010/main" val="0"/>
              </a:ext>
            </a:extLst>
          </a:blip>
          <a:srcRect l="-20261" r="-20261"/>
          <a:stretch>
            <a:fillRect/>
          </a:stretch>
        </p:blipFill>
        <p:spPr>
          <a:xfrm>
            <a:off x="0" y="840768"/>
            <a:ext cx="9208674" cy="5285396"/>
          </a:xfrm>
        </p:spPr>
      </p:pic>
    </p:spTree>
    <p:extLst>
      <p:ext uri="{BB962C8B-B14F-4D97-AF65-F5344CB8AC3E}">
        <p14:creationId xmlns:p14="http://schemas.microsoft.com/office/powerpoint/2010/main" val="2199475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32.jpg"/>
          <p:cNvPicPr>
            <a:picLocks noGrp="1" noChangeAspect="1"/>
          </p:cNvPicPr>
          <p:nvPr>
            <p:ph idx="1"/>
          </p:nvPr>
        </p:nvPicPr>
        <p:blipFill>
          <a:blip r:embed="rId2" cstate="email">
            <a:extLst>
              <a:ext uri="{28A0092B-C50C-407E-A947-70E740481C1C}">
                <a14:useLocalDpi xmlns:a14="http://schemas.microsoft.com/office/drawing/2010/main" val="0"/>
              </a:ext>
            </a:extLst>
          </a:blip>
          <a:srcRect l="-17380" r="-17380"/>
          <a:stretch>
            <a:fillRect/>
          </a:stretch>
        </p:blipFill>
        <p:spPr>
          <a:xfrm>
            <a:off x="0" y="815112"/>
            <a:ext cx="9253374" cy="5311052"/>
          </a:xfrm>
        </p:spPr>
      </p:pic>
    </p:spTree>
    <p:extLst>
      <p:ext uri="{BB962C8B-B14F-4D97-AF65-F5344CB8AC3E}">
        <p14:creationId xmlns:p14="http://schemas.microsoft.com/office/powerpoint/2010/main" val="2007461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071452" cy="1371600"/>
          </a:xfrm>
        </p:spPr>
        <p:txBody>
          <a:bodyPr/>
          <a:lstStyle/>
          <a:p>
            <a:r>
              <a:rPr kumimoji="1" lang="zh-CN" altLang="en-US" dirty="0" smtClean="0"/>
              <a:t>一、摄影术诞生初期的美学探索</a:t>
            </a:r>
            <a:endParaRPr kumimoji="1" lang="zh-CN" altLang="en-US" dirty="0"/>
          </a:p>
        </p:txBody>
      </p:sp>
      <p:sp>
        <p:nvSpPr>
          <p:cNvPr id="3" name="内容占位符 2"/>
          <p:cNvSpPr>
            <a:spLocks noGrp="1"/>
          </p:cNvSpPr>
          <p:nvPr>
            <p:ph idx="1"/>
          </p:nvPr>
        </p:nvSpPr>
        <p:spPr/>
        <p:txBody>
          <a:bodyPr>
            <a:normAutofit/>
          </a:bodyPr>
          <a:lstStyle/>
          <a:p>
            <a:r>
              <a:rPr kumimoji="1" lang="zh-CN" altLang="zh-CN" dirty="0" smtClean="0"/>
              <a:t>（</a:t>
            </a:r>
            <a:r>
              <a:rPr kumimoji="1" lang="zh-CN" altLang="en-US" dirty="0" smtClean="0"/>
              <a:t>一）摄影术的诞生：</a:t>
            </a:r>
            <a:r>
              <a:rPr kumimoji="1" lang="en-US" altLang="zh-CN" dirty="0" smtClean="0"/>
              <a:t>3</a:t>
            </a:r>
            <a:r>
              <a:rPr kumimoji="1" lang="zh-CN" altLang="en-US" dirty="0" smtClean="0"/>
              <a:t>人</a:t>
            </a:r>
            <a:r>
              <a:rPr kumimoji="1" lang="en-US" altLang="zh-CN" dirty="0" smtClean="0"/>
              <a:t>2</a:t>
            </a:r>
            <a:r>
              <a:rPr kumimoji="1" lang="zh-CN" altLang="en-US" dirty="0" smtClean="0"/>
              <a:t>术</a:t>
            </a:r>
            <a:endParaRPr kumimoji="1" lang="en-US" altLang="zh-CN" dirty="0" smtClean="0"/>
          </a:p>
          <a:p>
            <a:r>
              <a:rPr kumimoji="1" lang="en-US" altLang="zh-CN" dirty="0" smtClean="0"/>
              <a:t>3</a:t>
            </a:r>
            <a:r>
              <a:rPr kumimoji="1" lang="zh-CN" altLang="en-US" dirty="0" smtClean="0"/>
              <a:t>人：尼埃普斯、达盖尔、塔尔伯特</a:t>
            </a:r>
            <a:endParaRPr kumimoji="1" lang="en-US" altLang="zh-CN" dirty="0" smtClean="0"/>
          </a:p>
          <a:p>
            <a:r>
              <a:rPr kumimoji="1" lang="en-US" altLang="zh-CN" dirty="0" smtClean="0"/>
              <a:t>2</a:t>
            </a:r>
            <a:r>
              <a:rPr kumimoji="1" lang="zh-CN" altLang="en-US" dirty="0" smtClean="0"/>
              <a:t>术：达盖尔法、塔尔伯特法／卡罗法</a:t>
            </a:r>
            <a:endParaRPr kumimoji="1" lang="en-US" altLang="zh-CN" dirty="0" smtClean="0"/>
          </a:p>
          <a:p>
            <a:r>
              <a:rPr kumimoji="1" lang="zh-CN" altLang="en-US" dirty="0" smtClean="0"/>
              <a:t>（二）“</a:t>
            </a:r>
            <a:r>
              <a:rPr kumimoji="1" lang="en-US" altLang="zh-CN" dirty="0" smtClean="0"/>
              <a:t>2</a:t>
            </a:r>
            <a:r>
              <a:rPr kumimoji="1" lang="zh-CN" altLang="en-US" dirty="0" smtClean="0"/>
              <a:t>术”</a:t>
            </a:r>
            <a:r>
              <a:rPr kumimoji="1" lang="zh-CN" altLang="en-US" dirty="0"/>
              <a:t>对初期摄影美学</a:t>
            </a:r>
            <a:r>
              <a:rPr kumimoji="1" lang="zh-CN" altLang="en-US" dirty="0" smtClean="0"/>
              <a:t>探索的影响</a:t>
            </a:r>
            <a:endParaRPr kumimoji="1" lang="en-US" altLang="zh-CN" dirty="0" smtClean="0"/>
          </a:p>
          <a:p>
            <a:endParaRPr kumimoji="1" lang="zh-CN" altLang="en-US" dirty="0"/>
          </a:p>
        </p:txBody>
      </p:sp>
    </p:spTree>
    <p:extLst>
      <p:ext uri="{BB962C8B-B14F-4D97-AF65-F5344CB8AC3E}">
        <p14:creationId xmlns:p14="http://schemas.microsoft.com/office/powerpoint/2010/main" val="154935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盲妇.jpg"/>
          <p:cNvPicPr>
            <a:picLocks noGrp="1" noChangeAspect="1"/>
          </p:cNvPicPr>
          <p:nvPr>
            <p:ph idx="1"/>
          </p:nvPr>
        </p:nvPicPr>
        <p:blipFill>
          <a:blip r:embed="rId2" cstate="email">
            <a:extLst>
              <a:ext uri="{28A0092B-C50C-407E-A947-70E740481C1C}">
                <a14:useLocalDpi xmlns:a14="http://schemas.microsoft.com/office/drawing/2010/main" val="0"/>
              </a:ext>
            </a:extLst>
          </a:blip>
          <a:srcRect l="-65392" r="-65392"/>
          <a:stretch>
            <a:fillRect/>
          </a:stretch>
        </p:blipFill>
        <p:spPr>
          <a:xfrm>
            <a:off x="-79189" y="679868"/>
            <a:ext cx="9489008" cy="5446296"/>
          </a:xfrm>
        </p:spPr>
      </p:pic>
    </p:spTree>
    <p:extLst>
      <p:ext uri="{BB962C8B-B14F-4D97-AF65-F5344CB8AC3E}">
        <p14:creationId xmlns:p14="http://schemas.microsoft.com/office/powerpoint/2010/main" val="4055769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7830452" cy="1371600"/>
          </a:xfrm>
        </p:spPr>
        <p:txBody>
          <a:bodyPr>
            <a:normAutofit/>
          </a:bodyPr>
          <a:lstStyle/>
          <a:p>
            <a:r>
              <a:rPr kumimoji="1" lang="zh-CN" altLang="en-US" dirty="0" smtClean="0"/>
              <a:t>直接摄影</a:t>
            </a:r>
            <a:r>
              <a:rPr kumimoji="1" lang="en-US" altLang="zh-CN" dirty="0" smtClean="0"/>
              <a:t/>
            </a:r>
            <a:br>
              <a:rPr kumimoji="1" lang="en-US" altLang="zh-CN" dirty="0" smtClean="0"/>
            </a:b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Straight</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photography</a:t>
            </a:r>
            <a:endParaRPr kumimoji="1" lang="zh-CN" altLang="en-US" dirty="0"/>
          </a:p>
        </p:txBody>
      </p:sp>
      <p:sp>
        <p:nvSpPr>
          <p:cNvPr id="3" name="内容占位符 2"/>
          <p:cNvSpPr>
            <a:spLocks noGrp="1"/>
          </p:cNvSpPr>
          <p:nvPr>
            <p:ph idx="1"/>
          </p:nvPr>
        </p:nvSpPr>
        <p:spPr/>
        <p:txBody>
          <a:bodyPr/>
          <a:lstStyle/>
          <a:p>
            <a:r>
              <a:rPr lang="en-US" altLang="zh-CN" dirty="0" smtClean="0"/>
              <a:t>      </a:t>
            </a:r>
            <a:r>
              <a:rPr lang="zh-CN" altLang="zh-CN" dirty="0" smtClean="0"/>
              <a:t>“</a:t>
            </a:r>
            <a:r>
              <a:rPr lang="zh-CN" altLang="zh-CN" dirty="0"/>
              <a:t>摄影者必须学会并且保持他对眼前事物真诚的敬意，并借着作品中无限宽广的超出人类双手技能极限的阶调值将敬意表现出来。要完全将它实现并不需要搬弄拍照与冲洗技巧，而是使用直接的摄影方法完成的。</a:t>
            </a:r>
            <a:r>
              <a:rPr lang="zh-CN" altLang="zh-CN" dirty="0" smtClean="0"/>
              <a:t>”</a:t>
            </a:r>
            <a:endParaRPr lang="en-US" altLang="zh-CN" dirty="0" smtClean="0"/>
          </a:p>
          <a:p>
            <a:r>
              <a:rPr lang="en-US" altLang="zh-CN" dirty="0" smtClean="0"/>
              <a:t>       </a:t>
            </a:r>
            <a:r>
              <a:rPr lang="zh-CN" altLang="zh-CN" dirty="0" smtClean="0"/>
              <a:t>也就是说</a:t>
            </a:r>
            <a:r>
              <a:rPr lang="zh-CN" altLang="zh-CN" dirty="0"/>
              <a:t>，斯特兰德认为摄影作品的价值来自于用“直接的摄影方法”——即依赖摄影本身的精细刻画能力，来表达摄影者对世界的“真诚的敬意”。 </a:t>
            </a:r>
            <a:endParaRPr kumimoji="1" lang="zh-CN" altLang="en-US" dirty="0"/>
          </a:p>
        </p:txBody>
      </p:sp>
    </p:spTree>
    <p:extLst>
      <p:ext uri="{BB962C8B-B14F-4D97-AF65-F5344CB8AC3E}">
        <p14:creationId xmlns:p14="http://schemas.microsoft.com/office/powerpoint/2010/main" val="4089755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434927"/>
            <a:ext cx="8446253" cy="1371600"/>
          </a:xfrm>
        </p:spPr>
        <p:txBody>
          <a:bodyPr>
            <a:normAutofit fontScale="90000"/>
          </a:bodyPr>
          <a:lstStyle/>
          <a:p>
            <a:r>
              <a:rPr kumimoji="1" lang="zh-CN" altLang="en-US" dirty="0" smtClean="0"/>
              <a:t>德国“新客观主义”</a:t>
            </a:r>
            <a:r>
              <a:rPr lang="en-US" altLang="zh-CN" dirty="0"/>
              <a:t/>
            </a:r>
            <a:br>
              <a:rPr lang="en-US" altLang="zh-CN" dirty="0"/>
            </a:br>
            <a:r>
              <a:rPr lang="zh-CN" altLang="zh-CN" dirty="0" smtClean="0"/>
              <a:t>德文</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Neue</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Sachlichkeit</a:t>
            </a:r>
            <a:r>
              <a:rPr lang="en-US" altLang="zh-CN" dirty="0"/>
              <a:t/>
            </a:r>
            <a:br>
              <a:rPr lang="en-US" altLang="zh-CN" dirty="0"/>
            </a:br>
            <a:r>
              <a:rPr lang="zh-CN" altLang="zh-CN" dirty="0" smtClean="0"/>
              <a:t>英文</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New Objectivity</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sp>
        <p:nvSpPr>
          <p:cNvPr id="3" name="内容占位符 2"/>
          <p:cNvSpPr>
            <a:spLocks noGrp="1"/>
          </p:cNvSpPr>
          <p:nvPr>
            <p:ph idx="1"/>
          </p:nvPr>
        </p:nvSpPr>
        <p:spPr>
          <a:xfrm>
            <a:off x="457200" y="2484437"/>
            <a:ext cx="7620000" cy="4373563"/>
          </a:xfrm>
        </p:spPr>
        <p:txBody>
          <a:bodyPr/>
          <a:lstStyle/>
          <a:p>
            <a:r>
              <a:rPr lang="en-US" altLang="zh-CN" dirty="0" smtClean="0"/>
              <a:t>    </a:t>
            </a:r>
            <a:r>
              <a:rPr lang="zh-CN" altLang="zh-CN" dirty="0" smtClean="0"/>
              <a:t>“</a:t>
            </a:r>
            <a:r>
              <a:rPr lang="zh-CN" altLang="zh-CN" dirty="0"/>
              <a:t>新客观主义</a:t>
            </a:r>
            <a:r>
              <a:rPr lang="zh-CN" altLang="zh-CN" dirty="0" smtClean="0"/>
              <a:t>”</a:t>
            </a:r>
            <a:r>
              <a:rPr lang="zh-CN" altLang="zh-CN" dirty="0"/>
              <a:t>崛起于二十世纪二十年代，</a:t>
            </a:r>
            <a:r>
              <a:rPr lang="zh-CN" altLang="zh-CN" dirty="0" smtClean="0"/>
              <a:t>最早出现在德</a:t>
            </a:r>
            <a:r>
              <a:rPr lang="zh-CN" altLang="zh-CN" dirty="0"/>
              <a:t>国的绘画界，代表了当时的现实主义倾向。后来这一名词被摄影界采用，意在强调与当时占主流地位的沙龙味十足的画意摄影的决裂，倡导放弃后期的制作加工，而以极度理性客观的态度、精确细腻的源自“机器制造”的图片来探索现实。 </a:t>
            </a:r>
            <a:endParaRPr kumimoji="1" lang="zh-CN" altLang="en-US" dirty="0"/>
          </a:p>
        </p:txBody>
      </p:sp>
    </p:spTree>
    <p:extLst>
      <p:ext uri="{BB962C8B-B14F-4D97-AF65-F5344CB8AC3E}">
        <p14:creationId xmlns:p14="http://schemas.microsoft.com/office/powerpoint/2010/main" val="818579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164011" cy="1371600"/>
          </a:xfrm>
        </p:spPr>
        <p:txBody>
          <a:bodyPr>
            <a:normAutofit/>
          </a:bodyPr>
          <a:lstStyle/>
          <a:p>
            <a:r>
              <a:rPr lang="zh-CN" altLang="zh-CN" dirty="0"/>
              <a:t>阿尔伯特</a:t>
            </a:r>
            <a:r>
              <a:rPr lang="en-US" altLang="zh-CN" dirty="0"/>
              <a:t>·</a:t>
            </a:r>
            <a:r>
              <a:rPr lang="zh-CN" altLang="zh-CN" dirty="0"/>
              <a:t>伦格尔－帕</a:t>
            </a:r>
            <a:r>
              <a:rPr lang="zh-CN" altLang="zh-CN" dirty="0" smtClean="0"/>
              <a:t>奇</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Albert </a:t>
            </a:r>
            <a:r>
              <a:rPr lang="en-US" altLang="zh-CN" b="1" cap="none" spc="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Renger-</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Patzsch</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内容占位符 3" descr="20150611-L1003831.jpg"/>
          <p:cNvPicPr>
            <a:picLocks noGrp="1" noChangeAspect="1"/>
          </p:cNvPicPr>
          <p:nvPr>
            <p:ph idx="1"/>
          </p:nvPr>
        </p:nvPicPr>
        <p:blipFill>
          <a:blip r:embed="rId2" cstate="email">
            <a:extLst>
              <a:ext uri="{28A0092B-C50C-407E-A947-70E740481C1C}">
                <a14:useLocalDpi xmlns:a14="http://schemas.microsoft.com/office/drawing/2010/main" val="0"/>
              </a:ext>
            </a:extLst>
          </a:blip>
          <a:srcRect l="-68295" r="-68295"/>
          <a:stretch>
            <a:fillRect/>
          </a:stretch>
        </p:blipFill>
        <p:spPr>
          <a:xfrm>
            <a:off x="-66368" y="1752600"/>
            <a:ext cx="8456654" cy="4853767"/>
          </a:xfrm>
        </p:spPr>
      </p:pic>
    </p:spTree>
    <p:extLst>
      <p:ext uri="{BB962C8B-B14F-4D97-AF65-F5344CB8AC3E}">
        <p14:creationId xmlns:p14="http://schemas.microsoft.com/office/powerpoint/2010/main" val="220493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484741" cy="1371600"/>
          </a:xfrm>
        </p:spPr>
        <p:txBody>
          <a:bodyPr/>
          <a:lstStyle/>
          <a:p>
            <a:r>
              <a:rPr lang="zh-CN" altLang="zh-CN" dirty="0"/>
              <a:t>卡尔</a:t>
            </a:r>
            <a:r>
              <a:rPr lang="en-US" altLang="zh-CN" dirty="0"/>
              <a:t>·</a:t>
            </a:r>
            <a:r>
              <a:rPr lang="zh-CN" altLang="zh-CN" dirty="0" smtClean="0"/>
              <a:t>布罗斯菲尔德</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Karl </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Blossfeldt</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5" name="内容占位符 4" descr="20150624-L1003943.jpg"/>
          <p:cNvPicPr>
            <a:picLocks noGrp="1" noChangeAspect="1"/>
          </p:cNvPicPr>
          <p:nvPr>
            <p:ph idx="1"/>
          </p:nvPr>
        </p:nvPicPr>
        <p:blipFill>
          <a:blip r:embed="rId2" cstate="email">
            <a:extLst>
              <a:ext uri="{28A0092B-C50C-407E-A947-70E740481C1C}">
                <a14:useLocalDpi xmlns:a14="http://schemas.microsoft.com/office/drawing/2010/main" val="0"/>
              </a:ext>
            </a:extLst>
          </a:blip>
          <a:srcRect l="-68658" r="-68658"/>
          <a:stretch>
            <a:fillRect/>
          </a:stretch>
        </p:blipFill>
        <p:spPr>
          <a:xfrm>
            <a:off x="45379" y="1752600"/>
            <a:ext cx="8383394" cy="4811719"/>
          </a:xfrm>
        </p:spPr>
      </p:pic>
    </p:spTree>
    <p:extLst>
      <p:ext uri="{BB962C8B-B14F-4D97-AF65-F5344CB8AC3E}">
        <p14:creationId xmlns:p14="http://schemas.microsoft.com/office/powerpoint/2010/main" val="599363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f/64</a:t>
            </a:r>
            <a:r>
              <a:rPr kumimoji="1" lang="zh-CN" altLang="en-US" dirty="0" smtClean="0"/>
              <a:t>小组</a:t>
            </a:r>
            <a:r>
              <a:rPr kumimoji="1" lang="en-US" altLang="zh-CN" dirty="0" smtClean="0"/>
              <a:t/>
            </a:r>
            <a:br>
              <a:rPr kumimoji="1" lang="en-US" altLang="zh-CN" dirty="0" smtClean="0"/>
            </a:br>
            <a:r>
              <a:rPr kumimoji="1"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roup</a:t>
            </a:r>
            <a:r>
              <a:rPr kumimoji="1"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t>
            </a:r>
            <a:r>
              <a:rPr kumimoji="1"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64 </a:t>
            </a:r>
            <a:endParaRPr kumimoji="1" lang="zh-CN" altLang="en-US" dirty="0"/>
          </a:p>
        </p:txBody>
      </p:sp>
      <p:sp>
        <p:nvSpPr>
          <p:cNvPr id="3" name="内容占位符 2"/>
          <p:cNvSpPr>
            <a:spLocks noGrp="1"/>
          </p:cNvSpPr>
          <p:nvPr>
            <p:ph idx="1"/>
          </p:nvPr>
        </p:nvSpPr>
        <p:spPr/>
        <p:txBody>
          <a:bodyPr/>
          <a:lstStyle/>
          <a:p>
            <a:r>
              <a:rPr lang="zh-CN" altLang="zh-CN" dirty="0"/>
              <a:t>爱德华</a:t>
            </a:r>
            <a:r>
              <a:rPr lang="en-US" altLang="zh-CN" dirty="0"/>
              <a:t>·</a:t>
            </a:r>
            <a:r>
              <a:rPr lang="zh-CN" altLang="zh-CN" dirty="0" smtClean="0"/>
              <a:t>韦斯顿、</a:t>
            </a:r>
            <a:r>
              <a:rPr lang="zh-CN" altLang="zh-CN" dirty="0"/>
              <a:t>安塞尔</a:t>
            </a:r>
            <a:r>
              <a:rPr lang="en-US" altLang="zh-CN" dirty="0"/>
              <a:t>·</a:t>
            </a:r>
            <a:r>
              <a:rPr lang="zh-CN" altLang="zh-CN" dirty="0" smtClean="0"/>
              <a:t>亚当斯、</a:t>
            </a:r>
            <a:r>
              <a:rPr lang="zh-CN" altLang="zh-CN" dirty="0"/>
              <a:t>伊莫金</a:t>
            </a:r>
            <a:r>
              <a:rPr lang="en-US" altLang="zh-CN" dirty="0"/>
              <a:t>·</a:t>
            </a:r>
            <a:r>
              <a:rPr lang="zh-CN" altLang="zh-CN" dirty="0" smtClean="0"/>
              <a:t>坎宁安、</a:t>
            </a:r>
            <a:r>
              <a:rPr lang="zh-CN" altLang="zh-CN" dirty="0"/>
              <a:t>威拉德</a:t>
            </a:r>
            <a:r>
              <a:rPr lang="en-US" altLang="zh-CN" dirty="0"/>
              <a:t>·</a:t>
            </a:r>
            <a:r>
              <a:rPr lang="zh-CN" altLang="zh-CN" dirty="0"/>
              <a:t>范</a:t>
            </a:r>
            <a:r>
              <a:rPr lang="en-US" altLang="zh-CN" dirty="0"/>
              <a:t>·</a:t>
            </a:r>
            <a:r>
              <a:rPr lang="zh-CN" altLang="zh-CN" dirty="0"/>
              <a:t>戴</a:t>
            </a:r>
            <a:r>
              <a:rPr lang="zh-CN" altLang="zh-CN" dirty="0" smtClean="0"/>
              <a:t>克、</a:t>
            </a:r>
            <a:r>
              <a:rPr lang="zh-CN" altLang="zh-CN" dirty="0"/>
              <a:t>韦斯顿之子布雷特</a:t>
            </a:r>
            <a:r>
              <a:rPr lang="en-US" altLang="zh-CN" dirty="0"/>
              <a:t>·</a:t>
            </a:r>
            <a:r>
              <a:rPr lang="zh-CN" altLang="zh-CN" dirty="0" smtClean="0"/>
              <a:t>韦斯顿</a:t>
            </a:r>
            <a:r>
              <a:rPr lang="zh-CN" altLang="en-US" dirty="0" smtClean="0"/>
              <a:t>，以</a:t>
            </a:r>
            <a:r>
              <a:rPr lang="zh-CN" altLang="zh-CN" dirty="0" smtClean="0"/>
              <a:t>及另外</a:t>
            </a:r>
            <a:r>
              <a:rPr lang="en-US" altLang="zh-CN" dirty="0"/>
              <a:t>6</a:t>
            </a:r>
            <a:r>
              <a:rPr lang="zh-CN" altLang="zh-CN" dirty="0"/>
              <a:t>位摄影师组成</a:t>
            </a:r>
            <a:r>
              <a:rPr lang="zh-CN" altLang="zh-CN" dirty="0" smtClean="0"/>
              <a:t>。</a:t>
            </a:r>
            <a:endParaRPr lang="en-US" altLang="zh-CN" dirty="0" smtClean="0"/>
          </a:p>
          <a:p>
            <a:endParaRPr lang="en-US" altLang="zh-CN" dirty="0" smtClean="0"/>
          </a:p>
          <a:p>
            <a:r>
              <a:rPr lang="zh-CN" altLang="en-US" dirty="0" smtClean="0"/>
              <a:t>艺术主张：</a:t>
            </a:r>
            <a:endParaRPr lang="en-US" altLang="zh-CN" dirty="0" smtClean="0"/>
          </a:p>
          <a:p>
            <a:r>
              <a:rPr lang="zh-CN" altLang="zh-CN" b="0" dirty="0" smtClean="0"/>
              <a:t>坚决摈弃当时</a:t>
            </a:r>
            <a:r>
              <a:rPr lang="zh-CN" altLang="zh-CN" b="0" dirty="0"/>
              <a:t>“画意摄影”常用柔焦镜头、模糊细节的做法，追求“影像的纯粹”——锐利的光学结像、大景深、用光面相纸接触印相，来直接获得清晰有力、质感鲜明的影像</a:t>
            </a:r>
            <a:r>
              <a:rPr lang="zh-CN" altLang="zh-CN" b="0" dirty="0" smtClean="0"/>
              <a:t>。</a:t>
            </a:r>
            <a:endParaRPr lang="en-US" altLang="zh-CN" b="0" dirty="0" smtClean="0"/>
          </a:p>
        </p:txBody>
      </p:sp>
    </p:spTree>
    <p:extLst>
      <p:ext uri="{BB962C8B-B14F-4D97-AF65-F5344CB8AC3E}">
        <p14:creationId xmlns:p14="http://schemas.microsoft.com/office/powerpoint/2010/main" val="582840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爱德华</a:t>
            </a:r>
            <a:r>
              <a:rPr lang="en-US" altLang="zh-CN" dirty="0"/>
              <a:t>·</a:t>
            </a:r>
            <a:r>
              <a:rPr kumimoji="1" lang="zh-CN" altLang="en-US" dirty="0" smtClean="0"/>
              <a:t>韦斯顿</a:t>
            </a:r>
            <a:r>
              <a:rPr kumimoji="1" lang="en-US" altLang="zh-CN" dirty="0"/>
              <a:t/>
            </a:r>
            <a:br>
              <a:rPr kumimoji="1" lang="en-US" altLang="zh-CN" dirty="0"/>
            </a:br>
            <a:r>
              <a:rPr kumimoji="1"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dward</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eston</a:t>
            </a:r>
            <a:endParaRPr kumimoji="1" lang="zh-CN" altLang="en-US" dirty="0"/>
          </a:p>
        </p:txBody>
      </p:sp>
      <p:pic>
        <p:nvPicPr>
          <p:cNvPr id="4" name="内容占位符 3" descr="20150611-L1003829.jpg"/>
          <p:cNvPicPr>
            <a:picLocks noGrp="1" noChangeAspect="1"/>
          </p:cNvPicPr>
          <p:nvPr>
            <p:ph idx="1"/>
          </p:nvPr>
        </p:nvPicPr>
        <p:blipFill>
          <a:blip r:embed="rId2" cstate="email">
            <a:extLst>
              <a:ext uri="{28A0092B-C50C-407E-A947-70E740481C1C}">
                <a14:useLocalDpi xmlns:a14="http://schemas.microsoft.com/office/drawing/2010/main" val="0"/>
              </a:ext>
            </a:extLst>
          </a:blip>
          <a:srcRect l="-60747" r="-60747"/>
          <a:stretch>
            <a:fillRect/>
          </a:stretch>
        </p:blipFill>
        <p:spPr/>
      </p:pic>
    </p:spTree>
    <p:extLst>
      <p:ext uri="{BB962C8B-B14F-4D97-AF65-F5344CB8AC3E}">
        <p14:creationId xmlns:p14="http://schemas.microsoft.com/office/powerpoint/2010/main" val="31738031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123-L1002303.jpg"/>
          <p:cNvPicPr>
            <a:picLocks noGrp="1" noChangeAspect="1"/>
          </p:cNvPicPr>
          <p:nvPr>
            <p:ph idx="1"/>
          </p:nvPr>
        </p:nvPicPr>
        <p:blipFill>
          <a:blip r:embed="rId2" cstate="email">
            <a:extLst>
              <a:ext uri="{28A0092B-C50C-407E-A947-70E740481C1C}">
                <a14:useLocalDpi xmlns:a14="http://schemas.microsoft.com/office/drawing/2010/main" val="0"/>
              </a:ext>
            </a:extLst>
          </a:blip>
          <a:srcRect l="-61421" r="-61421"/>
          <a:stretch>
            <a:fillRect/>
          </a:stretch>
        </p:blipFill>
        <p:spPr>
          <a:xfrm>
            <a:off x="-50729" y="815112"/>
            <a:ext cx="9566266" cy="5490639"/>
          </a:xfrm>
        </p:spPr>
      </p:pic>
    </p:spTree>
    <p:extLst>
      <p:ext uri="{BB962C8B-B14F-4D97-AF65-F5344CB8AC3E}">
        <p14:creationId xmlns:p14="http://schemas.microsoft.com/office/powerpoint/2010/main" val="21184708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安塞尔</a:t>
            </a:r>
            <a:r>
              <a:rPr lang="en-US" altLang="zh-CN" dirty="0"/>
              <a:t>·</a:t>
            </a:r>
            <a:r>
              <a:rPr kumimoji="1" lang="zh-CN" altLang="en-US" dirty="0" smtClean="0"/>
              <a:t>亚当斯</a:t>
            </a:r>
            <a:r>
              <a:rPr kumimoji="1" lang="en-US" altLang="zh-CN" dirty="0"/>
              <a:t/>
            </a:r>
            <a:br>
              <a:rPr kumimoji="1" lang="en-US" altLang="zh-CN" dirty="0"/>
            </a:b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Ansel</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dams</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 name="内容占位符 3" descr="20150624-L1003949.jpg"/>
          <p:cNvPicPr>
            <a:picLocks noGrp="1" noChangeAspect="1"/>
          </p:cNvPicPr>
          <p:nvPr>
            <p:ph idx="1"/>
          </p:nvPr>
        </p:nvPicPr>
        <p:blipFill>
          <a:blip r:embed="rId2" cstate="email">
            <a:extLst>
              <a:ext uri="{28A0092B-C50C-407E-A947-70E740481C1C}">
                <a14:useLocalDpi xmlns:a14="http://schemas.microsoft.com/office/drawing/2010/main" val="0"/>
              </a:ext>
            </a:extLst>
          </a:blip>
          <a:srcRect l="-18695" r="-18695"/>
          <a:stretch>
            <a:fillRect/>
          </a:stretch>
        </p:blipFill>
        <p:spPr/>
      </p:pic>
    </p:spTree>
    <p:extLst>
      <p:ext uri="{BB962C8B-B14F-4D97-AF65-F5344CB8AC3E}">
        <p14:creationId xmlns:p14="http://schemas.microsoft.com/office/powerpoint/2010/main" val="2684520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木板和蓟花.jpg"/>
          <p:cNvPicPr>
            <a:picLocks noGrp="1" noChangeAspect="1"/>
          </p:cNvPicPr>
          <p:nvPr>
            <p:ph idx="1"/>
          </p:nvPr>
        </p:nvPicPr>
        <p:blipFill>
          <a:blip r:embed="rId2" cstate="email">
            <a:extLst>
              <a:ext uri="{28A0092B-C50C-407E-A947-70E740481C1C}">
                <a14:useLocalDpi xmlns:a14="http://schemas.microsoft.com/office/drawing/2010/main" val="0"/>
              </a:ext>
            </a:extLst>
          </a:blip>
          <a:srcRect l="-61175" r="-61175"/>
          <a:stretch>
            <a:fillRect/>
          </a:stretch>
        </p:blipFill>
        <p:spPr>
          <a:xfrm>
            <a:off x="0" y="1033183"/>
            <a:ext cx="9253374" cy="5311052"/>
          </a:xfrm>
        </p:spPr>
      </p:pic>
    </p:spTree>
    <p:extLst>
      <p:ext uri="{BB962C8B-B14F-4D97-AF65-F5344CB8AC3E}">
        <p14:creationId xmlns:p14="http://schemas.microsoft.com/office/powerpoint/2010/main" val="438183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8118485" cy="1371600"/>
          </a:xfrm>
        </p:spPr>
        <p:txBody>
          <a:bodyPr>
            <a:normAutofit fontScale="90000"/>
          </a:bodyPr>
          <a:lstStyle/>
          <a:p>
            <a:r>
              <a:rPr lang="en-US" altLang="zh-CN" dirty="0" smtClean="0"/>
              <a:t/>
            </a:r>
            <a:br>
              <a:rPr lang="en-US" altLang="zh-CN" dirty="0" smtClean="0"/>
            </a:br>
            <a:r>
              <a:rPr lang="zh-CN" altLang="zh-CN" dirty="0" smtClean="0"/>
              <a:t>约瑟夫</a:t>
            </a:r>
            <a:r>
              <a:rPr lang="en-US" altLang="zh-CN" dirty="0"/>
              <a:t>·</a:t>
            </a:r>
            <a:r>
              <a:rPr lang="zh-CN" altLang="zh-CN" dirty="0"/>
              <a:t>尼塞福尔</a:t>
            </a:r>
            <a:r>
              <a:rPr lang="en-US" altLang="zh-CN" dirty="0"/>
              <a:t>·</a:t>
            </a:r>
            <a:r>
              <a:rPr lang="zh-CN" altLang="zh-CN" dirty="0" smtClean="0"/>
              <a:t>尼埃普斯</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Joseph </a:t>
            </a:r>
            <a:r>
              <a:rPr lang="en-US" altLang="zh-CN" b="1" cap="none" spc="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Nicéphore</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Niépce</a:t>
            </a:r>
            <a:endParaRPr kumimoji="1" lang="zh-CN" altLang="en-US" dirty="0"/>
          </a:p>
        </p:txBody>
      </p:sp>
      <p:pic>
        <p:nvPicPr>
          <p:cNvPr id="5" name="内容占位符 4" descr="尼埃普斯.jpg"/>
          <p:cNvPicPr>
            <a:picLocks noGrp="1" noChangeAspect="1"/>
          </p:cNvPicPr>
          <p:nvPr>
            <p:ph idx="1"/>
          </p:nvPr>
        </p:nvPicPr>
        <p:blipFill>
          <a:blip r:embed="rId2" cstate="email">
            <a:extLst>
              <a:ext uri="{28A0092B-C50C-407E-A947-70E740481C1C}">
                <a14:useLocalDpi xmlns:a14="http://schemas.microsoft.com/office/drawing/2010/main" val="0"/>
              </a:ext>
            </a:extLst>
          </a:blip>
          <a:srcRect l="-60330" r="-60330"/>
          <a:stretch>
            <a:fillRect/>
          </a:stretch>
        </p:blipFill>
        <p:spPr/>
      </p:pic>
    </p:spTree>
    <p:extLst>
      <p:ext uri="{BB962C8B-B14F-4D97-AF65-F5344CB8AC3E}">
        <p14:creationId xmlns:p14="http://schemas.microsoft.com/office/powerpoint/2010/main" val="12382859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419-L1002883.jpg"/>
          <p:cNvPicPr>
            <a:picLocks noGrp="1" noChangeAspect="1"/>
          </p:cNvPicPr>
          <p:nvPr>
            <p:ph idx="1"/>
          </p:nvPr>
        </p:nvPicPr>
        <p:blipFill>
          <a:blip r:embed="rId2" cstate="email">
            <a:extLst>
              <a:ext uri="{28A0092B-C50C-407E-A947-70E740481C1C}">
                <a14:useLocalDpi xmlns:a14="http://schemas.microsoft.com/office/drawing/2010/main" val="0"/>
              </a:ext>
            </a:extLst>
          </a:blip>
          <a:srcRect l="-65564" r="-65564"/>
          <a:stretch>
            <a:fillRect/>
          </a:stretch>
        </p:blipFill>
        <p:spPr>
          <a:xfrm>
            <a:off x="0" y="1088470"/>
            <a:ext cx="9160908" cy="5257980"/>
          </a:xfr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32973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sz="4000" dirty="0" smtClean="0"/>
              <a:t>“瞬间”的“决定性”</a:t>
            </a:r>
            <a:endParaRPr kumimoji="1" lang="zh-CN" altLang="en-US" sz="4000" dirty="0"/>
          </a:p>
        </p:txBody>
      </p:sp>
      <p:sp>
        <p:nvSpPr>
          <p:cNvPr id="5" name="副标题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20425844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亨利</a:t>
            </a:r>
            <a:r>
              <a:rPr lang="en-US" altLang="zh-CN" dirty="0"/>
              <a:t>·</a:t>
            </a:r>
            <a:r>
              <a:rPr lang="zh-CN" altLang="zh-CN" dirty="0"/>
              <a:t>卡蒂埃－布列松</a:t>
            </a:r>
            <a:r>
              <a:rPr lang="en-US" altLang="zh-CN" dirty="0"/>
              <a:t/>
            </a:r>
            <a:br>
              <a:rPr lang="en-US" altLang="zh-CN" dirty="0"/>
            </a:b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Henri Cartier-Bresson</a:t>
            </a:r>
            <a:r>
              <a:rPr lang="zh-CN"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4" name="内容占位符 3" descr="自画像1992.jpg"/>
          <p:cNvPicPr>
            <a:picLocks noGrp="1" noChangeAspect="1"/>
          </p:cNvPicPr>
          <p:nvPr>
            <p:ph sz="half" idx="1"/>
          </p:nvPr>
        </p:nvPicPr>
        <p:blipFill>
          <a:blip r:embed="rId2" cstate="email">
            <a:extLst>
              <a:ext uri="{28A0092B-C50C-407E-A947-70E740481C1C}">
                <a14:useLocalDpi xmlns:a14="http://schemas.microsoft.com/office/drawing/2010/main" val="0"/>
              </a:ext>
            </a:extLst>
          </a:blip>
          <a:srcRect t="-708" b="-708"/>
          <a:stretch>
            <a:fillRect/>
          </a:stretch>
        </p:blipFill>
        <p:spPr/>
      </p:pic>
      <p:pic>
        <p:nvPicPr>
          <p:cNvPr id="7" name="内容占位符 3" descr="20150420-L1002892.jpg"/>
          <p:cNvPicPr>
            <a:picLocks noGrp="1" noChangeAspect="1"/>
          </p:cNvPicPr>
          <p:nvPr>
            <p:ph sz="half" idx="2"/>
          </p:nvPr>
        </p:nvPicPr>
        <p:blipFill rotWithShape="1">
          <a:blip r:embed="rId3" cstate="email">
            <a:extLst>
              <a:ext uri="{28A0092B-C50C-407E-A947-70E740481C1C}">
                <a14:useLocalDpi xmlns:a14="http://schemas.microsoft.com/office/drawing/2010/main" val="0"/>
              </a:ext>
            </a:extLst>
          </a:blip>
          <a:srcRect t="-4065" r="3269" b="-4065"/>
          <a:stretch/>
        </p:blipFill>
        <p:spPr>
          <a:xfrm>
            <a:off x="5000132" y="1464956"/>
            <a:ext cx="3348602" cy="4759588"/>
          </a:xfrm>
          <a:prstGeom prst="rect">
            <a:avLst/>
          </a:prstGeom>
        </p:spPr>
      </p:pic>
    </p:spTree>
    <p:extLst>
      <p:ext uri="{BB962C8B-B14F-4D97-AF65-F5344CB8AC3E}">
        <p14:creationId xmlns:p14="http://schemas.microsoft.com/office/powerpoint/2010/main" val="2649036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4337528" cy="1371600"/>
          </a:xfrm>
        </p:spPr>
        <p:txBody>
          <a:bodyPr>
            <a:normAutofit/>
          </a:bodyPr>
          <a:lstStyle/>
          <a:p>
            <a:r>
              <a:rPr kumimoji="1" lang="en-US" altLang="zh-CN" dirty="0">
                <a:latin typeface="+mn-ea"/>
              </a:rPr>
              <a:t>1909</a:t>
            </a:r>
            <a:r>
              <a:rPr kumimoji="1" lang="zh-CN" altLang="en-US" dirty="0">
                <a:latin typeface="+mn-ea"/>
              </a:rPr>
              <a:t>年，</a:t>
            </a:r>
            <a:r>
              <a:rPr kumimoji="1" lang="en-US" altLang="zh-CN" dirty="0">
                <a:latin typeface="+mn-ea"/>
              </a:rPr>
              <a:t>1</a:t>
            </a:r>
            <a:r>
              <a:rPr kumimoji="1" lang="zh-CN" altLang="en-US" dirty="0" smtClean="0">
                <a:latin typeface="+mn-ea"/>
              </a:rPr>
              <a:t>岁的</a:t>
            </a:r>
            <a:r>
              <a:rPr kumimoji="1" lang="zh-CN" altLang="en-US" dirty="0">
                <a:latin typeface="+mn-ea"/>
              </a:rPr>
              <a:t>亨利</a:t>
            </a:r>
            <a:br>
              <a:rPr kumimoji="1" lang="zh-CN" altLang="en-US" dirty="0">
                <a:latin typeface="+mn-ea"/>
              </a:rPr>
            </a:br>
            <a:endParaRPr kumimoji="1" lang="zh-CN" altLang="en-US" dirty="0"/>
          </a:p>
        </p:txBody>
      </p:sp>
      <p:pic>
        <p:nvPicPr>
          <p:cNvPr id="4" name="内容占位符 3" descr="20150420-L1002893.jpg"/>
          <p:cNvPicPr>
            <a:picLocks noGrp="1" noChangeAspect="1"/>
          </p:cNvPicPr>
          <p:nvPr>
            <p:ph idx="1"/>
          </p:nvPr>
        </p:nvPicPr>
        <p:blipFill>
          <a:blip r:embed="rId2" cstate="email">
            <a:extLst>
              <a:ext uri="{28A0092B-C50C-407E-A947-70E740481C1C}">
                <a14:useLocalDpi xmlns:a14="http://schemas.microsoft.com/office/drawing/2010/main" val="0"/>
              </a:ext>
            </a:extLst>
          </a:blip>
          <a:srcRect l="-66314" r="-66314"/>
          <a:stretch>
            <a:fillRect/>
          </a:stretch>
        </p:blipFill>
        <p:spPr>
          <a:xfrm>
            <a:off x="457200" y="1114385"/>
            <a:ext cx="9138330" cy="5245021"/>
          </a:xfr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3614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和柯达“布朗尼”在一起</a:t>
            </a:r>
            <a:endParaRPr kumimoji="1" lang="zh-CN" altLang="en-US" dirty="0"/>
          </a:p>
        </p:txBody>
      </p:sp>
      <p:pic>
        <p:nvPicPr>
          <p:cNvPr id="4" name="内容占位符 3" descr="20150303-L1002618.jpg"/>
          <p:cNvPicPr>
            <a:picLocks noGrp="1" noChangeAspect="1"/>
          </p:cNvPicPr>
          <p:nvPr>
            <p:ph idx="1"/>
          </p:nvPr>
        </p:nvPicPr>
        <p:blipFill>
          <a:blip r:embed="rId2" cstate="email">
            <a:extLst>
              <a:ext uri="{28A0092B-C50C-407E-A947-70E740481C1C}">
                <a14:useLocalDpi xmlns:a14="http://schemas.microsoft.com/office/drawing/2010/main" val="0"/>
              </a:ext>
            </a:extLst>
          </a:blip>
          <a:srcRect l="-5320" r="-5320"/>
          <a:stretch>
            <a:fillRect/>
          </a:stretch>
        </p:blipFill>
        <p:spPr/>
      </p:pic>
    </p:spTree>
    <p:extLst>
      <p:ext uri="{BB962C8B-B14F-4D97-AF65-F5344CB8AC3E}">
        <p14:creationId xmlns:p14="http://schemas.microsoft.com/office/powerpoint/2010/main" val="12675985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一生的伙伴“徕卡”</a:t>
            </a:r>
            <a:endParaRPr kumimoji="1" lang="zh-CN" altLang="en-US" dirty="0"/>
          </a:p>
        </p:txBody>
      </p:sp>
      <p:pic>
        <p:nvPicPr>
          <p:cNvPr id="4" name="内容占位符 3" descr="Leica I.jpg"/>
          <p:cNvPicPr>
            <a:picLocks noGrp="1" noChangeAspect="1"/>
          </p:cNvPicPr>
          <p:nvPr>
            <p:ph idx="1"/>
          </p:nvPr>
        </p:nvPicPr>
        <p:blipFill>
          <a:blip r:embed="rId2" cstate="email">
            <a:extLst>
              <a:ext uri="{28A0092B-C50C-407E-A947-70E740481C1C}">
                <a14:useLocalDpi xmlns:a14="http://schemas.microsoft.com/office/drawing/2010/main" val="0"/>
              </a:ext>
            </a:extLst>
          </a:blip>
          <a:srcRect l="-7934" r="-7934"/>
          <a:stretch>
            <a:fillRect/>
          </a:stretch>
        </p:blipFill>
        <p:spPr/>
      </p:pic>
    </p:spTree>
    <p:extLst>
      <p:ext uri="{BB962C8B-B14F-4D97-AF65-F5344CB8AC3E}">
        <p14:creationId xmlns:p14="http://schemas.microsoft.com/office/powerpoint/2010/main" val="296776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1936</a:t>
            </a:r>
            <a:r>
              <a:rPr kumimoji="1" lang="zh-CN" altLang="en-US" dirty="0"/>
              <a:t>年，群众演员亨利</a:t>
            </a:r>
            <a:br>
              <a:rPr kumimoji="1" lang="zh-CN" altLang="en-US" dirty="0"/>
            </a:br>
            <a:endParaRPr kumimoji="1" lang="zh-CN" altLang="en-US" dirty="0"/>
          </a:p>
        </p:txBody>
      </p:sp>
      <p:pic>
        <p:nvPicPr>
          <p:cNvPr id="4" name="内容占位符 3" descr="20150420-L1002895.jpg"/>
          <p:cNvPicPr>
            <a:picLocks noGrp="1" noChangeAspect="1"/>
          </p:cNvPicPr>
          <p:nvPr>
            <p:ph idx="1"/>
          </p:nvPr>
        </p:nvPicPr>
        <p:blipFill>
          <a:blip r:embed="rId2" cstate="email">
            <a:extLst>
              <a:ext uri="{28A0092B-C50C-407E-A947-70E740481C1C}">
                <a14:useLocalDpi xmlns:a14="http://schemas.microsoft.com/office/drawing/2010/main" val="0"/>
              </a:ext>
            </a:extLst>
          </a:blip>
          <a:srcRect l="-19135" r="-19135"/>
          <a:stretch>
            <a:fillRect/>
          </a:stretch>
        </p:blipFill>
        <p:spPr>
          <a:xfrm>
            <a:off x="194381" y="1196782"/>
            <a:ext cx="8949619" cy="5136709"/>
          </a:xfr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11308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mn-ea"/>
              </a:rPr>
              <a:t>1943</a:t>
            </a:r>
            <a:r>
              <a:rPr kumimoji="1" lang="zh-CN" altLang="en-US" dirty="0">
                <a:latin typeface="+mn-ea"/>
              </a:rPr>
              <a:t>年，战俘亨利</a:t>
            </a:r>
            <a:br>
              <a:rPr kumimoji="1" lang="zh-CN" altLang="en-US" dirty="0">
                <a:latin typeface="+mn-ea"/>
              </a:rPr>
            </a:br>
            <a:endParaRPr kumimoji="1" lang="zh-CN" altLang="en-US" dirty="0"/>
          </a:p>
        </p:txBody>
      </p:sp>
      <p:pic>
        <p:nvPicPr>
          <p:cNvPr id="4" name="内容占位符 3" descr="20150420-L1002899.jpg"/>
          <p:cNvPicPr>
            <a:picLocks noGrp="1" noChangeAspect="1"/>
          </p:cNvPicPr>
          <p:nvPr>
            <p:ph idx="1"/>
          </p:nvPr>
        </p:nvPicPr>
        <p:blipFill>
          <a:blip r:embed="rId2" cstate="email">
            <a:extLst>
              <a:ext uri="{28A0092B-C50C-407E-A947-70E740481C1C}">
                <a14:useLocalDpi xmlns:a14="http://schemas.microsoft.com/office/drawing/2010/main" val="0"/>
              </a:ext>
            </a:extLst>
          </a:blip>
          <a:srcRect l="-83098" r="-83098"/>
          <a:stretch>
            <a:fillRect/>
          </a:stretch>
        </p:blipFill>
        <p:spPr>
          <a:xfrm>
            <a:off x="457199" y="1192132"/>
            <a:ext cx="8912568" cy="5115443"/>
          </a:xfrm>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35445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工作中的</a:t>
            </a:r>
            <a:r>
              <a:rPr kumimoji="1" lang="zh-CN" altLang="en-US" dirty="0"/>
              <a:t>亨利</a:t>
            </a:r>
            <a:br>
              <a:rPr kumimoji="1" lang="zh-CN" altLang="en-US" dirty="0"/>
            </a:br>
            <a:endParaRPr kumimoji="1" lang="zh-CN" altLang="en-US" dirty="0"/>
          </a:p>
        </p:txBody>
      </p:sp>
      <p:pic>
        <p:nvPicPr>
          <p:cNvPr id="4" name="内容占位符 3" descr="20150303-L1002630.jpg"/>
          <p:cNvPicPr>
            <a:picLocks noGrp="1" noChangeAspect="1"/>
          </p:cNvPicPr>
          <p:nvPr>
            <p:ph idx="1"/>
          </p:nvPr>
        </p:nvPicPr>
        <p:blipFill>
          <a:blip r:embed="rId2" cstate="email">
            <a:extLst>
              <a:ext uri="{28A0092B-C50C-407E-A947-70E740481C1C}">
                <a14:useLocalDpi xmlns:a14="http://schemas.microsoft.com/office/drawing/2010/main" val="0"/>
              </a:ext>
            </a:extLst>
          </a:blip>
          <a:srcRect l="-83044" r="-83044"/>
          <a:stretch>
            <a:fillRect/>
          </a:stretch>
        </p:blipFill>
        <p:spPr>
          <a:xfrm>
            <a:off x="2098150" y="1096212"/>
            <a:ext cx="8763618" cy="5029952"/>
          </a:xfrm>
        </p:spPr>
      </p:pic>
      <p:pic>
        <p:nvPicPr>
          <p:cNvPr id="5" name="内容占位符 3" descr="拍摄中的HCB.jpg"/>
          <p:cNvPicPr>
            <a:picLocks noChangeAspect="1"/>
          </p:cNvPicPr>
          <p:nvPr/>
        </p:nvPicPr>
        <p:blipFill>
          <a:blip r:embed="rId3" cstate="email">
            <a:extLst>
              <a:ext uri="{28A0092B-C50C-407E-A947-70E740481C1C}">
                <a14:useLocalDpi xmlns:a14="http://schemas.microsoft.com/office/drawing/2010/main" val="0"/>
              </a:ext>
            </a:extLst>
          </a:blip>
          <a:srcRect l="-80838" r="-80838"/>
          <a:stretch>
            <a:fillRect/>
          </a:stretch>
        </p:blipFill>
        <p:spPr>
          <a:xfrm>
            <a:off x="-1729155" y="1096212"/>
            <a:ext cx="8763618" cy="5029952"/>
          </a:xfrm>
          <a:prstGeom prst="rect">
            <a:avLst/>
          </a:prstGeom>
        </p:spPr>
      </p:pic>
    </p:spTree>
    <p:extLst>
      <p:ext uri="{BB962C8B-B14F-4D97-AF65-F5344CB8AC3E}">
        <p14:creationId xmlns:p14="http://schemas.microsoft.com/office/powerpoint/2010/main" val="34876466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与中国</a:t>
            </a:r>
            <a:endParaRPr kumimoji="1" lang="zh-CN" altLang="en-US" dirty="0"/>
          </a:p>
        </p:txBody>
      </p:sp>
      <p:pic>
        <p:nvPicPr>
          <p:cNvPr id="4" name="内容占位符 3" descr="20150625-L1004003.jpg"/>
          <p:cNvPicPr>
            <a:picLocks noGrp="1" noChangeAspect="1"/>
          </p:cNvPicPr>
          <p:nvPr>
            <p:ph idx="1"/>
          </p:nvPr>
        </p:nvPicPr>
        <p:blipFill>
          <a:blip r:embed="rId2" cstate="email">
            <a:extLst>
              <a:ext uri="{28A0092B-C50C-407E-A947-70E740481C1C}">
                <a14:useLocalDpi xmlns:a14="http://schemas.microsoft.com/office/drawing/2010/main" val="0"/>
              </a:ext>
            </a:extLst>
          </a:blip>
          <a:srcRect l="-77398" r="-77398"/>
          <a:stretch>
            <a:fillRect/>
          </a:stretch>
        </p:blipFill>
        <p:spPr/>
      </p:pic>
    </p:spTree>
    <p:extLst>
      <p:ext uri="{BB962C8B-B14F-4D97-AF65-F5344CB8AC3E}">
        <p14:creationId xmlns:p14="http://schemas.microsoft.com/office/powerpoint/2010/main" val="1371872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624-L1003903.jpg"/>
          <p:cNvPicPr>
            <a:picLocks noGrp="1" noChangeAspect="1"/>
          </p:cNvPicPr>
          <p:nvPr>
            <p:ph idx="1"/>
          </p:nvPr>
        </p:nvPicPr>
        <p:blipFill>
          <a:blip r:embed="rId2" cstate="email">
            <a:extLst>
              <a:ext uri="{28A0092B-C50C-407E-A947-70E740481C1C}">
                <a14:useLocalDpi xmlns:a14="http://schemas.microsoft.com/office/drawing/2010/main" val="0"/>
              </a:ext>
            </a:extLst>
          </a:blip>
          <a:srcRect l="-77676" r="-77676"/>
          <a:stretch>
            <a:fillRect/>
          </a:stretch>
        </p:blipFill>
        <p:spPr>
          <a:xfrm>
            <a:off x="0" y="802283"/>
            <a:ext cx="9588616" cy="5503467"/>
          </a:xfrm>
        </p:spPr>
      </p:pic>
    </p:spTree>
    <p:extLst>
      <p:ext uri="{BB962C8B-B14F-4D97-AF65-F5344CB8AC3E}">
        <p14:creationId xmlns:p14="http://schemas.microsoft.com/office/powerpoint/2010/main" val="37884833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5791200" cy="802917"/>
          </a:xfrm>
        </p:spPr>
        <p:txBody>
          <a:bodyPr/>
          <a:lstStyle/>
          <a:p>
            <a:r>
              <a:rPr kumimoji="1" lang="zh-CN" altLang="en-US" dirty="0" smtClean="0"/>
              <a:t>彩色的卡蒂埃－布列松</a:t>
            </a:r>
            <a:endParaRPr kumimoji="1" lang="zh-CN" altLang="en-US" dirty="0"/>
          </a:p>
        </p:txBody>
      </p:sp>
      <p:pic>
        <p:nvPicPr>
          <p:cNvPr id="4" name="内容占位符 3" descr="生活杂志1959.jpg"/>
          <p:cNvPicPr>
            <a:picLocks noGrp="1" noChangeAspect="1"/>
          </p:cNvPicPr>
          <p:nvPr>
            <p:ph idx="1"/>
          </p:nvPr>
        </p:nvPicPr>
        <p:blipFill>
          <a:blip r:embed="rId2" cstate="email">
            <a:extLst>
              <a:ext uri="{28A0092B-C50C-407E-A947-70E740481C1C}">
                <a14:useLocalDpi xmlns:a14="http://schemas.microsoft.com/office/drawing/2010/main" val="0"/>
              </a:ext>
            </a:extLst>
          </a:blip>
          <a:srcRect l="-66596" r="-66596"/>
          <a:stretch>
            <a:fillRect/>
          </a:stretch>
        </p:blipFill>
        <p:spPr>
          <a:xfrm>
            <a:off x="-2032000" y="1318458"/>
            <a:ext cx="9144000" cy="5248276"/>
          </a:xfrm>
        </p:spPr>
      </p:pic>
      <p:pic>
        <p:nvPicPr>
          <p:cNvPr id="5" name="内容占位符 3" descr="中国1958.jpg"/>
          <p:cNvPicPr>
            <a:picLocks noChangeAspect="1"/>
          </p:cNvPicPr>
          <p:nvPr/>
        </p:nvPicPr>
        <p:blipFill>
          <a:blip r:embed="rId3" cstate="email">
            <a:extLst>
              <a:ext uri="{28A0092B-C50C-407E-A947-70E740481C1C}">
                <a14:useLocalDpi xmlns:a14="http://schemas.microsoft.com/office/drawing/2010/main" val="0"/>
              </a:ext>
            </a:extLst>
          </a:blip>
          <a:srcRect l="-83189" r="-83189"/>
          <a:stretch>
            <a:fillRect/>
          </a:stretch>
        </p:blipFill>
        <p:spPr>
          <a:xfrm>
            <a:off x="2131365" y="1318458"/>
            <a:ext cx="9144000" cy="5248276"/>
          </a:xfrm>
          <a:prstGeom prst="rect">
            <a:avLst/>
          </a:prstGeom>
        </p:spPr>
      </p:pic>
    </p:spTree>
    <p:extLst>
      <p:ext uri="{BB962C8B-B14F-4D97-AF65-F5344CB8AC3E}">
        <p14:creationId xmlns:p14="http://schemas.microsoft.com/office/powerpoint/2010/main" val="21861276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马丁</a:t>
            </a:r>
            <a:r>
              <a:rPr lang="en-US" altLang="zh-CN" dirty="0"/>
              <a:t>·</a:t>
            </a:r>
            <a:r>
              <a:rPr kumimoji="1" lang="zh-CN" altLang="en-US" dirty="0" smtClean="0"/>
              <a:t>穆卡西</a:t>
            </a:r>
            <a:r>
              <a:rPr lang="en-US" altLang="zh-CN" dirty="0"/>
              <a:t/>
            </a:r>
            <a:br>
              <a:rPr lang="en-US" altLang="zh-CN" dirty="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Martin </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Munkàcsi</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4" name="内容占位符 3" descr="马丁·穆卡西.jpg"/>
          <p:cNvPicPr>
            <a:picLocks noGrp="1" noChangeAspect="1"/>
          </p:cNvPicPr>
          <p:nvPr>
            <p:ph idx="1"/>
          </p:nvPr>
        </p:nvPicPr>
        <p:blipFill>
          <a:blip r:embed="rId2" cstate="email">
            <a:extLst>
              <a:ext uri="{28A0092B-C50C-407E-A947-70E740481C1C}">
                <a14:useLocalDpi xmlns:a14="http://schemas.microsoft.com/office/drawing/2010/main" val="0"/>
              </a:ext>
            </a:extLst>
          </a:blip>
          <a:srcRect l="-53350" r="-53350"/>
          <a:stretch>
            <a:fillRect/>
          </a:stretch>
        </p:blipFill>
        <p:spPr>
          <a:xfrm>
            <a:off x="457199" y="1632704"/>
            <a:ext cx="8562073" cy="4914274"/>
          </a:xfrm>
        </p:spPr>
      </p:pic>
    </p:spTree>
    <p:extLst>
      <p:ext uri="{BB962C8B-B14F-4D97-AF65-F5344CB8AC3E}">
        <p14:creationId xmlns:p14="http://schemas.microsoft.com/office/powerpoint/2010/main" val="5715925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安德烈</a:t>
            </a:r>
            <a:r>
              <a:rPr lang="en-US" altLang="zh-CN" dirty="0"/>
              <a:t>·</a:t>
            </a:r>
            <a:r>
              <a:rPr lang="zh-CN" altLang="zh-CN" dirty="0" smtClean="0"/>
              <a:t>柯特兹</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André </a:t>
            </a:r>
            <a:r>
              <a:rPr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Kertész</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4" name="内容占位符 3" descr="默东1928.jpg"/>
          <p:cNvPicPr>
            <a:picLocks noGrp="1" noChangeAspect="1"/>
          </p:cNvPicPr>
          <p:nvPr>
            <p:ph idx="1"/>
          </p:nvPr>
        </p:nvPicPr>
        <p:blipFill>
          <a:blip r:embed="rId2" cstate="email">
            <a:extLst>
              <a:ext uri="{28A0092B-C50C-407E-A947-70E740481C1C}">
                <a14:useLocalDpi xmlns:a14="http://schemas.microsoft.com/office/drawing/2010/main" val="0"/>
              </a:ext>
            </a:extLst>
          </a:blip>
          <a:srcRect l="-70086" r="-70086"/>
          <a:stretch>
            <a:fillRect/>
          </a:stretch>
        </p:blipFill>
        <p:spPr>
          <a:xfrm>
            <a:off x="596101" y="1680470"/>
            <a:ext cx="8423171" cy="4834550"/>
          </a:xfrm>
        </p:spPr>
      </p:pic>
    </p:spTree>
    <p:extLst>
      <p:ext uri="{BB962C8B-B14F-4D97-AF65-F5344CB8AC3E}">
        <p14:creationId xmlns:p14="http://schemas.microsoft.com/office/powerpoint/2010/main" val="35638715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8445444" cy="1371600"/>
          </a:xfrm>
        </p:spPr>
        <p:txBody>
          <a:bodyPr/>
          <a:lstStyle/>
          <a:p>
            <a:r>
              <a:rPr lang="en-US" altLang="zh-CN" dirty="0"/>
              <a:t>1952</a:t>
            </a:r>
            <a:r>
              <a:rPr lang="zh-CN" altLang="zh-CN" dirty="0"/>
              <a:t>年</a:t>
            </a:r>
            <a:r>
              <a:rPr lang="zh-CN" altLang="zh-CN" dirty="0" smtClean="0"/>
              <a:t>，</a:t>
            </a:r>
            <a:r>
              <a:rPr lang="zh-CN" altLang="zh-CN" dirty="0"/>
              <a:t>《决定性瞬间</a:t>
            </a:r>
            <a:r>
              <a:rPr lang="zh-CN" altLang="zh-CN" dirty="0" smtClean="0"/>
              <a:t>》</a:t>
            </a:r>
            <a:r>
              <a:rPr lang="zh-CN" altLang="en-US" dirty="0" smtClean="0"/>
              <a:t>出版</a:t>
            </a:r>
            <a:endParaRPr kumimoji="1" lang="zh-CN" altLang="en-US" dirty="0"/>
          </a:p>
        </p:txBody>
      </p:sp>
      <p:sp>
        <p:nvSpPr>
          <p:cNvPr id="3" name="内容占位符 2"/>
          <p:cNvSpPr>
            <a:spLocks noGrp="1"/>
          </p:cNvSpPr>
          <p:nvPr>
            <p:ph idx="1"/>
          </p:nvPr>
        </p:nvSpPr>
        <p:spPr>
          <a:xfrm>
            <a:off x="457199" y="1752600"/>
            <a:ext cx="3456335" cy="4373563"/>
          </a:xfrm>
        </p:spPr>
        <p:txBody>
          <a:bodyPr>
            <a:normAutofit/>
          </a:bodyPr>
          <a:lstStyle/>
          <a:p>
            <a:r>
              <a:rPr lang="zh-CN" altLang="zh-CN" dirty="0"/>
              <a:t/>
            </a:r>
            <a:br>
              <a:rPr lang="zh-CN" altLang="zh-CN" dirty="0"/>
            </a:br>
            <a:r>
              <a:rPr lang="zh-CN" altLang="zh-CN" dirty="0" smtClean="0"/>
              <a:t>法文版书名为</a:t>
            </a:r>
            <a:r>
              <a:rPr lang="zh-CN" altLang="zh-CN"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n-US" altLang="zh-CN"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Images </a:t>
            </a:r>
            <a:r>
              <a:rPr lang="en-US" altLang="zh-CN"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à</a:t>
            </a:r>
            <a:r>
              <a:rPr lang="en-US" altLang="zh-CN"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 </a:t>
            </a:r>
            <a:r>
              <a:rPr lang="en-US" altLang="zh-CN"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Sauvette</a:t>
            </a:r>
            <a:r>
              <a:rPr lang="zh-CN" altLang="zh-CN"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zh-CN" altLang="zh-CN" dirty="0"/>
              <a:t>，意为“走动中拍摄的照片”</a:t>
            </a:r>
            <a:r>
              <a:rPr lang="zh-CN" altLang="zh-CN" dirty="0" smtClean="0"/>
              <a:t>，</a:t>
            </a:r>
            <a:r>
              <a:rPr lang="zh-CN" altLang="zh-CN" dirty="0"/>
              <a:t>巴黎</a:t>
            </a:r>
            <a:r>
              <a:rPr lang="en-US" altLang="zh-CN" dirty="0"/>
              <a:t>Verve</a:t>
            </a:r>
            <a:r>
              <a:rPr lang="zh-CN" altLang="zh-CN" dirty="0"/>
              <a:t>出版社</a:t>
            </a:r>
            <a:r>
              <a:rPr lang="zh-CN" altLang="zh-CN" dirty="0" smtClean="0"/>
              <a:t>出版</a:t>
            </a:r>
            <a:r>
              <a:rPr lang="zh-CN" altLang="en-US" dirty="0" smtClean="0"/>
              <a:t>，</a:t>
            </a:r>
            <a:r>
              <a:rPr lang="zh-CN" altLang="zh-CN" dirty="0" smtClean="0"/>
              <a:t>封面由画家马蒂斯设计。</a:t>
            </a:r>
            <a:endParaRPr lang="en-US" altLang="zh-CN" dirty="0" smtClean="0"/>
          </a:p>
          <a:p>
            <a:endParaRPr lang="en-US" altLang="zh-CN" dirty="0" smtClean="0"/>
          </a:p>
          <a:p>
            <a:r>
              <a:rPr lang="zh-CN" altLang="zh-CN" dirty="0" smtClean="0"/>
              <a:t>英文版书名则</a:t>
            </a:r>
            <a:r>
              <a:rPr lang="zh-CN" altLang="zh-CN" dirty="0"/>
              <a:t>是</a:t>
            </a:r>
            <a:r>
              <a:rPr lang="zh-CN" altLang="zh-CN"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en-US" altLang="zh-CN"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Decisive Moment</a:t>
            </a:r>
            <a:r>
              <a:rPr lang="zh-CN" altLang="zh-CN"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r>
              <a:rPr lang="zh-CN" altLang="en-US" dirty="0" smtClean="0"/>
              <a:t>，</a:t>
            </a:r>
            <a:r>
              <a:rPr lang="zh-CN" altLang="zh-CN" dirty="0"/>
              <a:t>意即“决定性瞬间” </a:t>
            </a:r>
            <a:r>
              <a:rPr lang="zh-CN" altLang="zh-CN" dirty="0" smtClean="0"/>
              <a:t>“</a:t>
            </a:r>
            <a:r>
              <a:rPr lang="zh-CN" altLang="zh-CN" dirty="0"/>
              <a:t>西蒙和舒斯特”（</a:t>
            </a:r>
            <a:r>
              <a:rPr lang="en-US" altLang="zh-CN" dirty="0" err="1"/>
              <a:t>Simon&amp;</a:t>
            </a:r>
            <a:r>
              <a:rPr lang="en-US" altLang="zh-CN" dirty="0" err="1" smtClean="0"/>
              <a:t>Schuster</a:t>
            </a:r>
            <a:r>
              <a:rPr lang="zh-CN" altLang="zh-CN" dirty="0"/>
              <a:t>）出版社在美国</a:t>
            </a:r>
            <a:r>
              <a:rPr lang="zh-CN" altLang="zh-CN" dirty="0" smtClean="0"/>
              <a:t>出版。</a:t>
            </a:r>
            <a:endParaRPr kumimoji="1" lang="zh-CN" altLang="en-US" dirty="0"/>
          </a:p>
        </p:txBody>
      </p:sp>
      <p:pic>
        <p:nvPicPr>
          <p:cNvPr id="4" name="内容占位符 3" descr="决定性瞬间法文版.jpg"/>
          <p:cNvPicPr>
            <a:picLocks noChangeAspect="1"/>
          </p:cNvPicPr>
          <p:nvPr/>
        </p:nvPicPr>
        <p:blipFill>
          <a:blip r:embed="rId2" cstate="email">
            <a:extLst>
              <a:ext uri="{28A0092B-C50C-407E-A947-70E740481C1C}">
                <a14:useLocalDpi xmlns:a14="http://schemas.microsoft.com/office/drawing/2010/main" val="0"/>
              </a:ext>
            </a:extLst>
          </a:blip>
          <a:srcRect l="-60544" r="-60544"/>
          <a:stretch>
            <a:fillRect/>
          </a:stretch>
        </p:blipFill>
        <p:spPr>
          <a:xfrm>
            <a:off x="2516035" y="1752600"/>
            <a:ext cx="7404407" cy="4249821"/>
          </a:xfrm>
          <a:prstGeom prst="rect">
            <a:avLst/>
          </a:prstGeom>
        </p:spPr>
      </p:pic>
    </p:spTree>
    <p:extLst>
      <p:ext uri="{BB962C8B-B14F-4D97-AF65-F5344CB8AC3E}">
        <p14:creationId xmlns:p14="http://schemas.microsoft.com/office/powerpoint/2010/main" val="4378110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5049" y="1600200"/>
            <a:ext cx="5246261" cy="4480560"/>
          </a:xfrm>
        </p:spPr>
        <p:txBody>
          <a:bodyPr>
            <a:normAutofit fontScale="85000" lnSpcReduction="20000"/>
          </a:bodyPr>
          <a:lstStyle/>
          <a:p>
            <a:r>
              <a:rPr lang="en-US" altLang="zh-CN" dirty="0" smtClean="0"/>
              <a:t>      </a:t>
            </a:r>
            <a:r>
              <a:rPr lang="zh-CN" altLang="zh-CN" dirty="0" smtClean="0"/>
              <a:t>“</a:t>
            </a:r>
            <a:r>
              <a:rPr lang="zh-CN" altLang="zh-CN" dirty="0"/>
              <a:t>摄影即是在不足一秒的瞬间内，同步识别一个事件的意义所在以及表达这一事件所需形态的精确组合。</a:t>
            </a:r>
            <a:r>
              <a:rPr lang="zh-CN" altLang="zh-CN" dirty="0" smtClean="0"/>
              <a:t>”</a:t>
            </a:r>
            <a:endParaRPr lang="en-US" altLang="zh-CN" dirty="0" smtClean="0"/>
          </a:p>
          <a:p>
            <a:endParaRPr lang="en-US" altLang="zh-CN" dirty="0" smtClean="0"/>
          </a:p>
          <a:p>
            <a:r>
              <a:rPr lang="en-US" altLang="zh-CN" dirty="0" smtClean="0"/>
              <a:t>       </a:t>
            </a:r>
            <a:r>
              <a:rPr lang="zh-CN" altLang="zh-CN" dirty="0" smtClean="0"/>
              <a:t>切</a:t>
            </a:r>
            <a:r>
              <a:rPr lang="zh-CN" altLang="zh-CN" dirty="0"/>
              <a:t>割“决定性瞬间”的方法：“我们预知运动有可能呈现的方式，在这种运动的过程中，存在着某一个瞬间，在这个瞬间，各种元素达到了平衡。摄影就是抓住这一瞬间，牢牢地抓住它的平衡。” </a:t>
            </a:r>
            <a:endParaRPr kumimoji="1" lang="zh-CN" altLang="en-US" dirty="0"/>
          </a:p>
        </p:txBody>
      </p:sp>
      <p:sp>
        <p:nvSpPr>
          <p:cNvPr id="5" name="文本占位符 4"/>
          <p:cNvSpPr>
            <a:spLocks noGrp="1"/>
          </p:cNvSpPr>
          <p:nvPr>
            <p:ph type="body" sz="half" idx="2"/>
          </p:nvPr>
        </p:nvSpPr>
        <p:spPr/>
        <p:txBody>
          <a:bodyPr/>
          <a:lstStyle/>
          <a:p>
            <a:endParaRPr kumimoji="1" lang="zh-CN" altLang="en-US" dirty="0"/>
          </a:p>
        </p:txBody>
      </p:sp>
      <p:sp>
        <p:nvSpPr>
          <p:cNvPr id="2" name="标题 1"/>
          <p:cNvSpPr>
            <a:spLocks noGrp="1"/>
          </p:cNvSpPr>
          <p:nvPr>
            <p:ph type="title"/>
          </p:nvPr>
        </p:nvSpPr>
        <p:spPr/>
        <p:txBody>
          <a:bodyPr/>
          <a:lstStyle/>
          <a:p>
            <a:r>
              <a:rPr kumimoji="1" lang="zh-CN" altLang="en-US" dirty="0" smtClean="0"/>
              <a:t>决定性瞬间</a:t>
            </a:r>
            <a:r>
              <a:rPr kumimoji="1" lang="en-US" altLang="zh-CN" dirty="0" smtClean="0"/>
              <a:t/>
            </a:r>
            <a:br>
              <a:rPr kumimoji="1" lang="en-US" altLang="zh-CN" dirty="0" smtClean="0"/>
            </a:br>
            <a:r>
              <a:rPr kumimoji="1" lang="zh-CN"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ecisive</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zh-CN"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oment</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6" name="内容占位符 3" descr="圣拉扎尔火车站后面1932.jpg"/>
          <p:cNvPicPr>
            <a:picLocks noGrp="1" noChangeAspect="1"/>
          </p:cNvPicPr>
          <p:nvPr>
            <p:ph idx="1"/>
          </p:nvPr>
        </p:nvPicPr>
        <p:blipFill>
          <a:blip r:embed="rId2" cstate="email">
            <a:extLst>
              <a:ext uri="{28A0092B-C50C-407E-A947-70E740481C1C}">
                <a14:useLocalDpi xmlns:a14="http://schemas.microsoft.com/office/drawing/2010/main" val="0"/>
              </a:ext>
            </a:extLst>
          </a:blip>
          <a:srcRect l="-72633" r="-72633"/>
          <a:stretch>
            <a:fillRect/>
          </a:stretch>
        </p:blipFill>
        <p:spPr>
          <a:xfrm>
            <a:off x="-2032286" y="1600200"/>
            <a:ext cx="7806420" cy="4480560"/>
          </a:xfrm>
        </p:spPr>
      </p:pic>
    </p:spTree>
    <p:extLst>
      <p:ext uri="{BB962C8B-B14F-4D97-AF65-F5344CB8AC3E}">
        <p14:creationId xmlns:p14="http://schemas.microsoft.com/office/powerpoint/2010/main" val="7922869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决定性瞬间的基石：</a:t>
            </a:r>
            <a:r>
              <a:rPr kumimoji="1" lang="en-US" altLang="zh-CN" dirty="0" smtClean="0"/>
              <a:t/>
            </a:r>
            <a:br>
              <a:rPr kumimoji="1" lang="en-US" altLang="zh-CN" dirty="0" smtClean="0"/>
            </a:br>
            <a:r>
              <a:rPr lang="zh-CN" altLang="zh-CN" dirty="0" smtClean="0"/>
              <a:t>绘画几何学</a:t>
            </a:r>
            <a:r>
              <a:rPr lang="zh-CN" altLang="en-US" dirty="0" smtClean="0"/>
              <a:t>、</a:t>
            </a:r>
            <a:r>
              <a:rPr lang="zh-CN" altLang="zh-CN" dirty="0"/>
              <a:t>超现实主义直觉</a:t>
            </a:r>
            <a:endParaRPr kumimoji="1" lang="zh-CN" altLang="en-US" dirty="0"/>
          </a:p>
        </p:txBody>
      </p:sp>
      <p:sp>
        <p:nvSpPr>
          <p:cNvPr id="3" name="内容占位符 2"/>
          <p:cNvSpPr>
            <a:spLocks noGrp="1"/>
          </p:cNvSpPr>
          <p:nvPr>
            <p:ph idx="1"/>
          </p:nvPr>
        </p:nvSpPr>
        <p:spPr>
          <a:xfrm>
            <a:off x="457200" y="2011760"/>
            <a:ext cx="7620000" cy="4373563"/>
          </a:xfrm>
        </p:spPr>
        <p:txBody>
          <a:bodyPr/>
          <a:lstStyle/>
          <a:p>
            <a:r>
              <a:rPr lang="zh-CN" altLang="en-US" dirty="0" smtClean="0"/>
              <a:t>    </a:t>
            </a:r>
            <a:r>
              <a:rPr lang="zh-CN" altLang="zh-CN" dirty="0" smtClean="0"/>
              <a:t>玛</a:t>
            </a:r>
            <a:r>
              <a:rPr lang="zh-CN" altLang="zh-CN" dirty="0"/>
              <a:t>格南摄影师、曾经担任过卡蒂埃－布列松助手的英格</a:t>
            </a:r>
            <a:r>
              <a:rPr lang="en-US" altLang="zh-CN" dirty="0"/>
              <a:t>·</a:t>
            </a:r>
            <a:r>
              <a:rPr lang="zh-CN" altLang="zh-CN" dirty="0"/>
              <a:t>莫拉斯说：“他告诉我，先关注照片的构图和视觉秩序，再让‘戏剧性</a:t>
            </a:r>
            <a:r>
              <a:rPr lang="en-US" altLang="zh-CN" dirty="0"/>
              <a:t>’</a:t>
            </a:r>
            <a:r>
              <a:rPr lang="zh-CN" altLang="zh-CN" dirty="0"/>
              <a:t>来处理余下的一切。” </a:t>
            </a:r>
            <a:endParaRPr kumimoji="1" lang="zh-CN" altLang="en-US" dirty="0"/>
          </a:p>
        </p:txBody>
      </p:sp>
    </p:spTree>
    <p:extLst>
      <p:ext uri="{BB962C8B-B14F-4D97-AF65-F5344CB8AC3E}">
        <p14:creationId xmlns:p14="http://schemas.microsoft.com/office/powerpoint/2010/main" val="35446124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
            </a:r>
            <a:br>
              <a:rPr kumimoji="1" lang="en-US" altLang="zh-CN" dirty="0" smtClean="0"/>
            </a:br>
            <a:r>
              <a:rPr kumimoji="1" lang="zh-CN" altLang="en-US" dirty="0"/>
              <a:t>“</a:t>
            </a:r>
            <a:r>
              <a:rPr kumimoji="1" lang="zh-CN" altLang="en-US" dirty="0" smtClean="0"/>
              <a:t>决定性瞬间”理论的意义</a:t>
            </a:r>
            <a:endParaRPr kumimoji="1" lang="zh-CN" altLang="en-US" dirty="0"/>
          </a:p>
        </p:txBody>
      </p:sp>
      <p:sp>
        <p:nvSpPr>
          <p:cNvPr id="3" name="内容占位符 2"/>
          <p:cNvSpPr>
            <a:spLocks noGrp="1"/>
          </p:cNvSpPr>
          <p:nvPr>
            <p:ph idx="1"/>
          </p:nvPr>
        </p:nvSpPr>
        <p:spPr/>
        <p:txBody>
          <a:bodyPr/>
          <a:lstStyle/>
          <a:p>
            <a:r>
              <a:rPr kumimoji="1" lang="zh-CN" altLang="en-US" dirty="0" smtClean="0"/>
              <a:t>完全是摄影独有的美学理论，极大地提升了摄影的艺术地位。</a:t>
            </a:r>
            <a:endParaRPr kumimoji="1" lang="en-US" altLang="zh-CN" dirty="0" smtClean="0"/>
          </a:p>
          <a:p>
            <a:endParaRPr kumimoji="1" lang="en-US" altLang="zh-CN" dirty="0"/>
          </a:p>
          <a:p>
            <a:r>
              <a:rPr kumimoji="1" lang="zh-CN" altLang="en-US" dirty="0" smtClean="0"/>
              <a:t>摄影器材发展对“决定性瞬间”理论的催化：</a:t>
            </a:r>
            <a:endParaRPr kumimoji="1" lang="en-US" altLang="zh-CN" dirty="0" smtClean="0"/>
          </a:p>
          <a:p>
            <a:r>
              <a:rPr kumimoji="1" lang="zh-CN" altLang="zh-CN" dirty="0" smtClean="0"/>
              <a:t>1</a:t>
            </a:r>
            <a:r>
              <a:rPr kumimoji="1" lang="zh-CN" altLang="en-US" dirty="0" smtClean="0"/>
              <a:t>、快门</a:t>
            </a:r>
            <a:endParaRPr kumimoji="1" lang="en-US" altLang="zh-CN" dirty="0" smtClean="0"/>
          </a:p>
          <a:p>
            <a:r>
              <a:rPr kumimoji="1" lang="zh-CN" altLang="zh-CN" dirty="0" smtClean="0"/>
              <a:t>2</a:t>
            </a:r>
            <a:r>
              <a:rPr kumimoji="1" lang="zh-CN" altLang="en-US" dirty="0" smtClean="0"/>
              <a:t>、徕卡</a:t>
            </a:r>
            <a:endParaRPr kumimoji="1" lang="zh-CN" altLang="en-US" dirty="0"/>
          </a:p>
        </p:txBody>
      </p:sp>
    </p:spTree>
    <p:extLst>
      <p:ext uri="{BB962C8B-B14F-4D97-AF65-F5344CB8AC3E}">
        <p14:creationId xmlns:p14="http://schemas.microsoft.com/office/powerpoint/2010/main" val="245535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579359"/>
            <a:ext cx="8004847" cy="1371600"/>
          </a:xfrm>
        </p:spPr>
        <p:txBody>
          <a:bodyPr>
            <a:normAutofit/>
          </a:bodyPr>
          <a:lstStyle/>
          <a:p>
            <a:r>
              <a:rPr lang="zh-CN" altLang="zh-CN" dirty="0" smtClean="0"/>
              <a:t>两周时间写就</a:t>
            </a:r>
            <a:r>
              <a:rPr lang="zh-CN" altLang="en-US" dirty="0" smtClean="0"/>
              <a:t>，</a:t>
            </a:r>
            <a:r>
              <a:rPr lang="en-US" altLang="zh-CN" dirty="0" smtClean="0"/>
              <a:t/>
            </a:r>
            <a:br>
              <a:rPr lang="en-US" altLang="zh-CN" dirty="0" smtClean="0"/>
            </a:br>
            <a:r>
              <a:rPr lang="zh-CN" altLang="en-US" dirty="0" smtClean="0"/>
              <a:t>影响</a:t>
            </a:r>
            <a:r>
              <a:rPr lang="zh-CN" altLang="zh-CN" dirty="0" smtClean="0"/>
              <a:t>几代摄影师 </a:t>
            </a:r>
            <a:endParaRPr kumimoji="1" lang="zh-CN" altLang="en-US" dirty="0"/>
          </a:p>
        </p:txBody>
      </p:sp>
      <p:sp>
        <p:nvSpPr>
          <p:cNvPr id="3" name="内容占位符 2"/>
          <p:cNvSpPr>
            <a:spLocks noGrp="1"/>
          </p:cNvSpPr>
          <p:nvPr>
            <p:ph idx="1"/>
          </p:nvPr>
        </p:nvSpPr>
        <p:spPr>
          <a:xfrm>
            <a:off x="457200" y="2291993"/>
            <a:ext cx="7620000" cy="2888839"/>
          </a:xfrm>
        </p:spPr>
        <p:txBody>
          <a:bodyPr>
            <a:normAutofit/>
          </a:bodyPr>
          <a:lstStyle/>
          <a:p>
            <a:r>
              <a:rPr lang="en-US" altLang="zh-CN" dirty="0" smtClean="0"/>
              <a:t>1</a:t>
            </a:r>
            <a:r>
              <a:rPr lang="zh-CN" altLang="en-US" dirty="0" smtClean="0"/>
              <a:t>、</a:t>
            </a:r>
            <a:r>
              <a:rPr lang="zh-CN" altLang="zh-CN" dirty="0" smtClean="0"/>
              <a:t>“</a:t>
            </a:r>
            <a:r>
              <a:rPr lang="zh-CN" altLang="zh-CN" dirty="0"/>
              <a:t>粗糙直率” </a:t>
            </a:r>
            <a:r>
              <a:rPr lang="zh-CN" altLang="en-US" dirty="0" smtClean="0"/>
              <a:t>之美</a:t>
            </a:r>
            <a:endParaRPr lang="en-US" altLang="zh-CN" dirty="0" smtClean="0"/>
          </a:p>
          <a:p>
            <a:r>
              <a:rPr lang="en-US" altLang="zh-CN" dirty="0" smtClean="0"/>
              <a:t>2</a:t>
            </a:r>
            <a:r>
              <a:rPr lang="zh-CN" altLang="en-US" dirty="0" smtClean="0"/>
              <a:t>、</a:t>
            </a:r>
            <a:r>
              <a:rPr lang="zh-CN" altLang="zh-CN" dirty="0" smtClean="0"/>
              <a:t>“</a:t>
            </a:r>
            <a:r>
              <a:rPr lang="zh-CN" altLang="zh-CN" dirty="0"/>
              <a:t>反决定性瞬间</a:t>
            </a:r>
            <a:r>
              <a:rPr lang="zh-CN" altLang="zh-CN" dirty="0" smtClean="0"/>
              <a:t>”</a:t>
            </a:r>
            <a:r>
              <a:rPr lang="zh-CN" altLang="en-US" dirty="0" smtClean="0"/>
              <a:t>：</a:t>
            </a:r>
            <a:endParaRPr lang="en-US" altLang="zh-CN" dirty="0" smtClean="0"/>
          </a:p>
          <a:p>
            <a:r>
              <a:rPr lang="zh-CN" altLang="en-US" dirty="0" smtClean="0"/>
              <a:t>反“瞬间至上”</a:t>
            </a:r>
            <a:endParaRPr lang="en-US" altLang="zh-CN" dirty="0" smtClean="0"/>
          </a:p>
          <a:p>
            <a:r>
              <a:rPr lang="zh-CN" altLang="en-US" dirty="0" smtClean="0"/>
              <a:t>反“构图第一”</a:t>
            </a:r>
            <a:endParaRPr lang="en-US" altLang="zh-CN" dirty="0" smtClean="0"/>
          </a:p>
          <a:p>
            <a:r>
              <a:rPr lang="zh-CN" altLang="en-US" dirty="0" smtClean="0"/>
              <a:t>反“不干涉拍摄对象”</a:t>
            </a:r>
            <a:endParaRPr lang="en-US" altLang="zh-CN" dirty="0" smtClean="0"/>
          </a:p>
          <a:p>
            <a:r>
              <a:rPr lang="zh-CN" altLang="en-US" dirty="0" smtClean="0"/>
              <a:t>反“追求永恒和不凡”</a:t>
            </a:r>
            <a:r>
              <a:rPr lang="zh-CN" altLang="zh-CN" dirty="0" smtClean="0"/>
              <a:t>  </a:t>
            </a:r>
            <a:endParaRPr kumimoji="1" lang="zh-CN" altLang="en-US" dirty="0"/>
          </a:p>
        </p:txBody>
      </p:sp>
    </p:spTree>
    <p:extLst>
      <p:ext uri="{BB962C8B-B14F-4D97-AF65-F5344CB8AC3E}">
        <p14:creationId xmlns:p14="http://schemas.microsoft.com/office/powerpoint/2010/main" val="272029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sz="4000" dirty="0"/>
              <a:t>四、摄影后现代的序幕：</a:t>
            </a:r>
            <a:r>
              <a:rPr kumimoji="1" lang="en-US" altLang="zh-CN" sz="4000" dirty="0"/>
              <a:t/>
            </a:r>
            <a:br>
              <a:rPr kumimoji="1" lang="en-US" altLang="zh-CN" sz="4000" dirty="0"/>
            </a:br>
            <a:r>
              <a:rPr kumimoji="1" lang="zh-CN" altLang="en-US" sz="4000" dirty="0"/>
              <a:t>两个“美国人”的“革命”</a:t>
            </a:r>
          </a:p>
        </p:txBody>
      </p:sp>
      <p:sp>
        <p:nvSpPr>
          <p:cNvPr id="5" name="副标题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3198816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四、摄影后现代的序幕：</a:t>
            </a:r>
            <a:r>
              <a:rPr kumimoji="1" lang="en-US" altLang="zh-CN" dirty="0" smtClean="0"/>
              <a:t/>
            </a:r>
            <a:br>
              <a:rPr kumimoji="1" lang="en-US" altLang="zh-CN" dirty="0" smtClean="0"/>
            </a:br>
            <a:r>
              <a:rPr kumimoji="1" lang="zh-CN" altLang="en-US" dirty="0" smtClean="0"/>
              <a:t>两个“美国人”的“革命”</a:t>
            </a:r>
            <a:endParaRPr kumimoji="1" lang="zh-CN" altLang="en-US" dirty="0"/>
          </a:p>
        </p:txBody>
      </p:sp>
      <p:sp>
        <p:nvSpPr>
          <p:cNvPr id="3" name="内容占位符 2"/>
          <p:cNvSpPr>
            <a:spLocks noGrp="1"/>
          </p:cNvSpPr>
          <p:nvPr>
            <p:ph idx="1"/>
          </p:nvPr>
        </p:nvSpPr>
        <p:spPr/>
        <p:txBody>
          <a:bodyPr/>
          <a:lstStyle/>
          <a:p>
            <a:r>
              <a:rPr kumimoji="1" lang="en-US" altLang="zh-CN" dirty="0" smtClean="0"/>
              <a:t>20</a:t>
            </a:r>
            <a:r>
              <a:rPr kumimoji="1" lang="zh-CN" altLang="en-US" dirty="0" smtClean="0"/>
              <a:t>世纪</a:t>
            </a:r>
            <a:r>
              <a:rPr kumimoji="1" lang="en-US" altLang="zh-CN" dirty="0" smtClean="0"/>
              <a:t>50</a:t>
            </a:r>
            <a:r>
              <a:rPr kumimoji="1" lang="zh-CN" altLang="en-US" dirty="0" smtClean="0"/>
              <a:t>年代开始的“革命”，拉开了摄影后现代的序幕。</a:t>
            </a:r>
            <a:endParaRPr kumimoji="1" lang="en-US" altLang="zh-CN" dirty="0" smtClean="0"/>
          </a:p>
          <a:p>
            <a:endParaRPr kumimoji="1" lang="en-US" altLang="zh-CN" dirty="0"/>
          </a:p>
          <a:p>
            <a:r>
              <a:rPr kumimoji="1" lang="zh-CN" altLang="en-US" dirty="0" smtClean="0"/>
              <a:t>一个欧洲人在美国：罗伯特弗兰克，</a:t>
            </a:r>
            <a:r>
              <a:rPr kumimoji="1" lang="en-US" altLang="zh-CN" dirty="0" smtClean="0"/>
              <a:t>《</a:t>
            </a:r>
            <a:r>
              <a:rPr kumimoji="1" lang="zh-CN" altLang="en-US" dirty="0" smtClean="0"/>
              <a:t>美国人</a:t>
            </a:r>
            <a:r>
              <a:rPr kumimoji="1" lang="en-US" altLang="zh-CN" dirty="0" smtClean="0"/>
              <a:t>》</a:t>
            </a:r>
          </a:p>
          <a:p>
            <a:r>
              <a:rPr kumimoji="1" lang="zh-CN" altLang="en-US" dirty="0" smtClean="0"/>
              <a:t>一个美国人在欧洲：威廉克莱因，</a:t>
            </a:r>
            <a:r>
              <a:rPr kumimoji="1" lang="en-US" altLang="zh-CN" dirty="0" smtClean="0"/>
              <a:t>《</a:t>
            </a:r>
            <a:r>
              <a:rPr kumimoji="1" lang="zh-CN" altLang="en-US" dirty="0" smtClean="0"/>
              <a:t>纽约</a:t>
            </a:r>
            <a:r>
              <a:rPr kumimoji="1" lang="en-US" altLang="zh-CN" dirty="0" smtClean="0"/>
              <a:t>》</a:t>
            </a:r>
            <a:endParaRPr kumimoji="1" lang="zh-CN" altLang="en-US" dirty="0"/>
          </a:p>
        </p:txBody>
      </p:sp>
    </p:spTree>
    <p:extLst>
      <p:ext uri="{BB962C8B-B14F-4D97-AF65-F5344CB8AC3E}">
        <p14:creationId xmlns:p14="http://schemas.microsoft.com/office/powerpoint/2010/main" val="152548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5791200" cy="1189836"/>
          </a:xfrm>
        </p:spPr>
        <p:txBody>
          <a:bodyPr/>
          <a:lstStyle/>
          <a:p>
            <a:r>
              <a:rPr lang="en-US" altLang="zh-CN" dirty="0"/>
              <a:t>1822</a:t>
            </a:r>
            <a:r>
              <a:rPr lang="zh-CN" altLang="zh-CN" dirty="0"/>
              <a:t>年 </a:t>
            </a:r>
            <a:r>
              <a:rPr lang="zh-CN" altLang="en-US" dirty="0"/>
              <a:t>，</a:t>
            </a:r>
            <a:r>
              <a:rPr lang="zh-CN" altLang="zh-CN" dirty="0"/>
              <a:t>《桌上的物品》 </a:t>
            </a:r>
            <a:endParaRPr kumimoji="1" lang="zh-CN" altLang="en-US" dirty="0"/>
          </a:p>
        </p:txBody>
      </p:sp>
      <p:pic>
        <p:nvPicPr>
          <p:cNvPr id="4" name="内容占位符 3" descr="20150624-L1003904.jpg"/>
          <p:cNvPicPr>
            <a:picLocks noGrp="1" noChangeAspect="1"/>
          </p:cNvPicPr>
          <p:nvPr>
            <p:ph idx="1"/>
          </p:nvPr>
        </p:nvPicPr>
        <p:blipFill>
          <a:blip r:embed="rId2" cstate="email">
            <a:extLst>
              <a:ext uri="{28A0092B-C50C-407E-A947-70E740481C1C}">
                <a14:useLocalDpi xmlns:a14="http://schemas.microsoft.com/office/drawing/2010/main" val="0"/>
              </a:ext>
            </a:extLst>
          </a:blip>
          <a:srcRect l="-3371" r="-3371"/>
          <a:stretch>
            <a:fillRect/>
          </a:stretch>
        </p:blipFill>
        <p:spPr>
          <a:xfrm>
            <a:off x="457199" y="1506632"/>
            <a:ext cx="8048549" cy="4619532"/>
          </a:xfrm>
        </p:spPr>
      </p:pic>
    </p:spTree>
    <p:extLst>
      <p:ext uri="{BB962C8B-B14F-4D97-AF65-F5344CB8AC3E}">
        <p14:creationId xmlns:p14="http://schemas.microsoft.com/office/powerpoint/2010/main" val="13468738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为未来的摄影美学奠定基调</a:t>
            </a:r>
            <a:endParaRPr kumimoji="1"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zh-CN" altLang="zh-CN" dirty="0" smtClean="0"/>
              <a:t>摄影家从个</a:t>
            </a:r>
            <a:r>
              <a:rPr lang="zh-CN" altLang="zh-CN" dirty="0"/>
              <a:t>人的体验出发，观看并表达自身感受到的世界</a:t>
            </a:r>
            <a:r>
              <a:rPr lang="zh-CN" altLang="zh-CN" dirty="0" smtClean="0"/>
              <a:t>；</a:t>
            </a:r>
            <a:endParaRPr lang="en-US" altLang="zh-CN" dirty="0" smtClean="0"/>
          </a:p>
          <a:p>
            <a:endParaRPr lang="en-US" altLang="zh-CN" dirty="0" smtClean="0"/>
          </a:p>
          <a:p>
            <a:r>
              <a:rPr lang="en-US" altLang="zh-CN" dirty="0" smtClean="0"/>
              <a:t>2</a:t>
            </a:r>
            <a:r>
              <a:rPr lang="zh-CN" altLang="en-US" dirty="0" smtClean="0"/>
              <a:t>、</a:t>
            </a:r>
            <a:r>
              <a:rPr lang="zh-CN" altLang="zh-CN" dirty="0" smtClean="0"/>
              <a:t>通过对生活常态</a:t>
            </a:r>
            <a:r>
              <a:rPr lang="zh-CN" altLang="zh-CN" dirty="0"/>
              <a:t>和平庸无聊进行展示，剥去了弥漫在当时摄影界的英雄主义和浪漫主义，质疑当时意识形态化的人文主义价值观</a:t>
            </a:r>
            <a:r>
              <a:rPr lang="zh-CN" altLang="zh-CN" dirty="0" smtClean="0"/>
              <a:t>；</a:t>
            </a:r>
            <a:endParaRPr lang="en-US" altLang="zh-CN" dirty="0" smtClean="0"/>
          </a:p>
          <a:p>
            <a:endParaRPr lang="en-US" altLang="zh-CN" dirty="0"/>
          </a:p>
          <a:p>
            <a:r>
              <a:rPr lang="en-US" altLang="zh-CN" dirty="0" smtClean="0"/>
              <a:t>3</a:t>
            </a:r>
            <a:r>
              <a:rPr lang="zh-CN" altLang="en-US" dirty="0" smtClean="0"/>
              <a:t>、</a:t>
            </a:r>
            <a:r>
              <a:rPr lang="zh-CN" altLang="zh-CN" dirty="0" smtClean="0"/>
              <a:t>用粗糙暴戾</a:t>
            </a:r>
            <a:r>
              <a:rPr lang="zh-CN" altLang="zh-CN" dirty="0"/>
              <a:t>、开放多义化的图像，来对抗现代主义摄影美学，对抗那种外观精致高雅、瞬间和构图控制精准、意义指向明确的图像。 </a:t>
            </a:r>
            <a:endParaRPr kumimoji="1" lang="zh-CN" altLang="en-US" dirty="0"/>
          </a:p>
        </p:txBody>
      </p:sp>
    </p:spTree>
    <p:extLst>
      <p:ext uri="{BB962C8B-B14F-4D97-AF65-F5344CB8AC3E}">
        <p14:creationId xmlns:p14="http://schemas.microsoft.com/office/powerpoint/2010/main" val="422274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罗伯特</a:t>
            </a:r>
            <a:r>
              <a:rPr lang="en-US" altLang="zh-CN" dirty="0"/>
              <a:t>·</a:t>
            </a:r>
            <a:r>
              <a:rPr lang="zh-CN" altLang="zh-CN" dirty="0"/>
              <a:t>弗兰</a:t>
            </a:r>
            <a:r>
              <a:rPr lang="zh-CN" altLang="zh-CN" dirty="0" smtClean="0"/>
              <a:t>克</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Robert Frank</a:t>
            </a:r>
            <a:endParaRPr kumimoji="1" lang="zh-CN" altLang="en-US" dirty="0"/>
          </a:p>
        </p:txBody>
      </p:sp>
      <p:pic>
        <p:nvPicPr>
          <p:cNvPr id="4" name="内容占位符 3" descr="弗兰克1956年.jpg"/>
          <p:cNvPicPr>
            <a:picLocks noGrp="1" noChangeAspect="1"/>
          </p:cNvPicPr>
          <p:nvPr>
            <p:ph idx="1"/>
          </p:nvPr>
        </p:nvPicPr>
        <p:blipFill>
          <a:blip r:embed="rId2" cstate="email">
            <a:extLst>
              <a:ext uri="{28A0092B-C50C-407E-A947-70E740481C1C}">
                <a14:useLocalDpi xmlns:a14="http://schemas.microsoft.com/office/drawing/2010/main" val="0"/>
              </a:ext>
            </a:extLst>
          </a:blip>
          <a:srcRect l="-8504" r="-8504"/>
          <a:stretch>
            <a:fillRect/>
          </a:stretch>
        </p:blipFill>
        <p:spPr/>
      </p:pic>
    </p:spTree>
    <p:extLst>
      <p:ext uri="{BB962C8B-B14F-4D97-AF65-F5344CB8AC3E}">
        <p14:creationId xmlns:p14="http://schemas.microsoft.com/office/powerpoint/2010/main" val="15687808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5791200" cy="1339090"/>
          </a:xfrm>
        </p:spPr>
        <p:txBody>
          <a:bodyPr>
            <a:normAutofit/>
          </a:bodyPr>
          <a:lstStyle/>
          <a:p>
            <a:r>
              <a:rPr kumimoji="1" lang="en-US" altLang="zh-CN" dirty="0" smtClean="0"/>
              <a:t>1953</a:t>
            </a:r>
            <a:r>
              <a:rPr kumimoji="1" lang="zh-CN" altLang="en-US" dirty="0" smtClean="0"/>
              <a:t>年，与爱德华</a:t>
            </a:r>
            <a:r>
              <a:rPr lang="en-US" altLang="zh-CN" dirty="0"/>
              <a:t>·</a:t>
            </a:r>
            <a:r>
              <a:rPr kumimoji="1" lang="zh-CN" altLang="en-US" dirty="0" smtClean="0"/>
              <a:t>斯泰肯（</a:t>
            </a:r>
            <a:r>
              <a:rPr kumimoji="1"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dward</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zh-CN" altLang="zh-CN" b="1" cap="none" spc="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teichen</a:t>
            </a:r>
            <a:r>
              <a:rPr kumimoji="1" lang="zh-CN" altLang="en-US" dirty="0" smtClean="0"/>
              <a:t>）</a:t>
            </a:r>
            <a:endParaRPr kumimoji="1" lang="zh-CN" altLang="en-US" dirty="0"/>
          </a:p>
        </p:txBody>
      </p:sp>
      <p:pic>
        <p:nvPicPr>
          <p:cNvPr id="4" name="内容占位符 3" descr="20150322-P1050515.jpg"/>
          <p:cNvPicPr>
            <a:picLocks noGrp="1" noChangeAspect="1"/>
          </p:cNvPicPr>
          <p:nvPr>
            <p:ph idx="1"/>
          </p:nvPr>
        </p:nvPicPr>
        <p:blipFill>
          <a:blip r:embed="rId2" cstate="email">
            <a:extLst>
              <a:ext uri="{28A0092B-C50C-407E-A947-70E740481C1C}">
                <a14:useLocalDpi xmlns:a14="http://schemas.microsoft.com/office/drawing/2010/main" val="0"/>
              </a:ext>
            </a:extLst>
          </a:blip>
          <a:srcRect l="-10405" r="-10405"/>
          <a:stretch>
            <a:fillRect/>
          </a:stretch>
        </p:blipFill>
        <p:spPr>
          <a:xfrm>
            <a:off x="197276" y="1659866"/>
            <a:ext cx="8125259" cy="4663561"/>
          </a:xfrm>
        </p:spPr>
      </p:pic>
    </p:spTree>
    <p:extLst>
      <p:ext uri="{BB962C8B-B14F-4D97-AF65-F5344CB8AC3E}">
        <p14:creationId xmlns:p14="http://schemas.microsoft.com/office/powerpoint/2010/main" val="18196443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7682895" cy="1371600"/>
          </a:xfrm>
        </p:spPr>
        <p:txBody>
          <a:bodyPr>
            <a:normAutofit/>
          </a:bodyPr>
          <a:lstStyle/>
          <a:p>
            <a:r>
              <a:rPr lang="en-US" altLang="zh-CN" dirty="0" smtClean="0"/>
              <a:t>1955</a:t>
            </a:r>
            <a:r>
              <a:rPr lang="zh-CN" altLang="en-US" dirty="0" smtClean="0"/>
              <a:t>年，</a:t>
            </a:r>
            <a:r>
              <a:rPr lang="zh-CN" altLang="zh-CN" dirty="0" smtClean="0"/>
              <a:t>大型摄影展览</a:t>
            </a:r>
            <a:r>
              <a:rPr lang="zh-CN" altLang="zh-CN" dirty="0"/>
              <a:t>《人类一家</a:t>
            </a:r>
            <a:r>
              <a:rPr lang="zh-CN" altLang="zh-CN" dirty="0" smtClean="0"/>
              <a:t>》</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Family of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内容占位符 3" descr="20150625-L1003967.jpg"/>
          <p:cNvPicPr>
            <a:picLocks noGrp="1" noChangeAspect="1"/>
          </p:cNvPicPr>
          <p:nvPr>
            <p:ph idx="1"/>
          </p:nvPr>
        </p:nvPicPr>
        <p:blipFill>
          <a:blip r:embed="rId2" cstate="email">
            <a:extLst>
              <a:ext uri="{28A0092B-C50C-407E-A947-70E740481C1C}">
                <a14:useLocalDpi xmlns:a14="http://schemas.microsoft.com/office/drawing/2010/main" val="0"/>
              </a:ext>
            </a:extLst>
          </a:blip>
          <a:srcRect l="-1280" r="-1280"/>
          <a:stretch>
            <a:fillRect/>
          </a:stretch>
        </p:blipFill>
        <p:spPr>
          <a:xfrm>
            <a:off x="333903" y="1733911"/>
            <a:ext cx="8339943" cy="4786780"/>
          </a:xfrm>
        </p:spPr>
      </p:pic>
    </p:spTree>
    <p:extLst>
      <p:ext uri="{BB962C8B-B14F-4D97-AF65-F5344CB8AC3E}">
        <p14:creationId xmlns:p14="http://schemas.microsoft.com/office/powerpoint/2010/main" val="18560842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5791200" cy="832087"/>
          </a:xfrm>
        </p:spPr>
        <p:txBody>
          <a:bodyPr>
            <a:normAutofit fontScale="90000"/>
          </a:bodyPr>
          <a:lstStyle/>
          <a:p>
            <a:r>
              <a:rPr kumimoji="1" lang="en-US" altLang="zh-CN" dirty="0" smtClean="0"/>
              <a:t>1954</a:t>
            </a:r>
            <a:r>
              <a:rPr kumimoji="1" lang="zh-CN" altLang="en-US" dirty="0" smtClean="0"/>
              <a:t>年，古根海姆基金申请书</a:t>
            </a:r>
            <a:endParaRPr kumimoji="1" lang="zh-CN" altLang="en-US" dirty="0"/>
          </a:p>
        </p:txBody>
      </p:sp>
      <p:pic>
        <p:nvPicPr>
          <p:cNvPr id="4" name="内容占位符 3" descr="古根海姆基金申请书.jpg"/>
          <p:cNvPicPr>
            <a:picLocks noGrp="1" noChangeAspect="1"/>
          </p:cNvPicPr>
          <p:nvPr>
            <p:ph idx="1"/>
          </p:nvPr>
        </p:nvPicPr>
        <p:blipFill>
          <a:blip r:embed="rId2" cstate="email">
            <a:extLst>
              <a:ext uri="{28A0092B-C50C-407E-A947-70E740481C1C}">
                <a14:useLocalDpi xmlns:a14="http://schemas.microsoft.com/office/drawing/2010/main" val="0"/>
              </a:ext>
            </a:extLst>
          </a:blip>
          <a:srcRect l="-67434" r="-67434"/>
          <a:stretch>
            <a:fillRect/>
          </a:stretch>
        </p:blipFill>
        <p:spPr>
          <a:xfrm>
            <a:off x="0" y="1098171"/>
            <a:ext cx="9144002" cy="5248277"/>
          </a:xfrm>
        </p:spPr>
      </p:pic>
    </p:spTree>
    <p:extLst>
      <p:ext uri="{BB962C8B-B14F-4D97-AF65-F5344CB8AC3E}">
        <p14:creationId xmlns:p14="http://schemas.microsoft.com/office/powerpoint/2010/main" val="2051308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2"/>
          </p:nvPr>
        </p:nvSpPr>
        <p:spPr>
          <a:xfrm>
            <a:off x="157213" y="1710450"/>
            <a:ext cx="3276849" cy="4370309"/>
          </a:xfrm>
        </p:spPr>
        <p:txBody>
          <a:bodyPr/>
          <a:lstStyle/>
          <a:p>
            <a:r>
              <a:rPr lang="zh-CN" altLang="zh-CN" dirty="0" smtClean="0"/>
              <a:t>红</a:t>
            </a:r>
            <a:r>
              <a:rPr lang="zh-CN" altLang="zh-CN" dirty="0"/>
              <a:t>色</a:t>
            </a:r>
            <a:r>
              <a:rPr lang="zh-CN" altLang="en-US" dirty="0"/>
              <a:t>：</a:t>
            </a:r>
            <a:r>
              <a:rPr lang="en-US" altLang="zh-CN" dirty="0"/>
              <a:t>1955</a:t>
            </a:r>
            <a:r>
              <a:rPr lang="zh-CN" altLang="zh-CN" dirty="0"/>
              <a:t>年</a:t>
            </a:r>
            <a:r>
              <a:rPr lang="en-US" altLang="zh-CN" dirty="0"/>
              <a:t>6</a:t>
            </a:r>
            <a:r>
              <a:rPr lang="zh-CN" altLang="zh-CN" dirty="0"/>
              <a:t>月末</a:t>
            </a:r>
            <a:r>
              <a:rPr lang="zh-CN" altLang="zh-CN" dirty="0" smtClean="0"/>
              <a:t>－</a:t>
            </a:r>
            <a:r>
              <a:rPr lang="en-US" altLang="zh-CN" dirty="0" smtClean="0"/>
              <a:t>7</a:t>
            </a:r>
            <a:r>
              <a:rPr lang="zh-CN" altLang="zh-CN" dirty="0" smtClean="0"/>
              <a:t>月中</a:t>
            </a:r>
            <a:endParaRPr lang="en-US" altLang="zh-CN" dirty="0" smtClean="0"/>
          </a:p>
          <a:p>
            <a:endParaRPr lang="en-US" altLang="zh-CN" dirty="0"/>
          </a:p>
          <a:p>
            <a:r>
              <a:rPr lang="zh-CN" altLang="en-US" dirty="0"/>
              <a:t>金色：</a:t>
            </a:r>
            <a:r>
              <a:rPr lang="en-US" altLang="zh-CN" dirty="0"/>
              <a:t>1955</a:t>
            </a:r>
            <a:r>
              <a:rPr lang="zh-CN" altLang="zh-CN" dirty="0"/>
              <a:t>年</a:t>
            </a:r>
            <a:r>
              <a:rPr lang="zh-CN" altLang="zh-CN" dirty="0" smtClean="0"/>
              <a:t>夏天</a:t>
            </a:r>
            <a:endParaRPr lang="en-US" altLang="zh-CN" dirty="0" smtClean="0"/>
          </a:p>
          <a:p>
            <a:endParaRPr lang="en-US" altLang="zh-CN" dirty="0"/>
          </a:p>
          <a:p>
            <a:r>
              <a:rPr lang="zh-CN" altLang="zh-CN" dirty="0"/>
              <a:t>蓝色</a:t>
            </a:r>
            <a:r>
              <a:rPr lang="zh-CN" altLang="en-US" dirty="0"/>
              <a:t>：</a:t>
            </a:r>
            <a:r>
              <a:rPr lang="en-US" altLang="zh-CN" dirty="0"/>
              <a:t>1955</a:t>
            </a:r>
            <a:r>
              <a:rPr lang="zh-CN" altLang="zh-CN" dirty="0"/>
              <a:t>年</a:t>
            </a:r>
            <a:r>
              <a:rPr lang="en-US" altLang="zh-CN" dirty="0"/>
              <a:t>10</a:t>
            </a:r>
            <a:r>
              <a:rPr lang="zh-CN" altLang="zh-CN" dirty="0"/>
              <a:t>月－</a:t>
            </a:r>
            <a:r>
              <a:rPr lang="en-US" altLang="zh-CN" dirty="0"/>
              <a:t>1956</a:t>
            </a:r>
            <a:r>
              <a:rPr lang="zh-CN" altLang="zh-CN" dirty="0"/>
              <a:t>年</a:t>
            </a:r>
            <a:r>
              <a:rPr lang="en-US" altLang="zh-CN" dirty="0"/>
              <a:t>6</a:t>
            </a:r>
            <a:r>
              <a:rPr lang="zh-CN" altLang="zh-CN" dirty="0" smtClean="0"/>
              <a:t>月初 </a:t>
            </a:r>
            <a:endParaRPr kumimoji="1" lang="zh-CN" altLang="en-US" dirty="0"/>
          </a:p>
          <a:p>
            <a:endParaRPr kumimoji="1" lang="zh-CN" altLang="en-US" dirty="0"/>
          </a:p>
        </p:txBody>
      </p:sp>
      <p:sp>
        <p:nvSpPr>
          <p:cNvPr id="2" name="标题 1"/>
          <p:cNvSpPr>
            <a:spLocks noGrp="1"/>
          </p:cNvSpPr>
          <p:nvPr>
            <p:ph type="title"/>
          </p:nvPr>
        </p:nvSpPr>
        <p:spPr>
          <a:xfrm>
            <a:off x="457200" y="152718"/>
            <a:ext cx="5791200" cy="935751"/>
          </a:xfrm>
        </p:spPr>
        <p:txBody>
          <a:bodyPr>
            <a:normAutofit/>
          </a:bodyPr>
          <a:lstStyle/>
          <a:p>
            <a:r>
              <a:rPr kumimoji="1" lang="zh-CN" altLang="en-US" dirty="0" smtClean="0"/>
              <a:t>美国行</a:t>
            </a:r>
            <a:endParaRPr kumimoji="1" lang="zh-CN" altLang="en-US" dirty="0"/>
          </a:p>
        </p:txBody>
      </p:sp>
      <p:pic>
        <p:nvPicPr>
          <p:cNvPr id="8" name="内容占位符 3" descr="弗兰克美国路线图.jpg"/>
          <p:cNvPicPr>
            <a:picLocks noGrp="1" noChangeAspect="1"/>
          </p:cNvPicPr>
          <p:nvPr>
            <p:ph idx="1"/>
          </p:nvPr>
        </p:nvPicPr>
        <p:blipFill>
          <a:blip r:embed="rId2" cstate="email">
            <a:extLst>
              <a:ext uri="{28A0092B-C50C-407E-A947-70E740481C1C}">
                <a14:useLocalDpi xmlns:a14="http://schemas.microsoft.com/office/drawing/2010/main" val="0"/>
              </a:ext>
            </a:extLst>
          </a:blip>
          <a:srcRect t="-9069" b="-9069"/>
          <a:stretch>
            <a:fillRect/>
          </a:stretch>
        </p:blipFill>
        <p:spPr>
          <a:xfrm>
            <a:off x="3434062" y="1321126"/>
            <a:ext cx="5430138" cy="4759634"/>
          </a:xfrm>
        </p:spPr>
      </p:pic>
    </p:spTree>
    <p:extLst>
      <p:ext uri="{BB962C8B-B14F-4D97-AF65-F5344CB8AC3E}">
        <p14:creationId xmlns:p14="http://schemas.microsoft.com/office/powerpoint/2010/main" val="16393352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1959</a:t>
            </a:r>
            <a:r>
              <a:rPr kumimoji="1" lang="zh-CN" altLang="en-US" dirty="0" smtClean="0"/>
              <a:t>年，与杰克</a:t>
            </a:r>
            <a:r>
              <a:rPr lang="en-US" altLang="zh-CN" dirty="0"/>
              <a:t>·</a:t>
            </a:r>
            <a:r>
              <a:rPr kumimoji="1" lang="zh-CN" altLang="en-US" dirty="0" smtClean="0"/>
              <a:t>克鲁亚克（</a:t>
            </a:r>
            <a:r>
              <a:rPr kumimoji="1"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ck</a:t>
            </a:r>
            <a:r>
              <a:rPr kumimoji="1" lang="zh-CN" alt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kumimoji="1" lang="en-US" altLang="zh-CN"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kerouac</a:t>
            </a:r>
            <a:r>
              <a:rPr kumimoji="1" lang="zh-CN" altLang="zh-CN" dirty="0"/>
              <a:t>）</a:t>
            </a:r>
            <a:endParaRPr kumimoji="1" lang="zh-CN" altLang="en-US" dirty="0"/>
          </a:p>
        </p:txBody>
      </p:sp>
      <p:pic>
        <p:nvPicPr>
          <p:cNvPr id="4" name="内容占位符 3" descr="20150322-P1050536.jpg"/>
          <p:cNvPicPr>
            <a:picLocks noGrp="1" noChangeAspect="1"/>
          </p:cNvPicPr>
          <p:nvPr>
            <p:ph idx="1"/>
          </p:nvPr>
        </p:nvPicPr>
        <p:blipFill>
          <a:blip r:embed="rId2" cstate="email">
            <a:extLst>
              <a:ext uri="{28A0092B-C50C-407E-A947-70E740481C1C}">
                <a14:useLocalDpi xmlns:a14="http://schemas.microsoft.com/office/drawing/2010/main" val="0"/>
              </a:ext>
            </a:extLst>
          </a:blip>
          <a:srcRect l="-77745" r="-77745"/>
          <a:stretch>
            <a:fillRect/>
          </a:stretch>
        </p:blipFill>
        <p:spPr/>
      </p:pic>
    </p:spTree>
    <p:extLst>
      <p:ext uri="{BB962C8B-B14F-4D97-AF65-F5344CB8AC3E}">
        <p14:creationId xmlns:p14="http://schemas.microsoft.com/office/powerpoint/2010/main" val="34844812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t>
            </a:r>
            <a:r>
              <a:rPr kumimoji="1" lang="zh-CN" altLang="en-US" dirty="0" smtClean="0"/>
              <a:t>美国人</a:t>
            </a:r>
            <a:r>
              <a:rPr kumimoji="1" lang="en-US" altLang="zh-CN" dirty="0" smtClean="0"/>
              <a:t>》</a:t>
            </a:r>
            <a:r>
              <a:rPr kumimoji="1" lang="zh-CN" altLang="en-US" dirty="0" smtClean="0"/>
              <a:t>的前言手稿</a:t>
            </a:r>
            <a:endParaRPr kumimoji="1" lang="zh-CN" altLang="en-US" dirty="0"/>
          </a:p>
        </p:txBody>
      </p:sp>
      <p:pic>
        <p:nvPicPr>
          <p:cNvPr id="4" name="内容占位符 3" descr="《美国人》前言.jpg"/>
          <p:cNvPicPr>
            <a:picLocks noGrp="1" noChangeAspect="1"/>
          </p:cNvPicPr>
          <p:nvPr>
            <p:ph idx="1"/>
          </p:nvPr>
        </p:nvPicPr>
        <p:blipFill>
          <a:blip r:embed="rId2" cstate="email">
            <a:extLst>
              <a:ext uri="{28A0092B-C50C-407E-A947-70E740481C1C}">
                <a14:useLocalDpi xmlns:a14="http://schemas.microsoft.com/office/drawing/2010/main" val="0"/>
              </a:ext>
            </a:extLst>
          </a:blip>
          <a:srcRect l="-74102" r="-74102"/>
          <a:stretch>
            <a:fillRect/>
          </a:stretch>
        </p:blipFill>
        <p:spPr/>
      </p:pic>
    </p:spTree>
    <p:extLst>
      <p:ext uri="{BB962C8B-B14F-4D97-AF65-F5344CB8AC3E}">
        <p14:creationId xmlns:p14="http://schemas.microsoft.com/office/powerpoint/2010/main" val="7907912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《美国人</a:t>
            </a:r>
            <a:r>
              <a:rPr lang="zh-CN" altLang="zh-CN" dirty="0" smtClean="0"/>
              <a:t>》</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The Americans</a:t>
            </a:r>
            <a:r>
              <a:rPr lang="zh-CN"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endParaRPr kumimoji="1" lang="zh-CN" altLang="en-US" dirty="0"/>
          </a:p>
        </p:txBody>
      </p:sp>
      <p:pic>
        <p:nvPicPr>
          <p:cNvPr id="4" name="内容占位符 3" descr="《美国人》1958.jpg"/>
          <p:cNvPicPr>
            <a:picLocks noGrp="1" noChangeAspect="1"/>
          </p:cNvPicPr>
          <p:nvPr>
            <p:ph idx="1"/>
          </p:nvPr>
        </p:nvPicPr>
        <p:blipFill>
          <a:blip r:embed="rId2" cstate="email">
            <a:extLst>
              <a:ext uri="{28A0092B-C50C-407E-A947-70E740481C1C}">
                <a14:useLocalDpi xmlns:a14="http://schemas.microsoft.com/office/drawing/2010/main" val="0"/>
              </a:ext>
            </a:extLst>
          </a:blip>
          <a:srcRect l="-27757" r="-27757"/>
          <a:stretch>
            <a:fillRect/>
          </a:stretch>
        </p:blipFill>
        <p:spPr/>
      </p:pic>
    </p:spTree>
    <p:extLst>
      <p:ext uri="{BB962C8B-B14F-4D97-AF65-F5344CB8AC3E}">
        <p14:creationId xmlns:p14="http://schemas.microsoft.com/office/powerpoint/2010/main" val="6189679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美国人》1959.jpg"/>
          <p:cNvPicPr>
            <a:picLocks noGrp="1" noChangeAspect="1"/>
          </p:cNvPicPr>
          <p:nvPr>
            <p:ph idx="1"/>
          </p:nvPr>
        </p:nvPicPr>
        <p:blipFill>
          <a:blip r:embed="rId2" cstate="email">
            <a:extLst>
              <a:ext uri="{28A0092B-C50C-407E-A947-70E740481C1C}">
                <a14:useLocalDpi xmlns:a14="http://schemas.microsoft.com/office/drawing/2010/main" val="0"/>
              </a:ext>
            </a:extLst>
          </a:blip>
          <a:srcRect l="-27904" r="-27904"/>
          <a:stretch>
            <a:fillRect/>
          </a:stretch>
        </p:blipFill>
        <p:spPr/>
      </p:pic>
    </p:spTree>
    <p:extLst>
      <p:ext uri="{BB962C8B-B14F-4D97-AF65-F5344CB8AC3E}">
        <p14:creationId xmlns:p14="http://schemas.microsoft.com/office/powerpoint/2010/main" val="90002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7620000" cy="1371600"/>
          </a:xfrm>
        </p:spPr>
        <p:txBody>
          <a:bodyPr>
            <a:normAutofit/>
          </a:bodyPr>
          <a:lstStyle/>
          <a:p>
            <a:r>
              <a:rPr kumimoji="1" lang="en-US" altLang="zh-CN" dirty="0"/>
              <a:t>1826</a:t>
            </a:r>
            <a:r>
              <a:rPr kumimoji="1" lang="zh-CN" altLang="en-US" dirty="0"/>
              <a:t>（或</a:t>
            </a:r>
            <a:r>
              <a:rPr kumimoji="1" lang="en-US" altLang="zh-CN" dirty="0"/>
              <a:t>1827</a:t>
            </a:r>
            <a:r>
              <a:rPr kumimoji="1" lang="zh-CN" altLang="en-US" dirty="0"/>
              <a:t>）年，</a:t>
            </a:r>
            <a:r>
              <a:rPr kumimoji="1" lang="en-US" altLang="zh-CN" dirty="0"/>
              <a:t>《</a:t>
            </a:r>
            <a:r>
              <a:rPr kumimoji="1" lang="zh-CN" altLang="en-US" dirty="0"/>
              <a:t>窗外的风景</a:t>
            </a:r>
            <a:r>
              <a:rPr kumimoji="1" lang="en-US" altLang="zh-CN" dirty="0"/>
              <a:t>》</a:t>
            </a:r>
            <a:r>
              <a:rPr kumimoji="1" lang="zh-CN" altLang="en-US" dirty="0"/>
              <a:t/>
            </a:r>
            <a:br>
              <a:rPr kumimoji="1" lang="zh-CN" altLang="en-US" dirty="0"/>
            </a:br>
            <a:endParaRPr kumimoji="1" lang="zh-CN" altLang="en-US" dirty="0"/>
          </a:p>
        </p:txBody>
      </p:sp>
      <p:pic>
        <p:nvPicPr>
          <p:cNvPr id="4" name="内容占位符 3" descr="20150624-L1003898.jpg"/>
          <p:cNvPicPr>
            <a:picLocks noGrp="1" noChangeAspect="1"/>
          </p:cNvPicPr>
          <p:nvPr>
            <p:ph idx="1"/>
          </p:nvPr>
        </p:nvPicPr>
        <p:blipFill>
          <a:blip r:embed="rId2" cstate="email">
            <a:extLst>
              <a:ext uri="{28A0092B-C50C-407E-A947-70E740481C1C}">
                <a14:useLocalDpi xmlns:a14="http://schemas.microsoft.com/office/drawing/2010/main" val="0"/>
              </a:ext>
            </a:extLst>
          </a:blip>
          <a:srcRect l="-15656" r="-15656"/>
          <a:stretch>
            <a:fillRect/>
          </a:stretch>
        </p:blipFill>
        <p:spPr>
          <a:xfrm>
            <a:off x="457199" y="1385390"/>
            <a:ext cx="8259785" cy="4740773"/>
          </a:xfrm>
        </p:spPr>
      </p:pic>
    </p:spTree>
    <p:extLst>
      <p:ext uri="{BB962C8B-B14F-4D97-AF65-F5344CB8AC3E}">
        <p14:creationId xmlns:p14="http://schemas.microsoft.com/office/powerpoint/2010/main" val="5922000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pic>
        <p:nvPicPr>
          <p:cNvPr id="4" name="内容占位符 3" descr="20150322-P1050538.jpg"/>
          <p:cNvPicPr>
            <a:picLocks noGrp="1" noChangeAspect="1"/>
          </p:cNvPicPr>
          <p:nvPr>
            <p:ph idx="1"/>
          </p:nvPr>
        </p:nvPicPr>
        <p:blipFill>
          <a:blip r:embed="rId2" cstate="email">
            <a:extLst>
              <a:ext uri="{28A0092B-C50C-407E-A947-70E740481C1C}">
                <a14:useLocalDpi xmlns:a14="http://schemas.microsoft.com/office/drawing/2010/main" val="0"/>
              </a:ext>
            </a:extLst>
          </a:blip>
          <a:srcRect l="-8932" r="-8932"/>
          <a:stretch>
            <a:fillRect/>
          </a:stretch>
        </p:blipFill>
        <p:spPr/>
      </p:pic>
    </p:spTree>
    <p:extLst>
      <p:ext uri="{BB962C8B-B14F-4D97-AF65-F5344CB8AC3E}">
        <p14:creationId xmlns:p14="http://schemas.microsoft.com/office/powerpoint/2010/main" val="2696182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7876" y="152718"/>
            <a:ext cx="8732461" cy="1371600"/>
          </a:xfrm>
        </p:spPr>
        <p:txBody>
          <a:bodyPr>
            <a:normAutofit/>
          </a:bodyPr>
          <a:lstStyle/>
          <a:p>
            <a:r>
              <a:rPr lang="zh-CN" altLang="zh-CN" dirty="0"/>
              <a:t>路易斯</a:t>
            </a:r>
            <a:r>
              <a:rPr lang="en-US" altLang="zh-CN" dirty="0"/>
              <a:t>·</a:t>
            </a:r>
            <a:r>
              <a:rPr lang="zh-CN" altLang="zh-CN" dirty="0"/>
              <a:t>雅克</a:t>
            </a:r>
            <a:r>
              <a:rPr lang="en-US" altLang="zh-CN" dirty="0"/>
              <a:t>·</a:t>
            </a:r>
            <a:r>
              <a:rPr lang="zh-CN" altLang="zh-CN" dirty="0"/>
              <a:t>曼德</a:t>
            </a:r>
            <a:r>
              <a:rPr lang="en-US" altLang="zh-CN" dirty="0"/>
              <a:t>·</a:t>
            </a:r>
            <a:r>
              <a:rPr lang="zh-CN" altLang="zh-CN" dirty="0" smtClean="0"/>
              <a:t>达盖尔</a:t>
            </a:r>
            <a:r>
              <a:rPr lang="en-US" altLang="zh-CN" dirty="0" smtClean="0"/>
              <a:t/>
            </a:r>
            <a:br>
              <a:rPr lang="en-US" altLang="zh-CN" dirty="0" smtClean="0"/>
            </a:b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Louis </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Jacques </a:t>
            </a:r>
            <a:r>
              <a:rPr lang="en-US" altLang="zh-CN" b="1" cap="none" spc="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Mandé</a:t>
            </a:r>
            <a:r>
              <a:rPr lang="en-US" altLang="zh-CN"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altLang="zh-CN"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Daguerre</a:t>
            </a:r>
            <a:endParaRPr kumimoji="1" lang="zh-CN" altLang="en-US" dirty="0"/>
          </a:p>
        </p:txBody>
      </p:sp>
      <p:pic>
        <p:nvPicPr>
          <p:cNvPr id="4" name="内容占位符 3" descr="达盖尔.jpg"/>
          <p:cNvPicPr>
            <a:picLocks noGrp="1" noChangeAspect="1"/>
          </p:cNvPicPr>
          <p:nvPr>
            <p:ph idx="1"/>
          </p:nvPr>
        </p:nvPicPr>
        <p:blipFill>
          <a:blip r:embed="rId2" cstate="email">
            <a:extLst>
              <a:ext uri="{28A0092B-C50C-407E-A947-70E740481C1C}">
                <a14:useLocalDpi xmlns:a14="http://schemas.microsoft.com/office/drawing/2010/main" val="0"/>
              </a:ext>
            </a:extLst>
          </a:blip>
          <a:srcRect l="-59119" r="-59119"/>
          <a:stretch>
            <a:fillRect/>
          </a:stretch>
        </p:blipFill>
        <p:spPr/>
      </p:pic>
    </p:spTree>
    <p:extLst>
      <p:ext uri="{BB962C8B-B14F-4D97-AF65-F5344CB8AC3E}">
        <p14:creationId xmlns:p14="http://schemas.microsoft.com/office/powerpoint/2010/main" val="3374020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基本.thmx</Template>
  <TotalTime>12837</TotalTime>
  <Words>1304</Words>
  <Application>Microsoft Office PowerPoint</Application>
  <PresentationFormat>全屏显示(4:3)</PresentationFormat>
  <Paragraphs>148</Paragraphs>
  <Slides>80</Slides>
  <Notes>0</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基本</vt:lpstr>
      <vt:lpstr>世界摄影史</vt:lpstr>
      <vt:lpstr>摄影美学的发展脉络</vt:lpstr>
      <vt:lpstr>一、摄影术诞生初期的美学探索</vt:lpstr>
      <vt:lpstr>一、摄影术诞生初期的美学探索</vt:lpstr>
      <vt:lpstr> 约瑟夫·尼塞福尔·尼埃普斯 Joseph Nicéphore Niépce</vt:lpstr>
      <vt:lpstr>PowerPoint 演示文稿</vt:lpstr>
      <vt:lpstr>1822年 ，《桌上的物品》 </vt:lpstr>
      <vt:lpstr>1826（或1827）年，《窗外的风景》 </vt:lpstr>
      <vt:lpstr>路易斯·雅克·曼德·达盖尔 Louis Jacques Mandé Daguerre</vt:lpstr>
      <vt:lpstr>1839年8月19日， “达盖尔法摄影术” </vt:lpstr>
      <vt:lpstr>达盖尔法的热潮</vt:lpstr>
      <vt:lpstr>“达盖尔－吉鲁克斯”照相机套装 </vt:lpstr>
      <vt:lpstr>《圣殿大道，巴黎》 达盖尔摄，约1838年</vt:lpstr>
      <vt:lpstr>威廉·亨利·福克斯·塔尔伯特 William Henry Fox Talbot</vt:lpstr>
      <vt:lpstr>1841年2月8日 , “塔尔伯特法／卡罗法”</vt:lpstr>
      <vt:lpstr>PowerPoint 演示文稿</vt:lpstr>
      <vt:lpstr>“2术”对初期摄影美学探索的影响 </vt:lpstr>
      <vt:lpstr>世界上第一本摄影“手工书”： 《自然的铅笔》 The Pencil of Nature</vt:lpstr>
      <vt:lpstr>PowerPoint 演示文稿</vt:lpstr>
      <vt:lpstr>初期的摄影美学探索 </vt:lpstr>
      <vt:lpstr>PowerPoint 演示文稿</vt:lpstr>
      <vt:lpstr>PowerPoint 演示文稿</vt:lpstr>
      <vt:lpstr>PowerPoint 演示文稿</vt:lpstr>
      <vt:lpstr>《人生的两条路》，1857年 奥斯卡·古斯塔夫·雷兰德 Oscar Gustave Rejlander</vt:lpstr>
      <vt:lpstr>《逝去》，1858年 亨利·皮齐·鲁滨逊 Henry Peach Robinson</vt:lpstr>
      <vt:lpstr>画意摄影Pictorialism</vt:lpstr>
      <vt:lpstr>彼得·亨利·爱默生 Peter Henry Emerson  与“自然主义”</vt:lpstr>
      <vt:lpstr>二、摄影的本体探索时期</vt:lpstr>
      <vt:lpstr>摄影的本体探索时期： 二十世纪二三十年代至五十年代初 </vt:lpstr>
      <vt:lpstr>直接摄影＝照相机＋镜头＋感光乳剂</vt:lpstr>
      <vt:lpstr>“摄影教父”阿尔弗雷德·斯蒂格利茨Alfred Stieglitz </vt:lpstr>
      <vt:lpstr>拍照：“摄影分离派” Photo-Secessionists </vt:lpstr>
      <vt:lpstr>PowerPoint 演示文稿</vt:lpstr>
      <vt:lpstr>开画廊：摄影分离派小画廊 the Little Galleries  of the Photo-Secession</vt:lpstr>
      <vt:lpstr>PowerPoint 演示文稿</vt:lpstr>
      <vt:lpstr>办杂志：《摄影作品》Camera work</vt:lpstr>
      <vt:lpstr>保罗·斯特兰德 Paul Strand </vt:lpstr>
      <vt:lpstr>PowerPoint 演示文稿</vt:lpstr>
      <vt:lpstr>PowerPoint 演示文稿</vt:lpstr>
      <vt:lpstr>PowerPoint 演示文稿</vt:lpstr>
      <vt:lpstr>直接摄影 Straight photography</vt:lpstr>
      <vt:lpstr>德国“新客观主义” 德文Neue Sachlichkeit 英文New Objectivity </vt:lpstr>
      <vt:lpstr>阿尔伯特·伦格尔－帕奇 Albert Renger-Patzsch</vt:lpstr>
      <vt:lpstr>卡尔·布罗斯菲尔德 Karl Blossfeldt </vt:lpstr>
      <vt:lpstr>f/64小组 Group f/64 </vt:lpstr>
      <vt:lpstr>爱德华·韦斯顿 Edward Weston</vt:lpstr>
      <vt:lpstr>PowerPoint 演示文稿</vt:lpstr>
      <vt:lpstr>安塞尔·亚当斯 Ansel Adams</vt:lpstr>
      <vt:lpstr>PowerPoint 演示文稿</vt:lpstr>
      <vt:lpstr>PowerPoint 演示文稿</vt:lpstr>
      <vt:lpstr>“瞬间”的“决定性”</vt:lpstr>
      <vt:lpstr>亨利·卡蒂埃－布列松 Henri Cartier-Bresson </vt:lpstr>
      <vt:lpstr>1909年，1岁的亨利 </vt:lpstr>
      <vt:lpstr>和柯达“布朗尼”在一起</vt:lpstr>
      <vt:lpstr>一生的伙伴“徕卡”</vt:lpstr>
      <vt:lpstr>1936年，群众演员亨利 </vt:lpstr>
      <vt:lpstr>1943年，战俘亨利 </vt:lpstr>
      <vt:lpstr>工作中的亨利 </vt:lpstr>
      <vt:lpstr>与中国</vt:lpstr>
      <vt:lpstr>彩色的卡蒂埃－布列松</vt:lpstr>
      <vt:lpstr>马丁·穆卡西 Martin Munkàcsi </vt:lpstr>
      <vt:lpstr>安德烈·柯特兹 André Kertész </vt:lpstr>
      <vt:lpstr>1952年，《决定性瞬间》出版</vt:lpstr>
      <vt:lpstr>决定性瞬间 Decisive Moment</vt:lpstr>
      <vt:lpstr>决定性瞬间的基石： 绘画几何学、超现实主义直觉</vt:lpstr>
      <vt:lpstr> “决定性瞬间”理论的意义</vt:lpstr>
      <vt:lpstr>两周时间写就， 影响几代摄影师 </vt:lpstr>
      <vt:lpstr>四、摄影后现代的序幕： 两个“美国人”的“革命”</vt:lpstr>
      <vt:lpstr>四、摄影后现代的序幕： 两个“美国人”的“革命”</vt:lpstr>
      <vt:lpstr>为未来的摄影美学奠定基调</vt:lpstr>
      <vt:lpstr>罗伯特·弗兰克 Robert Frank</vt:lpstr>
      <vt:lpstr>1953年，与爱德华·斯泰肯（Edward Steichen）</vt:lpstr>
      <vt:lpstr>1955年，大型摄影展览《人类一家》the Family of Man </vt:lpstr>
      <vt:lpstr>1954年，古根海姆基金申请书</vt:lpstr>
      <vt:lpstr>美国行</vt:lpstr>
      <vt:lpstr>1959年，与杰克·克鲁亚克（Jack kerouac）</vt:lpstr>
      <vt:lpstr>《美国人》的前言手稿</vt:lpstr>
      <vt:lpstr>《美国人》 The Americans </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世界摄影史</dc:title>
  <dc:creator>赵 刚</dc:creator>
  <cp:lastModifiedBy>zz</cp:lastModifiedBy>
  <cp:revision>139</cp:revision>
  <dcterms:created xsi:type="dcterms:W3CDTF">2015-06-04T15:43:40Z</dcterms:created>
  <dcterms:modified xsi:type="dcterms:W3CDTF">2017-03-12T15:58:22Z</dcterms:modified>
</cp:coreProperties>
</file>