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91" r:id="rId4"/>
    <p:sldId id="259" r:id="rId5"/>
    <p:sldId id="293" r:id="rId6"/>
    <p:sldId id="260" r:id="rId7"/>
    <p:sldId id="261" r:id="rId8"/>
    <p:sldId id="262" r:id="rId9"/>
    <p:sldId id="263" r:id="rId10"/>
    <p:sldId id="264" r:id="rId11"/>
    <p:sldId id="265" r:id="rId12"/>
    <p:sldId id="290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92" r:id="rId21"/>
    <p:sldId id="276" r:id="rId22"/>
    <p:sldId id="277" r:id="rId23"/>
    <p:sldId id="278" r:id="rId24"/>
    <p:sldId id="272" r:id="rId25"/>
    <p:sldId id="279" r:id="rId26"/>
    <p:sldId id="280" r:id="rId27"/>
    <p:sldId id="281" r:id="rId28"/>
    <p:sldId id="294" r:id="rId29"/>
    <p:sldId id="273" r:id="rId30"/>
    <p:sldId id="283" r:id="rId31"/>
    <p:sldId id="284" r:id="rId32"/>
    <p:sldId id="285" r:id="rId33"/>
    <p:sldId id="286" r:id="rId34"/>
    <p:sldId id="295" r:id="rId35"/>
    <p:sldId id="287" r:id="rId36"/>
    <p:sldId id="288" r:id="rId37"/>
    <p:sldId id="28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26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24575,'0'50'0,"2"-1"0,13 78 0,-9-82 0,-2 0 0,-2 82 0,-4-80 0,3 1 0,9 63 0,8-13 0,10 198 0,-28-236 0,3 0 0,3 0 0,19 87 0,-18-110-341,-1 0 0,-2 0-1,0 53 1,-4-63-6485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5082,'0'-5035,"0"4988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1,'0'697,"0"-670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6110,'22'-21,"2026"-2030,1992-1987,-4041 4039,1-1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18 0,'0'0,"0"0,0 0,0 0,0 0,0 0,0 0,0 0,0 0,0 0,0 0,0 0,0 0,0 0,0 0,0 0,0 0,0 0,0 0,11 0,-32 0,14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3706,'0'-3697,"0"3692,0 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1,'514'0,"-492"0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1,'0'0,"0"0,0 0,26 0,709 0,-686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1,'0'0,"0"0,28 0,704 0,-686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1,'996'0,"-938"0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9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1,'812'0,"-780"0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3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24575,'17'458'0,"-8"-162"0,-6-86 0,10-88 0,1 13 0,-6-72 0,-6-49 0,1 0 0,-2 0 0,0 0 0,-2 26 0,-10 27-682,-39 130-1,13-78-6143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40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1535,'0'-1503,"0"1472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37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24575,'0'540'0,"1"-511"0,2-1 0,6 30 0,-3-25 0,2 35 0,-6 391 0,-4-236 0,1-208-341,0 1 0,-1-1-1,-5 21 1,1-12-6485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4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24575,'19'232'0,"-9"-139"0,3-2 0,-7-55 0,3 66 0,-10 391 0,0-459 0,-12 58 0,7-57 0,-2 56 0,8-37-1365,0-31-5461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24575,'0'7'0,"1"0"0,0 0 0,0-1 0,4 12 0,3 14 0,3 81 0,-8 202 0,-6-164 0,3 408-1365,0-535-5461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4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24575,'0'885'0,"1"-857"0,2-1 0,7 32 0,-5-29 0,4 47 0,-9 49-1365,0-97-5461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51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24575,'0'410'0,"1"-382"0,2 0 0,7 30 0,3 39 0,-13 35 0,1 28 0,12-74 0,-7-57 0,2 49 0,-8 43-1365,0-92-5461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6T03:22:57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24575,'0'471'0,"2"-439"0,2-1 0,0 0 0,13 43 0,-7-37 0,6 67 0,-15 54 0,1 10 0,14-86-1365,-12-58-5461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2T18:24:57.38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1,'6730'0,"-6707"0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hyperlink" Target="https://www.publicdomainpictures.net/view-image.php?image=166688&amp;picture=arrow" TargetMode="External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4.jp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9.png"/><Relationship Id="rId18" Type="http://schemas.openxmlformats.org/officeDocument/2006/relationships/customXml" Target="../ink/ink17.xml"/><Relationship Id="rId3" Type="http://schemas.openxmlformats.org/officeDocument/2006/relationships/image" Target="../media/image14.png"/><Relationship Id="rId21" Type="http://schemas.openxmlformats.org/officeDocument/2006/relationships/customXml" Target="../ink/ink19.xml"/><Relationship Id="rId7" Type="http://schemas.openxmlformats.org/officeDocument/2006/relationships/image" Target="../media/image16.png"/><Relationship Id="rId12" Type="http://schemas.openxmlformats.org/officeDocument/2006/relationships/customXml" Target="../ink/ink14.xml"/><Relationship Id="rId17" Type="http://schemas.openxmlformats.org/officeDocument/2006/relationships/image" Target="../media/image150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20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18.png"/><Relationship Id="rId24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140.png"/><Relationship Id="rId23" Type="http://schemas.openxmlformats.org/officeDocument/2006/relationships/customXml" Target="../ink/ink20.xml"/><Relationship Id="rId10" Type="http://schemas.openxmlformats.org/officeDocument/2006/relationships/customXml" Target="../ink/ink13.xml"/><Relationship Id="rId19" Type="http://schemas.openxmlformats.org/officeDocument/2006/relationships/customXml" Target="../ink/ink18.xml"/><Relationship Id="rId4" Type="http://schemas.openxmlformats.org/officeDocument/2006/relationships/customXml" Target="../ink/ink10.xml"/><Relationship Id="rId9" Type="http://schemas.openxmlformats.org/officeDocument/2006/relationships/image" Target="../media/image17.png"/><Relationship Id="rId14" Type="http://schemas.openxmlformats.org/officeDocument/2006/relationships/customXml" Target="../ink/ink15.xml"/><Relationship Id="rId22" Type="http://schemas.openxmlformats.org/officeDocument/2006/relationships/image" Target="../media/image1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knife-carving-chef-kitchen-blade-951503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F4C2-5E5B-01ED-993C-B0472BD117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History of Calculus for Instructors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8D8C7-6D91-057D-BD47-7E2215091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Jacob Zoromski</a:t>
            </a:r>
          </a:p>
          <a:p>
            <a:r>
              <a:rPr lang="en-US" dirty="0"/>
              <a:t>University of Notre Dame</a:t>
            </a:r>
          </a:p>
          <a:p>
            <a:r>
              <a:rPr lang="en-US" dirty="0"/>
              <a:t>Graduate Student seminar 11/27/2023</a:t>
            </a:r>
          </a:p>
        </p:txBody>
      </p:sp>
    </p:spTree>
    <p:extLst>
      <p:ext uri="{BB962C8B-B14F-4D97-AF65-F5344CB8AC3E}">
        <p14:creationId xmlns:p14="http://schemas.microsoft.com/office/powerpoint/2010/main" val="2474500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967E-3E8F-1C7D-F1DB-AF2723B8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Infinitude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B91C6-80F9-963C-A7FD-C62AD651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“Atomism”, the idea that matter can be broken into tiny, </a:t>
            </a:r>
            <a:r>
              <a:rPr lang="en-US" sz="2800" dirty="0">
                <a:solidFill>
                  <a:srgbClr val="FF0000"/>
                </a:solidFill>
              </a:rPr>
              <a:t>indivisible</a:t>
            </a:r>
            <a:r>
              <a:rPr lang="en-US" sz="2800" dirty="0"/>
              <a:t> parts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Democritus</a:t>
            </a:r>
            <a:r>
              <a:rPr lang="en-US" sz="2800" dirty="0"/>
              <a:t> (460-370BC) found areas of pyramids, cones using indivisibles, but such methods fell out of favor because…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Zeno</a:t>
            </a:r>
            <a:r>
              <a:rPr lang="en-US" sz="2800" dirty="0"/>
              <a:t>’s (495-430BC) Paradoxes: No such thing as instantaneous (or any…) motion</a:t>
            </a:r>
          </a:p>
        </p:txBody>
      </p:sp>
    </p:spTree>
    <p:extLst>
      <p:ext uri="{BB962C8B-B14F-4D97-AF65-F5344CB8AC3E}">
        <p14:creationId xmlns:p14="http://schemas.microsoft.com/office/powerpoint/2010/main" val="18738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9B73-A535-2836-1226-19C8C54C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Influences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9762C-8E05-6164-B872-D3F0DC9A0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94299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Euclid</a:t>
            </a:r>
            <a:r>
              <a:rPr lang="en-US" sz="2800" dirty="0"/>
              <a:t>’s (~300BC) </a:t>
            </a:r>
            <a:r>
              <a:rPr lang="en-US" sz="2800" i="1" dirty="0"/>
              <a:t>Elements</a:t>
            </a:r>
            <a:r>
              <a:rPr lang="en-US" sz="2800" dirty="0"/>
              <a:t>: A text for all time</a:t>
            </a:r>
          </a:p>
          <a:p>
            <a:pPr lvl="1"/>
            <a:r>
              <a:rPr lang="en-US" sz="2400" dirty="0"/>
              <a:t>Rigorous axiomatic mathematics</a:t>
            </a:r>
          </a:p>
          <a:p>
            <a:pPr lvl="1"/>
            <a:r>
              <a:rPr lang="en-US" sz="2400" dirty="0"/>
              <a:t>Primarily geometry, number theory</a:t>
            </a:r>
          </a:p>
          <a:p>
            <a:pPr marL="201168" lvl="1" indent="0">
              <a:buNone/>
            </a:pPr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Archimedes</a:t>
            </a:r>
            <a:r>
              <a:rPr lang="en-US" sz="2800" dirty="0"/>
              <a:t> (287-212BC)</a:t>
            </a:r>
          </a:p>
          <a:p>
            <a:pPr lvl="1"/>
            <a:r>
              <a:rPr lang="en-US" sz="2400" dirty="0"/>
              <a:t>Computed Volumes, surface areas, centers of gravity of spheres, cones, parabolas, etc. using MOE</a:t>
            </a:r>
          </a:p>
          <a:p>
            <a:pPr lvl="1"/>
            <a:r>
              <a:rPr lang="en-US" sz="2400" dirty="0"/>
              <a:t>Found tangent to a spiral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9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ADF5-48F7-000A-CFDF-EC068EE1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Influences,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18E6-1A80-4E42-AD18-50258D13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70C0"/>
                </a:solidFill>
              </a:rPr>
              <a:t>Aristotle</a:t>
            </a:r>
            <a:r>
              <a:rPr lang="en-US" sz="2800" dirty="0"/>
              <a:t> (384-322BC)</a:t>
            </a:r>
          </a:p>
          <a:p>
            <a:pPr lvl="1"/>
            <a:r>
              <a:rPr lang="en-US" sz="2400" dirty="0"/>
              <a:t>Instantaneous motion is possible, though not quantitative</a:t>
            </a:r>
          </a:p>
          <a:p>
            <a:pPr lvl="1"/>
            <a:r>
              <a:rPr lang="en-US" sz="2400" dirty="0"/>
              <a:t>No actual indivisibles, but infinite exists “potentially” and can be approached</a:t>
            </a:r>
          </a:p>
          <a:p>
            <a:pPr lvl="1"/>
            <a:endParaRPr lang="en-US" sz="2400" dirty="0"/>
          </a:p>
          <a:p>
            <a:pPr marL="201168" lvl="1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Apollonius</a:t>
            </a:r>
            <a:r>
              <a:rPr lang="en-US" sz="2400" dirty="0"/>
              <a:t> (15-100AD) </a:t>
            </a:r>
            <a:r>
              <a:rPr lang="en-US" sz="2400" i="1" dirty="0"/>
              <a:t>Conics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Diophantus</a:t>
            </a:r>
            <a:r>
              <a:rPr lang="en-US" sz="2400" dirty="0"/>
              <a:t> (214-298AD) Algebra?</a:t>
            </a:r>
          </a:p>
          <a:p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E520F0D-9196-5593-3554-3A1855232A7F}"/>
              </a:ext>
            </a:extLst>
          </p:cNvPr>
          <p:cNvSpPr/>
          <p:nvPr/>
        </p:nvSpPr>
        <p:spPr>
          <a:xfrm>
            <a:off x="1202635" y="5635487"/>
            <a:ext cx="9432235" cy="341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CF28E370-D038-DE2A-587A-C998BD27CC3E}"/>
              </a:ext>
            </a:extLst>
          </p:cNvPr>
          <p:cNvSpPr/>
          <p:nvPr/>
        </p:nvSpPr>
        <p:spPr>
          <a:xfrm>
            <a:off x="1202635" y="4532243"/>
            <a:ext cx="9581322" cy="854766"/>
          </a:xfrm>
          <a:prstGeom prst="curvedDown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close-up of a spear&#10;&#10;Description automatically generated">
            <a:extLst>
              <a:ext uri="{FF2B5EF4-FFF2-40B4-BE49-F238E27FC236}">
                <a16:creationId xmlns:a16="http://schemas.microsoft.com/office/drawing/2014/main" id="{0CD93B0B-382A-6AA6-AC2D-EC8B87E90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2193" y="5371181"/>
            <a:ext cx="750442" cy="7504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C50946-3AAF-B467-D324-E197CAB4DA6C}"/>
                  </a:ext>
                </a:extLst>
              </p14:cNvPr>
              <p14:cNvContentPartPr/>
              <p14:nvPr/>
            </p14:nvContentPartPr>
            <p14:xfrm>
              <a:off x="5863649" y="5575617"/>
              <a:ext cx="50400" cy="575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C50946-3AAF-B467-D324-E197CAB4DA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55009" y="5566617"/>
                <a:ext cx="6804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ADA142-7E3B-B00E-11B8-D7129171C926}"/>
                  </a:ext>
                </a:extLst>
              </p14:cNvPr>
              <p14:cNvContentPartPr/>
              <p14:nvPr/>
            </p14:nvContentPartPr>
            <p14:xfrm>
              <a:off x="8377889" y="5585337"/>
              <a:ext cx="36000" cy="63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ADA142-7E3B-B00E-11B8-D7129171C9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69249" y="5576337"/>
                <a:ext cx="53640" cy="65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BADD6A5-0A05-18F4-1F8B-C74987802A4B}"/>
                  </a:ext>
                </a:extLst>
              </p14:cNvPr>
              <p14:cNvContentPartPr/>
              <p14:nvPr/>
            </p14:nvContentPartPr>
            <p14:xfrm>
              <a:off x="9561209" y="5535657"/>
              <a:ext cx="10800" cy="5562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BADD6A5-0A05-18F4-1F8B-C74987802A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52569" y="5526657"/>
                <a:ext cx="28440" cy="57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7052D80-E6CC-6918-F24C-E896599546B1}"/>
              </a:ext>
            </a:extLst>
          </p:cNvPr>
          <p:cNvGrpSpPr/>
          <p:nvPr/>
        </p:nvGrpSpPr>
        <p:grpSpPr>
          <a:xfrm>
            <a:off x="10028129" y="5545737"/>
            <a:ext cx="289440" cy="496080"/>
            <a:chOff x="10028129" y="5545737"/>
            <a:chExt cx="289440" cy="49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C167F3E-02AA-31E3-C828-80D420B3DCDB}"/>
                    </a:ext>
                  </a:extLst>
                </p14:cNvPr>
                <p14:cNvContentPartPr/>
                <p14:nvPr/>
              </p14:nvContentPartPr>
              <p14:xfrm>
                <a:off x="10028129" y="5545737"/>
                <a:ext cx="20880" cy="496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C167F3E-02AA-31E3-C828-80D420B3DC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19129" y="5537097"/>
                  <a:ext cx="385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8BDB7B-61A5-D3DF-A64D-1517C3549CA8}"/>
                    </a:ext>
                  </a:extLst>
                </p14:cNvPr>
                <p14:cNvContentPartPr/>
                <p14:nvPr/>
              </p14:nvContentPartPr>
              <p14:xfrm>
                <a:off x="10306409" y="5555817"/>
                <a:ext cx="11160" cy="446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8BDB7B-61A5-D3DF-A64D-1517C3549CA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97769" y="5546817"/>
                  <a:ext cx="28800" cy="46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C46765-C467-765E-7E92-63F1B3408280}"/>
                  </a:ext>
                </a:extLst>
              </p14:cNvPr>
              <p14:cNvContentPartPr/>
              <p14:nvPr/>
            </p14:nvContentPartPr>
            <p14:xfrm>
              <a:off x="10375889" y="5555817"/>
              <a:ext cx="10440" cy="45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C46765-C467-765E-7E92-63F1B3408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367249" y="5546817"/>
                <a:ext cx="2808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1C949A1-E0C7-4386-6431-DAEDF646A8DA}"/>
                  </a:ext>
                </a:extLst>
              </p14:cNvPr>
              <p14:cNvContentPartPr/>
              <p14:nvPr/>
            </p14:nvContentPartPr>
            <p14:xfrm>
              <a:off x="10425569" y="5575617"/>
              <a:ext cx="20520" cy="452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1C949A1-E0C7-4386-6431-DAEDF646A8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16929" y="5566617"/>
                <a:ext cx="3816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B27693D-10EF-902E-F814-85D4D3DFBF04}"/>
                  </a:ext>
                </a:extLst>
              </p14:cNvPr>
              <p14:cNvContentPartPr/>
              <p14:nvPr/>
            </p14:nvContentPartPr>
            <p14:xfrm>
              <a:off x="10475609" y="5575617"/>
              <a:ext cx="27720" cy="4366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B27693D-10EF-902E-F814-85D4D3DFBF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466609" y="5566617"/>
                <a:ext cx="45360" cy="4543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87748A5-0110-008E-5D67-6E679F753A18}"/>
              </a:ext>
            </a:extLst>
          </p:cNvPr>
          <p:cNvSpPr txBox="1"/>
          <p:nvPr/>
        </p:nvSpPr>
        <p:spPr>
          <a:xfrm>
            <a:off x="4859278" y="4895277"/>
            <a:ext cx="344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 Paradox of Zeno</a:t>
            </a:r>
          </a:p>
        </p:txBody>
      </p:sp>
    </p:spTree>
    <p:extLst>
      <p:ext uri="{BB962C8B-B14F-4D97-AF65-F5344CB8AC3E}">
        <p14:creationId xmlns:p14="http://schemas.microsoft.com/office/powerpoint/2010/main" val="915214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BF182-AA57-B2E4-7FF2-E02E304F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Antiquity and Medieval Times: Changing Perspectives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F5EC7-FFEF-D478-245D-D8007592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7"/>
            <a:ext cx="10058400" cy="1929199"/>
          </a:xfrm>
        </p:spPr>
        <p:txBody>
          <a:bodyPr/>
          <a:lstStyle/>
          <a:p>
            <a:r>
              <a:rPr lang="en-US" dirty="0"/>
              <a:t>300-1500</a:t>
            </a:r>
          </a:p>
          <a:p>
            <a:r>
              <a:rPr lang="en-US" dirty="0"/>
              <a:t>Origins of algebra. Numerals. Graphical Representation. Comfort with the infinite </a:t>
            </a:r>
          </a:p>
        </p:txBody>
      </p:sp>
    </p:spTree>
    <p:extLst>
      <p:ext uri="{BB962C8B-B14F-4D97-AF65-F5344CB8AC3E}">
        <p14:creationId xmlns:p14="http://schemas.microsoft.com/office/powerpoint/2010/main" val="2792836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05B86-DA77-48D8-0DD4-2B29E6EA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EF576-C5DA-9137-2BA7-8C76C20E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Decimal system developed in India by the 6</a:t>
            </a:r>
            <a:r>
              <a:rPr lang="en-US" sz="2800" baseline="30000" dirty="0"/>
              <a:t>th</a:t>
            </a:r>
            <a:r>
              <a:rPr lang="en-US" sz="2800" dirty="0"/>
              <a:t> Century, as recorded in the </a:t>
            </a:r>
            <a:r>
              <a:rPr lang="en-US" sz="2800" i="1" dirty="0" err="1"/>
              <a:t>Aryabhatiya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0070C0"/>
                </a:solidFill>
              </a:rPr>
              <a:t>Aryabhata</a:t>
            </a:r>
            <a:r>
              <a:rPr lang="en-US" sz="2800" dirty="0"/>
              <a:t>. It combined: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Base 10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Positional notation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800" dirty="0"/>
              <a:t>Symbol for each numeral 1-9 (later 0 in the 9</a:t>
            </a:r>
            <a:r>
              <a:rPr lang="en-US" sz="2800" baseline="30000" dirty="0"/>
              <a:t>th</a:t>
            </a:r>
            <a:r>
              <a:rPr lang="en-US" sz="2800" dirty="0"/>
              <a:t> century)</a:t>
            </a:r>
          </a:p>
        </p:txBody>
      </p:sp>
    </p:spTree>
    <p:extLst>
      <p:ext uri="{BB962C8B-B14F-4D97-AF65-F5344CB8AC3E}">
        <p14:creationId xmlns:p14="http://schemas.microsoft.com/office/powerpoint/2010/main" val="4030220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271F-F564-8515-E0E4-A5704A60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Origins of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D9167-AF11-2D9E-FCA1-E3AC9BCD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941945" cy="40233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“al-</a:t>
            </a:r>
            <a:r>
              <a:rPr lang="en-US" sz="2800" dirty="0" err="1">
                <a:solidFill>
                  <a:srgbClr val="FF0000"/>
                </a:solidFill>
              </a:rPr>
              <a:t>jabr</a:t>
            </a:r>
            <a:r>
              <a:rPr lang="en-US" sz="2800" dirty="0">
                <a:solidFill>
                  <a:srgbClr val="FF0000"/>
                </a:solidFill>
              </a:rPr>
              <a:t>” </a:t>
            </a:r>
            <a:r>
              <a:rPr lang="en-US" sz="2800" dirty="0"/>
              <a:t>– completion – subtract one side of the equation, add to the other</a:t>
            </a:r>
          </a:p>
          <a:p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dirty="0" err="1">
                <a:solidFill>
                  <a:srgbClr val="FF0000"/>
                </a:solidFill>
              </a:rPr>
              <a:t>muqabalah</a:t>
            </a:r>
            <a:r>
              <a:rPr lang="en-US" sz="2800" dirty="0">
                <a:solidFill>
                  <a:srgbClr val="FF0000"/>
                </a:solidFill>
              </a:rPr>
              <a:t>” </a:t>
            </a:r>
            <a:r>
              <a:rPr lang="en-US" sz="2800" dirty="0"/>
              <a:t>– reduction – cancel terms on opposite sides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Al-Khwarizmi</a:t>
            </a:r>
            <a:r>
              <a:rPr lang="en-US" sz="2800" dirty="0"/>
              <a:t> (780-850)</a:t>
            </a:r>
          </a:p>
          <a:p>
            <a:pPr lvl="1"/>
            <a:r>
              <a:rPr lang="en-US" sz="2400" i="1" dirty="0" err="1"/>
              <a:t>Hisob</a:t>
            </a:r>
            <a:r>
              <a:rPr lang="en-US" sz="2400" i="1" dirty="0"/>
              <a:t> al-</a:t>
            </a:r>
            <a:r>
              <a:rPr lang="en-US" sz="2400" i="1" dirty="0" err="1"/>
              <a:t>jabr</a:t>
            </a:r>
            <a:r>
              <a:rPr lang="en-US" sz="2400" dirty="0"/>
              <a:t> responsible for algebraic processes and adoption of Hindu numerals</a:t>
            </a:r>
            <a:endParaRPr lang="en-US" sz="24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46C46F-6633-97DE-D142-48CDBB314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583" y="1737360"/>
            <a:ext cx="2574235" cy="396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E07D72-9C8A-E96D-FB34-0F725705DD9D}"/>
              </a:ext>
            </a:extLst>
          </p:cNvPr>
          <p:cNvSpPr txBox="1"/>
          <p:nvPr/>
        </p:nvSpPr>
        <p:spPr>
          <a:xfrm>
            <a:off x="8885583" y="1091029"/>
            <a:ext cx="2673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English translation of Al-Khwarizmi’s </a:t>
            </a:r>
            <a:r>
              <a:rPr lang="en-US" i="1" dirty="0"/>
              <a:t>Algebra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D5C0D-FF53-5807-85A4-89B4DA0535E2}"/>
              </a:ext>
            </a:extLst>
          </p:cNvPr>
          <p:cNvSpPr txBox="1"/>
          <p:nvPr/>
        </p:nvSpPr>
        <p:spPr>
          <a:xfrm>
            <a:off x="9522381" y="5697721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42306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0C4F4-26BC-5C50-8B33-13425F5F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Infinities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C361-644E-F1B0-DB3D-99EDA6DA5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Translation of Islamic texts in 12</a:t>
            </a:r>
            <a:r>
              <a:rPr lang="en-US" sz="2800" baseline="30000" dirty="0"/>
              <a:t>th</a:t>
            </a:r>
            <a:r>
              <a:rPr lang="en-US" sz="2800" dirty="0"/>
              <a:t> century led to Greek (esp. Aristotelian) revival and adoption of Islamic math in the Latin West</a:t>
            </a:r>
          </a:p>
          <a:p>
            <a:r>
              <a:rPr lang="en-US" sz="2800" dirty="0"/>
              <a:t>Infinite Q’s: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Is infinity just potential or actual?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Are the infinite magnitudes or collections?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Does a line just contain points or consist of them?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Aristotelian “’’forms’’”: inherent qualities that change continuously (e.g. speed, heat)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9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4AC6-999F-9ED9-F39B-0F0E3F9D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and Infinities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DFB0C-AB52-28D8-8307-1B75246E4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Oresme</a:t>
            </a:r>
            <a:r>
              <a:rPr lang="en-US" sz="2800" dirty="0"/>
              <a:t> (1325-1382)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“Latitude of Forms”-</a:t>
            </a:r>
            <a:r>
              <a:rPr lang="en-US" sz="2400" dirty="0"/>
              <a:t>Graphical representation of quantities of certain qualities, e.g. motion over time</a:t>
            </a:r>
          </a:p>
          <a:p>
            <a:pPr lvl="1"/>
            <a:r>
              <a:rPr lang="en-US" sz="2400" dirty="0"/>
              <a:t>Infinite series – </a:t>
            </a:r>
            <a:r>
              <a:rPr lang="en-US" sz="2400" b="1" u="sng" dirty="0"/>
              <a:t>Theorem: </a:t>
            </a:r>
            <a:r>
              <a:rPr lang="en-US" sz="2400" dirty="0"/>
              <a:t>The harmonic series diverges</a:t>
            </a:r>
            <a:endParaRPr lang="en-US" sz="2400" b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4D13231-0515-5F6B-906E-4489BE17F8C1}"/>
                  </a:ext>
                </a:extLst>
              </p14:cNvPr>
              <p14:cNvContentPartPr/>
              <p14:nvPr/>
            </p14:nvContentPartPr>
            <p14:xfrm>
              <a:off x="4951210" y="5802005"/>
              <a:ext cx="24310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4D13231-0515-5F6B-906E-4489BE17F8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42211" y="5793005"/>
                <a:ext cx="2448717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666263-9FD8-708D-1E56-85872569B980}"/>
                  </a:ext>
                </a:extLst>
              </p14:cNvPr>
              <p14:cNvContentPartPr/>
              <p14:nvPr/>
            </p14:nvContentPartPr>
            <p14:xfrm>
              <a:off x="4927810" y="3932525"/>
              <a:ext cx="360" cy="1829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666263-9FD8-708D-1E56-85872569B9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8810" y="3923525"/>
                <a:ext cx="18000" cy="18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D00B867-4973-0BDC-2DBA-705F6475962E}"/>
                  </a:ext>
                </a:extLst>
              </p14:cNvPr>
              <p14:cNvContentPartPr/>
              <p14:nvPr/>
            </p14:nvContentPartPr>
            <p14:xfrm>
              <a:off x="4928170" y="5570525"/>
              <a:ext cx="360" cy="261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D00B867-4973-0BDC-2DBA-705F64759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19170" y="5561525"/>
                <a:ext cx="1800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6FA5FF-31EB-3D1B-7BFC-DC3891745875}"/>
                  </a:ext>
                </a:extLst>
              </p14:cNvPr>
              <p14:cNvContentPartPr/>
              <p14:nvPr/>
            </p14:nvContentPartPr>
            <p14:xfrm>
              <a:off x="4938970" y="3583685"/>
              <a:ext cx="2199960" cy="219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6FA5FF-31EB-3D1B-7BFC-DC38917458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29970" y="3574685"/>
                <a:ext cx="2217600" cy="22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804E649-136C-E751-317C-52A90B4620FF}"/>
                  </a:ext>
                </a:extLst>
              </p14:cNvPr>
              <p14:cNvContentPartPr/>
              <p14:nvPr/>
            </p14:nvContentPartPr>
            <p14:xfrm>
              <a:off x="6208690" y="5825405"/>
              <a:ext cx="1044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804E649-136C-E751-317C-52A90B4620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99690" y="5816405"/>
                <a:ext cx="280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A3B90D-F12B-6E44-5548-AC055AE4E6CA}"/>
                  </a:ext>
                </a:extLst>
              </p14:cNvPr>
              <p14:cNvContentPartPr/>
              <p14:nvPr/>
            </p14:nvContentPartPr>
            <p14:xfrm>
              <a:off x="6214810" y="4497005"/>
              <a:ext cx="360" cy="133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A3B90D-F12B-6E44-5548-AC055AE4E6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05810" y="4488003"/>
                <a:ext cx="18000" cy="1352165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3D58521-2CB3-A4D6-8299-C1B60859B4BF}"/>
              </a:ext>
            </a:extLst>
          </p:cNvPr>
          <p:cNvGrpSpPr/>
          <p:nvPr/>
        </p:nvGrpSpPr>
        <p:grpSpPr>
          <a:xfrm>
            <a:off x="4940050" y="4506725"/>
            <a:ext cx="2464560" cy="360"/>
            <a:chOff x="4940050" y="4506725"/>
            <a:chExt cx="24645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4A599DD-9614-7202-0AAC-199A19BC3F13}"/>
                    </a:ext>
                  </a:extLst>
                </p14:cNvPr>
                <p14:cNvContentPartPr/>
                <p14:nvPr/>
              </p14:nvContentPartPr>
              <p14:xfrm>
                <a:off x="4940050" y="4506725"/>
                <a:ext cx="19332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4F91B2-A5E8-D4D0-D745-A50EF6AA23C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1410" y="4498085"/>
                  <a:ext cx="210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F0FB89E-5AC7-ED9A-3AD3-A01E694C532E}"/>
                    </a:ext>
                  </a:extLst>
                </p14:cNvPr>
                <p14:cNvContentPartPr/>
                <p14:nvPr/>
              </p14:nvContentPartPr>
              <p14:xfrm>
                <a:off x="5380330" y="4506725"/>
                <a:ext cx="2919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BDEDC2F-0074-87BA-71F2-3EF3E2D9A2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71690" y="4498085"/>
                  <a:ext cx="309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566EA1-5A8B-F7EE-1208-322DB904E7DC}"/>
                    </a:ext>
                  </a:extLst>
                </p14:cNvPr>
                <p14:cNvContentPartPr/>
                <p14:nvPr/>
              </p14:nvContentPartPr>
              <p14:xfrm>
                <a:off x="5985130" y="4506725"/>
                <a:ext cx="29052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00FDBC-505A-BC16-B877-AD72BB95AE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76490" y="4498085"/>
                  <a:ext cx="308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26D2B48-744B-CD2C-1D1C-B0D2A93C50EC}"/>
                    </a:ext>
                  </a:extLst>
                </p14:cNvPr>
                <p14:cNvContentPartPr/>
                <p14:nvPr/>
              </p14:nvContentPartPr>
              <p14:xfrm>
                <a:off x="6519370" y="4506725"/>
                <a:ext cx="3798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7572C2-042C-AF9E-D868-1FD596994DA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510730" y="4498085"/>
                  <a:ext cx="39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2E55266-5734-348B-DBB4-918542F1EFFE}"/>
                    </a:ext>
                  </a:extLst>
                </p14:cNvPr>
                <p14:cNvContentPartPr/>
                <p14:nvPr/>
              </p14:nvContentPartPr>
              <p14:xfrm>
                <a:off x="7100410" y="4506725"/>
                <a:ext cx="3042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B24EBC7-E730-75DB-CF9B-A6944B52A3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91410" y="4498085"/>
                  <a:ext cx="321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70AE2C-BFB1-A4D8-563D-C63852A79CD2}"/>
                  </a:ext>
                </a:extLst>
              </p14:cNvPr>
              <p14:cNvContentPartPr/>
              <p14:nvPr/>
            </p14:nvContentPartPr>
            <p14:xfrm>
              <a:off x="4935730" y="3477485"/>
              <a:ext cx="360" cy="552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70AE2C-BFB1-A4D8-563D-C63852A79CD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926730" y="3468479"/>
                <a:ext cx="18000" cy="570611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E569DB41-EFC0-4A85-F17A-DC06BCD0BAC0}"/>
              </a:ext>
            </a:extLst>
          </p:cNvPr>
          <p:cNvSpPr txBox="1"/>
          <p:nvPr/>
        </p:nvSpPr>
        <p:spPr>
          <a:xfrm>
            <a:off x="7119363" y="3389839"/>
            <a:ext cx="1117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Velocity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3696A6-417F-1172-9C2A-2A20A7E119F7}"/>
              </a:ext>
            </a:extLst>
          </p:cNvPr>
          <p:cNvSpPr txBox="1"/>
          <p:nvPr/>
        </p:nvSpPr>
        <p:spPr>
          <a:xfrm>
            <a:off x="3704988" y="4306880"/>
            <a:ext cx="14666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Latitude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2DA83B-DD13-E95E-5248-91C4DD3979F6}"/>
              </a:ext>
            </a:extLst>
          </p:cNvPr>
          <p:cNvSpPr txBox="1"/>
          <p:nvPr/>
        </p:nvSpPr>
        <p:spPr>
          <a:xfrm>
            <a:off x="5579618" y="5831525"/>
            <a:ext cx="146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Longitude</a:t>
            </a:r>
          </a:p>
        </p:txBody>
      </p:sp>
    </p:spTree>
    <p:extLst>
      <p:ext uri="{BB962C8B-B14F-4D97-AF65-F5344CB8AC3E}">
        <p14:creationId xmlns:p14="http://schemas.microsoft.com/office/powerpoint/2010/main" val="1301353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22C0-84E6-68B6-041C-AA58FE97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Renaissance: Developments in Algebra and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24F0-9FE7-CB5C-610E-4C33040DD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753708"/>
          </a:xfrm>
        </p:spPr>
        <p:txBody>
          <a:bodyPr/>
          <a:lstStyle/>
          <a:p>
            <a:r>
              <a:rPr lang="en-US" dirty="0"/>
              <a:t>1500-1665</a:t>
            </a:r>
          </a:p>
          <a:p>
            <a:r>
              <a:rPr lang="en-US" dirty="0"/>
              <a:t>Algebra in earnest. New numbers and notation. Extending the </a:t>
            </a:r>
            <a:r>
              <a:rPr lang="en-US" dirty="0" err="1"/>
              <a:t>moe</a:t>
            </a:r>
            <a:r>
              <a:rPr lang="en-US" dirty="0"/>
              <a:t>. Infinitesimal methods. Marrying algebra and geometry. The rules of calculus.</a:t>
            </a:r>
          </a:p>
        </p:txBody>
      </p:sp>
    </p:spTree>
    <p:extLst>
      <p:ext uri="{BB962C8B-B14F-4D97-AF65-F5344CB8AC3E}">
        <p14:creationId xmlns:p14="http://schemas.microsoft.com/office/powerpoint/2010/main" val="1645239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DC5A-2FF8-1D21-BEAC-C54D5305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97BA-FB5A-878E-B097-966824EBE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Solving of the cubic (</a:t>
            </a:r>
            <a:r>
              <a:rPr lang="en-US" sz="2800" dirty="0">
                <a:solidFill>
                  <a:srgbClr val="0070C0"/>
                </a:solidFill>
              </a:rPr>
              <a:t>Tartaglia + Cardano</a:t>
            </a:r>
            <a:r>
              <a:rPr lang="en-US" sz="2800" dirty="0"/>
              <a:t>) and quartic (</a:t>
            </a:r>
            <a:r>
              <a:rPr lang="en-US" sz="2800" dirty="0">
                <a:solidFill>
                  <a:srgbClr val="0070C0"/>
                </a:solidFill>
              </a:rPr>
              <a:t>Ferrari</a:t>
            </a:r>
            <a:r>
              <a:rPr lang="en-US" sz="2800" dirty="0"/>
              <a:t>)</a:t>
            </a:r>
          </a:p>
          <a:p>
            <a:r>
              <a:rPr lang="en-US" sz="2800" dirty="0">
                <a:solidFill>
                  <a:srgbClr val="0070C0"/>
                </a:solidFill>
              </a:rPr>
              <a:t>Vieta</a:t>
            </a:r>
            <a:r>
              <a:rPr lang="en-US" sz="2800" dirty="0"/>
              <a:t> (1540-1603): Represent all polynomials of a given degree with one equation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Letters for knowns and unknowns</a:t>
            </a:r>
          </a:p>
          <a:p>
            <a:pPr lvl="1"/>
            <a:endParaRPr lang="en-US" sz="2800" dirty="0"/>
          </a:p>
          <a:p>
            <a:pPr lvl="1"/>
            <a:endParaRPr lang="en-US" sz="2400" dirty="0"/>
          </a:p>
          <a:p>
            <a:pPr marL="201168" lvl="1" indent="0">
              <a:buNone/>
            </a:pPr>
            <a:r>
              <a:rPr lang="en-US" sz="2400" dirty="0"/>
              <a:t>Comfort with </a:t>
            </a:r>
            <a:r>
              <a:rPr lang="en-US" sz="2400" dirty="0" err="1"/>
              <a:t>rationals</a:t>
            </a:r>
            <a:r>
              <a:rPr lang="en-US" sz="2400" dirty="0"/>
              <a:t>, negatives, and complex numbers growing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1789B-27B9-D051-E657-A344C9C786C6}"/>
              </a:ext>
            </a:extLst>
          </p:cNvPr>
          <p:cNvSpPr txBox="1"/>
          <p:nvPr/>
        </p:nvSpPr>
        <p:spPr>
          <a:xfrm>
            <a:off x="4939748" y="3697357"/>
            <a:ext cx="6490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ax</a:t>
            </a:r>
            <a:r>
              <a:rPr lang="en-US" sz="2800" baseline="30000" dirty="0"/>
              <a:t>2</a:t>
            </a:r>
            <a:r>
              <a:rPr lang="en-US" sz="2800" dirty="0"/>
              <a:t> + bx + c</a:t>
            </a:r>
          </a:p>
        </p:txBody>
      </p:sp>
    </p:spTree>
    <p:extLst>
      <p:ext uri="{BB962C8B-B14F-4D97-AF65-F5344CB8AC3E}">
        <p14:creationId xmlns:p14="http://schemas.microsoft.com/office/powerpoint/2010/main" val="399957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EDC4E-5E7C-6E34-3BD1-B8ADA4AB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FE101-3553-7B8D-89B1-8173B29E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60742"/>
            <a:ext cx="10058400" cy="4023360"/>
          </a:xfrm>
        </p:spPr>
        <p:txBody>
          <a:bodyPr>
            <a:normAutofit/>
          </a:bodyPr>
          <a:lstStyle/>
          <a:p>
            <a:r>
              <a:rPr lang="en-US" sz="4400" dirty="0"/>
              <a:t>Understand how the concepts of calculus, as taught in a standard Calculus 1 course, came to be.</a:t>
            </a:r>
          </a:p>
        </p:txBody>
      </p:sp>
    </p:spTree>
    <p:extLst>
      <p:ext uri="{BB962C8B-B14F-4D97-AF65-F5344CB8AC3E}">
        <p14:creationId xmlns:p14="http://schemas.microsoft.com/office/powerpoint/2010/main" val="4066605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9D7D-CFF2-1D7C-4441-0BC01E08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 That Notation!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B66FD-97FC-0270-BC61-A8CF5C17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3BCC899D-A508-449A-DCBA-F101ED7485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510104"/>
              </p:ext>
            </p:extLst>
          </p:nvPr>
        </p:nvGraphicFramePr>
        <p:xfrm>
          <a:off x="1206293" y="2104679"/>
          <a:ext cx="1278490" cy="8969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9245">
                  <a:extLst>
                    <a:ext uri="{9D8B030D-6E8A-4147-A177-3AD203B41FA5}">
                      <a16:colId xmlns:a16="http://schemas.microsoft.com/office/drawing/2014/main" val="2205455214"/>
                    </a:ext>
                  </a:extLst>
                </a:gridCol>
                <a:gridCol w="639245">
                  <a:extLst>
                    <a:ext uri="{9D8B030D-6E8A-4147-A177-3AD203B41FA5}">
                      <a16:colId xmlns:a16="http://schemas.microsoft.com/office/drawing/2014/main" val="2455886875"/>
                    </a:ext>
                  </a:extLst>
                </a:gridCol>
              </a:tblGrid>
              <a:tr h="448469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45448"/>
                  </a:ext>
                </a:extLst>
              </a:tr>
              <a:tr h="44846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2845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E49752-AE4E-96CE-1D84-2A400388AE52}"/>
              </a:ext>
            </a:extLst>
          </p:cNvPr>
          <p:cNvSpPr txBox="1"/>
          <p:nvPr/>
        </p:nvSpPr>
        <p:spPr>
          <a:xfrm>
            <a:off x="3959749" y="2291538"/>
            <a:ext cx="2166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6B833-FD49-7A22-D43A-03601554FDD7}"/>
              </a:ext>
            </a:extLst>
          </p:cNvPr>
          <p:cNvSpPr txBox="1"/>
          <p:nvPr/>
        </p:nvSpPr>
        <p:spPr>
          <a:xfrm>
            <a:off x="7195930" y="2104679"/>
            <a:ext cx="353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p̅				m̅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A65D5-112A-8986-4732-07006ADFA9E4}"/>
              </a:ext>
            </a:extLst>
          </p:cNvPr>
          <p:cNvSpPr txBox="1"/>
          <p:nvPr/>
        </p:nvSpPr>
        <p:spPr>
          <a:xfrm>
            <a:off x="1206293" y="3289852"/>
            <a:ext cx="1278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3/2 Power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827E6D-1E07-401F-3DB9-383C961D0E05}"/>
              </a:ext>
            </a:extLst>
          </p:cNvPr>
          <p:cNvSpPr txBox="1"/>
          <p:nvPr/>
        </p:nvSpPr>
        <p:spPr>
          <a:xfrm>
            <a:off x="3654632" y="3252136"/>
            <a:ext cx="160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Square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E88D7-2556-6489-25A3-AC31E7F61F9D}"/>
              </a:ext>
            </a:extLst>
          </p:cNvPr>
          <p:cNvSpPr txBox="1"/>
          <p:nvPr/>
        </p:nvSpPr>
        <p:spPr>
          <a:xfrm>
            <a:off x="6934202" y="3228945"/>
            <a:ext cx="160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plus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3460E-3C7F-0AC2-A7F1-0A123D0F1A43}"/>
              </a:ext>
            </a:extLst>
          </p:cNvPr>
          <p:cNvSpPr txBox="1"/>
          <p:nvPr/>
        </p:nvSpPr>
        <p:spPr>
          <a:xfrm>
            <a:off x="8965095" y="3228945"/>
            <a:ext cx="160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minus (</a:t>
            </a:r>
            <a:r>
              <a:rPr lang="en-US" sz="2000" i="1" dirty="0" err="1">
                <a:solidFill>
                  <a:srgbClr val="7030A0"/>
                </a:solidFill>
              </a:rPr>
              <a:t>moins</a:t>
            </a:r>
            <a:r>
              <a:rPr lang="en-US" sz="2000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7BD20-D46F-4EEF-643F-D976CB6A67FC}"/>
              </a:ext>
            </a:extLst>
          </p:cNvPr>
          <p:cNvSpPr txBox="1"/>
          <p:nvPr/>
        </p:nvSpPr>
        <p:spPr>
          <a:xfrm>
            <a:off x="1411356" y="4383157"/>
            <a:ext cx="1739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cosa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227A1-436F-FF5C-16D0-240F69610C8B}"/>
              </a:ext>
            </a:extLst>
          </p:cNvPr>
          <p:cNvSpPr txBox="1"/>
          <p:nvPr/>
        </p:nvSpPr>
        <p:spPr>
          <a:xfrm>
            <a:off x="1043954" y="5247304"/>
            <a:ext cx="1603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Unknown (thing)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F6A19-AB2F-550F-9690-A48512771FBA}"/>
              </a:ext>
            </a:extLst>
          </p:cNvPr>
          <p:cNvSpPr txBox="1"/>
          <p:nvPr/>
        </p:nvSpPr>
        <p:spPr>
          <a:xfrm>
            <a:off x="3959749" y="4383157"/>
            <a:ext cx="1411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latin typeface="Google Sans"/>
              </a:rPr>
              <a:t>∝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0F694-7CD2-E8E6-A7FE-6312BC8D868B}"/>
              </a:ext>
            </a:extLst>
          </p:cNvPr>
          <p:cNvSpPr txBox="1"/>
          <p:nvPr/>
        </p:nvSpPr>
        <p:spPr>
          <a:xfrm>
            <a:off x="3654632" y="5249906"/>
            <a:ext cx="160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Equals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C6BCE6-F376-AEB3-C601-F39E2B879E99}"/>
              </a:ext>
            </a:extLst>
          </p:cNvPr>
          <p:cNvSpPr txBox="1"/>
          <p:nvPr/>
        </p:nvSpPr>
        <p:spPr>
          <a:xfrm>
            <a:off x="6430617" y="4482548"/>
            <a:ext cx="360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4  + 3  - 8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A9553B-4C0F-B8E1-61F3-BE503B112D25}"/>
              </a:ext>
            </a:extLst>
          </p:cNvPr>
          <p:cNvSpPr txBox="1"/>
          <p:nvPr/>
        </p:nvSpPr>
        <p:spPr>
          <a:xfrm>
            <a:off x="6430616" y="4178085"/>
            <a:ext cx="3607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⑤ ② ①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2E637C-3846-7E85-B449-6FAA7DB28A23}"/>
              </a:ext>
            </a:extLst>
          </p:cNvPr>
          <p:cNvSpPr txBox="1"/>
          <p:nvPr/>
        </p:nvSpPr>
        <p:spPr>
          <a:xfrm>
            <a:off x="6430616" y="5173653"/>
            <a:ext cx="1603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7030A0"/>
                </a:solidFill>
              </a:rPr>
              <a:t>4x</a:t>
            </a:r>
            <a:r>
              <a:rPr lang="en-US" sz="2000" i="1" baseline="30000" dirty="0">
                <a:solidFill>
                  <a:srgbClr val="7030A0"/>
                </a:solidFill>
              </a:rPr>
              <a:t>5</a:t>
            </a:r>
            <a:r>
              <a:rPr lang="en-US" sz="2000" i="1" dirty="0">
                <a:solidFill>
                  <a:srgbClr val="7030A0"/>
                </a:solidFill>
              </a:rPr>
              <a:t> + 3x</a:t>
            </a:r>
            <a:r>
              <a:rPr lang="en-US" sz="2000" i="1" baseline="30000" dirty="0">
                <a:solidFill>
                  <a:srgbClr val="7030A0"/>
                </a:solidFill>
              </a:rPr>
              <a:t>2</a:t>
            </a:r>
            <a:r>
              <a:rPr lang="en-US" sz="2000" i="1" dirty="0">
                <a:solidFill>
                  <a:srgbClr val="7030A0"/>
                </a:solidFill>
              </a:rPr>
              <a:t> – 8x</a:t>
            </a:r>
          </a:p>
        </p:txBody>
      </p:sp>
    </p:spTree>
    <p:extLst>
      <p:ext uri="{BB962C8B-B14F-4D97-AF65-F5344CB8AC3E}">
        <p14:creationId xmlns:p14="http://schemas.microsoft.com/office/powerpoint/2010/main" val="40417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3B6C-CDB8-6E67-64B0-BC275FD5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4A397-7CCF-B3EA-163B-4F843BF3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Using lemmas as a shortcut for the MOE</a:t>
            </a:r>
          </a:p>
          <a:p>
            <a:r>
              <a:rPr lang="en-US" sz="2800" dirty="0"/>
              <a:t>Using infinitesimal methods in place of the MOE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Cavalieri</a:t>
            </a:r>
            <a:r>
              <a:rPr lang="en-US" sz="2800" dirty="0"/>
              <a:t> (1598-1647)</a:t>
            </a:r>
          </a:p>
          <a:p>
            <a:pPr lvl="1"/>
            <a:r>
              <a:rPr lang="en-US" sz="2400" dirty="0"/>
              <a:t>Cloth = sum of threads, Book = sum of </a:t>
            </a:r>
            <a:r>
              <a:rPr lang="en-US" sz="2400" dirty="0" err="1"/>
              <a:t>pagese</a:t>
            </a:r>
            <a:endParaRPr lang="en-US" sz="2400" dirty="0"/>
          </a:p>
          <a:p>
            <a:pPr lvl="1"/>
            <a:r>
              <a:rPr lang="en-US" sz="2400" b="1" u="sng" dirty="0"/>
              <a:t>Theorem</a:t>
            </a:r>
            <a:r>
              <a:rPr lang="en-US" sz="2400" dirty="0"/>
              <a:t>: Power rule ∫</a:t>
            </a:r>
            <a:r>
              <a:rPr lang="en-US" sz="2400" dirty="0" err="1"/>
              <a:t>x</a:t>
            </a:r>
            <a:r>
              <a:rPr lang="en-US" sz="2400" baseline="30000" dirty="0" err="1"/>
              <a:t>n</a:t>
            </a:r>
            <a:r>
              <a:rPr lang="en-US" sz="2400" dirty="0"/>
              <a:t> (Later: </a:t>
            </a:r>
            <a:r>
              <a:rPr lang="en-US" sz="2400" dirty="0" err="1"/>
              <a:t>Toricelli</a:t>
            </a:r>
            <a:r>
              <a:rPr lang="en-US" sz="2400" dirty="0"/>
              <a:t> for rational powers)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Kepler</a:t>
            </a:r>
            <a:r>
              <a:rPr lang="en-US" sz="2800" dirty="0"/>
              <a:t> (1598-1647)</a:t>
            </a:r>
          </a:p>
          <a:p>
            <a:pPr lvl="1"/>
            <a:r>
              <a:rPr lang="en-US" sz="2400" dirty="0"/>
              <a:t>Volumes of 92 shapes beyond Archimedes</a:t>
            </a:r>
          </a:p>
          <a:p>
            <a:pPr lvl="1"/>
            <a:r>
              <a:rPr lang="en-US" sz="2400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77521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7B82-5607-8C9E-5D97-841759E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 Geometry: Marrying Geometry and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0F1F-366E-C19A-4A6A-0F3236A19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“Analytic Geometry”</a:t>
            </a:r>
            <a:r>
              <a:rPr lang="en-US" sz="2800" dirty="0"/>
              <a:t>: Associate each curve with an equation that implies the properties of the curve.</a:t>
            </a:r>
          </a:p>
          <a:p>
            <a:pPr lvl="1"/>
            <a:r>
              <a:rPr lang="en-US" sz="2400" dirty="0"/>
              <a:t>Graphical representation and algebraic equations intertwined.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Descartes</a:t>
            </a:r>
            <a:r>
              <a:rPr lang="en-US" sz="2800" dirty="0"/>
              <a:t>’ (1596-1650) “La </a:t>
            </a:r>
            <a:r>
              <a:rPr lang="en-US" sz="2800" dirty="0" err="1"/>
              <a:t>geometrie</a:t>
            </a:r>
            <a:r>
              <a:rPr lang="en-US" sz="2800" dirty="0"/>
              <a:t>”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Fermat</a:t>
            </a:r>
            <a:r>
              <a:rPr lang="en-US" sz="2800" dirty="0"/>
              <a:t> (1607-1665) </a:t>
            </a:r>
          </a:p>
          <a:p>
            <a:pPr lvl="1"/>
            <a:r>
              <a:rPr lang="en-US" sz="2200" dirty="0"/>
              <a:t>Used infinitesimals algebraically: Small change E -&gt; calculate -&gt; Let E = 0</a:t>
            </a:r>
          </a:p>
          <a:p>
            <a:pPr lvl="1"/>
            <a:r>
              <a:rPr lang="en-US" sz="2400" dirty="0"/>
              <a:t>Area under y</a:t>
            </a:r>
            <a:r>
              <a:rPr lang="en-US" sz="2400" baseline="30000" dirty="0"/>
              <a:t>2</a:t>
            </a:r>
            <a:r>
              <a:rPr lang="en-US" sz="2400" dirty="0"/>
              <a:t>=x</a:t>
            </a:r>
            <a:r>
              <a:rPr lang="en-US" sz="2400" baseline="30000" dirty="0"/>
              <a:t>3</a:t>
            </a:r>
            <a:r>
              <a:rPr lang="en-US" sz="2400" dirty="0"/>
              <a:t> using tangent lines, using infinitesimals algebraically and geometrically</a:t>
            </a:r>
          </a:p>
        </p:txBody>
      </p:sp>
    </p:spTree>
    <p:extLst>
      <p:ext uri="{BB962C8B-B14F-4D97-AF65-F5344CB8AC3E}">
        <p14:creationId xmlns:p14="http://schemas.microsoft.com/office/powerpoint/2010/main" val="3747407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C0A8-758F-9672-AE6C-05C57CD6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Inspirations to Newton and Leibniz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C9F6-6C00-3BDE-A94C-FD344F4F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Pascal</a:t>
            </a:r>
            <a:r>
              <a:rPr lang="en-US" sz="2800" dirty="0"/>
              <a:t> (1623-1662)</a:t>
            </a:r>
          </a:p>
          <a:p>
            <a:pPr lvl="1"/>
            <a:r>
              <a:rPr lang="en-US" sz="2400" dirty="0"/>
              <a:t>Differential triangle</a:t>
            </a:r>
          </a:p>
          <a:p>
            <a:pPr lvl="1"/>
            <a:r>
              <a:rPr lang="en-US" sz="2400" dirty="0"/>
              <a:t>“Pascal’s” Triangle</a:t>
            </a:r>
          </a:p>
          <a:p>
            <a:pPr lvl="1"/>
            <a:r>
              <a:rPr lang="en-US" sz="2400" b="1" u="sng" dirty="0"/>
              <a:t>Theorem</a:t>
            </a:r>
            <a:r>
              <a:rPr lang="en-US" sz="2400" dirty="0"/>
              <a:t>: Integration by Parts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Wallis</a:t>
            </a:r>
            <a:r>
              <a:rPr lang="en-US" sz="2800" dirty="0"/>
              <a:t> (1616-1703)</a:t>
            </a:r>
          </a:p>
          <a:p>
            <a:pPr lvl="1"/>
            <a:r>
              <a:rPr lang="en-US" sz="2400" dirty="0"/>
              <a:t>Manipulating infinity algebraically, computed series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Introduced symbol ∞</a:t>
            </a:r>
          </a:p>
          <a:p>
            <a:pPr marL="201168" lvl="1" indent="0">
              <a:buNone/>
            </a:pPr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Barrow</a:t>
            </a:r>
            <a:r>
              <a:rPr lang="en-US" sz="2800" dirty="0"/>
              <a:t> (1616-1677) Newton’s mentor</a:t>
            </a:r>
          </a:p>
          <a:p>
            <a:pPr lvl="1"/>
            <a:r>
              <a:rPr lang="en-US" sz="2400" dirty="0"/>
              <a:t>Derivative and integral rules</a:t>
            </a:r>
          </a:p>
          <a:p>
            <a:pPr lvl="1"/>
            <a:r>
              <a:rPr lang="en-US" sz="2400" b="1" u="sng" dirty="0"/>
              <a:t>Fundamental Theorem of Calculus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FE8E1-38A2-FE41-71D0-3F936354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122" y="2050449"/>
            <a:ext cx="4027859" cy="36139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3B36FE-352F-0C2D-6B6A-16B213C82AA7}"/>
              </a:ext>
            </a:extLst>
          </p:cNvPr>
          <p:cNvSpPr txBox="1"/>
          <p:nvPr/>
        </p:nvSpPr>
        <p:spPr>
          <a:xfrm>
            <a:off x="9144000" y="2177438"/>
            <a:ext cx="36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Differential Triangle</a:t>
            </a:r>
          </a:p>
        </p:txBody>
      </p:sp>
    </p:spTree>
    <p:extLst>
      <p:ext uri="{BB962C8B-B14F-4D97-AF65-F5344CB8AC3E}">
        <p14:creationId xmlns:p14="http://schemas.microsoft.com/office/powerpoint/2010/main" val="1361511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77D9-CE94-6312-1183-6AFB8196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Birth of Calculus: Newton and Leibniz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E1046-CB91-B475-E87F-892D2D791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1665-1687</a:t>
            </a:r>
          </a:p>
          <a:p>
            <a:r>
              <a:rPr lang="en-US" dirty="0"/>
              <a:t>Uniting the results of Calculus into a distinct field and general method.</a:t>
            </a:r>
          </a:p>
        </p:txBody>
      </p:sp>
    </p:spTree>
    <p:extLst>
      <p:ext uri="{BB962C8B-B14F-4D97-AF65-F5344CB8AC3E}">
        <p14:creationId xmlns:p14="http://schemas.microsoft.com/office/powerpoint/2010/main" val="364844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2D88F-9022-64A0-0B2B-DBFB6E27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Newton</a:t>
            </a:r>
            <a:r>
              <a:rPr lang="en-US" dirty="0"/>
              <a:t> (1642-1726)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B66E-A5F6-1E97-7BC0-D35CA2EC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Inspired by </a:t>
            </a:r>
            <a:r>
              <a:rPr lang="en-US" sz="2800" b="1" u="sng" dirty="0"/>
              <a:t>Binomial Theorem</a:t>
            </a:r>
          </a:p>
          <a:p>
            <a:r>
              <a:rPr lang="en-US" sz="2800" dirty="0"/>
              <a:t>3 treatises explaining the method of calculus 1665,1671,1676</a:t>
            </a:r>
          </a:p>
          <a:p>
            <a:pPr lvl="1"/>
            <a:r>
              <a:rPr lang="en-US" sz="2400" dirty="0"/>
              <a:t>+ </a:t>
            </a:r>
            <a:r>
              <a:rPr lang="en-US" sz="2400" i="1" dirty="0"/>
              <a:t>Principia</a:t>
            </a:r>
            <a:r>
              <a:rPr lang="en-US" sz="2400" dirty="0"/>
              <a:t> 1687</a:t>
            </a:r>
          </a:p>
          <a:p>
            <a:pPr lvl="1"/>
            <a:endParaRPr lang="en-US" sz="2400" dirty="0"/>
          </a:p>
          <a:p>
            <a:pPr marL="201168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“Fluxions”: </a:t>
            </a:r>
            <a:r>
              <a:rPr lang="en-US" sz="2400" dirty="0"/>
              <a:t>Rate of generation of a quantity</a:t>
            </a:r>
          </a:p>
          <a:p>
            <a:pPr marL="201168" lvl="1" indent="0">
              <a:buNone/>
            </a:pPr>
            <a:r>
              <a:rPr lang="en-US" sz="2400" dirty="0"/>
              <a:t>	Rate of generation of a quantity: x</a:t>
            </a:r>
          </a:p>
          <a:p>
            <a:pPr marL="201168" lvl="1" indent="0">
              <a:buNone/>
            </a:pPr>
            <a:r>
              <a:rPr lang="en-US" sz="2400" dirty="0"/>
              <a:t>	Quantity generated: x</a:t>
            </a:r>
          </a:p>
          <a:p>
            <a:pPr marL="201168" lvl="1" indent="0">
              <a:buNone/>
            </a:pPr>
            <a:r>
              <a:rPr lang="en-US" sz="2400" dirty="0"/>
              <a:t>	The quantity for which x is a fluxion (i.e. </a:t>
            </a:r>
            <a:r>
              <a:rPr lang="en-US" sz="2400" dirty="0">
                <a:solidFill>
                  <a:srgbClr val="FF0000"/>
                </a:solidFill>
              </a:rPr>
              <a:t>“fluent”</a:t>
            </a:r>
            <a:r>
              <a:rPr lang="en-US" sz="2400" dirty="0"/>
              <a:t>): 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071B6-871B-C192-3A3A-257C0386ED3F}"/>
              </a:ext>
            </a:extLst>
          </p:cNvPr>
          <p:cNvSpPr txBox="1"/>
          <p:nvPr/>
        </p:nvSpPr>
        <p:spPr>
          <a:xfrm>
            <a:off x="6050280" y="39326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9896D2-095A-8D49-C88C-DA0E57BB134B}"/>
              </a:ext>
            </a:extLst>
          </p:cNvPr>
          <p:cNvSpPr txBox="1"/>
          <p:nvPr/>
        </p:nvSpPr>
        <p:spPr>
          <a:xfrm>
            <a:off x="8162335" y="4813050"/>
            <a:ext cx="72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</a:t>
            </a:r>
          </a:p>
        </p:txBody>
      </p:sp>
      <p:pic>
        <p:nvPicPr>
          <p:cNvPr id="5" name="Picture 4" descr="A painting of a person&#10;&#10;Description automatically generated with medium confidence">
            <a:extLst>
              <a:ext uri="{FF2B5EF4-FFF2-40B4-BE49-F238E27FC236}">
                <a16:creationId xmlns:a16="http://schemas.microsoft.com/office/drawing/2014/main" id="{1BB9E982-1575-1C66-1425-63A907255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172" y="2933415"/>
            <a:ext cx="2272908" cy="27371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5BA92F-1CD7-85BB-3751-B8A92B18450B}"/>
              </a:ext>
            </a:extLst>
          </p:cNvPr>
          <p:cNvSpPr txBox="1"/>
          <p:nvPr/>
        </p:nvSpPr>
        <p:spPr>
          <a:xfrm>
            <a:off x="9442868" y="5700469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650237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DE280-486E-AF94-1C19-96131A6F1B9D}"/>
              </a:ext>
            </a:extLst>
          </p:cNvPr>
          <p:cNvSpPr txBox="1"/>
          <p:nvPr/>
        </p:nvSpPr>
        <p:spPr>
          <a:xfrm>
            <a:off x="988289" y="1948873"/>
            <a:ext cx="106218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Area = n/(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n+m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x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m+n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)/n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, Curve = ???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Small change in x -&gt; x + 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Area + oy = n/(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n+m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(x+0)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m+n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)/n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= n/(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n+m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 x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m+n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)/n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+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o + o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(stuff)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 + o(stuff)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y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/n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34C2DC-816D-8C36-E3DF-A3985170ACBE}"/>
              </a:ext>
            </a:extLst>
          </p:cNvPr>
          <p:cNvSpPr txBox="1"/>
          <p:nvPr/>
        </p:nvSpPr>
        <p:spPr>
          <a:xfrm>
            <a:off x="812800" y="471055"/>
            <a:ext cx="8543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Example: Power rule for derivatives</a:t>
            </a:r>
          </a:p>
        </p:txBody>
      </p:sp>
    </p:spTree>
    <p:extLst>
      <p:ext uri="{BB962C8B-B14F-4D97-AF65-F5344CB8AC3E}">
        <p14:creationId xmlns:p14="http://schemas.microsoft.com/office/powerpoint/2010/main" val="960199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BBA1-70FE-5ABD-7F70-4E7D154F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Leibniz</a:t>
            </a:r>
            <a:r>
              <a:rPr lang="en-US" dirty="0"/>
              <a:t> (1646-1716)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A563C-32B6-05A6-8DE7-383CB4098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Inspired by </a:t>
            </a:r>
            <a:r>
              <a:rPr lang="en-US" sz="2800" dirty="0" err="1"/>
              <a:t>Paschal’s</a:t>
            </a:r>
            <a:r>
              <a:rPr lang="en-US" sz="2800" dirty="0"/>
              <a:t> Triangle</a:t>
            </a:r>
          </a:p>
          <a:p>
            <a:r>
              <a:rPr lang="en-US" sz="2800" dirty="0"/>
              <a:t>Developed 1672-1676, Published 1684</a:t>
            </a:r>
          </a:p>
          <a:p>
            <a:r>
              <a:rPr lang="en-US" sz="2800" dirty="0"/>
              <a:t>“Differential and Summatory Calculus”: </a:t>
            </a:r>
            <a:r>
              <a:rPr lang="en-US" sz="2800" dirty="0">
                <a:solidFill>
                  <a:srgbClr val="FF0000"/>
                </a:solidFill>
              </a:rPr>
              <a:t>Differentials</a:t>
            </a:r>
            <a:r>
              <a:rPr lang="en-US" sz="2800" dirty="0"/>
              <a:t> are fundamental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87A76-225C-2B65-CA7B-73774CE03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9046" y="3429468"/>
            <a:ext cx="6335868" cy="29163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12D4EE-38FA-1A95-3B04-D7F0B2DE9156}"/>
              </a:ext>
            </a:extLst>
          </p:cNvPr>
          <p:cNvSpPr txBox="1"/>
          <p:nvPr/>
        </p:nvSpPr>
        <p:spPr>
          <a:xfrm>
            <a:off x="5258494" y="6432897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5685F-48FA-639B-2904-E036F7AC403F}"/>
              </a:ext>
            </a:extLst>
          </p:cNvPr>
          <p:cNvSpPr txBox="1"/>
          <p:nvPr/>
        </p:nvSpPr>
        <p:spPr>
          <a:xfrm>
            <a:off x="8663709" y="1845734"/>
            <a:ext cx="3094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Notation: dx and ∫</a:t>
            </a:r>
            <a:r>
              <a:rPr lang="en-US" sz="2400" dirty="0" err="1">
                <a:solidFill>
                  <a:srgbClr val="00B050"/>
                </a:solidFill>
              </a:rPr>
              <a:t>ydx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7" name="Picture 6" descr="A painting of a person&#10;&#10;Description automatically generated with medium confidence">
            <a:extLst>
              <a:ext uri="{FF2B5EF4-FFF2-40B4-BE49-F238E27FC236}">
                <a16:creationId xmlns:a16="http://schemas.microsoft.com/office/drawing/2014/main" id="{FA40B51B-8AD3-4445-B5B9-B316E0D76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599" y="3488698"/>
            <a:ext cx="2266392" cy="2797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D5EC0-71E1-D33E-4619-D0D3958247E2}"/>
              </a:ext>
            </a:extLst>
          </p:cNvPr>
          <p:cNvSpPr txBox="1"/>
          <p:nvPr/>
        </p:nvSpPr>
        <p:spPr>
          <a:xfrm>
            <a:off x="9973769" y="6296028"/>
            <a:ext cx="2363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135804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E40D-53B5-6BEB-471D-EFBC46A3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is invented. What’s left?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EF48-AC79-61A5-5664-2A7A8D8DF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380" y="194098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Integral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Derivative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 number line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1028" name="Picture 4" descr="Check mark, Segoe UI Symbol font, character code 2714 hex.">
            <a:extLst>
              <a:ext uri="{FF2B5EF4-FFF2-40B4-BE49-F238E27FC236}">
                <a16:creationId xmlns:a16="http://schemas.microsoft.com/office/drawing/2014/main" id="{FA10CD0F-E45A-1539-6C0A-3ED32AD9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659" y="2012084"/>
            <a:ext cx="1905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eck mark, Segoe UI Symbol font, character code 2714 hex.">
            <a:extLst>
              <a:ext uri="{FF2B5EF4-FFF2-40B4-BE49-F238E27FC236}">
                <a16:creationId xmlns:a16="http://schemas.microsoft.com/office/drawing/2014/main" id="{22DA9D24-04B0-BF39-B9DB-91FC81AD2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168" y="2435225"/>
            <a:ext cx="1905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640713D1-AD86-5C93-A6C7-57F0AD109C1D}"/>
              </a:ext>
            </a:extLst>
          </p:cNvPr>
          <p:cNvSpPr/>
          <p:nvPr/>
        </p:nvSpPr>
        <p:spPr>
          <a:xfrm>
            <a:off x="3214256" y="2863273"/>
            <a:ext cx="563418" cy="1662545"/>
          </a:xfrm>
          <a:prstGeom prst="rightBrace">
            <a:avLst>
              <a:gd name="adj1" fmla="val 8333"/>
              <a:gd name="adj2" fmla="val 527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FF59-5221-3326-03B2-85DAAEB4139E}"/>
              </a:ext>
            </a:extLst>
          </p:cNvPr>
          <p:cNvSpPr txBox="1"/>
          <p:nvPr/>
        </p:nvSpPr>
        <p:spPr>
          <a:xfrm>
            <a:off x="3777674" y="3583332"/>
            <a:ext cx="3094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The Foundations!</a:t>
            </a:r>
          </a:p>
        </p:txBody>
      </p:sp>
    </p:spTree>
    <p:extLst>
      <p:ext uri="{BB962C8B-B14F-4D97-AF65-F5344CB8AC3E}">
        <p14:creationId xmlns:p14="http://schemas.microsoft.com/office/powerpoint/2010/main" val="1181617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DA9D-D3EB-A316-4CFE-A3AC9CD5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Foundations of Calculus: Limits and the Calculus of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B93AA-D7CA-3C9B-7E92-652B81076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443891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1687-1872+</a:t>
            </a:r>
          </a:p>
          <a:p>
            <a:r>
              <a:rPr lang="en-US" dirty="0"/>
              <a:t>Establishing the limit. Continuity. Convergent series. Epsilon-delta. The real number line. +Logical infinitesimals.</a:t>
            </a:r>
          </a:p>
        </p:txBody>
      </p:sp>
    </p:spTree>
    <p:extLst>
      <p:ext uri="{BB962C8B-B14F-4D97-AF65-F5344CB8AC3E}">
        <p14:creationId xmlns:p14="http://schemas.microsoft.com/office/powerpoint/2010/main" val="255359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BE04-DAFF-013E-3482-AF7C6BB105A3}"/>
              </a:ext>
            </a:extLst>
          </p:cNvPr>
          <p:cNvSpPr txBox="1">
            <a:spLocks/>
          </p:cNvSpPr>
          <p:nvPr/>
        </p:nvSpPr>
        <p:spPr>
          <a:xfrm>
            <a:off x="1066800" y="107029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Calculus?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2EDEF-70D3-6A02-AAB3-055A1EC2DC1D}"/>
              </a:ext>
            </a:extLst>
          </p:cNvPr>
          <p:cNvSpPr txBox="1">
            <a:spLocks/>
          </p:cNvSpPr>
          <p:nvPr/>
        </p:nvSpPr>
        <p:spPr>
          <a:xfrm>
            <a:off x="1066800" y="1855673"/>
            <a:ext cx="10058400" cy="402336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Calculus is the study of instantaneous rates of change and areas under curves. </a:t>
            </a:r>
          </a:p>
          <a:p>
            <a:endParaRPr lang="en-US" sz="2600" dirty="0"/>
          </a:p>
          <a:p>
            <a:r>
              <a:rPr lang="en-US" sz="2600" dirty="0"/>
              <a:t>Concepts required: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Real number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Continuity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Derivative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Integral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sz="2600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10CFC-8FA0-D9AD-8E9B-8830D76E7D88}"/>
              </a:ext>
            </a:extLst>
          </p:cNvPr>
          <p:cNvSpPr txBox="1"/>
          <p:nvPr/>
        </p:nvSpPr>
        <p:spPr>
          <a:xfrm>
            <a:off x="6065520" y="2694144"/>
            <a:ext cx="4375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And More…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Graphical representation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Algebraic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Intuition about infinite/infinitesimal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Infinite series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50FF824-0F1A-942B-AA4B-F0E06800AD37}"/>
              </a:ext>
            </a:extLst>
          </p:cNvPr>
          <p:cNvSpPr/>
          <p:nvPr/>
        </p:nvSpPr>
        <p:spPr>
          <a:xfrm rot="10800000">
            <a:off x="3811846" y="3174435"/>
            <a:ext cx="350983" cy="27045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DD60F-88C7-7DCC-8B04-BA0D4CB2FD37}"/>
              </a:ext>
            </a:extLst>
          </p:cNvPr>
          <p:cNvSpPr txBox="1"/>
          <p:nvPr/>
        </p:nvSpPr>
        <p:spPr>
          <a:xfrm rot="5400000">
            <a:off x="2826266" y="4796043"/>
            <a:ext cx="310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of development</a:t>
            </a:r>
          </a:p>
        </p:txBody>
      </p:sp>
    </p:spTree>
    <p:extLst>
      <p:ext uri="{BB962C8B-B14F-4D97-AF65-F5344CB8AC3E}">
        <p14:creationId xmlns:p14="http://schemas.microsoft.com/office/powerpoint/2010/main" val="150506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404-353C-B802-0F58-9BD70FE1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logical foundation of Calculus?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2E438-486C-359C-8729-3246AEE8D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General Problems:</a:t>
            </a:r>
          </a:p>
          <a:p>
            <a:pPr lvl="1"/>
            <a:r>
              <a:rPr lang="en-US" sz="2400" dirty="0"/>
              <a:t>How can we justify “cancelling zeros”? (Contradiction?)</a:t>
            </a:r>
          </a:p>
          <a:p>
            <a:pPr lvl="1"/>
            <a:r>
              <a:rPr lang="en-US" sz="2400" dirty="0"/>
              <a:t>How do we understand higher order differentials?</a:t>
            </a:r>
          </a:p>
          <a:p>
            <a:r>
              <a:rPr lang="en-US" sz="2800" u="sng" dirty="0"/>
              <a:t>Answer 1: Fluxions</a:t>
            </a:r>
          </a:p>
          <a:p>
            <a:pPr lvl="1"/>
            <a:r>
              <a:rPr lang="en-US" sz="2400" dirty="0"/>
              <a:t>Problem: Relies on intuition about motion, which may not be correct or relevant</a:t>
            </a:r>
          </a:p>
          <a:p>
            <a:r>
              <a:rPr lang="en-US" sz="2800" u="sng" dirty="0"/>
              <a:t>Answer 2: Differentials</a:t>
            </a:r>
          </a:p>
          <a:p>
            <a:pPr lvl="1"/>
            <a:r>
              <a:rPr lang="en-US" sz="2400" dirty="0"/>
              <a:t>Problem: General confusion. Higher order differentials</a:t>
            </a:r>
          </a:p>
          <a:p>
            <a:r>
              <a:rPr lang="en-US" sz="2800" u="sng" dirty="0"/>
              <a:t>Answer 3: Functions </a:t>
            </a:r>
            <a:r>
              <a:rPr lang="en-US" sz="2800" dirty="0"/>
              <a:t>(advocated by </a:t>
            </a:r>
            <a:r>
              <a:rPr lang="en-US" sz="2800" dirty="0">
                <a:solidFill>
                  <a:srgbClr val="0070C0"/>
                </a:solidFill>
              </a:rPr>
              <a:t>Lagrange</a:t>
            </a:r>
            <a:r>
              <a:rPr lang="en-US" sz="2800" dirty="0"/>
              <a:t> (1736-1813))</a:t>
            </a:r>
          </a:p>
          <a:p>
            <a:pPr lvl="1"/>
            <a:r>
              <a:rPr lang="en-US" sz="2400" dirty="0"/>
              <a:t>Taylor series fundamental: f’(x) is just a coefficient</a:t>
            </a:r>
          </a:p>
          <a:p>
            <a:pPr lvl="1"/>
            <a:r>
              <a:rPr lang="en-US" sz="2400" dirty="0"/>
              <a:t>Problem: Not every function has a Taylor series expansion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14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64D2-4E77-4025-368B-1E634A04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4: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52B2-A3BD-1DF6-9EF2-EAD50B7F3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“One quantity is the </a:t>
            </a:r>
            <a:r>
              <a:rPr lang="en-US" sz="2800" dirty="0">
                <a:solidFill>
                  <a:srgbClr val="FF0000"/>
                </a:solidFill>
              </a:rPr>
              <a:t>limit</a:t>
            </a:r>
            <a:r>
              <a:rPr lang="en-US" sz="2800" dirty="0"/>
              <a:t> of another if the second approaches the first nearer than any given quantity, so that the difference between them is absolutely </a:t>
            </a:r>
            <a:r>
              <a:rPr lang="en-US" sz="2800" dirty="0" err="1"/>
              <a:t>inassignable</a:t>
            </a:r>
            <a:r>
              <a:rPr lang="en-US" sz="2800" dirty="0"/>
              <a:t>” –</a:t>
            </a:r>
            <a:r>
              <a:rPr lang="en-US" sz="2800" dirty="0">
                <a:solidFill>
                  <a:srgbClr val="0070C0"/>
                </a:solidFill>
              </a:rPr>
              <a:t>D’Alembert</a:t>
            </a:r>
            <a:r>
              <a:rPr lang="en-US" sz="2800" dirty="0"/>
              <a:t> (1717-1783)</a:t>
            </a:r>
          </a:p>
          <a:p>
            <a:r>
              <a:rPr lang="en-US" sz="2800" dirty="0"/>
              <a:t>Advocated by </a:t>
            </a:r>
            <a:r>
              <a:rPr lang="en-US" sz="2800" dirty="0" err="1">
                <a:solidFill>
                  <a:srgbClr val="0070C0"/>
                </a:solidFill>
              </a:rPr>
              <a:t>L’Hulier</a:t>
            </a:r>
            <a:r>
              <a:rPr lang="en-US" sz="2800" dirty="0"/>
              <a:t> in 1787 in response to Lagrange</a:t>
            </a:r>
          </a:p>
          <a:p>
            <a:r>
              <a:rPr lang="en-US" sz="2800" dirty="0"/>
              <a:t>1804 textbook by Lacroix popularized limits and Leibniz notation</a:t>
            </a:r>
          </a:p>
          <a:p>
            <a:endParaRPr lang="en-US" sz="2800" dirty="0"/>
          </a:p>
          <a:p>
            <a:r>
              <a:rPr lang="en-US" sz="2800" u="sng" dirty="0"/>
              <a:t>Problem</a:t>
            </a:r>
            <a:r>
              <a:rPr lang="en-US" sz="2800" dirty="0"/>
              <a:t>: Alleged </a:t>
            </a:r>
            <a:r>
              <a:rPr lang="en-US" sz="2800" dirty="0">
                <a:solidFill>
                  <a:srgbClr val="FF0000"/>
                </a:solidFill>
              </a:rPr>
              <a:t>“Law of Continuity”: </a:t>
            </a:r>
            <a:r>
              <a:rPr lang="en-US" sz="2800" dirty="0"/>
              <a:t>“If a variable enjoys a property at all stages the limit will enjoy the same property” –</a:t>
            </a:r>
            <a:r>
              <a:rPr lang="en-US" sz="2800" dirty="0" err="1"/>
              <a:t>L’Hulier</a:t>
            </a:r>
            <a:endParaRPr lang="en-US" sz="2800" dirty="0"/>
          </a:p>
          <a:p>
            <a:r>
              <a:rPr lang="en-US" sz="2800" dirty="0"/>
              <a:t>Relied on geometric intuition</a:t>
            </a:r>
            <a:br>
              <a:rPr lang="en-US" dirty="0"/>
            </a:br>
            <a:endParaRPr lang="en-US" dirty="0"/>
          </a:p>
        </p:txBody>
      </p:sp>
      <p:pic>
        <p:nvPicPr>
          <p:cNvPr id="2052" name="Picture 4" descr="The limit does not exist - Logical Resources">
            <a:extLst>
              <a:ext uri="{FF2B5EF4-FFF2-40B4-BE49-F238E27FC236}">
                <a16:creationId xmlns:a16="http://schemas.microsoft.com/office/drawing/2014/main" id="{2EEF4016-A74E-969A-63B3-48B5890EF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750" y="72361"/>
            <a:ext cx="3004930" cy="16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293BAB6-7FDE-ABE8-3DDA-5C68BA1F0042}"/>
              </a:ext>
            </a:extLst>
          </p:cNvPr>
          <p:cNvSpPr/>
          <p:nvPr/>
        </p:nvSpPr>
        <p:spPr>
          <a:xfrm>
            <a:off x="9790043" y="1559928"/>
            <a:ext cx="248479" cy="142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92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EC3F-29C4-A71F-0602-FE5A3BA0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18A2-BD20-520E-E221-2E00DE5F6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Thanks to </a:t>
            </a:r>
            <a:r>
              <a:rPr lang="en-US" sz="2800" dirty="0">
                <a:solidFill>
                  <a:srgbClr val="0070C0"/>
                </a:solidFill>
              </a:rPr>
              <a:t>Cauchy</a:t>
            </a:r>
            <a:r>
              <a:rPr lang="en-US" sz="2800" dirty="0"/>
              <a:t> (1789-1857)</a:t>
            </a:r>
          </a:p>
          <a:p>
            <a:pPr lvl="1"/>
            <a:r>
              <a:rPr lang="en-US" sz="2400" dirty="0"/>
              <a:t>Continuous functions</a:t>
            </a:r>
          </a:p>
          <a:p>
            <a:pPr lvl="1"/>
            <a:r>
              <a:rPr lang="en-US" sz="2400" dirty="0"/>
              <a:t>Infinitesimal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just a variable going to 0</a:t>
            </a:r>
          </a:p>
          <a:p>
            <a:pPr lvl="1"/>
            <a:r>
              <a:rPr lang="en-US" sz="2400" dirty="0"/>
              <a:t>Orders of vanishing -&gt; Higher order differentials make sense now</a:t>
            </a:r>
          </a:p>
          <a:p>
            <a:pPr lvl="1"/>
            <a:r>
              <a:rPr lang="en-US" sz="2400" dirty="0"/>
              <a:t>Convergence of series</a:t>
            </a:r>
          </a:p>
          <a:p>
            <a:pPr lvl="1"/>
            <a:endParaRPr lang="en-US" sz="2400" dirty="0">
              <a:latin typeface="Symbol" panose="05050102010706020507" pitchFamily="18" charset="2"/>
            </a:endParaRPr>
          </a:p>
          <a:p>
            <a:pPr lvl="1"/>
            <a:endParaRPr lang="en-US" sz="2400" dirty="0">
              <a:latin typeface="Symbol" panose="05050102010706020507" pitchFamily="18" charset="2"/>
            </a:endParaRPr>
          </a:p>
          <a:p>
            <a:pPr marL="201168" lvl="1" indent="0">
              <a:buNone/>
            </a:pPr>
            <a:r>
              <a:rPr lang="en-US" sz="2400" u="sng" dirty="0"/>
              <a:t>Lingering Problem</a:t>
            </a:r>
            <a:r>
              <a:rPr lang="en-US" sz="2400" dirty="0"/>
              <a:t>: Number as length of line segment. Cauchy sequences should converge?</a:t>
            </a:r>
          </a:p>
        </p:txBody>
      </p:sp>
    </p:spTree>
    <p:extLst>
      <p:ext uri="{BB962C8B-B14F-4D97-AF65-F5344CB8AC3E}">
        <p14:creationId xmlns:p14="http://schemas.microsoft.com/office/powerpoint/2010/main" val="3419847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99B36-BAEA-25FD-5288-558AD58C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Number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FD157-C140-8D21-4298-BAF5DF2A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err="1">
                <a:solidFill>
                  <a:srgbClr val="0070C0"/>
                </a:solidFill>
              </a:rPr>
              <a:t>Weierstrass</a:t>
            </a:r>
            <a:r>
              <a:rPr lang="en-US" sz="2800" dirty="0"/>
              <a:t> (1815-1897) </a:t>
            </a:r>
          </a:p>
          <a:p>
            <a:pPr lvl="1"/>
            <a:r>
              <a:rPr lang="en-US" sz="2400" dirty="0"/>
              <a:t>Established </a:t>
            </a:r>
            <a:r>
              <a:rPr lang="en-US" sz="2400" dirty="0">
                <a:solidFill>
                  <a:srgbClr val="00B050"/>
                </a:solidFill>
              </a:rPr>
              <a:t>epsilon-delta</a:t>
            </a:r>
            <a:r>
              <a:rPr lang="en-US" sz="2400" dirty="0"/>
              <a:t> definition of limit</a:t>
            </a:r>
          </a:p>
          <a:p>
            <a:pPr lvl="1"/>
            <a:r>
              <a:rPr lang="en-US" sz="2400" dirty="0"/>
              <a:t>1872 constructed continuous nowhere differentiable function (shoutouts to </a:t>
            </a:r>
            <a:r>
              <a:rPr lang="en-US" sz="2400" dirty="0">
                <a:solidFill>
                  <a:srgbClr val="0070C0"/>
                </a:solidFill>
              </a:rPr>
              <a:t>Bolzano</a:t>
            </a:r>
            <a:r>
              <a:rPr lang="en-US" sz="2400" dirty="0"/>
              <a:t>)</a:t>
            </a:r>
          </a:p>
          <a:p>
            <a:pPr lvl="1"/>
            <a:endParaRPr lang="en-US" sz="2400" dirty="0"/>
          </a:p>
          <a:p>
            <a:r>
              <a:rPr lang="en-US" sz="2800" dirty="0"/>
              <a:t>1872 </a:t>
            </a:r>
            <a:r>
              <a:rPr lang="en-US" sz="2800" dirty="0" err="1"/>
              <a:t>Weierstrass</a:t>
            </a:r>
            <a:r>
              <a:rPr lang="en-US" sz="2800" dirty="0"/>
              <a:t>, Cantor, </a:t>
            </a:r>
            <a:r>
              <a:rPr lang="en-US" sz="2800" dirty="0" err="1"/>
              <a:t>Meray</a:t>
            </a:r>
            <a:r>
              <a:rPr lang="en-US" sz="2800" dirty="0"/>
              <a:t>, Heine, and Dedekind constructed real numbers</a:t>
            </a:r>
          </a:p>
          <a:p>
            <a:endParaRPr lang="en-US" sz="2800" dirty="0"/>
          </a:p>
          <a:p>
            <a:r>
              <a:rPr lang="en-US" sz="2800" u="sng" dirty="0"/>
              <a:t>Example (Dedekind Cut):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53C40B3-9FE5-402B-520E-54CDD27A425C}"/>
              </a:ext>
            </a:extLst>
          </p:cNvPr>
          <p:cNvSpPr/>
          <p:nvPr/>
        </p:nvSpPr>
        <p:spPr>
          <a:xfrm>
            <a:off x="1196610" y="5791877"/>
            <a:ext cx="3501958" cy="321013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F082D4-F9EE-AFA2-4DBC-E99F69EDBF86}"/>
              </a:ext>
            </a:extLst>
          </p:cNvPr>
          <p:cNvSpPr/>
          <p:nvPr/>
        </p:nvSpPr>
        <p:spPr>
          <a:xfrm>
            <a:off x="5391285" y="5808827"/>
            <a:ext cx="4688732" cy="3210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CEC0C-5AE5-A58D-3409-B7F364BCA921}"/>
              </a:ext>
            </a:extLst>
          </p:cNvPr>
          <p:cNvSpPr txBox="1"/>
          <p:nvPr/>
        </p:nvSpPr>
        <p:spPr>
          <a:xfrm>
            <a:off x="2384381" y="6006657"/>
            <a:ext cx="1546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</a:t>
            </a:r>
            <a:r>
              <a:rPr lang="en-US" sz="2000" baseline="30000" dirty="0"/>
              <a:t>2</a:t>
            </a:r>
            <a:r>
              <a:rPr lang="en-US" sz="2000" dirty="0"/>
              <a:t> &lt; 2</a:t>
            </a:r>
            <a:endParaRPr lang="en-US" sz="2000" baseline="30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A756A-EE36-F6EE-6D4C-A97BEB5262DC}"/>
              </a:ext>
            </a:extLst>
          </p:cNvPr>
          <p:cNvSpPr txBox="1"/>
          <p:nvPr/>
        </p:nvSpPr>
        <p:spPr>
          <a:xfrm>
            <a:off x="7531371" y="6022046"/>
            <a:ext cx="2548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r>
              <a:rPr lang="en-US" baseline="30000" dirty="0"/>
              <a:t>2 </a:t>
            </a:r>
            <a:r>
              <a:rPr lang="en-US" dirty="0"/>
              <a:t>&gt; 2</a:t>
            </a:r>
          </a:p>
        </p:txBody>
      </p:sp>
      <p:pic>
        <p:nvPicPr>
          <p:cNvPr id="10" name="Picture 9" descr="A knife with a wooden handle&#10;&#10;Description automatically generated">
            <a:extLst>
              <a:ext uri="{FF2B5EF4-FFF2-40B4-BE49-F238E27FC236}">
                <a16:creationId xmlns:a16="http://schemas.microsoft.com/office/drawing/2014/main" id="{68EA2189-7FB2-EA40-CCEB-5228969B1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5997138">
            <a:off x="4423241" y="5003309"/>
            <a:ext cx="1483851" cy="1046424"/>
          </a:xfrm>
          <a:prstGeom prst="rect">
            <a:avLst/>
          </a:prstGeom>
        </p:spPr>
      </p:pic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D48011D2-9F8C-5E22-CC0C-45D60880EDD6}"/>
              </a:ext>
            </a:extLst>
          </p:cNvPr>
          <p:cNvSpPr/>
          <p:nvPr/>
        </p:nvSpPr>
        <p:spPr>
          <a:xfrm>
            <a:off x="4881227" y="5790903"/>
            <a:ext cx="327399" cy="29265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9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AE7-142D-1461-8D6D-20EACFCA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711D-27DB-14D7-CD8F-1C54A03C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results of calculus have been laid on a solid logical foundation, and thus most histories of calculus end with the construction of the reals in 1872.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But what if there is another logical foundation for calculus???</a:t>
            </a:r>
          </a:p>
        </p:txBody>
      </p:sp>
    </p:spTree>
    <p:extLst>
      <p:ext uri="{BB962C8B-B14F-4D97-AF65-F5344CB8AC3E}">
        <p14:creationId xmlns:p14="http://schemas.microsoft.com/office/powerpoint/2010/main" val="40089463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597C3-70A6-0396-DC73-6CA0B485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+Infinitesimals work!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573A4-8217-1E07-E862-CBF9708DF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1934 </a:t>
            </a:r>
            <a:r>
              <a:rPr lang="en-US" sz="2400" dirty="0" err="1">
                <a:solidFill>
                  <a:srgbClr val="0070C0"/>
                </a:solidFill>
              </a:rPr>
              <a:t>Skolem</a:t>
            </a:r>
            <a:r>
              <a:rPr lang="en-US" sz="2400" dirty="0"/>
              <a:t> introduces ultraproduct</a:t>
            </a:r>
          </a:p>
          <a:p>
            <a:r>
              <a:rPr lang="en-US" sz="2400" dirty="0"/>
              <a:t>1948 </a:t>
            </a:r>
            <a:r>
              <a:rPr lang="en-US" sz="2400" dirty="0">
                <a:solidFill>
                  <a:srgbClr val="0070C0"/>
                </a:solidFill>
              </a:rPr>
              <a:t>Hewitt</a:t>
            </a:r>
            <a:r>
              <a:rPr lang="en-US" sz="2400" dirty="0"/>
              <a:t> constructs </a:t>
            </a:r>
            <a:r>
              <a:rPr lang="en-US" sz="2400" dirty="0" err="1">
                <a:solidFill>
                  <a:srgbClr val="FF0000"/>
                </a:solidFill>
              </a:rPr>
              <a:t>hyperreals</a:t>
            </a:r>
            <a:r>
              <a:rPr lang="en-US" sz="2400" dirty="0"/>
              <a:t> (includes infinite and infinitesimal numbers)</a:t>
            </a:r>
          </a:p>
          <a:p>
            <a:r>
              <a:rPr lang="en-US" sz="2400" dirty="0"/>
              <a:t>1961 </a:t>
            </a:r>
            <a:r>
              <a:rPr lang="en-US" sz="2400" dirty="0">
                <a:solidFill>
                  <a:srgbClr val="0070C0"/>
                </a:solidFill>
              </a:rPr>
              <a:t>Robinson</a:t>
            </a:r>
            <a:r>
              <a:rPr lang="en-US" sz="2400" dirty="0"/>
              <a:t> gives rigorous treatment of calculus using </a:t>
            </a:r>
            <a:r>
              <a:rPr lang="en-US" sz="2400" dirty="0" err="1"/>
              <a:t>hyperreals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521F38-2AA3-4D31-67EC-A7783086E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180" y="4281110"/>
            <a:ext cx="5435494" cy="24315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BEFFB-8F1A-483F-41F8-78FEABC50263}"/>
              </a:ext>
            </a:extLst>
          </p:cNvPr>
          <p:cNvSpPr txBox="1"/>
          <p:nvPr/>
        </p:nvSpPr>
        <p:spPr>
          <a:xfrm>
            <a:off x="3862381" y="3287375"/>
            <a:ext cx="5435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 Hyperreal Number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41C29-6BB8-D685-2C01-5BE2024AA986}"/>
              </a:ext>
            </a:extLst>
          </p:cNvPr>
          <p:cNvSpPr txBox="1"/>
          <p:nvPr/>
        </p:nvSpPr>
        <p:spPr>
          <a:xfrm>
            <a:off x="2985409" y="3857414"/>
            <a:ext cx="5919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H. Jerome </a:t>
            </a:r>
            <a:r>
              <a:rPr lang="en-US" dirty="0" err="1"/>
              <a:t>Keisler</a:t>
            </a:r>
            <a:r>
              <a:rPr lang="en-US" dirty="0"/>
              <a:t>, in Elementary Calculus: An Infinitesimal Approach</a:t>
            </a:r>
          </a:p>
        </p:txBody>
      </p:sp>
    </p:spTree>
    <p:extLst>
      <p:ext uri="{BB962C8B-B14F-4D97-AF65-F5344CB8AC3E}">
        <p14:creationId xmlns:p14="http://schemas.microsoft.com/office/powerpoint/2010/main" val="47090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D75B17-A929-2D41-88E8-162BDF58394D}"/>
              </a:ext>
            </a:extLst>
          </p:cNvPr>
          <p:cNvSpPr txBox="1"/>
          <p:nvPr/>
        </p:nvSpPr>
        <p:spPr>
          <a:xfrm>
            <a:off x="4378036" y="2096654"/>
            <a:ext cx="64100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159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DF137-00F7-000A-BEE3-8CF8E7A86693}"/>
              </a:ext>
            </a:extLst>
          </p:cNvPr>
          <p:cNvSpPr txBox="1"/>
          <p:nvPr/>
        </p:nvSpPr>
        <p:spPr>
          <a:xfrm>
            <a:off x="1108363" y="843677"/>
            <a:ext cx="10437092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u="sng" dirty="0"/>
              <a:t>Sources/Further Reading:</a:t>
            </a:r>
            <a:endParaRPr lang="en-US" sz="2400" dirty="0"/>
          </a:p>
          <a:p>
            <a:endParaRPr lang="en-US" sz="2400" u="sng" dirty="0"/>
          </a:p>
          <a:p>
            <a:r>
              <a:rPr lang="en-US" sz="2400" dirty="0"/>
              <a:t>Boyer, Carl. </a:t>
            </a:r>
            <a:r>
              <a:rPr lang="en-US" sz="2400" i="1" dirty="0"/>
              <a:t>The History of the Calculus and its Conceptual Development</a:t>
            </a:r>
          </a:p>
          <a:p>
            <a:endParaRPr lang="en-US" sz="2400" i="1" dirty="0"/>
          </a:p>
          <a:p>
            <a:r>
              <a:rPr lang="en-US" sz="2400" dirty="0"/>
              <a:t>Boyer, Carl and Merzbach, Uta. </a:t>
            </a:r>
            <a:r>
              <a:rPr lang="en-US" sz="2400" i="1" dirty="0"/>
              <a:t>A History of Mathematics</a:t>
            </a:r>
            <a:endParaRPr lang="en-US" sz="2400" dirty="0"/>
          </a:p>
          <a:p>
            <a:endParaRPr lang="en-US" sz="2400" i="1" dirty="0"/>
          </a:p>
          <a:p>
            <a:r>
              <a:rPr lang="en-US" sz="2400" dirty="0" err="1"/>
              <a:t>Keisler</a:t>
            </a:r>
            <a:r>
              <a:rPr lang="en-US" sz="2400" dirty="0"/>
              <a:t>, H. Jerome. </a:t>
            </a:r>
            <a:r>
              <a:rPr lang="en-US" sz="2400" i="1" dirty="0"/>
              <a:t>Elementary Calculus: An Infinitesimal Approach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7320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1D458-ED0B-5FD9-FA7A-568DBFDF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14F0-5C84-2D18-EA52-30E2D95D2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will follow a chronological development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Antiquity: Origins of Math (500BC-300AD)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Late Antiquity + Medieval: Changing Perspectives (300-1500)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Renaissance: Developments in Algebra and Analysis (1500-1665)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Birth of Calculus: Newton and Leibniz (1665-1687)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 dirty="0"/>
              <a:t>Foundations of Calculus: Limits and the Calculus of Today (1687-1872+)</a:t>
            </a:r>
          </a:p>
        </p:txBody>
      </p:sp>
    </p:spTree>
    <p:extLst>
      <p:ext uri="{BB962C8B-B14F-4D97-AF65-F5344CB8AC3E}">
        <p14:creationId xmlns:p14="http://schemas.microsoft.com/office/powerpoint/2010/main" val="48383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0FD9-290A-FDD1-D75D-D645E19C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3103-3E98-4F73-02B0-E913D365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/>
              <a:t>My information is from secondary sources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People</a:t>
            </a:r>
            <a:r>
              <a:rPr lang="en-US" sz="2400" dirty="0"/>
              <a:t> cited are often exemplary, not the first to discover idea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Many important people left out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860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E6D89-DE5C-A61A-D333-B7CD47F9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882284" cy="3566160"/>
          </a:xfrm>
        </p:spPr>
        <p:txBody>
          <a:bodyPr/>
          <a:lstStyle/>
          <a:p>
            <a:r>
              <a:rPr lang="en-US" dirty="0"/>
              <a:t>Antiquity: Origins of Math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B745-8A98-3658-884F-204D3A68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2003090"/>
          </a:xfrm>
        </p:spPr>
        <p:txBody>
          <a:bodyPr>
            <a:normAutofit/>
          </a:bodyPr>
          <a:lstStyle/>
          <a:p>
            <a:r>
              <a:rPr lang="en-US" dirty="0"/>
              <a:t>500BC-300AD</a:t>
            </a:r>
          </a:p>
          <a:p>
            <a:r>
              <a:rPr lang="en-US" dirty="0"/>
              <a:t>Development of Geometry. Separation of number, motion, and infinite(simal) from geometry. Finding areas by “exhaustion”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5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88A3D-AC2A-C45F-11A4-8A62A233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Beginnings of Geometry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DE58-7798-B425-C3C8-6C8322DBA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First proofs and general theorems come from ancient Greece</a:t>
            </a:r>
          </a:p>
          <a:p>
            <a:r>
              <a:rPr lang="en-US" sz="2800" dirty="0">
                <a:solidFill>
                  <a:srgbClr val="0070C0"/>
                </a:solidFill>
              </a:rPr>
              <a:t>Pythagoreans</a:t>
            </a:r>
            <a:r>
              <a:rPr lang="en-US" sz="2800" dirty="0"/>
              <a:t> (~500BC)</a:t>
            </a:r>
          </a:p>
          <a:p>
            <a:r>
              <a:rPr lang="en-US" sz="2800" b="1" u="sng" dirty="0"/>
              <a:t>Theorem (Irrationals)</a:t>
            </a:r>
            <a:r>
              <a:rPr lang="en-US" sz="2800" b="1" dirty="0"/>
              <a:t>: </a:t>
            </a:r>
            <a:r>
              <a:rPr lang="en-US" sz="2800" dirty="0"/>
              <a:t>There are distinct line segments A and B such that there is no unit line segment small enough such that A and B are collections of units.  (e.g. diagonal and side of unit square)</a:t>
            </a:r>
          </a:p>
          <a:p>
            <a:r>
              <a:rPr lang="en-US" sz="2800" dirty="0"/>
              <a:t>=&gt; “number” and magnitude are separate</a:t>
            </a:r>
          </a:p>
          <a:p>
            <a:r>
              <a:rPr lang="en-US" sz="2800" dirty="0"/>
              <a:t>Area found by comparing shapes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4FFD-09D7-739A-A329-7C746073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7347" y="407504"/>
            <a:ext cx="2224653" cy="21527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4FBB0A-31B4-D6A3-B70C-61F7E842B3D9}"/>
              </a:ext>
            </a:extLst>
          </p:cNvPr>
          <p:cNvSpPr txBox="1"/>
          <p:nvPr/>
        </p:nvSpPr>
        <p:spPr>
          <a:xfrm>
            <a:off x="10167730" y="2237131"/>
            <a:ext cx="257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The Pythagorean Theorem</a:t>
            </a:r>
          </a:p>
        </p:txBody>
      </p:sp>
    </p:spTree>
    <p:extLst>
      <p:ext uri="{BB962C8B-B14F-4D97-AF65-F5344CB8AC3E}">
        <p14:creationId xmlns:p14="http://schemas.microsoft.com/office/powerpoint/2010/main" val="1368608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B3C8B-11B9-B41F-3FD7-F9816860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77542"/>
          </a:xfrm>
        </p:spPr>
        <p:txBody>
          <a:bodyPr/>
          <a:lstStyle/>
          <a:p>
            <a:r>
              <a:rPr lang="en-US" dirty="0"/>
              <a:t>Advanced Area Finding: Method of Exhaustion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E0C34-9F58-D5CD-43C8-481E47C71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“Method of Exhaustion” (MOE)</a:t>
            </a:r>
            <a:r>
              <a:rPr lang="en-US" sz="2800" dirty="0"/>
              <a:t>: Claim: A shape S has the same area as a shape T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Assume T is bigger than 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Inscribe a figure P (polygon) in 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Modify P by a finite process, obtaining inscribed figures P1,P2,…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Show that </a:t>
            </a:r>
            <a:r>
              <a:rPr lang="en-US" sz="2800" dirty="0" err="1"/>
              <a:t>Pn</a:t>
            </a:r>
            <a:r>
              <a:rPr lang="en-US" sz="2800" dirty="0"/>
              <a:t> can be as close to T as we like (Contradiction)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800" dirty="0"/>
              <a:t>Repeat: Assume T is smaller than S, circumscribe, modify, contradiction</a:t>
            </a:r>
          </a:p>
          <a:p>
            <a:pPr marL="457200" indent="-457200">
              <a:buFont typeface="+mj-lt"/>
              <a:buAutoNum type="arabicParenR"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</a:rPr>
              <a:t>Eudoxus</a:t>
            </a:r>
            <a:r>
              <a:rPr lang="en-US" sz="2800" dirty="0"/>
              <a:t> (423-347BC)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53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5CE307-6FF8-9ECA-C367-476CCDA74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152" y="2809512"/>
            <a:ext cx="6000041" cy="31834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FF20334-F1F8-8EC8-DF92-E7B286569FC3}"/>
              </a:ext>
            </a:extLst>
          </p:cNvPr>
          <p:cNvSpPr/>
          <p:nvPr/>
        </p:nvSpPr>
        <p:spPr>
          <a:xfrm>
            <a:off x="3108015" y="563115"/>
            <a:ext cx="1645920" cy="1645920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768E65-0201-FE97-2989-DC8749FBA659}"/>
              </a:ext>
            </a:extLst>
          </p:cNvPr>
          <p:cNvSpPr/>
          <p:nvPr/>
        </p:nvSpPr>
        <p:spPr>
          <a:xfrm>
            <a:off x="6096000" y="679021"/>
            <a:ext cx="2926080" cy="1280160"/>
          </a:xfrm>
          <a:prstGeom prst="rtTriangl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5E643-AB22-BDBC-64A3-6FF836704E58}"/>
              </a:ext>
            </a:extLst>
          </p:cNvPr>
          <p:cNvSpPr txBox="1"/>
          <p:nvPr/>
        </p:nvSpPr>
        <p:spPr>
          <a:xfrm>
            <a:off x="7368354" y="2024369"/>
            <a:ext cx="174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99B599-CD2D-1242-9CD9-8888941FC860}"/>
              </a:ext>
            </a:extLst>
          </p:cNvPr>
          <p:cNvSpPr txBox="1"/>
          <p:nvPr/>
        </p:nvSpPr>
        <p:spPr>
          <a:xfrm>
            <a:off x="5715614" y="1124150"/>
            <a:ext cx="301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E4A97-C349-45B6-267B-14C008817613}"/>
              </a:ext>
            </a:extLst>
          </p:cNvPr>
          <p:cNvSpPr txBox="1"/>
          <p:nvPr/>
        </p:nvSpPr>
        <p:spPr>
          <a:xfrm>
            <a:off x="5127796" y="965158"/>
            <a:ext cx="646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135F2E-AA87-6B6D-5ABD-2F8A8AED8ABD}"/>
              </a:ext>
            </a:extLst>
          </p:cNvPr>
          <p:cNvSpPr txBox="1"/>
          <p:nvPr/>
        </p:nvSpPr>
        <p:spPr>
          <a:xfrm>
            <a:off x="157018" y="443345"/>
            <a:ext cx="2577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MOE 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64C5E-F8A5-70BC-8017-5D6AB04A541B}"/>
              </a:ext>
            </a:extLst>
          </p:cNvPr>
          <p:cNvSpPr txBox="1"/>
          <p:nvPr/>
        </p:nvSpPr>
        <p:spPr>
          <a:xfrm>
            <a:off x="3759159" y="1114610"/>
            <a:ext cx="1108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8FAEB-CAF6-6B33-C43B-CA2A5476B210}"/>
              </a:ext>
            </a:extLst>
          </p:cNvPr>
          <p:cNvSpPr txBox="1"/>
          <p:nvPr/>
        </p:nvSpPr>
        <p:spPr>
          <a:xfrm>
            <a:off x="6736080" y="1262465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1599413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613</TotalTime>
  <Words>1743</Words>
  <Application>Microsoft Office PowerPoint</Application>
  <PresentationFormat>Widescreen</PresentationFormat>
  <Paragraphs>275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Corbel</vt:lpstr>
      <vt:lpstr>Google Sans</vt:lpstr>
      <vt:lpstr>Symbol</vt:lpstr>
      <vt:lpstr>Retrospect</vt:lpstr>
      <vt:lpstr>A History of Calculus for Instructors</vt:lpstr>
      <vt:lpstr>Goal</vt:lpstr>
      <vt:lpstr>PowerPoint Presentation</vt:lpstr>
      <vt:lpstr>Outline</vt:lpstr>
      <vt:lpstr>Remarks</vt:lpstr>
      <vt:lpstr>Antiquity: Origins of Math</vt:lpstr>
      <vt:lpstr>Beginnings of Geometry</vt:lpstr>
      <vt:lpstr>Advanced Area Finding: Method of Exhaustion</vt:lpstr>
      <vt:lpstr>PowerPoint Presentation</vt:lpstr>
      <vt:lpstr>Lack of Infinitude</vt:lpstr>
      <vt:lpstr>Future Influences</vt:lpstr>
      <vt:lpstr>Future Influences, Continued</vt:lpstr>
      <vt:lpstr>Late Antiquity and Medieval Times: Changing Perspectives</vt:lpstr>
      <vt:lpstr>Numerals</vt:lpstr>
      <vt:lpstr>Origins of Algebra</vt:lpstr>
      <vt:lpstr>Graphs and Infinities </vt:lpstr>
      <vt:lpstr>Graphs and Infinities </vt:lpstr>
      <vt:lpstr>Renaissance: Developments in Algebra and Analysis</vt:lpstr>
      <vt:lpstr>Development of Algebra</vt:lpstr>
      <vt:lpstr>Guess That Notation!</vt:lpstr>
      <vt:lpstr>Extending the MOE</vt:lpstr>
      <vt:lpstr>Analytic Geometry: Marrying Geometry and Algebra</vt:lpstr>
      <vt:lpstr>Inspirations to Newton and Leibniz</vt:lpstr>
      <vt:lpstr>Birth of Calculus: Newton and Leibniz</vt:lpstr>
      <vt:lpstr>Newton (1642-1726)</vt:lpstr>
      <vt:lpstr>PowerPoint Presentation</vt:lpstr>
      <vt:lpstr>Leibniz (1646-1716)</vt:lpstr>
      <vt:lpstr>Calculus is invented. What’s left?</vt:lpstr>
      <vt:lpstr>Foundations of Calculus: Limits and the Calculus of Today</vt:lpstr>
      <vt:lpstr>What is the logical foundation of Calculus?</vt:lpstr>
      <vt:lpstr>Answer 4: Limits</vt:lpstr>
      <vt:lpstr>Modern Definitions</vt:lpstr>
      <vt:lpstr>Real Number Line</vt:lpstr>
      <vt:lpstr>That’s it!</vt:lpstr>
      <vt:lpstr>+Infinitesimals work!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History of Calculus for Instructors</dc:title>
  <dc:creator>Jacob Zoromski</dc:creator>
  <cp:lastModifiedBy>Jacob Zoromski</cp:lastModifiedBy>
  <cp:revision>16</cp:revision>
  <dcterms:created xsi:type="dcterms:W3CDTF">2023-11-22T15:59:08Z</dcterms:created>
  <dcterms:modified xsi:type="dcterms:W3CDTF">2023-11-28T01:32:14Z</dcterms:modified>
</cp:coreProperties>
</file>