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0" r:id="rId9"/>
    <p:sldId id="264" r:id="rId10"/>
    <p:sldId id="269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A13BDA0-DA41-4683-BE56-B805D423EC3F}">
          <p14:sldIdLst>
            <p14:sldId id="256"/>
            <p14:sldId id="257"/>
            <p14:sldId id="258"/>
            <p14:sldId id="259"/>
            <p14:sldId id="261"/>
            <p14:sldId id="263"/>
            <p14:sldId id="268"/>
            <p14:sldId id="260"/>
            <p14:sldId id="264"/>
            <p14:sldId id="269"/>
            <p14:sldId id="266"/>
            <p14:sldId id="267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782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441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806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7006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221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8662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75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071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717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542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07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33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84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63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64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32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075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D373-2ACF-48C3-A9C5-3B225FC4FAF3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B6ED30-CCD5-4243-84C8-093384BD2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204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Identifying </a:t>
            </a:r>
            <a:r>
              <a:rPr lang="en-US" altLang="zh-CN" dirty="0"/>
              <a:t>the Factors That Affects the Player Ratings on FIFA 18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Youneng</a:t>
            </a:r>
            <a:r>
              <a:rPr lang="en-US" altLang="zh-CN" dirty="0"/>
              <a:t> Zou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572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 Summary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93793358"/>
              </p:ext>
            </p:extLst>
          </p:nvPr>
        </p:nvGraphicFramePr>
        <p:xfrm>
          <a:off x="535920" y="1586054"/>
          <a:ext cx="3554241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="" xmlns:a16="http://schemas.microsoft.com/office/drawing/2014/main" val="466918944"/>
                    </a:ext>
                  </a:extLst>
                </a:gridCol>
                <a:gridCol w="1771161">
                  <a:extLst>
                    <a:ext uri="{9D8B030D-6E8A-4147-A177-3AD203B41FA5}">
                      <a16:colId xmlns="" xmlns:a16="http://schemas.microsoft.com/office/drawing/2014/main" val="73080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Estimated </a:t>
                      </a:r>
                      <a:r>
                        <a:rPr lang="el-GR" altLang="zh-CN"/>
                        <a:t>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2.3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6497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0.94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01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F-statistic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13730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228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p-value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2.2e-16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1991465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0161" y="1586054"/>
            <a:ext cx="7875613" cy="3482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931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115" y="1307263"/>
            <a:ext cx="4627034" cy="4519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0951" y="1307263"/>
            <a:ext cx="4739358" cy="4519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69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rs</a:t>
            </a:r>
            <a:r>
              <a:rPr lang="en-US" altLang="zh-CN" dirty="0"/>
              <a:t> = 5.0255405 + 4.8403381*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 + 0.0874547*crossing + 0.3201249*finishing + 0.2067812*</a:t>
            </a:r>
            <a:r>
              <a:rPr lang="en-US" altLang="zh-CN" dirty="0" err="1"/>
              <a:t>heading_accuracy</a:t>
            </a:r>
            <a:r>
              <a:rPr lang="en-US" altLang="zh-CN" dirty="0"/>
              <a:t> + 0.2340829*</a:t>
            </a:r>
            <a:r>
              <a:rPr lang="en-US" altLang="zh-CN" dirty="0" err="1"/>
              <a:t>short_passing</a:t>
            </a:r>
            <a:r>
              <a:rPr lang="en-US" altLang="zh-CN" dirty="0"/>
              <a:t> + 0.1688911*volleys + 0.1453266*marking + 0.0182587*</a:t>
            </a:r>
            <a:r>
              <a:rPr lang="en-US" altLang="zh-CN" dirty="0" err="1"/>
              <a:t>standing_tackle</a:t>
            </a:r>
            <a:r>
              <a:rPr lang="en-US" altLang="zh-CN" dirty="0"/>
              <a:t> -0.1716266*</a:t>
            </a:r>
            <a:r>
              <a:rPr lang="en-US" altLang="zh-CN" dirty="0" err="1"/>
              <a:t>sliding_tackle</a:t>
            </a:r>
            <a:r>
              <a:rPr lang="en-US" altLang="zh-CN" dirty="0"/>
              <a:t> - 0.0244984*(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*crossing) -0.0242329*(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</a:t>
            </a:r>
            <a:r>
              <a:rPr lang="en-US" altLang="zh-CN" dirty="0" err="1"/>
              <a:t>heading_accuracy</a:t>
            </a:r>
            <a:r>
              <a:rPr lang="en-US" altLang="zh-CN" dirty="0"/>
              <a:t>) -0.0122608*(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*volleys) - 0.0011174*(crossing*marking) + 0.0020791*(crossing*</a:t>
            </a:r>
            <a:r>
              <a:rPr lang="en-US" altLang="zh-CN" dirty="0" err="1"/>
              <a:t>sliding_tackle</a:t>
            </a:r>
            <a:r>
              <a:rPr lang="en-US" altLang="zh-CN" dirty="0"/>
              <a:t>) - 0.0017413*(</a:t>
            </a:r>
            <a:r>
              <a:rPr lang="en-US" altLang="zh-CN" dirty="0" err="1"/>
              <a:t>heading_accuracy</a:t>
            </a:r>
            <a:r>
              <a:rPr lang="en-US" altLang="zh-CN" dirty="0"/>
              <a:t>*marking) + 0.0008453*(</a:t>
            </a:r>
            <a:r>
              <a:rPr lang="en-US" altLang="zh-CN" dirty="0" err="1"/>
              <a:t>heading_accuracy</a:t>
            </a:r>
            <a:r>
              <a:rPr lang="en-US" altLang="zh-CN" dirty="0"/>
              <a:t>*</a:t>
            </a:r>
            <a:r>
              <a:rPr lang="en-US" altLang="zh-CN" dirty="0" err="1"/>
              <a:t>sliding_tackle</a:t>
            </a:r>
            <a:r>
              <a:rPr lang="en-US" altLang="zh-CN" dirty="0"/>
              <a:t>) - 0.0010245*(</a:t>
            </a:r>
            <a:r>
              <a:rPr lang="en-US" altLang="zh-CN" dirty="0" err="1"/>
              <a:t>short_passing</a:t>
            </a:r>
            <a:r>
              <a:rPr lang="en-US" altLang="zh-CN" dirty="0"/>
              <a:t>*volleys)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8525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0162" y="2956384"/>
            <a:ext cx="53158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zh-CN" alt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5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296" y="629586"/>
            <a:ext cx="5811890" cy="903540"/>
          </a:xfrm>
        </p:spPr>
        <p:txBody>
          <a:bodyPr/>
          <a:lstStyle/>
          <a:p>
            <a:r>
              <a:rPr lang="en-US" altLang="zh-CN" dirty="0"/>
              <a:t>Background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700012"/>
            <a:ext cx="4330540" cy="4470819"/>
          </a:xfrm>
        </p:spPr>
        <p:txBody>
          <a:bodyPr/>
          <a:lstStyle/>
          <a:p>
            <a:r>
              <a:rPr lang="en-US" altLang="zh-CN" dirty="0"/>
              <a:t>Goal: Use linear model to estimate the player rating</a:t>
            </a:r>
          </a:p>
          <a:p>
            <a:r>
              <a:rPr lang="en-US" altLang="zh-CN" dirty="0"/>
              <a:t>There are 11 positions (left, right, center are the same)</a:t>
            </a:r>
          </a:p>
          <a:p>
            <a:r>
              <a:rPr lang="en-US" altLang="zh-CN" dirty="0"/>
              <a:t>There are different linear combinations of a player's main attributes (e.g. acceleration, finishing etc.) for different positions</a:t>
            </a:r>
          </a:p>
          <a:p>
            <a:r>
              <a:rPr lang="en-US" altLang="zh-CN" dirty="0"/>
              <a:t>This presentation: investigate how Attacking and Defending attributes affect the player’s rating at RS position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8992" y="1908313"/>
            <a:ext cx="6396693" cy="35854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246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=""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=""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=""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=""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=""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=""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=""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=""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=""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=""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=""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=""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=""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=""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=""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=""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=""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3CC92A7C-6A58-4E58-B13D-BD8BAEA6D2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BE28EF24-9AAC-46CE-915B-C3513A9786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="" xmlns:a16="http://schemas.microsoft.com/office/drawing/2014/main" id="{22A4915C-5BAE-4EF1-98D9-80B7ACCCE7C6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="" xmlns:a16="http://schemas.microsoft.com/office/drawing/2014/main" id="{F4633A4E-2C66-4250-AAF4-88BFB2714591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3">
              <a:extLst>
                <a:ext uri="{FF2B5EF4-FFF2-40B4-BE49-F238E27FC236}">
                  <a16:creationId xmlns="" xmlns:a16="http://schemas.microsoft.com/office/drawing/2014/main" id="{D946C36C-F30A-469F-9887-FD626B58896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4">
              <a:extLst>
                <a:ext uri="{FF2B5EF4-FFF2-40B4-BE49-F238E27FC236}">
                  <a16:creationId xmlns="" xmlns:a16="http://schemas.microsoft.com/office/drawing/2014/main" id="{453195CD-75B2-44EB-AE90-2F3CB86B168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5">
              <a:extLst>
                <a:ext uri="{FF2B5EF4-FFF2-40B4-BE49-F238E27FC236}">
                  <a16:creationId xmlns="" xmlns:a16="http://schemas.microsoft.com/office/drawing/2014/main" id="{D358E0A7-46FF-4777-8BB6-7F869F3A6EE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6">
              <a:extLst>
                <a:ext uri="{FF2B5EF4-FFF2-40B4-BE49-F238E27FC236}">
                  <a16:creationId xmlns="" xmlns:a16="http://schemas.microsoft.com/office/drawing/2014/main" id="{7448C2A2-1FD8-456F-B43C-10C95E72F5C1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7">
              <a:extLst>
                <a:ext uri="{FF2B5EF4-FFF2-40B4-BE49-F238E27FC236}">
                  <a16:creationId xmlns="" xmlns:a16="http://schemas.microsoft.com/office/drawing/2014/main" id="{98CFDE0C-EB8B-4A76-AA76-E37E285A9D89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8">
              <a:extLst>
                <a:ext uri="{FF2B5EF4-FFF2-40B4-BE49-F238E27FC236}">
                  <a16:creationId xmlns="" xmlns:a16="http://schemas.microsoft.com/office/drawing/2014/main" id="{E638037C-E45E-431C-B053-DA572B446677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9">
              <a:extLst>
                <a:ext uri="{FF2B5EF4-FFF2-40B4-BE49-F238E27FC236}">
                  <a16:creationId xmlns="" xmlns:a16="http://schemas.microsoft.com/office/drawing/2014/main" id="{B62D87FA-4675-41EE-96E5-5F7D9A80911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0">
              <a:extLst>
                <a:ext uri="{FF2B5EF4-FFF2-40B4-BE49-F238E27FC236}">
                  <a16:creationId xmlns="" xmlns:a16="http://schemas.microsoft.com/office/drawing/2014/main" id="{8584ED54-D08D-4121-A2D6-90AD77B24513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1">
              <a:extLst>
                <a:ext uri="{FF2B5EF4-FFF2-40B4-BE49-F238E27FC236}">
                  <a16:creationId xmlns="" xmlns:a16="http://schemas.microsoft.com/office/drawing/2014/main" id="{C5B0EDA2-D009-4AAE-BC70-2B8183AF8919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0DABB3EA-C682-4AB4-89E3-F738C3BFC8D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455AD17B-B3F7-4D05-8FA5-6493F2CBA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="" xmlns:a16="http://schemas.microsoft.com/office/drawing/2014/main" id="{B96F8D32-B863-4FAD-974E-FEC8D87524D4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8">
              <a:extLst>
                <a:ext uri="{FF2B5EF4-FFF2-40B4-BE49-F238E27FC236}">
                  <a16:creationId xmlns="" xmlns:a16="http://schemas.microsoft.com/office/drawing/2014/main" id="{992A048B-63EE-41EA-91CF-68B186A91CFC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9">
              <a:extLst>
                <a:ext uri="{FF2B5EF4-FFF2-40B4-BE49-F238E27FC236}">
                  <a16:creationId xmlns="" xmlns:a16="http://schemas.microsoft.com/office/drawing/2014/main" id="{BAB9D9BE-A169-4344-B592-657BA18C3BC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0">
              <a:extLst>
                <a:ext uri="{FF2B5EF4-FFF2-40B4-BE49-F238E27FC236}">
                  <a16:creationId xmlns="" xmlns:a16="http://schemas.microsoft.com/office/drawing/2014/main" id="{F0D83F40-BD05-4F3B-A67A-0E39072744B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1">
              <a:extLst>
                <a:ext uri="{FF2B5EF4-FFF2-40B4-BE49-F238E27FC236}">
                  <a16:creationId xmlns="" xmlns:a16="http://schemas.microsoft.com/office/drawing/2014/main" id="{F6DF37C0-E9F2-4D87-B6DC-A5C0251089DA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2">
              <a:extLst>
                <a:ext uri="{FF2B5EF4-FFF2-40B4-BE49-F238E27FC236}">
                  <a16:creationId xmlns="" xmlns:a16="http://schemas.microsoft.com/office/drawing/2014/main" id="{D1A4E04D-137A-40D0-97B2-CCD94E38EA2F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3">
              <a:extLst>
                <a:ext uri="{FF2B5EF4-FFF2-40B4-BE49-F238E27FC236}">
                  <a16:creationId xmlns="" xmlns:a16="http://schemas.microsoft.com/office/drawing/2014/main" id="{FDE9DA00-36D7-45AF-BFE3-6B2407BB2DBD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4">
              <a:extLst>
                <a:ext uri="{FF2B5EF4-FFF2-40B4-BE49-F238E27FC236}">
                  <a16:creationId xmlns="" xmlns:a16="http://schemas.microsoft.com/office/drawing/2014/main" id="{CD78AA11-D71F-4734-97DD-EAABD61EAC7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5">
              <a:extLst>
                <a:ext uri="{FF2B5EF4-FFF2-40B4-BE49-F238E27FC236}">
                  <a16:creationId xmlns="" xmlns:a16="http://schemas.microsoft.com/office/drawing/2014/main" id="{231073E1-6D36-4D35-9574-BFF0BE32CB6A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="" xmlns:a16="http://schemas.microsoft.com/office/drawing/2014/main" id="{9FF5CEF9-5243-4286-BBFD-C6D18F703E8D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7">
              <a:extLst>
                <a:ext uri="{FF2B5EF4-FFF2-40B4-BE49-F238E27FC236}">
                  <a16:creationId xmlns="" xmlns:a16="http://schemas.microsoft.com/office/drawing/2014/main" id="{3987C798-9007-4905-A4D2-F6B7778E54A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8">
              <a:extLst>
                <a:ext uri="{FF2B5EF4-FFF2-40B4-BE49-F238E27FC236}">
                  <a16:creationId xmlns="" xmlns:a16="http://schemas.microsoft.com/office/drawing/2014/main" id="{914CF9AC-68D2-4433-9A54-DD1C15C34E40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B73365D6-A648-4720-8CD8-4C4EAECA10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33">
            <a:extLst>
              <a:ext uri="{FF2B5EF4-FFF2-40B4-BE49-F238E27FC236}">
                <a16:creationId xmlns="" xmlns:a16="http://schemas.microsoft.com/office/drawing/2014/main" id="{186DB3B2-CEAC-4F62-A76F-B1FA76714E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258" y="-30717"/>
            <a:ext cx="8915399" cy="1924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2" y="2199736"/>
            <a:ext cx="8915399" cy="1303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From: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Kaggle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lots of useless columns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7789" y="3072911"/>
            <a:ext cx="8143875" cy="3171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570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1">
            <a:extLst>
              <a:ext uri="{FF2B5EF4-FFF2-40B4-BE49-F238E27FC236}">
                <a16:creationId xmlns=""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394" y="640080"/>
            <a:ext cx="6107875" cy="5252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Some outliers above 85 and below 32 or 33</a:t>
            </a:r>
          </a:p>
          <a:p>
            <a:r>
              <a:rPr lang="en-US" dirty="0"/>
              <a:t>Remove them from the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57089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806"/>
            <a:ext cx="9117298" cy="537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Response Variable:</a:t>
            </a:r>
          </a:p>
          <a:p>
            <a:pPr marL="0" indent="0">
              <a:buNone/>
            </a:pPr>
            <a:r>
              <a:rPr lang="en-US" altLang="zh-CN" sz="2000" dirty="0"/>
              <a:t>1. RS: Ratings on right striker position (Numerical)</a:t>
            </a:r>
          </a:p>
          <a:p>
            <a:pPr marL="0" indent="0">
              <a:buNone/>
            </a:pPr>
            <a:r>
              <a:rPr lang="en-US" altLang="zh-CN" sz="2000" dirty="0"/>
              <a:t>Explanatory variables:</a:t>
            </a:r>
          </a:p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en-US" altLang="zh-CN" sz="2000" dirty="0" err="1"/>
              <a:t>international_reputation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(Categorical)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crossing (Numerical)</a:t>
            </a:r>
          </a:p>
          <a:p>
            <a:pPr marL="0" indent="0">
              <a:buNone/>
            </a:pPr>
            <a:r>
              <a:rPr lang="en-US" altLang="zh-CN" sz="2000" dirty="0"/>
              <a:t>3. finishing (Numerical)</a:t>
            </a:r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en-US" altLang="zh-CN" sz="2000" dirty="0" err="1"/>
              <a:t>heading_accuracy</a:t>
            </a:r>
            <a:r>
              <a:rPr lang="en-US" altLang="zh-CN" sz="2000" dirty="0"/>
              <a:t> (Numerical)</a:t>
            </a:r>
          </a:p>
          <a:p>
            <a:pPr marL="0" indent="0">
              <a:buNone/>
            </a:pPr>
            <a:r>
              <a:rPr lang="en-US" altLang="zh-CN" sz="2000" dirty="0"/>
              <a:t>5. </a:t>
            </a:r>
            <a:r>
              <a:rPr lang="en-US" altLang="zh-CN" sz="2000" dirty="0" err="1"/>
              <a:t>short_passing</a:t>
            </a:r>
            <a:r>
              <a:rPr lang="en-US" altLang="zh-CN" sz="2000" dirty="0"/>
              <a:t> (Numerical)</a:t>
            </a:r>
          </a:p>
          <a:p>
            <a:pPr marL="0" indent="0">
              <a:buNone/>
            </a:pPr>
            <a:r>
              <a:rPr lang="en-US" altLang="zh-CN" sz="2000" dirty="0"/>
              <a:t>6. volleys (Numerical)</a:t>
            </a:r>
          </a:p>
          <a:p>
            <a:pPr marL="0" indent="0">
              <a:buNone/>
            </a:pPr>
            <a:r>
              <a:rPr lang="en-US" altLang="zh-CN" sz="2000" dirty="0"/>
              <a:t>7. marking (Numerical)</a:t>
            </a:r>
          </a:p>
          <a:p>
            <a:pPr marL="0" indent="0">
              <a:buNone/>
            </a:pPr>
            <a:r>
              <a:rPr lang="en-US" altLang="zh-CN" sz="2000" dirty="0"/>
              <a:t>8. </a:t>
            </a:r>
            <a:r>
              <a:rPr lang="en-US" altLang="zh-CN" sz="2000" dirty="0" err="1"/>
              <a:t>standing_tackle</a:t>
            </a:r>
            <a:r>
              <a:rPr lang="en-US" altLang="zh-CN" sz="2000" dirty="0"/>
              <a:t> (Numerical) </a:t>
            </a:r>
          </a:p>
          <a:p>
            <a:pPr marL="0" indent="0">
              <a:buNone/>
            </a:pPr>
            <a:r>
              <a:rPr lang="en-US" altLang="zh-CN" sz="2000" dirty="0"/>
              <a:t>9. </a:t>
            </a:r>
            <a:r>
              <a:rPr lang="en-US" altLang="zh-CN" sz="2000" dirty="0" err="1"/>
              <a:t>sliding_tackle</a:t>
            </a:r>
            <a:r>
              <a:rPr lang="en-US" altLang="zh-CN" sz="2000" dirty="0"/>
              <a:t> (Numerical)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7529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Model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1" y="2133600"/>
            <a:ext cx="9287037" cy="3281619"/>
          </a:xfrm>
        </p:spPr>
        <p:txBody>
          <a:bodyPr/>
          <a:lstStyle/>
          <a:p>
            <a:r>
              <a:rPr lang="en-US" altLang="zh-CN" dirty="0"/>
              <a:t>RS = </a:t>
            </a:r>
            <a:r>
              <a:rPr lang="en-US" altLang="zh-CN" dirty="0" err="1"/>
              <a:t>rs</a:t>
            </a:r>
            <a:r>
              <a:rPr lang="en-US" altLang="zh-CN" dirty="0"/>
              <a:t> ~ 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 + crossing + finishing + </a:t>
            </a:r>
            <a:r>
              <a:rPr lang="en-US" altLang="zh-CN" dirty="0" err="1"/>
              <a:t>heading_accuracy</a:t>
            </a:r>
            <a:r>
              <a:rPr lang="en-US" altLang="zh-CN" dirty="0"/>
              <a:t> + </a:t>
            </a:r>
            <a:r>
              <a:rPr lang="en-US" altLang="zh-CN" dirty="0" err="1"/>
              <a:t>short_passing</a:t>
            </a:r>
            <a:r>
              <a:rPr lang="en-US" altLang="zh-CN" dirty="0"/>
              <a:t> + volleys + marking + </a:t>
            </a:r>
            <a:r>
              <a:rPr lang="en-US" altLang="zh-CN" dirty="0" err="1"/>
              <a:t>standing_tackle</a:t>
            </a:r>
            <a:r>
              <a:rPr lang="en-US" altLang="zh-CN" dirty="0"/>
              <a:t> + </a:t>
            </a:r>
            <a:r>
              <a:rPr lang="en-US" altLang="zh-CN" dirty="0" err="1"/>
              <a:t>sliding_tackle</a:t>
            </a:r>
            <a:r>
              <a:rPr lang="en-US" altLang="zh-CN" dirty="0"/>
              <a:t> + 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*crossing + 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*finishing + 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</a:t>
            </a:r>
            <a:r>
              <a:rPr lang="en-US" altLang="zh-CN" dirty="0" err="1"/>
              <a:t>heading_accuracy</a:t>
            </a:r>
            <a:r>
              <a:rPr lang="en-US" altLang="zh-CN" dirty="0"/>
              <a:t> + 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</a:t>
            </a:r>
            <a:r>
              <a:rPr lang="en-US" altLang="zh-CN" dirty="0" err="1"/>
              <a:t>short_passing</a:t>
            </a:r>
            <a:r>
              <a:rPr lang="en-US" altLang="zh-CN" dirty="0"/>
              <a:t> + </a:t>
            </a:r>
            <a:r>
              <a:rPr lang="en-US" altLang="zh-CN" dirty="0" err="1"/>
              <a:t>international_reputation</a:t>
            </a:r>
            <a:r>
              <a:rPr lang="en-US" altLang="zh-CN" dirty="0"/>
              <a:t>*volleys + crossing*marking + crossing*</a:t>
            </a:r>
            <a:r>
              <a:rPr lang="en-US" altLang="zh-CN" dirty="0" err="1"/>
              <a:t>standing_tackle</a:t>
            </a:r>
            <a:r>
              <a:rPr lang="en-US" altLang="zh-CN" dirty="0"/>
              <a:t> + crossing*</a:t>
            </a:r>
            <a:r>
              <a:rPr lang="en-US" altLang="zh-CN" dirty="0" err="1"/>
              <a:t>sliding_tackle</a:t>
            </a:r>
            <a:r>
              <a:rPr lang="en-US" altLang="zh-CN" dirty="0"/>
              <a:t> + </a:t>
            </a:r>
            <a:r>
              <a:rPr lang="en-US" altLang="zh-CN" dirty="0" err="1"/>
              <a:t>heading_accuracy</a:t>
            </a:r>
            <a:r>
              <a:rPr lang="en-US" altLang="zh-CN" dirty="0"/>
              <a:t>*marking + </a:t>
            </a:r>
            <a:r>
              <a:rPr lang="en-US" altLang="zh-CN" dirty="0" err="1"/>
              <a:t>heading_accuracy</a:t>
            </a:r>
            <a:r>
              <a:rPr lang="en-US" altLang="zh-CN" dirty="0"/>
              <a:t>*</a:t>
            </a:r>
            <a:r>
              <a:rPr lang="en-US" altLang="zh-CN" dirty="0" err="1"/>
              <a:t>standing_tackle</a:t>
            </a:r>
            <a:r>
              <a:rPr lang="en-US" altLang="zh-CN" dirty="0"/>
              <a:t> + </a:t>
            </a:r>
            <a:r>
              <a:rPr lang="en-US" altLang="zh-CN" dirty="0" err="1"/>
              <a:t>heading_accuracy</a:t>
            </a:r>
            <a:r>
              <a:rPr lang="en-US" altLang="zh-CN" dirty="0"/>
              <a:t>*</a:t>
            </a:r>
            <a:r>
              <a:rPr lang="en-US" altLang="zh-CN" dirty="0" err="1"/>
              <a:t>sliding_tackle</a:t>
            </a:r>
            <a:r>
              <a:rPr lang="en-US" altLang="zh-CN" dirty="0"/>
              <a:t> + </a:t>
            </a:r>
            <a:r>
              <a:rPr lang="en-US" altLang="zh-CN" dirty="0" err="1"/>
              <a:t>short_passing</a:t>
            </a:r>
            <a:r>
              <a:rPr lang="en-US" altLang="zh-CN" dirty="0"/>
              <a:t>*volleys + </a:t>
            </a:r>
            <a:r>
              <a:rPr lang="en-US" altLang="zh-CN" dirty="0" err="1"/>
              <a:t>short_passing</a:t>
            </a:r>
            <a:r>
              <a:rPr lang="en-US" altLang="zh-CN" dirty="0"/>
              <a:t>*marking + </a:t>
            </a:r>
            <a:r>
              <a:rPr lang="en-US" altLang="zh-CN" dirty="0" err="1"/>
              <a:t>short_passing</a:t>
            </a:r>
            <a:r>
              <a:rPr lang="en-US" altLang="zh-CN" dirty="0"/>
              <a:t>*</a:t>
            </a:r>
            <a:r>
              <a:rPr lang="en-US" altLang="zh-CN" dirty="0" err="1"/>
              <a:t>standing_tackle</a:t>
            </a:r>
            <a:r>
              <a:rPr lang="en-US" altLang="zh-CN" dirty="0"/>
              <a:t> + </a:t>
            </a:r>
            <a:r>
              <a:rPr lang="en-US" altLang="zh-CN" dirty="0" err="1"/>
              <a:t>short_passing</a:t>
            </a:r>
            <a:r>
              <a:rPr lang="en-US" altLang="zh-CN" dirty="0"/>
              <a:t>*</a:t>
            </a:r>
            <a:r>
              <a:rPr lang="en-US" altLang="zh-CN" dirty="0" err="1"/>
              <a:t>sliding_tackle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28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Model Summary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02501026"/>
              </p:ext>
            </p:extLst>
          </p:nvPr>
        </p:nvGraphicFramePr>
        <p:xfrm>
          <a:off x="1296627" y="1438218"/>
          <a:ext cx="3554241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="" xmlns:a16="http://schemas.microsoft.com/office/drawing/2014/main" val="1159081903"/>
                    </a:ext>
                  </a:extLst>
                </a:gridCol>
                <a:gridCol w="1771161">
                  <a:extLst>
                    <a:ext uri="{9D8B030D-6E8A-4147-A177-3AD203B41FA5}">
                      <a16:colId xmlns="" xmlns:a16="http://schemas.microsoft.com/office/drawing/2014/main" val="298054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Estimated </a:t>
                      </a:r>
                      <a:r>
                        <a:rPr lang="el-GR" altLang="zh-CN" dirty="0"/>
                        <a:t>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1239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2252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F-statistic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9742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5619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2.2e-16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64544809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0868" y="1438218"/>
            <a:ext cx="6828369" cy="41394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255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altLang="zh-CN" dirty="0"/>
              <a:t>Full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939" y="5867399"/>
            <a:ext cx="8915400" cy="84045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956" y="1295400"/>
            <a:ext cx="5082183" cy="4859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1628" y="1295400"/>
            <a:ext cx="4893711" cy="48590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94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465" y="361288"/>
            <a:ext cx="8911687" cy="1280890"/>
          </a:xfrm>
        </p:spPr>
        <p:txBody>
          <a:bodyPr/>
          <a:lstStyle/>
          <a:p>
            <a:r>
              <a:rPr lang="en-US" altLang="zh-CN" dirty="0"/>
              <a:t>Model Selection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40568933"/>
              </p:ext>
            </p:extLst>
          </p:nvPr>
        </p:nvGraphicFramePr>
        <p:xfrm>
          <a:off x="1330534" y="1336010"/>
          <a:ext cx="8273404" cy="502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034">
                  <a:extLst>
                    <a:ext uri="{9D8B030D-6E8A-4147-A177-3AD203B41FA5}">
                      <a16:colId xmlns="" xmlns:a16="http://schemas.microsoft.com/office/drawing/2014/main" val="1039074440"/>
                    </a:ext>
                  </a:extLst>
                </a:gridCol>
                <a:gridCol w="2677046">
                  <a:extLst>
                    <a:ext uri="{9D8B030D-6E8A-4147-A177-3AD203B41FA5}">
                      <a16:colId xmlns="" xmlns:a16="http://schemas.microsoft.com/office/drawing/2014/main" val="2326789913"/>
                    </a:ext>
                  </a:extLst>
                </a:gridCol>
                <a:gridCol w="2386324">
                  <a:extLst>
                    <a:ext uri="{9D8B030D-6E8A-4147-A177-3AD203B41FA5}">
                      <a16:colId xmlns="" xmlns:a16="http://schemas.microsoft.com/office/drawing/2014/main" val="1163198798"/>
                    </a:ext>
                  </a:extLst>
                </a:gridCol>
              </a:tblGrid>
              <a:tr h="590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Criteria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Direction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AIC/BIC Value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868491"/>
                  </a:ext>
                </a:extLst>
              </a:tr>
              <a:tr h="1476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Forward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26504.1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55213473"/>
                  </a:ext>
                </a:extLst>
              </a:tr>
              <a:tr h="590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Backward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26504.1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5701670"/>
                  </a:ext>
                </a:extLst>
              </a:tr>
              <a:tr h="590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AIC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Both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26504.1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9104139"/>
                  </a:ext>
                </a:extLst>
              </a:tr>
              <a:tr h="590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Forward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26720.15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911750"/>
                  </a:ext>
                </a:extLst>
              </a:tr>
              <a:tr h="590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Backward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26662.64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6565205"/>
                  </a:ext>
                </a:extLst>
              </a:tr>
              <a:tr h="590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BIC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Both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26662.64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8771843"/>
                  </a:ext>
                </a:extLst>
              </a:tr>
            </a:tbl>
          </a:graphicData>
        </a:graphic>
      </p:graphicFrame>
      <p:sp>
        <p:nvSpPr>
          <p:cNvPr id="10" name="Notched Right Arrow 9"/>
          <p:cNvSpPr/>
          <p:nvPr/>
        </p:nvSpPr>
        <p:spPr>
          <a:xfrm>
            <a:off x="9713447" y="4090160"/>
            <a:ext cx="963679" cy="4435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Notched Right Arrow 10"/>
          <p:cNvSpPr/>
          <p:nvPr/>
        </p:nvSpPr>
        <p:spPr>
          <a:xfrm>
            <a:off x="9713446" y="5835916"/>
            <a:ext cx="963679" cy="4435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0863291" y="3821865"/>
            <a:ext cx="1122467" cy="2587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Same</a:t>
            </a:r>
          </a:p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5824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</TotalTime>
  <Words>349</Words>
  <Application>Microsoft Office PowerPoint</Application>
  <PresentationFormat>自定义</PresentationFormat>
  <Paragraphs>76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Wisp</vt:lpstr>
      <vt:lpstr>Identifying the Factors That Affects the Player Ratings on FIFA 18</vt:lpstr>
      <vt:lpstr>Background Introduction</vt:lpstr>
      <vt:lpstr>Data Cleaning</vt:lpstr>
      <vt:lpstr>Data Cleaning</vt:lpstr>
      <vt:lpstr>Variables</vt:lpstr>
      <vt:lpstr>Full Model</vt:lpstr>
      <vt:lpstr>Full Model Summary</vt:lpstr>
      <vt:lpstr>Full Model</vt:lpstr>
      <vt:lpstr>Model Selection</vt:lpstr>
      <vt:lpstr>Final Model Summary</vt:lpstr>
      <vt:lpstr>Final Model</vt:lpstr>
      <vt:lpstr>Final Model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the Factors That Affects the Player Ratings on FIFA 18</dc:title>
  <dc:creator>Jay Chau</dc:creator>
  <cp:lastModifiedBy>Administrator</cp:lastModifiedBy>
  <cp:revision>41</cp:revision>
  <dcterms:created xsi:type="dcterms:W3CDTF">2017-11-22T08:44:24Z</dcterms:created>
  <dcterms:modified xsi:type="dcterms:W3CDTF">2017-11-23T11:46:08Z</dcterms:modified>
</cp:coreProperties>
</file>