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  <p:sldMasterId id="2147484116" r:id="rId2"/>
    <p:sldMasterId id="2147484212" r:id="rId3"/>
  </p:sldMasterIdLst>
  <p:sldIdLst>
    <p:sldId id="256" r:id="rId4"/>
    <p:sldId id="259" r:id="rId5"/>
    <p:sldId id="257" r:id="rId6"/>
    <p:sldId id="266" r:id="rId7"/>
    <p:sldId id="261" r:id="rId8"/>
    <p:sldId id="260" r:id="rId9"/>
    <p:sldId id="267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7" autoAdjust="0"/>
  </p:normalViewPr>
  <p:slideViewPr>
    <p:cSldViewPr>
      <p:cViewPr>
        <p:scale>
          <a:sx n="77" d="100"/>
          <a:sy n="77" d="100"/>
        </p:scale>
        <p:origin x="45" y="10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213DC-58F6-496A-BC17-1E67F0435B80}" type="datetimeFigureOut">
              <a:rPr lang="en-US"/>
              <a:pPr/>
              <a:t>4/5/2018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931D0-BAF1-4EE2-895D-175763419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818B49-9535-4B04-9191-D323C2DCB08A}" type="datetimeFigureOut">
              <a:rPr lang="en-US"/>
              <a:pPr/>
              <a:t>4/5/2018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067A5-3406-4523-BA86-BC54D181D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7CC13-AD93-461D-8318-32B4AE711682}" type="datetimeFigureOut">
              <a:rPr lang="en-US"/>
              <a:pPr/>
              <a:t>4/5/2018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C68A5-1D83-47FB-BB21-5999FCCB46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297015-C0F0-4632-957A-B5872113F61D}" type="datetimeFigureOut">
              <a:rPr lang="en-US"/>
              <a:pPr/>
              <a:t>4/5/2018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B01D5-8F18-4275-B081-DE01ABD01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7E6ECB-4CC9-402D-8A68-165622CD3B6D}" type="datetimeFigureOut">
              <a:rPr lang="en-US"/>
              <a:pPr/>
              <a:t>4/5/2018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87CE6-3C07-4A05-9EED-9C204CE4DE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CF7665-A9A0-4149-AF34-CD5CD52A173B}" type="datetimeFigureOut">
              <a:rPr lang="en-US"/>
              <a:pPr/>
              <a:t>4/5/2018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9B1AC-278E-4AE3-9267-56C252433B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FC16C6-3397-4875-B38A-15BE07329B83}" type="datetimeFigureOut">
              <a:rPr lang="en-US"/>
              <a:pPr/>
              <a:t>4/5/2018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434F-4877-4F3D-9622-636E711FDB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429018-1C0B-497D-8A02-DCA636BB9DA1}" type="datetimeFigureOut">
              <a:rPr lang="en-US"/>
              <a:pPr/>
              <a:t>4/5/2018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E5B1B-72D5-40D6-AE32-E171F564E5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47DA50-D4F8-49DC-A6F6-2DD83770AADC}" type="datetimeFigureOut">
              <a:rPr lang="en-US"/>
              <a:pPr/>
              <a:t>4/5/2018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3F256-8EB9-489E-9F42-E4B7C53C1F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3AF8B5-CE5A-4A35-B055-C6DE9CA77847}" type="datetimeFigureOut">
              <a:rPr lang="en-US"/>
              <a:pPr/>
              <a:t>4/5/2018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2AD2F-F04B-469B-B7C9-FC03C4F67A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50C6B5-B821-482D-8043-6182879F1FE8}" type="datetimeFigureOut">
              <a:rPr lang="en-US"/>
              <a:pPr/>
              <a:t>4/5/2018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9FDF4-4E78-4E20-8015-EA99C0EE5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9144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5875" y="6742113"/>
            <a:ext cx="9128125" cy="115887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875" y="-9525"/>
            <a:ext cx="9144000" cy="109538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9BE3453C-0191-46B8-8BA1-DD0660D53913}" type="datetimeFigureOut">
              <a:rPr lang="en-US"/>
              <a:pPr/>
              <a:t>4/5/2018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9E2AE410-9B60-4203-82DB-00B8331B25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German Credit Analysis 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Youneng</a:t>
            </a:r>
            <a:r>
              <a:rPr lang="en-US" altLang="zh-CN" dirty="0"/>
              <a:t> </a:t>
            </a:r>
            <a:r>
              <a:rPr lang="en-US" altLang="zh-CN" dirty="0" err="1"/>
              <a:t>Zou</a:t>
            </a:r>
            <a:endParaRPr lang="zh-CN" alt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Develop a model to predict whether a loan will have a good or bad risk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Explore some key patterns for a bad risk loan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www.kaggle.com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522 observations and 9 variables</a:t>
            </a:r>
            <a:endParaRPr lang="zh-CN" altLang="en-US" dirty="0"/>
          </a:p>
        </p:txBody>
      </p:sp>
      <p:pic>
        <p:nvPicPr>
          <p:cNvPr id="6148" name="Picture 4" descr="Image result for finance lo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980728"/>
            <a:ext cx="3600400" cy="24336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438045"/>
              </p:ext>
            </p:extLst>
          </p:nvPr>
        </p:nvGraphicFramePr>
        <p:xfrm>
          <a:off x="457200" y="836708"/>
          <a:ext cx="8363272" cy="554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numerical 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male, female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unskilled and non-resident</a:t>
                      </a:r>
                      <a:r>
                        <a:rPr lang="en-US" altLang="zh-CN" baseline="0" dirty="0"/>
                        <a:t> to highly skilled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Housing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own, rent, free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Saving.accounts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little, moderate</a:t>
                      </a:r>
                      <a:r>
                        <a:rPr lang="en-US" altLang="zh-CN" baseline="0" dirty="0"/>
                        <a:t>, quite rich, rich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Checking.account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little, moderate</a:t>
                      </a:r>
                      <a:r>
                        <a:rPr lang="en-US" altLang="zh-CN" baseline="0" dirty="0"/>
                        <a:t>, rich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Credit.amount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numerical 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Duration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numerical 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Risk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good, bad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5083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LASSO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Only 5 variables left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Simpler model less likely to </a:t>
            </a:r>
            <a:r>
              <a:rPr lang="en-US" altLang="zh-CN" dirty="0" err="1"/>
              <a:t>overfit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86513"/>
              </p:ext>
            </p:extLst>
          </p:nvPr>
        </p:nvGraphicFramePr>
        <p:xfrm>
          <a:off x="899592" y="2852936"/>
          <a:ext cx="720080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Full model accuracy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LASSO accuracy</a:t>
                      </a:r>
                      <a:endParaRPr lang="zh-CN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64.55%</a:t>
                      </a:r>
                      <a:endParaRPr lang="zh-CN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62.83</a:t>
                      </a:r>
                      <a:r>
                        <a:rPr lang="en-US" altLang="zh-CN" sz="2400" dirty="0"/>
                        <a:t>%</a:t>
                      </a:r>
                      <a:endParaRPr lang="zh-CN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n-US" altLang="zh-CN" dirty="0"/>
              <a:t>Model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617" y="1628800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zh-CN" dirty="0"/>
              <a:t>Cross validation: g = 10</a:t>
            </a:r>
          </a:p>
          <a:p>
            <a:r>
              <a:rPr lang="en-US" altLang="zh-CN" dirty="0"/>
              <a:t>90% training observation</a:t>
            </a:r>
          </a:p>
          <a:p>
            <a:r>
              <a:rPr lang="en-US" altLang="zh-CN" dirty="0"/>
              <a:t>10% testing observation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91381"/>
              </p:ext>
            </p:extLst>
          </p:nvPr>
        </p:nvGraphicFramePr>
        <p:xfrm>
          <a:off x="465816" y="3212976"/>
          <a:ext cx="8064894" cy="333037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34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6074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Logistic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LDA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Good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Good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74">
                <a:tc>
                  <a:txBody>
                    <a:bodyPr/>
                    <a:lstStyle/>
                    <a:p>
                      <a:r>
                        <a:rPr lang="en-US" altLang="zh-CN" dirty="0"/>
                        <a:t>Bad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074">
                <a:tc>
                  <a:txBody>
                    <a:bodyPr/>
                    <a:lstStyle/>
                    <a:p>
                      <a:r>
                        <a:rPr lang="en-US" altLang="zh-CN" dirty="0"/>
                        <a:t>Good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Good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222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074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Accuracy: 63.84%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Accuracy: 63.26%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333" y="76470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9540"/>
              </p:ext>
            </p:extLst>
          </p:nvPr>
        </p:nvGraphicFramePr>
        <p:xfrm>
          <a:off x="446856" y="2158833"/>
          <a:ext cx="8229600" cy="4320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Variable</a:t>
                      </a:r>
                      <a:endParaRPr lang="zh-CN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Coefficient</a:t>
                      </a:r>
                      <a:endParaRPr lang="zh-CN" altLang="en-US" sz="2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Intercept</a:t>
                      </a:r>
                      <a:endParaRPr lang="zh-CN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-0.6</a:t>
                      </a:r>
                      <a:endParaRPr lang="zh-CN" altLang="en-US" sz="2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4837529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Saving.accounts</a:t>
                      </a:r>
                      <a:r>
                        <a:rPr lang="en-US" altLang="zh-CN" sz="2000" dirty="0"/>
                        <a:t> (moderate)</a:t>
                      </a:r>
                      <a:endParaRPr lang="zh-CN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-0.09</a:t>
                      </a:r>
                      <a:endParaRPr lang="zh-CN" altLang="en-US" sz="2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Saving.accounts</a:t>
                      </a:r>
                      <a:r>
                        <a:rPr lang="en-US" altLang="zh-CN" sz="2000" dirty="0"/>
                        <a:t> (quite rich)</a:t>
                      </a:r>
                      <a:endParaRPr lang="zh-CN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-0.73</a:t>
                      </a:r>
                      <a:endParaRPr lang="zh-CN" altLang="en-US" sz="2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Saving.accounts</a:t>
                      </a:r>
                      <a:r>
                        <a:rPr lang="en-US" altLang="zh-CN" sz="2000" dirty="0"/>
                        <a:t> (rich)</a:t>
                      </a:r>
                      <a:endParaRPr lang="zh-CN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-1.32</a:t>
                      </a:r>
                      <a:endParaRPr lang="zh-CN" altLang="en-US" sz="2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Housing</a:t>
                      </a:r>
                      <a:r>
                        <a:rPr lang="en-US" altLang="zh-CN" sz="2000" baseline="0" dirty="0"/>
                        <a:t> (own)</a:t>
                      </a:r>
                      <a:endParaRPr lang="zh-CN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-0.27</a:t>
                      </a:r>
                      <a:endParaRPr lang="zh-CN" altLang="en-US" sz="2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18366842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Housing (rent)</a:t>
                      </a:r>
                      <a:endParaRPr lang="zh-CN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0.12</a:t>
                      </a:r>
                      <a:endParaRPr lang="zh-CN" altLang="en-US" sz="2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Duration</a:t>
                      </a:r>
                      <a:endParaRPr lang="zh-CN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0.05</a:t>
                      </a:r>
                      <a:endParaRPr lang="zh-CN" altLang="en-US" sz="2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Sex (male)</a:t>
                      </a:r>
                      <a:endParaRPr lang="zh-CN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-0.40</a:t>
                      </a:r>
                      <a:endParaRPr lang="zh-CN" altLang="en-US" sz="2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8333" y="1426635"/>
            <a:ext cx="81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model: (Risk == “bad”) ~  Sex + Housing + </a:t>
            </a:r>
            <a:r>
              <a:rPr lang="en-US" altLang="zh-CN" dirty="0" err="1"/>
              <a:t>Saving.accounts</a:t>
            </a:r>
            <a:r>
              <a:rPr lang="en-US" altLang="zh-CN" dirty="0"/>
              <a:t> + </a:t>
            </a:r>
            <a:r>
              <a:rPr lang="en-US" altLang="zh-CN" dirty="0" err="1"/>
              <a:t>Checking.account</a:t>
            </a:r>
            <a:r>
              <a:rPr lang="en-US" altLang="zh-CN" dirty="0"/>
              <a:t> + Duration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3140968"/>
            <a:ext cx="3528392" cy="1152128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Thank you</a:t>
            </a:r>
            <a:endParaRPr lang="zh-CN" altLang="en-US" sz="5400" dirty="0"/>
          </a:p>
        </p:txBody>
      </p:sp>
    </p:spTree>
  </p:cSld>
  <p:clrMapOvr>
    <a:masterClrMapping/>
  </p:clrMapOvr>
  <p:transition>
    <p:fade/>
  </p:transition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通用_蓝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238</TotalTime>
  <Words>221</Words>
  <Application>Microsoft Office PowerPoint</Application>
  <PresentationFormat>On-screen Show (4:3)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华文新魏</vt:lpstr>
      <vt:lpstr>宋体</vt:lpstr>
      <vt:lpstr>方正姚体</vt:lpstr>
      <vt:lpstr>隶书</vt:lpstr>
      <vt:lpstr>Arial</vt:lpstr>
      <vt:lpstr>Georgia</vt:lpstr>
      <vt:lpstr>Trebuchet MS</vt:lpstr>
      <vt:lpstr>Wingdings 2</vt:lpstr>
      <vt:lpstr>通用_蓝</vt:lpstr>
      <vt:lpstr>1_通用_蓝</vt:lpstr>
      <vt:lpstr>都市</vt:lpstr>
      <vt:lpstr>German Credit Analysis  </vt:lpstr>
      <vt:lpstr>Goals</vt:lpstr>
      <vt:lpstr>Data</vt:lpstr>
      <vt:lpstr>PowerPoint Presentation</vt:lpstr>
      <vt:lpstr>Variable Selection</vt:lpstr>
      <vt:lpstr>Model Selection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Credit Analysis  </dc:title>
  <cp:lastModifiedBy>Jay Chau</cp:lastModifiedBy>
  <cp:revision>95</cp:revision>
  <dcterms:modified xsi:type="dcterms:W3CDTF">2018-04-05T20:16:15Z</dcterms:modified>
</cp:coreProperties>
</file>