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37"/>
  </p:notesMasterIdLst>
  <p:handoutMasterIdLst>
    <p:handoutMasterId r:id="rId38"/>
  </p:handoutMasterIdLst>
  <p:sldIdLst>
    <p:sldId id="302" r:id="rId2"/>
    <p:sldId id="343" r:id="rId3"/>
    <p:sldId id="398" r:id="rId4"/>
    <p:sldId id="393" r:id="rId5"/>
    <p:sldId id="397" r:id="rId6"/>
    <p:sldId id="383" r:id="rId7"/>
    <p:sldId id="385" r:id="rId8"/>
    <p:sldId id="384" r:id="rId9"/>
    <p:sldId id="339" r:id="rId10"/>
    <p:sldId id="344" r:id="rId11"/>
    <p:sldId id="346" r:id="rId12"/>
    <p:sldId id="367" r:id="rId13"/>
    <p:sldId id="368" r:id="rId14"/>
    <p:sldId id="396" r:id="rId15"/>
    <p:sldId id="369" r:id="rId16"/>
    <p:sldId id="376" r:id="rId17"/>
    <p:sldId id="377" r:id="rId18"/>
    <p:sldId id="399" r:id="rId19"/>
    <p:sldId id="351" r:id="rId20"/>
    <p:sldId id="352" r:id="rId21"/>
    <p:sldId id="353" r:id="rId22"/>
    <p:sldId id="354" r:id="rId23"/>
    <p:sldId id="355" r:id="rId24"/>
    <p:sldId id="356" r:id="rId25"/>
    <p:sldId id="378" r:id="rId26"/>
    <p:sldId id="375" r:id="rId27"/>
    <p:sldId id="392" r:id="rId28"/>
    <p:sldId id="394" r:id="rId29"/>
    <p:sldId id="374" r:id="rId30"/>
    <p:sldId id="370" r:id="rId31"/>
    <p:sldId id="371" r:id="rId32"/>
    <p:sldId id="363" r:id="rId33"/>
    <p:sldId id="313" r:id="rId34"/>
    <p:sldId id="330" r:id="rId35"/>
    <p:sldId id="329" r:id="rId36"/>
  </p:sldIdLst>
  <p:sldSz cx="9144000" cy="6858000" type="screen4x3"/>
  <p:notesSz cx="6946900" cy="9271000"/>
  <p:custDataLst>
    <p:tags r:id="rId39"/>
  </p:custDataLst>
  <p:defaultTextStyle>
    <a:defPPr>
      <a:defRPr lang="en-US"/>
    </a:defPPr>
    <a:lvl1pPr algn="l" rtl="0" fontAlgn="base">
      <a:spcBef>
        <a:spcPct val="50000"/>
      </a:spcBef>
      <a:spcAft>
        <a:spcPct val="0"/>
      </a:spcAft>
      <a:buClr>
        <a:schemeClr val="accent2"/>
      </a:buClr>
      <a:buFont typeface="Wingdings" pitchFamily="2" charset="2"/>
      <a:defRPr sz="1200" b="1" kern="1200">
        <a:solidFill>
          <a:schemeClr val="tx1"/>
        </a:solidFill>
        <a:latin typeface="Impact" pitchFamily="34" charset="0"/>
        <a:ea typeface="+mn-ea"/>
        <a:cs typeface="Arial" charset="0"/>
      </a:defRPr>
    </a:lvl1pPr>
    <a:lvl2pPr marL="457200" algn="l" rtl="0" fontAlgn="base">
      <a:spcBef>
        <a:spcPct val="50000"/>
      </a:spcBef>
      <a:spcAft>
        <a:spcPct val="0"/>
      </a:spcAft>
      <a:buClr>
        <a:schemeClr val="accent2"/>
      </a:buClr>
      <a:buFont typeface="Wingdings" pitchFamily="2" charset="2"/>
      <a:defRPr sz="1200" b="1" kern="1200">
        <a:solidFill>
          <a:schemeClr val="tx1"/>
        </a:solidFill>
        <a:latin typeface="Impact" pitchFamily="34" charset="0"/>
        <a:ea typeface="+mn-ea"/>
        <a:cs typeface="Arial" charset="0"/>
      </a:defRPr>
    </a:lvl2pPr>
    <a:lvl3pPr marL="914400" algn="l" rtl="0" fontAlgn="base">
      <a:spcBef>
        <a:spcPct val="50000"/>
      </a:spcBef>
      <a:spcAft>
        <a:spcPct val="0"/>
      </a:spcAft>
      <a:buClr>
        <a:schemeClr val="accent2"/>
      </a:buClr>
      <a:buFont typeface="Wingdings" pitchFamily="2" charset="2"/>
      <a:defRPr sz="1200" b="1" kern="1200">
        <a:solidFill>
          <a:schemeClr val="tx1"/>
        </a:solidFill>
        <a:latin typeface="Impact" pitchFamily="34" charset="0"/>
        <a:ea typeface="+mn-ea"/>
        <a:cs typeface="Arial" charset="0"/>
      </a:defRPr>
    </a:lvl3pPr>
    <a:lvl4pPr marL="1371600" algn="l" rtl="0" fontAlgn="base">
      <a:spcBef>
        <a:spcPct val="50000"/>
      </a:spcBef>
      <a:spcAft>
        <a:spcPct val="0"/>
      </a:spcAft>
      <a:buClr>
        <a:schemeClr val="accent2"/>
      </a:buClr>
      <a:buFont typeface="Wingdings" pitchFamily="2" charset="2"/>
      <a:defRPr sz="1200" b="1" kern="1200">
        <a:solidFill>
          <a:schemeClr val="tx1"/>
        </a:solidFill>
        <a:latin typeface="Impact" pitchFamily="34" charset="0"/>
        <a:ea typeface="+mn-ea"/>
        <a:cs typeface="Arial" charset="0"/>
      </a:defRPr>
    </a:lvl4pPr>
    <a:lvl5pPr marL="1828800" algn="l" rtl="0" fontAlgn="base">
      <a:spcBef>
        <a:spcPct val="50000"/>
      </a:spcBef>
      <a:spcAft>
        <a:spcPct val="0"/>
      </a:spcAft>
      <a:buClr>
        <a:schemeClr val="accent2"/>
      </a:buClr>
      <a:buFont typeface="Wingdings" pitchFamily="2" charset="2"/>
      <a:defRPr sz="1200" b="1" kern="1200">
        <a:solidFill>
          <a:schemeClr val="tx1"/>
        </a:solidFill>
        <a:latin typeface="Impact" pitchFamily="34" charset="0"/>
        <a:ea typeface="+mn-ea"/>
        <a:cs typeface="Arial" charset="0"/>
      </a:defRPr>
    </a:lvl5pPr>
    <a:lvl6pPr marL="2286000" algn="l" defTabSz="914400" rtl="0" eaLnBrk="1" latinLnBrk="0" hangingPunct="1">
      <a:defRPr sz="1200" b="1" kern="1200">
        <a:solidFill>
          <a:schemeClr val="tx1"/>
        </a:solidFill>
        <a:latin typeface="Impact" pitchFamily="34" charset="0"/>
        <a:ea typeface="+mn-ea"/>
        <a:cs typeface="Arial" charset="0"/>
      </a:defRPr>
    </a:lvl6pPr>
    <a:lvl7pPr marL="2743200" algn="l" defTabSz="914400" rtl="0" eaLnBrk="1" latinLnBrk="0" hangingPunct="1">
      <a:defRPr sz="1200" b="1" kern="1200">
        <a:solidFill>
          <a:schemeClr val="tx1"/>
        </a:solidFill>
        <a:latin typeface="Impact" pitchFamily="34" charset="0"/>
        <a:ea typeface="+mn-ea"/>
        <a:cs typeface="Arial" charset="0"/>
      </a:defRPr>
    </a:lvl7pPr>
    <a:lvl8pPr marL="3200400" algn="l" defTabSz="914400" rtl="0" eaLnBrk="1" latinLnBrk="0" hangingPunct="1">
      <a:defRPr sz="1200" b="1" kern="1200">
        <a:solidFill>
          <a:schemeClr val="tx1"/>
        </a:solidFill>
        <a:latin typeface="Impact" pitchFamily="34" charset="0"/>
        <a:ea typeface="+mn-ea"/>
        <a:cs typeface="Arial" charset="0"/>
      </a:defRPr>
    </a:lvl8pPr>
    <a:lvl9pPr marL="3657600" algn="l" defTabSz="914400" rtl="0" eaLnBrk="1" latinLnBrk="0" hangingPunct="1">
      <a:defRPr sz="1200" b="1" kern="1200">
        <a:solidFill>
          <a:schemeClr val="tx1"/>
        </a:solidFill>
        <a:latin typeface="Impact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18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99FF"/>
    <a:srgbClr val="E1F4FF"/>
    <a:srgbClr val="CCECFF"/>
    <a:srgbClr val="99CCFF"/>
    <a:srgbClr val="3366FF"/>
    <a:srgbClr val="0000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55" autoAdjust="0"/>
    <p:restoredTop sz="99375" autoAdjust="0"/>
  </p:normalViewPr>
  <p:slideViewPr>
    <p:cSldViewPr>
      <p:cViewPr varScale="1">
        <p:scale>
          <a:sx n="92" d="100"/>
          <a:sy n="92" d="100"/>
        </p:scale>
        <p:origin x="118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52" d="100"/>
          <a:sy n="152" d="100"/>
        </p:scale>
        <p:origin x="-86" y="-1229"/>
      </p:cViewPr>
      <p:guideLst>
        <p:guide orient="horz" pos="2920"/>
        <p:guide pos="2188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14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12" rIns="92812" bIns="46412" numCol="1" anchor="t" anchorCtr="0" compatLnSpc="1">
            <a:prstTxWarp prst="textNoShape">
              <a:avLst/>
            </a:prstTxWarp>
          </a:bodyPr>
          <a:lstStyle>
            <a:lvl1pPr defTabSz="928688">
              <a:spcBef>
                <a:spcPct val="0"/>
              </a:spcBef>
              <a:buClrTx/>
              <a:buFontTx/>
              <a:buNone/>
              <a:defRPr b="0" smtClean="0">
                <a:latin typeface="Arial" charset="0"/>
              </a:defRPr>
            </a:lvl1pPr>
          </a:lstStyle>
          <a:p>
            <a:pPr>
              <a:defRPr/>
            </a:pPr>
            <a:endParaRPr lang="es-AR" altLang="zh-CN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3825" y="0"/>
            <a:ext cx="30114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12" rIns="92812" bIns="46412" numCol="1" anchor="t" anchorCtr="0" compatLnSpc="1">
            <a:prstTxWarp prst="textNoShape">
              <a:avLst/>
            </a:prstTxWarp>
          </a:bodyPr>
          <a:lstStyle>
            <a:lvl1pPr algn="r" defTabSz="928688">
              <a:spcBef>
                <a:spcPct val="0"/>
              </a:spcBef>
              <a:buClrTx/>
              <a:buFontTx/>
              <a:buNone/>
              <a:defRPr b="0" smtClean="0">
                <a:latin typeface="Arial" charset="0"/>
              </a:defRPr>
            </a:lvl1pPr>
          </a:lstStyle>
          <a:p>
            <a:pPr>
              <a:defRPr/>
            </a:pPr>
            <a:endParaRPr lang="es-AR" altLang="zh-CN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4275"/>
            <a:ext cx="30114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12" rIns="92812" bIns="46412" numCol="1" anchor="b" anchorCtr="0" compatLnSpc="1">
            <a:prstTxWarp prst="textNoShape">
              <a:avLst/>
            </a:prstTxWarp>
          </a:bodyPr>
          <a:lstStyle>
            <a:lvl1pPr defTabSz="928688">
              <a:spcBef>
                <a:spcPct val="0"/>
              </a:spcBef>
              <a:buClrTx/>
              <a:buFontTx/>
              <a:buNone/>
              <a:defRPr b="0" smtClean="0">
                <a:latin typeface="Arial" charset="0"/>
              </a:defRPr>
            </a:lvl1pPr>
          </a:lstStyle>
          <a:p>
            <a:pPr>
              <a:defRPr/>
            </a:pPr>
            <a:endParaRPr lang="es-AR" altLang="zh-CN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3825" y="8804275"/>
            <a:ext cx="30114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12" rIns="92812" bIns="46412" numCol="1" anchor="b" anchorCtr="0" compatLnSpc="1">
            <a:prstTxWarp prst="textNoShape">
              <a:avLst/>
            </a:prstTxWarp>
          </a:bodyPr>
          <a:lstStyle>
            <a:lvl1pPr algn="r" defTabSz="928688">
              <a:spcBef>
                <a:spcPct val="0"/>
              </a:spcBef>
              <a:buClrTx/>
              <a:buFontTx/>
              <a:buNone/>
              <a:defRPr b="0" smtClean="0">
                <a:latin typeface="Arial" charset="0"/>
              </a:defRPr>
            </a:lvl1pPr>
          </a:lstStyle>
          <a:p>
            <a:pPr>
              <a:defRPr/>
            </a:pPr>
            <a:fld id="{481A3516-68A8-4B12-9F09-02CBCDBD5C4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95352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14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12" rIns="92812" bIns="46412" numCol="1" anchor="t" anchorCtr="0" compatLnSpc="1">
            <a:prstTxWarp prst="textNoShape">
              <a:avLst/>
            </a:prstTxWarp>
          </a:bodyPr>
          <a:lstStyle>
            <a:lvl1pPr defTabSz="928688">
              <a:spcBef>
                <a:spcPct val="0"/>
              </a:spcBef>
              <a:buClrTx/>
              <a:buFontTx/>
              <a:buNone/>
              <a:defRPr b="0" smtClean="0">
                <a:latin typeface="Arial" charset="0"/>
              </a:defRPr>
            </a:lvl1pPr>
          </a:lstStyle>
          <a:p>
            <a:pPr>
              <a:defRPr/>
            </a:pPr>
            <a:endParaRPr lang="es-AR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3825" y="0"/>
            <a:ext cx="30114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12" rIns="92812" bIns="46412" numCol="1" anchor="t" anchorCtr="0" compatLnSpc="1">
            <a:prstTxWarp prst="textNoShape">
              <a:avLst/>
            </a:prstTxWarp>
          </a:bodyPr>
          <a:lstStyle>
            <a:lvl1pPr algn="r" defTabSz="928688">
              <a:spcBef>
                <a:spcPct val="0"/>
              </a:spcBef>
              <a:buClrTx/>
              <a:buFontTx/>
              <a:buNone/>
              <a:defRPr b="0" smtClean="0">
                <a:latin typeface="Arial" charset="0"/>
              </a:defRPr>
            </a:lvl1pPr>
          </a:lstStyle>
          <a:p>
            <a:pPr>
              <a:defRPr/>
            </a:pPr>
            <a:endParaRPr lang="es-AR" altLang="zh-CN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5700" y="693738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325" y="4403725"/>
            <a:ext cx="5556250" cy="417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12" rIns="92812" bIns="464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4275"/>
            <a:ext cx="30114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12" rIns="92812" bIns="46412" numCol="1" anchor="b" anchorCtr="0" compatLnSpc="1">
            <a:prstTxWarp prst="textNoShape">
              <a:avLst/>
            </a:prstTxWarp>
          </a:bodyPr>
          <a:lstStyle>
            <a:lvl1pPr defTabSz="928688">
              <a:spcBef>
                <a:spcPct val="0"/>
              </a:spcBef>
              <a:buClrTx/>
              <a:buFontTx/>
              <a:buNone/>
              <a:defRPr b="0" smtClean="0">
                <a:latin typeface="Arial" charset="0"/>
              </a:defRPr>
            </a:lvl1pPr>
          </a:lstStyle>
          <a:p>
            <a:pPr>
              <a:defRPr/>
            </a:pPr>
            <a:endParaRPr lang="es-AR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3825" y="8804275"/>
            <a:ext cx="30114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12" rIns="92812" bIns="46412" numCol="1" anchor="b" anchorCtr="0" compatLnSpc="1">
            <a:prstTxWarp prst="textNoShape">
              <a:avLst/>
            </a:prstTxWarp>
          </a:bodyPr>
          <a:lstStyle>
            <a:lvl1pPr algn="r" defTabSz="928688">
              <a:spcBef>
                <a:spcPct val="0"/>
              </a:spcBef>
              <a:buClrTx/>
              <a:buFontTx/>
              <a:buNone/>
              <a:defRPr b="0" smtClean="0">
                <a:latin typeface="Arial" charset="0"/>
              </a:defRPr>
            </a:lvl1pPr>
          </a:lstStyle>
          <a:p>
            <a:pPr>
              <a:defRPr/>
            </a:pPr>
            <a:fld id="{5672AA02-4889-4EF5-96BC-C8CEDC283F0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72163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C9C97E-5DCB-49D3-A9D4-5A4E280C9CDA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altLang="zh-CN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5533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/>
            <a:r>
              <a:rPr lang="zh-CN" altLang="en-US" smtClean="0">
                <a:latin typeface="Arial" charset="0"/>
              </a:rPr>
              <a:t>日志中记录时间及变化的数据</a:t>
            </a:r>
          </a:p>
          <a:p>
            <a:pPr marL="228600" indent="-228600"/>
            <a:endParaRPr lang="en-US" altLang="zh-CN" smtClean="0">
              <a:latin typeface="Arial" charset="0"/>
            </a:endParaRPr>
          </a:p>
          <a:p>
            <a:pPr marL="228600" indent="-228600">
              <a:buFontTx/>
              <a:buAutoNum type="arabicParenR"/>
            </a:pPr>
            <a:r>
              <a:rPr lang="zh-CN" altLang="en-US" smtClean="0">
                <a:latin typeface="Arial" charset="0"/>
              </a:rPr>
              <a:t>黄色的表示发生变化的数据</a:t>
            </a:r>
            <a:r>
              <a:rPr lang="en-US" altLang="zh-CN" smtClean="0">
                <a:latin typeface="Arial" charset="0"/>
              </a:rPr>
              <a:t>, (</a:t>
            </a:r>
            <a:r>
              <a:rPr lang="zh-CN" altLang="en-US" smtClean="0">
                <a:latin typeface="Arial" charset="0"/>
              </a:rPr>
              <a:t>点击</a:t>
            </a:r>
            <a:r>
              <a:rPr lang="en-US" altLang="zh-CN" smtClean="0">
                <a:latin typeface="Arial" charset="0"/>
              </a:rPr>
              <a:t>&lt;list&gt; button,</a:t>
            </a:r>
            <a:r>
              <a:rPr lang="zh-CN" altLang="en-US" smtClean="0">
                <a:latin typeface="Arial" charset="0"/>
              </a:rPr>
              <a:t>切换到</a:t>
            </a:r>
            <a:r>
              <a:rPr lang="en-US" altLang="zh-CN" smtClean="0">
                <a:latin typeface="Arial" charset="0"/>
              </a:rPr>
              <a:t>form</a:t>
            </a:r>
            <a:r>
              <a:rPr lang="zh-CN" altLang="en-US" smtClean="0">
                <a:latin typeface="Arial" charset="0"/>
              </a:rPr>
              <a:t>状态</a:t>
            </a:r>
            <a:r>
              <a:rPr lang="en-US" altLang="zh-CN" smtClean="0">
                <a:latin typeface="Arial" charset="0"/>
              </a:rPr>
              <a:t>, </a:t>
            </a:r>
            <a:r>
              <a:rPr lang="zh-CN" altLang="en-US" smtClean="0">
                <a:latin typeface="Arial" charset="0"/>
              </a:rPr>
              <a:t>可以看到变化 前的值</a:t>
            </a:r>
            <a:r>
              <a:rPr lang="en-US" altLang="zh-CN" smtClean="0">
                <a:latin typeface="Arial" charset="0"/>
              </a:rPr>
              <a:t>)</a:t>
            </a:r>
          </a:p>
          <a:p>
            <a:pPr marL="228600" indent="-228600">
              <a:buFontTx/>
              <a:buAutoNum type="arabicParenR"/>
            </a:pPr>
            <a:endParaRPr lang="en-US" altLang="zh-CN" smtClean="0">
              <a:latin typeface="Arial" charset="0"/>
            </a:endParaRPr>
          </a:p>
          <a:p>
            <a:pPr marL="228600" indent="-228600">
              <a:buFontTx/>
              <a:buAutoNum type="arabicParenR"/>
            </a:pPr>
            <a:r>
              <a:rPr lang="zh-CN" altLang="en-US" smtClean="0">
                <a:latin typeface="Arial" charset="0"/>
              </a:rPr>
              <a:t>绿色是新生的数据</a:t>
            </a:r>
          </a:p>
          <a:p>
            <a:pPr marL="228600" indent="-228600">
              <a:buFontTx/>
              <a:buAutoNum type="arabicParenR"/>
            </a:pPr>
            <a:endParaRPr lang="zh-CN" altLang="en-US" smtClean="0">
              <a:latin typeface="Arial" charset="0"/>
            </a:endParaRPr>
          </a:p>
          <a:p>
            <a:pPr marL="228600" indent="-228600">
              <a:buFontTx/>
              <a:buAutoNum type="arabicParenR"/>
            </a:pPr>
            <a:r>
              <a:rPr lang="zh-CN" altLang="en-US" smtClean="0">
                <a:latin typeface="Arial" charset="0"/>
              </a:rPr>
              <a:t>灰色带删除线的表示被删除的数据</a:t>
            </a:r>
          </a:p>
        </p:txBody>
      </p:sp>
    </p:spTree>
    <p:extLst>
      <p:ext uri="{BB962C8B-B14F-4D97-AF65-F5344CB8AC3E}">
        <p14:creationId xmlns:p14="http://schemas.microsoft.com/office/powerpoint/2010/main" val="31894338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2873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latin typeface="Arial" charset="0"/>
              </a:rPr>
              <a:t>代理商通过与</a:t>
            </a:r>
            <a:r>
              <a:rPr lang="en-US" altLang="zh-CN" smtClean="0">
                <a:latin typeface="Arial" charset="0"/>
              </a:rPr>
              <a:t>IBM</a:t>
            </a:r>
            <a:r>
              <a:rPr lang="zh-CN" altLang="en-US" smtClean="0">
                <a:latin typeface="Arial" charset="0"/>
              </a:rPr>
              <a:t>渠道技术团队合作</a:t>
            </a:r>
            <a:r>
              <a:rPr lang="en-US" altLang="zh-CN" smtClean="0">
                <a:latin typeface="Arial" charset="0"/>
              </a:rPr>
              <a:t>, </a:t>
            </a:r>
            <a:r>
              <a:rPr lang="zh-CN" altLang="en-US" smtClean="0">
                <a:latin typeface="Arial" charset="0"/>
              </a:rPr>
              <a:t>定制他们自己的解决方案</a:t>
            </a:r>
            <a:r>
              <a:rPr lang="en-US" altLang="zh-CN" smtClean="0">
                <a:latin typeface="Arial" charset="0"/>
              </a:rPr>
              <a:t>. </a:t>
            </a:r>
            <a:r>
              <a:rPr lang="zh-CN" altLang="en-US" smtClean="0">
                <a:latin typeface="Arial" charset="0"/>
              </a:rPr>
              <a:t>通过与服务器捆绑销售</a:t>
            </a:r>
            <a:r>
              <a:rPr lang="en-US" altLang="zh-CN" smtClean="0">
                <a:latin typeface="Arial" charset="0"/>
              </a:rPr>
              <a:t>, </a:t>
            </a:r>
            <a:r>
              <a:rPr lang="zh-CN" altLang="en-US" smtClean="0">
                <a:latin typeface="Arial" charset="0"/>
              </a:rPr>
              <a:t>为指定客户免费提供软件及相应的技术支持</a:t>
            </a:r>
            <a:r>
              <a:rPr lang="en-US" altLang="zh-CN" smtClean="0">
                <a:latin typeface="Arial" charset="0"/>
              </a:rPr>
              <a:t>,</a:t>
            </a:r>
            <a:r>
              <a:rPr lang="zh-CN" altLang="en-US" smtClean="0">
                <a:latin typeface="Arial" charset="0"/>
              </a:rPr>
              <a:t>从而使</a:t>
            </a:r>
            <a:r>
              <a:rPr lang="en-US" altLang="zh-CN" smtClean="0">
                <a:latin typeface="Arial" charset="0"/>
              </a:rPr>
              <a:t>IBM Power</a:t>
            </a:r>
            <a:r>
              <a:rPr lang="zh-CN" altLang="en-US" smtClean="0">
                <a:latin typeface="Arial" charset="0"/>
              </a:rPr>
              <a:t>服务器获得额外的竞争优势</a:t>
            </a:r>
          </a:p>
        </p:txBody>
      </p:sp>
    </p:spTree>
    <p:extLst>
      <p:ext uri="{BB962C8B-B14F-4D97-AF65-F5344CB8AC3E}">
        <p14:creationId xmlns:p14="http://schemas.microsoft.com/office/powerpoint/2010/main" val="17362453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latin typeface="Arial" charset="0"/>
              </a:rPr>
              <a:t>代理商通过与</a:t>
            </a:r>
            <a:r>
              <a:rPr lang="en-US" altLang="zh-CN" smtClean="0">
                <a:latin typeface="Arial" charset="0"/>
              </a:rPr>
              <a:t>IBM</a:t>
            </a:r>
            <a:r>
              <a:rPr lang="zh-CN" altLang="en-US" smtClean="0">
                <a:latin typeface="Arial" charset="0"/>
              </a:rPr>
              <a:t>渠道技术团队合作</a:t>
            </a:r>
            <a:r>
              <a:rPr lang="en-US" altLang="zh-CN" smtClean="0">
                <a:latin typeface="Arial" charset="0"/>
              </a:rPr>
              <a:t>, </a:t>
            </a:r>
            <a:r>
              <a:rPr lang="zh-CN" altLang="en-US" smtClean="0">
                <a:latin typeface="Arial" charset="0"/>
              </a:rPr>
              <a:t>定制他们自己的解决方案</a:t>
            </a:r>
            <a:r>
              <a:rPr lang="en-US" altLang="zh-CN" smtClean="0">
                <a:latin typeface="Arial" charset="0"/>
              </a:rPr>
              <a:t>. </a:t>
            </a:r>
            <a:r>
              <a:rPr lang="zh-CN" altLang="en-US" smtClean="0">
                <a:latin typeface="Arial" charset="0"/>
              </a:rPr>
              <a:t>通过与服务器捆绑销售</a:t>
            </a:r>
            <a:r>
              <a:rPr lang="en-US" altLang="zh-CN" smtClean="0">
                <a:latin typeface="Arial" charset="0"/>
              </a:rPr>
              <a:t>, </a:t>
            </a:r>
            <a:r>
              <a:rPr lang="zh-CN" altLang="en-US" smtClean="0">
                <a:latin typeface="Arial" charset="0"/>
              </a:rPr>
              <a:t>为指定客户免费提供软件及相应的技术支持</a:t>
            </a:r>
            <a:r>
              <a:rPr lang="en-US" altLang="zh-CN" smtClean="0">
                <a:latin typeface="Arial" charset="0"/>
              </a:rPr>
              <a:t>,</a:t>
            </a:r>
            <a:r>
              <a:rPr lang="zh-CN" altLang="en-US" smtClean="0">
                <a:latin typeface="Arial" charset="0"/>
              </a:rPr>
              <a:t>从而使</a:t>
            </a:r>
            <a:r>
              <a:rPr lang="en-US" altLang="zh-CN" smtClean="0">
                <a:latin typeface="Arial" charset="0"/>
              </a:rPr>
              <a:t>IBM Power</a:t>
            </a:r>
            <a:r>
              <a:rPr lang="zh-CN" altLang="en-US" smtClean="0">
                <a:latin typeface="Arial" charset="0"/>
              </a:rPr>
              <a:t>服务器获得额外的竞争优势</a:t>
            </a:r>
          </a:p>
        </p:txBody>
      </p:sp>
    </p:spTree>
    <p:extLst>
      <p:ext uri="{BB962C8B-B14F-4D97-AF65-F5344CB8AC3E}">
        <p14:creationId xmlns:p14="http://schemas.microsoft.com/office/powerpoint/2010/main" val="19733044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7088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665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5483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7111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9711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661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3480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4327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2317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4584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0270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5145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2799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833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0736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038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latin typeface="Arial" charset="0"/>
              </a:rPr>
              <a:t>对服务器的实时监控</a:t>
            </a:r>
            <a:r>
              <a:rPr lang="en-US" altLang="zh-CN" smtClean="0">
                <a:latin typeface="Arial" charset="0"/>
              </a:rPr>
              <a:t>, </a:t>
            </a:r>
            <a:r>
              <a:rPr lang="zh-CN" altLang="en-US" smtClean="0">
                <a:latin typeface="Arial" charset="0"/>
              </a:rPr>
              <a:t>控制监控与实际状态之间的时延是个难题</a:t>
            </a:r>
            <a:r>
              <a:rPr lang="en-US" altLang="zh-CN" smtClean="0">
                <a:latin typeface="Arial" charset="0"/>
              </a:rPr>
              <a:t>. </a:t>
            </a:r>
            <a:r>
              <a:rPr lang="zh-CN" altLang="en-US" smtClean="0">
                <a:latin typeface="Arial" charset="0"/>
              </a:rPr>
              <a:t>甚于快速的服务器明细采集技术</a:t>
            </a:r>
            <a:r>
              <a:rPr lang="en-US" altLang="zh-CN" smtClean="0">
                <a:latin typeface="Arial" charset="0"/>
              </a:rPr>
              <a:t>, Smart Monitor</a:t>
            </a:r>
            <a:r>
              <a:rPr lang="zh-CN" altLang="en-US" smtClean="0">
                <a:latin typeface="Arial" charset="0"/>
              </a:rPr>
              <a:t>可以获得实时的服务器状态信息</a:t>
            </a:r>
            <a:r>
              <a:rPr lang="en-US" altLang="zh-CN" smtClean="0">
                <a:latin typeface="Arial" charset="0"/>
              </a:rPr>
              <a:t>. </a:t>
            </a:r>
          </a:p>
          <a:p>
            <a:endParaRPr lang="en-US" altLang="zh-CN" smtClean="0">
              <a:latin typeface="Arial" charset="0"/>
            </a:endParaRPr>
          </a:p>
          <a:p>
            <a:r>
              <a:rPr lang="en-US" altLang="zh-CN" smtClean="0">
                <a:latin typeface="Arial" charset="0"/>
              </a:rPr>
              <a:t>Smart Monitor</a:t>
            </a:r>
            <a:r>
              <a:rPr lang="zh-CN" altLang="en-US" smtClean="0">
                <a:latin typeface="Arial" charset="0"/>
              </a:rPr>
              <a:t>提供的结构化搜索</a:t>
            </a:r>
            <a:r>
              <a:rPr lang="en-US" altLang="zh-CN" smtClean="0">
                <a:latin typeface="Arial" charset="0"/>
              </a:rPr>
              <a:t>, </a:t>
            </a:r>
            <a:r>
              <a:rPr lang="zh-CN" altLang="en-US" smtClean="0">
                <a:latin typeface="Arial" charset="0"/>
              </a:rPr>
              <a:t>可以从大量的状态信息中抽取到有意义的结果</a:t>
            </a:r>
            <a:r>
              <a:rPr lang="en-US" altLang="zh-CN" smtClean="0">
                <a:latin typeface="Arial" charset="0"/>
              </a:rPr>
              <a:t>. </a:t>
            </a:r>
          </a:p>
          <a:p>
            <a:endParaRPr lang="en-US" altLang="zh-CN" smtClean="0">
              <a:latin typeface="Arial" charset="0"/>
            </a:endParaRPr>
          </a:p>
          <a:p>
            <a:r>
              <a:rPr lang="zh-CN" altLang="en-US" smtClean="0">
                <a:latin typeface="Arial" charset="0"/>
              </a:rPr>
              <a:t>蛙眼监控技术将服务器的任何细微变化</a:t>
            </a:r>
            <a:r>
              <a:rPr lang="en-US" altLang="zh-CN" smtClean="0">
                <a:latin typeface="Arial" charset="0"/>
              </a:rPr>
              <a:t>,</a:t>
            </a:r>
            <a:r>
              <a:rPr lang="zh-CN" altLang="en-US" smtClean="0">
                <a:latin typeface="Arial" charset="0"/>
              </a:rPr>
              <a:t>展现出来</a:t>
            </a:r>
            <a:r>
              <a:rPr lang="en-US" altLang="zh-CN" smtClean="0">
                <a:latin typeface="Arial" charset="0"/>
              </a:rPr>
              <a:t>,</a:t>
            </a:r>
            <a:r>
              <a:rPr lang="zh-CN" altLang="en-US" smtClean="0">
                <a:latin typeface="Arial" charset="0"/>
              </a:rPr>
              <a:t>为审计提供便利</a:t>
            </a:r>
          </a:p>
        </p:txBody>
      </p:sp>
    </p:spTree>
    <p:extLst>
      <p:ext uri="{BB962C8B-B14F-4D97-AF65-F5344CB8AC3E}">
        <p14:creationId xmlns:p14="http://schemas.microsoft.com/office/powerpoint/2010/main" val="3193537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06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latin typeface="Arial" charset="0"/>
              </a:rPr>
              <a:t>蛙眼机制．蛙眼只能对运动的目标产生反应．</a:t>
            </a:r>
            <a:r>
              <a:rPr lang="en-US" altLang="zh-CN" smtClean="0">
                <a:latin typeface="Arial" charset="0"/>
              </a:rPr>
              <a:t>Smart Monitor</a:t>
            </a:r>
            <a:r>
              <a:rPr lang="zh-CN" altLang="en-US" smtClean="0">
                <a:latin typeface="Arial" charset="0"/>
              </a:rPr>
              <a:t>采用同样的机理，采集到的数据与前一组数据进行比对，如果完全相同，则不产生任何动作．如果有异，则记录下时间和变化的数据行．通过这种方式，即使深夜，</a:t>
            </a:r>
            <a:r>
              <a:rPr lang="en-US" altLang="zh-CN" smtClean="0">
                <a:latin typeface="Arial" charset="0"/>
              </a:rPr>
              <a:t>Smart Monitor</a:t>
            </a:r>
            <a:r>
              <a:rPr lang="zh-CN" altLang="en-US" smtClean="0">
                <a:latin typeface="Arial" charset="0"/>
              </a:rPr>
              <a:t>也能忠实的记录，服务器的变化．</a:t>
            </a:r>
          </a:p>
          <a:p>
            <a:endParaRPr lang="zh-CN" altLang="en-US" smtClean="0">
              <a:latin typeface="Arial" charset="0"/>
            </a:endParaRPr>
          </a:p>
          <a:p>
            <a:r>
              <a:rPr lang="zh-CN" altLang="en-US" smtClean="0">
                <a:latin typeface="Arial" charset="0"/>
              </a:rPr>
              <a:t>传统的实时监控，让管理员承担这种夜不能寐的工作，对管理员非常不友好</a:t>
            </a:r>
            <a:r>
              <a:rPr lang="en-US" altLang="zh-CN" smtClean="0">
                <a:latin typeface="Arial" charset="0"/>
              </a:rPr>
              <a:t>. </a:t>
            </a:r>
            <a:r>
              <a:rPr lang="zh-CN" altLang="en-US" smtClean="0">
                <a:latin typeface="Arial" charset="0"/>
              </a:rPr>
              <a:t>（玩笑）．</a:t>
            </a:r>
          </a:p>
          <a:p>
            <a:endParaRPr lang="zh-CN" altLang="en-US" smtClean="0">
              <a:latin typeface="Arial" charset="0"/>
            </a:endParaRPr>
          </a:p>
          <a:p>
            <a:r>
              <a:rPr lang="en-US" altLang="zh-CN" smtClean="0">
                <a:latin typeface="Arial" charset="0"/>
              </a:rPr>
              <a:t>Smart Monitor</a:t>
            </a:r>
            <a:r>
              <a:rPr lang="zh-CN" altLang="en-US" smtClean="0">
                <a:latin typeface="Arial" charset="0"/>
              </a:rPr>
              <a:t>能够从大量数据中找到细微变化</a:t>
            </a:r>
            <a:r>
              <a:rPr lang="en-US" altLang="zh-CN" smtClean="0">
                <a:latin typeface="Arial" charset="0"/>
              </a:rPr>
              <a:t>, </a:t>
            </a:r>
            <a:r>
              <a:rPr lang="zh-CN" altLang="en-US" smtClean="0">
                <a:latin typeface="Arial" charset="0"/>
              </a:rPr>
              <a:t>这是人眼观察达不到的优势</a:t>
            </a:r>
            <a:endParaRPr lang="en-US" altLang="zh-CN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65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latin typeface="Arial" charset="0"/>
              </a:rPr>
              <a:t>服务器的现场管理，企业的数据中心内管理员房间通常与机房分开，管理员通过监控工作站了解服务器的工作状态，机房内通常缺少显示服务器实际运行情况的管理工作站．</a:t>
            </a:r>
          </a:p>
        </p:txBody>
      </p:sp>
    </p:spTree>
    <p:extLst>
      <p:ext uri="{BB962C8B-B14F-4D97-AF65-F5344CB8AC3E}">
        <p14:creationId xmlns:p14="http://schemas.microsoft.com/office/powerpoint/2010/main" val="4011980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latin typeface="Arial" charset="0"/>
              </a:rPr>
              <a:t>服务器机房内大量布置无头的</a:t>
            </a:r>
            <a:r>
              <a:rPr lang="en-US" altLang="zh-CN" smtClean="0">
                <a:latin typeface="Arial" charset="0"/>
              </a:rPr>
              <a:t>HMC, </a:t>
            </a:r>
            <a:r>
              <a:rPr lang="zh-CN" altLang="en-US" smtClean="0">
                <a:latin typeface="Arial" charset="0"/>
              </a:rPr>
              <a:t>同时</a:t>
            </a:r>
            <a:r>
              <a:rPr lang="en-US" altLang="zh-CN" smtClean="0">
                <a:latin typeface="Arial" charset="0"/>
              </a:rPr>
              <a:t>HMC</a:t>
            </a:r>
            <a:r>
              <a:rPr lang="zh-CN" altLang="en-US" smtClean="0">
                <a:latin typeface="Arial" charset="0"/>
              </a:rPr>
              <a:t>要求帐房登录，管理员也很难记得多个</a:t>
            </a:r>
            <a:r>
              <a:rPr lang="en-US" altLang="zh-CN" smtClean="0">
                <a:latin typeface="Arial" charset="0"/>
              </a:rPr>
              <a:t>HMC</a:t>
            </a:r>
            <a:r>
              <a:rPr lang="zh-CN" altLang="en-US" smtClean="0">
                <a:latin typeface="Arial" charset="0"/>
              </a:rPr>
              <a:t>的不同帐号．传统上管理员会通过在标签来提示服务器的用途，比如按安装的软件，标记为</a:t>
            </a:r>
            <a:r>
              <a:rPr lang="en-US" altLang="zh-CN" smtClean="0">
                <a:latin typeface="Arial" charset="0"/>
              </a:rPr>
              <a:t>DB2, Websphere</a:t>
            </a:r>
            <a:r>
              <a:rPr lang="zh-CN" altLang="en-US" smtClean="0">
                <a:latin typeface="Arial" charset="0"/>
              </a:rPr>
              <a:t>，或者根据用途，</a:t>
            </a:r>
            <a:r>
              <a:rPr lang="en-US" altLang="zh-CN" smtClean="0">
                <a:latin typeface="Arial" charset="0"/>
              </a:rPr>
              <a:t>BOSS, OCS</a:t>
            </a:r>
            <a:r>
              <a:rPr lang="zh-CN" altLang="en-US" smtClean="0">
                <a:latin typeface="Arial" charset="0"/>
              </a:rPr>
              <a:t>，</a:t>
            </a:r>
            <a:r>
              <a:rPr lang="en-US" altLang="zh-CN" smtClean="0">
                <a:latin typeface="Arial" charset="0"/>
              </a:rPr>
              <a:t>Core Banking</a:t>
            </a:r>
            <a:r>
              <a:rPr lang="zh-CN" altLang="en-US" smtClean="0">
                <a:latin typeface="Arial" charset="0"/>
              </a:rPr>
              <a:t>等</a:t>
            </a:r>
          </a:p>
          <a:p>
            <a:endParaRPr lang="zh-CN" altLang="en-US" smtClean="0">
              <a:latin typeface="Arial" charset="0"/>
            </a:endParaRPr>
          </a:p>
          <a:p>
            <a:r>
              <a:rPr lang="zh-CN" altLang="en-US" smtClean="0">
                <a:latin typeface="Arial" charset="0"/>
              </a:rPr>
              <a:t>虚拟化技术的运用让这一管理手段不再有效，分区不仅会被创建，删除，还有可能被迁移，尤其是云的池化管理以后，云管理软件可能根据管理员的策略，自动的调度和部署软件，而对千篇一律的服务器．如何才能得知当前服务器的明细信息，为机房的管理操作提供指导？</a:t>
            </a:r>
          </a:p>
        </p:txBody>
      </p:sp>
    </p:spTree>
    <p:extLst>
      <p:ext uri="{BB962C8B-B14F-4D97-AF65-F5344CB8AC3E}">
        <p14:creationId xmlns:p14="http://schemas.microsoft.com/office/powerpoint/2010/main" val="3446956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latin typeface="Arial" charset="0"/>
              </a:rPr>
              <a:t>虚拟化的应用，让资产管理软件面临挑战，传统的痢疾管理软件甚于操作系统采集数据，很明显无法得到完整的设备信息，</a:t>
            </a:r>
            <a:r>
              <a:rPr lang="en-US" altLang="zh-CN" smtClean="0">
                <a:latin typeface="Arial" charset="0"/>
              </a:rPr>
              <a:t>Smart Monitor</a:t>
            </a:r>
            <a:r>
              <a:rPr lang="zh-CN" altLang="en-US" smtClean="0">
                <a:latin typeface="Arial" charset="0"/>
              </a:rPr>
              <a:t>对服务器明细信息提供了结构化搜索，可以轻易得到详细的资源分布情况．后面讲到的变动日志，同样包括服务器零部件，增加减少的记录</a:t>
            </a:r>
          </a:p>
        </p:txBody>
      </p:sp>
    </p:spTree>
    <p:extLst>
      <p:ext uri="{BB962C8B-B14F-4D97-AF65-F5344CB8AC3E}">
        <p14:creationId xmlns:p14="http://schemas.microsoft.com/office/powerpoint/2010/main" val="92392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latin typeface="Arial" charset="0"/>
              </a:rPr>
              <a:t>风险分析是来自客户的管理概念．传统的实时服务监控是被动监控，让管理员紧张而疲惫．不发生问题时工作单调，发生重大问题时又难于恢复．主动的风险管理在于及早发现服务器的变化，毕竟小事故积累而成停机故障．</a:t>
            </a:r>
          </a:p>
          <a:p>
            <a:endParaRPr lang="zh-CN" altLang="en-US" smtClean="0">
              <a:latin typeface="Arial" charset="0"/>
            </a:endParaRPr>
          </a:p>
          <a:p>
            <a:r>
              <a:rPr lang="zh-CN" altLang="en-US" smtClean="0">
                <a:latin typeface="Arial" charset="0"/>
              </a:rPr>
              <a:t>实际用户运营中，曾有管理员建立用户帐户，这个看似安全的操作没有得到记录和审批，当这台服务器发生故障时，因为与备份服务器的帐户不一致，导致无法切换，扩大的损失．</a:t>
            </a:r>
          </a:p>
          <a:p>
            <a:endParaRPr lang="zh-CN" altLang="en-US" smtClean="0">
              <a:latin typeface="Arial" charset="0"/>
            </a:endParaRPr>
          </a:p>
          <a:p>
            <a:r>
              <a:rPr lang="zh-CN" altLang="en-US" smtClean="0">
                <a:latin typeface="Arial" charset="0"/>
              </a:rPr>
              <a:t>传统服务器增加内存，</a:t>
            </a:r>
            <a:r>
              <a:rPr lang="en-US" altLang="zh-CN" smtClean="0">
                <a:latin typeface="Arial" charset="0"/>
              </a:rPr>
              <a:t>CPU,</a:t>
            </a:r>
            <a:r>
              <a:rPr lang="zh-CN" altLang="en-US" smtClean="0">
                <a:latin typeface="Arial" charset="0"/>
              </a:rPr>
              <a:t>板卡时都属于重大事情，管理员有直观的体验．而在虚拟化时代，这些操作被自动执行，硬件资源被加入分区中，往往自动完成，这些事件易被管理员忽略，从而造成故障分板判断上的障碍．</a:t>
            </a:r>
          </a:p>
          <a:p>
            <a:endParaRPr lang="zh-CN" altLang="en-US" smtClean="0">
              <a:latin typeface="Arial" charset="0"/>
            </a:endParaRPr>
          </a:p>
          <a:p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599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4"/>
          <p:cNvSpPr>
            <a:spLocks noChangeShapeType="1"/>
          </p:cNvSpPr>
          <p:nvPr/>
        </p:nvSpPr>
        <p:spPr bwMode="auto">
          <a:xfrm flipV="1">
            <a:off x="274638" y="549275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black">
          <a:xfrm>
            <a:off x="7589838" y="6537325"/>
            <a:ext cx="13716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800" b="0">
                <a:latin typeface="Arial" charset="0"/>
                <a:ea typeface="宋体" charset="-122"/>
              </a:rPr>
              <a:t>© 2012 IBM Corporation</a:t>
            </a:r>
            <a:endParaRPr lang="en-US" altLang="zh-CN" sz="1800" b="0">
              <a:latin typeface="Arial" charset="0"/>
              <a:ea typeface="宋体" charset="-122"/>
            </a:endParaRPr>
          </a:p>
        </p:txBody>
      </p:sp>
      <p:sp>
        <p:nvSpPr>
          <p:cNvPr id="4" name="Text Box 46"/>
          <p:cNvSpPr txBox="1">
            <a:spLocks noChangeArrowheads="1"/>
          </p:cNvSpPr>
          <p:nvPr/>
        </p:nvSpPr>
        <p:spPr bwMode="auto">
          <a:xfrm>
            <a:off x="182563" y="136525"/>
            <a:ext cx="4297362" cy="366713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 anchor="b"/>
          <a:lstStyle/>
          <a:p>
            <a:pPr>
              <a:spcBef>
                <a:spcPct val="0"/>
              </a:spcBef>
              <a:spcAft>
                <a:spcPts val="900"/>
              </a:spcAft>
              <a:buClrTx/>
              <a:buFontTx/>
              <a:buNone/>
              <a:defRPr/>
            </a:pPr>
            <a:endParaRPr lang="zh-CN" altLang="en-US" sz="1000" b="0">
              <a:latin typeface="Arial" charset="0"/>
              <a:ea typeface="宋体" charset="-122"/>
            </a:endParaRPr>
          </a:p>
        </p:txBody>
      </p:sp>
      <p:pic>
        <p:nvPicPr>
          <p:cNvPr id="5" name="Picture 10" descr="5300_IBMpos_black_PPT_bkgd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280400" y="225425"/>
            <a:ext cx="585788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46"/>
          <p:cNvSpPr txBox="1">
            <a:spLocks noChangeArrowheads="1"/>
          </p:cNvSpPr>
          <p:nvPr userDrawn="1"/>
        </p:nvSpPr>
        <p:spPr bwMode="auto">
          <a:xfrm>
            <a:off x="3781425" y="6326188"/>
            <a:ext cx="4297363" cy="366712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 anchor="b"/>
          <a:lstStyle/>
          <a:p>
            <a:pPr>
              <a:spcBef>
                <a:spcPct val="0"/>
              </a:spcBef>
              <a:spcAft>
                <a:spcPts val="900"/>
              </a:spcAft>
              <a:buClrTx/>
              <a:buFontTx/>
              <a:buNone/>
              <a:defRPr/>
            </a:pPr>
            <a:r>
              <a:rPr lang="en-US" altLang="zh-CN" sz="1000" b="0">
                <a:latin typeface="Arial" charset="0"/>
                <a:ea typeface="宋体" charset="-122"/>
              </a:rPr>
              <a:t>IBM Confidential</a:t>
            </a:r>
          </a:p>
        </p:txBody>
      </p:sp>
      <p:sp>
        <p:nvSpPr>
          <p:cNvPr id="7" name="Line 4"/>
          <p:cNvSpPr>
            <a:spLocks noChangeShapeType="1"/>
          </p:cNvSpPr>
          <p:nvPr userDrawn="1"/>
        </p:nvSpPr>
        <p:spPr bwMode="auto">
          <a:xfrm flipV="1">
            <a:off x="314325" y="6507163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880CCAB-337C-4B2D-9A8C-340BD846E1E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593725"/>
            <a:ext cx="8686800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341438"/>
            <a:ext cx="8686800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8125" y="6515100"/>
            <a:ext cx="6286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b="0" smtClean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9D90614D-46F3-4E05-8EB0-62E71389AE8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099FF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099FF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099FF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099FF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099FF"/>
          </a:solidFill>
          <a:latin typeface="Arial" pitchFamily="34" charset="0"/>
          <a:cs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itchFamily="34" charset="0"/>
          <a:cs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itchFamily="34" charset="0"/>
          <a:cs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itchFamily="34" charset="0"/>
          <a:cs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itchFamily="34" charset="0"/>
          <a:cs typeface="Arial" pitchFamily="34" charset="0"/>
        </a:defRPr>
      </a:lvl9pPr>
    </p:titleStyle>
    <p:bodyStyle>
      <a:lvl1pPr marL="173038" indent="-1730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 b="1">
          <a:solidFill>
            <a:schemeClr val="tx1"/>
          </a:solidFill>
          <a:latin typeface="Arial" charset="0"/>
          <a:ea typeface="+mn-ea"/>
          <a:cs typeface="+mn-cs"/>
        </a:defRPr>
      </a:lvl1pPr>
      <a:lvl2pPr marL="509588" indent="-1635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sz="1600">
          <a:solidFill>
            <a:schemeClr val="tx1"/>
          </a:solidFill>
          <a:latin typeface="Arial" charset="0"/>
          <a:cs typeface="+mn-cs"/>
        </a:defRPr>
      </a:lvl2pPr>
      <a:lvl3pPr marL="855663" indent="-1730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Arial" charset="0"/>
          <a:cs typeface="+mn-cs"/>
        </a:defRPr>
      </a:lvl3pPr>
      <a:lvl4pPr marL="1203325" indent="-173038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–"/>
        <a:defRPr sz="1600">
          <a:solidFill>
            <a:schemeClr val="bg1"/>
          </a:solidFill>
          <a:latin typeface="Arial" charset="0"/>
          <a:cs typeface="+mn-cs"/>
        </a:defRPr>
      </a:lvl4pPr>
      <a:lvl5pPr marL="1539875" indent="-163513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  <a:cs typeface="+mn-cs"/>
        </a:defRPr>
      </a:lvl5pPr>
      <a:lvl6pPr marL="19970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6pPr>
      <a:lvl7pPr marL="24542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7pPr>
      <a:lvl8pPr marL="29114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8pPr>
      <a:lvl9pPr marL="33686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jzou3700@gmail.com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19.jpe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jpeg"/><Relationship Id="rId9" Type="http://schemas.openxmlformats.org/officeDocument/2006/relationships/image" Target="../media/image2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mailto:zoujiebj@cn.ibm.com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png"/><Relationship Id="rId7" Type="http://schemas.openxmlformats.org/officeDocument/2006/relationships/image" Target="../media/image10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DCFBE33-8E0F-4364-AA2F-5F0308373986}" type="slidenum">
              <a:rPr lang="zh-CN" altLang="en-US"/>
              <a:pPr/>
              <a:t>1</a:t>
            </a:fld>
            <a:endParaRPr lang="en-US" altLang="zh-CN"/>
          </a:p>
        </p:txBody>
      </p:sp>
      <p:pic>
        <p:nvPicPr>
          <p:cNvPr id="3075" name="Picture 24" descr="CloudMonito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3238" y="1881188"/>
            <a:ext cx="3305175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2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49636" y="2443149"/>
            <a:ext cx="5168900" cy="3163887"/>
          </a:xfrm>
          <a:prstGeom prst="rect">
            <a:avLst/>
          </a:prstGeom>
          <a:noFill/>
          <a:ln w="34925" algn="ctr">
            <a:noFill/>
            <a:miter lim="800000"/>
            <a:headEnd/>
            <a:tailEnd/>
          </a:ln>
        </p:spPr>
      </p:pic>
      <p:sp>
        <p:nvSpPr>
          <p:cNvPr id="3077" name="WordArt 25"/>
          <p:cNvSpPr>
            <a:spLocks noChangeArrowheads="1" noChangeShapeType="1" noTextEdit="1"/>
          </p:cNvSpPr>
          <p:nvPr/>
        </p:nvSpPr>
        <p:spPr bwMode="auto">
          <a:xfrm>
            <a:off x="3549650" y="1019175"/>
            <a:ext cx="4527550" cy="8032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altLang="zh-CN" sz="4400" kern="10" cap="all" dirty="0">
                <a:ln/>
                <a:solidFill>
                  <a:srgbClr val="0070C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Impact"/>
              </a:rPr>
              <a:t>Smart Monitor 1.0</a:t>
            </a:r>
            <a:endParaRPr lang="zh-CN" altLang="en-US" sz="4400" kern="10" cap="all" dirty="0">
              <a:ln/>
              <a:solidFill>
                <a:srgbClr val="0070C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Impac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2083" y="5437215"/>
            <a:ext cx="78691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邹杰 </a:t>
            </a:r>
            <a:r>
              <a:rPr lang="en-US" altLang="zh-CN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hlinkClick r:id="rId5"/>
              </a:rPr>
              <a:t>jzou3700@gmail.com</a:t>
            </a:r>
            <a:r>
              <a:rPr lang="en-US" altLang="zh-CN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endParaRPr lang="zh-CN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C71EDDE-A92D-4C57-9665-914D49E3D067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11267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503238" y="1341438"/>
            <a:ext cx="5905500" cy="2016125"/>
          </a:xfrm>
        </p:spPr>
        <p:txBody>
          <a:bodyPr/>
          <a:lstStyle/>
          <a:p>
            <a:r>
              <a:rPr lang="zh-CN" altLang="en-US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硬件资源在分区间调动是何时发生的</a:t>
            </a:r>
            <a:r>
              <a:rPr lang="en-US" altLang="zh-CN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?</a:t>
            </a:r>
          </a:p>
          <a:p>
            <a:r>
              <a:rPr lang="zh-CN" altLang="en-US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内存压缩律的变化是何时生效的，有没有和性能变化相关联</a:t>
            </a:r>
            <a:r>
              <a:rPr lang="en-US" altLang="zh-CN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?</a:t>
            </a:r>
          </a:p>
          <a:p>
            <a:r>
              <a:rPr lang="zh-CN" altLang="en-US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当故障发生前，有没有虚拟化操作</a:t>
            </a:r>
            <a:r>
              <a:rPr lang="en-US" altLang="zh-CN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?</a:t>
            </a:r>
          </a:p>
          <a:p>
            <a:r>
              <a:rPr lang="zh-CN" altLang="en-US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服务工程师做了哪些操作，产生的问题能否回溯？</a:t>
            </a:r>
          </a:p>
          <a:p>
            <a:r>
              <a:rPr lang="zh-CN" altLang="en-US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云管理软件有哪些虚拟化操作，都是何时发生的？</a:t>
            </a:r>
          </a:p>
          <a:p>
            <a:r>
              <a:rPr lang="zh-CN" altLang="en-US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如何避免风险积累？</a:t>
            </a:r>
          </a:p>
        </p:txBody>
      </p:sp>
      <p:grpSp>
        <p:nvGrpSpPr>
          <p:cNvPr id="11268" name="Group 53"/>
          <p:cNvGrpSpPr>
            <a:grpSpLocks/>
          </p:cNvGrpSpPr>
          <p:nvPr/>
        </p:nvGrpSpPr>
        <p:grpSpPr bwMode="auto">
          <a:xfrm>
            <a:off x="4824413" y="3681413"/>
            <a:ext cx="1116012" cy="755650"/>
            <a:chOff x="3560" y="1366"/>
            <a:chExt cx="703" cy="476"/>
          </a:xfrm>
        </p:grpSpPr>
        <p:grpSp>
          <p:nvGrpSpPr>
            <p:cNvPr id="11295" name="Group 50"/>
            <p:cNvGrpSpPr>
              <a:grpSpLocks/>
            </p:cNvGrpSpPr>
            <p:nvPr/>
          </p:nvGrpSpPr>
          <p:grpSpPr bwMode="auto">
            <a:xfrm>
              <a:off x="3560" y="1366"/>
              <a:ext cx="494" cy="460"/>
              <a:chOff x="3560" y="1366"/>
              <a:chExt cx="494" cy="460"/>
            </a:xfrm>
          </p:grpSpPr>
          <p:grpSp>
            <p:nvGrpSpPr>
              <p:cNvPr id="11297" name="Group 14"/>
              <p:cNvGrpSpPr>
                <a:grpSpLocks/>
              </p:cNvGrpSpPr>
              <p:nvPr/>
            </p:nvGrpSpPr>
            <p:grpSpPr bwMode="auto">
              <a:xfrm>
                <a:off x="3576" y="1391"/>
                <a:ext cx="424" cy="283"/>
                <a:chOff x="609" y="1114"/>
                <a:chExt cx="647" cy="499"/>
              </a:xfrm>
            </p:grpSpPr>
            <p:pic>
              <p:nvPicPr>
                <p:cNvPr id="11301" name="Picture 15" descr="SystemDirector_logo_170x150"/>
                <p:cNvPicPr>
                  <a:picLocks noChangeAspect="1" noChangeArrowheads="1"/>
                </p:cNvPicPr>
                <p:nvPr/>
              </p:nvPicPr>
              <p:blipFill>
                <a:blip r:embed="rId3">
                  <a:grayscl/>
                </a:blip>
                <a:srcRect/>
                <a:stretch>
                  <a:fillRect/>
                </a:stretch>
              </p:blipFill>
              <p:spPr bwMode="auto">
                <a:xfrm>
                  <a:off x="609" y="1114"/>
                  <a:ext cx="421" cy="37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1302" name="WordArt 1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690" y="1484"/>
                  <a:ext cx="566" cy="12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24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FFFFFF"/>
                      </a:solidFill>
                      <a:latin typeface="Aharoni"/>
                      <a:cs typeface="Aharoni"/>
                    </a:rPr>
                    <a:t>VMControl</a:t>
                  </a:r>
                  <a:endParaRPr lang="zh-CN" altLang="en-US" sz="2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Aharoni"/>
                    <a:cs typeface="Aharoni"/>
                  </a:endParaRPr>
                </a:p>
              </p:txBody>
            </p:sp>
          </p:grpSp>
          <p:sp>
            <p:nvSpPr>
              <p:cNvPr id="11298" name="AutoShape 18"/>
              <p:cNvSpPr>
                <a:spLocks noChangeArrowheads="1"/>
              </p:cNvSpPr>
              <p:nvPr/>
            </p:nvSpPr>
            <p:spPr bwMode="auto">
              <a:xfrm>
                <a:off x="3606" y="1366"/>
                <a:ext cx="448" cy="346"/>
              </a:xfrm>
              <a:prstGeom prst="roundRect">
                <a:avLst>
                  <a:gd name="adj" fmla="val 16667"/>
                </a:avLst>
              </a:prstGeom>
              <a:noFill/>
              <a:ln w="76200" algn="ctr">
                <a:solidFill>
                  <a:srgbClr val="19A0F3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299" name="AutoShape 19"/>
              <p:cNvSpPr>
                <a:spLocks noChangeArrowheads="1"/>
              </p:cNvSpPr>
              <p:nvPr/>
            </p:nvSpPr>
            <p:spPr bwMode="auto">
              <a:xfrm>
                <a:off x="3673" y="1772"/>
                <a:ext cx="312" cy="23"/>
              </a:xfrm>
              <a:prstGeom prst="roundRect">
                <a:avLst>
                  <a:gd name="adj" fmla="val 16667"/>
                </a:avLst>
              </a:prstGeom>
              <a:noFill/>
              <a:ln w="101600" algn="ctr">
                <a:solidFill>
                  <a:srgbClr val="19A0F3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300" name="AutoShape 20"/>
              <p:cNvSpPr>
                <a:spLocks noChangeArrowheads="1"/>
              </p:cNvSpPr>
              <p:nvPr/>
            </p:nvSpPr>
            <p:spPr bwMode="auto">
              <a:xfrm>
                <a:off x="3560" y="1742"/>
                <a:ext cx="117" cy="84"/>
              </a:xfrm>
              <a:prstGeom prst="parallelogram">
                <a:avLst>
                  <a:gd name="adj" fmla="val 34821"/>
                </a:avLst>
              </a:prstGeom>
              <a:solidFill>
                <a:schemeClr val="bg1"/>
              </a:solidFill>
              <a:ln w="34925" algn="ctr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</p:grpSp>
        <p:sp>
          <p:nvSpPr>
            <p:cNvPr id="11296" name="AutoShape 21"/>
            <p:cNvSpPr>
              <a:spLocks noChangeArrowheads="1"/>
            </p:cNvSpPr>
            <p:nvPr/>
          </p:nvSpPr>
          <p:spPr bwMode="auto">
            <a:xfrm>
              <a:off x="3971" y="1744"/>
              <a:ext cx="292" cy="98"/>
            </a:xfrm>
            <a:custGeom>
              <a:avLst/>
              <a:gdLst>
                <a:gd name="T0" fmla="*/ 263 w 21600"/>
                <a:gd name="T1" fmla="*/ 49 h 21600"/>
                <a:gd name="T2" fmla="*/ 146 w 21600"/>
                <a:gd name="T3" fmla="*/ 98 h 21600"/>
                <a:gd name="T4" fmla="*/ 29 w 21600"/>
                <a:gd name="T5" fmla="*/ 49 h 21600"/>
                <a:gd name="T6" fmla="*/ 146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921 w 21600"/>
                <a:gd name="T13" fmla="*/ 3967 h 21600"/>
                <a:gd name="T14" fmla="*/ 17679 w 21600"/>
                <a:gd name="T15" fmla="*/ 1763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4223" y="21600"/>
                  </a:lnTo>
                  <a:lnTo>
                    <a:pt x="1737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34925" algn="ctr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</p:grpSp>
      <p:pic>
        <p:nvPicPr>
          <p:cNvPr id="11269" name="Picture 47" descr="Risk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63600" y="3789363"/>
            <a:ext cx="3059113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584200"/>
            <a:ext cx="8686800" cy="608013"/>
          </a:xfrm>
        </p:spPr>
        <p:txBody>
          <a:bodyPr/>
          <a:lstStyle/>
          <a:p>
            <a:r>
              <a:rPr lang="zh-CN" altLang="en-US" smtClean="0">
                <a:latin typeface="Impact" pitchFamily="34" charset="0"/>
                <a:ea typeface="方正姚体" pitchFamily="2" charset="-122"/>
                <a:cs typeface="Arial" charset="0"/>
              </a:rPr>
              <a:t>风险分析及资源利用管理</a:t>
            </a:r>
          </a:p>
        </p:txBody>
      </p:sp>
      <p:pic>
        <p:nvPicPr>
          <p:cNvPr id="11271" name="Picture 10" descr="server-multipl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11938" y="3016250"/>
            <a:ext cx="808037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2" name="Picture 11" descr="server-multiple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723188" y="3432175"/>
            <a:ext cx="808037" cy="62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3" name="Picture 12" descr="cloud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156325" y="2492375"/>
            <a:ext cx="2747963" cy="212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274" name="Group 55"/>
          <p:cNvGrpSpPr>
            <a:grpSpLocks/>
          </p:cNvGrpSpPr>
          <p:nvPr/>
        </p:nvGrpSpPr>
        <p:grpSpPr bwMode="auto">
          <a:xfrm>
            <a:off x="6732588" y="1916113"/>
            <a:ext cx="1147762" cy="768350"/>
            <a:chOff x="4286" y="1207"/>
            <a:chExt cx="723" cy="484"/>
          </a:xfrm>
        </p:grpSpPr>
        <p:grpSp>
          <p:nvGrpSpPr>
            <p:cNvPr id="11289" name="Group 51"/>
            <p:cNvGrpSpPr>
              <a:grpSpLocks/>
            </p:cNvGrpSpPr>
            <p:nvPr/>
          </p:nvGrpSpPr>
          <p:grpSpPr bwMode="auto">
            <a:xfrm>
              <a:off x="4286" y="1207"/>
              <a:ext cx="493" cy="460"/>
              <a:chOff x="4309" y="1049"/>
              <a:chExt cx="493" cy="460"/>
            </a:xfrm>
          </p:grpSpPr>
          <p:pic>
            <p:nvPicPr>
              <p:cNvPr id="11291" name="Picture 23" descr="IBM-SmartCloud-logo"/>
              <p:cNvPicPr>
                <a:picLocks noChangeAspect="1" noChangeArrowheads="1"/>
              </p:cNvPicPr>
              <p:nvPr/>
            </p:nvPicPr>
            <p:blipFill>
              <a:blip r:embed="rId8">
                <a:grayscl/>
              </a:blip>
              <a:srcRect/>
              <a:stretch>
                <a:fillRect/>
              </a:stretch>
            </p:blipFill>
            <p:spPr bwMode="auto">
              <a:xfrm>
                <a:off x="4361" y="1118"/>
                <a:ext cx="42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292" name="AutoShape 25"/>
              <p:cNvSpPr>
                <a:spLocks noChangeArrowheads="1"/>
              </p:cNvSpPr>
              <p:nvPr/>
            </p:nvSpPr>
            <p:spPr bwMode="auto">
              <a:xfrm>
                <a:off x="4354" y="1049"/>
                <a:ext cx="448" cy="346"/>
              </a:xfrm>
              <a:prstGeom prst="roundRect">
                <a:avLst>
                  <a:gd name="adj" fmla="val 16667"/>
                </a:avLst>
              </a:prstGeom>
              <a:noFill/>
              <a:ln w="76200" algn="ctr">
                <a:solidFill>
                  <a:srgbClr val="19A0F3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293" name="AutoShape 26"/>
              <p:cNvSpPr>
                <a:spLocks noChangeArrowheads="1"/>
              </p:cNvSpPr>
              <p:nvPr/>
            </p:nvSpPr>
            <p:spPr bwMode="auto">
              <a:xfrm>
                <a:off x="4422" y="1455"/>
                <a:ext cx="312" cy="23"/>
              </a:xfrm>
              <a:prstGeom prst="roundRect">
                <a:avLst>
                  <a:gd name="adj" fmla="val 16667"/>
                </a:avLst>
              </a:prstGeom>
              <a:noFill/>
              <a:ln w="101600" algn="ctr">
                <a:solidFill>
                  <a:srgbClr val="19A0F3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294" name="AutoShape 27"/>
              <p:cNvSpPr>
                <a:spLocks noChangeArrowheads="1"/>
              </p:cNvSpPr>
              <p:nvPr/>
            </p:nvSpPr>
            <p:spPr bwMode="auto">
              <a:xfrm>
                <a:off x="4309" y="1425"/>
                <a:ext cx="117" cy="84"/>
              </a:xfrm>
              <a:prstGeom prst="parallelogram">
                <a:avLst>
                  <a:gd name="adj" fmla="val 34821"/>
                </a:avLst>
              </a:prstGeom>
              <a:solidFill>
                <a:schemeClr val="bg1"/>
              </a:solidFill>
              <a:ln w="34925" algn="ctr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</p:grpSp>
        <p:sp>
          <p:nvSpPr>
            <p:cNvPr id="11290" name="AutoShape 28"/>
            <p:cNvSpPr>
              <a:spLocks noChangeArrowheads="1"/>
            </p:cNvSpPr>
            <p:nvPr/>
          </p:nvSpPr>
          <p:spPr bwMode="auto">
            <a:xfrm>
              <a:off x="4717" y="1593"/>
              <a:ext cx="292" cy="98"/>
            </a:xfrm>
            <a:custGeom>
              <a:avLst/>
              <a:gdLst>
                <a:gd name="T0" fmla="*/ 263 w 21600"/>
                <a:gd name="T1" fmla="*/ 49 h 21600"/>
                <a:gd name="T2" fmla="*/ 146 w 21600"/>
                <a:gd name="T3" fmla="*/ 98 h 21600"/>
                <a:gd name="T4" fmla="*/ 29 w 21600"/>
                <a:gd name="T5" fmla="*/ 49 h 21600"/>
                <a:gd name="T6" fmla="*/ 146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921 w 21600"/>
                <a:gd name="T13" fmla="*/ 3967 h 21600"/>
                <a:gd name="T14" fmla="*/ 17679 w 21600"/>
                <a:gd name="T15" fmla="*/ 1763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4223" y="21600"/>
                  </a:lnTo>
                  <a:lnTo>
                    <a:pt x="1737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34925" algn="ctr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11275" name="Group 52"/>
          <p:cNvGrpSpPr>
            <a:grpSpLocks/>
          </p:cNvGrpSpPr>
          <p:nvPr/>
        </p:nvGrpSpPr>
        <p:grpSpPr bwMode="auto">
          <a:xfrm>
            <a:off x="8027988" y="2024063"/>
            <a:ext cx="1116012" cy="755650"/>
            <a:chOff x="5057" y="1230"/>
            <a:chExt cx="703" cy="476"/>
          </a:xfrm>
        </p:grpSpPr>
        <p:pic>
          <p:nvPicPr>
            <p:cNvPr id="11284" name="Picture 30" descr="01300000278470122580840991987_s"/>
            <p:cNvPicPr>
              <a:picLocks noChangeAspect="1" noChangeArrowheads="1"/>
            </p:cNvPicPr>
            <p:nvPr/>
          </p:nvPicPr>
          <p:blipFill>
            <a:blip r:embed="rId9">
              <a:lum bright="70000" contrast="-70000"/>
              <a:grayscl/>
            </a:blip>
            <a:srcRect/>
            <a:stretch>
              <a:fillRect/>
            </a:stretch>
          </p:blipFill>
          <p:spPr bwMode="auto">
            <a:xfrm>
              <a:off x="5127" y="1269"/>
              <a:ext cx="162" cy="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285" name="AutoShape 32"/>
            <p:cNvSpPr>
              <a:spLocks noChangeArrowheads="1"/>
            </p:cNvSpPr>
            <p:nvPr/>
          </p:nvSpPr>
          <p:spPr bwMode="auto">
            <a:xfrm>
              <a:off x="5103" y="1230"/>
              <a:ext cx="448" cy="346"/>
            </a:xfrm>
            <a:prstGeom prst="roundRect">
              <a:avLst>
                <a:gd name="adj" fmla="val 16667"/>
              </a:avLst>
            </a:prstGeom>
            <a:noFill/>
            <a:ln w="76200" algn="ctr">
              <a:solidFill>
                <a:srgbClr val="19A0F3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1286" name="AutoShape 33"/>
            <p:cNvSpPr>
              <a:spLocks noChangeArrowheads="1"/>
            </p:cNvSpPr>
            <p:nvPr/>
          </p:nvSpPr>
          <p:spPr bwMode="auto">
            <a:xfrm>
              <a:off x="5170" y="1636"/>
              <a:ext cx="312" cy="23"/>
            </a:xfrm>
            <a:prstGeom prst="roundRect">
              <a:avLst>
                <a:gd name="adj" fmla="val 16667"/>
              </a:avLst>
            </a:prstGeom>
            <a:noFill/>
            <a:ln w="101600" algn="ctr">
              <a:solidFill>
                <a:srgbClr val="19A0F3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1287" name="AutoShape 34"/>
            <p:cNvSpPr>
              <a:spLocks noChangeArrowheads="1"/>
            </p:cNvSpPr>
            <p:nvPr/>
          </p:nvSpPr>
          <p:spPr bwMode="auto">
            <a:xfrm>
              <a:off x="5057" y="1606"/>
              <a:ext cx="117" cy="84"/>
            </a:xfrm>
            <a:prstGeom prst="parallelogram">
              <a:avLst>
                <a:gd name="adj" fmla="val 34821"/>
              </a:avLst>
            </a:prstGeom>
            <a:solidFill>
              <a:schemeClr val="bg1"/>
            </a:solidFill>
            <a:ln w="34925" algn="ctr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1288" name="AutoShape 35"/>
            <p:cNvSpPr>
              <a:spLocks noChangeArrowheads="1"/>
            </p:cNvSpPr>
            <p:nvPr/>
          </p:nvSpPr>
          <p:spPr bwMode="auto">
            <a:xfrm>
              <a:off x="5468" y="1608"/>
              <a:ext cx="292" cy="98"/>
            </a:xfrm>
            <a:custGeom>
              <a:avLst/>
              <a:gdLst>
                <a:gd name="T0" fmla="*/ 263 w 21600"/>
                <a:gd name="T1" fmla="*/ 49 h 21600"/>
                <a:gd name="T2" fmla="*/ 146 w 21600"/>
                <a:gd name="T3" fmla="*/ 98 h 21600"/>
                <a:gd name="T4" fmla="*/ 29 w 21600"/>
                <a:gd name="T5" fmla="*/ 49 h 21600"/>
                <a:gd name="T6" fmla="*/ 146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921 w 21600"/>
                <a:gd name="T13" fmla="*/ 3967 h 21600"/>
                <a:gd name="T14" fmla="*/ 17679 w 21600"/>
                <a:gd name="T15" fmla="*/ 1763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4223" y="21600"/>
                  </a:lnTo>
                  <a:lnTo>
                    <a:pt x="1737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34925" algn="ctr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</p:grpSp>
      <p:pic>
        <p:nvPicPr>
          <p:cNvPr id="11276" name="Picture 40" descr="programmer_3d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580063" y="2349500"/>
            <a:ext cx="873125" cy="90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277" name="Group 56"/>
          <p:cNvGrpSpPr>
            <a:grpSpLocks/>
          </p:cNvGrpSpPr>
          <p:nvPr/>
        </p:nvGrpSpPr>
        <p:grpSpPr bwMode="auto">
          <a:xfrm>
            <a:off x="6948488" y="4616450"/>
            <a:ext cx="1585912" cy="1331913"/>
            <a:chOff x="4377" y="2908"/>
            <a:chExt cx="999" cy="839"/>
          </a:xfrm>
        </p:grpSpPr>
        <p:sp>
          <p:nvSpPr>
            <p:cNvPr id="11278" name="AutoShape 36"/>
            <p:cNvSpPr>
              <a:spLocks noChangeArrowheads="1"/>
            </p:cNvSpPr>
            <p:nvPr/>
          </p:nvSpPr>
          <p:spPr bwMode="auto">
            <a:xfrm>
              <a:off x="4386" y="2908"/>
              <a:ext cx="703" cy="453"/>
            </a:xfrm>
            <a:prstGeom prst="roundRect">
              <a:avLst>
                <a:gd name="adj" fmla="val 16667"/>
              </a:avLst>
            </a:prstGeom>
            <a:noFill/>
            <a:ln w="76200" algn="ctr">
              <a:solidFill>
                <a:srgbClr val="19A0F3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1279" name="AutoShape 37"/>
            <p:cNvSpPr>
              <a:spLocks noChangeArrowheads="1"/>
            </p:cNvSpPr>
            <p:nvPr/>
          </p:nvSpPr>
          <p:spPr bwMode="auto">
            <a:xfrm>
              <a:off x="4545" y="3429"/>
              <a:ext cx="447" cy="41"/>
            </a:xfrm>
            <a:prstGeom prst="roundRect">
              <a:avLst>
                <a:gd name="adj" fmla="val 16667"/>
              </a:avLst>
            </a:prstGeom>
            <a:noFill/>
            <a:ln w="101600" algn="ctr">
              <a:solidFill>
                <a:srgbClr val="19A0F3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1280" name="AutoShape 38"/>
            <p:cNvSpPr>
              <a:spLocks noChangeArrowheads="1"/>
            </p:cNvSpPr>
            <p:nvPr/>
          </p:nvSpPr>
          <p:spPr bwMode="auto">
            <a:xfrm>
              <a:off x="4377" y="3402"/>
              <a:ext cx="167" cy="151"/>
            </a:xfrm>
            <a:prstGeom prst="parallelogram">
              <a:avLst>
                <a:gd name="adj" fmla="val 27649"/>
              </a:avLst>
            </a:prstGeom>
            <a:solidFill>
              <a:schemeClr val="bg1"/>
            </a:solidFill>
            <a:ln w="34925" algn="ctr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1281" name="AutoShape 39"/>
            <p:cNvSpPr>
              <a:spLocks noChangeArrowheads="1"/>
            </p:cNvSpPr>
            <p:nvPr/>
          </p:nvSpPr>
          <p:spPr bwMode="auto">
            <a:xfrm>
              <a:off x="4957" y="3391"/>
              <a:ext cx="419" cy="177"/>
            </a:xfrm>
            <a:custGeom>
              <a:avLst/>
              <a:gdLst>
                <a:gd name="T0" fmla="*/ 378 w 21600"/>
                <a:gd name="T1" fmla="*/ 89 h 21600"/>
                <a:gd name="T2" fmla="*/ 210 w 21600"/>
                <a:gd name="T3" fmla="*/ 177 h 21600"/>
                <a:gd name="T4" fmla="*/ 41 w 21600"/>
                <a:gd name="T5" fmla="*/ 89 h 21600"/>
                <a:gd name="T6" fmla="*/ 21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918 w 21600"/>
                <a:gd name="T13" fmla="*/ 3905 h 21600"/>
                <a:gd name="T14" fmla="*/ 17682 w 21600"/>
                <a:gd name="T15" fmla="*/ 1769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4223" y="21600"/>
                  </a:lnTo>
                  <a:lnTo>
                    <a:pt x="1737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34925" algn="ctr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1282" name="WordArt 41"/>
            <p:cNvSpPr>
              <a:spLocks noChangeArrowheads="1" noChangeShapeType="1" noTextEdit="1"/>
            </p:cNvSpPr>
            <p:nvPr/>
          </p:nvSpPr>
          <p:spPr bwMode="auto">
            <a:xfrm>
              <a:off x="4377" y="3543"/>
              <a:ext cx="839" cy="20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99FF66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53882" dir="2700000" algn="ctr" rotWithShape="0">
                      <a:srgbClr val="868686">
                        <a:alpha val="50000"/>
                      </a:srgbClr>
                    </a:outerShdw>
                  </a:effectLst>
                  <a:latin typeface="Impact"/>
                </a:rPr>
                <a:t>Smart Monitor</a:t>
              </a:r>
              <a:endParaRPr lang="zh-CN" altLang="en-US" sz="3600" kern="10">
                <a:ln w="9525">
                  <a:solidFill>
                    <a:srgbClr val="99FF66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53882" dir="2700000" algn="ctr" rotWithShape="0">
                    <a:srgbClr val="868686">
                      <a:alpha val="50000"/>
                    </a:srgbClr>
                  </a:outerShdw>
                </a:effectLst>
                <a:latin typeface="Impact"/>
              </a:endParaRPr>
            </a:p>
          </p:txBody>
        </p:sp>
        <p:pic>
          <p:nvPicPr>
            <p:cNvPr id="11283" name="Picture 49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4432" y="2930"/>
              <a:ext cx="612" cy="3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1524BC5-924C-4C33-A3B7-C3944C53CF11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512763"/>
            <a:ext cx="8686800" cy="608012"/>
          </a:xfrm>
        </p:spPr>
        <p:txBody>
          <a:bodyPr/>
          <a:lstStyle/>
          <a:p>
            <a:r>
              <a:rPr lang="zh-CN" altLang="en-US" smtClean="0">
                <a:latin typeface="Impact" pitchFamily="34" charset="0"/>
                <a:ea typeface="方正姚体" pitchFamily="2" charset="-122"/>
                <a:cs typeface="Arial" charset="0"/>
              </a:rPr>
              <a:t>结构化数据监控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/>
          <a:srcRect t="9525" b="37320"/>
          <a:stretch>
            <a:fillRect/>
          </a:stretch>
        </p:blipFill>
        <p:spPr bwMode="auto">
          <a:xfrm>
            <a:off x="250825" y="1052513"/>
            <a:ext cx="8453438" cy="2808287"/>
          </a:xfrm>
          <a:prstGeom prst="rect">
            <a:avLst/>
          </a:prstGeom>
          <a:noFill/>
          <a:ln w="34925" algn="ctr">
            <a:noFill/>
            <a:miter lim="800000"/>
            <a:headEnd/>
            <a:tailEnd/>
          </a:ln>
        </p:spPr>
      </p:pic>
      <p:pic>
        <p:nvPicPr>
          <p:cNvPr id="12293" name="Picture 6"/>
          <p:cNvPicPr>
            <a:picLocks noChangeAspect="1" noChangeArrowheads="1"/>
          </p:cNvPicPr>
          <p:nvPr/>
        </p:nvPicPr>
        <p:blipFill>
          <a:blip r:embed="rId4"/>
          <a:srcRect t="12894" b="33188"/>
          <a:stretch>
            <a:fillRect/>
          </a:stretch>
        </p:blipFill>
        <p:spPr bwMode="auto">
          <a:xfrm>
            <a:off x="503238" y="3860800"/>
            <a:ext cx="7445375" cy="2555875"/>
          </a:xfrm>
          <a:prstGeom prst="rect">
            <a:avLst/>
          </a:prstGeom>
          <a:noFill/>
          <a:ln w="349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11C9618-FD49-4EC8-ADD9-5152E2483943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b="0" smtClean="0">
                <a:latin typeface="Impact" pitchFamily="34" charset="0"/>
                <a:ea typeface="华文新魏" pitchFamily="2" charset="-122"/>
                <a:cs typeface="Arial" charset="0"/>
              </a:rPr>
              <a:t>Win Market !</a:t>
            </a:r>
          </a:p>
        </p:txBody>
      </p:sp>
      <p:pic>
        <p:nvPicPr>
          <p:cNvPr id="1331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8" y="1335088"/>
            <a:ext cx="3814762" cy="4405312"/>
          </a:xfrm>
          <a:prstGeom prst="rect">
            <a:avLst/>
          </a:prstGeom>
          <a:noFill/>
          <a:ln w="349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AD152D6-B24D-44E5-B66F-9262A6F9BEA0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584200"/>
            <a:ext cx="8686800" cy="608013"/>
          </a:xfrm>
        </p:spPr>
        <p:txBody>
          <a:bodyPr/>
          <a:lstStyle/>
          <a:p>
            <a:r>
              <a:rPr lang="zh-CN" altLang="en-US" smtClean="0">
                <a:ea typeface="方正姚体" pitchFamily="2" charset="-122"/>
                <a:cs typeface="Arial" charset="0"/>
              </a:rPr>
              <a:t>代理商定制界面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 t="9583" b="11755"/>
          <a:stretch>
            <a:fillRect/>
          </a:stretch>
        </p:blipFill>
        <p:spPr bwMode="auto">
          <a:xfrm>
            <a:off x="4535487" y="1493811"/>
            <a:ext cx="4019112" cy="2183583"/>
          </a:xfrm>
          <a:prstGeom prst="rect">
            <a:avLst/>
          </a:prstGeom>
          <a:noFill/>
          <a:ln w="34925" algn="ctr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9518" y="1092168"/>
            <a:ext cx="3944178" cy="2446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5"/>
          <a:srcRect t="6938"/>
          <a:stretch>
            <a:fillRect/>
          </a:stretch>
        </p:blipFill>
        <p:spPr>
          <a:xfrm>
            <a:off x="2308194" y="1858941"/>
            <a:ext cx="3956045" cy="1978023"/>
          </a:xfrm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57213" y="2625714"/>
            <a:ext cx="3906891" cy="2729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330558" y="3063870"/>
            <a:ext cx="4357689" cy="2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AD152D6-B24D-44E5-B66F-9262A6F9BEA0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584200"/>
            <a:ext cx="8686800" cy="608013"/>
          </a:xfrm>
        </p:spPr>
        <p:txBody>
          <a:bodyPr/>
          <a:lstStyle/>
          <a:p>
            <a:r>
              <a:rPr lang="zh-CN" altLang="en-US" dirty="0" smtClean="0">
                <a:ea typeface="方正姚体" pitchFamily="2" charset="-122"/>
                <a:cs typeface="Arial" charset="0"/>
              </a:rPr>
              <a:t>代理商的声音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2544" y="1238220"/>
            <a:ext cx="8324964" cy="10618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zh-CN" altLang="en-US" sz="180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我们的客户需要实时的监控，</a:t>
            </a:r>
            <a:r>
              <a:rPr lang="en-US" altLang="zh-CN" sz="180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Smart Monitor </a:t>
            </a:r>
            <a:r>
              <a:rPr lang="zh-CN" altLang="en-US" sz="180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可以帮助我们实现。通过我们可以 在电信领域部署，将对</a:t>
            </a:r>
            <a:r>
              <a:rPr lang="en-US" altLang="zh-CN" sz="180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Smart Monitor</a:t>
            </a:r>
            <a:r>
              <a:rPr lang="zh-CN" altLang="en-US" sz="180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的应用推广起到很好的推动作用。</a:t>
            </a:r>
            <a:endParaRPr lang="en-US" altLang="zh-CN" sz="180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  <a:p>
            <a:r>
              <a:rPr lang="en-US" altLang="zh-CN" sz="180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						CTSI</a:t>
            </a:r>
            <a:endParaRPr lang="zh-CN" altLang="en-US" sz="180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2544" y="2589201"/>
            <a:ext cx="8324964" cy="14773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altLang="zh-CN" sz="180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CAMP</a:t>
            </a:r>
            <a:r>
              <a:rPr lang="zh-CN" altLang="en-US" sz="180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捆绑</a:t>
            </a:r>
            <a:r>
              <a:rPr lang="en-US" altLang="zh-CN" sz="180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Smart Monitor </a:t>
            </a:r>
            <a:r>
              <a:rPr lang="zh-CN" altLang="en-US" sz="180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的搜索功能，实现机房的可视化管理，与</a:t>
            </a:r>
            <a:r>
              <a:rPr lang="en-US" altLang="zh-CN" sz="180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x86</a:t>
            </a:r>
            <a:r>
              <a:rPr lang="zh-CN" altLang="en-US" sz="180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竞争者差异化</a:t>
            </a:r>
            <a:endParaRPr lang="en-US" altLang="zh-CN" sz="180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  <a:p>
            <a:r>
              <a:rPr lang="en-US" altLang="zh-CN" sz="180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						DCL</a:t>
            </a:r>
            <a:r>
              <a:rPr lang="zh-CN" altLang="en-US" sz="180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分销</a:t>
            </a:r>
            <a:endParaRPr lang="en-US" altLang="zh-CN" sz="180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  <a:p>
            <a:endParaRPr lang="zh-CN" altLang="en-US" sz="180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9057" y="4487877"/>
            <a:ext cx="8324964" cy="7848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altLang="zh-CN" sz="180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 Smart Monitor </a:t>
            </a:r>
            <a:r>
              <a:rPr lang="zh-CN" altLang="en-US" sz="180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独特的设备搜索功能，可帮助</a:t>
            </a:r>
            <a:r>
              <a:rPr lang="en-US" altLang="zh-CN" sz="180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Power</a:t>
            </a:r>
            <a:r>
              <a:rPr lang="zh-CN" altLang="en-US" sz="180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销售时获取额外的竞争优势。</a:t>
            </a:r>
            <a:endParaRPr lang="en-US" altLang="zh-CN" sz="180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  <a:p>
            <a:r>
              <a:rPr lang="en-US" altLang="zh-CN" sz="180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						DCITS</a:t>
            </a:r>
            <a:endParaRPr lang="zh-CN" altLang="en-US" sz="180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7E80FF9-5CFD-4CCA-A5A2-8FA08720DFE1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173248" name="AutoShape 192"/>
          <p:cNvSpPr>
            <a:spLocks noChangeArrowheads="1"/>
          </p:cNvSpPr>
          <p:nvPr/>
        </p:nvSpPr>
        <p:spPr bwMode="auto">
          <a:xfrm>
            <a:off x="395288" y="1557338"/>
            <a:ext cx="8424862" cy="4427537"/>
          </a:xfrm>
          <a:prstGeom prst="roundRect">
            <a:avLst>
              <a:gd name="adj" fmla="val 2639"/>
            </a:avLst>
          </a:prstGeom>
          <a:solidFill>
            <a:schemeClr val="bg1"/>
          </a:solidFill>
          <a:ln w="34925" algn="ctr">
            <a:noFill/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rot="10800000"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>
                <a:ea typeface="方正姚体" pitchFamily="2" charset="-122"/>
                <a:cs typeface="Arial" charset="0"/>
              </a:rPr>
              <a:t>在标书中声明虚拟化监控的优势技术</a:t>
            </a:r>
          </a:p>
        </p:txBody>
      </p:sp>
      <p:sp>
        <p:nvSpPr>
          <p:cNvPr id="20485" name="Text Box 131"/>
          <p:cNvSpPr txBox="1">
            <a:spLocks noChangeArrowheads="1"/>
          </p:cNvSpPr>
          <p:nvPr/>
        </p:nvSpPr>
        <p:spPr bwMode="auto">
          <a:xfrm>
            <a:off x="179388" y="1412875"/>
            <a:ext cx="8461375" cy="274638"/>
          </a:xfrm>
          <a:prstGeom prst="rect">
            <a:avLst/>
          </a:prstGeom>
          <a:noFill/>
          <a:ln w="349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0486" name="Text Box 161"/>
          <p:cNvSpPr txBox="1">
            <a:spLocks noChangeArrowheads="1"/>
          </p:cNvSpPr>
          <p:nvPr/>
        </p:nvSpPr>
        <p:spPr bwMode="auto">
          <a:xfrm>
            <a:off x="431800" y="1268413"/>
            <a:ext cx="8280400" cy="274637"/>
          </a:xfrm>
          <a:prstGeom prst="rect">
            <a:avLst/>
          </a:prstGeom>
          <a:noFill/>
          <a:ln w="349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ea typeface="宋体" charset="-122"/>
            </a:endParaRPr>
          </a:p>
        </p:txBody>
      </p:sp>
      <p:graphicFrame>
        <p:nvGraphicFramePr>
          <p:cNvPr id="173218" name="Group 162"/>
          <p:cNvGraphicFramePr>
            <a:graphicFrameLocks noGrp="1"/>
          </p:cNvGraphicFramePr>
          <p:nvPr>
            <p:ph idx="4294967295"/>
          </p:nvPr>
        </p:nvGraphicFramePr>
        <p:xfrm>
          <a:off x="468313" y="1557338"/>
          <a:ext cx="8280400" cy="4379913"/>
        </p:xfrm>
        <a:graphic>
          <a:graphicData uri="http://schemas.openxmlformats.org/drawingml/2006/table">
            <a:tbl>
              <a:tblPr/>
              <a:tblGrid>
                <a:gridCol w="992187"/>
                <a:gridCol w="1776413"/>
                <a:gridCol w="3479800"/>
                <a:gridCol w="2032000"/>
              </a:tblGrid>
              <a:tr h="1127125">
                <a:tc rowSpan="5">
                  <a:txBody>
                    <a:bodyPr/>
                    <a:lstStyle/>
                    <a:p>
                      <a:pPr marL="173038" marR="0" lvl="0" indent="-173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虚拟化</a:t>
                      </a:r>
                    </a:p>
                    <a:p>
                      <a:pPr marL="173038" marR="0" lvl="0" indent="-173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监控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3038" marR="0" lvl="0" indent="-173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设备搜索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3038" marR="0" lvl="0" indent="-173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设备信息收集列表，支持设备搜索，便于资产管理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3038" marR="0" lvl="0" indent="-173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Power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平台专有技术，未收集到竞争厂商有类似技术．由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SmartMon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提供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75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3038" marR="0" lvl="0" indent="-173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分区生命周期记录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3038" marR="0" lvl="0" indent="-173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记录分区创建，激活，关闭，删除整个生命周期的过程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3038" marR="0" lvl="0" indent="-173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Power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平台专有技术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91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3038" marR="0" lvl="0" indent="-173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物理设备资源调整记录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3038" marR="0" lvl="0" indent="-173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记录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CPU,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内存，板卡在分区间的调整变化，记录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Profile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的变化．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3038" marR="0" lvl="0" indent="-173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Power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平台专有技术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91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3038" marR="0" lvl="0" indent="-173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虚拟设备资源调整记录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3038" marR="0" lvl="0" indent="-173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记录虚拟设备创新，激活，关闭，删除整个生命周期的过程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3038" marR="0" lvl="0" indent="-173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Power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平台专有技术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69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3038" marR="0" lvl="0" indent="-173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机房现场移动监控支持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3038" marR="0" lvl="0" indent="-173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通过移动搜索主机序列号，获取服务器分区信息，已安装的板卡信息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3038" marR="0" lvl="0" indent="-173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Power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平台专有技术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DE55FC9-28E4-4193-9653-C65142AB7CCA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>
                <a:ea typeface="方正姚体" pitchFamily="2" charset="-122"/>
                <a:cs typeface="Arial" charset="0"/>
              </a:rPr>
              <a:t>增加有吸引力的销售选项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移动的监控方案为用户采购提供了更多的选择空间，虚拟化监控软件和移动客户端都让采购方产生更大的兴趣</a:t>
            </a:r>
          </a:p>
        </p:txBody>
      </p:sp>
      <p:pic>
        <p:nvPicPr>
          <p:cNvPr id="21509" name="Picture 4" descr="rack_syste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650" y="2133600"/>
            <a:ext cx="3190875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0" name="Picture 5" descr="Inside-iPad-Mini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95625" y="2924175"/>
            <a:ext cx="4476750" cy="251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C4EE907-E77B-46AB-8837-42B99DFE8505}" type="slidenum">
              <a:rPr lang="zh-CN" altLang="en-US"/>
              <a:pPr/>
              <a:t>17</a:t>
            </a:fld>
            <a:endParaRPr lang="en-US" altLang="zh-CN"/>
          </a:p>
        </p:txBody>
      </p:sp>
      <p:pic>
        <p:nvPicPr>
          <p:cNvPr id="22531" name="Picture 5" descr="special_repor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1613" y="1635125"/>
            <a:ext cx="5886450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>
                <a:latin typeface="方正姚体" pitchFamily="2" charset="-122"/>
                <a:ea typeface="方正姚体" pitchFamily="2" charset="-122"/>
                <a:cs typeface="Arial" charset="0"/>
              </a:rPr>
              <a:t>新的卖点 </a:t>
            </a:r>
            <a:r>
              <a:rPr lang="en-US" altLang="zh-CN" smtClean="0">
                <a:latin typeface="方正姚体" pitchFamily="2" charset="-122"/>
                <a:ea typeface="方正姚体" pitchFamily="2" charset="-122"/>
                <a:cs typeface="Arial" charset="0"/>
              </a:rPr>
              <a:t>-- </a:t>
            </a:r>
            <a:r>
              <a:rPr lang="zh-CN" altLang="en-US" smtClean="0">
                <a:latin typeface="方正姚体" pitchFamily="2" charset="-122"/>
                <a:ea typeface="方正姚体" pitchFamily="2" charset="-122"/>
                <a:cs typeface="Arial" charset="0"/>
              </a:rPr>
              <a:t>捆绑专业服务</a:t>
            </a:r>
            <a:endParaRPr lang="en-US" altLang="zh-CN" smtClean="0">
              <a:latin typeface="方正姚体" pitchFamily="2" charset="-122"/>
              <a:ea typeface="方正姚体" pitchFamily="2" charset="-122"/>
              <a:cs typeface="Arial" charset="0"/>
            </a:endParaRP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mtClean="0">
                <a:ea typeface="华文彩云" pitchFamily="2" charset="-122"/>
                <a:cs typeface="Arial" charset="0"/>
              </a:rPr>
              <a:t>帮助用户分析日志，定期为用户提供分析服务器状态变化分析报告。服务内容包括</a:t>
            </a:r>
          </a:p>
          <a:p>
            <a:pPr lvl="1"/>
            <a:r>
              <a:rPr lang="zh-CN" altLang="en-US" smtClean="0">
                <a:ea typeface="华文彩云" pitchFamily="2" charset="-122"/>
                <a:cs typeface="Arial" charset="0"/>
              </a:rPr>
              <a:t>在监控时间段内发生了哪些变化</a:t>
            </a:r>
          </a:p>
          <a:p>
            <a:pPr lvl="1"/>
            <a:r>
              <a:rPr lang="zh-CN" altLang="en-US" smtClean="0">
                <a:ea typeface="华文彩云" pitchFamily="2" charset="-122"/>
                <a:cs typeface="Arial" charset="0"/>
              </a:rPr>
              <a:t>这些变化都是由什么原因产生的</a:t>
            </a:r>
          </a:p>
          <a:p>
            <a:pPr lvl="2"/>
            <a:r>
              <a:rPr lang="zh-CN" altLang="en-US" smtClean="0">
                <a:ea typeface="华文彩云" pitchFamily="2" charset="-122"/>
                <a:cs typeface="Arial" charset="0"/>
              </a:rPr>
              <a:t>已知原因的变化</a:t>
            </a:r>
          </a:p>
          <a:p>
            <a:pPr lvl="2"/>
            <a:r>
              <a:rPr lang="zh-CN" altLang="en-US" smtClean="0">
                <a:ea typeface="华文彩云" pitchFamily="2" charset="-122"/>
                <a:cs typeface="Arial" charset="0"/>
              </a:rPr>
              <a:t>未必原因的变化</a:t>
            </a:r>
          </a:p>
          <a:p>
            <a:pPr lvl="1"/>
            <a:r>
              <a:rPr lang="zh-CN" altLang="en-US" smtClean="0">
                <a:ea typeface="华文彩云" pitchFamily="2" charset="-122"/>
                <a:cs typeface="Arial" charset="0"/>
              </a:rPr>
              <a:t>专业的服务建议</a:t>
            </a:r>
          </a:p>
          <a:p>
            <a:pPr lvl="2"/>
            <a:r>
              <a:rPr lang="zh-CN" altLang="en-US" smtClean="0">
                <a:ea typeface="华文彩云" pitchFamily="2" charset="-122"/>
                <a:cs typeface="Arial" charset="0"/>
              </a:rPr>
              <a:t>管理流程的建议</a:t>
            </a:r>
          </a:p>
          <a:p>
            <a:pPr lvl="2"/>
            <a:r>
              <a:rPr lang="zh-CN" altLang="en-US" smtClean="0">
                <a:ea typeface="华文彩云" pitchFamily="2" charset="-122"/>
                <a:cs typeface="Arial" charset="0"/>
              </a:rPr>
              <a:t>自动化角本的管理建议，为自动华流程设定管理人</a:t>
            </a:r>
          </a:p>
          <a:p>
            <a:pPr lvl="2"/>
            <a:r>
              <a:rPr lang="zh-CN" altLang="en-US" smtClean="0">
                <a:ea typeface="华文彩云" pitchFamily="2" charset="-122"/>
                <a:cs typeface="Arial" charset="0"/>
              </a:rPr>
              <a:t>操作改进建议等</a:t>
            </a:r>
          </a:p>
          <a:p>
            <a:pPr lvl="2"/>
            <a:endParaRPr lang="zh-CN" altLang="en-US" smtClean="0">
              <a:ea typeface="华文彩云" pitchFamily="2" charset="-122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DE55FC9-28E4-4193-9653-C65142AB7CCA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>
                <a:ea typeface="方正姚体" pitchFamily="2" charset="-122"/>
                <a:cs typeface="Arial" charset="0"/>
              </a:rPr>
              <a:t>应用开发接口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09518" y="1201707"/>
            <a:ext cx="8493183" cy="1320789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REST API</a:t>
            </a:r>
            <a:r>
              <a:rPr lang="zh-CN" altLang="en-US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，提供查询功能，返回服务器及分区的基本信息。可根据机箱序列号进行查询，便于实现手机应用</a:t>
            </a:r>
            <a:endParaRPr lang="en-US" altLang="zh-CN" dirty="0" smtClean="0">
              <a:solidFill>
                <a:schemeClr val="bg2"/>
              </a:solidFill>
              <a:latin typeface="隶书" pitchFamily="49" charset="-122"/>
              <a:ea typeface="隶书" pitchFamily="49" charset="-122"/>
              <a:cs typeface="Arial" charset="0"/>
            </a:endParaRPr>
          </a:p>
          <a:p>
            <a:r>
              <a:rPr lang="zh-CN" altLang="en-US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便捷的客户端访问</a:t>
            </a:r>
            <a:r>
              <a:rPr lang="en-US" altLang="zh-CN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Java</a:t>
            </a:r>
            <a:r>
              <a:rPr lang="zh-CN" altLang="en-US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接口，仅需要重载四个函数</a:t>
            </a:r>
            <a:endParaRPr lang="en-US" altLang="zh-CN" dirty="0" smtClean="0">
              <a:solidFill>
                <a:schemeClr val="bg2"/>
              </a:solidFill>
              <a:latin typeface="隶书" pitchFamily="49" charset="-122"/>
              <a:ea typeface="隶书" pitchFamily="49" charset="-122"/>
              <a:cs typeface="Arial" charset="0"/>
            </a:endParaRPr>
          </a:p>
          <a:p>
            <a:r>
              <a:rPr lang="zh-CN" altLang="en-US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客户端程序样例。</a:t>
            </a:r>
            <a:endParaRPr lang="en-US" altLang="zh-CN" dirty="0" smtClean="0">
              <a:solidFill>
                <a:schemeClr val="bg2"/>
              </a:solidFill>
              <a:latin typeface="隶书" pitchFamily="49" charset="-122"/>
              <a:ea typeface="隶书" pitchFamily="49" charset="-122"/>
              <a:cs typeface="Arial" charset="0"/>
            </a:endParaRPr>
          </a:p>
          <a:p>
            <a:pPr lvl="1"/>
            <a:endParaRPr lang="en-US" altLang="zh-CN" sz="700" dirty="0" smtClean="0">
              <a:solidFill>
                <a:schemeClr val="accent4"/>
              </a:solidFill>
              <a:latin typeface="隶书" pitchFamily="49" charset="-122"/>
              <a:ea typeface="隶书" pitchFamily="49" charset="-122"/>
              <a:cs typeface="Arial" charset="0"/>
            </a:endParaRPr>
          </a:p>
          <a:p>
            <a:pPr lvl="1"/>
            <a:endParaRPr lang="zh-CN" altLang="en-US" sz="700" dirty="0" smtClean="0">
              <a:solidFill>
                <a:schemeClr val="bg2"/>
              </a:solidFill>
              <a:latin typeface="隶书" pitchFamily="49" charset="-122"/>
              <a:ea typeface="隶书" pitchFamily="49" charset="-122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3927" y="2552688"/>
            <a:ext cx="4418073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900" dirty="0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@Override</a:t>
            </a:r>
          </a:p>
          <a:p>
            <a:pPr lvl="1"/>
            <a:r>
              <a:rPr lang="en-US" altLang="zh-CN" sz="900" dirty="0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public String </a:t>
            </a:r>
            <a:r>
              <a:rPr lang="en-US" altLang="zh-CN" sz="900" dirty="0" err="1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showLparView</a:t>
            </a:r>
            <a:r>
              <a:rPr lang="en-US" altLang="zh-CN" sz="900" dirty="0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() {</a:t>
            </a:r>
          </a:p>
          <a:p>
            <a:pPr lvl="1"/>
            <a:r>
              <a:rPr lang="en-US" altLang="zh-CN" sz="900" dirty="0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	// TODO Auto-generated method stub</a:t>
            </a:r>
          </a:p>
          <a:p>
            <a:pPr lvl="1"/>
            <a:r>
              <a:rPr lang="en-US" altLang="zh-CN" sz="900" dirty="0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	return </a:t>
            </a:r>
            <a:r>
              <a:rPr lang="en-US" altLang="zh-CN" sz="900" dirty="0" err="1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super.showLparView</a:t>
            </a:r>
            <a:r>
              <a:rPr lang="en-US" altLang="zh-CN" sz="900" dirty="0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();</a:t>
            </a:r>
          </a:p>
          <a:p>
            <a:pPr lvl="1"/>
            <a:r>
              <a:rPr lang="en-US" altLang="zh-CN" sz="900" dirty="0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}</a:t>
            </a:r>
          </a:p>
          <a:p>
            <a:pPr lvl="1"/>
            <a:endParaRPr lang="en-US" altLang="zh-CN" sz="900" dirty="0" smtClean="0">
              <a:solidFill>
                <a:schemeClr val="accent4"/>
              </a:solidFill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en-US" altLang="zh-CN" sz="900" dirty="0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@Override</a:t>
            </a:r>
          </a:p>
          <a:p>
            <a:pPr lvl="1"/>
            <a:r>
              <a:rPr lang="en-US" altLang="zh-CN" sz="900" dirty="0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public String </a:t>
            </a:r>
            <a:r>
              <a:rPr lang="en-US" altLang="zh-CN" sz="900" dirty="0" err="1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showHMC</a:t>
            </a:r>
            <a:r>
              <a:rPr lang="en-US" altLang="zh-CN" sz="900" dirty="0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(</a:t>
            </a:r>
            <a:r>
              <a:rPr lang="en-US" altLang="zh-CN" sz="900" dirty="0" err="1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SMNode</a:t>
            </a:r>
            <a:r>
              <a:rPr lang="en-US" altLang="zh-CN" sz="900" dirty="0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en-US" altLang="zh-CN" sz="900" dirty="0" err="1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hmc</a:t>
            </a:r>
            <a:r>
              <a:rPr lang="en-US" altLang="zh-CN" sz="900" dirty="0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) {</a:t>
            </a:r>
          </a:p>
          <a:p>
            <a:pPr lvl="1"/>
            <a:r>
              <a:rPr lang="en-US" altLang="zh-CN" sz="900" dirty="0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	// TODO Auto-generated method stub</a:t>
            </a:r>
          </a:p>
          <a:p>
            <a:pPr lvl="1"/>
            <a:r>
              <a:rPr lang="en-US" altLang="zh-CN" sz="900" dirty="0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	return </a:t>
            </a:r>
            <a:r>
              <a:rPr lang="en-US" altLang="zh-CN" sz="900" dirty="0" err="1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super.showHMC</a:t>
            </a:r>
            <a:r>
              <a:rPr lang="en-US" altLang="zh-CN" sz="900" dirty="0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(</a:t>
            </a:r>
            <a:r>
              <a:rPr lang="en-US" altLang="zh-CN" sz="900" dirty="0" err="1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hmc</a:t>
            </a:r>
            <a:r>
              <a:rPr lang="en-US" altLang="zh-CN" sz="900" dirty="0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);</a:t>
            </a:r>
          </a:p>
          <a:p>
            <a:pPr lvl="1"/>
            <a:r>
              <a:rPr lang="en-US" altLang="zh-CN" sz="900" dirty="0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}</a:t>
            </a:r>
          </a:p>
          <a:p>
            <a:pPr lvl="1"/>
            <a:endParaRPr lang="en-US" altLang="zh-CN" sz="900" dirty="0" smtClean="0">
              <a:solidFill>
                <a:schemeClr val="accent4"/>
              </a:solidFill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en-US" altLang="zh-CN" sz="900" dirty="0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@Override</a:t>
            </a:r>
          </a:p>
          <a:p>
            <a:pPr lvl="1"/>
            <a:r>
              <a:rPr lang="en-US" altLang="zh-CN" sz="900" dirty="0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public String </a:t>
            </a:r>
            <a:r>
              <a:rPr lang="en-US" altLang="zh-CN" sz="900" dirty="0" err="1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showServer</a:t>
            </a:r>
            <a:r>
              <a:rPr lang="en-US" altLang="zh-CN" sz="900" dirty="0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(String indent, </a:t>
            </a:r>
            <a:r>
              <a:rPr lang="en-US" altLang="zh-CN" sz="900" dirty="0" err="1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SMNode</a:t>
            </a:r>
            <a:r>
              <a:rPr lang="en-US" altLang="zh-CN" sz="900" dirty="0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 server) {</a:t>
            </a:r>
          </a:p>
          <a:p>
            <a:pPr lvl="1"/>
            <a:r>
              <a:rPr lang="en-US" altLang="zh-CN" sz="900" dirty="0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	// TODO Auto-generated method stub</a:t>
            </a:r>
          </a:p>
          <a:p>
            <a:pPr lvl="1"/>
            <a:r>
              <a:rPr lang="en-US" altLang="zh-CN" sz="900" dirty="0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	return </a:t>
            </a:r>
            <a:r>
              <a:rPr lang="en-US" altLang="zh-CN" sz="900" dirty="0" err="1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super.showServer</a:t>
            </a:r>
            <a:r>
              <a:rPr lang="en-US" altLang="zh-CN" sz="900" dirty="0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(indent, server);</a:t>
            </a:r>
          </a:p>
          <a:p>
            <a:pPr lvl="1"/>
            <a:r>
              <a:rPr lang="en-US" altLang="zh-CN" sz="900" dirty="0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}</a:t>
            </a:r>
          </a:p>
          <a:p>
            <a:endParaRPr lang="zh-CN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316409" y="2479662"/>
            <a:ext cx="4637151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altLang="zh-CN" sz="1000" dirty="0" smtClean="0">
              <a:solidFill>
                <a:schemeClr val="accent4"/>
              </a:solidFill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en-US" altLang="zh-CN" sz="1000" dirty="0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@Override</a:t>
            </a:r>
          </a:p>
          <a:p>
            <a:pPr lvl="1"/>
            <a:r>
              <a:rPr lang="en-US" altLang="zh-CN" sz="1000" dirty="0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public String </a:t>
            </a:r>
            <a:r>
              <a:rPr lang="en-US" altLang="zh-CN" sz="1000" dirty="0" err="1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showLPAR</a:t>
            </a:r>
            <a:r>
              <a:rPr lang="en-US" altLang="zh-CN" sz="1000" dirty="0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(String indent, </a:t>
            </a:r>
            <a:r>
              <a:rPr lang="en-US" altLang="zh-CN" sz="1000" dirty="0" err="1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SMNode</a:t>
            </a:r>
            <a:r>
              <a:rPr lang="en-US" altLang="zh-CN" sz="1000" dirty="0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 category) {</a:t>
            </a:r>
          </a:p>
          <a:p>
            <a:pPr lvl="1"/>
            <a:r>
              <a:rPr lang="en-US" altLang="zh-CN" sz="1000" dirty="0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	// TODO Auto-generated method stub</a:t>
            </a:r>
          </a:p>
          <a:p>
            <a:pPr lvl="1"/>
            <a:r>
              <a:rPr lang="en-US" altLang="zh-CN" sz="1000" dirty="0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	return </a:t>
            </a:r>
            <a:r>
              <a:rPr lang="en-US" altLang="zh-CN" sz="1000" dirty="0" err="1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super.showLPAR</a:t>
            </a:r>
            <a:r>
              <a:rPr lang="en-US" altLang="zh-CN" sz="1000" dirty="0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(indent, category);</a:t>
            </a:r>
          </a:p>
          <a:p>
            <a:pPr lvl="1"/>
            <a:r>
              <a:rPr lang="en-US" altLang="zh-CN" sz="1000" dirty="0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}</a:t>
            </a:r>
          </a:p>
          <a:p>
            <a:pPr lvl="1"/>
            <a:endParaRPr lang="en-US" altLang="zh-CN" sz="1000" dirty="0" smtClean="0">
              <a:solidFill>
                <a:schemeClr val="accent4"/>
              </a:solidFill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en-US" altLang="zh-CN" sz="1000" dirty="0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@Override</a:t>
            </a:r>
          </a:p>
          <a:p>
            <a:pPr lvl="1"/>
            <a:r>
              <a:rPr lang="en-US" altLang="zh-CN" sz="1000" dirty="0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public String </a:t>
            </a:r>
            <a:r>
              <a:rPr lang="en-US" altLang="zh-CN" sz="1000" dirty="0" err="1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showInventory</a:t>
            </a:r>
            <a:r>
              <a:rPr lang="en-US" altLang="zh-CN" sz="1000" dirty="0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(String indent, </a:t>
            </a:r>
            <a:r>
              <a:rPr lang="en-US" altLang="zh-CN" sz="1000" dirty="0" err="1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SMNode</a:t>
            </a:r>
            <a:r>
              <a:rPr lang="en-US" altLang="zh-CN" sz="1000" dirty="0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en-US" altLang="zh-CN" sz="1000" dirty="0" err="1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lpar</a:t>
            </a:r>
            <a:r>
              <a:rPr lang="en-US" altLang="zh-CN" sz="1000" dirty="0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) {</a:t>
            </a:r>
          </a:p>
          <a:p>
            <a:pPr lvl="1"/>
            <a:r>
              <a:rPr lang="en-US" altLang="zh-CN" sz="1000" dirty="0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	// TODO Auto-generated method stub</a:t>
            </a:r>
          </a:p>
          <a:p>
            <a:pPr lvl="1"/>
            <a:r>
              <a:rPr lang="en-US" altLang="zh-CN" sz="1000" dirty="0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	return </a:t>
            </a:r>
            <a:r>
              <a:rPr lang="en-US" altLang="zh-CN" sz="1000" dirty="0" err="1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super.showInventory</a:t>
            </a:r>
            <a:r>
              <a:rPr lang="en-US" altLang="zh-CN" sz="1000" dirty="0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(indent, </a:t>
            </a:r>
            <a:r>
              <a:rPr lang="en-US" altLang="zh-CN" sz="1000" dirty="0" err="1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lpar</a:t>
            </a:r>
            <a:r>
              <a:rPr lang="en-US" altLang="zh-CN" sz="1000" dirty="0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);</a:t>
            </a:r>
          </a:p>
          <a:p>
            <a:pPr lvl="1"/>
            <a:r>
              <a:rPr lang="en-US" altLang="zh-CN" sz="1000" dirty="0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}</a:t>
            </a:r>
          </a:p>
          <a:p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28F2967-2F80-452C-BDED-2ACE1E76F28C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b="0" smtClean="0">
                <a:latin typeface="Impact" pitchFamily="34" charset="0"/>
                <a:ea typeface="宋体" charset="-122"/>
                <a:cs typeface="Arial" charset="0"/>
              </a:rPr>
              <a:t>Features on Road</a:t>
            </a:r>
          </a:p>
        </p:txBody>
      </p:sp>
      <p:pic>
        <p:nvPicPr>
          <p:cNvPr id="23556" name="Picture 6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2501900" y="1341438"/>
            <a:ext cx="4041775" cy="4667250"/>
          </a:xfr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2FAFCC5-D3E8-4D28-834B-0092AFD4A16D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dirty="0" smtClean="0">
                <a:ea typeface="华文彩云" pitchFamily="2" charset="-122"/>
                <a:cs typeface="Arial" charset="0"/>
              </a:rPr>
              <a:t>虚拟化时代的用户需求</a:t>
            </a:r>
            <a:endParaRPr lang="en-US" altLang="zh-CN" dirty="0" smtClean="0">
              <a:ea typeface="华文彩云" pitchFamily="2" charset="-122"/>
              <a:cs typeface="Arial" charset="0"/>
            </a:endParaRPr>
          </a:p>
          <a:p>
            <a:r>
              <a:rPr lang="en-US" altLang="zh-CN" dirty="0" smtClean="0">
                <a:latin typeface="Segoe Script" pitchFamily="34" charset="0"/>
                <a:ea typeface="宋体" charset="-122"/>
                <a:cs typeface="Arial" charset="0"/>
              </a:rPr>
              <a:t>What is Smart Monitor?</a:t>
            </a:r>
          </a:p>
          <a:p>
            <a:r>
              <a:rPr lang="zh-CN" altLang="en-US" dirty="0" smtClean="0">
                <a:ea typeface="华文彩云" pitchFamily="2" charset="-122"/>
                <a:cs typeface="Arial" charset="0"/>
              </a:rPr>
              <a:t>优势技术：实时的明细采集</a:t>
            </a:r>
          </a:p>
          <a:p>
            <a:r>
              <a:rPr lang="zh-CN" altLang="en-US" dirty="0" smtClean="0">
                <a:ea typeface="华文彩云" pitchFamily="2" charset="-122"/>
                <a:cs typeface="Arial" charset="0"/>
              </a:rPr>
              <a:t>应用场景</a:t>
            </a:r>
          </a:p>
          <a:p>
            <a:pPr lvl="1"/>
            <a:r>
              <a:rPr lang="zh-CN" altLang="en-US" dirty="0" smtClean="0">
                <a:ea typeface="华文彩云" pitchFamily="2" charset="-122"/>
                <a:cs typeface="Arial" charset="0"/>
              </a:rPr>
              <a:t>资产管理</a:t>
            </a:r>
          </a:p>
          <a:p>
            <a:pPr lvl="1"/>
            <a:r>
              <a:rPr lang="zh-CN" altLang="en-US" dirty="0" smtClean="0">
                <a:ea typeface="华文彩云" pitchFamily="2" charset="-122"/>
                <a:cs typeface="Arial" charset="0"/>
              </a:rPr>
              <a:t>机房的现场移动设备管理</a:t>
            </a:r>
          </a:p>
          <a:p>
            <a:pPr lvl="1"/>
            <a:r>
              <a:rPr lang="zh-CN" altLang="en-US" dirty="0" smtClean="0">
                <a:ea typeface="华文彩云" pitchFamily="2" charset="-122"/>
                <a:cs typeface="Arial" charset="0"/>
              </a:rPr>
              <a:t>云的风险分析及资源利用监控</a:t>
            </a:r>
          </a:p>
          <a:p>
            <a:r>
              <a:rPr lang="zh-CN" altLang="en-US" dirty="0" smtClean="0">
                <a:ea typeface="华文彩云" pitchFamily="2" charset="-122"/>
                <a:cs typeface="Arial" charset="0"/>
              </a:rPr>
              <a:t>发展方向研讨</a:t>
            </a:r>
          </a:p>
          <a:p>
            <a:pPr lvl="1"/>
            <a:r>
              <a:rPr lang="zh-CN" altLang="en-US" dirty="0" smtClean="0">
                <a:ea typeface="华文彩云" pitchFamily="2" charset="-122"/>
                <a:cs typeface="Arial" charset="0"/>
              </a:rPr>
              <a:t>树的富展现</a:t>
            </a:r>
          </a:p>
          <a:p>
            <a:pPr lvl="1"/>
            <a:r>
              <a:rPr lang="zh-CN" altLang="en-US" dirty="0" smtClean="0">
                <a:ea typeface="华文彩云" pitchFamily="2" charset="-122"/>
                <a:cs typeface="Arial" charset="0"/>
              </a:rPr>
              <a:t>管理和部署能力</a:t>
            </a:r>
            <a:endParaRPr lang="en-US" altLang="zh-CN" dirty="0" smtClean="0">
              <a:ea typeface="宋体" charset="-122"/>
              <a:cs typeface="Arial" charset="0"/>
            </a:endParaRPr>
          </a:p>
        </p:txBody>
      </p:sp>
      <p:pic>
        <p:nvPicPr>
          <p:cNvPr id="410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35488" y="1700213"/>
            <a:ext cx="3814762" cy="4405312"/>
          </a:xfrm>
          <a:prstGeom prst="rect">
            <a:avLst/>
          </a:prstGeom>
          <a:noFill/>
          <a:ln w="34925" algn="ctr">
            <a:noFill/>
            <a:miter lim="800000"/>
            <a:headEnd/>
            <a:tailEnd/>
          </a:ln>
        </p:spPr>
      </p:pic>
      <p:sp>
        <p:nvSpPr>
          <p:cNvPr id="4101" name="WordArt 7"/>
          <p:cNvSpPr>
            <a:spLocks noChangeArrowheads="1" noChangeShapeType="1" noTextEdit="1"/>
          </p:cNvSpPr>
          <p:nvPr/>
        </p:nvSpPr>
        <p:spPr bwMode="auto">
          <a:xfrm>
            <a:off x="323850" y="728663"/>
            <a:ext cx="1260475" cy="2524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dirty="0">
                <a:ln w="9525">
                  <a:noFill/>
                  <a:round/>
                  <a:headEnd/>
                  <a:tailEnd/>
                </a:ln>
                <a:solidFill>
                  <a:srgbClr val="0099FF"/>
                </a:solidFill>
                <a:effectLst>
                  <a:prstShdw prst="shdw17" dist="17961" dir="13500000">
                    <a:srgbClr val="005C99"/>
                  </a:prstShdw>
                </a:effectLst>
                <a:latin typeface="Impact"/>
              </a:rPr>
              <a:t>Agenda</a:t>
            </a:r>
            <a:endParaRPr lang="zh-CN" altLang="en-US" sz="3600" kern="10" dirty="0">
              <a:ln w="9525">
                <a:noFill/>
                <a:round/>
                <a:headEnd/>
                <a:tailEnd/>
              </a:ln>
              <a:solidFill>
                <a:srgbClr val="0099FF"/>
              </a:solidFill>
              <a:effectLst>
                <a:prstShdw prst="shdw17" dist="17961" dir="13500000">
                  <a:srgbClr val="005C99"/>
                </a:prstShdw>
              </a:effectLst>
              <a:latin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A004D8E-CF7F-4C41-A5E2-542FACEE2736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b="0" smtClean="0">
                <a:latin typeface="Impact" pitchFamily="34" charset="0"/>
                <a:ea typeface="宋体" charset="-122"/>
                <a:cs typeface="Arial" charset="0"/>
              </a:rPr>
              <a:t>Automatic Layout Conversation of Structure Data – 1/4</a:t>
            </a:r>
            <a:endParaRPr lang="zh-CN" altLang="en-US" b="0" smtClean="0">
              <a:latin typeface="Impact" pitchFamily="34" charset="0"/>
              <a:ea typeface="宋体" charset="-122"/>
              <a:cs typeface="Arial" charset="0"/>
            </a:endParaRP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850" y="1160463"/>
            <a:ext cx="8070850" cy="4848225"/>
          </a:xfrm>
          <a:prstGeom prst="rect">
            <a:avLst/>
          </a:prstGeom>
          <a:noFill/>
          <a:ln w="34925" algn="ctr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42F2C07-5D05-42FF-8610-EE45C1D3E19F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584200"/>
            <a:ext cx="8686800" cy="608013"/>
          </a:xfrm>
        </p:spPr>
        <p:txBody>
          <a:bodyPr/>
          <a:lstStyle/>
          <a:p>
            <a:r>
              <a:rPr lang="en-US" altLang="zh-CN" b="0" smtClean="0">
                <a:latin typeface="Impact" pitchFamily="34" charset="0"/>
                <a:ea typeface="宋体" charset="-122"/>
                <a:cs typeface="Arial" charset="0"/>
              </a:rPr>
              <a:t>Automatic Layout Conversation of Structure Data 2/4</a:t>
            </a:r>
          </a:p>
        </p:txBody>
      </p:sp>
      <p:pic>
        <p:nvPicPr>
          <p:cNvPr id="25604" name="Picture 3"/>
          <p:cNvPicPr>
            <a:picLocks noChangeAspect="1" noChangeArrowheads="1"/>
          </p:cNvPicPr>
          <p:nvPr/>
        </p:nvPicPr>
        <p:blipFill>
          <a:blip r:embed="rId3"/>
          <a:srcRect t="8757" b="10840"/>
          <a:stretch>
            <a:fillRect/>
          </a:stretch>
        </p:blipFill>
        <p:spPr bwMode="auto">
          <a:xfrm>
            <a:off x="719138" y="1592263"/>
            <a:ext cx="7802562" cy="3921125"/>
          </a:xfrm>
          <a:prstGeom prst="rect">
            <a:avLst/>
          </a:prstGeom>
          <a:noFill/>
          <a:ln w="34925" algn="ctr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544B5FB-BC94-4FAF-8A4B-5B40D1725968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b="0" smtClean="0">
                <a:latin typeface="Impact" pitchFamily="34" charset="0"/>
                <a:ea typeface="宋体" charset="-122"/>
                <a:cs typeface="Arial" charset="0"/>
              </a:rPr>
              <a:t>Automatic Layout Conversation of Structure Data 3/4</a:t>
            </a:r>
            <a:endParaRPr lang="zh-CN" altLang="en-US" b="0" smtClean="0">
              <a:latin typeface="Impact" pitchFamily="34" charset="0"/>
              <a:ea typeface="宋体" charset="-122"/>
              <a:cs typeface="Arial" charset="0"/>
            </a:endParaRPr>
          </a:p>
        </p:txBody>
      </p:sp>
      <p:pic>
        <p:nvPicPr>
          <p:cNvPr id="26628" name="Picture 3"/>
          <p:cNvPicPr>
            <a:picLocks noChangeAspect="1" noChangeArrowheads="1"/>
          </p:cNvPicPr>
          <p:nvPr/>
        </p:nvPicPr>
        <p:blipFill>
          <a:blip r:embed="rId3"/>
          <a:srcRect t="9053" b="12871"/>
          <a:stretch>
            <a:fillRect/>
          </a:stretch>
        </p:blipFill>
        <p:spPr bwMode="auto">
          <a:xfrm>
            <a:off x="322263" y="1185863"/>
            <a:ext cx="8624887" cy="4381500"/>
          </a:xfrm>
          <a:prstGeom prst="rect">
            <a:avLst/>
          </a:prstGeom>
          <a:noFill/>
          <a:ln w="34925" algn="ctr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16D0556-525A-4478-BA9E-A2C78AAA3D5D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b="0" smtClean="0">
                <a:latin typeface="Impact" pitchFamily="34" charset="0"/>
                <a:ea typeface="宋体" charset="-122"/>
                <a:cs typeface="Arial" charset="0"/>
              </a:rPr>
              <a:t>Automatic Layout Conversation</a:t>
            </a:r>
            <a:r>
              <a:rPr lang="en-US" altLang="zh-CN" smtClean="0">
                <a:ea typeface="宋体" charset="-122"/>
                <a:cs typeface="Arial" charset="0"/>
              </a:rPr>
              <a:t> of Structure Data 4/4</a:t>
            </a:r>
            <a:endParaRPr lang="zh-CN" altLang="en-US" smtClean="0">
              <a:ea typeface="宋体" charset="-122"/>
              <a:cs typeface="Arial" charset="0"/>
            </a:endParaRPr>
          </a:p>
        </p:txBody>
      </p:sp>
      <p:pic>
        <p:nvPicPr>
          <p:cNvPr id="27652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3"/>
          <a:srcRect t="9387" b="29796"/>
          <a:stretch>
            <a:fillRect/>
          </a:stretch>
        </p:blipFill>
        <p:spPr>
          <a:xfrm>
            <a:off x="179388" y="1779588"/>
            <a:ext cx="8686800" cy="283845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8DC3D88-647B-4B3E-92CB-2149FDC2713B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b="0" smtClean="0">
                <a:latin typeface="Impact" pitchFamily="34" charset="0"/>
                <a:ea typeface="宋体" charset="-122"/>
                <a:cs typeface="Arial" charset="0"/>
              </a:rPr>
              <a:t>Automatic Layout Conversation of Structure Data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>
              <a:ea typeface="宋体" charset="-122"/>
              <a:cs typeface="Arial" charset="0"/>
            </a:endParaRPr>
          </a:p>
        </p:txBody>
      </p:sp>
      <p:pic>
        <p:nvPicPr>
          <p:cNvPr id="28677" name="Picture 4" descr="ZTOP (2)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2838" y="1196975"/>
            <a:ext cx="6350000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D6B98D3-91B7-4CE0-B8D2-9A429034063C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b="0" smtClean="0">
                <a:latin typeface="Impact" pitchFamily="34" charset="0"/>
                <a:ea typeface="宋体" charset="-122"/>
                <a:cs typeface="Arial" charset="0"/>
              </a:rPr>
              <a:t>Automatic Layout Conversation of Structure Data</a:t>
            </a:r>
            <a:endParaRPr lang="zh-CN" altLang="en-US" b="0" smtClean="0">
              <a:latin typeface="Impact" pitchFamily="34" charset="0"/>
              <a:ea typeface="宋体" charset="-122"/>
              <a:cs typeface="Arial" charset="0"/>
            </a:endParaRP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 flipV="1">
            <a:off x="1403350" y="3033713"/>
            <a:ext cx="790575" cy="466725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en-US" altLang="zh-CN" sz="800" b="0">
                <a:latin typeface="Arial" charset="0"/>
                <a:ea typeface="宋体" charset="-122"/>
              </a:rPr>
              <a:t>HTML</a:t>
            </a:r>
          </a:p>
        </p:txBody>
      </p:sp>
      <p:sp>
        <p:nvSpPr>
          <p:cNvPr id="29701" name="Rectangle 6"/>
          <p:cNvSpPr>
            <a:spLocks noChangeArrowheads="1"/>
          </p:cNvSpPr>
          <p:nvPr/>
        </p:nvSpPr>
        <p:spPr bwMode="auto">
          <a:xfrm flipV="1">
            <a:off x="3276600" y="1665288"/>
            <a:ext cx="790575" cy="466725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en-US" altLang="zh-CN" sz="800" b="0">
                <a:latin typeface="Arial" charset="0"/>
                <a:ea typeface="宋体" charset="-122"/>
              </a:rPr>
              <a:t>Single</a:t>
            </a:r>
          </a:p>
        </p:txBody>
      </p:sp>
      <p:cxnSp>
        <p:nvCxnSpPr>
          <p:cNvPr id="29702" name="AutoShape 15"/>
          <p:cNvCxnSpPr>
            <a:cxnSpLocks noChangeShapeType="1"/>
            <a:stCxn id="29700" idx="3"/>
            <a:endCxn id="29703" idx="1"/>
          </p:cNvCxnSpPr>
          <p:nvPr/>
        </p:nvCxnSpPr>
        <p:spPr bwMode="auto">
          <a:xfrm>
            <a:off x="2193925" y="3267075"/>
            <a:ext cx="966788" cy="4763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 type="triangle" w="med" len="med"/>
          </a:ln>
        </p:spPr>
      </p:cxnSp>
      <p:sp>
        <p:nvSpPr>
          <p:cNvPr id="29703" name="AutoShape 16"/>
          <p:cNvSpPr>
            <a:spLocks noChangeArrowheads="1"/>
          </p:cNvSpPr>
          <p:nvPr/>
        </p:nvSpPr>
        <p:spPr bwMode="auto">
          <a:xfrm>
            <a:off x="3160713" y="2949575"/>
            <a:ext cx="925512" cy="642938"/>
          </a:xfrm>
          <a:prstGeom prst="diamond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CN" sz="800" b="0">
              <a:latin typeface="Arial" charset="0"/>
              <a:ea typeface="宋体" charset="-122"/>
            </a:endParaRPr>
          </a:p>
        </p:txBody>
      </p:sp>
      <p:sp>
        <p:nvSpPr>
          <p:cNvPr id="29704" name="Rectangle 20"/>
          <p:cNvSpPr>
            <a:spLocks noChangeArrowheads="1"/>
          </p:cNvSpPr>
          <p:nvPr/>
        </p:nvSpPr>
        <p:spPr bwMode="auto">
          <a:xfrm flipV="1">
            <a:off x="5181600" y="1665288"/>
            <a:ext cx="790575" cy="466725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en-US" altLang="zh-CN" sz="800" b="0">
                <a:latin typeface="Arial" charset="0"/>
                <a:ea typeface="宋体" charset="-122"/>
              </a:rPr>
              <a:t>Show Text</a:t>
            </a:r>
          </a:p>
        </p:txBody>
      </p:sp>
      <p:sp>
        <p:nvSpPr>
          <p:cNvPr id="29705" name="Rectangle 22"/>
          <p:cNvSpPr>
            <a:spLocks noChangeArrowheads="1"/>
          </p:cNvSpPr>
          <p:nvPr/>
        </p:nvSpPr>
        <p:spPr bwMode="auto">
          <a:xfrm flipV="1">
            <a:off x="5160963" y="3044825"/>
            <a:ext cx="790575" cy="466725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en-US" altLang="zh-CN" sz="800" b="0">
                <a:latin typeface="Arial" charset="0"/>
                <a:ea typeface="宋体" charset="-122"/>
              </a:rPr>
              <a:t>NodeProcess</a:t>
            </a:r>
          </a:p>
        </p:txBody>
      </p:sp>
      <p:sp>
        <p:nvSpPr>
          <p:cNvPr id="29706" name="Rectangle 23"/>
          <p:cNvSpPr>
            <a:spLocks noChangeArrowheads="1"/>
          </p:cNvSpPr>
          <p:nvPr/>
        </p:nvSpPr>
        <p:spPr bwMode="auto">
          <a:xfrm flipV="1">
            <a:off x="3844925" y="4078288"/>
            <a:ext cx="790575" cy="466725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en-US" altLang="zh-CN" sz="800" b="0">
                <a:latin typeface="Arial" charset="0"/>
                <a:ea typeface="宋体" charset="-122"/>
              </a:rPr>
              <a:t>ChildrenUL</a:t>
            </a:r>
          </a:p>
        </p:txBody>
      </p:sp>
      <p:sp>
        <p:nvSpPr>
          <p:cNvPr id="29707" name="Rectangle 24"/>
          <p:cNvSpPr>
            <a:spLocks noChangeArrowheads="1"/>
          </p:cNvSpPr>
          <p:nvPr/>
        </p:nvSpPr>
        <p:spPr bwMode="auto">
          <a:xfrm flipV="1">
            <a:off x="5168900" y="4068763"/>
            <a:ext cx="790575" cy="466725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en-US" altLang="zh-CN" sz="800" b="0">
                <a:latin typeface="Arial" charset="0"/>
                <a:ea typeface="宋体" charset="-122"/>
              </a:rPr>
              <a:t>Column</a:t>
            </a:r>
          </a:p>
        </p:txBody>
      </p:sp>
      <p:sp>
        <p:nvSpPr>
          <p:cNvPr id="29708" name="Rectangle 25"/>
          <p:cNvSpPr>
            <a:spLocks noChangeArrowheads="1"/>
          </p:cNvSpPr>
          <p:nvPr/>
        </p:nvSpPr>
        <p:spPr bwMode="auto">
          <a:xfrm flipV="1">
            <a:off x="4378325" y="5040313"/>
            <a:ext cx="790575" cy="466725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en-US" altLang="zh-CN" sz="800" b="0">
                <a:latin typeface="Arial" charset="0"/>
                <a:ea typeface="宋体" charset="-122"/>
              </a:rPr>
              <a:t>ChildUL</a:t>
            </a:r>
          </a:p>
        </p:txBody>
      </p:sp>
      <p:sp>
        <p:nvSpPr>
          <p:cNvPr id="29709" name="Rectangle 26"/>
          <p:cNvSpPr>
            <a:spLocks noChangeArrowheads="1"/>
          </p:cNvSpPr>
          <p:nvPr/>
        </p:nvSpPr>
        <p:spPr bwMode="auto">
          <a:xfrm flipV="1">
            <a:off x="6121400" y="5049838"/>
            <a:ext cx="790575" cy="466725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en-US" altLang="zh-CN" sz="800" b="0">
                <a:latin typeface="Arial" charset="0"/>
                <a:ea typeface="宋体" charset="-122"/>
              </a:rPr>
              <a:t>Tab</a:t>
            </a:r>
          </a:p>
        </p:txBody>
      </p:sp>
      <p:cxnSp>
        <p:nvCxnSpPr>
          <p:cNvPr id="29710" name="AutoShape 27"/>
          <p:cNvCxnSpPr>
            <a:cxnSpLocks noChangeShapeType="1"/>
            <a:stCxn id="29701" idx="1"/>
            <a:endCxn id="29700" idx="2"/>
          </p:cNvCxnSpPr>
          <p:nvPr/>
        </p:nvCxnSpPr>
        <p:spPr bwMode="auto">
          <a:xfrm rot="10800000" flipV="1">
            <a:off x="1798638" y="1898650"/>
            <a:ext cx="1477962" cy="1135063"/>
          </a:xfrm>
          <a:prstGeom prst="curvedConnector2">
            <a:avLst/>
          </a:prstGeom>
          <a:noFill/>
          <a:ln w="12700">
            <a:solidFill>
              <a:srgbClr val="969696"/>
            </a:solidFill>
            <a:round/>
            <a:headEnd/>
            <a:tailEnd type="triangle" w="med" len="med"/>
          </a:ln>
        </p:spPr>
      </p:cxnSp>
      <p:sp>
        <p:nvSpPr>
          <p:cNvPr id="29711" name="Line 29"/>
          <p:cNvSpPr>
            <a:spLocks noChangeShapeType="1"/>
          </p:cNvSpPr>
          <p:nvPr/>
        </p:nvSpPr>
        <p:spPr bwMode="auto">
          <a:xfrm flipV="1">
            <a:off x="3621088" y="2124075"/>
            <a:ext cx="0" cy="80645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 type="triangle" w="med" len="med"/>
          </a:ln>
        </p:spPr>
        <p:txBody>
          <a:bodyPr rot="10800000" wrap="none" anchor="ctr"/>
          <a:lstStyle/>
          <a:p>
            <a:endParaRPr lang="zh-CN" altLang="en-US"/>
          </a:p>
        </p:txBody>
      </p:sp>
      <p:sp>
        <p:nvSpPr>
          <p:cNvPr id="29712" name="Line 31"/>
          <p:cNvSpPr>
            <a:spLocks noChangeShapeType="1"/>
          </p:cNvSpPr>
          <p:nvPr/>
        </p:nvSpPr>
        <p:spPr bwMode="auto">
          <a:xfrm>
            <a:off x="4094163" y="3273425"/>
            <a:ext cx="1085850" cy="3175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 type="triangle" w="med" len="med"/>
          </a:ln>
        </p:spPr>
        <p:txBody>
          <a:bodyPr rot="10800000" wrap="none" anchor="ctr"/>
          <a:lstStyle/>
          <a:p>
            <a:endParaRPr lang="zh-CN" altLang="en-US"/>
          </a:p>
        </p:txBody>
      </p:sp>
      <p:sp>
        <p:nvSpPr>
          <p:cNvPr id="29713" name="Line 33"/>
          <p:cNvSpPr>
            <a:spLocks noChangeShapeType="1"/>
          </p:cNvSpPr>
          <p:nvPr/>
        </p:nvSpPr>
        <p:spPr bwMode="auto">
          <a:xfrm flipV="1">
            <a:off x="5565775" y="2124075"/>
            <a:ext cx="0" cy="930275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 type="triangle" w="med" len="med"/>
          </a:ln>
        </p:spPr>
        <p:txBody>
          <a:bodyPr rot="10800000" wrap="none" anchor="ctr"/>
          <a:lstStyle/>
          <a:p>
            <a:endParaRPr lang="zh-CN" altLang="en-US"/>
          </a:p>
        </p:txBody>
      </p:sp>
      <p:cxnSp>
        <p:nvCxnSpPr>
          <p:cNvPr id="29714" name="AutoShape 35"/>
          <p:cNvCxnSpPr>
            <a:cxnSpLocks noChangeShapeType="1"/>
            <a:stCxn id="29705" idx="3"/>
            <a:endCxn id="29715" idx="0"/>
          </p:cNvCxnSpPr>
          <p:nvPr/>
        </p:nvCxnSpPr>
        <p:spPr bwMode="auto">
          <a:xfrm flipV="1">
            <a:off x="5951538" y="2122488"/>
            <a:ext cx="1377950" cy="1155700"/>
          </a:xfrm>
          <a:prstGeom prst="curvedConnector2">
            <a:avLst/>
          </a:prstGeom>
          <a:noFill/>
          <a:ln w="12700">
            <a:solidFill>
              <a:srgbClr val="808080"/>
            </a:solidFill>
            <a:round/>
            <a:headEnd/>
            <a:tailEnd type="triangle" w="med" len="med"/>
          </a:ln>
        </p:spPr>
      </p:cxnSp>
      <p:sp>
        <p:nvSpPr>
          <p:cNvPr id="29715" name="Rectangle 38"/>
          <p:cNvSpPr>
            <a:spLocks noChangeArrowheads="1"/>
          </p:cNvSpPr>
          <p:nvPr/>
        </p:nvSpPr>
        <p:spPr bwMode="auto">
          <a:xfrm flipV="1">
            <a:off x="6934200" y="1655763"/>
            <a:ext cx="790575" cy="466725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en-US" altLang="zh-CN" sz="800" b="0">
                <a:latin typeface="Arial" charset="0"/>
                <a:ea typeface="宋体" charset="-122"/>
              </a:rPr>
              <a:t>Show Grid</a:t>
            </a:r>
          </a:p>
        </p:txBody>
      </p:sp>
      <p:sp>
        <p:nvSpPr>
          <p:cNvPr id="29716" name="Text Box 44"/>
          <p:cNvSpPr txBox="1">
            <a:spLocks noChangeArrowheads="1"/>
          </p:cNvSpPr>
          <p:nvPr/>
        </p:nvSpPr>
        <p:spPr bwMode="auto">
          <a:xfrm>
            <a:off x="3316288" y="3243263"/>
            <a:ext cx="184150" cy="214312"/>
          </a:xfrm>
          <a:prstGeom prst="rect">
            <a:avLst/>
          </a:prstGeom>
          <a:noFill/>
          <a:ln w="349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endParaRPr lang="zh-CN" altLang="en-US" sz="800" b="0">
              <a:latin typeface="Arial" charset="0"/>
              <a:ea typeface="宋体" charset="-122"/>
            </a:endParaRPr>
          </a:p>
        </p:txBody>
      </p:sp>
      <p:sp>
        <p:nvSpPr>
          <p:cNvPr id="29717" name="Text Box 45"/>
          <p:cNvSpPr txBox="1">
            <a:spLocks noChangeArrowheads="1"/>
          </p:cNvSpPr>
          <p:nvPr/>
        </p:nvSpPr>
        <p:spPr bwMode="auto">
          <a:xfrm>
            <a:off x="3167063" y="3176588"/>
            <a:ext cx="989012" cy="214312"/>
          </a:xfrm>
          <a:prstGeom prst="rect">
            <a:avLst/>
          </a:prstGeom>
          <a:noFill/>
          <a:ln w="349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800" b="0">
                <a:latin typeface="Arial" charset="0"/>
                <a:ea typeface="宋体" charset="-122"/>
              </a:rPr>
              <a:t>SingleOrMultiple?</a:t>
            </a:r>
          </a:p>
        </p:txBody>
      </p:sp>
      <p:cxnSp>
        <p:nvCxnSpPr>
          <p:cNvPr id="29718" name="AutoShape 53"/>
          <p:cNvCxnSpPr>
            <a:cxnSpLocks noChangeShapeType="1"/>
          </p:cNvCxnSpPr>
          <p:nvPr/>
        </p:nvCxnSpPr>
        <p:spPr bwMode="auto">
          <a:xfrm>
            <a:off x="5961063" y="3276600"/>
            <a:ext cx="960437" cy="2005013"/>
          </a:xfrm>
          <a:prstGeom prst="curvedConnector3">
            <a:avLst>
              <a:gd name="adj1" fmla="val 133718"/>
            </a:avLst>
          </a:prstGeom>
          <a:noFill/>
          <a:ln w="12700">
            <a:solidFill>
              <a:srgbClr val="808080"/>
            </a:solidFill>
            <a:round/>
            <a:headEnd/>
            <a:tailEnd type="triangle" w="med" len="med"/>
          </a:ln>
        </p:spPr>
      </p:cxnSp>
      <p:cxnSp>
        <p:nvCxnSpPr>
          <p:cNvPr id="29719" name="AutoShape 55"/>
          <p:cNvCxnSpPr>
            <a:cxnSpLocks noChangeShapeType="1"/>
            <a:stCxn id="29705" idx="0"/>
            <a:endCxn id="29707" idx="2"/>
          </p:cNvCxnSpPr>
          <p:nvPr/>
        </p:nvCxnSpPr>
        <p:spPr bwMode="auto">
          <a:xfrm rot="16200000" flipH="1">
            <a:off x="5281612" y="3786188"/>
            <a:ext cx="557213" cy="7938"/>
          </a:xfrm>
          <a:prstGeom prst="curvedConnector3">
            <a:avLst>
              <a:gd name="adj1" fmla="val 49856"/>
            </a:avLst>
          </a:prstGeom>
          <a:noFill/>
          <a:ln w="12700">
            <a:solidFill>
              <a:srgbClr val="808080"/>
            </a:solidFill>
            <a:round/>
            <a:headEnd/>
            <a:tailEnd type="triangle" w="med" len="med"/>
          </a:ln>
        </p:spPr>
      </p:cxnSp>
      <p:sp>
        <p:nvSpPr>
          <p:cNvPr id="29720" name="Rectangle 61"/>
          <p:cNvSpPr>
            <a:spLocks noChangeArrowheads="1"/>
          </p:cNvSpPr>
          <p:nvPr/>
        </p:nvSpPr>
        <p:spPr bwMode="auto">
          <a:xfrm flipV="1">
            <a:off x="2835275" y="5040313"/>
            <a:ext cx="790575" cy="466725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en-US" altLang="zh-CN" sz="800" b="0">
                <a:latin typeface="Arial" charset="0"/>
                <a:ea typeface="宋体" charset="-122"/>
              </a:rPr>
              <a:t>childProcess</a:t>
            </a:r>
          </a:p>
        </p:txBody>
      </p:sp>
      <p:cxnSp>
        <p:nvCxnSpPr>
          <p:cNvPr id="29721" name="AutoShape 62"/>
          <p:cNvCxnSpPr>
            <a:cxnSpLocks noChangeShapeType="1"/>
            <a:stCxn id="29706" idx="1"/>
            <a:endCxn id="29720" idx="2"/>
          </p:cNvCxnSpPr>
          <p:nvPr/>
        </p:nvCxnSpPr>
        <p:spPr bwMode="auto">
          <a:xfrm rot="10800000" flipV="1">
            <a:off x="3230563" y="4311650"/>
            <a:ext cx="614362" cy="728663"/>
          </a:xfrm>
          <a:prstGeom prst="curvedConnector2">
            <a:avLst/>
          </a:prstGeom>
          <a:noFill/>
          <a:ln w="12700">
            <a:solidFill>
              <a:srgbClr val="808080"/>
            </a:solidFill>
            <a:round/>
            <a:headEnd/>
            <a:tailEnd type="triangle" w="med" len="med"/>
          </a:ln>
        </p:spPr>
      </p:cxnSp>
      <p:cxnSp>
        <p:nvCxnSpPr>
          <p:cNvPr id="29722" name="AutoShape 63"/>
          <p:cNvCxnSpPr>
            <a:cxnSpLocks noChangeShapeType="1"/>
            <a:stCxn id="29720" idx="1"/>
            <a:endCxn id="29700" idx="0"/>
          </p:cNvCxnSpPr>
          <p:nvPr/>
        </p:nvCxnSpPr>
        <p:spPr bwMode="auto">
          <a:xfrm rot="10800000">
            <a:off x="1798638" y="3500438"/>
            <a:ext cx="1036637" cy="1773237"/>
          </a:xfrm>
          <a:prstGeom prst="curvedConnector2">
            <a:avLst/>
          </a:prstGeom>
          <a:noFill/>
          <a:ln w="12700">
            <a:solidFill>
              <a:srgbClr val="808080"/>
            </a:solidFill>
            <a:round/>
            <a:headEnd/>
            <a:tailEnd type="triangle" w="med" len="med"/>
          </a:ln>
        </p:spPr>
      </p:cxnSp>
      <p:cxnSp>
        <p:nvCxnSpPr>
          <p:cNvPr id="29723" name="AutoShape 64"/>
          <p:cNvCxnSpPr>
            <a:cxnSpLocks noChangeShapeType="1"/>
            <a:stCxn id="29709" idx="1"/>
            <a:endCxn id="29708" idx="3"/>
          </p:cNvCxnSpPr>
          <p:nvPr/>
        </p:nvCxnSpPr>
        <p:spPr bwMode="auto">
          <a:xfrm rot="10800000">
            <a:off x="5168900" y="5273675"/>
            <a:ext cx="952500" cy="9525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rgbClr val="808080"/>
            </a:solidFill>
            <a:round/>
            <a:headEnd/>
            <a:tailEnd type="triangle" w="med" len="med"/>
          </a:ln>
        </p:spPr>
      </p:cxnSp>
      <p:cxnSp>
        <p:nvCxnSpPr>
          <p:cNvPr id="29724" name="AutoShape 65"/>
          <p:cNvCxnSpPr>
            <a:cxnSpLocks noChangeShapeType="1"/>
            <a:stCxn id="29708" idx="1"/>
            <a:endCxn id="29720" idx="3"/>
          </p:cNvCxnSpPr>
          <p:nvPr/>
        </p:nvCxnSpPr>
        <p:spPr bwMode="auto">
          <a:xfrm rot="10800000">
            <a:off x="3625850" y="5273675"/>
            <a:ext cx="752475" cy="0"/>
          </a:xfrm>
          <a:prstGeom prst="straightConnector1">
            <a:avLst/>
          </a:prstGeom>
          <a:noFill/>
          <a:ln w="12700">
            <a:solidFill>
              <a:srgbClr val="808080"/>
            </a:solidFill>
            <a:round/>
            <a:headEnd/>
            <a:tailEnd type="triangle" w="med" len="med"/>
          </a:ln>
        </p:spPr>
      </p:cxnSp>
      <p:cxnSp>
        <p:nvCxnSpPr>
          <p:cNvPr id="29725" name="AutoShape 67"/>
          <p:cNvCxnSpPr>
            <a:cxnSpLocks noChangeShapeType="1"/>
            <a:stCxn id="29707" idx="1"/>
            <a:endCxn id="29706" idx="3"/>
          </p:cNvCxnSpPr>
          <p:nvPr/>
        </p:nvCxnSpPr>
        <p:spPr bwMode="auto">
          <a:xfrm rot="10800000" flipV="1">
            <a:off x="4635500" y="4302125"/>
            <a:ext cx="533400" cy="9525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rgbClr val="808080"/>
            </a:solidFill>
            <a:round/>
            <a:headEnd/>
            <a:tailEnd type="triangle" w="med" len="med"/>
          </a:ln>
        </p:spPr>
      </p:cxnSp>
      <p:sp>
        <p:nvSpPr>
          <p:cNvPr id="29726" name="Rectangle 70"/>
          <p:cNvSpPr>
            <a:spLocks noChangeArrowheads="1"/>
          </p:cNvSpPr>
          <p:nvPr/>
        </p:nvSpPr>
        <p:spPr bwMode="auto">
          <a:xfrm flipV="1">
            <a:off x="1244600" y="3455988"/>
            <a:ext cx="360363" cy="180975"/>
          </a:xfrm>
          <a:prstGeom prst="rect">
            <a:avLst/>
          </a:prstGeom>
          <a:solidFill>
            <a:schemeClr val="accent1"/>
          </a:solidFill>
          <a:ln w="34925" algn="ctr">
            <a:noFill/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en-US" altLang="zh-CN" b="0">
                <a:solidFill>
                  <a:schemeClr val="bg1"/>
                </a:solidFill>
                <a:latin typeface="Arial" charset="0"/>
                <a:ea typeface="宋体" charset="-122"/>
              </a:rPr>
              <a:t>Start</a:t>
            </a:r>
          </a:p>
        </p:txBody>
      </p:sp>
      <p:cxnSp>
        <p:nvCxnSpPr>
          <p:cNvPr id="29727" name="AutoShape 72"/>
          <p:cNvCxnSpPr>
            <a:cxnSpLocks noChangeShapeType="1"/>
            <a:stCxn id="29701" idx="0"/>
            <a:endCxn id="29705" idx="1"/>
          </p:cNvCxnSpPr>
          <p:nvPr/>
        </p:nvCxnSpPr>
        <p:spPr bwMode="auto">
          <a:xfrm rot="16200000" flipH="1">
            <a:off x="3843338" y="1960563"/>
            <a:ext cx="1146175" cy="1489075"/>
          </a:xfrm>
          <a:prstGeom prst="curvedConnector2">
            <a:avLst/>
          </a:prstGeom>
          <a:noFill/>
          <a:ln w="12700">
            <a:solidFill>
              <a:srgbClr val="808080"/>
            </a:solidFill>
            <a:round/>
            <a:headEnd/>
            <a:tailEnd type="triangle" w="med" len="med"/>
          </a:ln>
        </p:spPr>
      </p:cxnSp>
      <p:sp>
        <p:nvSpPr>
          <p:cNvPr id="29728" name="Text Box 73"/>
          <p:cNvSpPr txBox="1">
            <a:spLocks noChangeArrowheads="1"/>
          </p:cNvSpPr>
          <p:nvPr/>
        </p:nvSpPr>
        <p:spPr bwMode="auto">
          <a:xfrm>
            <a:off x="3708400" y="2708275"/>
            <a:ext cx="955675" cy="214313"/>
          </a:xfrm>
          <a:prstGeom prst="rect">
            <a:avLst/>
          </a:prstGeom>
          <a:solidFill>
            <a:schemeClr val="bg1"/>
          </a:solidFill>
          <a:ln w="349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800" b="0">
                <a:latin typeface="Arial" charset="0"/>
                <a:ea typeface="宋体" charset="-122"/>
              </a:rPr>
              <a:t>Not DisplayIndex</a:t>
            </a:r>
          </a:p>
        </p:txBody>
      </p:sp>
      <p:sp>
        <p:nvSpPr>
          <p:cNvPr id="29729" name="Text Box 74"/>
          <p:cNvSpPr txBox="1">
            <a:spLocks noChangeArrowheads="1"/>
          </p:cNvSpPr>
          <p:nvPr/>
        </p:nvSpPr>
        <p:spPr bwMode="auto">
          <a:xfrm>
            <a:off x="2951163" y="2492375"/>
            <a:ext cx="633412" cy="214313"/>
          </a:xfrm>
          <a:prstGeom prst="rect">
            <a:avLst/>
          </a:prstGeom>
          <a:noFill/>
          <a:ln w="349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800" b="0">
                <a:latin typeface="Arial" charset="0"/>
                <a:ea typeface="宋体" charset="-122"/>
              </a:rPr>
              <a:t>hasSingle</a:t>
            </a:r>
          </a:p>
        </p:txBody>
      </p:sp>
      <p:sp>
        <p:nvSpPr>
          <p:cNvPr id="29730" name="Text Box 75"/>
          <p:cNvSpPr txBox="1">
            <a:spLocks noChangeArrowheads="1"/>
          </p:cNvSpPr>
          <p:nvPr/>
        </p:nvSpPr>
        <p:spPr bwMode="auto">
          <a:xfrm>
            <a:off x="3962400" y="3284538"/>
            <a:ext cx="1123950" cy="214312"/>
          </a:xfrm>
          <a:prstGeom prst="rect">
            <a:avLst/>
          </a:prstGeom>
          <a:noFill/>
          <a:ln w="349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800" b="0">
                <a:latin typeface="Arial" charset="0"/>
                <a:ea typeface="宋体" charset="-122"/>
              </a:rPr>
              <a:t>Has MultipleChildren</a:t>
            </a:r>
          </a:p>
        </p:txBody>
      </p:sp>
      <p:sp>
        <p:nvSpPr>
          <p:cNvPr id="29731" name="Rectangle 76"/>
          <p:cNvSpPr>
            <a:spLocks noChangeArrowheads="1"/>
          </p:cNvSpPr>
          <p:nvPr/>
        </p:nvSpPr>
        <p:spPr bwMode="auto">
          <a:xfrm flipV="1">
            <a:off x="5040313" y="1557338"/>
            <a:ext cx="360362" cy="180975"/>
          </a:xfrm>
          <a:prstGeom prst="rect">
            <a:avLst/>
          </a:prstGeom>
          <a:solidFill>
            <a:schemeClr val="accent1"/>
          </a:solidFill>
          <a:ln w="34925" algn="ctr">
            <a:noFill/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en-US" altLang="zh-CN" b="0">
                <a:solidFill>
                  <a:schemeClr val="bg1"/>
                </a:solidFill>
                <a:latin typeface="Arial" charset="0"/>
                <a:ea typeface="宋体" charset="-122"/>
              </a:rPr>
              <a:t>End</a:t>
            </a:r>
          </a:p>
        </p:txBody>
      </p:sp>
      <p:sp>
        <p:nvSpPr>
          <p:cNvPr id="29732" name="Rectangle 78"/>
          <p:cNvSpPr>
            <a:spLocks noChangeArrowheads="1"/>
          </p:cNvSpPr>
          <p:nvPr/>
        </p:nvSpPr>
        <p:spPr bwMode="auto">
          <a:xfrm flipV="1">
            <a:off x="6732588" y="1557338"/>
            <a:ext cx="360362" cy="180975"/>
          </a:xfrm>
          <a:prstGeom prst="rect">
            <a:avLst/>
          </a:prstGeom>
          <a:solidFill>
            <a:schemeClr val="accent1"/>
          </a:solidFill>
          <a:ln w="34925" algn="ctr">
            <a:noFill/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en-US" altLang="zh-CN" b="0">
                <a:solidFill>
                  <a:schemeClr val="bg1"/>
                </a:solidFill>
                <a:latin typeface="Arial" charset="0"/>
                <a:ea typeface="宋体" charset="-122"/>
              </a:rPr>
              <a:t>End</a:t>
            </a:r>
          </a:p>
        </p:txBody>
      </p:sp>
      <p:sp>
        <p:nvSpPr>
          <p:cNvPr id="29733" name="Text Box 79"/>
          <p:cNvSpPr txBox="1">
            <a:spLocks noChangeArrowheads="1"/>
          </p:cNvSpPr>
          <p:nvPr/>
        </p:nvSpPr>
        <p:spPr bwMode="auto">
          <a:xfrm>
            <a:off x="3959225" y="1592263"/>
            <a:ext cx="166688" cy="157162"/>
          </a:xfrm>
          <a:prstGeom prst="rect">
            <a:avLst/>
          </a:prstGeom>
          <a:solidFill>
            <a:srgbClr val="808080"/>
          </a:solidFill>
          <a:ln w="34925" algn="ctr">
            <a:solidFill>
              <a:srgbClr val="808080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800" b="0">
                <a:solidFill>
                  <a:schemeClr val="bg1"/>
                </a:solidFill>
                <a:latin typeface="Arial" charset="0"/>
                <a:ea typeface="宋体" charset="-122"/>
              </a:rPr>
              <a:t>1</a:t>
            </a:r>
          </a:p>
        </p:txBody>
      </p:sp>
      <p:sp>
        <p:nvSpPr>
          <p:cNvPr id="29734" name="Text Box 82"/>
          <p:cNvSpPr txBox="1">
            <a:spLocks noChangeArrowheads="1"/>
          </p:cNvSpPr>
          <p:nvPr/>
        </p:nvSpPr>
        <p:spPr bwMode="auto">
          <a:xfrm>
            <a:off x="5832475" y="4005263"/>
            <a:ext cx="166688" cy="157162"/>
          </a:xfrm>
          <a:prstGeom prst="rect">
            <a:avLst/>
          </a:prstGeom>
          <a:solidFill>
            <a:srgbClr val="808080"/>
          </a:solidFill>
          <a:ln w="34925" algn="ctr">
            <a:solidFill>
              <a:srgbClr val="808080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800" b="0">
                <a:solidFill>
                  <a:schemeClr val="bg1"/>
                </a:solidFill>
                <a:latin typeface="Arial" charset="0"/>
                <a:ea typeface="宋体" charset="-122"/>
              </a:rPr>
              <a:t>2</a:t>
            </a:r>
          </a:p>
        </p:txBody>
      </p:sp>
      <p:sp>
        <p:nvSpPr>
          <p:cNvPr id="29735" name="Text Box 83"/>
          <p:cNvSpPr txBox="1">
            <a:spLocks noChangeArrowheads="1"/>
          </p:cNvSpPr>
          <p:nvPr/>
        </p:nvSpPr>
        <p:spPr bwMode="auto">
          <a:xfrm>
            <a:off x="6767513" y="4976813"/>
            <a:ext cx="166687" cy="157162"/>
          </a:xfrm>
          <a:prstGeom prst="rect">
            <a:avLst/>
          </a:prstGeom>
          <a:solidFill>
            <a:srgbClr val="808080"/>
          </a:solidFill>
          <a:ln w="34925" algn="ctr">
            <a:solidFill>
              <a:srgbClr val="808080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800" b="0">
                <a:solidFill>
                  <a:schemeClr val="bg1"/>
                </a:solidFill>
                <a:latin typeface="Arial" charset="0"/>
                <a:ea typeface="宋体" charset="-122"/>
              </a:rPr>
              <a:t>3</a:t>
            </a:r>
          </a:p>
        </p:txBody>
      </p:sp>
      <p:sp>
        <p:nvSpPr>
          <p:cNvPr id="29736" name="Text Box 84"/>
          <p:cNvSpPr txBox="1">
            <a:spLocks noChangeArrowheads="1"/>
          </p:cNvSpPr>
          <p:nvPr/>
        </p:nvSpPr>
        <p:spPr bwMode="auto">
          <a:xfrm>
            <a:off x="358775" y="1376363"/>
            <a:ext cx="2413000" cy="766762"/>
          </a:xfrm>
          <a:prstGeom prst="rect">
            <a:avLst/>
          </a:prstGeom>
          <a:noFill/>
          <a:ln w="349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800" b="0">
                <a:latin typeface="Arial" charset="0"/>
                <a:ea typeface="宋体" charset="-122"/>
              </a:rPr>
              <a:t>Server=.*, columns=2</a:t>
            </a:r>
          </a:p>
          <a:p>
            <a:r>
              <a:rPr lang="en-US" altLang="zh-CN" sz="800" b="0">
                <a:latin typeface="Arial" charset="0"/>
                <a:ea typeface="宋体" charset="-122"/>
              </a:rPr>
              <a:t>    Category=.*,  tab</a:t>
            </a:r>
          </a:p>
          <a:p>
            <a:r>
              <a:rPr lang="en-US" altLang="zh-CN" sz="800" b="0">
                <a:latin typeface="Arial" charset="0"/>
                <a:ea typeface="宋体" charset="-122"/>
              </a:rPr>
              <a:t>        LPAR=.*, columns=3</a:t>
            </a:r>
          </a:p>
          <a:p>
            <a:endParaRPr lang="en-US" altLang="zh-CN" sz="800" b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C4A3A21-7A03-472D-B7A0-54FDB32B4561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b="0" smtClean="0">
                <a:latin typeface="Impact" pitchFamily="34" charset="0"/>
                <a:ea typeface="宋体" charset="-122"/>
                <a:cs typeface="Arial" charset="0"/>
              </a:rPr>
              <a:t>Future Plan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mtClean="0">
                <a:latin typeface="Georgia" pitchFamily="18" charset="0"/>
                <a:ea typeface="Meiryo UI" pitchFamily="34" charset="-128"/>
                <a:cs typeface="Meiryo UI" pitchFamily="34" charset="-128"/>
              </a:rPr>
              <a:t>Extends information collection from hardware to OS configuration files</a:t>
            </a:r>
          </a:p>
          <a:p>
            <a:r>
              <a:rPr lang="en-US" altLang="zh-CN" smtClean="0">
                <a:latin typeface="Georgia" pitchFamily="18" charset="0"/>
                <a:ea typeface="Meiryo UI" pitchFamily="34" charset="-128"/>
                <a:cs typeface="Meiryo UI" pitchFamily="34" charset="-128"/>
              </a:rPr>
              <a:t>Collect information from vary devices</a:t>
            </a:r>
          </a:p>
          <a:p>
            <a:r>
              <a:rPr lang="en-US" altLang="zh-CN" smtClean="0">
                <a:latin typeface="Georgia" pitchFamily="18" charset="0"/>
                <a:ea typeface="Meiryo UI" pitchFamily="34" charset="-128"/>
                <a:cs typeface="Meiryo UI" pitchFamily="34" charset="-128"/>
              </a:rPr>
              <a:t>Support cabling system</a:t>
            </a:r>
          </a:p>
          <a:p>
            <a:r>
              <a:rPr lang="en-US" altLang="zh-CN" smtClean="0">
                <a:latin typeface="Georgia" pitchFamily="18" charset="0"/>
                <a:ea typeface="Meiryo UI" pitchFamily="34" charset="-128"/>
                <a:cs typeface="Meiryo UI" pitchFamily="34" charset="-128"/>
              </a:rPr>
              <a:t>Support Resource management</a:t>
            </a:r>
          </a:p>
          <a:p>
            <a:r>
              <a:rPr lang="en-US" altLang="zh-CN" smtClean="0">
                <a:latin typeface="Georgia" pitchFamily="18" charset="0"/>
                <a:ea typeface="Meiryo UI" pitchFamily="34" charset="-128"/>
                <a:cs typeface="Meiryo UI" pitchFamily="34" charset="-128"/>
              </a:rPr>
              <a:t>ZSH improvement. </a:t>
            </a:r>
          </a:p>
          <a:p>
            <a:endParaRPr lang="en-US" altLang="zh-CN" smtClean="0">
              <a:latin typeface="Georgia" pitchFamily="18" charset="0"/>
              <a:ea typeface="Meiryo UI" pitchFamily="34" charset="-128"/>
              <a:cs typeface="Meiryo UI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59F5A1A-941A-414F-A68A-D43839957DE4}" type="slidenum">
              <a:rPr lang="zh-CN" altLang="en-US"/>
              <a:pPr/>
              <a:t>27</a:t>
            </a:fld>
            <a:endParaRPr lang="en-US" altLang="zh-CN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>
                <a:ea typeface="方正姚体" pitchFamily="2" charset="-122"/>
                <a:cs typeface="Arial" charset="0"/>
              </a:rPr>
              <a:t>未来的发展方向演讨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000" smtClean="0">
                <a:latin typeface="华文仿宋" pitchFamily="2" charset="-122"/>
                <a:ea typeface="华文仿宋" pitchFamily="2" charset="-122"/>
                <a:cs typeface="Arial" charset="0"/>
              </a:rPr>
              <a:t>Power </a:t>
            </a:r>
            <a:r>
              <a:rPr lang="zh-CN" altLang="en-US" sz="2000" smtClean="0">
                <a:latin typeface="华文仿宋" pitchFamily="2" charset="-122"/>
                <a:ea typeface="华文仿宋" pitchFamily="2" charset="-122"/>
                <a:cs typeface="Arial" charset="0"/>
              </a:rPr>
              <a:t>虚拟化的特点：</a:t>
            </a:r>
          </a:p>
          <a:p>
            <a:pPr lvl="1"/>
            <a:r>
              <a:rPr lang="zh-CN" altLang="en-US" sz="1800" smtClean="0">
                <a:solidFill>
                  <a:schemeClr val="bg2"/>
                </a:solidFill>
                <a:latin typeface="华文仿宋" pitchFamily="2" charset="-122"/>
                <a:ea typeface="华文仿宋" pitchFamily="2" charset="-122"/>
                <a:cs typeface="Arial" charset="0"/>
              </a:rPr>
              <a:t>同时支持物理设备与逻辑设备，在管理灵活性与性能之间实现平衡。</a:t>
            </a:r>
          </a:p>
          <a:p>
            <a:pPr lvl="1"/>
            <a:r>
              <a:rPr lang="zh-CN" altLang="en-US" sz="1800" smtClean="0">
                <a:solidFill>
                  <a:schemeClr val="bg2"/>
                </a:solidFill>
                <a:latin typeface="华文仿宋" pitchFamily="2" charset="-122"/>
                <a:ea typeface="华文仿宋" pitchFamily="2" charset="-122"/>
                <a:cs typeface="Arial" charset="0"/>
              </a:rPr>
              <a:t>支持</a:t>
            </a:r>
            <a:r>
              <a:rPr lang="en-US" altLang="zh-CN" sz="1800" smtClean="0">
                <a:solidFill>
                  <a:schemeClr val="bg2"/>
                </a:solidFill>
                <a:latin typeface="华文仿宋" pitchFamily="2" charset="-122"/>
                <a:ea typeface="华文仿宋" pitchFamily="2" charset="-122"/>
                <a:cs typeface="Arial" charset="0"/>
              </a:rPr>
              <a:t>CPU Pool, Mem Pool, RSDEV Pool</a:t>
            </a:r>
          </a:p>
          <a:p>
            <a:r>
              <a:rPr lang="zh-CN" altLang="en-US" sz="2000" smtClean="0">
                <a:latin typeface="华文仿宋" pitchFamily="2" charset="-122"/>
                <a:ea typeface="华文仿宋" pitchFamily="2" charset="-122"/>
                <a:cs typeface="Arial" charset="0"/>
              </a:rPr>
              <a:t>当前虚拟化管理软件的局限性。</a:t>
            </a:r>
            <a:r>
              <a:rPr lang="en-US" altLang="zh-CN" sz="2000" smtClean="0">
                <a:latin typeface="华文仿宋" pitchFamily="2" charset="-122"/>
                <a:ea typeface="华文仿宋" pitchFamily="2" charset="-122"/>
                <a:cs typeface="Arial" charset="0"/>
              </a:rPr>
              <a:t>IBM ISD, IBM Smart Cloud Entry, TeamSun Power Director, DCL PUP, HCF PSM </a:t>
            </a:r>
            <a:r>
              <a:rPr lang="zh-CN" altLang="en-US" sz="2000" smtClean="0">
                <a:latin typeface="华文仿宋" pitchFamily="2" charset="-122"/>
                <a:ea typeface="华文仿宋" pitchFamily="2" charset="-122"/>
                <a:cs typeface="Arial" charset="0"/>
              </a:rPr>
              <a:t>强调跨平台的兼容能力，却无法体现</a:t>
            </a:r>
            <a:r>
              <a:rPr lang="en-US" altLang="zh-CN" sz="2000" smtClean="0">
                <a:latin typeface="华文仿宋" pitchFamily="2" charset="-122"/>
                <a:ea typeface="华文仿宋" pitchFamily="2" charset="-122"/>
                <a:cs typeface="Arial" charset="0"/>
              </a:rPr>
              <a:t>Power</a:t>
            </a:r>
            <a:r>
              <a:rPr lang="zh-CN" altLang="en-US" sz="2000" smtClean="0">
                <a:latin typeface="华文仿宋" pitchFamily="2" charset="-122"/>
                <a:ea typeface="华文仿宋" pitchFamily="2" charset="-122"/>
                <a:cs typeface="Arial" charset="0"/>
              </a:rPr>
              <a:t>平台的虚拟化特性</a:t>
            </a:r>
          </a:p>
          <a:p>
            <a:pPr lvl="1"/>
            <a:r>
              <a:rPr lang="zh-CN" altLang="en-US" sz="1800" smtClean="0">
                <a:solidFill>
                  <a:schemeClr val="bg2"/>
                </a:solidFill>
                <a:latin typeface="华文仿宋" pitchFamily="2" charset="-122"/>
                <a:ea typeface="华文仿宋" pitchFamily="2" charset="-122"/>
                <a:cs typeface="Arial" charset="0"/>
              </a:rPr>
              <a:t>不支持物理设备分区，与目前常用的部署环境不同</a:t>
            </a:r>
          </a:p>
          <a:p>
            <a:pPr lvl="1"/>
            <a:r>
              <a:rPr lang="zh-CN" altLang="en-US" sz="1800" smtClean="0">
                <a:solidFill>
                  <a:schemeClr val="bg2"/>
                </a:solidFill>
                <a:latin typeface="华文仿宋" pitchFamily="2" charset="-122"/>
                <a:ea typeface="华文仿宋" pitchFamily="2" charset="-122"/>
                <a:cs typeface="Arial" charset="0"/>
              </a:rPr>
              <a:t>不支持</a:t>
            </a:r>
            <a:r>
              <a:rPr lang="en-US" altLang="zh-CN" sz="1800" smtClean="0">
                <a:solidFill>
                  <a:schemeClr val="bg2"/>
                </a:solidFill>
                <a:latin typeface="华文仿宋" pitchFamily="2" charset="-122"/>
                <a:ea typeface="华文仿宋" pitchFamily="2" charset="-122"/>
                <a:cs typeface="Arial" charset="0"/>
              </a:rPr>
              <a:t>CPU Pool, Mem Pool, RSDEV Pool</a:t>
            </a:r>
          </a:p>
          <a:p>
            <a:pPr lvl="1"/>
            <a:r>
              <a:rPr lang="zh-CN" altLang="en-US" sz="1800" smtClean="0">
                <a:solidFill>
                  <a:schemeClr val="bg2"/>
                </a:solidFill>
                <a:latin typeface="华文仿宋" pitchFamily="2" charset="-122"/>
                <a:ea typeface="华文仿宋" pitchFamily="2" charset="-122"/>
                <a:cs typeface="Arial" charset="0"/>
              </a:rPr>
              <a:t>不支持</a:t>
            </a:r>
            <a:r>
              <a:rPr lang="en-US" altLang="zh-CN" sz="1800" smtClean="0">
                <a:solidFill>
                  <a:schemeClr val="bg2"/>
                </a:solidFill>
                <a:latin typeface="华文仿宋" pitchFamily="2" charset="-122"/>
                <a:ea typeface="华文仿宋" pitchFamily="2" charset="-122"/>
                <a:cs typeface="Arial" charset="0"/>
              </a:rPr>
              <a:t>DLPAR</a:t>
            </a:r>
          </a:p>
          <a:p>
            <a:r>
              <a:rPr lang="en-US" altLang="zh-CN" sz="2000" smtClean="0">
                <a:latin typeface="华文仿宋" pitchFamily="2" charset="-122"/>
                <a:ea typeface="华文仿宋" pitchFamily="2" charset="-122"/>
                <a:cs typeface="Arial" charset="0"/>
              </a:rPr>
              <a:t>Power</a:t>
            </a:r>
            <a:r>
              <a:rPr lang="zh-CN" altLang="en-US" sz="2000" smtClean="0">
                <a:latin typeface="华文仿宋" pitchFamily="2" charset="-122"/>
                <a:ea typeface="华文仿宋" pitchFamily="2" charset="-122"/>
                <a:cs typeface="Arial" charset="0"/>
              </a:rPr>
              <a:t>平台专属的虚拟化管理解决方案</a:t>
            </a:r>
          </a:p>
          <a:p>
            <a:pPr lvl="1"/>
            <a:r>
              <a:rPr lang="en-US" altLang="zh-CN" sz="1800" smtClean="0">
                <a:solidFill>
                  <a:schemeClr val="bg2"/>
                </a:solidFill>
                <a:latin typeface="华文仿宋" pitchFamily="2" charset="-122"/>
                <a:ea typeface="华文仿宋" pitchFamily="2" charset="-122"/>
                <a:cs typeface="Arial" charset="0"/>
              </a:rPr>
              <a:t>Smart Monitor</a:t>
            </a:r>
            <a:r>
              <a:rPr lang="zh-CN" altLang="en-US" sz="1800" smtClean="0">
                <a:solidFill>
                  <a:schemeClr val="bg2"/>
                </a:solidFill>
                <a:latin typeface="华文仿宋" pitchFamily="2" charset="-122"/>
                <a:ea typeface="华文仿宋" pitchFamily="2" charset="-122"/>
                <a:cs typeface="Arial" charset="0"/>
              </a:rPr>
              <a:t>是体现</a:t>
            </a:r>
            <a:r>
              <a:rPr lang="en-US" altLang="zh-CN" sz="1800" smtClean="0">
                <a:solidFill>
                  <a:schemeClr val="bg2"/>
                </a:solidFill>
                <a:latin typeface="华文仿宋" pitchFamily="2" charset="-122"/>
                <a:ea typeface="华文仿宋" pitchFamily="2" charset="-122"/>
                <a:cs typeface="Arial" charset="0"/>
              </a:rPr>
              <a:t>Power</a:t>
            </a:r>
            <a:r>
              <a:rPr lang="zh-CN" altLang="en-US" sz="1800" smtClean="0">
                <a:solidFill>
                  <a:schemeClr val="bg2"/>
                </a:solidFill>
                <a:latin typeface="华文仿宋" pitchFamily="2" charset="-122"/>
                <a:ea typeface="华文仿宋" pitchFamily="2" charset="-122"/>
                <a:cs typeface="Arial" charset="0"/>
              </a:rPr>
              <a:t>平台虚拟化特点的监控工具，增加管理和部署能力可以有效的对</a:t>
            </a:r>
            <a:r>
              <a:rPr lang="en-US" altLang="zh-CN" sz="1800" smtClean="0">
                <a:solidFill>
                  <a:schemeClr val="bg2"/>
                </a:solidFill>
                <a:latin typeface="华文仿宋" pitchFamily="2" charset="-122"/>
                <a:ea typeface="华文仿宋" pitchFamily="2" charset="-122"/>
                <a:cs typeface="Arial" charset="0"/>
              </a:rPr>
              <a:t>Power</a:t>
            </a:r>
            <a:r>
              <a:rPr lang="zh-CN" altLang="en-US" sz="1800" smtClean="0">
                <a:solidFill>
                  <a:schemeClr val="bg2"/>
                </a:solidFill>
                <a:latin typeface="华文仿宋" pitchFamily="2" charset="-122"/>
                <a:ea typeface="华文仿宋" pitchFamily="2" charset="-122"/>
                <a:cs typeface="Arial" charset="0"/>
              </a:rPr>
              <a:t>平台进行管理。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A772E52-E5D9-4D32-8B53-4A5C60F99955}" type="slidenum">
              <a:rPr lang="zh-CN" altLang="en-US"/>
              <a:pPr/>
              <a:t>28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1797012" y="654012"/>
            <a:ext cx="5951619" cy="563231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720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Thank </a:t>
            </a:r>
            <a:r>
              <a:rPr lang="en-US" altLang="zh-CN" sz="720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You</a:t>
            </a:r>
          </a:p>
          <a:p>
            <a:pPr algn="ctr">
              <a:defRPr/>
            </a:pPr>
            <a:r>
              <a:rPr lang="en-US" altLang="zh-CN" sz="480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hlinkClick r:id="rId2"/>
              </a:rPr>
              <a:t>zoujiebj@cn.ibm.com</a:t>
            </a:r>
            <a:endParaRPr lang="en-US" altLang="zh-CN" sz="4800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  <a:p>
            <a:pPr algn="ctr">
              <a:defRPr/>
            </a:pPr>
            <a:r>
              <a:rPr lang="en-US" altLang="zh-CN" sz="480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jzou3700@gmail.com</a:t>
            </a:r>
          </a:p>
          <a:p>
            <a:pPr algn="ctr">
              <a:defRPr/>
            </a:pPr>
            <a:r>
              <a:rPr lang="en-US" altLang="zh-CN" sz="480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13801173700</a:t>
            </a:r>
          </a:p>
          <a:p>
            <a:pPr algn="ctr">
              <a:defRPr/>
            </a:pPr>
            <a:r>
              <a:rPr lang="en-US" altLang="zh-CN" sz="480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 </a:t>
            </a:r>
            <a:r>
              <a:rPr lang="zh-CN" altLang="en-US" sz="480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邹杰</a:t>
            </a:r>
            <a:endParaRPr lang="zh-CN" altLang="en-US" sz="480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BF9BF35-9EBB-43A2-9815-4FAED602BDAE}" type="slidenum">
              <a:rPr lang="zh-CN" altLang="en-US"/>
              <a:pPr/>
              <a:t>29</a:t>
            </a:fld>
            <a:endParaRPr lang="en-US" altLang="zh-CN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  <a:cs typeface="Arial" charset="0"/>
              </a:rPr>
              <a:t>Smart Monitor</a:t>
            </a:r>
            <a:r>
              <a:rPr lang="zh-CN" altLang="en-US" smtClean="0">
                <a:ea typeface="宋体" charset="-122"/>
                <a:cs typeface="Arial" charset="0"/>
              </a:rPr>
              <a:t>的前世今生</a:t>
            </a:r>
          </a:p>
        </p:txBody>
      </p:sp>
      <p:pic>
        <p:nvPicPr>
          <p:cNvPr id="3379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8" y="1335088"/>
            <a:ext cx="3814762" cy="4405312"/>
          </a:xfrm>
          <a:prstGeom prst="rect">
            <a:avLst/>
          </a:prstGeom>
          <a:noFill/>
          <a:ln w="34925" algn="ctr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F4BE79-11A7-4103-874A-8B87DF473368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555570" y="1603350"/>
            <a:ext cx="7777269" cy="23083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1800" dirty="0" smtClean="0">
                <a:ln/>
                <a:solidFill>
                  <a:schemeClr val="tx1">
                    <a:lumMod val="85000"/>
                    <a:lumOff val="15000"/>
                  </a:schemeClr>
                </a:solidFill>
                <a:latin typeface="幼圆" pitchFamily="49" charset="-122"/>
                <a:ea typeface="幼圆" pitchFamily="49" charset="-122"/>
              </a:rPr>
              <a:t>实时的分区状态监控是基本需求</a:t>
            </a:r>
            <a:endParaRPr lang="en-US" altLang="zh-CN" sz="1800" dirty="0" smtClean="0">
              <a:ln/>
              <a:solidFill>
                <a:schemeClr val="tx1">
                  <a:lumMod val="85000"/>
                  <a:lumOff val="15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800" dirty="0" smtClean="0">
                <a:ln/>
                <a:solidFill>
                  <a:schemeClr val="tx1">
                    <a:lumMod val="85000"/>
                    <a:lumOff val="15000"/>
                  </a:schemeClr>
                </a:solidFill>
                <a:latin typeface="幼圆" pitchFamily="49" charset="-122"/>
                <a:ea typeface="幼圆" pitchFamily="49" charset="-122"/>
              </a:rPr>
              <a:t>虚拟化的应用让传统资产管理，性能监控软件失去了作用</a:t>
            </a:r>
            <a:endParaRPr lang="en-US" altLang="zh-CN" sz="1800" dirty="0" smtClean="0">
              <a:ln/>
              <a:solidFill>
                <a:schemeClr val="tx1">
                  <a:lumMod val="85000"/>
                  <a:lumOff val="15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800" dirty="0" smtClean="0">
                <a:ln/>
                <a:solidFill>
                  <a:schemeClr val="tx1">
                    <a:lumMod val="85000"/>
                    <a:lumOff val="15000"/>
                  </a:schemeClr>
                </a:solidFill>
                <a:latin typeface="幼圆" pitchFamily="49" charset="-122"/>
                <a:ea typeface="幼圆" pitchFamily="49" charset="-122"/>
              </a:rPr>
              <a:t>微分区技术允许服务器上部署大量分区，分区监控软件成为需求</a:t>
            </a:r>
            <a:endParaRPr lang="en-US" altLang="zh-CN" sz="1800" dirty="0" smtClean="0">
              <a:ln/>
              <a:solidFill>
                <a:schemeClr val="tx1">
                  <a:lumMod val="85000"/>
                  <a:lumOff val="15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800" dirty="0" smtClean="0">
                <a:ln/>
                <a:solidFill>
                  <a:schemeClr val="tx1">
                    <a:lumMod val="85000"/>
                    <a:lumOff val="15000"/>
                  </a:schemeClr>
                </a:solidFill>
                <a:latin typeface="幼圆" pitchFamily="49" charset="-122"/>
                <a:ea typeface="幼圆" pitchFamily="49" charset="-122"/>
              </a:rPr>
              <a:t>分区的生命周期管理，企业级虚拟化的应用强化了这种需求</a:t>
            </a:r>
            <a:endParaRPr lang="en-US" altLang="zh-CN" sz="1800" dirty="0" smtClean="0">
              <a:ln/>
              <a:solidFill>
                <a:schemeClr val="tx1">
                  <a:lumMod val="85000"/>
                  <a:lumOff val="15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800" dirty="0" smtClean="0">
                <a:ln/>
                <a:solidFill>
                  <a:schemeClr val="tx1">
                    <a:lumMod val="85000"/>
                    <a:lumOff val="15000"/>
                  </a:schemeClr>
                </a:solidFill>
                <a:latin typeface="幼圆" pitchFamily="49" charset="-122"/>
                <a:ea typeface="幼圆" pitchFamily="49" charset="-122"/>
              </a:rPr>
              <a:t>用户需要灵活便捷的手段搜索到部件的信息，或者通过分区名，机箱序列号等搜索到系统信息，设备搜索是用户的重要需求。</a:t>
            </a:r>
            <a:endParaRPr lang="en-US" altLang="zh-CN" sz="1800" dirty="0" smtClean="0">
              <a:ln/>
              <a:solidFill>
                <a:schemeClr val="tx1">
                  <a:lumMod val="85000"/>
                  <a:lumOff val="15000"/>
                </a:schemeClr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5" name="WordArt 100"/>
          <p:cNvSpPr>
            <a:spLocks noChangeArrowheads="1" noChangeShapeType="1" noTextEdit="1"/>
          </p:cNvSpPr>
          <p:nvPr/>
        </p:nvSpPr>
        <p:spPr bwMode="auto">
          <a:xfrm>
            <a:off x="482544" y="654012"/>
            <a:ext cx="4125968" cy="40164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 smtClean="0">
                <a:ln w="9525">
                  <a:noFill/>
                  <a:round/>
                  <a:headEnd/>
                  <a:tailEnd/>
                </a:ln>
                <a:solidFill>
                  <a:srgbClr val="0099FF"/>
                </a:solidFill>
                <a:effectLst>
                  <a:prstShdw prst="shdw17" dist="17961" dir="13500000">
                    <a:srgbClr val="005C99"/>
                  </a:prstShdw>
                </a:effectLst>
                <a:latin typeface="方正姚体"/>
                <a:ea typeface="方正姚体"/>
              </a:rPr>
              <a:t>企业级虚拟化的深入思考</a:t>
            </a:r>
            <a:endParaRPr lang="zh-CN" altLang="en-US" sz="3600" kern="10" dirty="0">
              <a:ln w="9525">
                <a:noFill/>
                <a:round/>
                <a:headEnd/>
                <a:tailEnd/>
              </a:ln>
              <a:solidFill>
                <a:srgbClr val="0099FF"/>
              </a:solidFill>
              <a:effectLst>
                <a:prstShdw prst="shdw17" dist="17961" dir="13500000">
                  <a:srgbClr val="005C99"/>
                </a:prstShdw>
              </a:effectLst>
              <a:latin typeface="方正姚体"/>
              <a:ea typeface="方正姚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28F058B-8384-417A-9FE2-008AB71C9E91}" type="slidenum">
              <a:rPr lang="zh-CN" altLang="en-US"/>
              <a:pPr/>
              <a:t>30</a:t>
            </a:fld>
            <a:endParaRPr lang="en-US" altLang="zh-CN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  <a:cs typeface="Arial" charset="0"/>
              </a:rPr>
              <a:t>Appendix Older Version</a:t>
            </a:r>
          </a:p>
        </p:txBody>
      </p:sp>
      <p:pic>
        <p:nvPicPr>
          <p:cNvPr id="34820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3"/>
          <a:srcRect t="15706" r="21251" b="5348"/>
          <a:stretch>
            <a:fillRect/>
          </a:stretch>
        </p:blipFill>
        <p:spPr>
          <a:xfrm>
            <a:off x="141288" y="1022350"/>
            <a:ext cx="8859837" cy="4803775"/>
          </a:xfr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3D36955-841E-4C13-9CDA-47E915818422}" type="slidenum">
              <a:rPr lang="zh-CN" altLang="en-US"/>
              <a:pPr/>
              <a:t>31</a:t>
            </a:fld>
            <a:endParaRPr lang="en-US" altLang="zh-CN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  <a:cs typeface="Arial" charset="0"/>
              </a:rPr>
              <a:t>The oldest Version in Perl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>
              <a:ea typeface="宋体" charset="-122"/>
              <a:cs typeface="Arial" charset="0"/>
            </a:endParaRPr>
          </a:p>
        </p:txBody>
      </p:sp>
      <p:pic>
        <p:nvPicPr>
          <p:cNvPr id="35845" name="Picture 4" descr="zsh_perl_screen_captu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14300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C3F4C74-CC5A-420D-BD2E-CC8A34AEFED1}" type="slidenum">
              <a:rPr lang="zh-CN" altLang="en-US"/>
              <a:pPr/>
              <a:t>32</a:t>
            </a:fld>
            <a:endParaRPr lang="en-US" altLang="zh-CN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73200" y="2311400"/>
            <a:ext cx="7446963" cy="1309688"/>
          </a:xfrm>
        </p:spPr>
        <p:txBody>
          <a:bodyPr/>
          <a:lstStyle/>
          <a:p>
            <a:r>
              <a:rPr lang="en-US" altLang="zh-CN" sz="6600" smtClean="0">
                <a:ea typeface="宋体" charset="-122"/>
                <a:cs typeface="Arial" charset="0"/>
              </a:rPr>
              <a:t>Appendix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6979EF3-FEBC-4075-9FA3-95A8C0C380CD}" type="slidenum">
              <a:rPr lang="zh-CN" altLang="en-US"/>
              <a:pPr/>
              <a:t>33</a:t>
            </a:fld>
            <a:endParaRPr lang="en-US" altLang="zh-CN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  <a:cs typeface="Arial" charset="0"/>
              </a:rPr>
              <a:t>Traditional Search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  <a:cs typeface="Arial" charset="0"/>
              </a:rPr>
              <a:t>Search Utilities</a:t>
            </a:r>
          </a:p>
          <a:p>
            <a:pPr lvl="1"/>
            <a:r>
              <a:rPr lang="en-US" altLang="zh-CN" smtClean="0">
                <a:ea typeface="宋体" charset="-122"/>
                <a:cs typeface="Arial" charset="0"/>
              </a:rPr>
              <a:t>Grep</a:t>
            </a:r>
          </a:p>
          <a:p>
            <a:pPr lvl="1"/>
            <a:r>
              <a:rPr lang="en-US" altLang="zh-CN" smtClean="0">
                <a:ea typeface="宋体" charset="-122"/>
                <a:cs typeface="Arial" charset="0"/>
              </a:rPr>
              <a:t>awk ‘/re/{ print }’</a:t>
            </a:r>
          </a:p>
          <a:p>
            <a:pPr lvl="1"/>
            <a:r>
              <a:rPr lang="en-US" altLang="zh-CN" smtClean="0">
                <a:ea typeface="宋体" charset="-122"/>
                <a:cs typeface="Arial" charset="0"/>
              </a:rPr>
              <a:t>perl</a:t>
            </a:r>
          </a:p>
          <a:p>
            <a:pPr lvl="1"/>
            <a:r>
              <a:rPr lang="en-US" altLang="zh-CN" smtClean="0">
                <a:ea typeface="宋体" charset="-122"/>
                <a:cs typeface="Arial" charset="0"/>
              </a:rPr>
              <a:t>Fulltext search engine, Lucene, Solr</a:t>
            </a:r>
          </a:p>
          <a:p>
            <a:r>
              <a:rPr lang="en-US" altLang="zh-CN" smtClean="0">
                <a:ea typeface="宋体" charset="-122"/>
                <a:cs typeface="Arial" charset="0"/>
              </a:rPr>
              <a:t>Lost structure information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ea typeface="宋体" charset="-122"/>
                <a:cs typeface="Arial" charset="0"/>
              </a:rPr>
              <a:t> </a:t>
            </a:r>
          </a:p>
        </p:txBody>
      </p:sp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406400" y="3271838"/>
            <a:ext cx="4906963" cy="2471737"/>
          </a:xfrm>
          <a:prstGeom prst="rect">
            <a:avLst/>
          </a:prstGeom>
          <a:noFill/>
          <a:ln w="349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IBM Helvetica Light" pitchFamily="34" charset="0"/>
                <a:ea typeface="宋体" charset="-122"/>
              </a:rPr>
              <a:t>Server</a:t>
            </a:r>
          </a:p>
          <a:p>
            <a:r>
              <a:rPr lang="en-US" altLang="zh-CN">
                <a:latin typeface="IBM Helvetica Light" pitchFamily="34" charset="0"/>
                <a:ea typeface="宋体" charset="-122"/>
              </a:rPr>
              <a:t>	LPAR</a:t>
            </a:r>
          </a:p>
          <a:p>
            <a:r>
              <a:rPr lang="en-US" altLang="zh-CN">
                <a:latin typeface="IBM Helvetica Light" pitchFamily="34" charset="0"/>
                <a:ea typeface="宋体" charset="-122"/>
              </a:rPr>
              <a:t>		CPU</a:t>
            </a:r>
          </a:p>
          <a:p>
            <a:r>
              <a:rPr lang="en-US" altLang="zh-CN">
                <a:latin typeface="IBM Helvetica Light" pitchFamily="34" charset="0"/>
                <a:ea typeface="宋体" charset="-122"/>
              </a:rPr>
              <a:t>			Detail</a:t>
            </a:r>
          </a:p>
          <a:p>
            <a:r>
              <a:rPr lang="en-US" altLang="zh-CN">
                <a:latin typeface="IBM Helvetica Light" pitchFamily="34" charset="0"/>
                <a:ea typeface="宋体" charset="-122"/>
              </a:rPr>
              <a:t>		MEM</a:t>
            </a:r>
          </a:p>
          <a:p>
            <a:r>
              <a:rPr lang="en-US" altLang="zh-CN">
                <a:latin typeface="IBM Helvetica Light" pitchFamily="34" charset="0"/>
                <a:ea typeface="宋体" charset="-122"/>
              </a:rPr>
              <a:t>			Detail</a:t>
            </a:r>
          </a:p>
          <a:p>
            <a:r>
              <a:rPr lang="en-US" altLang="zh-CN">
                <a:latin typeface="IBM Helvetica Light" pitchFamily="34" charset="0"/>
                <a:ea typeface="宋体" charset="-122"/>
              </a:rPr>
              <a:t>		SLOT</a:t>
            </a:r>
          </a:p>
          <a:p>
            <a:r>
              <a:rPr lang="en-US" altLang="zh-CN">
                <a:latin typeface="IBM Helvetica Light" pitchFamily="34" charset="0"/>
                <a:ea typeface="宋体" charset="-122"/>
              </a:rPr>
              <a:t>			Detail</a:t>
            </a:r>
          </a:p>
          <a:p>
            <a:endParaRPr lang="zh-CN" altLang="en-US" b="0">
              <a:latin typeface="IBM Helvetica Light" pitchFamily="34" charset="0"/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27F355A-DCB7-435D-AEBD-1CA857FA8CBA}" type="slidenum">
              <a:rPr lang="zh-CN" altLang="en-US"/>
              <a:pPr/>
              <a:t>34</a:t>
            </a:fld>
            <a:endParaRPr lang="en-US" altLang="zh-CN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  <a:cs typeface="Arial" charset="0"/>
              </a:rPr>
              <a:t>Structure Commands Executor</a:t>
            </a:r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3038" y="1076325"/>
            <a:ext cx="10972800" cy="6858000"/>
          </a:xfrm>
          <a:prstGeom prst="rect">
            <a:avLst/>
          </a:prstGeom>
          <a:noFill/>
          <a:ln w="34925" algn="ctr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72C5BD5-9ECD-46C6-9AE6-D141978AB9E9}" type="slidenum">
              <a:rPr lang="zh-CN" altLang="en-US"/>
              <a:pPr/>
              <a:t>35</a:t>
            </a:fld>
            <a:endParaRPr lang="en-US" altLang="zh-CN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  <a:cs typeface="Arial" charset="0"/>
              </a:rPr>
              <a:t>Expect Result</a:t>
            </a:r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3"/>
          <a:srcRect l="125" t="12134" r="16125"/>
          <a:stretch>
            <a:fillRect/>
          </a:stretch>
        </p:blipFill>
        <p:spPr bwMode="auto">
          <a:xfrm>
            <a:off x="192088" y="1209675"/>
            <a:ext cx="7337425" cy="4811713"/>
          </a:xfrm>
          <a:prstGeom prst="rect">
            <a:avLst/>
          </a:prstGeom>
          <a:noFill/>
          <a:ln w="34925" algn="ctr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5" descr="ZTOP_Achitectu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1622" y="2260584"/>
            <a:ext cx="6048375" cy="3792538"/>
          </a:xfrm>
          <a:prstGeom prst="rect">
            <a:avLst/>
          </a:prstGeom>
          <a:gradFill rotWithShape="1">
            <a:gsLst>
              <a:gs pos="0">
                <a:srgbClr val="0066CC"/>
              </a:gs>
              <a:gs pos="50000">
                <a:srgbClr val="FFFFFF"/>
              </a:gs>
              <a:gs pos="100000">
                <a:srgbClr val="0066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</p:pic>
      <p:sp>
        <p:nvSpPr>
          <p:cNvPr id="9" name="圆角矩形 8"/>
          <p:cNvSpPr/>
          <p:nvPr/>
        </p:nvSpPr>
        <p:spPr bwMode="auto">
          <a:xfrm>
            <a:off x="1030240" y="1457298"/>
            <a:ext cx="7521678" cy="839799"/>
          </a:xfrm>
          <a:prstGeom prst="roundRect">
            <a:avLst>
              <a:gd name="adj" fmla="val 31412"/>
            </a:avLst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10800000" wrap="none" rtlCol="0" anchor="ctr"/>
          <a:lstStyle/>
          <a:p>
            <a:pPr algn="ctr"/>
            <a:endParaRPr lang="zh-CN" altLang="en-US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宋体" charset="-122"/>
            </a:endParaRPr>
          </a:p>
        </p:txBody>
      </p:sp>
      <p:sp>
        <p:nvSpPr>
          <p:cNvPr id="5122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8F469C2-2941-4933-960F-C7F212D7E3BA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223238" name="WordArt 6"/>
          <p:cNvSpPr>
            <a:spLocks noChangeArrowheads="1" noChangeShapeType="1" noTextEdit="1"/>
          </p:cNvSpPr>
          <p:nvPr/>
        </p:nvSpPr>
        <p:spPr bwMode="auto">
          <a:xfrm>
            <a:off x="1223963" y="1628775"/>
            <a:ext cx="7200900" cy="4683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2000" kern="1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幼圆"/>
                <a:ea typeface="幼圆"/>
              </a:rPr>
              <a:t>基于结构化搜索引擎，运行服务器爬虫采集服务器明细数据，</a:t>
            </a:r>
          </a:p>
          <a:p>
            <a:pPr algn="ctr">
              <a:defRPr/>
            </a:pPr>
            <a:r>
              <a:rPr lang="zh-CN" altLang="en-US" sz="2000" kern="1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幼圆"/>
                <a:ea typeface="幼圆"/>
              </a:rPr>
              <a:t>提供</a:t>
            </a:r>
            <a:r>
              <a:rPr lang="en-US" altLang="zh-CN" sz="2000" kern="1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幼圆"/>
                <a:ea typeface="幼圆"/>
              </a:rPr>
              <a:t>"</a:t>
            </a:r>
            <a:r>
              <a:rPr lang="zh-CN" altLang="en-US" sz="2000" kern="1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幼圆"/>
                <a:ea typeface="幼圆"/>
              </a:rPr>
              <a:t>结构化搜索</a:t>
            </a:r>
            <a:r>
              <a:rPr lang="en-US" altLang="zh-CN" sz="2000" kern="1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幼圆"/>
                <a:ea typeface="幼圆"/>
              </a:rPr>
              <a:t>"</a:t>
            </a:r>
            <a:r>
              <a:rPr lang="zh-CN" altLang="en-US" sz="2000" kern="1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幼圆"/>
                <a:ea typeface="幼圆"/>
              </a:rPr>
              <a:t>，通过</a:t>
            </a:r>
            <a:r>
              <a:rPr lang="en-US" altLang="zh-CN" sz="2000" kern="1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幼圆"/>
                <a:ea typeface="幼圆"/>
              </a:rPr>
              <a:t>"</a:t>
            </a:r>
            <a:r>
              <a:rPr lang="zh-CN" altLang="en-US" sz="2000" kern="1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幼圆"/>
                <a:ea typeface="幼圆"/>
              </a:rPr>
              <a:t>蛙眼监控</a:t>
            </a:r>
            <a:r>
              <a:rPr lang="en-US" altLang="zh-CN" sz="2000" kern="1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幼圆"/>
                <a:ea typeface="幼圆"/>
              </a:rPr>
              <a:t>"</a:t>
            </a:r>
            <a:r>
              <a:rPr lang="zh-CN" altLang="en-US" sz="2000" kern="1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幼圆"/>
                <a:ea typeface="幼圆"/>
              </a:rPr>
              <a:t>，记录服务器状态发生的变化</a:t>
            </a:r>
            <a:r>
              <a:rPr lang="en-US" altLang="zh-CN" sz="2000" kern="1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幼圆"/>
                <a:ea typeface="幼圆"/>
              </a:rPr>
              <a:t>.</a:t>
            </a:r>
            <a:endParaRPr lang="zh-CN" altLang="en-US" sz="2000" kern="1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幼圆"/>
              <a:ea typeface="幼圆"/>
            </a:endParaRPr>
          </a:p>
        </p:txBody>
      </p:sp>
      <p:sp>
        <p:nvSpPr>
          <p:cNvPr id="5127" name="WordArt 7"/>
          <p:cNvSpPr>
            <a:spLocks noChangeArrowheads="1" noChangeShapeType="1" noTextEdit="1"/>
          </p:cNvSpPr>
          <p:nvPr/>
        </p:nvSpPr>
        <p:spPr bwMode="auto">
          <a:xfrm>
            <a:off x="611188" y="657225"/>
            <a:ext cx="4643437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altLang="zh-CN" sz="3600" kern="10" dirty="0">
                <a:ln>
                  <a:prstDash val="solid"/>
                </a:ln>
                <a:solidFill>
                  <a:srgbClr val="0070C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Segoe Script"/>
              </a:rPr>
              <a:t>What is Smart Monitor</a:t>
            </a:r>
            <a:endParaRPr lang="zh-CN" altLang="en-US" sz="3600" kern="10" dirty="0">
              <a:ln>
                <a:prstDash val="solid"/>
              </a:ln>
              <a:solidFill>
                <a:srgbClr val="0070C0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Segoe Scrip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89116" y="4706955"/>
            <a:ext cx="9140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0" dirty="0" smtClean="0"/>
              <a:t>Smart Monitor 1.0</a:t>
            </a:r>
            <a:endParaRPr lang="zh-CN" altLang="en-US" sz="800" b="0" dirty="0"/>
          </a:p>
        </p:txBody>
      </p:sp>
      <p:sp>
        <p:nvSpPr>
          <p:cNvPr id="10" name="TextBox 9"/>
          <p:cNvSpPr txBox="1"/>
          <p:nvPr/>
        </p:nvSpPr>
        <p:spPr>
          <a:xfrm>
            <a:off x="6762780" y="3903669"/>
            <a:ext cx="17891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itchFamily="49" charset="-122"/>
                <a:ea typeface="幼圆" pitchFamily="49" charset="-122"/>
              </a:rPr>
              <a:t>实时监控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itchFamily="49" charset="-122"/>
                <a:ea typeface="幼圆" pitchFamily="49" charset="-122"/>
              </a:rPr>
              <a:t>搜索结果树形显示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itchFamily="49" charset="-122"/>
                <a:ea typeface="幼圆" pitchFamily="49" charset="-122"/>
              </a:rPr>
              <a:t>通过比对记录下变化细节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BACF44C-D19D-4C86-8AD7-3F08DBAC4C12}" type="slidenum">
              <a:rPr lang="zh-CN" altLang="en-US"/>
              <a:pPr/>
              <a:t>5</a:t>
            </a:fld>
            <a:endParaRPr lang="en-US" altLang="zh-CN"/>
          </a:p>
        </p:txBody>
      </p:sp>
      <p:pic>
        <p:nvPicPr>
          <p:cNvPr id="6147" name="Picture 9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4942" t="22685" r="39618" b="39166"/>
          <a:stretch>
            <a:fillRect/>
          </a:stretch>
        </p:blipFill>
        <p:spPr bwMode="auto">
          <a:xfrm>
            <a:off x="6011863" y="3824288"/>
            <a:ext cx="2843212" cy="1512887"/>
          </a:xfrm>
          <a:prstGeom prst="rect">
            <a:avLst/>
          </a:prstGeom>
          <a:noFill/>
          <a:ln w="34925" algn="ctr">
            <a:noFill/>
            <a:miter lim="800000"/>
            <a:headEnd/>
            <a:tailEnd/>
          </a:ln>
        </p:spPr>
      </p:pic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1225550" y="1663700"/>
            <a:ext cx="1096963" cy="1222375"/>
            <a:chOff x="1292" y="777"/>
            <a:chExt cx="691" cy="770"/>
          </a:xfrm>
        </p:grpSpPr>
        <p:pic>
          <p:nvPicPr>
            <p:cNvPr id="6200" name="Picture 80" descr="ANd9GcQoIt8YxkzZGJYXykpmZASHY73UExHcmUHh1pdEGdY4T3WbcwZ5hw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338" y="777"/>
              <a:ext cx="567" cy="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201" name="Text Box 82"/>
            <p:cNvSpPr txBox="1">
              <a:spLocks noChangeArrowheads="1"/>
            </p:cNvSpPr>
            <p:nvPr/>
          </p:nvSpPr>
          <p:spPr bwMode="auto">
            <a:xfrm>
              <a:off x="1292" y="1412"/>
              <a:ext cx="691" cy="135"/>
            </a:xfrm>
            <a:prstGeom prst="rect">
              <a:avLst/>
            </a:prstGeom>
            <a:noFill/>
            <a:ln w="349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800" b="0">
                  <a:latin typeface="Arial" charset="0"/>
                  <a:ea typeface="宋体" charset="-122"/>
                </a:rPr>
                <a:t>Smart Monitor 1.0</a:t>
              </a:r>
            </a:p>
          </p:txBody>
        </p:sp>
      </p:grpSp>
      <p:grpSp>
        <p:nvGrpSpPr>
          <p:cNvPr id="3" name="Group 84"/>
          <p:cNvGrpSpPr>
            <a:grpSpLocks/>
          </p:cNvGrpSpPr>
          <p:nvPr/>
        </p:nvGrpSpPr>
        <p:grpSpPr bwMode="auto">
          <a:xfrm>
            <a:off x="3563938" y="1736725"/>
            <a:ext cx="762000" cy="1150938"/>
            <a:chOff x="3334" y="799"/>
            <a:chExt cx="480" cy="725"/>
          </a:xfrm>
        </p:grpSpPr>
        <p:pic>
          <p:nvPicPr>
            <p:cNvPr id="6198" name="Picture 78" descr="ANd9GcQ_vvLH7-GCC4my3hlddwpVY6Cz8BS9-g9rBPSd0WvPm6hECBGe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334" y="799"/>
              <a:ext cx="480" cy="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99" name="Text Box 83"/>
            <p:cNvSpPr txBox="1">
              <a:spLocks noChangeArrowheads="1"/>
            </p:cNvSpPr>
            <p:nvPr/>
          </p:nvSpPr>
          <p:spPr bwMode="auto">
            <a:xfrm>
              <a:off x="3402" y="1389"/>
              <a:ext cx="367" cy="135"/>
            </a:xfrm>
            <a:prstGeom prst="rect">
              <a:avLst/>
            </a:prstGeom>
            <a:noFill/>
            <a:ln w="349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800" b="0">
                  <a:latin typeface="Arial" charset="0"/>
                  <a:ea typeface="宋体" charset="-122"/>
                </a:rPr>
                <a:t>ISD 6.33</a:t>
              </a:r>
            </a:p>
          </p:txBody>
        </p:sp>
      </p:grpSp>
      <p:sp>
        <p:nvSpPr>
          <p:cNvPr id="6150" name="Text Box 86"/>
          <p:cNvSpPr txBox="1">
            <a:spLocks noChangeArrowheads="1"/>
          </p:cNvSpPr>
          <p:nvPr/>
        </p:nvSpPr>
        <p:spPr bwMode="auto">
          <a:xfrm>
            <a:off x="7092950" y="5805488"/>
            <a:ext cx="360363" cy="214312"/>
          </a:xfrm>
          <a:prstGeom prst="rect">
            <a:avLst/>
          </a:prstGeom>
          <a:noFill/>
          <a:ln w="349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800" b="0">
                <a:solidFill>
                  <a:schemeClr val="bg2"/>
                </a:solidFill>
                <a:latin typeface="Arial" charset="0"/>
                <a:ea typeface="宋体" charset="-122"/>
              </a:rPr>
              <a:t>3s</a:t>
            </a:r>
          </a:p>
        </p:txBody>
      </p:sp>
      <p:sp>
        <p:nvSpPr>
          <p:cNvPr id="6151" name="Text Box 87"/>
          <p:cNvSpPr txBox="1">
            <a:spLocks noChangeArrowheads="1"/>
          </p:cNvSpPr>
          <p:nvPr/>
        </p:nvSpPr>
        <p:spPr bwMode="auto">
          <a:xfrm>
            <a:off x="7956550" y="5768975"/>
            <a:ext cx="576263" cy="214313"/>
          </a:xfrm>
          <a:prstGeom prst="rect">
            <a:avLst/>
          </a:prstGeom>
          <a:noFill/>
          <a:ln w="349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800" b="0">
                <a:solidFill>
                  <a:schemeClr val="bg2"/>
                </a:solidFill>
                <a:latin typeface="Arial" charset="0"/>
                <a:ea typeface="宋体" charset="-122"/>
              </a:rPr>
              <a:t>20+ min</a:t>
            </a:r>
          </a:p>
        </p:txBody>
      </p:sp>
      <p:pic>
        <p:nvPicPr>
          <p:cNvPr id="6152" name="Picture 92" descr="ANd9GcRzWYM48fKM2iwD7u_z_7T7nPoryXkOg8w16lFROMIjp6-dKA87Dg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47925" y="1700213"/>
            <a:ext cx="914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96"/>
          <p:cNvGrpSpPr>
            <a:grpSpLocks/>
          </p:cNvGrpSpPr>
          <p:nvPr/>
        </p:nvGrpSpPr>
        <p:grpSpPr bwMode="auto">
          <a:xfrm>
            <a:off x="431800" y="3141663"/>
            <a:ext cx="5508625" cy="2592387"/>
            <a:chOff x="680" y="1752"/>
            <a:chExt cx="4264" cy="2222"/>
          </a:xfrm>
        </p:grpSpPr>
        <p:pic>
          <p:nvPicPr>
            <p:cNvPr id="6156" name="Picture 25" descr="j0292982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309" y="2546"/>
              <a:ext cx="481" cy="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57" name="Text Box 26"/>
            <p:cNvSpPr txBox="1">
              <a:spLocks noChangeArrowheads="1"/>
            </p:cNvSpPr>
            <p:nvPr/>
          </p:nvSpPr>
          <p:spPr bwMode="auto">
            <a:xfrm>
              <a:off x="4287" y="3113"/>
              <a:ext cx="612" cy="392"/>
            </a:xfrm>
            <a:prstGeom prst="rect">
              <a:avLst/>
            </a:prstGeom>
            <a:noFill/>
            <a:ln w="349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b="0">
                  <a:solidFill>
                    <a:srgbClr val="0000CC"/>
                  </a:solidFill>
                  <a:latin typeface="Arial" charset="0"/>
                  <a:ea typeface="宋体" charset="-122"/>
                </a:rPr>
                <a:t>HMC/IVM</a:t>
              </a:r>
            </a:p>
          </p:txBody>
        </p:sp>
        <p:sp>
          <p:nvSpPr>
            <p:cNvPr id="6158" name="AutoShape 32"/>
            <p:cNvSpPr>
              <a:spLocks noChangeArrowheads="1"/>
            </p:cNvSpPr>
            <p:nvPr/>
          </p:nvSpPr>
          <p:spPr bwMode="auto">
            <a:xfrm>
              <a:off x="3946" y="2750"/>
              <a:ext cx="204" cy="136"/>
            </a:xfrm>
            <a:custGeom>
              <a:avLst/>
              <a:gdLst>
                <a:gd name="T0" fmla="*/ 153 w 21600"/>
                <a:gd name="T1" fmla="*/ 0 h 21600"/>
                <a:gd name="T2" fmla="*/ 0 w 21600"/>
                <a:gd name="T3" fmla="*/ 68 h 21600"/>
                <a:gd name="T4" fmla="*/ 153 w 21600"/>
                <a:gd name="T5" fmla="*/ 136 h 21600"/>
                <a:gd name="T6" fmla="*/ 204 w 21600"/>
                <a:gd name="T7" fmla="*/ 68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88 w 21600"/>
                <a:gd name="T13" fmla="*/ 5400 h 21600"/>
                <a:gd name="T14" fmla="*/ 18847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CCFFFF"/>
            </a:solidFill>
            <a:ln w="34925" algn="ctr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grpSp>
          <p:nvGrpSpPr>
            <p:cNvPr id="5" name="Group 49"/>
            <p:cNvGrpSpPr>
              <a:grpSpLocks/>
            </p:cNvGrpSpPr>
            <p:nvPr/>
          </p:nvGrpSpPr>
          <p:grpSpPr bwMode="auto">
            <a:xfrm>
              <a:off x="2698" y="2273"/>
              <a:ext cx="1203" cy="1225"/>
              <a:chOff x="3061" y="1185"/>
              <a:chExt cx="1203" cy="1225"/>
            </a:xfrm>
          </p:grpSpPr>
          <p:sp>
            <p:nvSpPr>
              <p:cNvPr id="194584" name="AutoShape 24"/>
              <p:cNvSpPr>
                <a:spLocks noChangeArrowheads="1"/>
              </p:cNvSpPr>
              <p:nvPr/>
            </p:nvSpPr>
            <p:spPr bwMode="auto">
              <a:xfrm rot="10800000">
                <a:off x="3061" y="1185"/>
                <a:ext cx="1203" cy="1225"/>
              </a:xfrm>
              <a:prstGeom prst="roundRect">
                <a:avLst>
                  <a:gd name="adj" fmla="val 9944"/>
                </a:avLst>
              </a:prstGeom>
              <a:solidFill>
                <a:srgbClr val="CCFFFF"/>
              </a:solidFill>
              <a:ln w="34925" algn="ctr">
                <a:noFill/>
                <a:round/>
                <a:headEnd/>
                <a:tailEnd/>
              </a:ln>
              <a:effectLst>
                <a:outerShdw dist="107763" dir="2700000" algn="ctr" rotWithShape="0">
                  <a:srgbClr val="808080">
                    <a:alpha val="50000"/>
                  </a:srgbClr>
                </a:outerShdw>
              </a:effectLst>
            </p:spPr>
            <p:txBody>
              <a:bodyPr rot="10800000"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94564" name="Rectangle 4"/>
              <p:cNvSpPr>
                <a:spLocks noChangeArrowheads="1"/>
              </p:cNvSpPr>
              <p:nvPr/>
            </p:nvSpPr>
            <p:spPr bwMode="auto">
              <a:xfrm flipV="1">
                <a:off x="3288" y="1253"/>
                <a:ext cx="543" cy="136"/>
              </a:xfrm>
              <a:prstGeom prst="rect">
                <a:avLst/>
              </a:prstGeom>
              <a:gradFill rotWithShape="1">
                <a:gsLst>
                  <a:gs pos="0">
                    <a:srgbClr val="FFCC99"/>
                  </a:gs>
                  <a:gs pos="100000">
                    <a:schemeClr val="bg1"/>
                  </a:gs>
                </a:gsLst>
                <a:lin ang="5400000" scaled="1"/>
              </a:gradFill>
              <a:ln w="12700" cap="rnd" algn="ctr">
                <a:noFill/>
                <a:prstDash val="sysDot"/>
                <a:miter lim="800000"/>
                <a:headEnd/>
                <a:tailEnd/>
              </a:ln>
              <a:effectLst>
                <a:outerShdw dist="45791" dir="3378596" algn="ctr" rotWithShape="0">
                  <a:srgbClr val="808080">
                    <a:alpha val="50000"/>
                  </a:srgbClr>
                </a:outerShdw>
              </a:effectLst>
            </p:spPr>
            <p:txBody>
              <a:bodyPr rot="10800000" wrap="none" anchor="ctr"/>
              <a:lstStyle/>
              <a:p>
                <a:pPr algn="ctr">
                  <a:defRPr/>
                </a:pPr>
                <a:r>
                  <a:rPr lang="en-US" altLang="zh-CN" sz="800" b="0">
                    <a:latin typeface="Arial" charset="0"/>
                    <a:ea typeface="宋体" charset="-122"/>
                  </a:rPr>
                  <a:t>SSH Session</a:t>
                </a:r>
              </a:p>
            </p:txBody>
          </p:sp>
          <p:sp>
            <p:nvSpPr>
              <p:cNvPr id="194565" name="Rectangle 5"/>
              <p:cNvSpPr>
                <a:spLocks noChangeArrowheads="1"/>
              </p:cNvSpPr>
              <p:nvPr/>
            </p:nvSpPr>
            <p:spPr bwMode="auto">
              <a:xfrm flipV="1">
                <a:off x="3401" y="1366"/>
                <a:ext cx="543" cy="136"/>
              </a:xfrm>
              <a:prstGeom prst="rect">
                <a:avLst/>
              </a:prstGeom>
              <a:gradFill rotWithShape="1">
                <a:gsLst>
                  <a:gs pos="0">
                    <a:srgbClr val="FFCC99"/>
                  </a:gs>
                  <a:gs pos="100000">
                    <a:schemeClr val="bg1"/>
                  </a:gs>
                </a:gsLst>
                <a:lin ang="5400000" scaled="1"/>
              </a:gradFill>
              <a:ln w="12700" cap="rnd" algn="ctr">
                <a:noFill/>
                <a:prstDash val="sysDot"/>
                <a:miter lim="800000"/>
                <a:headEnd/>
                <a:tailEnd/>
              </a:ln>
              <a:effectLst>
                <a:outerShdw dist="45791" dir="3378596" algn="ctr" rotWithShape="0">
                  <a:srgbClr val="808080">
                    <a:alpha val="50000"/>
                  </a:srgbClr>
                </a:outerShdw>
              </a:effectLst>
            </p:spPr>
            <p:txBody>
              <a:bodyPr rot="10800000" wrap="none" anchor="ctr"/>
              <a:lstStyle/>
              <a:p>
                <a:pPr algn="ctr">
                  <a:defRPr/>
                </a:pPr>
                <a:r>
                  <a:rPr lang="en-US" altLang="zh-CN" sz="800" b="0">
                    <a:latin typeface="Arial" charset="0"/>
                    <a:ea typeface="宋体" charset="-122"/>
                  </a:rPr>
                  <a:t>SSH Session</a:t>
                </a:r>
              </a:p>
            </p:txBody>
          </p:sp>
          <p:sp>
            <p:nvSpPr>
              <p:cNvPr id="194566" name="Rectangle 6"/>
              <p:cNvSpPr>
                <a:spLocks noChangeArrowheads="1"/>
              </p:cNvSpPr>
              <p:nvPr/>
            </p:nvSpPr>
            <p:spPr bwMode="auto">
              <a:xfrm flipV="1">
                <a:off x="3514" y="1480"/>
                <a:ext cx="543" cy="136"/>
              </a:xfrm>
              <a:prstGeom prst="rect">
                <a:avLst/>
              </a:prstGeom>
              <a:gradFill rotWithShape="1">
                <a:gsLst>
                  <a:gs pos="0">
                    <a:srgbClr val="FFCC99"/>
                  </a:gs>
                  <a:gs pos="100000">
                    <a:schemeClr val="bg1"/>
                  </a:gs>
                </a:gsLst>
                <a:lin ang="5400000" scaled="1"/>
              </a:gradFill>
              <a:ln w="12700" cap="rnd" algn="ctr">
                <a:noFill/>
                <a:prstDash val="sysDot"/>
                <a:miter lim="800000"/>
                <a:headEnd/>
                <a:tailEnd/>
              </a:ln>
              <a:effectLst>
                <a:outerShdw dist="45791" dir="3378596" algn="ctr" rotWithShape="0">
                  <a:srgbClr val="808080">
                    <a:alpha val="50000"/>
                  </a:srgbClr>
                </a:outerShdw>
              </a:effectLst>
            </p:spPr>
            <p:txBody>
              <a:bodyPr rot="10800000" wrap="none" anchor="ctr"/>
              <a:lstStyle/>
              <a:p>
                <a:pPr algn="ctr">
                  <a:defRPr/>
                </a:pPr>
                <a:r>
                  <a:rPr lang="en-US" altLang="zh-CN" sz="800" b="0">
                    <a:latin typeface="Arial" charset="0"/>
                    <a:ea typeface="宋体" charset="-122"/>
                  </a:rPr>
                  <a:t>SSH Session</a:t>
                </a:r>
              </a:p>
            </p:txBody>
          </p:sp>
          <p:sp>
            <p:nvSpPr>
              <p:cNvPr id="194570" name="Rectangle 10"/>
              <p:cNvSpPr>
                <a:spLocks noChangeArrowheads="1"/>
              </p:cNvSpPr>
              <p:nvPr/>
            </p:nvSpPr>
            <p:spPr bwMode="auto">
              <a:xfrm flipV="1">
                <a:off x="3627" y="1593"/>
                <a:ext cx="543" cy="136"/>
              </a:xfrm>
              <a:prstGeom prst="rect">
                <a:avLst/>
              </a:prstGeom>
              <a:gradFill rotWithShape="1">
                <a:gsLst>
                  <a:gs pos="0">
                    <a:srgbClr val="FFCC99"/>
                  </a:gs>
                  <a:gs pos="100000">
                    <a:schemeClr val="bg1"/>
                  </a:gs>
                </a:gsLst>
                <a:lin ang="5400000" scaled="1"/>
              </a:gradFill>
              <a:ln w="12700" cap="rnd" algn="ctr">
                <a:noFill/>
                <a:prstDash val="sysDot"/>
                <a:miter lim="800000"/>
                <a:headEnd/>
                <a:tailEnd/>
              </a:ln>
              <a:effectLst>
                <a:outerShdw dist="45791" dir="3378596" algn="ctr" rotWithShape="0">
                  <a:srgbClr val="808080">
                    <a:alpha val="50000"/>
                  </a:srgbClr>
                </a:outerShdw>
              </a:effectLst>
            </p:spPr>
            <p:txBody>
              <a:bodyPr rot="10800000" wrap="none" anchor="ctr"/>
              <a:lstStyle/>
              <a:p>
                <a:pPr algn="ctr">
                  <a:defRPr/>
                </a:pPr>
                <a:r>
                  <a:rPr lang="en-US" altLang="zh-CN" sz="800" b="0">
                    <a:latin typeface="Arial" charset="0"/>
                    <a:ea typeface="宋体" charset="-122"/>
                  </a:rPr>
                  <a:t>SSH Session</a:t>
                </a:r>
              </a:p>
            </p:txBody>
          </p:sp>
          <p:sp>
            <p:nvSpPr>
              <p:cNvPr id="194571" name="Rectangle 11"/>
              <p:cNvSpPr>
                <a:spLocks noChangeArrowheads="1"/>
              </p:cNvSpPr>
              <p:nvPr/>
            </p:nvSpPr>
            <p:spPr bwMode="auto">
              <a:xfrm flipV="1">
                <a:off x="3310" y="1865"/>
                <a:ext cx="543" cy="136"/>
              </a:xfrm>
              <a:prstGeom prst="rect">
                <a:avLst/>
              </a:prstGeom>
              <a:gradFill rotWithShape="1">
                <a:gsLst>
                  <a:gs pos="0">
                    <a:srgbClr val="FFCC99"/>
                  </a:gs>
                  <a:gs pos="100000">
                    <a:schemeClr val="bg1"/>
                  </a:gs>
                </a:gsLst>
                <a:lin ang="5400000" scaled="1"/>
              </a:gradFill>
              <a:ln w="12700" cap="rnd" algn="ctr">
                <a:noFill/>
                <a:prstDash val="sysDot"/>
                <a:miter lim="800000"/>
                <a:headEnd/>
                <a:tailEnd/>
              </a:ln>
              <a:effectLst>
                <a:outerShdw dist="45791" dir="3378596" algn="ctr" rotWithShape="0">
                  <a:srgbClr val="808080">
                    <a:alpha val="50000"/>
                  </a:srgbClr>
                </a:outerShdw>
              </a:effectLst>
            </p:spPr>
            <p:txBody>
              <a:bodyPr rot="10800000" wrap="none" anchor="ctr"/>
              <a:lstStyle/>
              <a:p>
                <a:pPr algn="ctr">
                  <a:defRPr/>
                </a:pPr>
                <a:r>
                  <a:rPr lang="en-US" altLang="zh-CN" sz="800" b="0">
                    <a:latin typeface="Arial" charset="0"/>
                    <a:ea typeface="宋体" charset="-122"/>
                  </a:rPr>
                  <a:t>SSH Session</a:t>
                </a:r>
              </a:p>
            </p:txBody>
          </p:sp>
          <p:sp>
            <p:nvSpPr>
              <p:cNvPr id="194572" name="Rectangle 12"/>
              <p:cNvSpPr>
                <a:spLocks noChangeArrowheads="1"/>
              </p:cNvSpPr>
              <p:nvPr/>
            </p:nvSpPr>
            <p:spPr bwMode="auto">
              <a:xfrm flipV="1">
                <a:off x="3423" y="1978"/>
                <a:ext cx="543" cy="136"/>
              </a:xfrm>
              <a:prstGeom prst="rect">
                <a:avLst/>
              </a:prstGeom>
              <a:gradFill rotWithShape="1">
                <a:gsLst>
                  <a:gs pos="0">
                    <a:srgbClr val="FFCC99"/>
                  </a:gs>
                  <a:gs pos="100000">
                    <a:schemeClr val="bg1"/>
                  </a:gs>
                </a:gsLst>
                <a:lin ang="5400000" scaled="1"/>
              </a:gradFill>
              <a:ln w="12700" cap="rnd" algn="ctr">
                <a:noFill/>
                <a:prstDash val="sysDot"/>
                <a:miter lim="800000"/>
                <a:headEnd/>
                <a:tailEnd/>
              </a:ln>
              <a:effectLst>
                <a:outerShdw dist="45791" dir="3378596" algn="ctr" rotWithShape="0">
                  <a:srgbClr val="808080">
                    <a:alpha val="50000"/>
                  </a:srgbClr>
                </a:outerShdw>
              </a:effectLst>
            </p:spPr>
            <p:txBody>
              <a:bodyPr rot="10800000" wrap="none" anchor="ctr"/>
              <a:lstStyle/>
              <a:p>
                <a:pPr algn="ctr">
                  <a:defRPr/>
                </a:pPr>
                <a:r>
                  <a:rPr lang="en-US" altLang="zh-CN" sz="800" b="0">
                    <a:latin typeface="Arial" charset="0"/>
                    <a:ea typeface="宋体" charset="-122"/>
                  </a:rPr>
                  <a:t>SSH Session</a:t>
                </a:r>
              </a:p>
            </p:txBody>
          </p:sp>
          <p:sp>
            <p:nvSpPr>
              <p:cNvPr id="194573" name="Rectangle 13"/>
              <p:cNvSpPr>
                <a:spLocks noChangeArrowheads="1"/>
              </p:cNvSpPr>
              <p:nvPr/>
            </p:nvSpPr>
            <p:spPr bwMode="auto">
              <a:xfrm flipV="1">
                <a:off x="3536" y="2091"/>
                <a:ext cx="543" cy="136"/>
              </a:xfrm>
              <a:prstGeom prst="rect">
                <a:avLst/>
              </a:prstGeom>
              <a:gradFill rotWithShape="1">
                <a:gsLst>
                  <a:gs pos="0">
                    <a:srgbClr val="FFCC99"/>
                  </a:gs>
                  <a:gs pos="100000">
                    <a:schemeClr val="bg1"/>
                  </a:gs>
                </a:gsLst>
                <a:lin ang="5400000" scaled="1"/>
              </a:gradFill>
              <a:ln w="12700" cap="rnd" algn="ctr">
                <a:noFill/>
                <a:prstDash val="sysDot"/>
                <a:miter lim="800000"/>
                <a:headEnd/>
                <a:tailEnd/>
              </a:ln>
              <a:effectLst>
                <a:outerShdw dist="45791" dir="3378596" algn="ctr" rotWithShape="0">
                  <a:srgbClr val="808080">
                    <a:alpha val="50000"/>
                  </a:srgbClr>
                </a:outerShdw>
              </a:effectLst>
            </p:spPr>
            <p:txBody>
              <a:bodyPr rot="10800000" wrap="none" anchor="ctr"/>
              <a:lstStyle/>
              <a:p>
                <a:pPr algn="ctr">
                  <a:defRPr/>
                </a:pPr>
                <a:r>
                  <a:rPr lang="en-US" altLang="zh-CN" sz="800" b="0">
                    <a:latin typeface="Arial" charset="0"/>
                    <a:ea typeface="宋体" charset="-122"/>
                  </a:rPr>
                  <a:t>SSH Session</a:t>
                </a:r>
              </a:p>
            </p:txBody>
          </p:sp>
          <p:sp>
            <p:nvSpPr>
              <p:cNvPr id="194574" name="Rectangle 14"/>
              <p:cNvSpPr>
                <a:spLocks noChangeArrowheads="1"/>
              </p:cNvSpPr>
              <p:nvPr/>
            </p:nvSpPr>
            <p:spPr bwMode="auto">
              <a:xfrm flipV="1">
                <a:off x="3649" y="2204"/>
                <a:ext cx="543" cy="136"/>
              </a:xfrm>
              <a:prstGeom prst="rect">
                <a:avLst/>
              </a:prstGeom>
              <a:gradFill rotWithShape="1">
                <a:gsLst>
                  <a:gs pos="0">
                    <a:srgbClr val="FFCC99"/>
                  </a:gs>
                  <a:gs pos="100000">
                    <a:schemeClr val="bg1"/>
                  </a:gs>
                </a:gsLst>
                <a:lin ang="5400000" scaled="1"/>
              </a:gradFill>
              <a:ln w="12700" cap="rnd" algn="ctr">
                <a:noFill/>
                <a:prstDash val="sysDot"/>
                <a:miter lim="800000"/>
                <a:headEnd/>
                <a:tailEnd/>
              </a:ln>
              <a:effectLst>
                <a:outerShdw dist="45791" dir="3378596" algn="ctr" rotWithShape="0">
                  <a:srgbClr val="808080">
                    <a:alpha val="50000"/>
                  </a:srgbClr>
                </a:outerShdw>
              </a:effectLst>
            </p:spPr>
            <p:txBody>
              <a:bodyPr rot="10800000" wrap="none" anchor="ctr"/>
              <a:lstStyle/>
              <a:p>
                <a:pPr algn="ctr">
                  <a:defRPr/>
                </a:pPr>
                <a:r>
                  <a:rPr lang="en-US" altLang="zh-CN" sz="800" b="0">
                    <a:latin typeface="Arial" charset="0"/>
                    <a:ea typeface="宋体" charset="-122"/>
                  </a:rPr>
                  <a:t>SSH Session</a:t>
                </a:r>
              </a:p>
            </p:txBody>
          </p:sp>
          <p:pic>
            <p:nvPicPr>
              <p:cNvPr id="6190" name="Picture 35" descr="j0292020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3152" y="1253"/>
                <a:ext cx="136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191" name="Picture 36" descr="j0292020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3265" y="1366"/>
                <a:ext cx="136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192" name="Picture 37" descr="j0292020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3378" y="1479"/>
                <a:ext cx="136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193" name="Picture 38" descr="j0292020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3491" y="1592"/>
                <a:ext cx="136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194" name="Picture 39" descr="j0292020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3175" y="1865"/>
                <a:ext cx="136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195" name="Picture 41" descr="j0292020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3288" y="1978"/>
                <a:ext cx="136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196" name="Picture 42" descr="j0292020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3401" y="2091"/>
                <a:ext cx="136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197" name="Picture 43" descr="j0292020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3514" y="2204"/>
                <a:ext cx="136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6" name="Group 46"/>
            <p:cNvGrpSpPr>
              <a:grpSpLocks/>
            </p:cNvGrpSpPr>
            <p:nvPr/>
          </p:nvGrpSpPr>
          <p:grpSpPr bwMode="auto">
            <a:xfrm>
              <a:off x="2517" y="2682"/>
              <a:ext cx="363" cy="282"/>
              <a:chOff x="680" y="1979"/>
              <a:chExt cx="984" cy="765"/>
            </a:xfrm>
          </p:grpSpPr>
          <p:sp>
            <p:nvSpPr>
              <p:cNvPr id="194604" name="AutoShape 44"/>
              <p:cNvSpPr>
                <a:spLocks noChangeArrowheads="1"/>
              </p:cNvSpPr>
              <p:nvPr/>
            </p:nvSpPr>
            <p:spPr bwMode="auto">
              <a:xfrm>
                <a:off x="680" y="1977"/>
                <a:ext cx="463" cy="768"/>
              </a:xfrm>
              <a:prstGeom prst="curvedRightArrow">
                <a:avLst>
                  <a:gd name="adj1" fmla="val 33117"/>
                  <a:gd name="adj2" fmla="val 66234"/>
                  <a:gd name="adj3" fmla="val 33333"/>
                </a:avLst>
              </a:prstGeom>
              <a:solidFill>
                <a:srgbClr val="FFFFA0"/>
              </a:solidFill>
              <a:ln w="34925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rgbClr val="808080">
                    <a:alpha val="50000"/>
                  </a:srgbClr>
                </a:outerShdw>
              </a:effectLst>
            </p:spPr>
            <p:txBody>
              <a:bodyPr rot="10800000"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94605" name="AutoShape 45"/>
              <p:cNvSpPr>
                <a:spLocks noChangeArrowheads="1"/>
              </p:cNvSpPr>
              <p:nvPr/>
            </p:nvSpPr>
            <p:spPr bwMode="auto">
              <a:xfrm>
                <a:off x="1200" y="1977"/>
                <a:ext cx="463" cy="768"/>
              </a:xfrm>
              <a:prstGeom prst="curvedLeftArrow">
                <a:avLst>
                  <a:gd name="adj1" fmla="val 33117"/>
                  <a:gd name="adj2" fmla="val 66234"/>
                  <a:gd name="adj3" fmla="val 33333"/>
                </a:avLst>
              </a:prstGeom>
              <a:solidFill>
                <a:srgbClr val="FFFFA0"/>
              </a:solidFill>
              <a:ln w="34925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rgbClr val="808080">
                    <a:alpha val="50000"/>
                  </a:srgbClr>
                </a:outerShdw>
              </a:effectLst>
            </p:spPr>
            <p:txBody>
              <a:bodyPr rot="10800000"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</p:grpSp>
        <p:sp>
          <p:nvSpPr>
            <p:cNvPr id="6161" name="AutoShape 33"/>
            <p:cNvSpPr>
              <a:spLocks noChangeArrowheads="1"/>
            </p:cNvSpPr>
            <p:nvPr/>
          </p:nvSpPr>
          <p:spPr bwMode="auto">
            <a:xfrm>
              <a:off x="2245" y="2728"/>
              <a:ext cx="249" cy="204"/>
            </a:xfrm>
            <a:custGeom>
              <a:avLst/>
              <a:gdLst>
                <a:gd name="T0" fmla="*/ 187 w 21600"/>
                <a:gd name="T1" fmla="*/ 0 h 21600"/>
                <a:gd name="T2" fmla="*/ 0 w 21600"/>
                <a:gd name="T3" fmla="*/ 102 h 21600"/>
                <a:gd name="T4" fmla="*/ 187 w 21600"/>
                <a:gd name="T5" fmla="*/ 204 h 21600"/>
                <a:gd name="T6" fmla="*/ 249 w 21600"/>
                <a:gd name="T7" fmla="*/ 102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83 w 21600"/>
                <a:gd name="T13" fmla="*/ 5400 h 21600"/>
                <a:gd name="T14" fmla="*/ 18911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chemeClr val="accent1">
                <a:alpha val="47058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grpSp>
          <p:nvGrpSpPr>
            <p:cNvPr id="7" name="Group 76"/>
            <p:cNvGrpSpPr>
              <a:grpSpLocks/>
            </p:cNvGrpSpPr>
            <p:nvPr/>
          </p:nvGrpSpPr>
          <p:grpSpPr bwMode="auto">
            <a:xfrm>
              <a:off x="884" y="1956"/>
              <a:ext cx="1361" cy="1746"/>
              <a:chOff x="907" y="1026"/>
              <a:chExt cx="1361" cy="1746"/>
            </a:xfrm>
          </p:grpSpPr>
          <p:sp>
            <p:nvSpPr>
              <p:cNvPr id="194624" name="AutoShape 64"/>
              <p:cNvSpPr>
                <a:spLocks noChangeArrowheads="1"/>
              </p:cNvSpPr>
              <p:nvPr/>
            </p:nvSpPr>
            <p:spPr bwMode="auto">
              <a:xfrm>
                <a:off x="907" y="1026"/>
                <a:ext cx="1362" cy="1746"/>
              </a:xfrm>
              <a:prstGeom prst="roundRect">
                <a:avLst>
                  <a:gd name="adj" fmla="val 8745"/>
                </a:avLst>
              </a:prstGeom>
              <a:gradFill rotWithShape="1">
                <a:gsLst>
                  <a:gs pos="0">
                    <a:schemeClr val="accent1"/>
                  </a:gs>
                  <a:gs pos="5000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349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b="0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6165" name="AutoShape 50"/>
              <p:cNvSpPr>
                <a:spLocks noChangeArrowheads="1"/>
              </p:cNvSpPr>
              <p:nvPr/>
            </p:nvSpPr>
            <p:spPr bwMode="auto">
              <a:xfrm rot="10800000">
                <a:off x="975" y="1389"/>
                <a:ext cx="839" cy="114"/>
              </a:xfrm>
              <a:prstGeom prst="roundRect">
                <a:avLst>
                  <a:gd name="adj" fmla="val 16667"/>
                </a:avLst>
              </a:prstGeom>
              <a:solidFill>
                <a:schemeClr val="tx1">
                  <a:alpha val="50195"/>
                </a:schemeClr>
              </a:solidFill>
              <a:ln w="34925" algn="ctr">
                <a:noFill/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en-US" altLang="zh-CN" sz="800" b="0">
                    <a:solidFill>
                      <a:schemeClr val="bg1"/>
                    </a:solidFill>
                    <a:latin typeface="Arial" charset="0"/>
                    <a:ea typeface="宋体" charset="-122"/>
                  </a:rPr>
                  <a:t>lssyscfg –r sys</a:t>
                </a:r>
              </a:p>
            </p:txBody>
          </p:sp>
          <p:sp>
            <p:nvSpPr>
              <p:cNvPr id="6166" name="AutoShape 52"/>
              <p:cNvSpPr>
                <a:spLocks noChangeArrowheads="1"/>
              </p:cNvSpPr>
              <p:nvPr/>
            </p:nvSpPr>
            <p:spPr bwMode="auto">
              <a:xfrm rot="10800000">
                <a:off x="1088" y="1502"/>
                <a:ext cx="839" cy="114"/>
              </a:xfrm>
              <a:prstGeom prst="roundRect">
                <a:avLst>
                  <a:gd name="adj" fmla="val 16667"/>
                </a:avLst>
              </a:prstGeom>
              <a:solidFill>
                <a:schemeClr val="tx1">
                  <a:alpha val="50195"/>
                </a:schemeClr>
              </a:solidFill>
              <a:ln w="34925" algn="ctr">
                <a:noFill/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en-US" altLang="zh-CN" sz="800" b="0">
                    <a:solidFill>
                      <a:schemeClr val="bg1"/>
                    </a:solidFill>
                    <a:latin typeface="Arial" charset="0"/>
                    <a:ea typeface="宋体" charset="-122"/>
                  </a:rPr>
                  <a:t>lshwres –r prof</a:t>
                </a:r>
              </a:p>
            </p:txBody>
          </p:sp>
          <p:sp>
            <p:nvSpPr>
              <p:cNvPr id="6167" name="AutoShape 53"/>
              <p:cNvSpPr>
                <a:spLocks noChangeArrowheads="1"/>
              </p:cNvSpPr>
              <p:nvPr/>
            </p:nvSpPr>
            <p:spPr bwMode="auto">
              <a:xfrm rot="10800000">
                <a:off x="1202" y="1615"/>
                <a:ext cx="839" cy="114"/>
              </a:xfrm>
              <a:prstGeom prst="roundRect">
                <a:avLst>
                  <a:gd name="adj" fmla="val 16667"/>
                </a:avLst>
              </a:prstGeom>
              <a:solidFill>
                <a:schemeClr val="tx1">
                  <a:alpha val="50195"/>
                </a:schemeClr>
              </a:solidFill>
              <a:ln w="34925" algn="ctr">
                <a:noFill/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en-US" altLang="zh-CN" sz="800" b="0">
                    <a:solidFill>
                      <a:schemeClr val="bg1"/>
                    </a:solidFill>
                    <a:latin typeface="Arial" charset="0"/>
                    <a:ea typeface="宋体" charset="-122"/>
                  </a:rPr>
                  <a:t>lssyscfg –r sys</a:t>
                </a:r>
              </a:p>
            </p:txBody>
          </p:sp>
          <p:sp>
            <p:nvSpPr>
              <p:cNvPr id="6168" name="AutoShape 54"/>
              <p:cNvSpPr>
                <a:spLocks noChangeArrowheads="1"/>
              </p:cNvSpPr>
              <p:nvPr/>
            </p:nvSpPr>
            <p:spPr bwMode="auto">
              <a:xfrm rot="10800000">
                <a:off x="1315" y="1729"/>
                <a:ext cx="839" cy="114"/>
              </a:xfrm>
              <a:prstGeom prst="roundRect">
                <a:avLst>
                  <a:gd name="adj" fmla="val 16667"/>
                </a:avLst>
              </a:prstGeom>
              <a:solidFill>
                <a:schemeClr val="tx1">
                  <a:alpha val="50195"/>
                </a:schemeClr>
              </a:solidFill>
              <a:ln w="34925" algn="ctr">
                <a:noFill/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en-US" altLang="zh-CN" sz="800" b="0">
                    <a:solidFill>
                      <a:schemeClr val="bg1"/>
                    </a:solidFill>
                    <a:latin typeface="Arial" charset="0"/>
                    <a:ea typeface="宋体" charset="-122"/>
                  </a:rPr>
                  <a:t>lshwres –r io –r …</a:t>
                </a:r>
              </a:p>
            </p:txBody>
          </p:sp>
          <p:sp>
            <p:nvSpPr>
              <p:cNvPr id="6169" name="AutoShape 59"/>
              <p:cNvSpPr>
                <a:spLocks noChangeArrowheads="1"/>
              </p:cNvSpPr>
              <p:nvPr/>
            </p:nvSpPr>
            <p:spPr bwMode="auto">
              <a:xfrm rot="10800000">
                <a:off x="998" y="2227"/>
                <a:ext cx="839" cy="114"/>
              </a:xfrm>
              <a:prstGeom prst="roundRect">
                <a:avLst>
                  <a:gd name="adj" fmla="val 16667"/>
                </a:avLst>
              </a:prstGeom>
              <a:solidFill>
                <a:schemeClr val="tx1">
                  <a:alpha val="50195"/>
                </a:schemeClr>
              </a:solidFill>
              <a:ln w="34925" algn="ctr">
                <a:noFill/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en-US" altLang="zh-CN" sz="800" b="0">
                    <a:solidFill>
                      <a:schemeClr val="bg1"/>
                    </a:solidFill>
                    <a:latin typeface="Arial" charset="0"/>
                    <a:ea typeface="宋体" charset="-122"/>
                  </a:rPr>
                  <a:t>lssyscfg –r sys</a:t>
                </a:r>
              </a:p>
            </p:txBody>
          </p:sp>
          <p:sp>
            <p:nvSpPr>
              <p:cNvPr id="6170" name="AutoShape 60"/>
              <p:cNvSpPr>
                <a:spLocks noChangeArrowheads="1"/>
              </p:cNvSpPr>
              <p:nvPr/>
            </p:nvSpPr>
            <p:spPr bwMode="auto">
              <a:xfrm rot="10800000">
                <a:off x="1111" y="2340"/>
                <a:ext cx="839" cy="114"/>
              </a:xfrm>
              <a:prstGeom prst="roundRect">
                <a:avLst>
                  <a:gd name="adj" fmla="val 16667"/>
                </a:avLst>
              </a:prstGeom>
              <a:solidFill>
                <a:schemeClr val="tx1">
                  <a:alpha val="50195"/>
                </a:schemeClr>
              </a:solidFill>
              <a:ln w="34925" algn="ctr">
                <a:noFill/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en-US" altLang="zh-CN" sz="800" b="0">
                    <a:solidFill>
                      <a:schemeClr val="bg1"/>
                    </a:solidFill>
                    <a:latin typeface="Arial" charset="0"/>
                    <a:ea typeface="宋体" charset="-122"/>
                  </a:rPr>
                  <a:t>lshwres –r prof</a:t>
                </a:r>
              </a:p>
            </p:txBody>
          </p:sp>
          <p:sp>
            <p:nvSpPr>
              <p:cNvPr id="6171" name="AutoShape 61"/>
              <p:cNvSpPr>
                <a:spLocks noChangeArrowheads="1"/>
              </p:cNvSpPr>
              <p:nvPr/>
            </p:nvSpPr>
            <p:spPr bwMode="auto">
              <a:xfrm rot="10800000">
                <a:off x="1225" y="2453"/>
                <a:ext cx="839" cy="114"/>
              </a:xfrm>
              <a:prstGeom prst="roundRect">
                <a:avLst>
                  <a:gd name="adj" fmla="val 16667"/>
                </a:avLst>
              </a:prstGeom>
              <a:solidFill>
                <a:schemeClr val="tx1">
                  <a:alpha val="50195"/>
                </a:schemeClr>
              </a:solidFill>
              <a:ln w="34925" algn="ctr">
                <a:noFill/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en-US" altLang="zh-CN" sz="800" b="0">
                    <a:solidFill>
                      <a:schemeClr val="bg1"/>
                    </a:solidFill>
                    <a:latin typeface="Arial" charset="0"/>
                    <a:ea typeface="宋体" charset="-122"/>
                  </a:rPr>
                  <a:t>lssyscfg –r sys</a:t>
                </a:r>
              </a:p>
            </p:txBody>
          </p:sp>
          <p:sp>
            <p:nvSpPr>
              <p:cNvPr id="6172" name="AutoShape 62"/>
              <p:cNvSpPr>
                <a:spLocks noChangeArrowheads="1"/>
              </p:cNvSpPr>
              <p:nvPr/>
            </p:nvSpPr>
            <p:spPr bwMode="auto">
              <a:xfrm rot="10800000">
                <a:off x="1338" y="2567"/>
                <a:ext cx="839" cy="114"/>
              </a:xfrm>
              <a:prstGeom prst="roundRect">
                <a:avLst>
                  <a:gd name="adj" fmla="val 16667"/>
                </a:avLst>
              </a:prstGeom>
              <a:solidFill>
                <a:schemeClr val="tx1">
                  <a:alpha val="50195"/>
                </a:schemeClr>
              </a:solidFill>
              <a:ln w="34925" algn="ctr">
                <a:noFill/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en-US" altLang="zh-CN" sz="800" b="0">
                    <a:solidFill>
                      <a:schemeClr val="bg1"/>
                    </a:solidFill>
                    <a:latin typeface="Arial" charset="0"/>
                    <a:ea typeface="宋体" charset="-122"/>
                  </a:rPr>
                  <a:t>lshwres –r io –r …</a:t>
                </a:r>
              </a:p>
            </p:txBody>
          </p:sp>
          <p:grpSp>
            <p:nvGrpSpPr>
              <p:cNvPr id="8" name="Group 70"/>
              <p:cNvGrpSpPr>
                <a:grpSpLocks/>
              </p:cNvGrpSpPr>
              <p:nvPr/>
            </p:nvGrpSpPr>
            <p:grpSpPr bwMode="auto">
              <a:xfrm>
                <a:off x="1202" y="1956"/>
                <a:ext cx="182" cy="181"/>
                <a:chOff x="408" y="2546"/>
                <a:chExt cx="182" cy="181"/>
              </a:xfrm>
            </p:grpSpPr>
            <p:sp>
              <p:nvSpPr>
                <p:cNvPr id="6176" name="Oval 67"/>
                <p:cNvSpPr>
                  <a:spLocks noChangeArrowheads="1"/>
                </p:cNvSpPr>
                <p:nvPr/>
              </p:nvSpPr>
              <p:spPr bwMode="auto">
                <a:xfrm>
                  <a:off x="408" y="2546"/>
                  <a:ext cx="46" cy="45"/>
                </a:xfrm>
                <a:prstGeom prst="ellipse">
                  <a:avLst/>
                </a:prstGeom>
                <a:solidFill>
                  <a:schemeClr val="tx1">
                    <a:alpha val="50195"/>
                  </a:schemeClr>
                </a:solidFill>
                <a:ln w="34925" algn="ctr">
                  <a:noFill/>
                  <a:round/>
                  <a:headEnd/>
                  <a:tailEnd/>
                </a:ln>
              </p:spPr>
              <p:txBody>
                <a:bodyPr rot="10800000"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6177" name="Oval 68"/>
                <p:cNvSpPr>
                  <a:spLocks noChangeArrowheads="1"/>
                </p:cNvSpPr>
                <p:nvPr/>
              </p:nvSpPr>
              <p:spPr bwMode="auto">
                <a:xfrm>
                  <a:off x="476" y="2614"/>
                  <a:ext cx="46" cy="45"/>
                </a:xfrm>
                <a:prstGeom prst="ellipse">
                  <a:avLst/>
                </a:prstGeom>
                <a:solidFill>
                  <a:schemeClr val="tx1">
                    <a:alpha val="50195"/>
                  </a:schemeClr>
                </a:solidFill>
                <a:ln w="34925" algn="ctr">
                  <a:noFill/>
                  <a:round/>
                  <a:headEnd/>
                  <a:tailEnd/>
                </a:ln>
              </p:spPr>
              <p:txBody>
                <a:bodyPr rot="10800000"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6178" name="Oval 69"/>
                <p:cNvSpPr>
                  <a:spLocks noChangeArrowheads="1"/>
                </p:cNvSpPr>
                <p:nvPr/>
              </p:nvSpPr>
              <p:spPr bwMode="auto">
                <a:xfrm>
                  <a:off x="544" y="2682"/>
                  <a:ext cx="46" cy="45"/>
                </a:xfrm>
                <a:prstGeom prst="ellipse">
                  <a:avLst/>
                </a:prstGeom>
                <a:solidFill>
                  <a:schemeClr val="tx1">
                    <a:alpha val="50195"/>
                  </a:schemeClr>
                </a:solidFill>
                <a:ln w="34925" algn="ctr">
                  <a:noFill/>
                  <a:round/>
                  <a:headEnd/>
                  <a:tailEnd/>
                </a:ln>
              </p:spPr>
              <p:txBody>
                <a:bodyPr rot="10800000"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</p:grpSp>
          <p:sp>
            <p:nvSpPr>
              <p:cNvPr id="6174" name="AutoShape 71"/>
              <p:cNvSpPr>
                <a:spLocks noChangeArrowheads="1"/>
              </p:cNvSpPr>
              <p:nvPr/>
            </p:nvSpPr>
            <p:spPr bwMode="auto">
              <a:xfrm rot="10800000">
                <a:off x="1043" y="1094"/>
                <a:ext cx="1111" cy="159"/>
              </a:xfrm>
              <a:prstGeom prst="roundRect">
                <a:avLst>
                  <a:gd name="adj" fmla="val 50000"/>
                </a:avLst>
              </a:prstGeom>
              <a:solidFill>
                <a:srgbClr val="CCFFCC">
                  <a:alpha val="50195"/>
                </a:srgbClr>
              </a:solidFill>
              <a:ln w="34925" algn="ctr">
                <a:noFill/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en-US" altLang="zh-CN" b="0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6175" name="WordArt 75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79" y="1139"/>
                <a:ext cx="794" cy="9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宋体"/>
                    <a:ea typeface="宋体"/>
                  </a:rPr>
                  <a:t>Command Queue</a:t>
                </a:r>
                <a:endParaRPr lang="zh-CN" altLang="en-US" sz="3600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宋体"/>
                  <a:ea typeface="宋体"/>
                </a:endParaRPr>
              </a:p>
            </p:txBody>
          </p:sp>
        </p:grpSp>
        <p:sp>
          <p:nvSpPr>
            <p:cNvPr id="6163" name="AutoShape 95"/>
            <p:cNvSpPr>
              <a:spLocks noChangeArrowheads="1"/>
            </p:cNvSpPr>
            <p:nvPr/>
          </p:nvSpPr>
          <p:spPr bwMode="auto">
            <a:xfrm rot="10800000">
              <a:off x="680" y="1752"/>
              <a:ext cx="4264" cy="2222"/>
            </a:xfrm>
            <a:prstGeom prst="wedgeRoundRectCallout">
              <a:avLst>
                <a:gd name="adj1" fmla="val 26523"/>
                <a:gd name="adj2" fmla="val 58278"/>
                <a:gd name="adj3" fmla="val 16667"/>
              </a:avLst>
            </a:prstGeom>
            <a:noFill/>
            <a:ln w="25400" algn="ctr">
              <a:solidFill>
                <a:schemeClr val="bg2"/>
              </a:solidFill>
              <a:prstDash val="dash"/>
              <a:miter lim="800000"/>
              <a:headEnd/>
              <a:tailEnd/>
            </a:ln>
          </p:spPr>
          <p:txBody>
            <a:bodyPr rot="10800000" anchor="ctr"/>
            <a:lstStyle/>
            <a:p>
              <a:pPr algn="ctr"/>
              <a:endParaRPr lang="zh-CN" altLang="en-US" b="0">
                <a:latin typeface="Arial" charset="0"/>
                <a:ea typeface="宋体" charset="-122"/>
              </a:endParaRPr>
            </a:p>
          </p:txBody>
        </p:sp>
      </p:grpSp>
      <p:sp>
        <p:nvSpPr>
          <p:cNvPr id="6154" name="Text Box 99"/>
          <p:cNvSpPr txBox="1">
            <a:spLocks noChangeArrowheads="1"/>
          </p:cNvSpPr>
          <p:nvPr/>
        </p:nvSpPr>
        <p:spPr bwMode="auto">
          <a:xfrm>
            <a:off x="5256213" y="1736725"/>
            <a:ext cx="3492500" cy="1069975"/>
          </a:xfrm>
          <a:prstGeom prst="rect">
            <a:avLst/>
          </a:prstGeom>
          <a:noFill/>
          <a:ln w="349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b="0" dirty="0">
                <a:ea typeface="幼圆" pitchFamily="49" charset="-122"/>
              </a:rPr>
              <a:t>电信集成测试显示，相同环境下</a:t>
            </a:r>
            <a:r>
              <a:rPr lang="zh-CN" altLang="en-US" sz="1600" b="0" dirty="0">
                <a:ea typeface="宋体" charset="-122"/>
              </a:rPr>
              <a:t>，</a:t>
            </a:r>
            <a:r>
              <a:rPr lang="en-US" altLang="zh-CN" sz="1400" b="0" dirty="0">
                <a:solidFill>
                  <a:schemeClr val="bg2"/>
                </a:solidFill>
                <a:ea typeface="宋体" charset="-122"/>
              </a:rPr>
              <a:t>Smart Monitor</a:t>
            </a:r>
            <a:r>
              <a:rPr lang="en-US" altLang="zh-CN" sz="1600" b="0" dirty="0">
                <a:ea typeface="宋体" charset="-122"/>
              </a:rPr>
              <a:t> </a:t>
            </a:r>
            <a:r>
              <a:rPr lang="zh-CN" altLang="en-US" sz="1600" b="0" dirty="0">
                <a:latin typeface="幼圆" pitchFamily="49" charset="-122"/>
                <a:ea typeface="幼圆" pitchFamily="49" charset="-122"/>
              </a:rPr>
              <a:t>采集数据仅需</a:t>
            </a:r>
            <a:r>
              <a:rPr lang="en-US" altLang="zh-CN" sz="1600" b="0" dirty="0">
                <a:latin typeface="幼圆" pitchFamily="49" charset="-122"/>
                <a:ea typeface="幼圆" pitchFamily="49" charset="-122"/>
              </a:rPr>
              <a:t>3</a:t>
            </a:r>
            <a:r>
              <a:rPr lang="zh-CN" altLang="en-US" sz="1600" b="0" dirty="0">
                <a:latin typeface="幼圆" pitchFamily="49" charset="-122"/>
                <a:ea typeface="幼圆" pitchFamily="49" charset="-122"/>
              </a:rPr>
              <a:t>秒钟，而</a:t>
            </a:r>
            <a:r>
              <a:rPr lang="en-US" altLang="zh-CN" sz="1600" b="0" dirty="0">
                <a:solidFill>
                  <a:schemeClr val="bg2"/>
                </a:solidFill>
                <a:ea typeface="宋体" charset="-122"/>
              </a:rPr>
              <a:t>IBM System Director</a:t>
            </a:r>
            <a:r>
              <a:rPr lang="zh-CN" altLang="en-US" sz="1600" b="0" dirty="0">
                <a:ea typeface="幼圆" pitchFamily="49" charset="-122"/>
              </a:rPr>
              <a:t>的</a:t>
            </a:r>
            <a:r>
              <a:rPr lang="en-US" altLang="zh-CN" sz="1600" b="0" dirty="0">
                <a:solidFill>
                  <a:schemeClr val="bg2"/>
                </a:solidFill>
                <a:ea typeface="宋体" charset="-122"/>
              </a:rPr>
              <a:t>Inventory Collection</a:t>
            </a:r>
            <a:r>
              <a:rPr lang="en-US" altLang="zh-CN" sz="1600" b="0" dirty="0">
                <a:ea typeface="宋体" charset="-122"/>
              </a:rPr>
              <a:t> </a:t>
            </a:r>
            <a:r>
              <a:rPr lang="zh-CN" altLang="en-US" sz="1600" b="0" dirty="0">
                <a:ea typeface="幼圆" pitchFamily="49" charset="-122"/>
              </a:rPr>
              <a:t>则耗时二十分钟以上</a:t>
            </a:r>
          </a:p>
        </p:txBody>
      </p:sp>
      <p:sp>
        <p:nvSpPr>
          <p:cNvPr id="6155" name="WordArt 100"/>
          <p:cNvSpPr>
            <a:spLocks noChangeArrowheads="1" noChangeShapeType="1" noTextEdit="1"/>
          </p:cNvSpPr>
          <p:nvPr/>
        </p:nvSpPr>
        <p:spPr bwMode="auto">
          <a:xfrm>
            <a:off x="358775" y="620713"/>
            <a:ext cx="6697663" cy="3952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noFill/>
                  <a:round/>
                  <a:headEnd/>
                  <a:tailEnd/>
                </a:ln>
                <a:solidFill>
                  <a:srgbClr val="0099FF"/>
                </a:solidFill>
                <a:effectLst>
                  <a:prstShdw prst="shdw17" dist="17961" dir="13500000">
                    <a:srgbClr val="005C99"/>
                  </a:prstShdw>
                </a:effectLst>
                <a:latin typeface="方正姚体"/>
                <a:ea typeface="方正姚体"/>
              </a:rPr>
              <a:t>优势技术：实时的服务器信息采集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82544" y="6057936"/>
            <a:ext cx="8142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dirty="0" smtClean="0">
                <a:latin typeface="幼圆" pitchFamily="49" charset="-122"/>
                <a:ea typeface="幼圆" pitchFamily="49" charset="-122"/>
              </a:rPr>
              <a:t>采集数据包括 </a:t>
            </a:r>
            <a:r>
              <a:rPr lang="en-US" altLang="zh-CN" b="0" dirty="0" smtClean="0">
                <a:solidFill>
                  <a:schemeClr val="bg1">
                    <a:lumMod val="50000"/>
                  </a:schemeClr>
                </a:solidFill>
              </a:rPr>
              <a:t>CPU , MEM, IOSLOT, VIRTUAL ETHERNET ,  Fiber </a:t>
            </a:r>
            <a:r>
              <a:rPr lang="en-US" altLang="zh-CN" b="0" dirty="0" err="1" smtClean="0">
                <a:solidFill>
                  <a:schemeClr val="bg1">
                    <a:lumMod val="50000"/>
                  </a:schemeClr>
                </a:solidFill>
              </a:rPr>
              <a:t>Channal</a:t>
            </a:r>
            <a:r>
              <a:rPr lang="en-US" altLang="zh-CN" b="0" dirty="0" smtClean="0">
                <a:solidFill>
                  <a:schemeClr val="bg1">
                    <a:lumMod val="50000"/>
                  </a:schemeClr>
                </a:solidFill>
              </a:rPr>
              <a:t>, FEA, HEA, CPU Pool, Memory, Profile, LPAR Status, Performance</a:t>
            </a:r>
            <a:endParaRPr lang="zh-CN" alt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B6FBC3A-5142-449E-A4B3-0FE7E9EB441C}" type="slidenum">
              <a:rPr lang="zh-CN" altLang="en-US"/>
              <a:pPr/>
              <a:t>6</a:t>
            </a:fld>
            <a:endParaRPr lang="en-US" altLang="zh-CN"/>
          </a:p>
        </p:txBody>
      </p:sp>
      <p:pic>
        <p:nvPicPr>
          <p:cNvPr id="7171" name="Picture 3" descr="structure_diff (3)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700" y="1196975"/>
            <a:ext cx="6373813" cy="4768850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</p:spPr>
      </p:pic>
      <p:sp>
        <p:nvSpPr>
          <p:cNvPr id="7172" name="WordArt 8"/>
          <p:cNvSpPr>
            <a:spLocks noChangeArrowheads="1" noChangeShapeType="1" noTextEdit="1"/>
          </p:cNvSpPr>
          <p:nvPr/>
        </p:nvSpPr>
        <p:spPr bwMode="auto">
          <a:xfrm>
            <a:off x="358775" y="620713"/>
            <a:ext cx="3168650" cy="3603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noFill/>
                  <a:round/>
                  <a:headEnd/>
                  <a:tailEnd/>
                </a:ln>
                <a:solidFill>
                  <a:srgbClr val="0099FF"/>
                </a:solidFill>
                <a:effectLst>
                  <a:prstShdw prst="shdw17" dist="17961" dir="13500000">
                    <a:srgbClr val="005C99"/>
                  </a:prstShdw>
                </a:effectLst>
                <a:latin typeface="方正姚体"/>
                <a:ea typeface="方正姚体"/>
              </a:rPr>
              <a:t>结构化差异比对</a:t>
            </a:r>
          </a:p>
        </p:txBody>
      </p:sp>
      <p:sp>
        <p:nvSpPr>
          <p:cNvPr id="196615" name="WordArt 7"/>
          <p:cNvSpPr>
            <a:spLocks noChangeArrowheads="1" noChangeShapeType="1" noTextEdit="1"/>
          </p:cNvSpPr>
          <p:nvPr/>
        </p:nvSpPr>
        <p:spPr bwMode="auto">
          <a:xfrm>
            <a:off x="6227763" y="4760913"/>
            <a:ext cx="2284412" cy="9636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1800" kern="1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华文细黑"/>
                <a:ea typeface="华文细黑"/>
              </a:rPr>
              <a:t>结构化数据差异比</a:t>
            </a:r>
          </a:p>
          <a:p>
            <a:pPr algn="ctr">
              <a:defRPr/>
            </a:pPr>
            <a:r>
              <a:rPr lang="zh-CN" altLang="en-US" sz="1800" kern="1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华文细黑"/>
                <a:ea typeface="华文细黑"/>
              </a:rPr>
              <a:t>对，除记录点外，</a:t>
            </a:r>
          </a:p>
          <a:p>
            <a:pPr algn="ctr">
              <a:defRPr/>
            </a:pPr>
            <a:r>
              <a:rPr lang="zh-CN" altLang="en-US" sz="1800" kern="1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华文细黑"/>
                <a:ea typeface="华文细黑"/>
              </a:rPr>
              <a:t>还记录差异点发生</a:t>
            </a:r>
          </a:p>
          <a:p>
            <a:pPr algn="ctr">
              <a:defRPr/>
            </a:pPr>
            <a:r>
              <a:rPr lang="zh-CN" altLang="en-US" sz="1800" kern="1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华文细黑"/>
                <a:ea typeface="华文细黑"/>
              </a:rPr>
              <a:t>的具体路径信息</a:t>
            </a:r>
          </a:p>
        </p:txBody>
      </p:sp>
      <p:sp>
        <p:nvSpPr>
          <p:cNvPr id="7" name="圆角矩形标注 6"/>
          <p:cNvSpPr/>
          <p:nvPr/>
        </p:nvSpPr>
        <p:spPr bwMode="auto">
          <a:xfrm>
            <a:off x="6069033" y="4597416"/>
            <a:ext cx="2555910" cy="1277955"/>
          </a:xfrm>
          <a:prstGeom prst="wedgeRoundRectCallout">
            <a:avLst>
              <a:gd name="adj1" fmla="val -67789"/>
              <a:gd name="adj2" fmla="val 9582"/>
              <a:gd name="adj3" fmla="val 16667"/>
            </a:avLst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400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930BD0C-F92A-4180-BBA9-170693D58064}" type="slidenum">
              <a:rPr lang="zh-CN" altLang="en-US"/>
              <a:pPr/>
              <a:t>7</a:t>
            </a:fld>
            <a:endParaRPr lang="en-US" altLang="zh-CN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5104060" y="1785915"/>
            <a:ext cx="3438278" cy="3970360"/>
          </a:xfrm>
          <a:noFill/>
        </p:spPr>
      </p:pic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647700" y="1557338"/>
            <a:ext cx="4143378" cy="4662815"/>
          </a:xfrm>
          <a:prstGeom prst="rect">
            <a:avLst/>
          </a:prstGeom>
          <a:noFill/>
          <a:ln w="349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1800" b="0" dirty="0" smtClean="0">
                <a:latin typeface="Arial" charset="0"/>
                <a:ea typeface="华文彩云" pitchFamily="2" charset="-122"/>
              </a:rPr>
              <a:t>搜索应用</a:t>
            </a:r>
            <a:r>
              <a:rPr lang="en-US" altLang="zh-CN" sz="1800" b="0" dirty="0" smtClean="0">
                <a:latin typeface="Arial" charset="0"/>
                <a:ea typeface="华文彩云" pitchFamily="2" charset="-122"/>
              </a:rPr>
              <a:t>》 </a:t>
            </a:r>
            <a:r>
              <a:rPr lang="zh-CN" altLang="en-US" sz="1800" b="0" dirty="0" smtClean="0">
                <a:latin typeface="Arial" charset="0"/>
                <a:ea typeface="华文彩云" pitchFamily="2" charset="-122"/>
              </a:rPr>
              <a:t>机房</a:t>
            </a:r>
            <a:r>
              <a:rPr lang="zh-CN" altLang="en-US" sz="1800" b="0" dirty="0">
                <a:latin typeface="Arial" charset="0"/>
                <a:ea typeface="华文彩云" pitchFamily="2" charset="-122"/>
              </a:rPr>
              <a:t>可视化管理方案</a:t>
            </a:r>
          </a:p>
          <a:p>
            <a:pPr lvl="1">
              <a:buFont typeface="Wingdings" pitchFamily="2" charset="2"/>
              <a:buChar char="l"/>
            </a:pPr>
            <a:r>
              <a:rPr lang="zh-CN" altLang="en-US" sz="1800" b="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使用移动设备对</a:t>
            </a:r>
            <a:r>
              <a:rPr lang="en-US" altLang="zh-CN" sz="1800" b="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Power</a:t>
            </a:r>
            <a:r>
              <a:rPr lang="zh-CN" altLang="en-US" sz="1800" b="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服务器进行现场管理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1800" b="0" dirty="0" smtClean="0">
                <a:ea typeface="华文彩云" pitchFamily="2" charset="-122"/>
              </a:rPr>
              <a:t>搜索应用 </a:t>
            </a:r>
            <a:r>
              <a:rPr lang="en-US" altLang="zh-CN" sz="1800" b="0" dirty="0" smtClean="0">
                <a:ea typeface="华文彩云" pitchFamily="2" charset="-122"/>
              </a:rPr>
              <a:t>》</a:t>
            </a:r>
            <a:r>
              <a:rPr lang="zh-CN" altLang="en-US" sz="1800" b="0" dirty="0" smtClean="0">
                <a:ea typeface="华文彩云" pitchFamily="2" charset="-122"/>
              </a:rPr>
              <a:t>资产</a:t>
            </a:r>
            <a:r>
              <a:rPr lang="zh-CN" altLang="en-US" sz="1800" b="0" dirty="0">
                <a:ea typeface="华文彩云" pitchFamily="2" charset="-122"/>
              </a:rPr>
              <a:t>管理</a:t>
            </a:r>
          </a:p>
          <a:p>
            <a:pPr lvl="1">
              <a:buFont typeface="Wingdings" pitchFamily="2" charset="2"/>
              <a:buChar char="l"/>
            </a:pPr>
            <a:r>
              <a:rPr lang="zh-CN" altLang="en-US" sz="1800" b="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通过结构化搜索，轻松获取设备信息，处理器，内存，机箱，板卡等</a:t>
            </a:r>
            <a:endParaRPr lang="en-US" altLang="zh-CN" sz="1800" b="0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1800" b="0" dirty="0" smtClean="0">
                <a:latin typeface="Arial" charset="0"/>
                <a:ea typeface="华文彩云" pitchFamily="2" charset="-122"/>
              </a:rPr>
              <a:t>蛙眼监控</a:t>
            </a:r>
            <a:r>
              <a:rPr lang="en-US" altLang="zh-CN" sz="1800" b="0" dirty="0" smtClean="0">
                <a:latin typeface="Arial" charset="0"/>
                <a:ea typeface="华文彩云" pitchFamily="2" charset="-122"/>
              </a:rPr>
              <a:t>》</a:t>
            </a:r>
            <a:r>
              <a:rPr lang="zh-CN" altLang="en-US" sz="1800" b="0" dirty="0" smtClean="0">
                <a:latin typeface="Arial" charset="0"/>
                <a:ea typeface="华文彩云" pitchFamily="2" charset="-122"/>
              </a:rPr>
              <a:t>风险分析</a:t>
            </a:r>
            <a:r>
              <a:rPr lang="zh-CN" altLang="en-US" sz="1800" b="0" dirty="0">
                <a:latin typeface="Arial" charset="0"/>
                <a:ea typeface="华文彩云" pitchFamily="2" charset="-122"/>
              </a:rPr>
              <a:t>及资源利用管理</a:t>
            </a:r>
          </a:p>
          <a:p>
            <a:pPr lvl="1">
              <a:buFont typeface="Wingdings" pitchFamily="2" charset="2"/>
              <a:buChar char="l"/>
            </a:pPr>
            <a:r>
              <a:rPr lang="zh-CN" altLang="en-US" sz="1800" b="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跟踪服务器虚拟化信息的变更，为分析潜在风险和监控资源利用成为</a:t>
            </a:r>
            <a:r>
              <a:rPr lang="zh-CN" altLang="en-US" sz="1800" b="0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可能</a:t>
            </a:r>
            <a:endParaRPr lang="en-US" altLang="zh-CN" sz="1800" b="0" dirty="0" smtClean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1800" b="0" dirty="0" smtClean="0">
                <a:latin typeface="Arial" charset="0"/>
                <a:ea typeface="华文彩云" pitchFamily="2" charset="-122"/>
              </a:rPr>
              <a:t>实时监控</a:t>
            </a:r>
            <a:r>
              <a:rPr lang="en-US" altLang="zh-CN" sz="1800" b="0" dirty="0" smtClean="0">
                <a:latin typeface="Arial" charset="0"/>
                <a:ea typeface="华文彩云" pitchFamily="2" charset="-122"/>
              </a:rPr>
              <a:t>》</a:t>
            </a:r>
            <a:r>
              <a:rPr lang="zh-CN" altLang="en-US" sz="1800" b="0" dirty="0" smtClean="0">
                <a:latin typeface="Arial" charset="0"/>
                <a:ea typeface="华文彩云" pitchFamily="2" charset="-122"/>
              </a:rPr>
              <a:t>监控应用</a:t>
            </a:r>
            <a:endParaRPr lang="en-US" altLang="zh-CN" sz="1800" b="0" dirty="0" smtClean="0">
              <a:latin typeface="Arial" charset="0"/>
              <a:ea typeface="华文彩云" pitchFamily="2" charset="-122"/>
            </a:endParaRPr>
          </a:p>
          <a:p>
            <a:pPr lvl="1">
              <a:buFont typeface="Wingdings" pitchFamily="2" charset="2"/>
              <a:buChar char="l"/>
            </a:pPr>
            <a:r>
              <a:rPr lang="zh-CN" altLang="en-US" sz="1800" b="0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集成到多种监控软件中</a:t>
            </a:r>
            <a:endParaRPr lang="zh-CN" altLang="en-US" sz="1800" b="0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8197" name="WordArt 5"/>
          <p:cNvSpPr>
            <a:spLocks noChangeArrowheads="1" noChangeShapeType="1" noTextEdit="1"/>
          </p:cNvSpPr>
          <p:nvPr/>
        </p:nvSpPr>
        <p:spPr bwMode="auto">
          <a:xfrm>
            <a:off x="323850" y="620713"/>
            <a:ext cx="1800225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noFill/>
                  <a:round/>
                  <a:headEnd/>
                  <a:tailEnd/>
                </a:ln>
                <a:solidFill>
                  <a:srgbClr val="0099FF"/>
                </a:solidFill>
                <a:effectLst>
                  <a:prstShdw prst="shdw17" dist="17961" dir="13500000">
                    <a:srgbClr val="005C99"/>
                  </a:prstShdw>
                </a:effectLst>
                <a:latin typeface="方正姚体"/>
                <a:ea typeface="方正姚体"/>
              </a:rPr>
              <a:t>应用场景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BB5C448-D5C4-4CA2-B695-4B19F8A4F202}" type="slidenum">
              <a:rPr lang="zh-CN" altLang="en-US"/>
              <a:pPr/>
              <a:t>8</a:t>
            </a:fld>
            <a:endParaRPr lang="en-US" altLang="zh-CN"/>
          </a:p>
        </p:txBody>
      </p:sp>
      <p:pic>
        <p:nvPicPr>
          <p:cNvPr id="9219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64275" y="2457450"/>
            <a:ext cx="2411413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0" name="AutoShape 8"/>
          <p:cNvSpPr>
            <a:spLocks noChangeArrowheads="1"/>
          </p:cNvSpPr>
          <p:nvPr/>
        </p:nvSpPr>
        <p:spPr bwMode="auto">
          <a:xfrm>
            <a:off x="3708400" y="4257675"/>
            <a:ext cx="2952750" cy="2087563"/>
          </a:xfrm>
          <a:prstGeom prst="wedgeRoundRectCallout">
            <a:avLst>
              <a:gd name="adj1" fmla="val -69301"/>
              <a:gd name="adj2" fmla="val -38819"/>
              <a:gd name="adj3" fmla="val 16667"/>
            </a:avLst>
          </a:prstGeom>
          <a:noFill/>
          <a:ln w="34925" algn="ctr">
            <a:solidFill>
              <a:schemeClr val="bg2"/>
            </a:solidFill>
            <a:prstDash val="sysDot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 b="0">
              <a:latin typeface="Arial" charset="0"/>
              <a:ea typeface="宋体" charset="-122"/>
            </a:endParaRP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584200"/>
            <a:ext cx="8686800" cy="608013"/>
          </a:xfrm>
        </p:spPr>
        <p:txBody>
          <a:bodyPr/>
          <a:lstStyle/>
          <a:p>
            <a:r>
              <a:rPr lang="zh-CN" altLang="en-US" sz="2800" dirty="0" smtClean="0">
                <a:latin typeface="Impact" pitchFamily="34" charset="0"/>
                <a:ea typeface="方正姚体" pitchFamily="2" charset="-122"/>
                <a:cs typeface="Arial" charset="0"/>
              </a:rPr>
              <a:t>机房移动管理方案</a:t>
            </a:r>
          </a:p>
        </p:txBody>
      </p:sp>
      <p:sp>
        <p:nvSpPr>
          <p:cNvPr id="9222" name="Rectangle 4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如何在服务器的机房里得到服务器虚拟化信息，运行的分区</a:t>
            </a:r>
            <a:r>
              <a:rPr lang="en-US" altLang="zh-CN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, </a:t>
            </a:r>
            <a:r>
              <a:rPr lang="zh-CN" altLang="en-US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安装的板卡？</a:t>
            </a:r>
          </a:p>
        </p:txBody>
      </p:sp>
      <p:pic>
        <p:nvPicPr>
          <p:cNvPr id="9223" name="Picture 5" descr="Manage Now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3238" y="1989138"/>
            <a:ext cx="55245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4" name="Picture 6" descr="全屏捕获 201378 224021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68538" y="4113213"/>
            <a:ext cx="596900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5" name="Picture 9" descr="Inside-iPad-Mini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16350" y="4508500"/>
            <a:ext cx="2736850" cy="153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67E4A31-368F-4BA5-9E3F-55B115524303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>
                <a:latin typeface="Impact" pitchFamily="34" charset="0"/>
                <a:ea typeface="方正姚体" pitchFamily="2" charset="-122"/>
                <a:cs typeface="Arial" charset="0"/>
              </a:rPr>
              <a:t>资产管理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1341438"/>
            <a:ext cx="2952750" cy="4667250"/>
          </a:xfrm>
        </p:spPr>
        <p:txBody>
          <a:bodyPr/>
          <a:lstStyle/>
          <a:p>
            <a:r>
              <a:rPr lang="zh-CN" altLang="en-US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大量投资采购的</a:t>
            </a:r>
            <a:r>
              <a:rPr lang="en-US" altLang="zh-CN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IT</a:t>
            </a:r>
            <a:r>
              <a:rPr lang="zh-CN" altLang="en-US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资产有没有流失，有没有得到合理的利用？</a:t>
            </a:r>
          </a:p>
          <a:p>
            <a:pPr lvl="1"/>
            <a:r>
              <a:rPr lang="zh-CN" altLang="en-US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多少机箱 </a:t>
            </a:r>
            <a:r>
              <a:rPr lang="en-US" altLang="zh-CN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?</a:t>
            </a:r>
          </a:p>
          <a:p>
            <a:pPr lvl="1"/>
            <a:r>
              <a:rPr lang="zh-CN" altLang="en-US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多少板卡</a:t>
            </a:r>
            <a:r>
              <a:rPr lang="en-US" altLang="zh-CN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?</a:t>
            </a:r>
          </a:p>
          <a:p>
            <a:pPr lvl="1"/>
            <a:r>
              <a:rPr lang="zh-CN" altLang="en-US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多少内存</a:t>
            </a:r>
            <a:r>
              <a:rPr lang="en-US" altLang="zh-CN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?</a:t>
            </a:r>
          </a:p>
          <a:p>
            <a:pPr lvl="1"/>
            <a:r>
              <a:rPr lang="zh-CN" altLang="en-US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多少</a:t>
            </a:r>
            <a:r>
              <a:rPr lang="en-US" altLang="zh-CN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CPU?</a:t>
            </a:r>
          </a:p>
          <a:p>
            <a:pPr lvl="1"/>
            <a:r>
              <a:rPr lang="zh-CN" altLang="en-US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何时增加了部件</a:t>
            </a:r>
            <a:r>
              <a:rPr lang="en-US" altLang="zh-CN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?</a:t>
            </a:r>
          </a:p>
          <a:p>
            <a:pPr lvl="1"/>
            <a:r>
              <a:rPr lang="zh-CN" altLang="en-US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何时减少了部件</a:t>
            </a:r>
            <a:r>
              <a:rPr lang="en-US" altLang="zh-CN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?</a:t>
            </a:r>
          </a:p>
          <a:p>
            <a:pPr lvl="1"/>
            <a:r>
              <a:rPr lang="zh-CN" altLang="en-US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．．．</a:t>
            </a:r>
          </a:p>
        </p:txBody>
      </p:sp>
      <p:pic>
        <p:nvPicPr>
          <p:cNvPr id="10245" name="Picture 6" descr="?ui=2&amp;ik=34768cc40a&amp;view=att&amp;th=13e312e03e232e7f&amp;attid=0"/>
          <p:cNvPicPr>
            <a:picLocks noChangeAspect="1" noChangeArrowheads="1"/>
          </p:cNvPicPr>
          <p:nvPr/>
        </p:nvPicPr>
        <p:blipFill>
          <a:blip r:embed="rId3"/>
          <a:srcRect t="15976" b="15417"/>
          <a:stretch>
            <a:fillRect/>
          </a:stretch>
        </p:blipFill>
        <p:spPr bwMode="auto">
          <a:xfrm>
            <a:off x="3419475" y="1412875"/>
            <a:ext cx="5335588" cy="228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6" name="Picture 7" descr="?ui=2&amp;ik=34768cc40a&amp;view=att&amp;th=13e312e03e232e7f&amp;attid=0"/>
          <p:cNvPicPr>
            <a:picLocks noChangeAspect="1" noChangeArrowheads="1"/>
          </p:cNvPicPr>
          <p:nvPr/>
        </p:nvPicPr>
        <p:blipFill>
          <a:blip r:embed="rId4"/>
          <a:srcRect t="15935" b="8641"/>
          <a:stretch>
            <a:fillRect/>
          </a:stretch>
        </p:blipFill>
        <p:spPr bwMode="auto">
          <a:xfrm>
            <a:off x="3455988" y="3752850"/>
            <a:ext cx="5256212" cy="239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MTOOLS" val="&lt;WMTools ver=&quot;1.0&quot;&gt;&lt;Timings&gt;&lt;Slide id=&quot;257&quot; dur=&quot;1.332&quot;/&gt;&lt;/Timings&gt;&lt;/WMTools&gt;"/>
</p:tagLst>
</file>

<file path=ppt/theme/theme1.xml><?xml version="1.0" encoding="utf-8"?>
<a:theme xmlns:a="http://schemas.openxmlformats.org/drawingml/2006/main" name="5_IBM2009">
  <a:themeElements>
    <a:clrScheme name="3_IBM2009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9999"/>
      </a:accent1>
      <a:accent2>
        <a:srgbClr val="71BFA7"/>
      </a:accent2>
      <a:accent3>
        <a:srgbClr val="FFFFFF"/>
      </a:accent3>
      <a:accent4>
        <a:srgbClr val="000000"/>
      </a:accent4>
      <a:accent5>
        <a:srgbClr val="AACACA"/>
      </a:accent5>
      <a:accent6>
        <a:srgbClr val="66AD97"/>
      </a:accent6>
      <a:hlink>
        <a:srgbClr val="7889FB"/>
      </a:hlink>
      <a:folHlink>
        <a:srgbClr val="9900CC"/>
      </a:folHlink>
    </a:clrScheme>
    <a:fontScheme name="5_IBM2009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/>
          <a:tailEnd/>
        </a:ln>
      </a:spPr>
      <a:bodyPr rot="10800000" wrap="none" anchor="ctr"/>
      <a:lstStyle>
        <a:defPPr>
          <a:defRPr>
            <a:ln w="18000">
              <a:solidFill>
                <a:schemeClr val="accent2">
                  <a:satMod val="140000"/>
                </a:schemeClr>
              </a:solidFill>
              <a:prstDash val="solid"/>
              <a:miter lim="800000"/>
            </a:ln>
            <a:noFill/>
            <a:effectLst>
              <a:outerShdw blurRad="25500" dist="23000" dir="7020000" algn="tl">
                <a:srgbClr val="000000">
                  <a:alpha val="50000"/>
                </a:srgbClr>
              </a:outerShdw>
            </a:effectLst>
            <a:ea typeface="宋体" charset="-122"/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3_IBM200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71BFA7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66AD97"/>
        </a:accent6>
        <a:hlink>
          <a:srgbClr val="7889FB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89843</TotalTime>
  <Words>2060</Words>
  <Application>Microsoft Office PowerPoint</Application>
  <PresentationFormat>全屏显示(4:3)</PresentationFormat>
  <Paragraphs>296</Paragraphs>
  <Slides>35</Slides>
  <Notes>28</Notes>
  <HiddenSlides>15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53" baseType="lpstr">
      <vt:lpstr>Aharoni</vt:lpstr>
      <vt:lpstr>IBM Helvetica Light</vt:lpstr>
      <vt:lpstr>Meiryo UI</vt:lpstr>
      <vt:lpstr>方正姚体</vt:lpstr>
      <vt:lpstr>华文彩云</vt:lpstr>
      <vt:lpstr>华文仿宋</vt:lpstr>
      <vt:lpstr>华文细黑</vt:lpstr>
      <vt:lpstr>华文新魏</vt:lpstr>
      <vt:lpstr>隶书</vt:lpstr>
      <vt:lpstr>宋体</vt:lpstr>
      <vt:lpstr>幼圆</vt:lpstr>
      <vt:lpstr>Arial</vt:lpstr>
      <vt:lpstr>Georgia</vt:lpstr>
      <vt:lpstr>Impact</vt:lpstr>
      <vt:lpstr>Segoe Script</vt:lpstr>
      <vt:lpstr>Times New Roman</vt:lpstr>
      <vt:lpstr>Wingdings</vt:lpstr>
      <vt:lpstr>5_IBM2009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机房移动管理方案</vt:lpstr>
      <vt:lpstr>资产管理</vt:lpstr>
      <vt:lpstr>风险分析及资源利用管理</vt:lpstr>
      <vt:lpstr>结构化数据监控</vt:lpstr>
      <vt:lpstr>Win Market !</vt:lpstr>
      <vt:lpstr>代理商定制界面</vt:lpstr>
      <vt:lpstr>代理商的声音</vt:lpstr>
      <vt:lpstr>在标书中声明虚拟化监控的优势技术</vt:lpstr>
      <vt:lpstr>增加有吸引力的销售选项</vt:lpstr>
      <vt:lpstr>新的卖点 -- 捆绑专业服务</vt:lpstr>
      <vt:lpstr>应用开发接口</vt:lpstr>
      <vt:lpstr>Features on Road</vt:lpstr>
      <vt:lpstr>Automatic Layout Conversation of Structure Data – 1/4</vt:lpstr>
      <vt:lpstr>Automatic Layout Conversation of Structure Data 2/4</vt:lpstr>
      <vt:lpstr>Automatic Layout Conversation of Structure Data 3/4</vt:lpstr>
      <vt:lpstr>Automatic Layout Conversation of Structure Data 4/4</vt:lpstr>
      <vt:lpstr>Automatic Layout Conversation of Structure Data</vt:lpstr>
      <vt:lpstr>Automatic Layout Conversation of Structure Data</vt:lpstr>
      <vt:lpstr>Future Plan</vt:lpstr>
      <vt:lpstr>未来的发展方向演讨</vt:lpstr>
      <vt:lpstr>PowerPoint 演示文稿</vt:lpstr>
      <vt:lpstr>Smart Monitor的前世今生</vt:lpstr>
      <vt:lpstr>Appendix Older Version</vt:lpstr>
      <vt:lpstr>The oldest Version in Perl</vt:lpstr>
      <vt:lpstr>Appendix</vt:lpstr>
      <vt:lpstr>Traditional Search</vt:lpstr>
      <vt:lpstr>Structure Commands Executor</vt:lpstr>
      <vt:lpstr>Expect Result</vt:lpstr>
    </vt:vector>
  </TitlesOfParts>
  <Manager>Sam Lin, Palisades, New York</Manager>
  <Company>IBM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SMB – 2004 Execution Priorities and Actions</dc:title>
  <dc:creator>Robert Sabol</dc:creator>
  <dc:description>Blue Onyx Deluxe, Blue Pearl Deluxe:  Generally for "customer-facing" presentations_x000d_
-  Blue Pearl Deluxe is useful for one-on-one laptop presentations and for easy printing.  Textures on the opening screen carry through the blue bands on text slides._x000d_
-  Blue Onyx Deluxe relies heavily on black for maximum contrast, particularly in projection._x000d_
Blue Onyx Basic, Blue Pearl Basic:  Intended for basic internal presentations.  May also be used for customers._x000d_
-  Blue Onyx Basic uses black throughout for maximum contrast, particularly in projection._x000d_
-  Blue Pearl Basic works well for one-on-one laptop presentations and makes printing easy.</dc:description>
  <cp:lastModifiedBy>Jie Zou</cp:lastModifiedBy>
  <cp:revision>2618</cp:revision>
  <dcterms:created xsi:type="dcterms:W3CDTF">2004-01-20T21:30:37Z</dcterms:created>
  <dcterms:modified xsi:type="dcterms:W3CDTF">2016-03-16T02:23:01Z</dcterms:modified>
</cp:coreProperties>
</file>