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3"/>
  </p:notesMasterIdLst>
  <p:handoutMasterIdLst>
    <p:handoutMasterId r:id="rId24"/>
  </p:handoutMasterIdLst>
  <p:sldIdLst>
    <p:sldId id="302" r:id="rId2"/>
    <p:sldId id="343" r:id="rId3"/>
    <p:sldId id="398" r:id="rId4"/>
    <p:sldId id="393" r:id="rId5"/>
    <p:sldId id="397" r:id="rId6"/>
    <p:sldId id="383" r:id="rId7"/>
    <p:sldId id="385" r:id="rId8"/>
    <p:sldId id="384" r:id="rId9"/>
    <p:sldId id="339" r:id="rId10"/>
    <p:sldId id="405" r:id="rId11"/>
    <p:sldId id="344" r:id="rId12"/>
    <p:sldId id="346" r:id="rId13"/>
    <p:sldId id="369" r:id="rId14"/>
    <p:sldId id="376" r:id="rId15"/>
    <p:sldId id="377" r:id="rId16"/>
    <p:sldId id="399" r:id="rId17"/>
    <p:sldId id="351" r:id="rId18"/>
    <p:sldId id="402" r:id="rId19"/>
    <p:sldId id="392" r:id="rId20"/>
    <p:sldId id="403" r:id="rId21"/>
    <p:sldId id="404" r:id="rId22"/>
  </p:sldIdLst>
  <p:sldSz cx="9144000" cy="6858000" type="screen4x3"/>
  <p:notesSz cx="6946900" cy="9271000"/>
  <p:custDataLst>
    <p:tags r:id="rId25"/>
  </p:custDataLst>
  <p:defaultTextStyle>
    <a:defPPr>
      <a:defRPr lang="en-US"/>
    </a:defPPr>
    <a:lvl1pPr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1pPr>
    <a:lvl2pPr marL="457200"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2pPr>
    <a:lvl3pPr marL="914400"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3pPr>
    <a:lvl4pPr marL="1371600"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4pPr>
    <a:lvl5pPr marL="1828800" algn="l" rtl="0" fontAlgn="base">
      <a:spcBef>
        <a:spcPct val="50000"/>
      </a:spcBef>
      <a:spcAft>
        <a:spcPct val="0"/>
      </a:spcAft>
      <a:buClr>
        <a:schemeClr val="accent2"/>
      </a:buClr>
      <a:buFont typeface="Wingdings" pitchFamily="2" charset="2"/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Impact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4FF"/>
    <a:srgbClr val="0099FF"/>
    <a:srgbClr val="0066FF"/>
    <a:srgbClr val="FF0066"/>
    <a:srgbClr val="CCECFF"/>
    <a:srgbClr val="3366FF"/>
    <a:srgbClr val="0000CC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9" autoAdjust="0"/>
    <p:restoredTop sz="86439" autoAdjust="0"/>
  </p:normalViewPr>
  <p:slideViewPr>
    <p:cSldViewPr>
      <p:cViewPr varScale="1">
        <p:scale>
          <a:sx n="48" d="100"/>
          <a:sy n="48" d="100"/>
        </p:scale>
        <p:origin x="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52" d="100"/>
          <a:sy n="152" d="100"/>
        </p:scale>
        <p:origin x="-86" y="-1229"/>
      </p:cViewPr>
      <p:guideLst>
        <p:guide orient="horz" pos="2920"/>
        <p:guide pos="218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58B43D-43A9-4E09-B75C-CFDD0F1BEBC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0C8F2C8-1D45-4101-B6DC-63DF4CF12BA9}">
      <dgm:prSet phldrT="[文本]"/>
      <dgm:spPr/>
      <dgm:t>
        <a:bodyPr/>
        <a:lstStyle/>
        <a:p>
          <a:r>
            <a:rPr lang="en-US" altLang="zh-CN" dirty="0" smtClean="0"/>
            <a:t>IBM Power</a:t>
          </a:r>
          <a:endParaRPr lang="zh-CN" altLang="en-US" dirty="0"/>
        </a:p>
      </dgm:t>
    </dgm:pt>
    <dgm:pt modelId="{6A9BF339-0159-4E16-9AD5-C344543C1284}" type="parTrans" cxnId="{9DD98D48-5882-4373-8477-5D00AAE43159}">
      <dgm:prSet/>
      <dgm:spPr/>
      <dgm:t>
        <a:bodyPr/>
        <a:lstStyle/>
        <a:p>
          <a:endParaRPr lang="zh-CN" altLang="en-US"/>
        </a:p>
      </dgm:t>
    </dgm:pt>
    <dgm:pt modelId="{A0B62B1B-7CA3-4D37-9525-1DB4AB47D150}" type="sibTrans" cxnId="{9DD98D48-5882-4373-8477-5D00AAE43159}">
      <dgm:prSet/>
      <dgm:spPr/>
      <dgm:t>
        <a:bodyPr/>
        <a:lstStyle/>
        <a:p>
          <a:endParaRPr lang="zh-CN" altLang="en-US"/>
        </a:p>
      </dgm:t>
    </dgm:pt>
    <dgm:pt modelId="{F793E8AA-6A7A-4D38-A8B7-9B56187DDC2E}">
      <dgm:prSet phldrT="[文本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所有小型机</a:t>
          </a:r>
          <a:endParaRPr lang="zh-CN" altLang="en-US" dirty="0"/>
        </a:p>
      </dgm:t>
    </dgm:pt>
    <dgm:pt modelId="{26E41D60-EF1B-4263-920B-2E66C8545988}" type="parTrans" cxnId="{D7361530-A8F5-4BD3-B941-266227027B8B}">
      <dgm:prSet/>
      <dgm:spPr/>
      <dgm:t>
        <a:bodyPr/>
        <a:lstStyle/>
        <a:p>
          <a:endParaRPr lang="zh-CN" altLang="en-US"/>
        </a:p>
      </dgm:t>
    </dgm:pt>
    <dgm:pt modelId="{5C697E89-714C-46F1-B0E7-9375EA9212E6}" type="sibTrans" cxnId="{D7361530-A8F5-4BD3-B941-266227027B8B}">
      <dgm:prSet/>
      <dgm:spPr/>
      <dgm:t>
        <a:bodyPr/>
        <a:lstStyle/>
        <a:p>
          <a:endParaRPr lang="zh-CN" altLang="en-US"/>
        </a:p>
      </dgm:t>
    </dgm:pt>
    <dgm:pt modelId="{2FC4F171-E5ED-40AB-86F6-116399B4AE37}">
      <dgm:prSet phldrT="[文本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所有系统</a:t>
          </a:r>
          <a:endParaRPr lang="zh-CN" altLang="en-US" dirty="0"/>
        </a:p>
      </dgm:t>
    </dgm:pt>
    <dgm:pt modelId="{76B48F8A-1F76-410A-9690-26CD44100829}" type="parTrans" cxnId="{9672B37A-16F4-4422-888A-EBDB7ECCDB6A}">
      <dgm:prSet/>
      <dgm:spPr/>
      <dgm:t>
        <a:bodyPr/>
        <a:lstStyle/>
        <a:p>
          <a:endParaRPr lang="zh-CN" altLang="en-US"/>
        </a:p>
      </dgm:t>
    </dgm:pt>
    <dgm:pt modelId="{FD9E0E49-6C2A-4371-BD70-58A6B4EE95DF}" type="sibTrans" cxnId="{9672B37A-16F4-4422-888A-EBDB7ECCDB6A}">
      <dgm:prSet/>
      <dgm:spPr/>
      <dgm:t>
        <a:bodyPr/>
        <a:lstStyle/>
        <a:p>
          <a:endParaRPr lang="zh-CN" altLang="en-US"/>
        </a:p>
      </dgm:t>
    </dgm:pt>
    <dgm:pt modelId="{F133AF1E-FB76-48E9-9DFC-A2848A1A0400}" type="pres">
      <dgm:prSet presAssocID="{8D58B43D-43A9-4E09-B75C-CFDD0F1BEBC8}" presName="CompostProcess" presStyleCnt="0">
        <dgm:presLayoutVars>
          <dgm:dir/>
          <dgm:resizeHandles val="exact"/>
        </dgm:presLayoutVars>
      </dgm:prSet>
      <dgm:spPr/>
    </dgm:pt>
    <dgm:pt modelId="{189438BF-4155-41DE-817A-61448BBC8A23}" type="pres">
      <dgm:prSet presAssocID="{8D58B43D-43A9-4E09-B75C-CFDD0F1BEBC8}" presName="arrow" presStyleLbl="bgShp" presStyleIdx="0" presStyleCnt="1"/>
      <dgm:spPr/>
    </dgm:pt>
    <dgm:pt modelId="{E28409A9-39ED-4968-B42B-1E3BDCC17518}" type="pres">
      <dgm:prSet presAssocID="{8D58B43D-43A9-4E09-B75C-CFDD0F1BEBC8}" presName="linearProcess" presStyleCnt="0"/>
      <dgm:spPr/>
    </dgm:pt>
    <dgm:pt modelId="{003D0365-4BFF-440D-A32B-8261E24A951E}" type="pres">
      <dgm:prSet presAssocID="{10C8F2C8-1D45-4101-B6DC-63DF4CF12BA9}" presName="textNode" presStyleLbl="node1" presStyleIdx="0" presStyleCnt="3">
        <dgm:presLayoutVars>
          <dgm:bulletEnabled val="1"/>
        </dgm:presLayoutVars>
      </dgm:prSet>
      <dgm:spPr/>
    </dgm:pt>
    <dgm:pt modelId="{DB715F61-1E04-4E76-9845-EC1DC77CB41E}" type="pres">
      <dgm:prSet presAssocID="{A0B62B1B-7CA3-4D37-9525-1DB4AB47D150}" presName="sibTrans" presStyleCnt="0"/>
      <dgm:spPr/>
    </dgm:pt>
    <dgm:pt modelId="{980F431A-B16D-4536-94B9-CF7B75762A98}" type="pres">
      <dgm:prSet presAssocID="{F793E8AA-6A7A-4D38-A8B7-9B56187DDC2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D4D81B-B67F-4088-BD1D-21F006FA921D}" type="pres">
      <dgm:prSet presAssocID="{5C697E89-714C-46F1-B0E7-9375EA9212E6}" presName="sibTrans" presStyleCnt="0"/>
      <dgm:spPr/>
    </dgm:pt>
    <dgm:pt modelId="{32BF507A-33BA-43E1-AB5B-140070152FAF}" type="pres">
      <dgm:prSet presAssocID="{2FC4F171-E5ED-40AB-86F6-116399B4AE3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ADA83DC-B5C7-4585-B689-A380FD9F4994}" type="presOf" srcId="{2FC4F171-E5ED-40AB-86F6-116399B4AE37}" destId="{32BF507A-33BA-43E1-AB5B-140070152FAF}" srcOrd="0" destOrd="0" presId="urn:microsoft.com/office/officeart/2005/8/layout/hProcess9"/>
    <dgm:cxn modelId="{9672B37A-16F4-4422-888A-EBDB7ECCDB6A}" srcId="{8D58B43D-43A9-4E09-B75C-CFDD0F1BEBC8}" destId="{2FC4F171-E5ED-40AB-86F6-116399B4AE37}" srcOrd="2" destOrd="0" parTransId="{76B48F8A-1F76-410A-9690-26CD44100829}" sibTransId="{FD9E0E49-6C2A-4371-BD70-58A6B4EE95DF}"/>
    <dgm:cxn modelId="{C9754533-673A-458F-859C-518D27E4D108}" type="presOf" srcId="{10C8F2C8-1D45-4101-B6DC-63DF4CF12BA9}" destId="{003D0365-4BFF-440D-A32B-8261E24A951E}" srcOrd="0" destOrd="0" presId="urn:microsoft.com/office/officeart/2005/8/layout/hProcess9"/>
    <dgm:cxn modelId="{9DD98D48-5882-4373-8477-5D00AAE43159}" srcId="{8D58B43D-43A9-4E09-B75C-CFDD0F1BEBC8}" destId="{10C8F2C8-1D45-4101-B6DC-63DF4CF12BA9}" srcOrd="0" destOrd="0" parTransId="{6A9BF339-0159-4E16-9AD5-C344543C1284}" sibTransId="{A0B62B1B-7CA3-4D37-9525-1DB4AB47D150}"/>
    <dgm:cxn modelId="{538D4D02-13E0-45C4-A821-90B12EA0770A}" type="presOf" srcId="{8D58B43D-43A9-4E09-B75C-CFDD0F1BEBC8}" destId="{F133AF1E-FB76-48E9-9DFC-A2848A1A0400}" srcOrd="0" destOrd="0" presId="urn:microsoft.com/office/officeart/2005/8/layout/hProcess9"/>
    <dgm:cxn modelId="{D7361530-A8F5-4BD3-B941-266227027B8B}" srcId="{8D58B43D-43A9-4E09-B75C-CFDD0F1BEBC8}" destId="{F793E8AA-6A7A-4D38-A8B7-9B56187DDC2E}" srcOrd="1" destOrd="0" parTransId="{26E41D60-EF1B-4263-920B-2E66C8545988}" sibTransId="{5C697E89-714C-46F1-B0E7-9375EA9212E6}"/>
    <dgm:cxn modelId="{11393318-D335-4C85-A2A4-D00A49823B9A}" type="presOf" srcId="{F793E8AA-6A7A-4D38-A8B7-9B56187DDC2E}" destId="{980F431A-B16D-4536-94B9-CF7B75762A98}" srcOrd="0" destOrd="0" presId="urn:microsoft.com/office/officeart/2005/8/layout/hProcess9"/>
    <dgm:cxn modelId="{40C0D02E-0D50-44A5-933C-A0F69A42E6E7}" type="presParOf" srcId="{F133AF1E-FB76-48E9-9DFC-A2848A1A0400}" destId="{189438BF-4155-41DE-817A-61448BBC8A23}" srcOrd="0" destOrd="0" presId="urn:microsoft.com/office/officeart/2005/8/layout/hProcess9"/>
    <dgm:cxn modelId="{AADB06E5-985B-4BB6-A4D0-2C28F40726DA}" type="presParOf" srcId="{F133AF1E-FB76-48E9-9DFC-A2848A1A0400}" destId="{E28409A9-39ED-4968-B42B-1E3BDCC17518}" srcOrd="1" destOrd="0" presId="urn:microsoft.com/office/officeart/2005/8/layout/hProcess9"/>
    <dgm:cxn modelId="{CF186029-6095-4B0B-8164-531EF4E280FF}" type="presParOf" srcId="{E28409A9-39ED-4968-B42B-1E3BDCC17518}" destId="{003D0365-4BFF-440D-A32B-8261E24A951E}" srcOrd="0" destOrd="0" presId="urn:microsoft.com/office/officeart/2005/8/layout/hProcess9"/>
    <dgm:cxn modelId="{08FBF72C-A894-4080-9E22-818A2B248333}" type="presParOf" srcId="{E28409A9-39ED-4968-B42B-1E3BDCC17518}" destId="{DB715F61-1E04-4E76-9845-EC1DC77CB41E}" srcOrd="1" destOrd="0" presId="urn:microsoft.com/office/officeart/2005/8/layout/hProcess9"/>
    <dgm:cxn modelId="{6B47B8D9-F820-428D-9CD5-F2D60C141376}" type="presParOf" srcId="{E28409A9-39ED-4968-B42B-1E3BDCC17518}" destId="{980F431A-B16D-4536-94B9-CF7B75762A98}" srcOrd="2" destOrd="0" presId="urn:microsoft.com/office/officeart/2005/8/layout/hProcess9"/>
    <dgm:cxn modelId="{5F734186-16D8-4FF3-A30E-69C344A064E1}" type="presParOf" srcId="{E28409A9-39ED-4968-B42B-1E3BDCC17518}" destId="{78D4D81B-B67F-4088-BD1D-21F006FA921D}" srcOrd="3" destOrd="0" presId="urn:microsoft.com/office/officeart/2005/8/layout/hProcess9"/>
    <dgm:cxn modelId="{6E81B348-C967-48E1-AF16-B2097E6CA0A7}" type="presParOf" srcId="{E28409A9-39ED-4968-B42B-1E3BDCC17518}" destId="{32BF507A-33BA-43E1-AB5B-140070152FA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438BF-4155-41DE-817A-61448BBC8A23}">
      <dsp:nvSpPr>
        <dsp:cNvPr id="0" name=""/>
        <dsp:cNvSpPr/>
      </dsp:nvSpPr>
      <dsp:spPr>
        <a:xfrm>
          <a:off x="335686" y="0"/>
          <a:ext cx="3804447" cy="29838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D0365-4BFF-440D-A32B-8261E24A951E}">
      <dsp:nvSpPr>
        <dsp:cNvPr id="0" name=""/>
        <dsp:cNvSpPr/>
      </dsp:nvSpPr>
      <dsp:spPr>
        <a:xfrm>
          <a:off x="151670" y="895164"/>
          <a:ext cx="1342746" cy="1193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IBM Power</a:t>
          </a:r>
          <a:endParaRPr lang="zh-CN" altLang="en-US" sz="2200" kern="1200" dirty="0"/>
        </a:p>
      </dsp:txBody>
      <dsp:txXfrm>
        <a:off x="209934" y="953428"/>
        <a:ext cx="1226218" cy="1077024"/>
      </dsp:txXfrm>
    </dsp:sp>
    <dsp:sp modelId="{980F431A-B16D-4536-94B9-CF7B75762A98}">
      <dsp:nvSpPr>
        <dsp:cNvPr id="0" name=""/>
        <dsp:cNvSpPr/>
      </dsp:nvSpPr>
      <dsp:spPr>
        <a:xfrm>
          <a:off x="1566537" y="895164"/>
          <a:ext cx="1342746" cy="1193552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所有小型机</a:t>
          </a:r>
          <a:endParaRPr lang="zh-CN" altLang="en-US" sz="2200" kern="1200" dirty="0"/>
        </a:p>
      </dsp:txBody>
      <dsp:txXfrm>
        <a:off x="1624801" y="953428"/>
        <a:ext cx="1226218" cy="1077024"/>
      </dsp:txXfrm>
    </dsp:sp>
    <dsp:sp modelId="{32BF507A-33BA-43E1-AB5B-140070152FAF}">
      <dsp:nvSpPr>
        <dsp:cNvPr id="0" name=""/>
        <dsp:cNvSpPr/>
      </dsp:nvSpPr>
      <dsp:spPr>
        <a:xfrm>
          <a:off x="2981403" y="895164"/>
          <a:ext cx="1342746" cy="1193552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所有系统</a:t>
          </a:r>
          <a:endParaRPr lang="zh-CN" altLang="en-US" sz="2200" kern="1200" dirty="0"/>
        </a:p>
      </dsp:txBody>
      <dsp:txXfrm>
        <a:off x="3039667" y="953428"/>
        <a:ext cx="1226218" cy="1077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3825" y="0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4275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b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3825" y="8804275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b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fld id="{481A3516-68A8-4B12-9F09-02CBCDBD5C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144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3825" y="0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93738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403725"/>
            <a:ext cx="5556250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4275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b" anchorCtr="0" compatLnSpc="1">
            <a:prstTxWarp prst="textNoShape">
              <a:avLst/>
            </a:prstTxWarp>
          </a:bodyPr>
          <a:lstStyle>
            <a:lvl1pPr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endParaRPr lang="es-AR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3825" y="8804275"/>
            <a:ext cx="30114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12" rIns="92812" bIns="46412" numCol="1" anchor="b" anchorCtr="0" compatLnSpc="1">
            <a:prstTxWarp prst="textNoShape">
              <a:avLst/>
            </a:prstTxWarp>
          </a:bodyPr>
          <a:lstStyle>
            <a:lvl1pPr algn="r" defTabSz="928688">
              <a:spcBef>
                <a:spcPct val="0"/>
              </a:spcBef>
              <a:buClrTx/>
              <a:buFontTx/>
              <a:buNone/>
              <a:defRPr b="0" smtClean="0">
                <a:latin typeface="Arial" charset="0"/>
              </a:defRPr>
            </a:lvl1pPr>
          </a:lstStyle>
          <a:p>
            <a:pPr>
              <a:defRPr/>
            </a:pPr>
            <a:fld id="{5672AA02-4889-4EF5-96BC-C8CEDC283F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262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C9C97E-5DCB-49D3-A9D4-5A4E280C9CDA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375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风险分析是来自客户的管理概念．传统的实时服务监控是被动监控，让管理员紧张而疲惫．不发生问题时工作单调，发生重大问题时又难于恢复．主动的风险管理在于及早发现服务器的变化，毕竟小事故积累而成停机故障．</a:t>
            </a:r>
          </a:p>
          <a:p>
            <a:endParaRPr lang="zh-CN" altLang="en-US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实际用户运营中，曾有管理员建立用户帐户，这个看似安全的操作没有得到记录和审批，当这台服务器发生故障时，因为与备份服务器的帐户不一致，导致无法切换，扩大的损失．</a:t>
            </a:r>
          </a:p>
          <a:p>
            <a:endParaRPr lang="zh-CN" altLang="en-US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传统服务器增加内存，</a:t>
            </a:r>
            <a:r>
              <a:rPr lang="en-US" altLang="zh-CN" smtClean="0">
                <a:latin typeface="Arial" charset="0"/>
              </a:rPr>
              <a:t>CPU,</a:t>
            </a:r>
            <a:r>
              <a:rPr lang="zh-CN" altLang="en-US" smtClean="0">
                <a:latin typeface="Arial" charset="0"/>
              </a:rPr>
              <a:t>板卡时都属于重大事情，管理员有直观的体验．而在虚拟化时代，这些操作被自动执行，硬件资源被加入分区中，往往自动完成，这些事件易被管理员忽略，从而造成故障分板判断上的障碍．</a:t>
            </a:r>
          </a:p>
          <a:p>
            <a:endParaRPr lang="zh-CN" altLang="en-US" smtClean="0">
              <a:latin typeface="Arial" charset="0"/>
            </a:endParaRPr>
          </a:p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44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zh-CN" altLang="en-US" smtClean="0">
                <a:latin typeface="Arial" charset="0"/>
              </a:rPr>
              <a:t>日志中记录时间及变化的数据</a:t>
            </a:r>
          </a:p>
          <a:p>
            <a:pPr marL="228600" indent="-228600"/>
            <a:endParaRPr lang="en-US" altLang="zh-CN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黄色的表示发生变化的数据</a:t>
            </a:r>
            <a:r>
              <a:rPr lang="en-US" altLang="zh-CN" smtClean="0">
                <a:latin typeface="Arial" charset="0"/>
              </a:rPr>
              <a:t>, (</a:t>
            </a:r>
            <a:r>
              <a:rPr lang="zh-CN" altLang="en-US" smtClean="0">
                <a:latin typeface="Arial" charset="0"/>
              </a:rPr>
              <a:t>点击</a:t>
            </a:r>
            <a:r>
              <a:rPr lang="en-US" altLang="zh-CN" smtClean="0">
                <a:latin typeface="Arial" charset="0"/>
              </a:rPr>
              <a:t>&lt;list&gt; button,</a:t>
            </a:r>
            <a:r>
              <a:rPr lang="zh-CN" altLang="en-US" smtClean="0">
                <a:latin typeface="Arial" charset="0"/>
              </a:rPr>
              <a:t>切换到</a:t>
            </a:r>
            <a:r>
              <a:rPr lang="en-US" altLang="zh-CN" smtClean="0">
                <a:latin typeface="Arial" charset="0"/>
              </a:rPr>
              <a:t>form</a:t>
            </a:r>
            <a:r>
              <a:rPr lang="zh-CN" altLang="en-US" smtClean="0">
                <a:latin typeface="Arial" charset="0"/>
              </a:rPr>
              <a:t>状态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可以看到变化 前的值</a:t>
            </a:r>
            <a:r>
              <a:rPr lang="en-US" altLang="zh-CN" smtClean="0">
                <a:latin typeface="Arial" charset="0"/>
              </a:rPr>
              <a:t>)</a:t>
            </a:r>
          </a:p>
          <a:p>
            <a:pPr marL="228600" indent="-228600">
              <a:buFontTx/>
              <a:buAutoNum type="arabicParenR"/>
            </a:pPr>
            <a:endParaRPr lang="en-US" altLang="zh-CN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绿色是新生的数据</a:t>
            </a:r>
          </a:p>
          <a:p>
            <a:pPr marL="228600" indent="-228600">
              <a:buFontTx/>
              <a:buAutoNum type="arabicParenR"/>
            </a:pPr>
            <a:endParaRPr lang="zh-CN" altLang="en-US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灰色带删除线的表示被删除的数据</a:t>
            </a:r>
          </a:p>
        </p:txBody>
      </p:sp>
    </p:spTree>
    <p:extLst>
      <p:ext uri="{BB962C8B-B14F-4D97-AF65-F5344CB8AC3E}">
        <p14:creationId xmlns:p14="http://schemas.microsoft.com/office/powerpoint/2010/main" val="2871710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261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09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69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7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对服务器的实时监控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控制监控与实际状态之间的时延是个难题</a:t>
            </a:r>
            <a:r>
              <a:rPr lang="en-US" altLang="zh-CN" smtClean="0">
                <a:latin typeface="Arial" charset="0"/>
              </a:rPr>
              <a:t>. </a:t>
            </a:r>
            <a:r>
              <a:rPr lang="zh-CN" altLang="en-US" smtClean="0">
                <a:latin typeface="Arial" charset="0"/>
              </a:rPr>
              <a:t>甚于快速的服务器明细采集技术</a:t>
            </a:r>
            <a:r>
              <a:rPr lang="en-US" altLang="zh-CN" smtClean="0">
                <a:latin typeface="Arial" charset="0"/>
              </a:rPr>
              <a:t>, Smart Monitor</a:t>
            </a:r>
            <a:r>
              <a:rPr lang="zh-CN" altLang="en-US" smtClean="0">
                <a:latin typeface="Arial" charset="0"/>
              </a:rPr>
              <a:t>可以获得实时的服务器状态信息</a:t>
            </a:r>
            <a:r>
              <a:rPr lang="en-US" altLang="zh-CN" smtClean="0">
                <a:latin typeface="Arial" charset="0"/>
              </a:rPr>
              <a:t>. </a:t>
            </a:r>
          </a:p>
          <a:p>
            <a:endParaRPr lang="en-US" altLang="zh-CN" smtClean="0">
              <a:latin typeface="Arial" charset="0"/>
            </a:endParaRPr>
          </a:p>
          <a:p>
            <a:r>
              <a:rPr lang="en-US" altLang="zh-CN" smtClean="0">
                <a:latin typeface="Arial" charset="0"/>
              </a:rPr>
              <a:t>Smart Monitor</a:t>
            </a:r>
            <a:r>
              <a:rPr lang="zh-CN" altLang="en-US" smtClean="0">
                <a:latin typeface="Arial" charset="0"/>
              </a:rPr>
              <a:t>提供的结构化搜索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可以从大量的状态信息中抽取到有意义的结果</a:t>
            </a:r>
            <a:r>
              <a:rPr lang="en-US" altLang="zh-CN" smtClean="0">
                <a:latin typeface="Arial" charset="0"/>
              </a:rPr>
              <a:t>. </a:t>
            </a:r>
          </a:p>
          <a:p>
            <a:endParaRPr lang="en-US" altLang="zh-CN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蛙眼监控技术将服务器的任何细微变化</a:t>
            </a:r>
            <a:r>
              <a:rPr lang="en-US" altLang="zh-CN" smtClean="0">
                <a:latin typeface="Arial" charset="0"/>
              </a:rPr>
              <a:t>,</a:t>
            </a:r>
            <a:r>
              <a:rPr lang="zh-CN" altLang="en-US" smtClean="0">
                <a:latin typeface="Arial" charset="0"/>
              </a:rPr>
              <a:t>展现出来</a:t>
            </a:r>
            <a:r>
              <a:rPr lang="en-US" altLang="zh-CN" smtClean="0">
                <a:latin typeface="Arial" charset="0"/>
              </a:rPr>
              <a:t>,</a:t>
            </a:r>
            <a:r>
              <a:rPr lang="zh-CN" altLang="en-US" smtClean="0">
                <a:latin typeface="Arial" charset="0"/>
              </a:rPr>
              <a:t>为审计提供便利</a:t>
            </a:r>
          </a:p>
        </p:txBody>
      </p:sp>
    </p:spTree>
    <p:extLst>
      <p:ext uri="{BB962C8B-B14F-4D97-AF65-F5344CB8AC3E}">
        <p14:creationId xmlns:p14="http://schemas.microsoft.com/office/powerpoint/2010/main" val="262919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266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蛙眼机制．蛙眼只能对运动的目标产生反应．</a:t>
            </a:r>
            <a:r>
              <a:rPr lang="en-US" altLang="zh-CN" smtClean="0">
                <a:latin typeface="Arial" charset="0"/>
              </a:rPr>
              <a:t>Smart Monitor</a:t>
            </a:r>
            <a:r>
              <a:rPr lang="zh-CN" altLang="en-US" smtClean="0">
                <a:latin typeface="Arial" charset="0"/>
              </a:rPr>
              <a:t>采用同样的机理，采集到的数据与前一组数据进行比对，如果完全相同，则不产生任何动作．如果有异，则记录下时间和变化的数据行．通过这种方式，即使深夜，</a:t>
            </a:r>
            <a:r>
              <a:rPr lang="en-US" altLang="zh-CN" smtClean="0">
                <a:latin typeface="Arial" charset="0"/>
              </a:rPr>
              <a:t>Smart Monitor</a:t>
            </a:r>
            <a:r>
              <a:rPr lang="zh-CN" altLang="en-US" smtClean="0">
                <a:latin typeface="Arial" charset="0"/>
              </a:rPr>
              <a:t>也能忠实的记录，服务器的变化．</a:t>
            </a:r>
          </a:p>
          <a:p>
            <a:endParaRPr lang="zh-CN" altLang="en-US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传统的实时监控，让管理员承担这种夜不能寐的工作，对管理员非常不友好</a:t>
            </a:r>
            <a:r>
              <a:rPr lang="en-US" altLang="zh-CN" smtClean="0">
                <a:latin typeface="Arial" charset="0"/>
              </a:rPr>
              <a:t>. </a:t>
            </a:r>
            <a:r>
              <a:rPr lang="zh-CN" altLang="en-US" smtClean="0">
                <a:latin typeface="Arial" charset="0"/>
              </a:rPr>
              <a:t>（玩笑）．</a:t>
            </a:r>
          </a:p>
          <a:p>
            <a:endParaRPr lang="zh-CN" altLang="en-US" smtClean="0">
              <a:latin typeface="Arial" charset="0"/>
            </a:endParaRPr>
          </a:p>
          <a:p>
            <a:r>
              <a:rPr lang="en-US" altLang="zh-CN" smtClean="0">
                <a:latin typeface="Arial" charset="0"/>
              </a:rPr>
              <a:t>Smart Monitor</a:t>
            </a:r>
            <a:r>
              <a:rPr lang="zh-CN" altLang="en-US" smtClean="0">
                <a:latin typeface="Arial" charset="0"/>
              </a:rPr>
              <a:t>能够从大量数据中找到细微变化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这是人眼观察达不到的优势</a:t>
            </a:r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992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服务器的现场管理，企业的数据中心内管理员房间通常与机房分开，管理员通过监控工作站了解服务器的工作状态，机房内通常缺少显示服务器实际运行情况的管理工作站．</a:t>
            </a:r>
          </a:p>
        </p:txBody>
      </p:sp>
    </p:spTree>
    <p:extLst>
      <p:ext uri="{BB962C8B-B14F-4D97-AF65-F5344CB8AC3E}">
        <p14:creationId xmlns:p14="http://schemas.microsoft.com/office/powerpoint/2010/main" val="1410557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latin typeface="Arial" charset="0"/>
              </a:rPr>
              <a:t>服务器机房内大量布置无头的</a:t>
            </a:r>
            <a:r>
              <a:rPr lang="en-US" altLang="zh-CN" dirty="0" smtClean="0">
                <a:latin typeface="Arial" charset="0"/>
              </a:rPr>
              <a:t>HMC, </a:t>
            </a:r>
            <a:r>
              <a:rPr lang="zh-CN" altLang="en-US" dirty="0" smtClean="0">
                <a:latin typeface="Arial" charset="0"/>
              </a:rPr>
              <a:t>同时</a:t>
            </a:r>
            <a:r>
              <a:rPr lang="en-US" altLang="zh-CN" dirty="0" smtClean="0">
                <a:latin typeface="Arial" charset="0"/>
              </a:rPr>
              <a:t>HMC</a:t>
            </a:r>
            <a:r>
              <a:rPr lang="zh-CN" altLang="en-US" dirty="0" smtClean="0">
                <a:latin typeface="Arial" charset="0"/>
              </a:rPr>
              <a:t>要求帐房登录，管理员也很难记得多个</a:t>
            </a:r>
            <a:r>
              <a:rPr lang="en-US" altLang="zh-CN" dirty="0" smtClean="0">
                <a:latin typeface="Arial" charset="0"/>
              </a:rPr>
              <a:t>HMC</a:t>
            </a:r>
            <a:r>
              <a:rPr lang="zh-CN" altLang="en-US" dirty="0" smtClean="0">
                <a:latin typeface="Arial" charset="0"/>
              </a:rPr>
              <a:t>的不同帐号．传统上管理员会通过在标签来提示服务器的用途，比如按安装的软件，标记为</a:t>
            </a:r>
            <a:r>
              <a:rPr lang="en-US" altLang="zh-CN" dirty="0" smtClean="0">
                <a:latin typeface="Arial" charset="0"/>
              </a:rPr>
              <a:t>DB2, </a:t>
            </a:r>
            <a:r>
              <a:rPr lang="en-US" altLang="zh-CN" dirty="0" err="1" smtClean="0">
                <a:latin typeface="Arial" charset="0"/>
              </a:rPr>
              <a:t>Websphere</a:t>
            </a:r>
            <a:r>
              <a:rPr lang="zh-CN" altLang="en-US" dirty="0" smtClean="0">
                <a:latin typeface="Arial" charset="0"/>
              </a:rPr>
              <a:t>，或者根据用途，</a:t>
            </a:r>
            <a:r>
              <a:rPr lang="en-US" altLang="zh-CN" dirty="0" smtClean="0">
                <a:latin typeface="Arial" charset="0"/>
              </a:rPr>
              <a:t>BOSS, OCS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Core Banking</a:t>
            </a:r>
            <a:r>
              <a:rPr lang="zh-CN" altLang="en-US" dirty="0" smtClean="0">
                <a:latin typeface="Arial" charset="0"/>
              </a:rPr>
              <a:t>等</a:t>
            </a:r>
          </a:p>
          <a:p>
            <a:endParaRPr lang="zh-CN" altLang="en-US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虚拟化技术的运用让这一管理手段不再有效，分区不仅会被创建，删除，还有可能被迁移，尤其是云的池化管理以后，云管理软件可能根据管理员的策略，自动的调度和部署软件，而对千篇一律的服务器．如何才能得知当前服务器的明细信息，为机房的管理操作提供指导</a:t>
            </a:r>
            <a:r>
              <a:rPr lang="zh-CN" altLang="en-US" dirty="0" smtClean="0">
                <a:latin typeface="Arial" charset="0"/>
              </a:rPr>
              <a:t>？</a:t>
            </a:r>
            <a:endParaRPr lang="en-US" altLang="zh-CN" dirty="0" smtClean="0">
              <a:latin typeface="Arial" charset="0"/>
            </a:endParaRPr>
          </a:p>
          <a:p>
            <a:endParaRPr lang="en-US" altLang="zh-CN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手机的用户友好界面可以为定制开发，根据用户的需求，提供美观易操作的界面</a:t>
            </a:r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656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latin typeface="Arial" charset="0"/>
              </a:rPr>
              <a:t>什么是资产管理。数据中心拥有大量资产，常会有维修，备件更换，为保证可更换部件没有丢失，需要常常清点。</a:t>
            </a:r>
            <a:endParaRPr lang="en-US" altLang="zh-CN" dirty="0" smtClean="0">
              <a:latin typeface="Arial" charset="0"/>
            </a:endParaRPr>
          </a:p>
          <a:p>
            <a:endParaRPr lang="en-US" altLang="zh-CN" dirty="0" smtClean="0">
              <a:latin typeface="Arial" charset="0"/>
            </a:endParaRPr>
          </a:p>
          <a:p>
            <a:r>
              <a:rPr lang="zh-CN" altLang="en-US" dirty="0" smtClean="0">
                <a:latin typeface="Arial" charset="0"/>
              </a:rPr>
              <a:t>虚拟</a:t>
            </a:r>
            <a:r>
              <a:rPr lang="zh-CN" altLang="en-US" dirty="0" smtClean="0">
                <a:latin typeface="Arial" charset="0"/>
              </a:rPr>
              <a:t>化的应用，让资产管理软件面临挑战，传统的痢疾管理软件甚于操作系统采集数据，很明显无法得到完整的设备信息，</a:t>
            </a:r>
            <a:r>
              <a:rPr lang="en-US" altLang="zh-CN" dirty="0" smtClean="0">
                <a:latin typeface="Arial" charset="0"/>
              </a:rPr>
              <a:t>Smart Monitor</a:t>
            </a:r>
            <a:r>
              <a:rPr lang="zh-CN" altLang="en-US" dirty="0" smtClean="0">
                <a:latin typeface="Arial" charset="0"/>
              </a:rPr>
              <a:t>对服务器明细信息提供了结构化搜索，可以轻易得到详细的资源分布情况．后面讲到的变动日志，同样包括服务器零部件，增加减少的记录</a:t>
            </a:r>
          </a:p>
        </p:txBody>
      </p:sp>
    </p:spTree>
    <p:extLst>
      <p:ext uri="{BB962C8B-B14F-4D97-AF65-F5344CB8AC3E}">
        <p14:creationId xmlns:p14="http://schemas.microsoft.com/office/powerpoint/2010/main" val="3901985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zh-CN" altLang="en-US" smtClean="0">
                <a:latin typeface="Arial" charset="0"/>
              </a:rPr>
              <a:t>日志中记录时间及变化的数据</a:t>
            </a:r>
          </a:p>
          <a:p>
            <a:pPr marL="228600" indent="-228600"/>
            <a:endParaRPr lang="en-US" altLang="zh-CN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黄色的表示发生变化的数据</a:t>
            </a:r>
            <a:r>
              <a:rPr lang="en-US" altLang="zh-CN" smtClean="0">
                <a:latin typeface="Arial" charset="0"/>
              </a:rPr>
              <a:t>, (</a:t>
            </a:r>
            <a:r>
              <a:rPr lang="zh-CN" altLang="en-US" smtClean="0">
                <a:latin typeface="Arial" charset="0"/>
              </a:rPr>
              <a:t>点击</a:t>
            </a:r>
            <a:r>
              <a:rPr lang="en-US" altLang="zh-CN" smtClean="0">
                <a:latin typeface="Arial" charset="0"/>
              </a:rPr>
              <a:t>&lt;list&gt; button,</a:t>
            </a:r>
            <a:r>
              <a:rPr lang="zh-CN" altLang="en-US" smtClean="0">
                <a:latin typeface="Arial" charset="0"/>
              </a:rPr>
              <a:t>切换到</a:t>
            </a:r>
            <a:r>
              <a:rPr lang="en-US" altLang="zh-CN" smtClean="0">
                <a:latin typeface="Arial" charset="0"/>
              </a:rPr>
              <a:t>form</a:t>
            </a:r>
            <a:r>
              <a:rPr lang="zh-CN" altLang="en-US" smtClean="0">
                <a:latin typeface="Arial" charset="0"/>
              </a:rPr>
              <a:t>状态</a:t>
            </a:r>
            <a:r>
              <a:rPr lang="en-US" altLang="zh-CN" smtClean="0">
                <a:latin typeface="Arial" charset="0"/>
              </a:rPr>
              <a:t>, </a:t>
            </a:r>
            <a:r>
              <a:rPr lang="zh-CN" altLang="en-US" smtClean="0">
                <a:latin typeface="Arial" charset="0"/>
              </a:rPr>
              <a:t>可以看到变化 前的值</a:t>
            </a:r>
            <a:r>
              <a:rPr lang="en-US" altLang="zh-CN" smtClean="0">
                <a:latin typeface="Arial" charset="0"/>
              </a:rPr>
              <a:t>)</a:t>
            </a:r>
          </a:p>
          <a:p>
            <a:pPr marL="228600" indent="-228600">
              <a:buFontTx/>
              <a:buAutoNum type="arabicParenR"/>
            </a:pPr>
            <a:endParaRPr lang="en-US" altLang="zh-CN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绿色是新生的数据</a:t>
            </a:r>
          </a:p>
          <a:p>
            <a:pPr marL="228600" indent="-228600">
              <a:buFontTx/>
              <a:buAutoNum type="arabicParenR"/>
            </a:pPr>
            <a:endParaRPr lang="zh-CN" altLang="en-US" smtClean="0">
              <a:latin typeface="Arial" charset="0"/>
            </a:endParaRPr>
          </a:p>
          <a:p>
            <a:pPr marL="228600" indent="-228600">
              <a:buFontTx/>
              <a:buAutoNum type="arabicParenR"/>
            </a:pPr>
            <a:r>
              <a:rPr lang="zh-CN" altLang="en-US" smtClean="0">
                <a:latin typeface="Arial" charset="0"/>
              </a:rPr>
              <a:t>灰色带删除线的表示被删除的数据</a:t>
            </a:r>
          </a:p>
        </p:txBody>
      </p:sp>
    </p:spTree>
    <p:extLst>
      <p:ext uri="{BB962C8B-B14F-4D97-AF65-F5344CB8AC3E}">
        <p14:creationId xmlns:p14="http://schemas.microsoft.com/office/powerpoint/2010/main" val="142682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black">
          <a:xfrm>
            <a:off x="7225753" y="7144728"/>
            <a:ext cx="579262" cy="4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800" b="0" dirty="0">
                <a:latin typeface="Arial" charset="0"/>
                <a:ea typeface="宋体" charset="-122"/>
              </a:rPr>
              <a:t>© </a:t>
            </a:r>
            <a:r>
              <a:rPr lang="en-US" altLang="zh-CN" sz="800" b="0" dirty="0" smtClean="0">
                <a:latin typeface="Arial" charset="0"/>
                <a:ea typeface="宋体" charset="-122"/>
              </a:rPr>
              <a:t>2014 </a:t>
            </a:r>
            <a:r>
              <a:rPr lang="en-US" altLang="zh-CN" sz="800" b="0" dirty="0" err="1" smtClean="0">
                <a:latin typeface="Arial" charset="0"/>
                <a:ea typeface="宋体" charset="-122"/>
              </a:rPr>
              <a:t>Nantian</a:t>
            </a:r>
            <a:r>
              <a:rPr lang="en-US" altLang="zh-CN" sz="800" b="0" baseline="0" dirty="0" smtClean="0">
                <a:latin typeface="Arial" charset="0"/>
                <a:ea typeface="宋体" charset="-122"/>
              </a:rPr>
              <a:t> </a:t>
            </a:r>
            <a:r>
              <a:rPr lang="en-US" altLang="zh-CN" sz="800" b="0" dirty="0" smtClean="0">
                <a:latin typeface="Arial" charset="0"/>
                <a:ea typeface="宋体" charset="-122"/>
              </a:rPr>
              <a:t>Ltd.</a:t>
            </a:r>
            <a:endParaRPr lang="en-US" altLang="zh-CN" sz="1800" b="0" dirty="0">
              <a:latin typeface="Arial" charset="0"/>
              <a:ea typeface="宋体" charset="-122"/>
            </a:endParaRPr>
          </a:p>
        </p:txBody>
      </p:sp>
      <p:sp>
        <p:nvSpPr>
          <p:cNvPr id="4" name="Text Box 46"/>
          <p:cNvSpPr txBox="1">
            <a:spLocks noChangeArrowheads="1"/>
          </p:cNvSpPr>
          <p:nvPr userDrawn="1"/>
        </p:nvSpPr>
        <p:spPr bwMode="auto">
          <a:xfrm>
            <a:off x="182563" y="136525"/>
            <a:ext cx="4297362" cy="366713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 anchor="b"/>
          <a:lstStyle/>
          <a:p>
            <a:pPr>
              <a:spcBef>
                <a:spcPct val="0"/>
              </a:spcBef>
              <a:spcAft>
                <a:spcPts val="900"/>
              </a:spcAft>
              <a:buClrTx/>
              <a:buFontTx/>
              <a:buNone/>
              <a:defRPr/>
            </a:pPr>
            <a:endParaRPr lang="zh-CN" altLang="en-US" sz="1000" b="0">
              <a:latin typeface="Arial" charset="0"/>
              <a:ea typeface="宋体" charset="-122"/>
            </a:endParaRPr>
          </a:p>
        </p:txBody>
      </p:sp>
      <p:sp>
        <p:nvSpPr>
          <p:cNvPr id="7" name="Line 4"/>
          <p:cNvSpPr>
            <a:spLocks noChangeShapeType="1"/>
          </p:cNvSpPr>
          <p:nvPr userDrawn="1"/>
        </p:nvSpPr>
        <p:spPr bwMode="auto">
          <a:xfrm flipV="1">
            <a:off x="314325" y="6507163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80CCAB-337C-4B2D-9A8C-340BD846E1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AutoShape 2" descr="Topology : Mobius band with 360 degrees rotation. illustration. Mesh is used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Topology : Mobius band with 360 degrees rotation. illustration. Mesh is used"/>
          <p:cNvSpPr>
            <a:spLocks noChangeAspect="1" noChangeArrowheads="1"/>
          </p:cNvSpPr>
          <p:nvPr userDrawn="1"/>
        </p:nvSpPr>
        <p:spPr bwMode="auto">
          <a:xfrm>
            <a:off x="6984268" y="96104"/>
            <a:ext cx="605570" cy="60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02" name="Picture 6" descr="https://encrypted-tbn1.gstatic.com/images?q=tbn:ANd9GcQcWF6inKyitfYP7C5MTH0wtyBYaaB8v54HueA0H7jIkfaL30H0tw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396" y="9274"/>
            <a:ext cx="866775" cy="4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6868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8125" y="6515100"/>
            <a:ext cx="628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9D90614D-46F3-4E05-8EB0-62E71389AE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099FF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  <a:cs typeface="Arial" pitchFamily="34" charset="0"/>
        </a:defRPr>
      </a:lvl9pPr>
    </p:titleStyle>
    <p:bodyStyle>
      <a:lvl1pPr marL="173038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 b="1">
          <a:solidFill>
            <a:schemeClr val="tx1"/>
          </a:solidFill>
          <a:latin typeface="Arial" charset="0"/>
          <a:ea typeface="+mn-ea"/>
          <a:cs typeface="+mn-cs"/>
        </a:defRPr>
      </a:lvl1pPr>
      <a:lvl2pPr marL="509588" indent="-1635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Arial" charset="0"/>
          <a:cs typeface="+mn-cs"/>
        </a:defRPr>
      </a:lvl2pPr>
      <a:lvl3pPr marL="855663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Arial" charset="0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Arial" charset="0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  <a:cs typeface="+mn-cs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jpeg"/><Relationship Id="rId9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png"/><Relationship Id="rId7" Type="http://schemas.openxmlformats.org/officeDocument/2006/relationships/image" Target="../media/image1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DCFBE33-8E0F-4364-AA2F-5F0308373986}" type="slidenum">
              <a:rPr lang="zh-CN" altLang="en-US"/>
              <a:pPr/>
              <a:t>1</a:t>
            </a:fld>
            <a:endParaRPr lang="en-US" altLang="zh-CN"/>
          </a:p>
        </p:txBody>
      </p:sp>
      <p:pic>
        <p:nvPicPr>
          <p:cNvPr id="3075" name="Picture 24" descr="CloudMonit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238" y="1881188"/>
            <a:ext cx="33051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27425" y="2960688"/>
            <a:ext cx="5168900" cy="3163887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  <p:sp>
        <p:nvSpPr>
          <p:cNvPr id="3077" name="WordArt 25"/>
          <p:cNvSpPr>
            <a:spLocks noChangeArrowheads="1" noChangeShapeType="1" noTextEdit="1"/>
          </p:cNvSpPr>
          <p:nvPr/>
        </p:nvSpPr>
        <p:spPr bwMode="auto">
          <a:xfrm>
            <a:off x="3549650" y="1019175"/>
            <a:ext cx="4527550" cy="803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4400" kern="10" cap="all" dirty="0">
                <a:ln/>
                <a:solidFill>
                  <a:srgbClr val="0070C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Impact"/>
              </a:rPr>
              <a:t>Smart Monitor 1.0</a:t>
            </a:r>
            <a:endParaRPr lang="zh-CN" altLang="en-US" sz="4400" kern="10" cap="all" dirty="0">
              <a:ln/>
              <a:solidFill>
                <a:srgbClr val="0070C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Impac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1524BC5-924C-4C33-A3B7-C3944C53CF11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12763"/>
            <a:ext cx="8686800" cy="608012"/>
          </a:xfrm>
        </p:spPr>
        <p:txBody>
          <a:bodyPr/>
          <a:lstStyle/>
          <a:p>
            <a:r>
              <a:rPr lang="zh-CN" altLang="en-US" dirty="0" smtClean="0">
                <a:latin typeface="Impact" pitchFamily="34" charset="0"/>
                <a:ea typeface="方正姚体" pitchFamily="2" charset="-122"/>
                <a:cs typeface="Arial" charset="0"/>
              </a:rPr>
              <a:t>搜索示例</a:t>
            </a:r>
            <a:endParaRPr lang="zh-CN" altLang="en-US" dirty="0" smtClean="0">
              <a:latin typeface="Impact" pitchFamily="34" charset="0"/>
              <a:ea typeface="方正姚体" pitchFamily="2" charset="-122"/>
              <a:cs typeface="Arial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0350" y="1105379"/>
            <a:ext cx="788487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 </a:t>
            </a:r>
            <a:r>
              <a:rPr lang="en-US" altLang="zh-CN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CPU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，获得物理</a:t>
            </a:r>
            <a:r>
              <a:rPr lang="en-US" altLang="zh-CN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CPU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总数，以有</a:t>
            </a:r>
            <a:r>
              <a:rPr lang="en-US" altLang="zh-CN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CPU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资源分步情况，有助于与</a:t>
            </a:r>
            <a:r>
              <a:rPr lang="en-US" altLang="zh-CN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CPU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相关的软件资产统计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 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内存，获得内存总量，及分配情况</a:t>
            </a:r>
            <a:endParaRPr lang="en-US" altLang="zh-CN" sz="1600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 板卡或者槽号，获得板卡统计或者安装情况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 </a:t>
            </a:r>
            <a:r>
              <a:rPr lang="en-US" altLang="zh-CN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CPU</a:t>
            </a: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运行的兼容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模式，了解当前应用兼容情况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Power6+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Power7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搜索特定版本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操作系统，了解不同版本搜索系统的使用情况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</a:t>
            </a:r>
            <a:r>
              <a:rPr lang="en-US" altLang="zh-CN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IP</a:t>
            </a: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网段，或者精确</a:t>
            </a:r>
            <a:r>
              <a:rPr lang="en-US" altLang="zh-CN" sz="1600" dirty="0" err="1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ip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，获得分区详细信息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</a:t>
            </a:r>
            <a:r>
              <a:rPr lang="en-US" altLang="zh-CN" sz="1600" dirty="0" err="1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wwpns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，定位分区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</a:t>
            </a:r>
            <a:r>
              <a:rPr lang="en-US" altLang="zh-CN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mac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地址，定位分区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</a:t>
            </a:r>
            <a:r>
              <a:rPr lang="en-US" altLang="zh-CN" sz="1600" dirty="0" err="1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vlan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，了解</a:t>
            </a:r>
            <a:r>
              <a:rPr lang="en-US" altLang="zh-CN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VLAN </a:t>
            </a: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的使用情况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搜索分区名称，获得该区别详细信息，及</a:t>
            </a:r>
            <a:r>
              <a:rPr lang="en-US" altLang="zh-CN" sz="1600" dirty="0" err="1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vios</a:t>
            </a: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与之相关的设备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通过搜索主机序列号定位服务器</a:t>
            </a:r>
            <a:endParaRPr lang="en-US" altLang="zh-CN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。。。</a:t>
            </a:r>
            <a:endParaRPr lang="zh-CN" altLang="en-US" sz="16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02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71EDDE-A92D-4C57-9665-914D49E3D067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341438"/>
            <a:ext cx="5905500" cy="201612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可跟踪回溯问题的原因。</a:t>
            </a:r>
            <a:endParaRPr lang="en-US" altLang="zh-CN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人通过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HMC</a:t>
            </a:r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的操作</a:t>
            </a:r>
            <a:endParaRPr lang="en-US" altLang="zh-CN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云管理平台的操作</a:t>
            </a:r>
            <a:endParaRPr lang="en-US" altLang="zh-CN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自动化角本的操作</a:t>
            </a:r>
            <a:endParaRPr lang="en-US" altLang="zh-CN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硬件</a:t>
            </a:r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资源在分区间调动是何时发生的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内存压缩律的变化是何时生效的，有没有和性能变化相关联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当故障发生前，有没有虚拟化操作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服务工程师做了哪些操作，产生的问题能否回溯？</a:t>
            </a:r>
          </a:p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云管理软件有哪些虚拟化操作，都是何时发生的</a:t>
            </a:r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？</a:t>
            </a:r>
            <a:endParaRPr lang="en-US" altLang="zh-CN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pPr marL="0" indent="0">
              <a:buNone/>
            </a:pPr>
            <a:endParaRPr lang="zh-CN" altLang="en-US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</p:txBody>
      </p:sp>
      <p:grpSp>
        <p:nvGrpSpPr>
          <p:cNvPr id="11268" name="Group 53"/>
          <p:cNvGrpSpPr>
            <a:grpSpLocks/>
          </p:cNvGrpSpPr>
          <p:nvPr/>
        </p:nvGrpSpPr>
        <p:grpSpPr bwMode="auto">
          <a:xfrm>
            <a:off x="5068804" y="3820150"/>
            <a:ext cx="1116012" cy="755650"/>
            <a:chOff x="3560" y="1366"/>
            <a:chExt cx="703" cy="476"/>
          </a:xfrm>
        </p:grpSpPr>
        <p:grpSp>
          <p:nvGrpSpPr>
            <p:cNvPr id="11295" name="Group 50"/>
            <p:cNvGrpSpPr>
              <a:grpSpLocks/>
            </p:cNvGrpSpPr>
            <p:nvPr/>
          </p:nvGrpSpPr>
          <p:grpSpPr bwMode="auto">
            <a:xfrm>
              <a:off x="3560" y="1366"/>
              <a:ext cx="494" cy="460"/>
              <a:chOff x="3560" y="1366"/>
              <a:chExt cx="494" cy="460"/>
            </a:xfrm>
          </p:grpSpPr>
          <p:grpSp>
            <p:nvGrpSpPr>
              <p:cNvPr id="11297" name="Group 14"/>
              <p:cNvGrpSpPr>
                <a:grpSpLocks/>
              </p:cNvGrpSpPr>
              <p:nvPr/>
            </p:nvGrpSpPr>
            <p:grpSpPr bwMode="auto">
              <a:xfrm>
                <a:off x="3576" y="1391"/>
                <a:ext cx="424" cy="283"/>
                <a:chOff x="609" y="1114"/>
                <a:chExt cx="647" cy="499"/>
              </a:xfrm>
            </p:grpSpPr>
            <p:pic>
              <p:nvPicPr>
                <p:cNvPr id="11301" name="Picture 15" descr="SystemDirector_logo_170x150"/>
                <p:cNvPicPr>
                  <a:picLocks noChangeAspect="1" noChangeArrowheads="1"/>
                </p:cNvPicPr>
                <p:nvPr/>
              </p:nvPicPr>
              <p:blipFill>
                <a:blip r:embed="rId3">
                  <a:grayscl/>
                </a:blip>
                <a:srcRect/>
                <a:stretch>
                  <a:fillRect/>
                </a:stretch>
              </p:blipFill>
              <p:spPr bwMode="auto">
                <a:xfrm>
                  <a:off x="609" y="1114"/>
                  <a:ext cx="421" cy="3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1302" name="WordArt 1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690" y="1484"/>
                  <a:ext cx="566" cy="12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FFFFFF"/>
                      </a:solidFill>
                      <a:latin typeface="Aharoni"/>
                      <a:cs typeface="Aharoni"/>
                    </a:rPr>
                    <a:t>VMControl</a:t>
                  </a:r>
                  <a:endParaRPr lang="zh-CN" altLang="en-US" sz="2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haroni"/>
                    <a:cs typeface="Aharoni"/>
                  </a:endParaRPr>
                </a:p>
              </p:txBody>
            </p:sp>
          </p:grpSp>
          <p:sp>
            <p:nvSpPr>
              <p:cNvPr id="11298" name="AutoShape 18"/>
              <p:cNvSpPr>
                <a:spLocks noChangeArrowheads="1"/>
              </p:cNvSpPr>
              <p:nvPr/>
            </p:nvSpPr>
            <p:spPr bwMode="auto">
              <a:xfrm>
                <a:off x="3606" y="1366"/>
                <a:ext cx="448" cy="346"/>
              </a:xfrm>
              <a:prstGeom prst="roundRect">
                <a:avLst>
                  <a:gd name="adj" fmla="val 16667"/>
                </a:avLst>
              </a:prstGeom>
              <a:noFill/>
              <a:ln w="76200" algn="ctr">
                <a:solidFill>
                  <a:srgbClr val="19A0F3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299" name="AutoShape 19"/>
              <p:cNvSpPr>
                <a:spLocks noChangeArrowheads="1"/>
              </p:cNvSpPr>
              <p:nvPr/>
            </p:nvSpPr>
            <p:spPr bwMode="auto">
              <a:xfrm>
                <a:off x="3673" y="1772"/>
                <a:ext cx="312" cy="23"/>
              </a:xfrm>
              <a:prstGeom prst="roundRect">
                <a:avLst>
                  <a:gd name="adj" fmla="val 16667"/>
                </a:avLst>
              </a:prstGeom>
              <a:noFill/>
              <a:ln w="101600" algn="ctr">
                <a:solidFill>
                  <a:srgbClr val="19A0F3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00" name="AutoShape 20"/>
              <p:cNvSpPr>
                <a:spLocks noChangeArrowheads="1"/>
              </p:cNvSpPr>
              <p:nvPr/>
            </p:nvSpPr>
            <p:spPr bwMode="auto">
              <a:xfrm>
                <a:off x="3560" y="1742"/>
                <a:ext cx="117" cy="84"/>
              </a:xfrm>
              <a:prstGeom prst="parallelogram">
                <a:avLst>
                  <a:gd name="adj" fmla="val 34821"/>
                </a:avLst>
              </a:prstGeom>
              <a:solidFill>
                <a:schemeClr val="bg1"/>
              </a:solidFill>
              <a:ln w="34925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11296" name="AutoShape 21"/>
            <p:cNvSpPr>
              <a:spLocks noChangeArrowheads="1"/>
            </p:cNvSpPr>
            <p:nvPr/>
          </p:nvSpPr>
          <p:spPr bwMode="auto">
            <a:xfrm>
              <a:off x="3971" y="1744"/>
              <a:ext cx="292" cy="98"/>
            </a:xfrm>
            <a:custGeom>
              <a:avLst/>
              <a:gdLst>
                <a:gd name="T0" fmla="*/ 263 w 21600"/>
                <a:gd name="T1" fmla="*/ 49 h 21600"/>
                <a:gd name="T2" fmla="*/ 146 w 21600"/>
                <a:gd name="T3" fmla="*/ 98 h 21600"/>
                <a:gd name="T4" fmla="*/ 29 w 21600"/>
                <a:gd name="T5" fmla="*/ 49 h 21600"/>
                <a:gd name="T6" fmla="*/ 14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21 w 21600"/>
                <a:gd name="T13" fmla="*/ 3967 h 21600"/>
                <a:gd name="T14" fmla="*/ 17679 w 21600"/>
                <a:gd name="T15" fmla="*/ 176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223" y="21600"/>
                  </a:lnTo>
                  <a:lnTo>
                    <a:pt x="1737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pic>
        <p:nvPicPr>
          <p:cNvPr id="11269" name="Picture 47" descr="Ris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4048" y="4357146"/>
            <a:ext cx="2617812" cy="1964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84200"/>
            <a:ext cx="8686800" cy="608013"/>
          </a:xfrm>
        </p:spPr>
        <p:txBody>
          <a:bodyPr/>
          <a:lstStyle/>
          <a:p>
            <a:r>
              <a:rPr lang="zh-CN" altLang="en-US" smtClean="0">
                <a:latin typeface="Impact" pitchFamily="34" charset="0"/>
                <a:ea typeface="方正姚体" pitchFamily="2" charset="-122"/>
                <a:cs typeface="Arial" charset="0"/>
              </a:rPr>
              <a:t>风险分析及资源利用管理</a:t>
            </a:r>
          </a:p>
        </p:txBody>
      </p:sp>
      <p:pic>
        <p:nvPicPr>
          <p:cNvPr id="11271" name="Picture 10" descr="server-multipl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11938" y="3016250"/>
            <a:ext cx="8080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11" descr="server-multipl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23188" y="3432175"/>
            <a:ext cx="808037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Picture 12" descr="clou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42818" y="2455069"/>
            <a:ext cx="2747963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274" name="Group 55"/>
          <p:cNvGrpSpPr>
            <a:grpSpLocks/>
          </p:cNvGrpSpPr>
          <p:nvPr/>
        </p:nvGrpSpPr>
        <p:grpSpPr bwMode="auto">
          <a:xfrm>
            <a:off x="6732588" y="1916113"/>
            <a:ext cx="1147762" cy="768350"/>
            <a:chOff x="4286" y="1207"/>
            <a:chExt cx="723" cy="484"/>
          </a:xfrm>
        </p:grpSpPr>
        <p:grpSp>
          <p:nvGrpSpPr>
            <p:cNvPr id="11289" name="Group 51"/>
            <p:cNvGrpSpPr>
              <a:grpSpLocks/>
            </p:cNvGrpSpPr>
            <p:nvPr/>
          </p:nvGrpSpPr>
          <p:grpSpPr bwMode="auto">
            <a:xfrm>
              <a:off x="4286" y="1207"/>
              <a:ext cx="493" cy="460"/>
              <a:chOff x="4309" y="1049"/>
              <a:chExt cx="493" cy="460"/>
            </a:xfrm>
          </p:grpSpPr>
          <p:pic>
            <p:nvPicPr>
              <p:cNvPr id="11291" name="Picture 23" descr="IBM-SmartCloud-logo"/>
              <p:cNvPicPr>
                <a:picLocks noChangeAspect="1" noChangeArrowheads="1"/>
              </p:cNvPicPr>
              <p:nvPr/>
            </p:nvPicPr>
            <p:blipFill>
              <a:blip r:embed="rId8">
                <a:grayscl/>
              </a:blip>
              <a:srcRect/>
              <a:stretch>
                <a:fillRect/>
              </a:stretch>
            </p:blipFill>
            <p:spPr bwMode="auto">
              <a:xfrm>
                <a:off x="4361" y="1118"/>
                <a:ext cx="42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292" name="AutoShape 25"/>
              <p:cNvSpPr>
                <a:spLocks noChangeArrowheads="1"/>
              </p:cNvSpPr>
              <p:nvPr/>
            </p:nvSpPr>
            <p:spPr bwMode="auto">
              <a:xfrm>
                <a:off x="4354" y="1049"/>
                <a:ext cx="448" cy="346"/>
              </a:xfrm>
              <a:prstGeom prst="roundRect">
                <a:avLst>
                  <a:gd name="adj" fmla="val 16667"/>
                </a:avLst>
              </a:prstGeom>
              <a:noFill/>
              <a:ln w="76200" algn="ctr">
                <a:solidFill>
                  <a:srgbClr val="19A0F3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293" name="AutoShape 26"/>
              <p:cNvSpPr>
                <a:spLocks noChangeArrowheads="1"/>
              </p:cNvSpPr>
              <p:nvPr/>
            </p:nvSpPr>
            <p:spPr bwMode="auto">
              <a:xfrm>
                <a:off x="4422" y="1455"/>
                <a:ext cx="312" cy="23"/>
              </a:xfrm>
              <a:prstGeom prst="roundRect">
                <a:avLst>
                  <a:gd name="adj" fmla="val 16667"/>
                </a:avLst>
              </a:prstGeom>
              <a:noFill/>
              <a:ln w="101600" algn="ctr">
                <a:solidFill>
                  <a:srgbClr val="19A0F3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294" name="AutoShape 27"/>
              <p:cNvSpPr>
                <a:spLocks noChangeArrowheads="1"/>
              </p:cNvSpPr>
              <p:nvPr/>
            </p:nvSpPr>
            <p:spPr bwMode="auto">
              <a:xfrm>
                <a:off x="4309" y="1425"/>
                <a:ext cx="117" cy="84"/>
              </a:xfrm>
              <a:prstGeom prst="parallelogram">
                <a:avLst>
                  <a:gd name="adj" fmla="val 34821"/>
                </a:avLst>
              </a:prstGeom>
              <a:solidFill>
                <a:schemeClr val="bg1"/>
              </a:solidFill>
              <a:ln w="34925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11290" name="AutoShape 28"/>
            <p:cNvSpPr>
              <a:spLocks noChangeArrowheads="1"/>
            </p:cNvSpPr>
            <p:nvPr/>
          </p:nvSpPr>
          <p:spPr bwMode="auto">
            <a:xfrm>
              <a:off x="4717" y="1593"/>
              <a:ext cx="292" cy="98"/>
            </a:xfrm>
            <a:custGeom>
              <a:avLst/>
              <a:gdLst>
                <a:gd name="T0" fmla="*/ 263 w 21600"/>
                <a:gd name="T1" fmla="*/ 49 h 21600"/>
                <a:gd name="T2" fmla="*/ 146 w 21600"/>
                <a:gd name="T3" fmla="*/ 98 h 21600"/>
                <a:gd name="T4" fmla="*/ 29 w 21600"/>
                <a:gd name="T5" fmla="*/ 49 h 21600"/>
                <a:gd name="T6" fmla="*/ 14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21 w 21600"/>
                <a:gd name="T13" fmla="*/ 3967 h 21600"/>
                <a:gd name="T14" fmla="*/ 17679 w 21600"/>
                <a:gd name="T15" fmla="*/ 176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223" y="21600"/>
                  </a:lnTo>
                  <a:lnTo>
                    <a:pt x="1737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1275" name="Group 52"/>
          <p:cNvGrpSpPr>
            <a:grpSpLocks/>
          </p:cNvGrpSpPr>
          <p:nvPr/>
        </p:nvGrpSpPr>
        <p:grpSpPr bwMode="auto">
          <a:xfrm>
            <a:off x="8027988" y="2024063"/>
            <a:ext cx="1116012" cy="755650"/>
            <a:chOff x="5057" y="1230"/>
            <a:chExt cx="703" cy="476"/>
          </a:xfrm>
        </p:grpSpPr>
        <p:pic>
          <p:nvPicPr>
            <p:cNvPr id="11284" name="Picture 30" descr="01300000278470122580840991987_s"/>
            <p:cNvPicPr>
              <a:picLocks noChangeAspect="1" noChangeArrowheads="1"/>
            </p:cNvPicPr>
            <p:nvPr/>
          </p:nvPicPr>
          <p:blipFill>
            <a:blip r:embed="rId9">
              <a:lum bright="70000" contrast="-70000"/>
              <a:grayscl/>
            </a:blip>
            <a:srcRect/>
            <a:stretch>
              <a:fillRect/>
            </a:stretch>
          </p:blipFill>
          <p:spPr bwMode="auto">
            <a:xfrm>
              <a:off x="5127" y="1269"/>
              <a:ext cx="162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85" name="AutoShape 32"/>
            <p:cNvSpPr>
              <a:spLocks noChangeArrowheads="1"/>
            </p:cNvSpPr>
            <p:nvPr/>
          </p:nvSpPr>
          <p:spPr bwMode="auto">
            <a:xfrm>
              <a:off x="5103" y="1230"/>
              <a:ext cx="448" cy="346"/>
            </a:xfrm>
            <a:prstGeom prst="roundRect">
              <a:avLst>
                <a:gd name="adj" fmla="val 16667"/>
              </a:avLst>
            </a:prstGeom>
            <a:noFill/>
            <a:ln w="76200" algn="ctr">
              <a:solidFill>
                <a:srgbClr val="19A0F3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6" name="AutoShape 33"/>
            <p:cNvSpPr>
              <a:spLocks noChangeArrowheads="1"/>
            </p:cNvSpPr>
            <p:nvPr/>
          </p:nvSpPr>
          <p:spPr bwMode="auto">
            <a:xfrm>
              <a:off x="5170" y="1636"/>
              <a:ext cx="312" cy="23"/>
            </a:xfrm>
            <a:prstGeom prst="roundRect">
              <a:avLst>
                <a:gd name="adj" fmla="val 16667"/>
              </a:avLst>
            </a:prstGeom>
            <a:noFill/>
            <a:ln w="101600" algn="ctr">
              <a:solidFill>
                <a:srgbClr val="19A0F3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7" name="AutoShape 34"/>
            <p:cNvSpPr>
              <a:spLocks noChangeArrowheads="1"/>
            </p:cNvSpPr>
            <p:nvPr/>
          </p:nvSpPr>
          <p:spPr bwMode="auto">
            <a:xfrm>
              <a:off x="5057" y="1606"/>
              <a:ext cx="117" cy="84"/>
            </a:xfrm>
            <a:prstGeom prst="parallelogram">
              <a:avLst>
                <a:gd name="adj" fmla="val 34821"/>
              </a:avLst>
            </a:prstGeom>
            <a:solidFill>
              <a:schemeClr val="bg1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8" name="AutoShape 35"/>
            <p:cNvSpPr>
              <a:spLocks noChangeArrowheads="1"/>
            </p:cNvSpPr>
            <p:nvPr/>
          </p:nvSpPr>
          <p:spPr bwMode="auto">
            <a:xfrm>
              <a:off x="5468" y="1608"/>
              <a:ext cx="292" cy="98"/>
            </a:xfrm>
            <a:custGeom>
              <a:avLst/>
              <a:gdLst>
                <a:gd name="T0" fmla="*/ 263 w 21600"/>
                <a:gd name="T1" fmla="*/ 49 h 21600"/>
                <a:gd name="T2" fmla="*/ 146 w 21600"/>
                <a:gd name="T3" fmla="*/ 98 h 21600"/>
                <a:gd name="T4" fmla="*/ 29 w 21600"/>
                <a:gd name="T5" fmla="*/ 49 h 21600"/>
                <a:gd name="T6" fmla="*/ 14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21 w 21600"/>
                <a:gd name="T13" fmla="*/ 3967 h 21600"/>
                <a:gd name="T14" fmla="*/ 17679 w 21600"/>
                <a:gd name="T15" fmla="*/ 176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223" y="21600"/>
                  </a:lnTo>
                  <a:lnTo>
                    <a:pt x="1737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pic>
        <p:nvPicPr>
          <p:cNvPr id="11276" name="Picture 40" descr="programmer_3d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564981" y="2501900"/>
            <a:ext cx="873125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277" name="Group 56"/>
          <p:cNvGrpSpPr>
            <a:grpSpLocks/>
          </p:cNvGrpSpPr>
          <p:nvPr/>
        </p:nvGrpSpPr>
        <p:grpSpPr bwMode="auto">
          <a:xfrm>
            <a:off x="6948488" y="4616450"/>
            <a:ext cx="1585912" cy="1331913"/>
            <a:chOff x="4377" y="2908"/>
            <a:chExt cx="999" cy="839"/>
          </a:xfrm>
        </p:grpSpPr>
        <p:sp>
          <p:nvSpPr>
            <p:cNvPr id="11278" name="AutoShape 36"/>
            <p:cNvSpPr>
              <a:spLocks noChangeArrowheads="1"/>
            </p:cNvSpPr>
            <p:nvPr/>
          </p:nvSpPr>
          <p:spPr bwMode="auto">
            <a:xfrm>
              <a:off x="4386" y="2908"/>
              <a:ext cx="703" cy="453"/>
            </a:xfrm>
            <a:prstGeom prst="roundRect">
              <a:avLst>
                <a:gd name="adj" fmla="val 16667"/>
              </a:avLst>
            </a:prstGeom>
            <a:noFill/>
            <a:ln w="76200" algn="ctr">
              <a:solidFill>
                <a:srgbClr val="19A0F3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79" name="AutoShape 37"/>
            <p:cNvSpPr>
              <a:spLocks noChangeArrowheads="1"/>
            </p:cNvSpPr>
            <p:nvPr/>
          </p:nvSpPr>
          <p:spPr bwMode="auto">
            <a:xfrm>
              <a:off x="4545" y="3429"/>
              <a:ext cx="447" cy="41"/>
            </a:xfrm>
            <a:prstGeom prst="roundRect">
              <a:avLst>
                <a:gd name="adj" fmla="val 16667"/>
              </a:avLst>
            </a:prstGeom>
            <a:noFill/>
            <a:ln w="101600" algn="ctr">
              <a:solidFill>
                <a:srgbClr val="19A0F3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0" name="AutoShape 38"/>
            <p:cNvSpPr>
              <a:spLocks noChangeArrowheads="1"/>
            </p:cNvSpPr>
            <p:nvPr/>
          </p:nvSpPr>
          <p:spPr bwMode="auto">
            <a:xfrm>
              <a:off x="4377" y="3402"/>
              <a:ext cx="167" cy="151"/>
            </a:xfrm>
            <a:prstGeom prst="parallelogram">
              <a:avLst>
                <a:gd name="adj" fmla="val 27649"/>
              </a:avLst>
            </a:prstGeom>
            <a:solidFill>
              <a:schemeClr val="bg1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1" name="AutoShape 39"/>
            <p:cNvSpPr>
              <a:spLocks noChangeArrowheads="1"/>
            </p:cNvSpPr>
            <p:nvPr/>
          </p:nvSpPr>
          <p:spPr bwMode="auto">
            <a:xfrm>
              <a:off x="4957" y="3391"/>
              <a:ext cx="419" cy="177"/>
            </a:xfrm>
            <a:custGeom>
              <a:avLst/>
              <a:gdLst>
                <a:gd name="T0" fmla="*/ 378 w 21600"/>
                <a:gd name="T1" fmla="*/ 89 h 21600"/>
                <a:gd name="T2" fmla="*/ 210 w 21600"/>
                <a:gd name="T3" fmla="*/ 177 h 21600"/>
                <a:gd name="T4" fmla="*/ 41 w 21600"/>
                <a:gd name="T5" fmla="*/ 89 h 21600"/>
                <a:gd name="T6" fmla="*/ 21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18 w 21600"/>
                <a:gd name="T13" fmla="*/ 3905 h 21600"/>
                <a:gd name="T14" fmla="*/ 17682 w 21600"/>
                <a:gd name="T15" fmla="*/ 176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223" y="21600"/>
                  </a:lnTo>
                  <a:lnTo>
                    <a:pt x="1737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349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282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4377" y="3543"/>
              <a:ext cx="839" cy="2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99FF66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53882" dir="2700000" algn="ctr" rotWithShape="0">
                      <a:srgbClr val="868686">
                        <a:alpha val="50000"/>
                      </a:srgbClr>
                    </a:outerShdw>
                  </a:effectLst>
                  <a:latin typeface="Impact"/>
                </a:rPr>
                <a:t>Smart Monitor</a:t>
              </a:r>
              <a:endParaRPr lang="zh-CN" altLang="en-US" sz="3600" kern="10">
                <a:ln w="9525">
                  <a:solidFill>
                    <a:srgbClr val="99FF66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53882" dir="2700000" algn="ctr" rotWithShape="0">
                    <a:srgbClr val="868686">
                      <a:alpha val="50000"/>
                    </a:srgbClr>
                  </a:outerShdw>
                </a:effectLst>
                <a:latin typeface="Impact"/>
              </a:endParaRPr>
            </a:p>
          </p:txBody>
        </p:sp>
        <p:pic>
          <p:nvPicPr>
            <p:cNvPr id="11283" name="Picture 49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432" y="2930"/>
              <a:ext cx="612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1524BC5-924C-4C33-A3B7-C3944C53CF11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12763"/>
            <a:ext cx="8686800" cy="608012"/>
          </a:xfrm>
        </p:spPr>
        <p:txBody>
          <a:bodyPr/>
          <a:lstStyle/>
          <a:p>
            <a:r>
              <a:rPr lang="zh-CN" altLang="en-US" smtClean="0">
                <a:latin typeface="Impact" pitchFamily="34" charset="0"/>
                <a:ea typeface="方正姚体" pitchFamily="2" charset="-122"/>
                <a:cs typeface="Arial" charset="0"/>
              </a:rPr>
              <a:t>结构化数据监控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 t="9525" b="37320"/>
          <a:stretch>
            <a:fillRect/>
          </a:stretch>
        </p:blipFill>
        <p:spPr bwMode="auto">
          <a:xfrm>
            <a:off x="250825" y="1052513"/>
            <a:ext cx="8453438" cy="2808287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4"/>
          <a:srcRect t="12894" b="33188"/>
          <a:stretch>
            <a:fillRect/>
          </a:stretch>
        </p:blipFill>
        <p:spPr bwMode="auto">
          <a:xfrm>
            <a:off x="503238" y="3860800"/>
            <a:ext cx="7445375" cy="2555875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7E80FF9-5CFD-4CCA-A5A2-8FA08720DFE1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73248" name="AutoShape 192"/>
          <p:cNvSpPr>
            <a:spLocks noChangeArrowheads="1"/>
          </p:cNvSpPr>
          <p:nvPr/>
        </p:nvSpPr>
        <p:spPr bwMode="auto">
          <a:xfrm>
            <a:off x="395288" y="1557338"/>
            <a:ext cx="8424862" cy="4427537"/>
          </a:xfrm>
          <a:prstGeom prst="roundRect">
            <a:avLst>
              <a:gd name="adj" fmla="val 2639"/>
            </a:avLst>
          </a:prstGeom>
          <a:solidFill>
            <a:schemeClr val="bg1"/>
          </a:solidFill>
          <a:ln w="34925" algn="ctr">
            <a:noFill/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rot="10800000" wrap="none" anchor="ctr"/>
          <a:lstStyle/>
          <a:p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a typeface="宋体" charset="-122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>
                <a:ea typeface="方正姚体" pitchFamily="2" charset="-122"/>
                <a:cs typeface="Arial" charset="0"/>
              </a:rPr>
              <a:t>Power</a:t>
            </a:r>
            <a:r>
              <a:rPr lang="zh-CN" altLang="en-US" dirty="0" smtClean="0">
                <a:ea typeface="方正姚体" pitchFamily="2" charset="-122"/>
                <a:cs typeface="Arial" charset="0"/>
              </a:rPr>
              <a:t>平台上的监控优势</a:t>
            </a:r>
            <a:endParaRPr lang="zh-CN" altLang="en-US" dirty="0" smtClean="0">
              <a:ea typeface="方正姚体" pitchFamily="2" charset="-122"/>
              <a:cs typeface="Arial" charset="0"/>
            </a:endParaRPr>
          </a:p>
        </p:txBody>
      </p:sp>
      <p:sp>
        <p:nvSpPr>
          <p:cNvPr id="20485" name="Text Box 131"/>
          <p:cNvSpPr txBox="1">
            <a:spLocks noChangeArrowheads="1"/>
          </p:cNvSpPr>
          <p:nvPr/>
        </p:nvSpPr>
        <p:spPr bwMode="auto">
          <a:xfrm>
            <a:off x="179388" y="1412875"/>
            <a:ext cx="8461375" cy="274638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0486" name="Text Box 161"/>
          <p:cNvSpPr txBox="1">
            <a:spLocks noChangeArrowheads="1"/>
          </p:cNvSpPr>
          <p:nvPr/>
        </p:nvSpPr>
        <p:spPr bwMode="auto">
          <a:xfrm>
            <a:off x="431800" y="1268413"/>
            <a:ext cx="8280400" cy="274637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ea typeface="宋体" charset="-122"/>
            </a:endParaRPr>
          </a:p>
        </p:txBody>
      </p:sp>
      <p:graphicFrame>
        <p:nvGraphicFramePr>
          <p:cNvPr id="173218" name="Group 16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75763157"/>
              </p:ext>
            </p:extLst>
          </p:nvPr>
        </p:nvGraphicFramePr>
        <p:xfrm>
          <a:off x="468313" y="1557338"/>
          <a:ext cx="8280400" cy="437991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92187"/>
                <a:gridCol w="1776413"/>
                <a:gridCol w="3479800"/>
                <a:gridCol w="2032000"/>
              </a:tblGrid>
              <a:tr h="1127125">
                <a:tc rowSpan="5"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虚拟化</a:t>
                      </a:r>
                    </a:p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监控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设备搜索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设备信息收集列表，支持设备搜索，便于资产管理</a:t>
                      </a:r>
                      <a:endParaRPr kumimoji="0" lang="zh-CN" altLang="en-US" sz="2000" b="1" i="0" u="none" strike="noStrike" cap="none" spc="0" normalizeH="0" baseline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Power</a:t>
                      </a:r>
                      <a:r>
                        <a:rPr kumimoji="0" lang="zh-CN" altLang="en-US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平台专有技术，未收集到竞争厂商有类似技术．由</a:t>
                      </a:r>
                      <a:r>
                        <a:rPr kumimoji="0" lang="en-US" altLang="zh-CN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SmartMon</a:t>
                      </a:r>
                      <a:r>
                        <a:rPr kumimoji="0" lang="zh-CN" altLang="en-US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提供</a:t>
                      </a:r>
                      <a:endParaRPr kumimoji="0" lang="zh-CN" altLang="en-US" sz="2000" b="1" i="0" u="none" strike="noStrike" cap="none" spc="0" normalizeH="0" baseline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8175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分区生命周期记录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记录分区创建，激活，关闭，删除整个生命周期的过程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Power</a:t>
                      </a:r>
                      <a:r>
                        <a:rPr kumimoji="0" lang="zh-CN" altLang="en-US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平台专有技术</a:t>
                      </a:r>
                      <a:endParaRPr kumimoji="0" lang="zh-CN" altLang="en-US" sz="2000" b="1" i="0" u="none" strike="noStrike" cap="none" spc="0" normalizeH="0" baseline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819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物理设备资源调整记录</a:t>
                      </a:r>
                      <a:endParaRPr kumimoji="0" lang="zh-CN" altLang="en-US" sz="2000" b="1" i="0" u="none" strike="noStrike" cap="none" spc="0" normalizeH="0" baseline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记录</a:t>
                      </a:r>
                      <a:r>
                        <a:rPr kumimoji="0" lang="en-US" altLang="zh-CN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CPU,</a:t>
                      </a: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内存，板卡在分区间的调整变化，记录</a:t>
                      </a:r>
                      <a:r>
                        <a:rPr kumimoji="0" lang="en-US" altLang="zh-CN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Profile</a:t>
                      </a: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的变化．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Power</a:t>
                      </a: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平台专有技术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819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虚拟设备资源调整记录</a:t>
                      </a:r>
                      <a:endParaRPr kumimoji="0" lang="zh-CN" altLang="en-US" sz="2000" b="1" i="0" u="none" strike="noStrike" cap="none" spc="0" normalizeH="0" baseline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记录虚拟设备创新，激活，关闭，删除整个生命周期的过程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Power</a:t>
                      </a: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平台专有技术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796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机房现场移动监控支持</a:t>
                      </a:r>
                      <a:endParaRPr kumimoji="0" lang="zh-CN" altLang="en-US" sz="2000" b="1" i="0" u="none" strike="noStrike" cap="none" spc="0" normalizeH="0" baseline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spc="0" normalizeH="0" baseline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通过移动搜索主机序列号，获取服务器分区信息，已安装的板卡信息</a:t>
                      </a:r>
                      <a:endParaRPr kumimoji="0" lang="zh-CN" altLang="en-US" sz="2000" b="1" i="0" u="none" strike="noStrike" cap="none" spc="0" normalizeH="0" baseline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3038" marR="0" lvl="0" indent="-173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Power</a:t>
                      </a:r>
                      <a:r>
                        <a:rPr kumimoji="0" lang="zh-CN" altLang="en-US" sz="1600" b="1" u="none" strike="noStrike" cap="none" spc="0" normalizeH="0" baseline="0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</a:rPr>
                        <a:t>平台专有技术</a:t>
                      </a:r>
                      <a:endParaRPr kumimoji="0" lang="zh-CN" altLang="en-US" sz="2000" b="1" i="0" u="none" strike="noStrike" cap="none" spc="0" normalizeH="0" baseline="0" dirty="0" smtClean="0">
                        <a:ln/>
                        <a:pattFill prst="dkUpDiag">
                          <a:fgClr>
                            <a:schemeClr val="bg1">
                              <a:lumMod val="50000"/>
                            </a:schemeClr>
                          </a:fgClr>
                          <a:bgClr>
                            <a:schemeClr val="tx1">
                              <a:lumMod val="75000"/>
                              <a:lumOff val="25000"/>
                            </a:schemeClr>
                          </a:bgClr>
                        </a:pattFill>
                        <a:effectLst>
                          <a:outerShdw blurRad="38100" dist="19050" dir="2700000" algn="tl" rotWithShape="0">
                            <a:schemeClr val="dk1">
                              <a:lumMod val="50000"/>
                              <a:alpha val="40000"/>
                            </a:schemeClr>
                          </a:outerShdw>
                        </a:effectLst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DE55FC9-28E4-4193-9653-C65142AB7CCA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方正姚体" pitchFamily="2" charset="-122"/>
                <a:cs typeface="Arial" charset="0"/>
              </a:rPr>
              <a:t>移动解决方案的销售</a:t>
            </a:r>
            <a:endParaRPr lang="zh-CN" altLang="en-US" dirty="0" smtClean="0">
              <a:ea typeface="方正姚体" pitchFamily="2" charset="-122"/>
              <a:cs typeface="Arial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移动的监控方案为</a:t>
            </a:r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用户提供了极大的便利，完善了客户的机房管理。采购移动解决方案，赠送移动终端</a:t>
            </a:r>
            <a:endParaRPr lang="zh-CN" altLang="en-US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</p:txBody>
      </p:sp>
      <p:pic>
        <p:nvPicPr>
          <p:cNvPr id="21509" name="Picture 4" descr="rack_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616" y="2240868"/>
            <a:ext cx="31908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5" descr="Inside-iPad-Min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848" y="2996952"/>
            <a:ext cx="4476750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C4EE907-E77B-46AB-8837-42B99DFE8505}" type="slidenum">
              <a:rPr lang="zh-CN" altLang="en-US"/>
              <a:pPr/>
              <a:t>15</a:t>
            </a:fld>
            <a:endParaRPr lang="en-US" altLang="zh-CN"/>
          </a:p>
        </p:txBody>
      </p:sp>
      <p:pic>
        <p:nvPicPr>
          <p:cNvPr id="22531" name="Picture 5" descr="special_repo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1613" y="1635125"/>
            <a:ext cx="58864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itchFamily="2" charset="-122"/>
                <a:ea typeface="方正姚体" pitchFamily="2" charset="-122"/>
                <a:cs typeface="Arial" charset="0"/>
              </a:rPr>
              <a:t>监控审计服务</a:t>
            </a:r>
            <a:endParaRPr lang="en-US" altLang="zh-CN" dirty="0" smtClean="0">
              <a:latin typeface="方正姚体" pitchFamily="2" charset="-122"/>
              <a:ea typeface="方正姚体" pitchFamily="2" charset="-122"/>
              <a:cs typeface="Arial" charset="0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帮助用户分析日志，定期为用户提供分析服务器状态变化分析报告。服务内容包括</a:t>
            </a:r>
          </a:p>
          <a:p>
            <a:pPr lvl="1"/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在监控时间段内发生了哪些变化</a:t>
            </a:r>
          </a:p>
          <a:p>
            <a:pPr lvl="1"/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这些变化都是由什么原因产生的</a:t>
            </a:r>
          </a:p>
          <a:p>
            <a:pPr lvl="2"/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已知原因的变化</a:t>
            </a:r>
          </a:p>
          <a:p>
            <a:pPr lvl="2"/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未必原因的变化</a:t>
            </a:r>
          </a:p>
          <a:p>
            <a:pPr lvl="1"/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专业的服务建议</a:t>
            </a:r>
          </a:p>
          <a:p>
            <a:pPr lvl="2"/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管理流程的建议</a:t>
            </a:r>
          </a:p>
          <a:p>
            <a:pPr lvl="2"/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自动化角本的管理建议，为自动华流程设定管理人</a:t>
            </a:r>
          </a:p>
          <a:p>
            <a:pPr lvl="2"/>
            <a:r>
              <a:rPr lang="zh-CN" altLang="en-US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操作改进建议等</a:t>
            </a:r>
          </a:p>
          <a:p>
            <a:pPr lvl="2"/>
            <a:endParaRPr lang="zh-CN" altLang="en-US" dirty="0" smtClean="0">
              <a:ea typeface="华文彩云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DE55FC9-28E4-4193-9653-C65142AB7CCA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ea typeface="方正姚体" pitchFamily="2" charset="-122"/>
                <a:cs typeface="Arial" charset="0"/>
              </a:rPr>
              <a:t>应用开发接口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9518" y="1201707"/>
            <a:ext cx="8493183" cy="1320789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REST API</a:t>
            </a:r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，提供查询功能，返回服务器及分区的基本信息。可根据机箱序列号进行查询，便于实现手机应用</a:t>
            </a:r>
            <a:endParaRPr lang="en-US" altLang="zh-CN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便捷的客户端访问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Java</a:t>
            </a:r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接口，仅需要重载四个函数</a:t>
            </a:r>
            <a:endParaRPr lang="en-US" altLang="zh-CN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客户端程序样例。</a:t>
            </a:r>
            <a:endParaRPr lang="en-US" altLang="zh-CN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pPr lvl="1"/>
            <a:endParaRPr lang="en-US" altLang="zh-CN" sz="700" dirty="0" smtClean="0">
              <a:solidFill>
                <a:schemeClr val="accent4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  <a:p>
            <a:pPr lvl="1"/>
            <a:endParaRPr lang="zh-CN" altLang="en-US" sz="700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927" y="2552688"/>
            <a:ext cx="4418073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9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@Override</a:t>
            </a:r>
          </a:p>
          <a:p>
            <a:pPr lvl="1"/>
            <a:r>
              <a:rPr lang="en-US" altLang="zh-CN" sz="9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public String </a:t>
            </a:r>
            <a:r>
              <a:rPr lang="en-US" altLang="zh-CN" sz="900" b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showLparView</a:t>
            </a:r>
            <a:r>
              <a:rPr lang="en-US" altLang="zh-CN" sz="9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() {</a:t>
            </a:r>
          </a:p>
          <a:p>
            <a:pPr lvl="1"/>
            <a:r>
              <a:rPr lang="en-US" altLang="zh-CN" sz="9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	// TODO Auto-generated method stub</a:t>
            </a:r>
          </a:p>
          <a:p>
            <a:pPr lvl="1"/>
            <a:r>
              <a:rPr lang="en-US" altLang="zh-CN" sz="9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	return </a:t>
            </a:r>
            <a:r>
              <a:rPr lang="en-US" altLang="zh-CN" sz="900" b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super.showLparView</a:t>
            </a:r>
            <a:r>
              <a:rPr lang="en-US" altLang="zh-CN" sz="9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();</a:t>
            </a:r>
          </a:p>
          <a:p>
            <a:pPr lvl="1"/>
            <a:r>
              <a:rPr lang="en-US" altLang="zh-CN" sz="9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}</a:t>
            </a:r>
          </a:p>
          <a:p>
            <a:pPr lvl="1"/>
            <a:endParaRPr lang="en-US" altLang="zh-CN" sz="900" b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en-US" altLang="zh-CN" sz="9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@Override</a:t>
            </a:r>
          </a:p>
          <a:p>
            <a:pPr lvl="1"/>
            <a:r>
              <a:rPr lang="en-US" altLang="zh-CN" sz="9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public String </a:t>
            </a:r>
            <a:r>
              <a:rPr lang="en-US" altLang="zh-CN" sz="900" b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showHMC</a:t>
            </a:r>
            <a:r>
              <a:rPr lang="en-US" altLang="zh-CN" sz="9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900" b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SMNode</a:t>
            </a:r>
            <a:r>
              <a:rPr lang="en-US" altLang="zh-CN" sz="9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900" b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hmc</a:t>
            </a:r>
            <a:r>
              <a:rPr lang="en-US" altLang="zh-CN" sz="9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) {</a:t>
            </a:r>
          </a:p>
          <a:p>
            <a:pPr lvl="1"/>
            <a:r>
              <a:rPr lang="en-US" altLang="zh-CN" sz="9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	// TODO Auto-generated method stub</a:t>
            </a:r>
          </a:p>
          <a:p>
            <a:pPr lvl="1"/>
            <a:r>
              <a:rPr lang="en-US" altLang="zh-CN" sz="9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	return </a:t>
            </a:r>
            <a:r>
              <a:rPr lang="en-US" altLang="zh-CN" sz="900" b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super.showHMC</a:t>
            </a:r>
            <a:r>
              <a:rPr lang="en-US" altLang="zh-CN" sz="9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900" b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hmc</a:t>
            </a:r>
            <a:r>
              <a:rPr lang="en-US" altLang="zh-CN" sz="9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);</a:t>
            </a:r>
          </a:p>
          <a:p>
            <a:pPr lvl="1"/>
            <a:r>
              <a:rPr lang="en-US" altLang="zh-CN" sz="9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}</a:t>
            </a:r>
          </a:p>
          <a:p>
            <a:pPr lvl="1"/>
            <a:endParaRPr lang="en-US" altLang="zh-CN" sz="900" b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en-US" altLang="zh-CN" sz="9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@Override</a:t>
            </a:r>
          </a:p>
          <a:p>
            <a:pPr lvl="1"/>
            <a:r>
              <a:rPr lang="en-US" altLang="zh-CN" sz="9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public String </a:t>
            </a:r>
            <a:r>
              <a:rPr lang="en-US" altLang="zh-CN" sz="900" b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showServer</a:t>
            </a:r>
            <a:r>
              <a:rPr lang="en-US" altLang="zh-CN" sz="9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(String indent, </a:t>
            </a:r>
            <a:r>
              <a:rPr lang="en-US" altLang="zh-CN" sz="900" b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SMNode</a:t>
            </a:r>
            <a:r>
              <a:rPr lang="en-US" altLang="zh-CN" sz="9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server) {</a:t>
            </a:r>
          </a:p>
          <a:p>
            <a:pPr lvl="1"/>
            <a:r>
              <a:rPr lang="en-US" altLang="zh-CN" sz="9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	// TODO Auto-generated method stub</a:t>
            </a:r>
          </a:p>
          <a:p>
            <a:pPr lvl="1"/>
            <a:r>
              <a:rPr lang="en-US" altLang="zh-CN" sz="9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	return </a:t>
            </a:r>
            <a:r>
              <a:rPr lang="en-US" altLang="zh-CN" sz="900" b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super.showServer</a:t>
            </a:r>
            <a:r>
              <a:rPr lang="en-US" altLang="zh-CN" sz="9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(indent, server);</a:t>
            </a:r>
          </a:p>
          <a:p>
            <a:pPr lvl="1"/>
            <a:r>
              <a:rPr lang="en-US" altLang="zh-CN" sz="9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}</a:t>
            </a:r>
          </a:p>
          <a:p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16409" y="2479662"/>
            <a:ext cx="463715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CN" sz="1000" dirty="0" smtClean="0">
              <a:solidFill>
                <a:schemeClr val="accent4"/>
              </a:solidFill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en-US" altLang="zh-CN" sz="10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@Override</a:t>
            </a:r>
          </a:p>
          <a:p>
            <a:pPr lvl="1"/>
            <a:r>
              <a:rPr lang="en-US" altLang="zh-CN" sz="10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public String </a:t>
            </a:r>
            <a:r>
              <a:rPr lang="en-US" altLang="zh-CN" sz="1000" b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showLPAR</a:t>
            </a:r>
            <a:r>
              <a:rPr lang="en-US" altLang="zh-CN" sz="10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(String indent, </a:t>
            </a:r>
            <a:r>
              <a:rPr lang="en-US" altLang="zh-CN" sz="1000" b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SMNode</a:t>
            </a:r>
            <a:r>
              <a:rPr lang="en-US" altLang="zh-CN" sz="10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category) {</a:t>
            </a:r>
          </a:p>
          <a:p>
            <a:pPr lvl="1"/>
            <a:r>
              <a:rPr lang="en-US" altLang="zh-CN" sz="10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	// TODO Auto-generated method stub</a:t>
            </a:r>
          </a:p>
          <a:p>
            <a:pPr lvl="1"/>
            <a:r>
              <a:rPr lang="en-US" altLang="zh-CN" sz="10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	return </a:t>
            </a:r>
            <a:r>
              <a:rPr lang="en-US" altLang="zh-CN" sz="1000" b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super.showLPAR</a:t>
            </a:r>
            <a:r>
              <a:rPr lang="en-US" altLang="zh-CN" sz="10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(indent, category);</a:t>
            </a:r>
          </a:p>
          <a:p>
            <a:pPr lvl="1"/>
            <a:r>
              <a:rPr lang="en-US" altLang="zh-CN" sz="10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}</a:t>
            </a:r>
          </a:p>
          <a:p>
            <a:pPr lvl="1"/>
            <a:endParaRPr lang="en-US" altLang="zh-CN" sz="1000" b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en-US" altLang="zh-CN" sz="10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@Override</a:t>
            </a:r>
          </a:p>
          <a:p>
            <a:pPr lvl="1"/>
            <a:r>
              <a:rPr lang="en-US" altLang="zh-CN" sz="10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public String </a:t>
            </a:r>
            <a:r>
              <a:rPr lang="en-US" altLang="zh-CN" sz="1000" b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showInventory</a:t>
            </a:r>
            <a:r>
              <a:rPr lang="en-US" altLang="zh-CN" sz="10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(String indent, </a:t>
            </a:r>
            <a:r>
              <a:rPr lang="en-US" altLang="zh-CN" sz="1000" b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SMNode</a:t>
            </a:r>
            <a:r>
              <a:rPr lang="en-US" altLang="zh-CN" sz="10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1000" b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lpar</a:t>
            </a:r>
            <a:r>
              <a:rPr lang="en-US" altLang="zh-CN" sz="10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) {</a:t>
            </a:r>
          </a:p>
          <a:p>
            <a:pPr lvl="1"/>
            <a:r>
              <a:rPr lang="en-US" altLang="zh-CN" sz="10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	// TODO Auto-generated method stub</a:t>
            </a:r>
          </a:p>
          <a:p>
            <a:pPr lvl="1"/>
            <a:r>
              <a:rPr lang="en-US" altLang="zh-CN" sz="10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	return </a:t>
            </a:r>
            <a:r>
              <a:rPr lang="en-US" altLang="zh-CN" sz="1000" b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super.showInventory</a:t>
            </a:r>
            <a:r>
              <a:rPr lang="en-US" altLang="zh-CN" sz="10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(indent, </a:t>
            </a:r>
            <a:r>
              <a:rPr lang="en-US" altLang="zh-CN" sz="1000" b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lpar</a:t>
            </a:r>
            <a:r>
              <a:rPr lang="en-US" altLang="zh-CN" sz="10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);</a:t>
            </a:r>
          </a:p>
          <a:p>
            <a:pPr lvl="1"/>
            <a:r>
              <a:rPr lang="en-US" altLang="zh-CN" sz="10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}</a:t>
            </a:r>
          </a:p>
          <a:p>
            <a:endParaRPr lang="zh-CN" altLang="en-US" sz="18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28F2967-2F80-452C-BDED-2ACE1E76F28C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方正姚体" pitchFamily="2" charset="-122"/>
                <a:cs typeface="Arial" charset="0"/>
              </a:rPr>
              <a:t>软件许可</a:t>
            </a:r>
            <a:endParaRPr lang="en-US" altLang="zh-CN" dirty="0">
              <a:ea typeface="方正姚体" pitchFamily="2" charset="-122"/>
              <a:cs typeface="Arial" charset="0"/>
            </a:endParaRPr>
          </a:p>
        </p:txBody>
      </p:sp>
      <p:pic>
        <p:nvPicPr>
          <p:cNvPr id="23556" name="Picture 6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4827588" y="1524794"/>
            <a:ext cx="4041775" cy="4667250"/>
          </a:xfrm>
          <a:noFill/>
        </p:spPr>
      </p:pic>
      <p:sp>
        <p:nvSpPr>
          <p:cNvPr id="3" name="文本框 2"/>
          <p:cNvSpPr txBox="1"/>
          <p:nvPr/>
        </p:nvSpPr>
        <p:spPr>
          <a:xfrm>
            <a:off x="467544" y="1304764"/>
            <a:ext cx="4248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本软件按机箱序列号计费。未获得商业许可时自动运行在试用模式</a:t>
            </a:r>
            <a:endParaRPr lang="en-US" altLang="zh-CN" sz="1600" b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软件许可申请步骤</a:t>
            </a:r>
            <a:endParaRPr lang="en-US" altLang="zh-CN" sz="1600" b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安装软件，在实际环境中正常启动</a:t>
            </a:r>
            <a:endParaRPr lang="en-US" altLang="zh-CN" sz="1600" b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搜索</a:t>
            </a:r>
            <a:r>
              <a:rPr lang="en-US" altLang="zh-CN" sz="16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IO_UNIT</a:t>
            </a:r>
            <a:r>
              <a:rPr lang="zh-CN" altLang="en-US" sz="16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，获得全部机箱号，将结果导出，发给软件供应商</a:t>
            </a:r>
            <a:endParaRPr lang="en-US" altLang="zh-CN" sz="1600" b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供应商发还带有数字签名的文件。将该文件置于程序运行目录下即可</a:t>
            </a:r>
            <a:endParaRPr lang="en-US" altLang="zh-CN" sz="1600" b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28F2967-2F80-452C-BDED-2ACE1E76F28C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方正姚体" pitchFamily="2" charset="-122"/>
                <a:cs typeface="Arial" charset="0"/>
              </a:rPr>
              <a:t>定制的开发</a:t>
            </a:r>
            <a:r>
              <a:rPr lang="zh-CN" altLang="en-US" dirty="0">
                <a:ea typeface="方正姚体" pitchFamily="2" charset="-122"/>
                <a:cs typeface="Arial" charset="0"/>
              </a:rPr>
              <a:t>服务</a:t>
            </a:r>
            <a:endParaRPr lang="en-US" altLang="zh-CN" dirty="0">
              <a:ea typeface="方正姚体" pitchFamily="2" charset="-122"/>
              <a:cs typeface="Arial" charset="0"/>
            </a:endParaRPr>
          </a:p>
        </p:txBody>
      </p:sp>
      <p:pic>
        <p:nvPicPr>
          <p:cNvPr id="23556" name="Picture 6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2501900" y="1341438"/>
            <a:ext cx="4041775" cy="4667250"/>
          </a:xfrm>
          <a:noFill/>
        </p:spPr>
      </p:pic>
    </p:spTree>
    <p:extLst>
      <p:ext uri="{BB962C8B-B14F-4D97-AF65-F5344CB8AC3E}">
        <p14:creationId xmlns:p14="http://schemas.microsoft.com/office/powerpoint/2010/main" val="1349399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9F5A1A-941A-414F-A68A-D43839957DE4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方正姚体" pitchFamily="2" charset="-122"/>
                <a:cs typeface="Arial" charset="0"/>
              </a:rPr>
              <a:t>定制开发服务１：数据中心的全域搜索 </a:t>
            </a:r>
            <a:endParaRPr lang="zh-CN" altLang="en-US" dirty="0" smtClean="0">
              <a:ea typeface="方正姚体" pitchFamily="2" charset="-122"/>
              <a:cs typeface="Arial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7564" y="1412776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您需要数据中心的全域搜索的定制化引擎么？</a:t>
            </a:r>
            <a:endParaRPr lang="en-US" altLang="zh-CN" sz="1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提出您的需求，我们为您定制开发</a:t>
            </a:r>
            <a:endParaRPr lang="en-US" altLang="zh-CN" sz="1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今天的定制开发服务，将获得特别的早鸟优惠</a:t>
            </a:r>
            <a:endParaRPr lang="zh-CN" altLang="en-US" sz="1800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689520389"/>
              </p:ext>
            </p:extLst>
          </p:nvPr>
        </p:nvGraphicFramePr>
        <p:xfrm>
          <a:off x="2771800" y="3356992"/>
          <a:ext cx="4475820" cy="298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2FAFCC5-D3E8-4D28-834B-0092AFD4A16D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虚拟化时代</a:t>
            </a:r>
            <a:r>
              <a:rPr lang="zh-CN" altLang="en-US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的用户需求</a:t>
            </a: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彩云" pitchFamily="2" charset="-122"/>
              <a:cs typeface="Arial" charset="0"/>
            </a:endParaRPr>
          </a:p>
          <a:p>
            <a:r>
              <a:rPr lang="en-US" altLang="zh-CN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Script" pitchFamily="34" charset="0"/>
                <a:ea typeface="宋体" charset="-122"/>
                <a:cs typeface="Arial" charset="0"/>
              </a:rPr>
              <a:t>What is Smart Monitor</a:t>
            </a:r>
            <a:r>
              <a:rPr lang="en-US" altLang="zh-CN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Script" pitchFamily="34" charset="0"/>
                <a:ea typeface="宋体" charset="-122"/>
                <a:cs typeface="Arial" charset="0"/>
              </a:rPr>
              <a:t>? </a:t>
            </a: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Script" pitchFamily="34" charset="0"/>
              <a:ea typeface="宋体" charset="-122"/>
              <a:cs typeface="Arial" charset="0"/>
            </a:endParaRPr>
          </a:p>
          <a:p>
            <a:r>
              <a:rPr lang="zh-CN" altLang="en-US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优势技术：实时的明细采集</a:t>
            </a:r>
          </a:p>
          <a:p>
            <a:r>
              <a:rPr lang="zh-CN" altLang="en-US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应用场景</a:t>
            </a:r>
          </a:p>
          <a:p>
            <a:pPr lvl="1"/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资产管理</a:t>
            </a:r>
          </a:p>
          <a:p>
            <a:pPr lvl="1"/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机房的现场移动设备管理</a:t>
            </a:r>
          </a:p>
          <a:p>
            <a:pPr lvl="1"/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云的风险分析及资源利用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监控</a:t>
            </a:r>
            <a:endParaRPr lang="en-US" altLang="zh-CN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彩云" pitchFamily="2" charset="-122"/>
              <a:cs typeface="Arial" charset="0"/>
            </a:endParaRPr>
          </a:p>
          <a:p>
            <a:pPr lvl="1"/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其它搜索示例</a:t>
            </a:r>
            <a:endParaRPr lang="en-US" altLang="zh-CN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彩云" pitchFamily="2" charset="-122"/>
              <a:cs typeface="Arial" charset="0"/>
            </a:endParaRPr>
          </a:p>
          <a:p>
            <a:r>
              <a:rPr lang="zh-CN" altLang="en-US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软件许可</a:t>
            </a:r>
            <a:endParaRPr lang="zh-CN" altLang="en-US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彩云" pitchFamily="2" charset="-122"/>
              <a:cs typeface="Arial" charset="0"/>
            </a:endParaRPr>
          </a:p>
          <a:p>
            <a:r>
              <a:rPr lang="zh-CN" altLang="en-US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数据中心专业服务</a:t>
            </a:r>
            <a:endParaRPr lang="en-US" altLang="zh-CN" b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彩云" pitchFamily="2" charset="-122"/>
              <a:cs typeface="Arial" charset="0"/>
            </a:endParaRPr>
          </a:p>
          <a:p>
            <a:pPr lvl="1"/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监控审计服务</a:t>
            </a:r>
            <a:endParaRPr lang="en-US" altLang="zh-CN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彩云" pitchFamily="2" charset="-122"/>
              <a:cs typeface="Arial" charset="0"/>
            </a:endParaRPr>
          </a:p>
          <a:p>
            <a:pPr lvl="1"/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彩云" pitchFamily="2" charset="-122"/>
                <a:cs typeface="Arial" charset="0"/>
              </a:rPr>
              <a:t>全域搜索定制开发服务</a:t>
            </a:r>
            <a:endParaRPr lang="zh-CN" alt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彩云" pitchFamily="2" charset="-122"/>
              <a:cs typeface="Arial" charset="0"/>
            </a:endParaRPr>
          </a:p>
        </p:txBody>
      </p:sp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35488" y="1700213"/>
            <a:ext cx="3814762" cy="4405312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  <p:sp>
        <p:nvSpPr>
          <p:cNvPr id="4101" name="WordArt 7"/>
          <p:cNvSpPr>
            <a:spLocks noChangeArrowheads="1" noChangeShapeType="1" noTextEdit="1"/>
          </p:cNvSpPr>
          <p:nvPr/>
        </p:nvSpPr>
        <p:spPr bwMode="auto">
          <a:xfrm>
            <a:off x="323850" y="728663"/>
            <a:ext cx="1260475" cy="2524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Impact"/>
              </a:rPr>
              <a:t>Agenda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rgbClr val="0099FF"/>
              </a:solidFill>
              <a:effectLst>
                <a:prstShdw prst="shdw17" dist="17961" dir="13500000">
                  <a:srgbClr val="005C99"/>
                </a:prst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9F5A1A-941A-414F-A68A-D43839957DE4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方正姚体" pitchFamily="2" charset="-122"/>
                <a:cs typeface="Arial" charset="0"/>
              </a:rPr>
              <a:t>定制开发服务２：基于搜索功能的数据中心管理平台</a:t>
            </a:r>
            <a:endParaRPr lang="zh-CN" altLang="en-US" dirty="0" smtClean="0">
              <a:ea typeface="方正姚体" pitchFamily="2" charset="-122"/>
              <a:cs typeface="Arial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340768"/>
            <a:ext cx="7822580" cy="473992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仅适用于</a:t>
            </a:r>
            <a:r>
              <a:rPr lang="en-US" altLang="zh-CN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Power</a:t>
            </a:r>
            <a:r>
              <a:rPr lang="zh-CN" altLang="en-US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平台</a:t>
            </a:r>
            <a:endParaRPr lang="en-US" altLang="zh-CN" dirty="0" smtClean="0">
              <a:latin typeface="华文仿宋" pitchFamily="2" charset="-122"/>
              <a:ea typeface="华文仿宋" pitchFamily="2" charset="-122"/>
              <a:cs typeface="Arial" charset="0"/>
            </a:endParaRPr>
          </a:p>
          <a:p>
            <a:pPr lvl="1"/>
            <a:r>
              <a:rPr lang="en-US" altLang="zh-CN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Power </a:t>
            </a:r>
            <a:r>
              <a:rPr lang="zh-CN" altLang="en-US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虚拟化的特点：</a:t>
            </a:r>
          </a:p>
          <a:p>
            <a:pPr lvl="2"/>
            <a:r>
              <a:rPr lang="zh-CN" altLang="en-US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同时支持物理设备与逻辑设备，在管理灵活性与性能之间实现平衡。</a:t>
            </a:r>
          </a:p>
          <a:p>
            <a:pPr lvl="2"/>
            <a:r>
              <a:rPr lang="zh-CN" altLang="en-US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支持</a:t>
            </a:r>
            <a:r>
              <a:rPr lang="en-US" altLang="zh-CN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CPU Pool, </a:t>
            </a:r>
            <a:r>
              <a:rPr lang="en-US" altLang="zh-CN" sz="1400" dirty="0" err="1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Mem</a:t>
            </a:r>
            <a:r>
              <a:rPr lang="en-US" altLang="zh-CN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 Pool, RSDEV Pool</a:t>
            </a:r>
          </a:p>
          <a:p>
            <a:pPr lvl="1"/>
            <a:r>
              <a:rPr lang="zh-CN" altLang="en-US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当前虚拟化管理软件的局限性。</a:t>
            </a:r>
            <a:r>
              <a:rPr lang="en-US" altLang="zh-CN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IBM ISD, IBM Smart Cloud Entry, </a:t>
            </a:r>
            <a:r>
              <a:rPr lang="en-US" altLang="zh-CN" dirty="0" err="1" smtClean="0">
                <a:latin typeface="华文仿宋" pitchFamily="2" charset="-122"/>
                <a:ea typeface="华文仿宋" pitchFamily="2" charset="-122"/>
                <a:cs typeface="Arial" charset="0"/>
              </a:rPr>
              <a:t>TeamSun</a:t>
            </a:r>
            <a:r>
              <a:rPr lang="en-US" altLang="zh-CN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 Power Director, DCL PUP, HCF PSM </a:t>
            </a:r>
            <a:r>
              <a:rPr lang="zh-CN" altLang="en-US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强调跨平台的兼容能力，却无法体现</a:t>
            </a:r>
            <a:r>
              <a:rPr lang="en-US" altLang="zh-CN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Power</a:t>
            </a:r>
            <a:r>
              <a:rPr lang="zh-CN" altLang="en-US" dirty="0" smtClean="0">
                <a:latin typeface="华文仿宋" pitchFamily="2" charset="-122"/>
                <a:ea typeface="华文仿宋" pitchFamily="2" charset="-122"/>
                <a:cs typeface="Arial" charset="0"/>
              </a:rPr>
              <a:t>平台的虚拟化特性</a:t>
            </a:r>
          </a:p>
          <a:p>
            <a:pPr lvl="2"/>
            <a:r>
              <a:rPr lang="zh-CN" altLang="en-US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不支持物理设备分区，与目前常用的部署环境不同</a:t>
            </a:r>
          </a:p>
          <a:p>
            <a:pPr lvl="2"/>
            <a:r>
              <a:rPr lang="zh-CN" altLang="en-US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不支持</a:t>
            </a:r>
            <a:r>
              <a:rPr lang="en-US" altLang="zh-CN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CPU Pool, </a:t>
            </a:r>
            <a:r>
              <a:rPr lang="en-US" altLang="zh-CN" sz="1400" dirty="0" err="1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Mem</a:t>
            </a:r>
            <a:r>
              <a:rPr lang="en-US" altLang="zh-CN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 Pool, RSDEV Pool</a:t>
            </a:r>
          </a:p>
          <a:p>
            <a:pPr lvl="2"/>
            <a:r>
              <a:rPr lang="zh-CN" altLang="en-US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不支持</a:t>
            </a:r>
            <a:r>
              <a:rPr lang="en-US" altLang="zh-CN" sz="1400" dirty="0" smtClean="0">
                <a:solidFill>
                  <a:schemeClr val="bg2"/>
                </a:solidFill>
                <a:latin typeface="华文仿宋" pitchFamily="2" charset="-122"/>
                <a:ea typeface="华文仿宋" pitchFamily="2" charset="-122"/>
                <a:cs typeface="Arial" charset="0"/>
              </a:rPr>
              <a:t>DLPAR</a:t>
            </a:r>
          </a:p>
          <a:p>
            <a:r>
              <a:rPr lang="zh-CN" altLang="en-US" sz="20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主要功能</a:t>
            </a:r>
            <a:endParaRPr lang="en-US" altLang="zh-CN" sz="2000" dirty="0" smtClean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" charset="0"/>
            </a:endParaRPr>
          </a:p>
          <a:p>
            <a:pPr lvl="1"/>
            <a:r>
              <a:rPr lang="zh-CN" altLang="en-US" sz="20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该管理平台将是</a:t>
            </a:r>
            <a:r>
              <a:rPr lang="zh-CN" altLang="en-US" sz="20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体现</a:t>
            </a:r>
            <a:r>
              <a:rPr lang="en-US" altLang="zh-CN" sz="20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Power</a:t>
            </a:r>
            <a:r>
              <a:rPr lang="zh-CN" altLang="en-US" sz="20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平台虚拟化特点的监控工具，</a:t>
            </a:r>
            <a:r>
              <a:rPr lang="en-US" altLang="zh-CN" sz="20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 </a:t>
            </a:r>
            <a:r>
              <a:rPr lang="zh-CN" altLang="en-US" sz="2000" dirty="0" smtClean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charset="0"/>
              </a:rPr>
              <a:t>用户搜索到被监控的设备后，可对设备进行管理包括，包括开关机，创建删除分区，分区动态迁移，分区自动镜像及部署功能。</a:t>
            </a:r>
            <a:endParaRPr lang="en-US" altLang="zh-CN" sz="2000" dirty="0" smtClean="0">
              <a:solidFill>
                <a:srgbClr val="002060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80CCAB-337C-4B2D-9A8C-340BD846E1E1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2050" name="Picture 2" descr="http://t2.ftcdn.net/jpg/00/43/60/39/400_F_43603906_huJ3IntpfTaaLjxH14DzFwmMko7w2ox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38100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29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F4BE79-11A7-4103-874A-8B87DF473368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555570" y="1603350"/>
            <a:ext cx="7777269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实时的分区状态监控是基本需求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虚拟化的应用让传统资产管理，性能监控软件失去了作用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微分区技术允许服务器上部署大量分区，分区监控软件成为需求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分区的生命周期管理，企业级虚拟化的应用强化了这种需求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800" dirty="0" smtClean="0">
                <a:ln/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用户需要灵活便捷的手段搜索到部件的信息，或者通过分区名，机箱序列号等搜索到系统信息，设备搜索是用户的重要需求。</a:t>
            </a:r>
            <a:endParaRPr lang="en-US" altLang="zh-CN" sz="1800" dirty="0" smtClean="0">
              <a:ln/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WordArt 100"/>
          <p:cNvSpPr>
            <a:spLocks noChangeArrowheads="1" noChangeShapeType="1" noTextEdit="1"/>
          </p:cNvSpPr>
          <p:nvPr/>
        </p:nvSpPr>
        <p:spPr bwMode="auto">
          <a:xfrm>
            <a:off x="482544" y="654012"/>
            <a:ext cx="4125968" cy="40164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企业级虚拟化的深入思考</a:t>
            </a:r>
            <a:endParaRPr lang="zh-CN" altLang="en-US" sz="3600" kern="10" dirty="0">
              <a:ln w="9525">
                <a:noFill/>
                <a:round/>
                <a:headEnd/>
                <a:tailEnd/>
              </a:ln>
              <a:solidFill>
                <a:srgbClr val="0099FF"/>
              </a:solidFill>
              <a:effectLst>
                <a:prstShdw prst="shdw17" dist="17961" dir="13500000">
                  <a:srgbClr val="005C99"/>
                </a:prstShdw>
              </a:effectLst>
              <a:latin typeface="方正姚体"/>
              <a:ea typeface="方正姚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 bwMode="auto">
          <a:xfrm rot="10800000">
            <a:off x="1117787" y="3013455"/>
            <a:ext cx="3050262" cy="328428"/>
          </a:xfrm>
          <a:prstGeom prst="roundRect">
            <a:avLst/>
          </a:prstGeom>
          <a:ln w="19050"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r>
              <a:rPr lang="en-US" altLang="zh-CN" b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Session</a:t>
            </a:r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act" pitchFamily="34" charset="0"/>
              <a:cs typeface="Arial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 rot="10800000">
            <a:off x="2839695" y="3849536"/>
            <a:ext cx="1321263" cy="1231683"/>
          </a:xfrm>
          <a:prstGeom prst="roundRect">
            <a:avLst>
              <a:gd name="adj" fmla="val 4596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1003">
            <a:schemeClr val="lt1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1196314" y="3088821"/>
            <a:ext cx="99336" cy="16586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1117794" y="2564904"/>
            <a:ext cx="3043165" cy="381040"/>
          </a:xfrm>
          <a:prstGeom prst="roundRect">
            <a:avLst/>
          </a:prstGeom>
          <a:ln w="19050"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en-US" altLang="zh-CN" b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 rot="10800000">
            <a:off x="1117791" y="3849069"/>
            <a:ext cx="1614272" cy="1732179"/>
          </a:xfrm>
          <a:prstGeom prst="roundRect">
            <a:avLst>
              <a:gd name="adj" fmla="val 4941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  <a:headEnd/>
            <a:tailEnd/>
          </a:ln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ot="10800000" wrap="none" rtlCol="0" anchor="ctr"/>
          <a:lstStyle/>
          <a:p>
            <a:pPr algn="ctr"/>
            <a:endParaRPr lang="en-US" altLang="zh-CN" b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 rot="10800000">
            <a:off x="2991971" y="4237147"/>
            <a:ext cx="1451253" cy="193650"/>
          </a:xfrm>
          <a:prstGeom prst="round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r>
              <a:rPr lang="en-US" altLang="zh-CN" sz="800" b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Inventory </a:t>
            </a:r>
            <a:r>
              <a:rPr lang="en-US" altLang="zh-CN" sz="80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Collection Adapter</a:t>
            </a:r>
            <a:endParaRPr lang="zh-CN" altLang="en-US" sz="800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act" pitchFamily="34" charset="0"/>
              <a:cs typeface="Arial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 rot="10800000">
            <a:off x="2918132" y="3939587"/>
            <a:ext cx="1135195" cy="19365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6" name="L 形 5"/>
          <p:cNvSpPr/>
          <p:nvPr/>
        </p:nvSpPr>
        <p:spPr bwMode="auto">
          <a:xfrm rot="10800000" flipH="1">
            <a:off x="1117786" y="3431455"/>
            <a:ext cx="2012254" cy="316019"/>
          </a:xfrm>
          <a:prstGeom prst="corner">
            <a:avLst>
              <a:gd name="adj1" fmla="val 40051"/>
              <a:gd name="adj2" fmla="val 518921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  <a:headEnd/>
            <a:tailEnd/>
          </a:ln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ot="10800000" wrap="none" rtlCol="0" anchor="ctr"/>
          <a:lstStyle/>
          <a:p>
            <a:pPr algn="ctr"/>
            <a:endParaRPr lang="en-US" altLang="zh-CN" sz="600" b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  <a:p>
            <a:pPr algn="ctr"/>
            <a:r>
              <a:rPr lang="en-US" altLang="zh-CN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Presentation </a:t>
            </a:r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act" pitchFamily="34" charset="0"/>
              <a:cs typeface="Arial" charset="0"/>
            </a:endParaRPr>
          </a:p>
        </p:txBody>
      </p:sp>
      <p:sp>
        <p:nvSpPr>
          <p:cNvPr id="29" name="L 形 28"/>
          <p:cNvSpPr/>
          <p:nvPr/>
        </p:nvSpPr>
        <p:spPr bwMode="auto">
          <a:xfrm flipH="1">
            <a:off x="2824837" y="3425142"/>
            <a:ext cx="1333387" cy="320840"/>
          </a:xfrm>
          <a:prstGeom prst="corner">
            <a:avLst>
              <a:gd name="adj1" fmla="val 41913"/>
              <a:gd name="adj2" fmla="val 299250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  <a:headEnd/>
            <a:tailEnd/>
          </a:ln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32637" y="3460058"/>
            <a:ext cx="667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REST API</a:t>
            </a:r>
            <a:endParaRPr lang="zh-CN" altLang="en-US" sz="1100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36" name="L 形 35"/>
          <p:cNvSpPr/>
          <p:nvPr/>
        </p:nvSpPr>
        <p:spPr bwMode="auto">
          <a:xfrm flipH="1">
            <a:off x="1117786" y="5183280"/>
            <a:ext cx="3043165" cy="837891"/>
          </a:xfrm>
          <a:prstGeom prst="corner">
            <a:avLst>
              <a:gd name="adj1" fmla="val 43787"/>
              <a:gd name="adj2" fmla="val 153518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  <a:headEnd/>
            <a:tailEnd/>
          </a:ln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ot="10800000" wrap="none" rtlCol="0" anchor="ctr"/>
          <a:lstStyle/>
          <a:p>
            <a:pPr algn="ctr"/>
            <a:endParaRPr lang="zh-CN" altLang="en-US" sz="1050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act" pitchFamily="34" charset="0"/>
              <a:cs typeface="Arial" charset="0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1452961" y="3088821"/>
            <a:ext cx="99336" cy="16586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1707916" y="3086319"/>
            <a:ext cx="99336" cy="16586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1972676" y="3088821"/>
            <a:ext cx="99336" cy="165860"/>
          </a:xfrm>
          <a:prstGeom prst="roundRect">
            <a:avLst/>
          </a:prstGeom>
          <a:noFill/>
          <a:ln>
            <a:solidFill>
              <a:schemeClr val="accent3">
                <a:shade val="50000"/>
                <a:alpha val="2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2229322" y="3088821"/>
            <a:ext cx="99336" cy="165860"/>
          </a:xfrm>
          <a:prstGeom prst="roundRect">
            <a:avLst/>
          </a:prstGeom>
          <a:noFill/>
          <a:ln>
            <a:solidFill>
              <a:schemeClr val="accent3">
                <a:shade val="50000"/>
                <a:alpha val="2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2484277" y="3086319"/>
            <a:ext cx="99336" cy="165860"/>
          </a:xfrm>
          <a:prstGeom prst="roundRect">
            <a:avLst/>
          </a:prstGeom>
          <a:noFill/>
          <a:ln>
            <a:solidFill>
              <a:schemeClr val="accent3">
                <a:shade val="50000"/>
                <a:alpha val="2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2735325" y="3092083"/>
            <a:ext cx="99336" cy="165860"/>
          </a:xfrm>
          <a:prstGeom prst="roundRect">
            <a:avLst/>
          </a:prstGeom>
          <a:noFill/>
          <a:ln>
            <a:solidFill>
              <a:schemeClr val="accent3">
                <a:shade val="50000"/>
                <a:alpha val="2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2991971" y="3092083"/>
            <a:ext cx="99336" cy="165860"/>
          </a:xfrm>
          <a:prstGeom prst="roundRect">
            <a:avLst/>
          </a:prstGeom>
          <a:noFill/>
          <a:ln>
            <a:solidFill>
              <a:schemeClr val="accent3">
                <a:shade val="50000"/>
                <a:alpha val="2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3246926" y="3089581"/>
            <a:ext cx="99336" cy="165860"/>
          </a:xfrm>
          <a:prstGeom prst="roundRect">
            <a:avLst/>
          </a:prstGeom>
          <a:noFill/>
          <a:ln>
            <a:solidFill>
              <a:schemeClr val="accent3">
                <a:shade val="50000"/>
                <a:alpha val="2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3511686" y="3092083"/>
            <a:ext cx="99336" cy="16586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3768333" y="3092083"/>
            <a:ext cx="99336" cy="16586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4023288" y="3089581"/>
            <a:ext cx="99336" cy="16586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34" name="圆角矩形 33"/>
          <p:cNvSpPr/>
          <p:nvPr/>
        </p:nvSpPr>
        <p:spPr bwMode="auto">
          <a:xfrm rot="10800000">
            <a:off x="1235997" y="3975397"/>
            <a:ext cx="1399162" cy="71715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1003">
            <a:schemeClr val="lt1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en-US" altLang="zh-CN" b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  <a:p>
            <a:pPr algn="ctr"/>
            <a:r>
              <a:rPr lang="en-US" altLang="zh-CN" sz="105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Structure</a:t>
            </a:r>
          </a:p>
          <a:p>
            <a:pPr algn="ctr"/>
            <a:r>
              <a:rPr lang="en-US" altLang="zh-CN" sz="105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Search Engine</a:t>
            </a:r>
            <a:endParaRPr lang="en-US" altLang="zh-CN" sz="1050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act" pitchFamily="34" charset="0"/>
              <a:cs typeface="Arial" charset="0"/>
            </a:endParaRPr>
          </a:p>
          <a:p>
            <a:pPr algn="ctr"/>
            <a:endParaRPr lang="zh-CN" altLang="en-US" sz="1050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52" name="圆角矩形 51"/>
          <p:cNvSpPr/>
          <p:nvPr/>
        </p:nvSpPr>
        <p:spPr bwMode="auto">
          <a:xfrm rot="10800000">
            <a:off x="1235997" y="4786071"/>
            <a:ext cx="1399162" cy="64124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1003">
            <a:schemeClr val="lt1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endParaRPr lang="en-US" altLang="zh-CN" sz="800" b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  <a:p>
            <a:pPr algn="ctr"/>
            <a:r>
              <a:rPr lang="en-US" altLang="zh-CN" sz="105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Data Trace </a:t>
            </a:r>
          </a:p>
          <a:p>
            <a:pPr algn="ctr"/>
            <a:r>
              <a:rPr lang="en-US" altLang="zh-CN" sz="105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Engine</a:t>
            </a:r>
            <a:endParaRPr lang="en-US" altLang="zh-CN" sz="1050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act" pitchFamily="34" charset="0"/>
              <a:cs typeface="Arial" charset="0"/>
            </a:endParaRPr>
          </a:p>
          <a:p>
            <a:pPr algn="ctr"/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a typeface="宋体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148689" y="2616924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Http</a:t>
            </a:r>
            <a:r>
              <a:rPr lang="en-US" altLang="zh-CN" b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altLang="zh-CN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Listener</a:t>
            </a:r>
            <a:endParaRPr lang="zh-CN" altLang="en-US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105515" y="3916047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ICA</a:t>
            </a:r>
            <a:r>
              <a:rPr lang="en-US" altLang="zh-CN" sz="1000" b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altLang="zh-CN" sz="100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Factory</a:t>
            </a:r>
            <a:endParaRPr lang="zh-CN" altLang="en-US" sz="1000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57" name="圆角矩形 56"/>
          <p:cNvSpPr/>
          <p:nvPr/>
        </p:nvSpPr>
        <p:spPr bwMode="auto">
          <a:xfrm rot="10800000">
            <a:off x="3144371" y="4389547"/>
            <a:ext cx="1451253" cy="193650"/>
          </a:xfrm>
          <a:prstGeom prst="round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r>
              <a:rPr lang="en-US" altLang="zh-CN" sz="800" b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Inventory </a:t>
            </a:r>
            <a:r>
              <a:rPr lang="en-US" altLang="zh-CN" sz="80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Collection Adapter</a:t>
            </a:r>
            <a:endParaRPr lang="zh-CN" altLang="en-US" sz="800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act" pitchFamily="34" charset="0"/>
              <a:cs typeface="Arial" charset="0"/>
            </a:endParaRPr>
          </a:p>
        </p:txBody>
      </p:sp>
      <p:sp>
        <p:nvSpPr>
          <p:cNvPr id="58" name="圆角矩形 57"/>
          <p:cNvSpPr/>
          <p:nvPr/>
        </p:nvSpPr>
        <p:spPr bwMode="auto">
          <a:xfrm rot="10800000">
            <a:off x="3296771" y="4541947"/>
            <a:ext cx="1451253" cy="193650"/>
          </a:xfrm>
          <a:prstGeom prst="round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10800000" wrap="none" rtlCol="0" anchor="ctr"/>
          <a:lstStyle/>
          <a:p>
            <a:pPr algn="ctr"/>
            <a:r>
              <a:rPr lang="en-US" altLang="zh-CN" sz="800" b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Inventory </a:t>
            </a:r>
            <a:r>
              <a:rPr lang="en-US" altLang="zh-CN" sz="800" b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Impact" pitchFamily="34" charset="0"/>
                <a:cs typeface="Arial" charset="0"/>
              </a:rPr>
              <a:t>Collection Adapter</a:t>
            </a:r>
            <a:endParaRPr lang="zh-CN" altLang="en-US" sz="800" b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Impact" pitchFamily="34" charset="0"/>
              <a:cs typeface="Arial" charset="0"/>
            </a:endParaRPr>
          </a:p>
        </p:txBody>
      </p:sp>
      <p:pic>
        <p:nvPicPr>
          <p:cNvPr id="5123" name="Picture 5" descr="ZTOP_Achitecture"/>
          <p:cNvPicPr>
            <a:picLocks noChangeAspect="1" noChangeArrowheads="1"/>
          </p:cNvPicPr>
          <p:nvPr/>
        </p:nvPicPr>
        <p:blipFill rotWithShape="1">
          <a:blip r:embed="rId3"/>
          <a:srcRect l="25696" t="6071" r="71" b="4378"/>
          <a:stretch/>
        </p:blipFill>
        <p:spPr bwMode="auto">
          <a:xfrm>
            <a:off x="4770314" y="3504400"/>
            <a:ext cx="2808312" cy="2124236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50000">
                <a:srgbClr val="FFFFFF"/>
              </a:gs>
              <a:gs pos="100000">
                <a:srgbClr val="0066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</p:pic>
      <p:sp>
        <p:nvSpPr>
          <p:cNvPr id="223238" name="WordArt 6"/>
          <p:cNvSpPr>
            <a:spLocks noChangeArrowheads="1" noChangeShapeType="1" noTextEdit="1"/>
          </p:cNvSpPr>
          <p:nvPr/>
        </p:nvSpPr>
        <p:spPr bwMode="auto">
          <a:xfrm>
            <a:off x="1511659" y="1664804"/>
            <a:ext cx="6913203" cy="43228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2000" kern="1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基于结构化搜索引擎的数据中心应用。运行</a:t>
            </a:r>
            <a:r>
              <a:rPr lang="zh-CN" altLang="en-US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服务器爬虫采集服务器明细数据，</a:t>
            </a:r>
          </a:p>
          <a:p>
            <a:pPr algn="ctr">
              <a:defRPr/>
            </a:pPr>
            <a:r>
              <a:rPr lang="zh-CN" altLang="en-US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提供</a:t>
            </a:r>
            <a:r>
              <a:rPr lang="en-US" altLang="zh-CN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"</a:t>
            </a:r>
            <a:r>
              <a:rPr lang="zh-CN" altLang="en-US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结构化搜索</a:t>
            </a:r>
            <a:r>
              <a:rPr lang="en-US" altLang="zh-CN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"</a:t>
            </a:r>
            <a:r>
              <a:rPr lang="zh-CN" altLang="en-US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，通过</a:t>
            </a:r>
            <a:r>
              <a:rPr lang="en-US" altLang="zh-CN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"</a:t>
            </a:r>
            <a:r>
              <a:rPr lang="zh-CN" altLang="en-US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蛙眼监控</a:t>
            </a:r>
            <a:r>
              <a:rPr lang="en-US" altLang="zh-CN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"</a:t>
            </a:r>
            <a:r>
              <a:rPr lang="zh-CN" altLang="en-US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，记录服务器状态发生的变化</a:t>
            </a:r>
            <a:r>
              <a:rPr lang="en-US" altLang="zh-CN" sz="2000" kern="1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幼圆"/>
                <a:ea typeface="幼圆"/>
              </a:rPr>
              <a:t>.</a:t>
            </a:r>
            <a:endParaRPr lang="zh-CN" altLang="en-US" sz="2000" kern="1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幼圆"/>
              <a:ea typeface="幼圆"/>
            </a:endParaRPr>
          </a:p>
        </p:txBody>
      </p:sp>
      <p:sp>
        <p:nvSpPr>
          <p:cNvPr id="5127" name="WordArt 7"/>
          <p:cNvSpPr>
            <a:spLocks noChangeArrowheads="1" noChangeShapeType="1" noTextEdit="1"/>
          </p:cNvSpPr>
          <p:nvPr/>
        </p:nvSpPr>
        <p:spPr bwMode="auto">
          <a:xfrm>
            <a:off x="611188" y="657225"/>
            <a:ext cx="4643437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3600" kern="10" dirty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Segoe Script"/>
              </a:rPr>
              <a:t>What is Smart Monitor</a:t>
            </a:r>
            <a:endParaRPr lang="zh-CN" altLang="en-US" sz="3600" kern="10" dirty="0">
              <a:ln>
                <a:prstDash val="solid"/>
              </a:ln>
              <a:solidFill>
                <a:srgbClr val="0070C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Segoe Scrip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7606" y="6168639"/>
            <a:ext cx="914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0" dirty="0" smtClean="0"/>
              <a:t>Smart Monitor 1.0</a:t>
            </a:r>
            <a:endParaRPr lang="zh-CN" altLang="en-US" sz="8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4747586" y="2786822"/>
            <a:ext cx="1696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itchFamily="49" charset="-122"/>
                <a:ea typeface="幼圆" pitchFamily="49" charset="-122"/>
              </a:rPr>
              <a:t>实时监控</a:t>
            </a:r>
            <a:endParaRPr lang="en-US" altLang="zh-CN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itchFamily="49" charset="-122"/>
                <a:ea typeface="幼圆" pitchFamily="49" charset="-122"/>
              </a:rPr>
              <a:t>搜索结果树形显示</a:t>
            </a:r>
            <a:endParaRPr lang="en-US" altLang="zh-CN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itchFamily="49" charset="-122"/>
                <a:ea typeface="幼圆" pitchFamily="49" charset="-122"/>
              </a:rPr>
              <a:t>通过比对记录下变化细节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924927" y="5728716"/>
            <a:ext cx="1172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 b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altLang="zh-CN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Persistence Layer</a:t>
            </a:r>
            <a:endParaRPr lang="zh-CN" altLang="en-US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747" y="2599979"/>
            <a:ext cx="272508" cy="301575"/>
          </a:xfrm>
          <a:prstGeom prst="rect">
            <a:avLst/>
          </a:prstGeom>
        </p:spPr>
      </p:pic>
      <p:pic>
        <p:nvPicPr>
          <p:cNvPr id="1028" name="Picture 4" descr="http://www.outsourcedatacenter.com/attachments/wysiwyg/1/Database%20icon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3F2E7"/>
              </a:clrFrom>
              <a:clrTo>
                <a:srgbClr val="F3F2E7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69" y="5337347"/>
            <a:ext cx="598264" cy="58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3.gstatic.com/images?q=tbn:ANd9GcRp64LNzOArX8Z-okZsz3v6I9WZRD5HrQWPjUqnQF3kZLEnf3Ki8w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70906" y="4094537"/>
            <a:ext cx="247227" cy="24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ACF44C-D19D-4C86-8AD7-3F08DBAC4C12}" type="slidenum">
              <a:rPr lang="zh-CN" altLang="en-US"/>
              <a:pPr/>
              <a:t>5</a:t>
            </a:fld>
            <a:endParaRPr lang="en-US" altLang="zh-CN"/>
          </a:p>
        </p:txBody>
      </p:sp>
      <p:pic>
        <p:nvPicPr>
          <p:cNvPr id="6147" name="Picture 9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942" t="22685" r="39618" b="39166"/>
          <a:stretch>
            <a:fillRect/>
          </a:stretch>
        </p:blipFill>
        <p:spPr bwMode="auto">
          <a:xfrm>
            <a:off x="6011863" y="3824288"/>
            <a:ext cx="2843212" cy="1512887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</p:pic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1225550" y="1663700"/>
            <a:ext cx="1096963" cy="1222375"/>
            <a:chOff x="1292" y="777"/>
            <a:chExt cx="691" cy="770"/>
          </a:xfrm>
        </p:grpSpPr>
        <p:pic>
          <p:nvPicPr>
            <p:cNvPr id="6200" name="Picture 80" descr="ANd9GcQoIt8YxkzZGJYXykpmZASHY73UExHcmUHh1pdEGdY4T3WbcwZ5h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38" y="777"/>
              <a:ext cx="567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01" name="Text Box 82"/>
            <p:cNvSpPr txBox="1">
              <a:spLocks noChangeArrowheads="1"/>
            </p:cNvSpPr>
            <p:nvPr/>
          </p:nvSpPr>
          <p:spPr bwMode="auto">
            <a:xfrm>
              <a:off x="1292" y="1412"/>
              <a:ext cx="691" cy="135"/>
            </a:xfrm>
            <a:prstGeom prst="rect">
              <a:avLst/>
            </a:prstGeom>
            <a:noFill/>
            <a:ln w="349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800" b="0">
                  <a:latin typeface="Arial" charset="0"/>
                  <a:ea typeface="宋体" charset="-122"/>
                </a:rPr>
                <a:t>Smart Monitor 1.0</a:t>
              </a:r>
            </a:p>
          </p:txBody>
        </p: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3563938" y="1736725"/>
            <a:ext cx="762000" cy="1150938"/>
            <a:chOff x="3334" y="799"/>
            <a:chExt cx="480" cy="725"/>
          </a:xfrm>
        </p:grpSpPr>
        <p:pic>
          <p:nvPicPr>
            <p:cNvPr id="6198" name="Picture 78" descr="ANd9GcQ_vvLH7-GCC4my3hlddwpVY6Cz8BS9-g9rBPSd0WvPm6hECBGe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34" y="799"/>
              <a:ext cx="480" cy="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99" name="Text Box 83"/>
            <p:cNvSpPr txBox="1">
              <a:spLocks noChangeArrowheads="1"/>
            </p:cNvSpPr>
            <p:nvPr/>
          </p:nvSpPr>
          <p:spPr bwMode="auto">
            <a:xfrm>
              <a:off x="3402" y="1389"/>
              <a:ext cx="367" cy="135"/>
            </a:xfrm>
            <a:prstGeom prst="rect">
              <a:avLst/>
            </a:prstGeom>
            <a:noFill/>
            <a:ln w="349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800" b="0">
                  <a:latin typeface="Arial" charset="0"/>
                  <a:ea typeface="宋体" charset="-122"/>
                </a:rPr>
                <a:t>ISD 6.33</a:t>
              </a:r>
            </a:p>
          </p:txBody>
        </p:sp>
      </p:grpSp>
      <p:sp>
        <p:nvSpPr>
          <p:cNvPr id="6150" name="Text Box 86"/>
          <p:cNvSpPr txBox="1">
            <a:spLocks noChangeArrowheads="1"/>
          </p:cNvSpPr>
          <p:nvPr/>
        </p:nvSpPr>
        <p:spPr bwMode="auto">
          <a:xfrm>
            <a:off x="7092950" y="5805488"/>
            <a:ext cx="360363" cy="214312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800" b="0">
                <a:solidFill>
                  <a:schemeClr val="bg2"/>
                </a:solidFill>
                <a:latin typeface="Arial" charset="0"/>
                <a:ea typeface="宋体" charset="-122"/>
              </a:rPr>
              <a:t>3s</a:t>
            </a:r>
          </a:p>
        </p:txBody>
      </p:sp>
      <p:sp>
        <p:nvSpPr>
          <p:cNvPr id="6151" name="Text Box 87"/>
          <p:cNvSpPr txBox="1">
            <a:spLocks noChangeArrowheads="1"/>
          </p:cNvSpPr>
          <p:nvPr/>
        </p:nvSpPr>
        <p:spPr bwMode="auto">
          <a:xfrm>
            <a:off x="7956550" y="5768975"/>
            <a:ext cx="576263" cy="214313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800" b="0">
                <a:solidFill>
                  <a:schemeClr val="bg2"/>
                </a:solidFill>
                <a:latin typeface="Arial" charset="0"/>
                <a:ea typeface="宋体" charset="-122"/>
              </a:rPr>
              <a:t>20+ min</a:t>
            </a:r>
          </a:p>
        </p:txBody>
      </p:sp>
      <p:pic>
        <p:nvPicPr>
          <p:cNvPr id="6152" name="Picture 92" descr="ANd9GcRzWYM48fKM2iwD7u_z_7T7nPoryXkOg8w16lFROMIjp6-dKA87D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47925" y="1700213"/>
            <a:ext cx="91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431800" y="3141663"/>
            <a:ext cx="5508625" cy="2592387"/>
            <a:chOff x="680" y="1752"/>
            <a:chExt cx="4264" cy="2222"/>
          </a:xfrm>
        </p:grpSpPr>
        <p:pic>
          <p:nvPicPr>
            <p:cNvPr id="6156" name="Picture 25" descr="j029298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309" y="2546"/>
              <a:ext cx="481" cy="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7" name="Text Box 26"/>
            <p:cNvSpPr txBox="1">
              <a:spLocks noChangeArrowheads="1"/>
            </p:cNvSpPr>
            <p:nvPr/>
          </p:nvSpPr>
          <p:spPr bwMode="auto">
            <a:xfrm>
              <a:off x="4287" y="3113"/>
              <a:ext cx="612" cy="392"/>
            </a:xfrm>
            <a:prstGeom prst="rect">
              <a:avLst/>
            </a:prstGeom>
            <a:noFill/>
            <a:ln w="349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0">
                  <a:solidFill>
                    <a:srgbClr val="0000CC"/>
                  </a:solidFill>
                  <a:latin typeface="Arial" charset="0"/>
                  <a:ea typeface="宋体" charset="-122"/>
                </a:rPr>
                <a:t>HMC/IVM</a:t>
              </a:r>
            </a:p>
          </p:txBody>
        </p:sp>
        <p:sp>
          <p:nvSpPr>
            <p:cNvPr id="6158" name="AutoShape 32"/>
            <p:cNvSpPr>
              <a:spLocks noChangeArrowheads="1"/>
            </p:cNvSpPr>
            <p:nvPr/>
          </p:nvSpPr>
          <p:spPr bwMode="auto">
            <a:xfrm>
              <a:off x="3946" y="2750"/>
              <a:ext cx="204" cy="136"/>
            </a:xfrm>
            <a:custGeom>
              <a:avLst/>
              <a:gdLst>
                <a:gd name="T0" fmla="*/ 153 w 21600"/>
                <a:gd name="T1" fmla="*/ 0 h 21600"/>
                <a:gd name="T2" fmla="*/ 0 w 21600"/>
                <a:gd name="T3" fmla="*/ 68 h 21600"/>
                <a:gd name="T4" fmla="*/ 153 w 21600"/>
                <a:gd name="T5" fmla="*/ 136 h 21600"/>
                <a:gd name="T6" fmla="*/ 204 w 21600"/>
                <a:gd name="T7" fmla="*/ 68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8 w 21600"/>
                <a:gd name="T13" fmla="*/ 5400 h 21600"/>
                <a:gd name="T14" fmla="*/ 18847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CCFFFF"/>
            </a:solidFill>
            <a:ln w="34925" algn="ctr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5" name="Group 49"/>
            <p:cNvGrpSpPr>
              <a:grpSpLocks/>
            </p:cNvGrpSpPr>
            <p:nvPr/>
          </p:nvGrpSpPr>
          <p:grpSpPr bwMode="auto">
            <a:xfrm>
              <a:off x="2698" y="2273"/>
              <a:ext cx="1203" cy="1225"/>
              <a:chOff x="3061" y="1185"/>
              <a:chExt cx="1203" cy="1225"/>
            </a:xfrm>
          </p:grpSpPr>
          <p:sp>
            <p:nvSpPr>
              <p:cNvPr id="194584" name="AutoShape 24"/>
              <p:cNvSpPr>
                <a:spLocks noChangeArrowheads="1"/>
              </p:cNvSpPr>
              <p:nvPr/>
            </p:nvSpPr>
            <p:spPr bwMode="auto">
              <a:xfrm>
                <a:off x="3061" y="1185"/>
                <a:ext cx="1203" cy="1225"/>
              </a:xfrm>
              <a:prstGeom prst="roundRect">
                <a:avLst>
                  <a:gd name="adj" fmla="val 9944"/>
                </a:avLst>
              </a:prstGeom>
              <a:ln>
                <a:headEnd/>
                <a:tailEnd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94564" name="Rectangle 4"/>
              <p:cNvSpPr>
                <a:spLocks noChangeArrowheads="1"/>
              </p:cNvSpPr>
              <p:nvPr/>
            </p:nvSpPr>
            <p:spPr bwMode="auto">
              <a:xfrm flipV="1">
                <a:off x="3288" y="1253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65" name="Rectangle 5"/>
              <p:cNvSpPr>
                <a:spLocks noChangeArrowheads="1"/>
              </p:cNvSpPr>
              <p:nvPr/>
            </p:nvSpPr>
            <p:spPr bwMode="auto">
              <a:xfrm flipV="1">
                <a:off x="3401" y="1366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66" name="Rectangle 6"/>
              <p:cNvSpPr>
                <a:spLocks noChangeArrowheads="1"/>
              </p:cNvSpPr>
              <p:nvPr/>
            </p:nvSpPr>
            <p:spPr bwMode="auto">
              <a:xfrm flipV="1">
                <a:off x="3514" y="1480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0" name="Rectangle 10"/>
              <p:cNvSpPr>
                <a:spLocks noChangeArrowheads="1"/>
              </p:cNvSpPr>
              <p:nvPr/>
            </p:nvSpPr>
            <p:spPr bwMode="auto">
              <a:xfrm flipV="1">
                <a:off x="3627" y="1593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1" name="Rectangle 11"/>
              <p:cNvSpPr>
                <a:spLocks noChangeArrowheads="1"/>
              </p:cNvSpPr>
              <p:nvPr/>
            </p:nvSpPr>
            <p:spPr bwMode="auto">
              <a:xfrm flipV="1">
                <a:off x="3310" y="1865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2" name="Rectangle 12"/>
              <p:cNvSpPr>
                <a:spLocks noChangeArrowheads="1"/>
              </p:cNvSpPr>
              <p:nvPr/>
            </p:nvSpPr>
            <p:spPr bwMode="auto">
              <a:xfrm flipV="1">
                <a:off x="3423" y="1978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3" name="Rectangle 13"/>
              <p:cNvSpPr>
                <a:spLocks noChangeArrowheads="1"/>
              </p:cNvSpPr>
              <p:nvPr/>
            </p:nvSpPr>
            <p:spPr bwMode="auto">
              <a:xfrm flipV="1">
                <a:off x="3536" y="2091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sp>
            <p:nvSpPr>
              <p:cNvPr id="194574" name="Rectangle 14"/>
              <p:cNvSpPr>
                <a:spLocks noChangeArrowheads="1"/>
              </p:cNvSpPr>
              <p:nvPr/>
            </p:nvSpPr>
            <p:spPr bwMode="auto">
              <a:xfrm flipV="1">
                <a:off x="3649" y="2204"/>
                <a:ext cx="543" cy="1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2700" cap="rnd" algn="ctr">
                <a:noFill/>
                <a:prstDash val="sysDot"/>
                <a:miter lim="800000"/>
                <a:headEnd/>
                <a:tailEnd/>
              </a:ln>
              <a:effectLst>
                <a:outerShdw dist="45791" dir="3378596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pPr algn="ctr">
                  <a:defRPr/>
                </a:pPr>
                <a:r>
                  <a:rPr lang="en-US" altLang="zh-CN" sz="800" b="0">
                    <a:latin typeface="Arial" charset="0"/>
                    <a:ea typeface="宋体" charset="-122"/>
                  </a:rPr>
                  <a:t>SSH Session</a:t>
                </a:r>
              </a:p>
            </p:txBody>
          </p:sp>
          <p:pic>
            <p:nvPicPr>
              <p:cNvPr id="6190" name="Picture 35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152" y="1253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1" name="Picture 36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265" y="1366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2" name="Picture 37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378" y="1479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3" name="Picture 38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491" y="1592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4" name="Picture 39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175" y="1865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5" name="Picture 41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288" y="1978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6" name="Picture 42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401" y="2091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97" name="Picture 43" descr="j029202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514" y="2204"/>
                <a:ext cx="136" cy="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2517" y="2682"/>
              <a:ext cx="363" cy="282"/>
              <a:chOff x="680" y="1979"/>
              <a:chExt cx="984" cy="765"/>
            </a:xfrm>
          </p:grpSpPr>
          <p:sp>
            <p:nvSpPr>
              <p:cNvPr id="194604" name="AutoShape 44"/>
              <p:cNvSpPr>
                <a:spLocks noChangeArrowheads="1"/>
              </p:cNvSpPr>
              <p:nvPr/>
            </p:nvSpPr>
            <p:spPr bwMode="auto">
              <a:xfrm>
                <a:off x="680" y="1977"/>
                <a:ext cx="463" cy="768"/>
              </a:xfrm>
              <a:prstGeom prst="curvedRightArrow">
                <a:avLst>
                  <a:gd name="adj1" fmla="val 33117"/>
                  <a:gd name="adj2" fmla="val 66234"/>
                  <a:gd name="adj3" fmla="val 33333"/>
                </a:avLst>
              </a:prstGeom>
              <a:solidFill>
                <a:srgbClr val="FFFFA0"/>
              </a:solidFill>
              <a:ln w="349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94605" name="AutoShape 45"/>
              <p:cNvSpPr>
                <a:spLocks noChangeArrowheads="1"/>
              </p:cNvSpPr>
              <p:nvPr/>
            </p:nvSpPr>
            <p:spPr bwMode="auto">
              <a:xfrm>
                <a:off x="1200" y="1977"/>
                <a:ext cx="463" cy="768"/>
              </a:xfrm>
              <a:prstGeom prst="curvedLeftArrow">
                <a:avLst>
                  <a:gd name="adj1" fmla="val 33117"/>
                  <a:gd name="adj2" fmla="val 66234"/>
                  <a:gd name="adj3" fmla="val 33333"/>
                </a:avLst>
              </a:prstGeom>
              <a:solidFill>
                <a:srgbClr val="FFFFA0"/>
              </a:solidFill>
              <a:ln w="349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6161" name="AutoShape 33"/>
            <p:cNvSpPr>
              <a:spLocks noChangeArrowheads="1"/>
            </p:cNvSpPr>
            <p:nvPr/>
          </p:nvSpPr>
          <p:spPr bwMode="auto">
            <a:xfrm>
              <a:off x="2245" y="2728"/>
              <a:ext cx="249" cy="204"/>
            </a:xfrm>
            <a:custGeom>
              <a:avLst/>
              <a:gdLst>
                <a:gd name="T0" fmla="*/ 187 w 21600"/>
                <a:gd name="T1" fmla="*/ 0 h 21600"/>
                <a:gd name="T2" fmla="*/ 0 w 21600"/>
                <a:gd name="T3" fmla="*/ 102 h 21600"/>
                <a:gd name="T4" fmla="*/ 187 w 21600"/>
                <a:gd name="T5" fmla="*/ 204 h 21600"/>
                <a:gd name="T6" fmla="*/ 249 w 21600"/>
                <a:gd name="T7" fmla="*/ 10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3 w 21600"/>
                <a:gd name="T13" fmla="*/ 5400 h 21600"/>
                <a:gd name="T14" fmla="*/ 18911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>
                <a:alpha val="47058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7" name="Group 76"/>
            <p:cNvGrpSpPr>
              <a:grpSpLocks/>
            </p:cNvGrpSpPr>
            <p:nvPr/>
          </p:nvGrpSpPr>
          <p:grpSpPr bwMode="auto">
            <a:xfrm>
              <a:off x="884" y="1956"/>
              <a:ext cx="1361" cy="1746"/>
              <a:chOff x="907" y="1026"/>
              <a:chExt cx="1361" cy="1746"/>
            </a:xfrm>
          </p:grpSpPr>
          <p:sp>
            <p:nvSpPr>
              <p:cNvPr id="194624" name="AutoShape 64"/>
              <p:cNvSpPr>
                <a:spLocks noChangeArrowheads="1"/>
              </p:cNvSpPr>
              <p:nvPr/>
            </p:nvSpPr>
            <p:spPr bwMode="auto">
              <a:xfrm>
                <a:off x="907" y="1026"/>
                <a:ext cx="1362" cy="1746"/>
              </a:xfrm>
              <a:prstGeom prst="roundRect">
                <a:avLst>
                  <a:gd name="adj" fmla="val 8745"/>
                </a:avLst>
              </a:prstGeom>
              <a:ln>
                <a:headEnd/>
                <a:tailEnd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endParaRPr lang="zh-CN" altLang="en-US" b="0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165" name="AutoShape 50"/>
              <p:cNvSpPr>
                <a:spLocks noChangeArrowheads="1"/>
              </p:cNvSpPr>
              <p:nvPr/>
            </p:nvSpPr>
            <p:spPr bwMode="auto">
              <a:xfrm rot="10800000">
                <a:off x="975" y="1389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lssyscfg –r sys</a:t>
                </a:r>
              </a:p>
            </p:txBody>
          </p:sp>
          <p:sp>
            <p:nvSpPr>
              <p:cNvPr id="6166" name="AutoShape 52"/>
              <p:cNvSpPr>
                <a:spLocks noChangeArrowheads="1"/>
              </p:cNvSpPr>
              <p:nvPr/>
            </p:nvSpPr>
            <p:spPr bwMode="auto">
              <a:xfrm rot="10800000">
                <a:off x="1088" y="1502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lshwres –r prof</a:t>
                </a:r>
              </a:p>
            </p:txBody>
          </p:sp>
          <p:sp>
            <p:nvSpPr>
              <p:cNvPr id="6167" name="AutoShape 53"/>
              <p:cNvSpPr>
                <a:spLocks noChangeArrowheads="1"/>
              </p:cNvSpPr>
              <p:nvPr/>
            </p:nvSpPr>
            <p:spPr bwMode="auto">
              <a:xfrm rot="10800000">
                <a:off x="1202" y="1615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lssyscfg –r sys</a:t>
                </a:r>
              </a:p>
            </p:txBody>
          </p:sp>
          <p:sp>
            <p:nvSpPr>
              <p:cNvPr id="6168" name="AutoShape 54"/>
              <p:cNvSpPr>
                <a:spLocks noChangeArrowheads="1"/>
              </p:cNvSpPr>
              <p:nvPr/>
            </p:nvSpPr>
            <p:spPr bwMode="auto">
              <a:xfrm rot="10800000">
                <a:off x="1315" y="1729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lshwres –r io –r …</a:t>
                </a:r>
              </a:p>
            </p:txBody>
          </p:sp>
          <p:sp>
            <p:nvSpPr>
              <p:cNvPr id="6169" name="AutoShape 59"/>
              <p:cNvSpPr>
                <a:spLocks noChangeArrowheads="1"/>
              </p:cNvSpPr>
              <p:nvPr/>
            </p:nvSpPr>
            <p:spPr bwMode="auto">
              <a:xfrm rot="10800000">
                <a:off x="998" y="2227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lssyscfg –r sys</a:t>
                </a:r>
              </a:p>
            </p:txBody>
          </p:sp>
          <p:sp>
            <p:nvSpPr>
              <p:cNvPr id="6170" name="AutoShape 60"/>
              <p:cNvSpPr>
                <a:spLocks noChangeArrowheads="1"/>
              </p:cNvSpPr>
              <p:nvPr/>
            </p:nvSpPr>
            <p:spPr bwMode="auto">
              <a:xfrm rot="10800000">
                <a:off x="1111" y="2340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lshwres –r prof</a:t>
                </a:r>
              </a:p>
            </p:txBody>
          </p:sp>
          <p:sp>
            <p:nvSpPr>
              <p:cNvPr id="6171" name="AutoShape 61"/>
              <p:cNvSpPr>
                <a:spLocks noChangeArrowheads="1"/>
              </p:cNvSpPr>
              <p:nvPr/>
            </p:nvSpPr>
            <p:spPr bwMode="auto">
              <a:xfrm rot="10800000">
                <a:off x="1225" y="2453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lssyscfg –r sys</a:t>
                </a:r>
              </a:p>
            </p:txBody>
          </p:sp>
          <p:sp>
            <p:nvSpPr>
              <p:cNvPr id="6172" name="AutoShape 62"/>
              <p:cNvSpPr>
                <a:spLocks noChangeArrowheads="1"/>
              </p:cNvSpPr>
              <p:nvPr/>
            </p:nvSpPr>
            <p:spPr bwMode="auto">
              <a:xfrm rot="10800000">
                <a:off x="1338" y="2567"/>
                <a:ext cx="839" cy="114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50195"/>
                </a:scheme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altLang="zh-CN" sz="800" b="0">
                    <a:solidFill>
                      <a:schemeClr val="bg1"/>
                    </a:solidFill>
                    <a:latin typeface="Arial" charset="0"/>
                    <a:ea typeface="宋体" charset="-122"/>
                  </a:rPr>
                  <a:t>lshwres –r io –r …</a:t>
                </a:r>
              </a:p>
            </p:txBody>
          </p:sp>
          <p:grpSp>
            <p:nvGrpSpPr>
              <p:cNvPr id="8" name="Group 70"/>
              <p:cNvGrpSpPr>
                <a:grpSpLocks/>
              </p:cNvGrpSpPr>
              <p:nvPr/>
            </p:nvGrpSpPr>
            <p:grpSpPr bwMode="auto">
              <a:xfrm>
                <a:off x="1202" y="1956"/>
                <a:ext cx="182" cy="181"/>
                <a:chOff x="408" y="2546"/>
                <a:chExt cx="182" cy="181"/>
              </a:xfrm>
            </p:grpSpPr>
            <p:sp>
              <p:nvSpPr>
                <p:cNvPr id="6176" name="Oval 67"/>
                <p:cNvSpPr>
                  <a:spLocks noChangeArrowheads="1"/>
                </p:cNvSpPr>
                <p:nvPr/>
              </p:nvSpPr>
              <p:spPr bwMode="auto">
                <a:xfrm>
                  <a:off x="408" y="2546"/>
                  <a:ext cx="46" cy="45"/>
                </a:xfrm>
                <a:prstGeom prst="ellipse">
                  <a:avLst/>
                </a:prstGeom>
                <a:solidFill>
                  <a:schemeClr val="tx1">
                    <a:alpha val="50195"/>
                  </a:schemeClr>
                </a:solidFill>
                <a:ln w="34925" algn="ctr">
                  <a:noFill/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177" name="Oval 68"/>
                <p:cNvSpPr>
                  <a:spLocks noChangeArrowheads="1"/>
                </p:cNvSpPr>
                <p:nvPr/>
              </p:nvSpPr>
              <p:spPr bwMode="auto">
                <a:xfrm>
                  <a:off x="476" y="2614"/>
                  <a:ext cx="46" cy="45"/>
                </a:xfrm>
                <a:prstGeom prst="ellipse">
                  <a:avLst/>
                </a:prstGeom>
                <a:solidFill>
                  <a:schemeClr val="tx1">
                    <a:alpha val="50195"/>
                  </a:schemeClr>
                </a:solidFill>
                <a:ln w="34925" algn="ctr">
                  <a:noFill/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178" name="Oval 69"/>
                <p:cNvSpPr>
                  <a:spLocks noChangeArrowheads="1"/>
                </p:cNvSpPr>
                <p:nvPr/>
              </p:nvSpPr>
              <p:spPr bwMode="auto">
                <a:xfrm>
                  <a:off x="544" y="2682"/>
                  <a:ext cx="46" cy="45"/>
                </a:xfrm>
                <a:prstGeom prst="ellipse">
                  <a:avLst/>
                </a:prstGeom>
                <a:solidFill>
                  <a:schemeClr val="tx1">
                    <a:alpha val="50195"/>
                  </a:schemeClr>
                </a:solidFill>
                <a:ln w="34925" algn="ctr">
                  <a:noFill/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6174" name="AutoShape 71"/>
              <p:cNvSpPr>
                <a:spLocks noChangeArrowheads="1"/>
              </p:cNvSpPr>
              <p:nvPr/>
            </p:nvSpPr>
            <p:spPr bwMode="auto">
              <a:xfrm rot="10800000">
                <a:off x="1043" y="1094"/>
                <a:ext cx="1111" cy="159"/>
              </a:xfrm>
              <a:prstGeom prst="roundRect">
                <a:avLst>
                  <a:gd name="adj" fmla="val 50000"/>
                </a:avLst>
              </a:prstGeom>
              <a:solidFill>
                <a:srgbClr val="CCFFCC">
                  <a:alpha val="50195"/>
                </a:srgbClr>
              </a:solidFill>
              <a:ln w="34925" algn="ctr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altLang="zh-CN" b="0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175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79" y="1139"/>
                <a:ext cx="794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宋体"/>
                    <a:ea typeface="宋体"/>
                  </a:rPr>
                  <a:t>Command Queue</a:t>
                </a:r>
                <a:endPara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6163" name="AutoShape 95"/>
            <p:cNvSpPr>
              <a:spLocks noChangeArrowheads="1"/>
            </p:cNvSpPr>
            <p:nvPr/>
          </p:nvSpPr>
          <p:spPr bwMode="auto">
            <a:xfrm rot="10800000">
              <a:off x="680" y="1752"/>
              <a:ext cx="4264" cy="2222"/>
            </a:xfrm>
            <a:prstGeom prst="wedgeRoundRectCallout">
              <a:avLst>
                <a:gd name="adj1" fmla="val 26523"/>
                <a:gd name="adj2" fmla="val 58278"/>
                <a:gd name="adj3" fmla="val 16667"/>
              </a:avLst>
            </a:prstGeom>
            <a:noFill/>
            <a:ln w="25400" algn="ctr">
              <a:solidFill>
                <a:schemeClr val="bg2"/>
              </a:solidFill>
              <a:prstDash val="dash"/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/>
              <a:endParaRPr lang="zh-CN" altLang="en-US" b="0">
                <a:latin typeface="Arial" charset="0"/>
                <a:ea typeface="宋体" charset="-122"/>
              </a:endParaRPr>
            </a:p>
          </p:txBody>
        </p:sp>
      </p:grpSp>
      <p:sp>
        <p:nvSpPr>
          <p:cNvPr id="6154" name="Text Box 99"/>
          <p:cNvSpPr txBox="1">
            <a:spLocks noChangeArrowheads="1"/>
          </p:cNvSpPr>
          <p:nvPr/>
        </p:nvSpPr>
        <p:spPr bwMode="auto">
          <a:xfrm>
            <a:off x="5256213" y="1736725"/>
            <a:ext cx="3492500" cy="1069975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0" dirty="0">
                <a:ea typeface="幼圆" pitchFamily="49" charset="-122"/>
              </a:rPr>
              <a:t>电信集成测试显示，相同环境下</a:t>
            </a:r>
            <a:r>
              <a:rPr lang="zh-CN" altLang="en-US" sz="1600" b="0" dirty="0">
                <a:ea typeface="宋体" charset="-122"/>
              </a:rPr>
              <a:t>，</a:t>
            </a:r>
            <a:r>
              <a:rPr lang="en-US" altLang="zh-CN" sz="1400" b="0" dirty="0">
                <a:solidFill>
                  <a:schemeClr val="bg2"/>
                </a:solidFill>
                <a:ea typeface="宋体" charset="-122"/>
              </a:rPr>
              <a:t>Smart Monitor</a:t>
            </a:r>
            <a:r>
              <a:rPr lang="en-US" altLang="zh-CN" sz="1600" b="0" dirty="0">
                <a:ea typeface="宋体" charset="-122"/>
              </a:rPr>
              <a:t> </a:t>
            </a:r>
            <a:r>
              <a:rPr lang="zh-CN" altLang="en-US" sz="1600" b="0" dirty="0">
                <a:latin typeface="幼圆" pitchFamily="49" charset="-122"/>
                <a:ea typeface="幼圆" pitchFamily="49" charset="-122"/>
              </a:rPr>
              <a:t>采集数据仅需</a:t>
            </a:r>
            <a:r>
              <a:rPr lang="en-US" altLang="zh-CN" sz="1600" b="0" dirty="0"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1600" b="0" dirty="0">
                <a:latin typeface="幼圆" pitchFamily="49" charset="-122"/>
                <a:ea typeface="幼圆" pitchFamily="49" charset="-122"/>
              </a:rPr>
              <a:t>秒钟，而</a:t>
            </a:r>
            <a:r>
              <a:rPr lang="en-US" altLang="zh-CN" sz="1600" b="0" dirty="0">
                <a:solidFill>
                  <a:schemeClr val="bg2"/>
                </a:solidFill>
                <a:ea typeface="宋体" charset="-122"/>
              </a:rPr>
              <a:t>IBM System Director</a:t>
            </a:r>
            <a:r>
              <a:rPr lang="zh-CN" altLang="en-US" sz="1600" b="0" dirty="0">
                <a:ea typeface="幼圆" pitchFamily="49" charset="-122"/>
              </a:rPr>
              <a:t>的</a:t>
            </a:r>
            <a:r>
              <a:rPr lang="en-US" altLang="zh-CN" sz="1600" b="0" dirty="0">
                <a:solidFill>
                  <a:schemeClr val="bg2"/>
                </a:solidFill>
                <a:ea typeface="宋体" charset="-122"/>
              </a:rPr>
              <a:t>Inventory Collection</a:t>
            </a:r>
            <a:r>
              <a:rPr lang="en-US" altLang="zh-CN" sz="1600" b="0" dirty="0">
                <a:ea typeface="宋体" charset="-122"/>
              </a:rPr>
              <a:t> </a:t>
            </a:r>
            <a:r>
              <a:rPr lang="zh-CN" altLang="en-US" sz="1600" b="0" dirty="0">
                <a:ea typeface="幼圆" pitchFamily="49" charset="-122"/>
              </a:rPr>
              <a:t>则耗时二十分钟以上</a:t>
            </a:r>
          </a:p>
        </p:txBody>
      </p:sp>
      <p:sp>
        <p:nvSpPr>
          <p:cNvPr id="6155" name="WordArt 100"/>
          <p:cNvSpPr>
            <a:spLocks noChangeArrowheads="1" noChangeShapeType="1" noTextEdit="1"/>
          </p:cNvSpPr>
          <p:nvPr/>
        </p:nvSpPr>
        <p:spPr bwMode="auto">
          <a:xfrm>
            <a:off x="358775" y="620713"/>
            <a:ext cx="6697663" cy="3952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优势技术：实时的服务器信息采集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2544" y="6057936"/>
            <a:ext cx="8142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>
                <a:latin typeface="幼圆" pitchFamily="49" charset="-122"/>
                <a:ea typeface="幼圆" pitchFamily="49" charset="-122"/>
              </a:rPr>
              <a:t>采集数据包括 </a:t>
            </a:r>
            <a:r>
              <a:rPr lang="en-US" altLang="zh-CN" b="0" dirty="0" smtClean="0">
                <a:solidFill>
                  <a:schemeClr val="bg1">
                    <a:lumMod val="50000"/>
                  </a:schemeClr>
                </a:solidFill>
              </a:rPr>
              <a:t>CPU , MEM, IOSLOT, VIRTUAL ETHERNET ,  Fiber </a:t>
            </a:r>
            <a:r>
              <a:rPr lang="en-US" altLang="zh-CN" b="0" dirty="0" err="1" smtClean="0">
                <a:solidFill>
                  <a:schemeClr val="bg1">
                    <a:lumMod val="50000"/>
                  </a:schemeClr>
                </a:solidFill>
              </a:rPr>
              <a:t>Channal</a:t>
            </a:r>
            <a:r>
              <a:rPr lang="en-US" altLang="zh-CN" b="0" dirty="0" smtClean="0">
                <a:solidFill>
                  <a:schemeClr val="bg1">
                    <a:lumMod val="50000"/>
                  </a:schemeClr>
                </a:solidFill>
              </a:rPr>
              <a:t>, FEA, HEA, CPU Pool, Memory, Profile, LPAR Status, Performance</a:t>
            </a:r>
            <a:endParaRPr lang="zh-CN" alt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B6FBC3A-5142-449E-A4B3-0FE7E9EB441C}" type="slidenum">
              <a:rPr lang="zh-CN" altLang="en-US"/>
              <a:pPr/>
              <a:t>6</a:t>
            </a:fld>
            <a:endParaRPr lang="en-US" altLang="zh-CN"/>
          </a:p>
        </p:txBody>
      </p:sp>
      <p:pic>
        <p:nvPicPr>
          <p:cNvPr id="7171" name="Picture 3" descr="structure_diff (3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" y="1196975"/>
            <a:ext cx="6373813" cy="476885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</p:spPr>
      </p:pic>
      <p:sp>
        <p:nvSpPr>
          <p:cNvPr id="7172" name="WordArt 8"/>
          <p:cNvSpPr>
            <a:spLocks noChangeArrowheads="1" noChangeShapeType="1" noTextEdit="1"/>
          </p:cNvSpPr>
          <p:nvPr/>
        </p:nvSpPr>
        <p:spPr bwMode="auto">
          <a:xfrm>
            <a:off x="358775" y="620713"/>
            <a:ext cx="3168650" cy="3603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结构化差异比对</a:t>
            </a:r>
          </a:p>
        </p:txBody>
      </p:sp>
      <p:sp>
        <p:nvSpPr>
          <p:cNvPr id="196615" name="WordArt 7"/>
          <p:cNvSpPr>
            <a:spLocks noChangeArrowheads="1" noChangeShapeType="1" noTextEdit="1"/>
          </p:cNvSpPr>
          <p:nvPr/>
        </p:nvSpPr>
        <p:spPr bwMode="auto">
          <a:xfrm>
            <a:off x="6227763" y="4760913"/>
            <a:ext cx="2284412" cy="9636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18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细黑"/>
                <a:ea typeface="华文细黑"/>
              </a:rPr>
              <a:t>结构化数据差异比</a:t>
            </a:r>
          </a:p>
          <a:p>
            <a:pPr algn="ctr">
              <a:defRPr/>
            </a:pPr>
            <a:r>
              <a:rPr lang="zh-CN" altLang="en-US" sz="18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细黑"/>
                <a:ea typeface="华文细黑"/>
              </a:rPr>
              <a:t>对，除记录点外，</a:t>
            </a:r>
          </a:p>
          <a:p>
            <a:pPr algn="ctr">
              <a:defRPr/>
            </a:pPr>
            <a:r>
              <a:rPr lang="zh-CN" altLang="en-US" sz="18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细黑"/>
                <a:ea typeface="华文细黑"/>
              </a:rPr>
              <a:t>还记录差异点发生</a:t>
            </a:r>
          </a:p>
          <a:p>
            <a:pPr algn="ctr">
              <a:defRPr/>
            </a:pPr>
            <a:r>
              <a:rPr lang="zh-CN" altLang="en-US" sz="1800" kern="1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细黑"/>
                <a:ea typeface="华文细黑"/>
              </a:rPr>
              <a:t>的具体路径信息</a:t>
            </a:r>
          </a:p>
        </p:txBody>
      </p:sp>
      <p:sp>
        <p:nvSpPr>
          <p:cNvPr id="7" name="圆角矩形标注 6"/>
          <p:cNvSpPr/>
          <p:nvPr/>
        </p:nvSpPr>
        <p:spPr bwMode="auto">
          <a:xfrm>
            <a:off x="6069033" y="4597416"/>
            <a:ext cx="2555910" cy="1277955"/>
          </a:xfrm>
          <a:prstGeom prst="wedgeRoundRectCallout">
            <a:avLst>
              <a:gd name="adj1" fmla="val -67789"/>
              <a:gd name="adj2" fmla="val 9582"/>
              <a:gd name="adj3" fmla="val 16667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40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930BD0C-F92A-4180-BBA9-170693D58064}" type="slidenum">
              <a:rPr lang="zh-CN" altLang="en-US"/>
              <a:pPr/>
              <a:t>7</a:t>
            </a:fld>
            <a:endParaRPr lang="en-US" altLang="zh-CN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5104060" y="1785915"/>
            <a:ext cx="3438278" cy="3970360"/>
          </a:xfrm>
          <a:noFill/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47700" y="1557338"/>
            <a:ext cx="4143378" cy="4662815"/>
          </a:xfrm>
          <a:prstGeom prst="rect">
            <a:avLst/>
          </a:prstGeom>
          <a:noFill/>
          <a:ln w="349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搜索应用</a:t>
            </a:r>
            <a:r>
              <a:rPr lang="en-US" altLang="zh-CN" sz="1800" b="0" dirty="0" smtClean="0">
                <a:latin typeface="Arial" charset="0"/>
                <a:ea typeface="华文彩云" pitchFamily="2" charset="-122"/>
              </a:rPr>
              <a:t>》 </a:t>
            </a: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机房</a:t>
            </a:r>
            <a:r>
              <a:rPr lang="zh-CN" altLang="en-US" sz="1800" b="0" dirty="0">
                <a:latin typeface="Arial" charset="0"/>
                <a:ea typeface="华文彩云" pitchFamily="2" charset="-122"/>
              </a:rPr>
              <a:t>可视化管理方案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使用移动设备对</a:t>
            </a:r>
            <a:r>
              <a:rPr lang="en-US" altLang="zh-CN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Power</a:t>
            </a:r>
            <a:r>
              <a:rPr lang="zh-CN" altLang="en-US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服务器进行现场管理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1800" b="0" dirty="0" smtClean="0">
                <a:ea typeface="华文彩云" pitchFamily="2" charset="-122"/>
              </a:rPr>
              <a:t>搜索应用 </a:t>
            </a:r>
            <a:r>
              <a:rPr lang="en-US" altLang="zh-CN" sz="1800" b="0" dirty="0" smtClean="0">
                <a:ea typeface="华文彩云" pitchFamily="2" charset="-122"/>
              </a:rPr>
              <a:t>》</a:t>
            </a:r>
            <a:r>
              <a:rPr lang="zh-CN" altLang="en-US" sz="1800" b="0" dirty="0" smtClean="0">
                <a:ea typeface="华文彩云" pitchFamily="2" charset="-122"/>
              </a:rPr>
              <a:t>资产</a:t>
            </a:r>
            <a:r>
              <a:rPr lang="zh-CN" altLang="en-US" sz="1800" b="0" dirty="0">
                <a:ea typeface="华文彩云" pitchFamily="2" charset="-122"/>
              </a:rPr>
              <a:t>管理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通过结构化搜索，轻松获取设备信息，处理器，内存，机箱，板卡等</a:t>
            </a:r>
            <a:endParaRPr lang="en-US" altLang="zh-CN" sz="1800" b="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蛙眼监控</a:t>
            </a:r>
            <a:r>
              <a:rPr lang="en-US" altLang="zh-CN" sz="1800" b="0" dirty="0" smtClean="0">
                <a:latin typeface="Arial" charset="0"/>
                <a:ea typeface="华文彩云" pitchFamily="2" charset="-122"/>
              </a:rPr>
              <a:t>》</a:t>
            </a: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风险分析</a:t>
            </a:r>
            <a:r>
              <a:rPr lang="zh-CN" altLang="en-US" sz="1800" b="0" dirty="0">
                <a:latin typeface="Arial" charset="0"/>
                <a:ea typeface="华文彩云" pitchFamily="2" charset="-122"/>
              </a:rPr>
              <a:t>及资源利用管理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800" b="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跟踪服务器虚拟化信息的变更，为分析潜在风险和监控资源利用成为</a:t>
            </a:r>
            <a:r>
              <a:rPr lang="zh-CN" altLang="en-US" sz="1800" b="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可能</a:t>
            </a:r>
            <a:endParaRPr lang="en-US" altLang="zh-CN" sz="1800" b="0" dirty="0" smtClean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实时监控</a:t>
            </a:r>
            <a:r>
              <a:rPr lang="en-US" altLang="zh-CN" sz="1800" b="0" dirty="0" smtClean="0">
                <a:latin typeface="Arial" charset="0"/>
                <a:ea typeface="华文彩云" pitchFamily="2" charset="-122"/>
              </a:rPr>
              <a:t>》</a:t>
            </a:r>
            <a:r>
              <a:rPr lang="zh-CN" altLang="en-US" sz="1800" b="0" dirty="0" smtClean="0">
                <a:latin typeface="Arial" charset="0"/>
                <a:ea typeface="华文彩云" pitchFamily="2" charset="-122"/>
              </a:rPr>
              <a:t>监控应用</a:t>
            </a:r>
            <a:endParaRPr lang="en-US" altLang="zh-CN" sz="1800" b="0" dirty="0" smtClean="0">
              <a:latin typeface="Arial" charset="0"/>
              <a:ea typeface="华文彩云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1800" b="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</a:rPr>
              <a:t>集成到多种监控软件中</a:t>
            </a:r>
            <a:endParaRPr lang="zh-CN" altLang="en-US" sz="1800" b="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197" name="WordArt 5"/>
          <p:cNvSpPr>
            <a:spLocks noChangeArrowheads="1" noChangeShapeType="1" noTextEdit="1"/>
          </p:cNvSpPr>
          <p:nvPr/>
        </p:nvSpPr>
        <p:spPr bwMode="auto">
          <a:xfrm>
            <a:off x="323850" y="620713"/>
            <a:ext cx="18002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noFill/>
                  <a:round/>
                  <a:headEnd/>
                  <a:tailEnd/>
                </a:ln>
                <a:solidFill>
                  <a:srgbClr val="0099FF"/>
                </a:solidFill>
                <a:effectLst>
                  <a:prstShdw prst="shdw17" dist="17961" dir="13500000">
                    <a:srgbClr val="005C99"/>
                  </a:prstShdw>
                </a:effectLst>
                <a:latin typeface="方正姚体"/>
                <a:ea typeface="方正姚体"/>
              </a:rPr>
              <a:t>应用场景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BB5C448-D5C4-4CA2-B695-4B19F8A4F202}" type="slidenum">
              <a:rPr lang="zh-CN" altLang="en-US"/>
              <a:pPr/>
              <a:t>8</a:t>
            </a:fld>
            <a:endParaRPr lang="en-US" altLang="zh-CN"/>
          </a:p>
        </p:txBody>
      </p:sp>
      <p:pic>
        <p:nvPicPr>
          <p:cNvPr id="9219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1588" y="1989138"/>
            <a:ext cx="2411413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AutoShape 8"/>
          <p:cNvSpPr>
            <a:spLocks noChangeArrowheads="1"/>
          </p:cNvSpPr>
          <p:nvPr/>
        </p:nvSpPr>
        <p:spPr bwMode="auto">
          <a:xfrm>
            <a:off x="6191250" y="4329100"/>
            <a:ext cx="2952750" cy="2087563"/>
          </a:xfrm>
          <a:prstGeom prst="wedgeRoundRectCallout">
            <a:avLst>
              <a:gd name="adj1" fmla="val -53507"/>
              <a:gd name="adj2" fmla="val -74299"/>
              <a:gd name="adj3" fmla="val 16667"/>
            </a:avLst>
          </a:prstGeom>
          <a:noFill/>
          <a:ln w="34925" algn="ctr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b="0">
              <a:latin typeface="Arial" charset="0"/>
              <a:ea typeface="宋体" charset="-122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84200"/>
            <a:ext cx="8686800" cy="608013"/>
          </a:xfrm>
        </p:spPr>
        <p:txBody>
          <a:bodyPr/>
          <a:lstStyle/>
          <a:p>
            <a:r>
              <a:rPr lang="zh-CN" altLang="en-US" sz="2800" dirty="0" smtClean="0">
                <a:latin typeface="Impact" pitchFamily="34" charset="0"/>
                <a:ea typeface="方正姚体" pitchFamily="2" charset="-122"/>
                <a:cs typeface="Arial" charset="0"/>
              </a:rPr>
              <a:t>机房移动管理方案</a:t>
            </a:r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如何在服务器的机房里得到服务器虚拟化信息，运行的分区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, </a:t>
            </a:r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安装的板卡？</a:t>
            </a:r>
          </a:p>
        </p:txBody>
      </p:sp>
      <p:pic>
        <p:nvPicPr>
          <p:cNvPr id="9223" name="Picture 5" descr="Manage No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3238" y="1989138"/>
            <a:ext cx="55245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9" descr="Inside-iPad-Mini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2016" y="4602014"/>
            <a:ext cx="2736850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080" y="3350246"/>
            <a:ext cx="651842" cy="65184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38" y="4329100"/>
            <a:ext cx="2585892" cy="1744662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6780" y="4329100"/>
            <a:ext cx="2585892" cy="1744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67E4A31-368F-4BA5-9E3F-55B115524303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latin typeface="Impact" pitchFamily="34" charset="0"/>
                <a:ea typeface="方正姚体" pitchFamily="2" charset="-122"/>
                <a:cs typeface="Arial" charset="0"/>
              </a:rPr>
              <a:t>资产管理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341438"/>
            <a:ext cx="2952750" cy="46672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大量投资采购的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IT</a:t>
            </a:r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资产有没有流失，有没有得到合理的利用？</a:t>
            </a: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多少机箱 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多少板卡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多少内存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多少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CPU?</a:t>
            </a: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何时增加了部件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何时减少了部件</a:t>
            </a:r>
            <a:r>
              <a:rPr lang="en-US" altLang="zh-CN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?</a:t>
            </a:r>
          </a:p>
          <a:p>
            <a:pPr lvl="1"/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．．．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927" y="764704"/>
            <a:ext cx="5628624" cy="26888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116" y="3462087"/>
            <a:ext cx="5632435" cy="2672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&gt;&lt;Slide id=&quot;257&quot; dur=&quot;1.332&quot;/&gt;&lt;/Timings&gt;&lt;/WMTools&gt;"/>
</p:tagLst>
</file>

<file path=ppt/theme/theme1.xml><?xml version="1.0" encoding="utf-8"?>
<a:theme xmlns:a="http://schemas.openxmlformats.org/drawingml/2006/main" name="5_IBM2009">
  <a:themeElements>
    <a:clrScheme name="3_IBM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99"/>
      </a:accent1>
      <a:accent2>
        <a:srgbClr val="71BFA7"/>
      </a:accent2>
      <a:accent3>
        <a:srgbClr val="FFFFFF"/>
      </a:accent3>
      <a:accent4>
        <a:srgbClr val="000000"/>
      </a:accent4>
      <a:accent5>
        <a:srgbClr val="AACACA"/>
      </a:accent5>
      <a:accent6>
        <a:srgbClr val="66AD97"/>
      </a:accent6>
      <a:hlink>
        <a:srgbClr val="7889FB"/>
      </a:hlink>
      <a:folHlink>
        <a:srgbClr val="9900CC"/>
      </a:folHlink>
    </a:clrScheme>
    <a:fontScheme name="5_IBM2009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</a:spPr>
      <a:bodyPr rot="10800000" wrap="none" anchor="ctr"/>
      <a:lstStyle>
        <a:defPPr>
          <a:defRPr>
            <a:ln w="18000">
              <a:solidFill>
                <a:schemeClr val="accent2">
                  <a:satMod val="140000"/>
                </a:schemeClr>
              </a:solidFill>
              <a:prstDash val="solid"/>
              <a:miter lim="800000"/>
            </a:ln>
            <a:noFill/>
            <a:effectLst>
              <a:outerShdw blurRad="25500" dist="23000" dir="7020000" algn="tl">
                <a:srgbClr val="000000">
                  <a:alpha val="50000"/>
                </a:srgbClr>
              </a:outerShdw>
            </a:effectLst>
            <a:ea typeface="宋体" charset="-122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3_IBM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66AD97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96315</TotalTime>
  <Words>2139</Words>
  <Application>Microsoft Office PowerPoint</Application>
  <PresentationFormat>全屏显示(4:3)</PresentationFormat>
  <Paragraphs>268</Paragraphs>
  <Slides>21</Slides>
  <Notes>14</Notes>
  <HiddenSlides>1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方正姚体</vt:lpstr>
      <vt:lpstr>华文彩云</vt:lpstr>
      <vt:lpstr>华文仿宋</vt:lpstr>
      <vt:lpstr>华文细黑</vt:lpstr>
      <vt:lpstr>隶书</vt:lpstr>
      <vt:lpstr>宋体</vt:lpstr>
      <vt:lpstr>幼圆</vt:lpstr>
      <vt:lpstr>Aharoni</vt:lpstr>
      <vt:lpstr>Arial</vt:lpstr>
      <vt:lpstr>Impact</vt:lpstr>
      <vt:lpstr>Segoe Script</vt:lpstr>
      <vt:lpstr>Times New Roman</vt:lpstr>
      <vt:lpstr>Wingdings</vt:lpstr>
      <vt:lpstr>5_IBM2009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机房移动管理方案</vt:lpstr>
      <vt:lpstr>资产管理</vt:lpstr>
      <vt:lpstr>搜索示例</vt:lpstr>
      <vt:lpstr>风险分析及资源利用管理</vt:lpstr>
      <vt:lpstr>结构化数据监控</vt:lpstr>
      <vt:lpstr>Power平台上的监控优势</vt:lpstr>
      <vt:lpstr>移动解决方案的销售</vt:lpstr>
      <vt:lpstr>监控审计服务</vt:lpstr>
      <vt:lpstr>应用开发接口</vt:lpstr>
      <vt:lpstr>软件许可</vt:lpstr>
      <vt:lpstr>定制的开发服务</vt:lpstr>
      <vt:lpstr>定制开发服务１：数据中心的全域搜索 </vt:lpstr>
      <vt:lpstr>定制开发服务２：基于搜索功能的数据中心管理平台</vt:lpstr>
      <vt:lpstr>PowerPoint 演示文稿</vt:lpstr>
    </vt:vector>
  </TitlesOfParts>
  <Manager>Sam Lin, Palisades, New York</Manager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SMB – 2004 Execution Priorities and Actions</dc:title>
  <dc:creator>Robert Sabol</dc:creator>
  <dc:description>Blue Onyx Deluxe, Blue Pearl Deluxe:  Generally for "customer-facing" presentations_x000d_
-  Blue Pearl Deluxe is useful for one-on-one laptop presentations and for easy printing.  Textures on the opening screen carry through the blue bands on text slides._x000d_
-  Blue Onyx Deluxe relies heavily on black for maximum contrast, particularly in projection._x000d_
Blue Onyx Basic, Blue Pearl Basic:  Intended for basic internal presentations.  May also be used for customers._x000d_
-  Blue Onyx Basic uses black throughout for maximum contrast, particularly in projection._x000d_
-  Blue Pearl Basic works well for one-on-one laptop presentations and makes printing easy.</dc:description>
  <cp:lastModifiedBy>Jie Zou</cp:lastModifiedBy>
  <cp:revision>2665</cp:revision>
  <dcterms:created xsi:type="dcterms:W3CDTF">2004-01-20T21:30:37Z</dcterms:created>
  <dcterms:modified xsi:type="dcterms:W3CDTF">2014-01-04T06:25:10Z</dcterms:modified>
</cp:coreProperties>
</file>