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00480" y="2006600"/>
            <a:ext cx="124460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694305" y="1969135"/>
            <a:ext cx="201422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73700" y="3655060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http-proxy</a:t>
            </a:r>
            <a:r>
              <a:rPr lang="zh-CN" altLang="en-US"/>
              <a:t>代理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96155" y="1606550"/>
            <a:ext cx="2661920" cy="30206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35575" y="181991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/>
              <a:t>本地开发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018655" y="3747770"/>
            <a:ext cx="23025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5400000">
            <a:off x="5450840" y="2818130"/>
            <a:ext cx="109347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60340" y="2445385"/>
            <a:ext cx="680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提供代理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478010" y="3655060"/>
            <a:ext cx="14605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后端服务</a:t>
            </a:r>
            <a:endParaRPr lang="zh-CN" altLang="en-US"/>
          </a:p>
          <a:p>
            <a:pPr algn="ctr"/>
            <a:r>
              <a:rPr lang="zh-CN" altLang="en-US"/>
              <a:t>可能有多个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62520" y="3371850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跨域接口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7018655" y="4017645"/>
            <a:ext cx="23025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17155" y="421703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返回数据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6200000">
            <a:off x="5732145" y="2818130"/>
            <a:ext cx="109347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337935" y="2583815"/>
            <a:ext cx="680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endParaRPr lang="zh-CN" altLang="en-US"/>
          </a:p>
          <a:p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104515" y="1606550"/>
            <a:ext cx="119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接口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0800000">
            <a:off x="2680970" y="2209800"/>
            <a:ext cx="2008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086100" y="2431415"/>
            <a:ext cx="119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63575" y="37719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12" name="右箭头 11"/>
          <p:cNvSpPr/>
          <p:nvPr/>
        </p:nvSpPr>
        <p:spPr>
          <a:xfrm>
            <a:off x="1737360" y="947420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3" name="右箭头 12"/>
          <p:cNvSpPr/>
          <p:nvPr/>
        </p:nvSpPr>
        <p:spPr>
          <a:xfrm rot="5400000">
            <a:off x="1897380" y="2820670"/>
            <a:ext cx="33947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3809365" y="2579370"/>
            <a:ext cx="6940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准备页面数据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3137535" y="377190"/>
            <a:ext cx="136588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HTTP</a:t>
            </a:r>
            <a:r>
              <a:rPr lang="zh-CN" altLang="en-US" sz="1400"/>
              <a:t>服务端</a:t>
            </a:r>
            <a:endParaRPr lang="zh-CN" altLang="en-US" sz="1400"/>
          </a:p>
        </p:txBody>
      </p:sp>
      <p:sp>
        <p:nvSpPr>
          <p:cNvPr id="17" name="右箭头 16"/>
          <p:cNvSpPr/>
          <p:nvPr/>
        </p:nvSpPr>
        <p:spPr>
          <a:xfrm rot="10800000">
            <a:off x="1737360" y="4679315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671195" y="897890"/>
            <a:ext cx="911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请求页面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3162300" y="897255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收到请求</a:t>
            </a:r>
            <a:endParaRPr lang="zh-CN" altLang="en-US" sz="1400"/>
          </a:p>
        </p:txBody>
      </p:sp>
      <p:cxnSp>
        <p:nvCxnSpPr>
          <p:cNvPr id="2" name="直接连接符 1"/>
          <p:cNvCxnSpPr/>
          <p:nvPr/>
        </p:nvCxnSpPr>
        <p:spPr>
          <a:xfrm>
            <a:off x="1595120" y="80264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126105" y="80264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37535" y="4647565"/>
            <a:ext cx="1010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返回数据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645795" y="462407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27" name="右箭头 26"/>
          <p:cNvSpPr/>
          <p:nvPr/>
        </p:nvSpPr>
        <p:spPr>
          <a:xfrm rot="5400000">
            <a:off x="948055" y="5032375"/>
            <a:ext cx="36385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504825" y="4971415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645795" y="5333365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页面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5894070" y="36195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32" name="右箭头 31"/>
          <p:cNvSpPr/>
          <p:nvPr/>
        </p:nvSpPr>
        <p:spPr>
          <a:xfrm>
            <a:off x="6967855" y="932180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3" name="右箭头 32"/>
          <p:cNvSpPr/>
          <p:nvPr/>
        </p:nvSpPr>
        <p:spPr>
          <a:xfrm rot="5400000">
            <a:off x="8553450" y="1380490"/>
            <a:ext cx="60769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9105900" y="1266190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部分页面数据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8355330" y="361950"/>
            <a:ext cx="136588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HTTP</a:t>
            </a:r>
            <a:r>
              <a:rPr lang="zh-CN" altLang="en-US" sz="1400"/>
              <a:t>服务端</a:t>
            </a:r>
            <a:endParaRPr lang="zh-CN" altLang="en-US" sz="1400"/>
          </a:p>
        </p:txBody>
      </p:sp>
      <p:sp>
        <p:nvSpPr>
          <p:cNvPr id="36" name="右箭头 35"/>
          <p:cNvSpPr/>
          <p:nvPr/>
        </p:nvSpPr>
        <p:spPr>
          <a:xfrm rot="10800000">
            <a:off x="6988175" y="1953260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5857240" y="882650"/>
            <a:ext cx="911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请求页面</a:t>
            </a:r>
            <a:endParaRPr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8405495" y="868680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收到请求</a:t>
            </a:r>
            <a:endParaRPr lang="zh-CN" altLang="en-US" sz="1400"/>
          </a:p>
        </p:txBody>
      </p:sp>
      <p:cxnSp>
        <p:nvCxnSpPr>
          <p:cNvPr id="39" name="直接连接符 38"/>
          <p:cNvCxnSpPr/>
          <p:nvPr/>
        </p:nvCxnSpPr>
        <p:spPr>
          <a:xfrm>
            <a:off x="6825615" y="78740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356600" y="78740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426450" y="1903730"/>
            <a:ext cx="1365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5874385" y="195580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43" name="右箭头 42"/>
          <p:cNvSpPr/>
          <p:nvPr/>
        </p:nvSpPr>
        <p:spPr>
          <a:xfrm rot="5400000">
            <a:off x="6120765" y="2413635"/>
            <a:ext cx="44386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4" name="文本框 43"/>
          <p:cNvSpPr txBox="1"/>
          <p:nvPr/>
        </p:nvSpPr>
        <p:spPr>
          <a:xfrm>
            <a:off x="5673090" y="2322195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45" name="文本框 44"/>
          <p:cNvSpPr txBox="1"/>
          <p:nvPr/>
        </p:nvSpPr>
        <p:spPr>
          <a:xfrm>
            <a:off x="5563235" y="2780665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部分页面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2120900" y="6141720"/>
            <a:ext cx="1501775" cy="3067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非流式</a:t>
            </a:r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47" name="右箭头 46"/>
          <p:cNvSpPr/>
          <p:nvPr/>
        </p:nvSpPr>
        <p:spPr>
          <a:xfrm rot="5400000">
            <a:off x="8392795" y="2667000"/>
            <a:ext cx="9944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8" name="文本框 47"/>
          <p:cNvSpPr txBox="1"/>
          <p:nvPr/>
        </p:nvSpPr>
        <p:spPr>
          <a:xfrm>
            <a:off x="9126220" y="2435225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部分页面数据</a:t>
            </a:r>
            <a:endParaRPr lang="zh-CN" altLang="en-US" sz="1400"/>
          </a:p>
        </p:txBody>
      </p:sp>
      <p:sp>
        <p:nvSpPr>
          <p:cNvPr id="49" name="文本框 48"/>
          <p:cNvSpPr txBox="1"/>
          <p:nvPr/>
        </p:nvSpPr>
        <p:spPr>
          <a:xfrm>
            <a:off x="8426450" y="3330575"/>
            <a:ext cx="1365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50" name="右箭头 49"/>
          <p:cNvSpPr/>
          <p:nvPr/>
        </p:nvSpPr>
        <p:spPr>
          <a:xfrm rot="10800000">
            <a:off x="7023100" y="3380740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5852160" y="3353435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52" name="右箭头 51"/>
          <p:cNvSpPr/>
          <p:nvPr/>
        </p:nvSpPr>
        <p:spPr>
          <a:xfrm rot="5400000">
            <a:off x="6087110" y="3764280"/>
            <a:ext cx="44386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3" name="文本框 52"/>
          <p:cNvSpPr txBox="1"/>
          <p:nvPr/>
        </p:nvSpPr>
        <p:spPr>
          <a:xfrm>
            <a:off x="5639435" y="3672840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5514975" y="4090035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部分页面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6854825" y="5925185"/>
            <a:ext cx="1501775" cy="3067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流式</a:t>
            </a:r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56" name="右箭头 55"/>
          <p:cNvSpPr/>
          <p:nvPr/>
        </p:nvSpPr>
        <p:spPr>
          <a:xfrm rot="5400000">
            <a:off x="8437245" y="4010025"/>
            <a:ext cx="88074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1" name="矩形 60"/>
          <p:cNvSpPr/>
          <p:nvPr/>
        </p:nvSpPr>
        <p:spPr>
          <a:xfrm>
            <a:off x="5487035" y="1840230"/>
            <a:ext cx="4669155" cy="14763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274300" y="2210435"/>
            <a:ext cx="6057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可以重复</a:t>
            </a:r>
            <a:r>
              <a:rPr lang="zh-CN" altLang="en-US" sz="1400"/>
              <a:t>多次</a:t>
            </a:r>
            <a:endParaRPr lang="zh-CN" altLang="en-US" sz="1400"/>
          </a:p>
        </p:txBody>
      </p:sp>
      <p:sp>
        <p:nvSpPr>
          <p:cNvPr id="63" name="文本框 62"/>
          <p:cNvSpPr txBox="1"/>
          <p:nvPr/>
        </p:nvSpPr>
        <p:spPr>
          <a:xfrm>
            <a:off x="9065260" y="3741420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最后的数据</a:t>
            </a:r>
            <a:endParaRPr lang="zh-CN" altLang="en-US" sz="1400"/>
          </a:p>
        </p:txBody>
      </p:sp>
      <p:sp>
        <p:nvSpPr>
          <p:cNvPr id="64" name="文本框 63"/>
          <p:cNvSpPr txBox="1"/>
          <p:nvPr/>
        </p:nvSpPr>
        <p:spPr>
          <a:xfrm>
            <a:off x="8426450" y="4554220"/>
            <a:ext cx="1523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返回最后的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65" name="文本框 64"/>
          <p:cNvSpPr txBox="1"/>
          <p:nvPr/>
        </p:nvSpPr>
        <p:spPr>
          <a:xfrm>
            <a:off x="5877560" y="454152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66" name="右箭头 65"/>
          <p:cNvSpPr/>
          <p:nvPr/>
        </p:nvSpPr>
        <p:spPr>
          <a:xfrm rot="5400000">
            <a:off x="6112510" y="4952365"/>
            <a:ext cx="44386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7" name="文本框 66"/>
          <p:cNvSpPr txBox="1"/>
          <p:nvPr/>
        </p:nvSpPr>
        <p:spPr>
          <a:xfrm>
            <a:off x="5664835" y="4860925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68" name="文本框 67"/>
          <p:cNvSpPr txBox="1"/>
          <p:nvPr/>
        </p:nvSpPr>
        <p:spPr>
          <a:xfrm>
            <a:off x="5540375" y="5278120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完整页面</a:t>
            </a:r>
            <a:endParaRPr lang="zh-CN" altLang="en-US" sz="1400"/>
          </a:p>
        </p:txBody>
      </p:sp>
      <p:sp>
        <p:nvSpPr>
          <p:cNvPr id="69" name="右箭头 68"/>
          <p:cNvSpPr/>
          <p:nvPr/>
        </p:nvSpPr>
        <p:spPr>
          <a:xfrm rot="10800000">
            <a:off x="6992620" y="4620895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63575" y="37719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12" name="右箭头 11"/>
          <p:cNvSpPr/>
          <p:nvPr/>
        </p:nvSpPr>
        <p:spPr>
          <a:xfrm>
            <a:off x="1737360" y="947420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3" name="右箭头 12"/>
          <p:cNvSpPr/>
          <p:nvPr/>
        </p:nvSpPr>
        <p:spPr>
          <a:xfrm rot="5400000">
            <a:off x="1897380" y="2820670"/>
            <a:ext cx="33947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3809365" y="2579370"/>
            <a:ext cx="69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准备数据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3137535" y="377190"/>
            <a:ext cx="136588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HTTP</a:t>
            </a:r>
            <a:r>
              <a:rPr lang="zh-CN" altLang="en-US" sz="1400"/>
              <a:t>服务端</a:t>
            </a:r>
            <a:endParaRPr lang="zh-CN" altLang="en-US" sz="1400"/>
          </a:p>
        </p:txBody>
      </p:sp>
      <p:sp>
        <p:nvSpPr>
          <p:cNvPr id="17" name="右箭头 16"/>
          <p:cNvSpPr/>
          <p:nvPr/>
        </p:nvSpPr>
        <p:spPr>
          <a:xfrm rot="10800000">
            <a:off x="1737360" y="4679315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306705" y="897890"/>
            <a:ext cx="1275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请求</a:t>
            </a:r>
            <a:r>
              <a:rPr lang="zh-CN" altLang="en-US" sz="1400"/>
              <a:t>数据接口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3162300" y="897255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收到请求</a:t>
            </a:r>
            <a:endParaRPr lang="zh-CN" altLang="en-US" sz="1400"/>
          </a:p>
        </p:txBody>
      </p:sp>
      <p:cxnSp>
        <p:nvCxnSpPr>
          <p:cNvPr id="2" name="直接连接符 1"/>
          <p:cNvCxnSpPr/>
          <p:nvPr/>
        </p:nvCxnSpPr>
        <p:spPr>
          <a:xfrm>
            <a:off x="1595120" y="80264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126105" y="80264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37535" y="4647565"/>
            <a:ext cx="1010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返回数据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645795" y="462407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27" name="右箭头 26"/>
          <p:cNvSpPr/>
          <p:nvPr/>
        </p:nvSpPr>
        <p:spPr>
          <a:xfrm rot="5400000">
            <a:off x="948055" y="5032375"/>
            <a:ext cx="36385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635000" y="5318125"/>
            <a:ext cx="966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5894070" y="36195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32" name="右箭头 31"/>
          <p:cNvSpPr/>
          <p:nvPr/>
        </p:nvSpPr>
        <p:spPr>
          <a:xfrm>
            <a:off x="6967855" y="932180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3" name="右箭头 32"/>
          <p:cNvSpPr/>
          <p:nvPr/>
        </p:nvSpPr>
        <p:spPr>
          <a:xfrm rot="5400000">
            <a:off x="8553450" y="1380490"/>
            <a:ext cx="60769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9105900" y="1266190"/>
            <a:ext cx="1363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8355330" y="361950"/>
            <a:ext cx="136588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HTTP</a:t>
            </a:r>
            <a:r>
              <a:rPr lang="zh-CN" altLang="en-US" sz="1400"/>
              <a:t>服务端</a:t>
            </a:r>
            <a:endParaRPr lang="zh-CN" altLang="en-US" sz="1400"/>
          </a:p>
        </p:txBody>
      </p:sp>
      <p:sp>
        <p:nvSpPr>
          <p:cNvPr id="36" name="右箭头 35"/>
          <p:cNvSpPr/>
          <p:nvPr/>
        </p:nvSpPr>
        <p:spPr>
          <a:xfrm rot="10800000">
            <a:off x="6988175" y="1953260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5515610" y="882650"/>
            <a:ext cx="1252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请求数据接口</a:t>
            </a:r>
            <a:endParaRPr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8405495" y="868680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收到请求</a:t>
            </a:r>
            <a:endParaRPr lang="zh-CN" altLang="en-US" sz="1400"/>
          </a:p>
        </p:txBody>
      </p:sp>
      <p:cxnSp>
        <p:nvCxnSpPr>
          <p:cNvPr id="39" name="直接连接符 38"/>
          <p:cNvCxnSpPr/>
          <p:nvPr/>
        </p:nvCxnSpPr>
        <p:spPr>
          <a:xfrm>
            <a:off x="6825615" y="78740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356600" y="78740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426450" y="1903730"/>
            <a:ext cx="1365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5874385" y="195580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43" name="右箭头 42"/>
          <p:cNvSpPr/>
          <p:nvPr/>
        </p:nvSpPr>
        <p:spPr>
          <a:xfrm rot="5400000">
            <a:off x="6176010" y="2359025"/>
            <a:ext cx="3340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5" name="文本框 44"/>
          <p:cNvSpPr txBox="1"/>
          <p:nvPr/>
        </p:nvSpPr>
        <p:spPr>
          <a:xfrm>
            <a:off x="5573395" y="2640965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展示部分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1609725" y="5925185"/>
            <a:ext cx="1501775" cy="3067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非流式</a:t>
            </a:r>
            <a:r>
              <a:rPr lang="zh-CN" altLang="en-US" sz="1400"/>
              <a:t>传输</a:t>
            </a:r>
            <a:endParaRPr lang="zh-CN" altLang="en-US" sz="1400"/>
          </a:p>
        </p:txBody>
      </p:sp>
      <p:sp>
        <p:nvSpPr>
          <p:cNvPr id="47" name="右箭头 46"/>
          <p:cNvSpPr/>
          <p:nvPr/>
        </p:nvSpPr>
        <p:spPr>
          <a:xfrm rot="5400000">
            <a:off x="8392795" y="2667000"/>
            <a:ext cx="9944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8" name="文本框 47"/>
          <p:cNvSpPr txBox="1"/>
          <p:nvPr/>
        </p:nvSpPr>
        <p:spPr>
          <a:xfrm>
            <a:off x="8993505" y="2425700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准备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49" name="文本框 48"/>
          <p:cNvSpPr txBox="1"/>
          <p:nvPr/>
        </p:nvSpPr>
        <p:spPr>
          <a:xfrm>
            <a:off x="8426450" y="3330575"/>
            <a:ext cx="1365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50" name="右箭头 49"/>
          <p:cNvSpPr/>
          <p:nvPr/>
        </p:nvSpPr>
        <p:spPr>
          <a:xfrm rot="10800000">
            <a:off x="7023100" y="3380740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5852160" y="3353435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52" name="右箭头 51"/>
          <p:cNvSpPr/>
          <p:nvPr/>
        </p:nvSpPr>
        <p:spPr>
          <a:xfrm rot="5400000">
            <a:off x="6121400" y="3730625"/>
            <a:ext cx="37592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5515610" y="4022090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展示部分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6854825" y="5925185"/>
            <a:ext cx="1501775" cy="3067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流式</a:t>
            </a:r>
            <a:r>
              <a:rPr lang="zh-CN" altLang="en-US" sz="1400"/>
              <a:t>传输</a:t>
            </a:r>
            <a:endParaRPr lang="zh-CN" altLang="en-US" sz="1400"/>
          </a:p>
        </p:txBody>
      </p:sp>
      <p:sp>
        <p:nvSpPr>
          <p:cNvPr id="56" name="右箭头 55"/>
          <p:cNvSpPr/>
          <p:nvPr/>
        </p:nvSpPr>
        <p:spPr>
          <a:xfrm rot="5400000">
            <a:off x="8437245" y="4010025"/>
            <a:ext cx="88074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1" name="矩形 60"/>
          <p:cNvSpPr/>
          <p:nvPr/>
        </p:nvSpPr>
        <p:spPr>
          <a:xfrm>
            <a:off x="5487035" y="1840230"/>
            <a:ext cx="4669155" cy="14763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274300" y="2210435"/>
            <a:ext cx="6057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可以重复</a:t>
            </a:r>
            <a:r>
              <a:rPr lang="zh-CN" altLang="en-US" sz="1400"/>
              <a:t>多次</a:t>
            </a:r>
            <a:endParaRPr lang="zh-CN" altLang="en-US" sz="1400"/>
          </a:p>
        </p:txBody>
      </p:sp>
      <p:sp>
        <p:nvSpPr>
          <p:cNvPr id="63" name="文本框 62"/>
          <p:cNvSpPr txBox="1"/>
          <p:nvPr/>
        </p:nvSpPr>
        <p:spPr>
          <a:xfrm>
            <a:off x="9065260" y="3741420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最后的数据</a:t>
            </a:r>
            <a:endParaRPr lang="zh-CN" altLang="en-US" sz="1400"/>
          </a:p>
        </p:txBody>
      </p:sp>
      <p:sp>
        <p:nvSpPr>
          <p:cNvPr id="64" name="文本框 63"/>
          <p:cNvSpPr txBox="1"/>
          <p:nvPr/>
        </p:nvSpPr>
        <p:spPr>
          <a:xfrm>
            <a:off x="8426450" y="4554220"/>
            <a:ext cx="1523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返回最后的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65" name="文本框 64"/>
          <p:cNvSpPr txBox="1"/>
          <p:nvPr/>
        </p:nvSpPr>
        <p:spPr>
          <a:xfrm>
            <a:off x="5877560" y="454152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66" name="右箭头 65"/>
          <p:cNvSpPr/>
          <p:nvPr/>
        </p:nvSpPr>
        <p:spPr>
          <a:xfrm rot="5400000">
            <a:off x="6163310" y="4902200"/>
            <a:ext cx="34290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8" name="文本框 67"/>
          <p:cNvSpPr txBox="1"/>
          <p:nvPr/>
        </p:nvSpPr>
        <p:spPr>
          <a:xfrm>
            <a:off x="5539105" y="5177155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展示完整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69" name="右箭头 68"/>
          <p:cNvSpPr/>
          <p:nvPr/>
        </p:nvSpPr>
        <p:spPr>
          <a:xfrm rot="10800000">
            <a:off x="6992620" y="4620895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" name="右箭头 3"/>
          <p:cNvSpPr/>
          <p:nvPr/>
        </p:nvSpPr>
        <p:spPr>
          <a:xfrm>
            <a:off x="1737360" y="946785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56055" y="1741805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代码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5073333" y="1741805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Tokens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9180513" y="1741805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AST</a:t>
            </a:r>
            <a:endParaRPr lang="en-US" altLang="zh-CN" sz="1400"/>
          </a:p>
        </p:txBody>
      </p:sp>
      <p:grpSp>
        <p:nvGrpSpPr>
          <p:cNvPr id="42" name="组合 41"/>
          <p:cNvGrpSpPr/>
          <p:nvPr/>
        </p:nvGrpSpPr>
        <p:grpSpPr>
          <a:xfrm>
            <a:off x="3023235" y="3837623"/>
            <a:ext cx="1245870" cy="513715"/>
            <a:chOff x="3490" y="4192"/>
            <a:chExt cx="1962" cy="809"/>
          </a:xfrm>
        </p:grpSpPr>
        <p:sp>
          <p:nvSpPr>
            <p:cNvPr id="8" name="右箭头 7"/>
            <p:cNvSpPr/>
            <p:nvPr/>
          </p:nvSpPr>
          <p:spPr>
            <a:xfrm>
              <a:off x="3490" y="467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60" y="4192"/>
              <a:ext cx="142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词法分析</a:t>
              </a:r>
              <a:endParaRPr lang="zh-CN" altLang="en-US" sz="14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98005" y="3837623"/>
            <a:ext cx="1245870" cy="513715"/>
            <a:chOff x="9642" y="4372"/>
            <a:chExt cx="1962" cy="809"/>
          </a:xfrm>
        </p:grpSpPr>
        <p:sp>
          <p:nvSpPr>
            <p:cNvPr id="10" name="右箭头 9"/>
            <p:cNvSpPr/>
            <p:nvPr/>
          </p:nvSpPr>
          <p:spPr>
            <a:xfrm>
              <a:off x="9642" y="485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912" y="4372"/>
              <a:ext cx="142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语法分析</a:t>
              </a:r>
              <a:endParaRPr lang="zh-CN" altLang="en-US" sz="140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34745" y="3910330"/>
            <a:ext cx="1569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const a = 2 + 1</a:t>
            </a:r>
            <a:endParaRPr lang="zh-CN" altLang="en-US"/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4491355" y="2774315"/>
          <a:ext cx="2090420" cy="264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210"/>
                <a:gridCol w="10452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类型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值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Keyword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const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Identifier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a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Punctuator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=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Numeric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2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Punctuator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+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Numeric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1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8291195" y="2355215"/>
            <a:ext cx="2706370" cy="3478530"/>
            <a:chOff x="13129" y="3709"/>
            <a:chExt cx="4262" cy="5478"/>
          </a:xfrm>
        </p:grpSpPr>
        <p:sp>
          <p:nvSpPr>
            <p:cNvPr id="27" name="文本框 26"/>
            <p:cNvSpPr txBox="1"/>
            <p:nvPr/>
          </p:nvSpPr>
          <p:spPr>
            <a:xfrm>
              <a:off x="14210" y="3709"/>
              <a:ext cx="2101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Program</a:t>
              </a:r>
              <a:r>
                <a:rPr lang="en-US" altLang="zh-CN" sz="1400"/>
                <a:t> script</a:t>
              </a:r>
              <a:endParaRPr lang="en-US" altLang="zh-CN" sz="14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440" y="4958"/>
              <a:ext cx="3641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VariableDeclaration</a:t>
              </a:r>
              <a:r>
                <a:rPr lang="en-US" altLang="zh-CN" sz="1400"/>
                <a:t> </a:t>
              </a:r>
              <a:r>
                <a:rPr lang="en-US" altLang="zh-CN" sz="1400"/>
                <a:t>const</a:t>
              </a:r>
              <a:endParaRPr lang="en-US" altLang="zh-CN" sz="14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714" y="6207"/>
              <a:ext cx="3094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VariableDeclarator</a:t>
              </a:r>
              <a:r>
                <a:rPr lang="en-US" altLang="zh-CN" sz="1400"/>
                <a:t> a</a:t>
              </a:r>
              <a:endParaRPr lang="en-US" altLang="zh-CN" sz="14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814" y="7456"/>
              <a:ext cx="2893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BinaryExpression</a:t>
              </a:r>
              <a:r>
                <a:rPr lang="en-US" altLang="zh-CN" sz="1400"/>
                <a:t> +</a:t>
              </a:r>
              <a:endParaRPr lang="en-US" altLang="zh-CN" sz="140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3129" y="8705"/>
              <a:ext cx="4263" cy="482"/>
              <a:chOff x="10502" y="8690"/>
              <a:chExt cx="4263" cy="482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10502" y="8690"/>
                <a:ext cx="1654" cy="4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/>
                  <a:t>Literal</a:t>
                </a:r>
                <a:r>
                  <a:rPr lang="en-US" altLang="zh-CN" sz="1400"/>
                  <a:t> 2</a:t>
                </a:r>
                <a:endParaRPr lang="en-US" altLang="zh-CN" sz="140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3177" y="8690"/>
                <a:ext cx="1588" cy="4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sz="1400"/>
                  <a:t>Literal</a:t>
                </a:r>
                <a:r>
                  <a:rPr lang="en-US" sz="1400"/>
                  <a:t> 1</a:t>
                </a:r>
                <a:endParaRPr lang="en-US" sz="1400"/>
              </a:p>
            </p:txBody>
          </p:sp>
        </p:grpSp>
        <p:cxnSp>
          <p:nvCxnSpPr>
            <p:cNvPr id="34" name="直接箭头连接符 33"/>
            <p:cNvCxnSpPr/>
            <p:nvPr/>
          </p:nvCxnSpPr>
          <p:spPr>
            <a:xfrm>
              <a:off x="15261" y="4192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15260" y="5441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15261" y="6690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13956" y="7939"/>
              <a:ext cx="1304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0" idx="2"/>
              <a:endCxn id="32" idx="0"/>
            </p:cNvCxnSpPr>
            <p:nvPr/>
          </p:nvCxnSpPr>
          <p:spPr>
            <a:xfrm>
              <a:off x="15261" y="7939"/>
              <a:ext cx="1337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373" y="136144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代码</a:t>
            </a:r>
            <a:endParaRPr lang="zh-CN" altLang="en-US" sz="1400"/>
          </a:p>
        </p:txBody>
      </p:sp>
      <p:grpSp>
        <p:nvGrpSpPr>
          <p:cNvPr id="42" name="组合 41"/>
          <p:cNvGrpSpPr/>
          <p:nvPr/>
        </p:nvGrpSpPr>
        <p:grpSpPr>
          <a:xfrm>
            <a:off x="1915160" y="3177223"/>
            <a:ext cx="1246505" cy="513715"/>
            <a:chOff x="3490" y="4192"/>
            <a:chExt cx="1963" cy="809"/>
          </a:xfrm>
        </p:grpSpPr>
        <p:sp>
          <p:nvSpPr>
            <p:cNvPr id="8" name="右箭头 7"/>
            <p:cNvSpPr/>
            <p:nvPr/>
          </p:nvSpPr>
          <p:spPr>
            <a:xfrm>
              <a:off x="3490" y="467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19" y="4192"/>
              <a:ext cx="9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解析</a:t>
              </a:r>
              <a:endParaRPr lang="zh-CN" altLang="en-US" sz="14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163185" y="3177223"/>
            <a:ext cx="1246505" cy="513715"/>
            <a:chOff x="9642" y="4372"/>
            <a:chExt cx="1963" cy="809"/>
          </a:xfrm>
        </p:grpSpPr>
        <p:sp>
          <p:nvSpPr>
            <p:cNvPr id="10" name="右箭头 9"/>
            <p:cNvSpPr/>
            <p:nvPr/>
          </p:nvSpPr>
          <p:spPr>
            <a:xfrm>
              <a:off x="9642" y="485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29" y="4372"/>
              <a:ext cx="159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遍历</a:t>
              </a:r>
              <a:r>
                <a:rPr lang="en-US" altLang="zh-CN" sz="1400"/>
                <a:t>+</a:t>
              </a:r>
              <a:r>
                <a:rPr lang="zh-CN" altLang="en-US" sz="1400"/>
                <a:t>修改</a:t>
              </a:r>
              <a:endParaRPr lang="zh-CN" altLang="en-US" sz="140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45440" y="3111500"/>
            <a:ext cx="15697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let</a:t>
            </a:r>
            <a:r>
              <a:rPr lang="zh-CN" altLang="en-US"/>
              <a:t> a = 2 + 1</a:t>
            </a:r>
            <a:endParaRPr lang="en-US" altLang="zh-CN"/>
          </a:p>
          <a:p>
            <a:r>
              <a:rPr lang="en-US" altLang="zh-CN"/>
              <a:t>consol</a:t>
            </a:r>
            <a:r>
              <a:rPr lang="en-US" altLang="zh-CN"/>
              <a:t>e.log(a)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3039745" y="2079625"/>
            <a:ext cx="2336165" cy="2708910"/>
            <a:chOff x="6046" y="2638"/>
            <a:chExt cx="3679" cy="4266"/>
          </a:xfrm>
        </p:grpSpPr>
        <p:sp>
          <p:nvSpPr>
            <p:cNvPr id="27" name="文本框 26"/>
            <p:cNvSpPr txBox="1"/>
            <p:nvPr/>
          </p:nvSpPr>
          <p:spPr>
            <a:xfrm>
              <a:off x="6873" y="2638"/>
              <a:ext cx="1940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Program</a:t>
              </a:r>
              <a:endParaRPr lang="en-US" altLang="zh-CN" sz="14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872" y="3924"/>
              <a:ext cx="1942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......</a:t>
              </a:r>
              <a:endParaRPr lang="en-US" altLang="zh-CN" sz="14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72" y="5173"/>
              <a:ext cx="1943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altLang="zh-CN" sz="14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046" y="6422"/>
              <a:ext cx="1654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altLang="zh-CN" sz="14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37" y="6422"/>
              <a:ext cx="1588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sz="140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7875" y="3121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1" idx="0"/>
            </p:cNvCxnSpPr>
            <p:nvPr/>
          </p:nvCxnSpPr>
          <p:spPr>
            <a:xfrm flipH="1">
              <a:off x="6873" y="5656"/>
              <a:ext cx="991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0" idx="2"/>
              <a:endCxn id="32" idx="0"/>
            </p:cNvCxnSpPr>
            <p:nvPr/>
          </p:nvCxnSpPr>
          <p:spPr>
            <a:xfrm>
              <a:off x="7844" y="5656"/>
              <a:ext cx="1087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>
              <a:off x="7874" y="4407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456305" y="1361440"/>
            <a:ext cx="1503680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AST </a:t>
            </a:r>
            <a:r>
              <a:rPr lang="zh-CN" altLang="en-US" sz="1400"/>
              <a:t>抽象</a:t>
            </a:r>
            <a:r>
              <a:rPr lang="zh-CN" altLang="en-US" sz="1400"/>
              <a:t>语法树</a:t>
            </a:r>
            <a:endParaRPr lang="zh-CN" altLang="en-US" sz="1400"/>
          </a:p>
        </p:txBody>
      </p:sp>
      <p:grpSp>
        <p:nvGrpSpPr>
          <p:cNvPr id="18" name="组合 17"/>
          <p:cNvGrpSpPr/>
          <p:nvPr/>
        </p:nvGrpSpPr>
        <p:grpSpPr>
          <a:xfrm>
            <a:off x="6282055" y="2079625"/>
            <a:ext cx="2336165" cy="2708910"/>
            <a:chOff x="6046" y="2638"/>
            <a:chExt cx="3679" cy="4266"/>
          </a:xfrm>
        </p:grpSpPr>
        <p:sp>
          <p:nvSpPr>
            <p:cNvPr id="20" name="文本框 19"/>
            <p:cNvSpPr txBox="1"/>
            <p:nvPr/>
          </p:nvSpPr>
          <p:spPr>
            <a:xfrm>
              <a:off x="6873" y="2638"/>
              <a:ext cx="1940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Program</a:t>
              </a:r>
              <a:endParaRPr lang="en-US" altLang="zh-CN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72" y="3924"/>
              <a:ext cx="1942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......</a:t>
              </a:r>
              <a:endParaRPr lang="en-US" altLang="zh-CN" sz="14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872" y="5173"/>
              <a:ext cx="1943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altLang="zh-CN" sz="14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046" y="6422"/>
              <a:ext cx="1654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altLang="zh-CN" sz="14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37" y="6422"/>
              <a:ext cx="1588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sz="140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7875" y="3121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24" idx="0"/>
            </p:cNvCxnSpPr>
            <p:nvPr/>
          </p:nvCxnSpPr>
          <p:spPr>
            <a:xfrm flipH="1">
              <a:off x="6873" y="5656"/>
              <a:ext cx="991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3" idx="2"/>
              <a:endCxn id="25" idx="0"/>
            </p:cNvCxnSpPr>
            <p:nvPr/>
          </p:nvCxnSpPr>
          <p:spPr>
            <a:xfrm>
              <a:off x="7844" y="5656"/>
              <a:ext cx="1087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7874" y="4407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6477635" y="1361440"/>
            <a:ext cx="194627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AST </a:t>
            </a:r>
            <a:r>
              <a:rPr lang="zh-CN" altLang="en-US" sz="1400"/>
              <a:t>抽象语法树（</a:t>
            </a:r>
            <a:r>
              <a:rPr lang="zh-CN" altLang="en-US" sz="1400"/>
              <a:t>新）</a:t>
            </a:r>
            <a:endParaRPr lang="en-US" altLang="zh-CN" sz="1400"/>
          </a:p>
        </p:txBody>
      </p:sp>
      <p:grpSp>
        <p:nvGrpSpPr>
          <p:cNvPr id="48" name="组合 47"/>
          <p:cNvGrpSpPr/>
          <p:nvPr/>
        </p:nvGrpSpPr>
        <p:grpSpPr>
          <a:xfrm>
            <a:off x="8475980" y="3177223"/>
            <a:ext cx="1246505" cy="513715"/>
            <a:chOff x="9642" y="4372"/>
            <a:chExt cx="1963" cy="809"/>
          </a:xfrm>
        </p:grpSpPr>
        <p:sp>
          <p:nvSpPr>
            <p:cNvPr id="49" name="右箭头 48"/>
            <p:cNvSpPr/>
            <p:nvPr/>
          </p:nvSpPr>
          <p:spPr>
            <a:xfrm>
              <a:off x="9642" y="485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191" y="4372"/>
              <a:ext cx="86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生成</a:t>
              </a:r>
              <a:endParaRPr lang="zh-CN" altLang="en-US" sz="1400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9865995" y="3111500"/>
            <a:ext cx="15697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const</a:t>
            </a:r>
            <a:r>
              <a:rPr lang="zh-CN" altLang="en-US"/>
              <a:t> a = 2 + 1</a:t>
            </a:r>
            <a:endParaRPr lang="en-US" altLang="zh-CN"/>
          </a:p>
          <a:p>
            <a:r>
              <a:rPr lang="en-US" altLang="zh-CN"/>
              <a:t>consol</a:t>
            </a:r>
            <a:r>
              <a:rPr lang="en-US" altLang="zh-CN"/>
              <a:t>e.log(a)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10032365" y="1361440"/>
            <a:ext cx="123634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代码（</a:t>
            </a:r>
            <a:r>
              <a:rPr lang="zh-CN" altLang="en-US" sz="1400"/>
              <a:t>新）</a:t>
            </a:r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35685" y="1788160"/>
            <a:ext cx="124460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index2</a:t>
            </a:r>
            <a:r>
              <a:rPr lang="zh-CN" altLang="en-US"/>
              <a:t>.js</a:t>
            </a: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543175" y="1419860"/>
            <a:ext cx="2014220" cy="655955"/>
            <a:chOff x="4425" y="3347"/>
            <a:chExt cx="3172" cy="1033"/>
          </a:xfrm>
        </p:grpSpPr>
        <p:sp>
          <p:nvSpPr>
            <p:cNvPr id="7" name="右箭头 6"/>
            <p:cNvSpPr/>
            <p:nvPr/>
          </p:nvSpPr>
          <p:spPr>
            <a:xfrm>
              <a:off x="4425" y="4054"/>
              <a:ext cx="3172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485" y="3347"/>
              <a:ext cx="10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生成</a:t>
              </a: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997450" y="1564005"/>
            <a:ext cx="124460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project1</a:t>
            </a:r>
            <a:r>
              <a:rPr lang="zh-CN" altLang="en-US"/>
              <a:t>.js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6773545" y="1494473"/>
            <a:ext cx="2014220" cy="644525"/>
            <a:chOff x="10509" y="3307"/>
            <a:chExt cx="3172" cy="1015"/>
          </a:xfrm>
        </p:grpSpPr>
        <p:sp>
          <p:nvSpPr>
            <p:cNvPr id="4" name="右箭头 3"/>
            <p:cNvSpPr/>
            <p:nvPr/>
          </p:nvSpPr>
          <p:spPr>
            <a:xfrm>
              <a:off x="10509" y="3996"/>
              <a:ext cx="3172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547" y="3307"/>
              <a:ext cx="10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生成</a:t>
              </a:r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9041765" y="1604645"/>
            <a:ext cx="124460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main</a:t>
            </a:r>
            <a:r>
              <a:rPr lang="zh-CN" altLang="en-US"/>
              <a:t>.js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97450" y="4003675"/>
            <a:ext cx="124460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index</a:t>
            </a:r>
            <a:r>
              <a:rPr lang="zh-CN" altLang="en-US"/>
              <a:t>.js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34560" y="2156460"/>
            <a:ext cx="1771015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project1</a:t>
            </a:r>
            <a:r>
              <a:rPr lang="zh-CN" altLang="en-US"/>
              <a:t>.js</a:t>
            </a:r>
            <a:r>
              <a:rPr lang="en-US" altLang="zh-CN"/>
              <a:t>.</a:t>
            </a:r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959850" y="2219960"/>
            <a:ext cx="145923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main</a:t>
            </a:r>
            <a:r>
              <a:rPr lang="zh-CN" altLang="en-US"/>
              <a:t>.js</a:t>
            </a:r>
            <a:r>
              <a:rPr lang="en-US" altLang="zh-CN"/>
              <a:t>.</a:t>
            </a:r>
            <a:r>
              <a:rPr lang="en-US" altLang="zh-CN"/>
              <a:t>map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 rot="19860000">
            <a:off x="6428105" y="2990850"/>
            <a:ext cx="2675890" cy="644525"/>
            <a:chOff x="10509" y="3307"/>
            <a:chExt cx="3172" cy="1015"/>
          </a:xfrm>
        </p:grpSpPr>
        <p:sp>
          <p:nvSpPr>
            <p:cNvPr id="15" name="右箭头 14"/>
            <p:cNvSpPr/>
            <p:nvPr/>
          </p:nvSpPr>
          <p:spPr>
            <a:xfrm>
              <a:off x="10509" y="3996"/>
              <a:ext cx="3172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1547" y="3307"/>
              <a:ext cx="10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生成</a:t>
              </a:r>
              <a:endParaRPr lang="zh-CN" altLang="en-US"/>
            </a:p>
          </p:txBody>
        </p:sp>
      </p:grpSp>
      <p:cxnSp>
        <p:nvCxnSpPr>
          <p:cNvPr id="18" name="曲线连接符 17"/>
          <p:cNvCxnSpPr/>
          <p:nvPr/>
        </p:nvCxnSpPr>
        <p:spPr>
          <a:xfrm rot="10800000">
            <a:off x="1657350" y="1788160"/>
            <a:ext cx="8761095" cy="612140"/>
          </a:xfrm>
          <a:prstGeom prst="curvedConnector4">
            <a:avLst>
              <a:gd name="adj1" fmla="val -1529"/>
              <a:gd name="adj2" fmla="val 3146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3"/>
            <a:endCxn id="25" idx="2"/>
          </p:cNvCxnSpPr>
          <p:nvPr/>
        </p:nvCxnSpPr>
        <p:spPr>
          <a:xfrm flipH="1">
            <a:off x="5619750" y="2404110"/>
            <a:ext cx="4799330" cy="1967865"/>
          </a:xfrm>
          <a:prstGeom prst="curvedConnector4">
            <a:avLst>
              <a:gd name="adj1" fmla="val -4962"/>
              <a:gd name="adj2" fmla="val 11210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178550" y="1533525"/>
            <a:ext cx="1244600" cy="64516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生成代码</a:t>
            </a:r>
            <a:endParaRPr lang="en-US" altLang="zh-CN"/>
          </a:p>
          <a:p>
            <a:pPr algn="ctr"/>
            <a:r>
              <a:rPr lang="en-US" altLang="zh-CN"/>
              <a:t>main</a:t>
            </a:r>
            <a:r>
              <a:rPr lang="zh-CN" altLang="en-US"/>
              <a:t>.js</a:t>
            </a: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529965" y="1943735"/>
            <a:ext cx="2014220" cy="655955"/>
            <a:chOff x="4425" y="3347"/>
            <a:chExt cx="3172" cy="1033"/>
          </a:xfrm>
        </p:grpSpPr>
        <p:sp>
          <p:nvSpPr>
            <p:cNvPr id="7" name="右箭头 6"/>
            <p:cNvSpPr/>
            <p:nvPr/>
          </p:nvSpPr>
          <p:spPr>
            <a:xfrm>
              <a:off x="4425" y="4054"/>
              <a:ext cx="3172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485" y="3347"/>
              <a:ext cx="10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生成</a:t>
              </a: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178550" y="2517140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44</a:t>
            </a:r>
            <a:endParaRPr lang="en-US" altLang="zh-CN"/>
          </a:p>
          <a:p>
            <a:pPr algn="ctr"/>
            <a:r>
              <a:rPr lang="en-US" altLang="zh-CN"/>
              <a:t>eval</a:t>
            </a:r>
            <a:r>
              <a:rPr lang="zh-CN" altLang="en-US"/>
              <a:t>中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65325" y="2010410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index</a:t>
            </a:r>
            <a:r>
              <a:rPr lang="zh-CN" altLang="en-US"/>
              <a:t>.js</a:t>
            </a:r>
            <a:endParaRPr lang="zh-CN" altLang="en-US"/>
          </a:p>
          <a:p>
            <a:pPr algn="ctr"/>
            <a:r>
              <a:rPr lang="zh-CN" altLang="en-US"/>
              <a:t>源代码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769995" y="4531995"/>
            <a:ext cx="186944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SoureceMap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63590" y="1331595"/>
            <a:ext cx="1967230" cy="233299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4160000">
            <a:off x="2308860" y="3444875"/>
            <a:ext cx="201422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7440000">
            <a:off x="5165725" y="3646805"/>
            <a:ext cx="149542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8ebea44-6430-4dd4-bcdd-21c1d86577b7}"/>
  <p:tag name="TABLE_ENDDRAG_ORIGIN_RECT" val="164*208"/>
  <p:tag name="TABLE_ENDDRAG_RECT" val="144*165*164*208"/>
</p:tagLst>
</file>

<file path=ppt/tags/tag2.xml><?xml version="1.0" encoding="utf-8"?>
<p:tagLst xmlns:p="http://schemas.openxmlformats.org/presentationml/2006/main">
  <p:tag name="COMMONDATA" val="eyJoZGlkIjoiMjllZmI5NGRiYWI2ZDdkMDRmZDNiMGUwOWVjNmRmODYifQ=="/>
  <p:tag name="KSO_WPP_MARK_KEY" val="7792a17e-91d7-4c44-992a-cf0a45656bd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WPS 演示</Application>
  <PresentationFormat>宽屏</PresentationFormat>
  <Paragraphs>261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贾震</dc:creator>
  <cp:lastModifiedBy>jz</cp:lastModifiedBy>
  <cp:revision>15</cp:revision>
  <dcterms:created xsi:type="dcterms:W3CDTF">2025-01-20T10:49:00Z</dcterms:created>
  <dcterms:modified xsi:type="dcterms:W3CDTF">2025-10-30T16:51:31Z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8B43CFA454234C1D9F5D5C3CC769F140</vt:lpwstr>
  </property>
  <property fmtid="{D5CDD505-2E9C-101B-9397-08002B2CF9AE}" pid="3" name="KSOProductBuildVer">
    <vt:lpwstr>2052-11.1.0.12165</vt:lpwstr>
  </property>
</Properties>
</file>