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47"/>
  </p:notesMasterIdLst>
  <p:sldIdLst>
    <p:sldId id="288" r:id="rId2"/>
    <p:sldId id="500" r:id="rId3"/>
    <p:sldId id="265" r:id="rId4"/>
    <p:sldId id="609"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6" r:id="rId30"/>
    <p:sldId id="638" r:id="rId31"/>
    <p:sldId id="637" r:id="rId32"/>
    <p:sldId id="639" r:id="rId33"/>
    <p:sldId id="640" r:id="rId34"/>
    <p:sldId id="641" r:id="rId35"/>
    <p:sldId id="642" r:id="rId36"/>
    <p:sldId id="643" r:id="rId37"/>
    <p:sldId id="644" r:id="rId38"/>
    <p:sldId id="645" r:id="rId39"/>
    <p:sldId id="646" r:id="rId40"/>
    <p:sldId id="647" r:id="rId41"/>
    <p:sldId id="648" r:id="rId42"/>
    <p:sldId id="649" r:id="rId43"/>
    <p:sldId id="650" r:id="rId44"/>
    <p:sldId id="287" r:id="rId45"/>
    <p:sldId id="608" r:id="rId46"/>
  </p:sldIdLst>
  <p:sldSz cx="9144000" cy="6858000" type="screen4x3"/>
  <p:notesSz cx="6858000" cy="9144000"/>
  <p:defaultTextStyle>
    <a:defPPr>
      <a:defRPr lang="en-US"/>
    </a:defPPr>
    <a:lvl1pPr algn="ctr" rtl="0" fontAlgn="base">
      <a:spcBef>
        <a:spcPct val="0"/>
      </a:spcBef>
      <a:spcAft>
        <a:spcPct val="0"/>
      </a:spcAft>
      <a:defRPr sz="10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10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10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10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1000" kern="1200">
        <a:solidFill>
          <a:schemeClr val="tx1"/>
        </a:solidFill>
        <a:latin typeface="Arial" pitchFamily="34" charset="0"/>
        <a:ea typeface="宋体" pitchFamily="2" charset="-122"/>
        <a:cs typeface="+mn-cs"/>
      </a:defRPr>
    </a:lvl5pPr>
    <a:lvl6pPr marL="2286000" algn="l" defTabSz="914400" rtl="0" eaLnBrk="1" latinLnBrk="0" hangingPunct="1">
      <a:defRPr sz="1000" kern="1200">
        <a:solidFill>
          <a:schemeClr val="tx1"/>
        </a:solidFill>
        <a:latin typeface="Arial" pitchFamily="34" charset="0"/>
        <a:ea typeface="宋体" pitchFamily="2" charset="-122"/>
        <a:cs typeface="+mn-cs"/>
      </a:defRPr>
    </a:lvl6pPr>
    <a:lvl7pPr marL="2743200" algn="l" defTabSz="914400" rtl="0" eaLnBrk="1" latinLnBrk="0" hangingPunct="1">
      <a:defRPr sz="1000" kern="1200">
        <a:solidFill>
          <a:schemeClr val="tx1"/>
        </a:solidFill>
        <a:latin typeface="Arial" pitchFamily="34" charset="0"/>
        <a:ea typeface="宋体" pitchFamily="2" charset="-122"/>
        <a:cs typeface="+mn-cs"/>
      </a:defRPr>
    </a:lvl7pPr>
    <a:lvl8pPr marL="3200400" algn="l" defTabSz="914400" rtl="0" eaLnBrk="1" latinLnBrk="0" hangingPunct="1">
      <a:defRPr sz="1000" kern="1200">
        <a:solidFill>
          <a:schemeClr val="tx1"/>
        </a:solidFill>
        <a:latin typeface="Arial" pitchFamily="34" charset="0"/>
        <a:ea typeface="宋体" pitchFamily="2" charset="-122"/>
        <a:cs typeface="+mn-cs"/>
      </a:defRPr>
    </a:lvl8pPr>
    <a:lvl9pPr marL="3657600" algn="l" defTabSz="914400" rtl="0" eaLnBrk="1" latinLnBrk="0" hangingPunct="1">
      <a:defRPr sz="1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930" y="102"/>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8597D-EF47-4FB9-892C-967B861250CA}" type="datetimeFigureOut">
              <a:rPr lang="zh-CN" altLang="en-US" smtClean="0"/>
              <a:t>2024/8/22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5F0A6-0307-4BE7-B1AE-E447DCC2AD15}" type="slidenum">
              <a:rPr lang="zh-CN" altLang="en-US" smtClean="0"/>
              <a:t>‹#›</a:t>
            </a:fld>
            <a:endParaRPr lang="zh-CN" altLang="en-US"/>
          </a:p>
        </p:txBody>
      </p:sp>
    </p:spTree>
    <p:extLst>
      <p:ext uri="{BB962C8B-B14F-4D97-AF65-F5344CB8AC3E}">
        <p14:creationId xmlns:p14="http://schemas.microsoft.com/office/powerpoint/2010/main" val="85862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5</a:t>
            </a:fld>
            <a:endParaRPr lang="zh-CN" altLang="en-US"/>
          </a:p>
        </p:txBody>
      </p:sp>
    </p:spTree>
    <p:extLst>
      <p:ext uri="{BB962C8B-B14F-4D97-AF65-F5344CB8AC3E}">
        <p14:creationId xmlns:p14="http://schemas.microsoft.com/office/powerpoint/2010/main" val="2458863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14</a:t>
            </a:fld>
            <a:endParaRPr lang="zh-CN" altLang="en-US"/>
          </a:p>
        </p:txBody>
      </p:sp>
    </p:spTree>
    <p:extLst>
      <p:ext uri="{BB962C8B-B14F-4D97-AF65-F5344CB8AC3E}">
        <p14:creationId xmlns:p14="http://schemas.microsoft.com/office/powerpoint/2010/main" val="238839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15</a:t>
            </a:fld>
            <a:endParaRPr lang="zh-CN" altLang="en-US"/>
          </a:p>
        </p:txBody>
      </p:sp>
    </p:spTree>
    <p:extLst>
      <p:ext uri="{BB962C8B-B14F-4D97-AF65-F5344CB8AC3E}">
        <p14:creationId xmlns:p14="http://schemas.microsoft.com/office/powerpoint/2010/main" val="379552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16</a:t>
            </a:fld>
            <a:endParaRPr lang="zh-CN" altLang="en-US"/>
          </a:p>
        </p:txBody>
      </p:sp>
    </p:spTree>
    <p:extLst>
      <p:ext uri="{BB962C8B-B14F-4D97-AF65-F5344CB8AC3E}">
        <p14:creationId xmlns:p14="http://schemas.microsoft.com/office/powerpoint/2010/main" val="405104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17</a:t>
            </a:fld>
            <a:endParaRPr lang="zh-CN" altLang="en-US"/>
          </a:p>
        </p:txBody>
      </p:sp>
    </p:spTree>
    <p:extLst>
      <p:ext uri="{BB962C8B-B14F-4D97-AF65-F5344CB8AC3E}">
        <p14:creationId xmlns:p14="http://schemas.microsoft.com/office/powerpoint/2010/main" val="3572317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18</a:t>
            </a:fld>
            <a:endParaRPr lang="zh-CN" altLang="en-US"/>
          </a:p>
        </p:txBody>
      </p:sp>
    </p:spTree>
    <p:extLst>
      <p:ext uri="{BB962C8B-B14F-4D97-AF65-F5344CB8AC3E}">
        <p14:creationId xmlns:p14="http://schemas.microsoft.com/office/powerpoint/2010/main" val="296097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19</a:t>
            </a:fld>
            <a:endParaRPr lang="zh-CN" altLang="en-US"/>
          </a:p>
        </p:txBody>
      </p:sp>
    </p:spTree>
    <p:extLst>
      <p:ext uri="{BB962C8B-B14F-4D97-AF65-F5344CB8AC3E}">
        <p14:creationId xmlns:p14="http://schemas.microsoft.com/office/powerpoint/2010/main" val="263212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20</a:t>
            </a:fld>
            <a:endParaRPr lang="zh-CN" altLang="en-US"/>
          </a:p>
        </p:txBody>
      </p:sp>
    </p:spTree>
    <p:extLst>
      <p:ext uri="{BB962C8B-B14F-4D97-AF65-F5344CB8AC3E}">
        <p14:creationId xmlns:p14="http://schemas.microsoft.com/office/powerpoint/2010/main" val="48578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21</a:t>
            </a:fld>
            <a:endParaRPr lang="zh-CN" altLang="en-US"/>
          </a:p>
        </p:txBody>
      </p:sp>
    </p:spTree>
    <p:extLst>
      <p:ext uri="{BB962C8B-B14F-4D97-AF65-F5344CB8AC3E}">
        <p14:creationId xmlns:p14="http://schemas.microsoft.com/office/powerpoint/2010/main" val="1652514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22</a:t>
            </a:fld>
            <a:endParaRPr lang="zh-CN" altLang="en-US"/>
          </a:p>
        </p:txBody>
      </p:sp>
    </p:spTree>
    <p:extLst>
      <p:ext uri="{BB962C8B-B14F-4D97-AF65-F5344CB8AC3E}">
        <p14:creationId xmlns:p14="http://schemas.microsoft.com/office/powerpoint/2010/main" val="277943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23</a:t>
            </a:fld>
            <a:endParaRPr lang="zh-CN" altLang="en-US"/>
          </a:p>
        </p:txBody>
      </p:sp>
    </p:spTree>
    <p:extLst>
      <p:ext uri="{BB962C8B-B14F-4D97-AF65-F5344CB8AC3E}">
        <p14:creationId xmlns:p14="http://schemas.microsoft.com/office/powerpoint/2010/main" val="380879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6</a:t>
            </a:fld>
            <a:endParaRPr lang="zh-CN" altLang="en-US"/>
          </a:p>
        </p:txBody>
      </p:sp>
    </p:spTree>
    <p:extLst>
      <p:ext uri="{BB962C8B-B14F-4D97-AF65-F5344CB8AC3E}">
        <p14:creationId xmlns:p14="http://schemas.microsoft.com/office/powerpoint/2010/main" val="1132323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24</a:t>
            </a:fld>
            <a:endParaRPr lang="zh-CN" altLang="en-US"/>
          </a:p>
        </p:txBody>
      </p:sp>
    </p:spTree>
    <p:extLst>
      <p:ext uri="{BB962C8B-B14F-4D97-AF65-F5344CB8AC3E}">
        <p14:creationId xmlns:p14="http://schemas.microsoft.com/office/powerpoint/2010/main" val="1006066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25</a:t>
            </a:fld>
            <a:endParaRPr lang="zh-CN" altLang="en-US"/>
          </a:p>
        </p:txBody>
      </p:sp>
    </p:spTree>
    <p:extLst>
      <p:ext uri="{BB962C8B-B14F-4D97-AF65-F5344CB8AC3E}">
        <p14:creationId xmlns:p14="http://schemas.microsoft.com/office/powerpoint/2010/main" val="59633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26</a:t>
            </a:fld>
            <a:endParaRPr lang="zh-CN" altLang="en-US"/>
          </a:p>
        </p:txBody>
      </p:sp>
    </p:spTree>
    <p:extLst>
      <p:ext uri="{BB962C8B-B14F-4D97-AF65-F5344CB8AC3E}">
        <p14:creationId xmlns:p14="http://schemas.microsoft.com/office/powerpoint/2010/main" val="4239056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27</a:t>
            </a:fld>
            <a:endParaRPr lang="zh-CN" altLang="en-US"/>
          </a:p>
        </p:txBody>
      </p:sp>
    </p:spTree>
    <p:extLst>
      <p:ext uri="{BB962C8B-B14F-4D97-AF65-F5344CB8AC3E}">
        <p14:creationId xmlns:p14="http://schemas.microsoft.com/office/powerpoint/2010/main" val="671842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28</a:t>
            </a:fld>
            <a:endParaRPr lang="zh-CN" altLang="en-US"/>
          </a:p>
        </p:txBody>
      </p:sp>
    </p:spTree>
    <p:extLst>
      <p:ext uri="{BB962C8B-B14F-4D97-AF65-F5344CB8AC3E}">
        <p14:creationId xmlns:p14="http://schemas.microsoft.com/office/powerpoint/2010/main" val="950163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29</a:t>
            </a:fld>
            <a:endParaRPr lang="zh-CN" altLang="en-US"/>
          </a:p>
        </p:txBody>
      </p:sp>
    </p:spTree>
    <p:extLst>
      <p:ext uri="{BB962C8B-B14F-4D97-AF65-F5344CB8AC3E}">
        <p14:creationId xmlns:p14="http://schemas.microsoft.com/office/powerpoint/2010/main" val="2804827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30</a:t>
            </a:fld>
            <a:endParaRPr lang="zh-CN" altLang="en-US"/>
          </a:p>
        </p:txBody>
      </p:sp>
    </p:spTree>
    <p:extLst>
      <p:ext uri="{BB962C8B-B14F-4D97-AF65-F5344CB8AC3E}">
        <p14:creationId xmlns:p14="http://schemas.microsoft.com/office/powerpoint/2010/main" val="127124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31</a:t>
            </a:fld>
            <a:endParaRPr lang="zh-CN" altLang="en-US"/>
          </a:p>
        </p:txBody>
      </p:sp>
    </p:spTree>
    <p:extLst>
      <p:ext uri="{BB962C8B-B14F-4D97-AF65-F5344CB8AC3E}">
        <p14:creationId xmlns:p14="http://schemas.microsoft.com/office/powerpoint/2010/main" val="715241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32</a:t>
            </a:fld>
            <a:endParaRPr lang="zh-CN" altLang="en-US"/>
          </a:p>
        </p:txBody>
      </p:sp>
    </p:spTree>
    <p:extLst>
      <p:ext uri="{BB962C8B-B14F-4D97-AF65-F5344CB8AC3E}">
        <p14:creationId xmlns:p14="http://schemas.microsoft.com/office/powerpoint/2010/main" val="503492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33</a:t>
            </a:fld>
            <a:endParaRPr lang="zh-CN" altLang="en-US"/>
          </a:p>
        </p:txBody>
      </p:sp>
    </p:spTree>
    <p:extLst>
      <p:ext uri="{BB962C8B-B14F-4D97-AF65-F5344CB8AC3E}">
        <p14:creationId xmlns:p14="http://schemas.microsoft.com/office/powerpoint/2010/main" val="265979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7</a:t>
            </a:fld>
            <a:endParaRPr lang="zh-CN" altLang="en-US"/>
          </a:p>
        </p:txBody>
      </p:sp>
    </p:spTree>
    <p:extLst>
      <p:ext uri="{BB962C8B-B14F-4D97-AF65-F5344CB8AC3E}">
        <p14:creationId xmlns:p14="http://schemas.microsoft.com/office/powerpoint/2010/main" val="3578077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34</a:t>
            </a:fld>
            <a:endParaRPr lang="zh-CN" altLang="en-US"/>
          </a:p>
        </p:txBody>
      </p:sp>
    </p:spTree>
    <p:extLst>
      <p:ext uri="{BB962C8B-B14F-4D97-AF65-F5344CB8AC3E}">
        <p14:creationId xmlns:p14="http://schemas.microsoft.com/office/powerpoint/2010/main" val="2245716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35</a:t>
            </a:fld>
            <a:endParaRPr lang="zh-CN" altLang="en-US"/>
          </a:p>
        </p:txBody>
      </p:sp>
    </p:spTree>
    <p:extLst>
      <p:ext uri="{BB962C8B-B14F-4D97-AF65-F5344CB8AC3E}">
        <p14:creationId xmlns:p14="http://schemas.microsoft.com/office/powerpoint/2010/main" val="2925290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36</a:t>
            </a:fld>
            <a:endParaRPr lang="zh-CN" altLang="en-US"/>
          </a:p>
        </p:txBody>
      </p:sp>
    </p:spTree>
    <p:extLst>
      <p:ext uri="{BB962C8B-B14F-4D97-AF65-F5344CB8AC3E}">
        <p14:creationId xmlns:p14="http://schemas.microsoft.com/office/powerpoint/2010/main" val="4284459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37</a:t>
            </a:fld>
            <a:endParaRPr lang="zh-CN" altLang="en-US"/>
          </a:p>
        </p:txBody>
      </p:sp>
    </p:spTree>
    <p:extLst>
      <p:ext uri="{BB962C8B-B14F-4D97-AF65-F5344CB8AC3E}">
        <p14:creationId xmlns:p14="http://schemas.microsoft.com/office/powerpoint/2010/main" val="950627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38</a:t>
            </a:fld>
            <a:endParaRPr lang="zh-CN" altLang="en-US"/>
          </a:p>
        </p:txBody>
      </p:sp>
    </p:spTree>
    <p:extLst>
      <p:ext uri="{BB962C8B-B14F-4D97-AF65-F5344CB8AC3E}">
        <p14:creationId xmlns:p14="http://schemas.microsoft.com/office/powerpoint/2010/main" val="3850844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39</a:t>
            </a:fld>
            <a:endParaRPr lang="zh-CN" altLang="en-US"/>
          </a:p>
        </p:txBody>
      </p:sp>
    </p:spTree>
    <p:extLst>
      <p:ext uri="{BB962C8B-B14F-4D97-AF65-F5344CB8AC3E}">
        <p14:creationId xmlns:p14="http://schemas.microsoft.com/office/powerpoint/2010/main" val="3981713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40</a:t>
            </a:fld>
            <a:endParaRPr lang="zh-CN" altLang="en-US"/>
          </a:p>
        </p:txBody>
      </p:sp>
    </p:spTree>
    <p:extLst>
      <p:ext uri="{BB962C8B-B14F-4D97-AF65-F5344CB8AC3E}">
        <p14:creationId xmlns:p14="http://schemas.microsoft.com/office/powerpoint/2010/main" val="2550891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41</a:t>
            </a:fld>
            <a:endParaRPr lang="zh-CN" altLang="en-US"/>
          </a:p>
        </p:txBody>
      </p:sp>
    </p:spTree>
    <p:extLst>
      <p:ext uri="{BB962C8B-B14F-4D97-AF65-F5344CB8AC3E}">
        <p14:creationId xmlns:p14="http://schemas.microsoft.com/office/powerpoint/2010/main" val="3640211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42</a:t>
            </a:fld>
            <a:endParaRPr lang="zh-CN" altLang="en-US"/>
          </a:p>
        </p:txBody>
      </p:sp>
    </p:spTree>
    <p:extLst>
      <p:ext uri="{BB962C8B-B14F-4D97-AF65-F5344CB8AC3E}">
        <p14:creationId xmlns:p14="http://schemas.microsoft.com/office/powerpoint/2010/main" val="3286520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43</a:t>
            </a:fld>
            <a:endParaRPr lang="zh-CN" altLang="en-US"/>
          </a:p>
        </p:txBody>
      </p:sp>
    </p:spTree>
    <p:extLst>
      <p:ext uri="{BB962C8B-B14F-4D97-AF65-F5344CB8AC3E}">
        <p14:creationId xmlns:p14="http://schemas.microsoft.com/office/powerpoint/2010/main" val="371200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8</a:t>
            </a:fld>
            <a:endParaRPr lang="zh-CN" altLang="en-US"/>
          </a:p>
        </p:txBody>
      </p:sp>
    </p:spTree>
    <p:extLst>
      <p:ext uri="{BB962C8B-B14F-4D97-AF65-F5344CB8AC3E}">
        <p14:creationId xmlns:p14="http://schemas.microsoft.com/office/powerpoint/2010/main" val="1538377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9</a:t>
            </a:fld>
            <a:endParaRPr lang="zh-CN" altLang="en-US"/>
          </a:p>
        </p:txBody>
      </p:sp>
    </p:spTree>
    <p:extLst>
      <p:ext uri="{BB962C8B-B14F-4D97-AF65-F5344CB8AC3E}">
        <p14:creationId xmlns:p14="http://schemas.microsoft.com/office/powerpoint/2010/main" val="3049688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10</a:t>
            </a:fld>
            <a:endParaRPr lang="zh-CN" altLang="en-US"/>
          </a:p>
        </p:txBody>
      </p:sp>
    </p:spTree>
    <p:extLst>
      <p:ext uri="{BB962C8B-B14F-4D97-AF65-F5344CB8AC3E}">
        <p14:creationId xmlns:p14="http://schemas.microsoft.com/office/powerpoint/2010/main" val="429489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11</a:t>
            </a:fld>
            <a:endParaRPr lang="zh-CN" altLang="en-US"/>
          </a:p>
        </p:txBody>
      </p:sp>
    </p:spTree>
    <p:extLst>
      <p:ext uri="{BB962C8B-B14F-4D97-AF65-F5344CB8AC3E}">
        <p14:creationId xmlns:p14="http://schemas.microsoft.com/office/powerpoint/2010/main" val="38587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12</a:t>
            </a:fld>
            <a:endParaRPr lang="zh-CN" altLang="en-US"/>
          </a:p>
        </p:txBody>
      </p:sp>
    </p:spTree>
    <p:extLst>
      <p:ext uri="{BB962C8B-B14F-4D97-AF65-F5344CB8AC3E}">
        <p14:creationId xmlns:p14="http://schemas.microsoft.com/office/powerpoint/2010/main" val="3092029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05F0A6-0307-4BE7-B1AE-E447DCC2AD15}" type="slidenum">
              <a:rPr lang="zh-CN" altLang="en-US" smtClean="0"/>
              <a:t>13</a:t>
            </a:fld>
            <a:endParaRPr lang="zh-CN" altLang="en-US"/>
          </a:p>
        </p:txBody>
      </p:sp>
    </p:spTree>
    <p:extLst>
      <p:ext uri="{BB962C8B-B14F-4D97-AF65-F5344CB8AC3E}">
        <p14:creationId xmlns:p14="http://schemas.microsoft.com/office/powerpoint/2010/main" val="3608011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31795" name="Rectangle 19"/>
          <p:cNvSpPr>
            <a:spLocks noGrp="1" noChangeArrowheads="1"/>
          </p:cNvSpPr>
          <p:nvPr>
            <p:ph type="ctrTitle"/>
          </p:nvPr>
        </p:nvSpPr>
        <p:spPr>
          <a:xfrm>
            <a:off x="1116013" y="1268413"/>
            <a:ext cx="6019800" cy="2209800"/>
          </a:xfrm>
        </p:spPr>
        <p:txBody>
          <a:bodyPr/>
          <a:lstStyle>
            <a:lvl1pPr>
              <a:defRPr sz="4200">
                <a:solidFill>
                  <a:srgbClr val="FFFFFF"/>
                </a:solidFill>
              </a:defRPr>
            </a:lvl1pPr>
          </a:lstStyle>
          <a:p>
            <a:r>
              <a:rPr lang="zh-CN" altLang="en-US"/>
              <a:t>单击此处编辑母版标题样式</a:t>
            </a:r>
          </a:p>
        </p:txBody>
      </p:sp>
      <p:sp>
        <p:nvSpPr>
          <p:cNvPr id="331796" name="Rectangle 20"/>
          <p:cNvSpPr>
            <a:spLocks noGrp="1" noChangeArrowheads="1"/>
          </p:cNvSpPr>
          <p:nvPr>
            <p:ph type="subTitle" idx="1"/>
          </p:nvPr>
        </p:nvSpPr>
        <p:spPr>
          <a:xfrm>
            <a:off x="1258888" y="3573463"/>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fld id="{E5F70F4B-D057-4A61-8BAB-275213926E29}" type="datetimeFigureOut">
              <a:rPr lang="zh-CN" altLang="en-US" smtClean="0"/>
              <a:t>2024/8/22</a:t>
            </a:fld>
            <a:endParaRPr lang="zh-CN" altLang="en-US"/>
          </a:p>
        </p:txBody>
      </p:sp>
      <p:sp>
        <p:nvSpPr>
          <p:cNvPr id="5" name="Rectangle 17"/>
          <p:cNvSpPr>
            <a:spLocks noGrp="1" noChangeArrowheads="1"/>
          </p:cNvSpPr>
          <p:nvPr>
            <p:ph type="ftr" sz="quarter" idx="11"/>
          </p:nvPr>
        </p:nvSpPr>
        <p:spPr/>
        <p:txBody>
          <a:bodyPr/>
          <a:lstStyle>
            <a:lvl1pPr>
              <a:defRPr/>
            </a:lvl1pPr>
          </a:lstStyle>
          <a:p>
            <a:endParaRPr lang="zh-CN" altLang="en-US"/>
          </a:p>
        </p:txBody>
      </p:sp>
      <p:sp>
        <p:nvSpPr>
          <p:cNvPr id="6" name="Rectangle 18"/>
          <p:cNvSpPr>
            <a:spLocks noGrp="1" noChangeArrowheads="1"/>
          </p:cNvSpPr>
          <p:nvPr>
            <p:ph type="sldNum" sz="quarter" idx="12"/>
          </p:nvPr>
        </p:nvSpPr>
        <p:spPr>
          <a:xfrm>
            <a:off x="6553200" y="6248400"/>
            <a:ext cx="2133600" cy="457200"/>
          </a:xfrm>
        </p:spPr>
        <p:txBody>
          <a:bodyPr/>
          <a:lstStyle>
            <a:lvl1pPr>
              <a:defRPr sz="1200">
                <a:solidFill>
                  <a:schemeClr val="tx1"/>
                </a:solidFill>
                <a:latin typeface="Arial Black" pitchFamily="34" charset="0"/>
              </a:defRPr>
            </a:lvl1pPr>
          </a:lstStyle>
          <a:p>
            <a:fld id="{07B3017D-4409-4470-970E-AEFD4988588B}" type="slidenum">
              <a:rPr lang="zh-CN" altLang="en-US" smtClean="0"/>
              <a:t>‹#›</a:t>
            </a:fld>
            <a:endParaRPr lang="zh-CN" altLang="en-US"/>
          </a:p>
        </p:txBody>
      </p:sp>
    </p:spTree>
    <p:extLst>
      <p:ext uri="{BB962C8B-B14F-4D97-AF65-F5344CB8AC3E}">
        <p14:creationId xmlns:p14="http://schemas.microsoft.com/office/powerpoint/2010/main" val="35681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9461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74613"/>
            <a:ext cx="2149475" cy="58753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8425" y="74613"/>
            <a:ext cx="6297613" cy="5875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415952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98425" y="74613"/>
            <a:ext cx="8229600" cy="733425"/>
          </a:xfr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4824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659313" y="1125538"/>
            <a:ext cx="4038600" cy="4824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699794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8425" y="74613"/>
            <a:ext cx="8229600" cy="733425"/>
          </a:xfrm>
        </p:spPr>
        <p:txBody>
          <a:bodyPr/>
          <a:lstStyle/>
          <a:p>
            <a:r>
              <a:rPr lang="zh-CN" altLang="en-US"/>
              <a:t>单击此处编辑母版标题样式</a:t>
            </a:r>
          </a:p>
        </p:txBody>
      </p:sp>
      <p:sp>
        <p:nvSpPr>
          <p:cNvPr id="3" name="SmartArt 占位符 2"/>
          <p:cNvSpPr>
            <a:spLocks noGrp="1"/>
          </p:cNvSpPr>
          <p:nvPr>
            <p:ph type="dgm" idx="1"/>
          </p:nvPr>
        </p:nvSpPr>
        <p:spPr>
          <a:xfrm>
            <a:off x="468313" y="1125538"/>
            <a:ext cx="8229600" cy="4824412"/>
          </a:xfrm>
        </p:spPr>
        <p:txBody>
          <a:bodyPr/>
          <a:lstStyle/>
          <a:p>
            <a:pPr lvl="0"/>
            <a:r>
              <a:rPr lang="zh-CN" altLang="en-US" noProof="0"/>
              <a:t>单击图标添加 </a:t>
            </a:r>
            <a:r>
              <a:rPr lang="en-US" altLang="zh-CN" noProof="0"/>
              <a:t>SmartArt </a:t>
            </a:r>
            <a:r>
              <a:rPr lang="zh-CN" altLang="en-US" noProof="0"/>
              <a:t>图形</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203668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8425" y="74613"/>
            <a:ext cx="8229600" cy="733425"/>
          </a:xfrm>
        </p:spPr>
        <p:txBody>
          <a:bodyPr/>
          <a:lstStyle/>
          <a:p>
            <a:r>
              <a:rPr lang="zh-CN" altLang="en-US"/>
              <a:t>单击此处编辑母版标题样式</a:t>
            </a:r>
          </a:p>
        </p:txBody>
      </p:sp>
      <p:sp>
        <p:nvSpPr>
          <p:cNvPr id="3" name="图表占位符 2"/>
          <p:cNvSpPr>
            <a:spLocks noGrp="1"/>
          </p:cNvSpPr>
          <p:nvPr>
            <p:ph type="chart" idx="1"/>
          </p:nvPr>
        </p:nvSpPr>
        <p:spPr>
          <a:xfrm>
            <a:off x="468313" y="1125538"/>
            <a:ext cx="8229600" cy="4824412"/>
          </a:xfrm>
        </p:spPr>
        <p:txBody>
          <a:bodyPr/>
          <a:lstStyle/>
          <a:p>
            <a:pPr lvl="0"/>
            <a:r>
              <a:rPr lang="zh-CN" altLang="en-US" noProof="0"/>
              <a:t>单击图标添加图表</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1307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98425" y="74613"/>
            <a:ext cx="8229600" cy="733425"/>
          </a:xfrm>
        </p:spPr>
        <p:txBody>
          <a:bodyPr/>
          <a:lstStyle/>
          <a:p>
            <a:r>
              <a:rPr lang="zh-CN" altLang="en-US"/>
              <a:t>单击此处编辑母版标题样式</a:t>
            </a:r>
          </a:p>
        </p:txBody>
      </p:sp>
      <p:sp>
        <p:nvSpPr>
          <p:cNvPr id="3" name="内容占位符 2"/>
          <p:cNvSpPr>
            <a:spLocks noGrp="1"/>
          </p:cNvSpPr>
          <p:nvPr>
            <p:ph sz="quarter" idx="1"/>
          </p:nvPr>
        </p:nvSpPr>
        <p:spPr>
          <a:xfrm>
            <a:off x="468313" y="1125538"/>
            <a:ext cx="4038600" cy="2335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9313" y="1125538"/>
            <a:ext cx="4038600" cy="2335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8313" y="3613150"/>
            <a:ext cx="4038600" cy="2336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4659313" y="3613150"/>
            <a:ext cx="4038600" cy="2336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273005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425" y="74613"/>
            <a:ext cx="8229600" cy="733425"/>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125538"/>
            <a:ext cx="4038600" cy="4824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59313" y="1125538"/>
            <a:ext cx="4038600" cy="4824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1802507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425" y="74613"/>
            <a:ext cx="8229600" cy="733425"/>
          </a:xfrm>
        </p:spPr>
        <p:txBody>
          <a:bodyPr/>
          <a:lstStyle/>
          <a:p>
            <a:r>
              <a:rPr lang="zh-CN" altLang="en-US"/>
              <a:t>单击此处编辑母版标题样式</a:t>
            </a:r>
          </a:p>
        </p:txBody>
      </p:sp>
      <p:sp>
        <p:nvSpPr>
          <p:cNvPr id="3" name="表格占位符 2"/>
          <p:cNvSpPr>
            <a:spLocks noGrp="1"/>
          </p:cNvSpPr>
          <p:nvPr>
            <p:ph type="tbl" idx="1"/>
          </p:nvPr>
        </p:nvSpPr>
        <p:spPr>
          <a:xfrm>
            <a:off x="468313" y="1125538"/>
            <a:ext cx="8229600" cy="4824412"/>
          </a:xfrm>
        </p:spPr>
        <p:txBody>
          <a:bodyPr/>
          <a:lstStyle/>
          <a:p>
            <a:pPr lvl="0"/>
            <a:r>
              <a:rPr lang="zh-CN" altLang="en-US" noProof="0"/>
              <a:t>单击图标添加表格</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104983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8425" y="74613"/>
            <a:ext cx="8229600" cy="733425"/>
          </a:xfr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4824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9313" y="1125538"/>
            <a:ext cx="4038600" cy="2335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59313" y="3613150"/>
            <a:ext cx="4038600" cy="2336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2"/>
          <p:cNvSpPr>
            <a:spLocks noGrp="1" noChangeArrowheads="1"/>
          </p:cNvSpPr>
          <p:nvPr>
            <p:ph type="ftr" sz="quarter" idx="10"/>
          </p:nvPr>
        </p:nvSpPr>
        <p:spPr>
          <a:ln/>
        </p:spPr>
        <p:txBody>
          <a:bodyPr/>
          <a:lstStyle>
            <a:lvl1pPr>
              <a:defRPr/>
            </a:lvl1pPr>
          </a:lstStyle>
          <a:p>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8"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277870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D9E66-FA64-C1FE-7209-AD059D75A8CA}"/>
              </a:ext>
            </a:extLst>
          </p:cNvPr>
          <p:cNvSpPr>
            <a:spLocks noGrp="1"/>
          </p:cNvSpPr>
          <p:nvPr>
            <p:ph type="title"/>
          </p:nvPr>
        </p:nvSpPr>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5CCA45-EDE0-E7D4-39F3-1C15565AF0C5}"/>
              </a:ext>
            </a:extLst>
          </p:cNvPr>
          <p:cNvSpPr>
            <a:spLocks noGrp="1"/>
          </p:cNvSpPr>
          <p:nvPr>
            <p:ph type="body"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74281C-BCD0-2A74-10D3-8B508A55CD44}"/>
              </a:ext>
            </a:extLst>
          </p:cNvPr>
          <p:cNvSpPr>
            <a:spLocks noGrp="1"/>
          </p:cNvSpPr>
          <p:nvPr>
            <p:ph type="dt" sz="half" idx="10"/>
          </p:nvPr>
        </p:nvSpPr>
        <p:spPr/>
        <p:txBody>
          <a:bodyPr/>
          <a:lstStyle/>
          <a:p>
            <a:fld id="{541FA059-7400-49AE-910E-ECFC15303F47}"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02848407-6A3F-2178-B94C-CD35C5AD31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E87170-B83F-D4B1-D4F8-A08B7E4140D8}"/>
              </a:ext>
            </a:extLst>
          </p:cNvPr>
          <p:cNvSpPr>
            <a:spLocks noGrp="1"/>
          </p:cNvSpPr>
          <p:nvPr>
            <p:ph type="sldNum" sz="quarter" idx="12"/>
          </p:nvPr>
        </p:nvSpPr>
        <p:spPr/>
        <p:txBody>
          <a:bodyPr/>
          <a:lstStyle/>
          <a:p>
            <a:fld id="{7B5CC07C-5CFC-44E0-9F47-680778553532}" type="slidenum">
              <a:rPr lang="zh-CN" altLang="en-US" smtClean="0"/>
              <a:t>‹#›</a:t>
            </a:fld>
            <a:endParaRPr lang="zh-CN" altLang="en-US"/>
          </a:p>
        </p:txBody>
      </p:sp>
    </p:spTree>
    <p:extLst>
      <p:ext uri="{BB962C8B-B14F-4D97-AF65-F5344CB8AC3E}">
        <p14:creationId xmlns:p14="http://schemas.microsoft.com/office/powerpoint/2010/main" val="323831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46482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4420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59313" y="11255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53066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05688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285672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1356032775"/>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328438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7B3017D-4409-4470-970E-AEFD4988588B}"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5F70F4B-D057-4A61-8BAB-275213926E29}" type="datetimeFigureOut">
              <a:rPr lang="zh-CN" altLang="en-US" smtClean="0"/>
              <a:t>2024/8/22</a:t>
            </a:fld>
            <a:endParaRPr lang="zh-CN" altLang="en-US"/>
          </a:p>
        </p:txBody>
      </p:sp>
    </p:spTree>
    <p:extLst>
      <p:ext uri="{BB962C8B-B14F-4D97-AF65-F5344CB8AC3E}">
        <p14:creationId xmlns:p14="http://schemas.microsoft.com/office/powerpoint/2010/main" val="260751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07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endParaRPr lang="zh-CN" altLang="en-US"/>
          </a:p>
        </p:txBody>
      </p:sp>
      <p:sp>
        <p:nvSpPr>
          <p:cNvPr id="330755" name="Rectangle 3"/>
          <p:cNvSpPr>
            <a:spLocks noGrp="1" noChangeArrowheads="1"/>
          </p:cNvSpPr>
          <p:nvPr>
            <p:ph type="sldNum" sz="quarter" idx="4"/>
          </p:nvPr>
        </p:nvSpPr>
        <p:spPr bwMode="auto">
          <a:xfrm>
            <a:off x="8485188" y="404813"/>
            <a:ext cx="6588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993300"/>
                </a:solidFill>
                <a:latin typeface="Times New Roman" pitchFamily="18" charset="0"/>
              </a:defRPr>
            </a:lvl1pPr>
          </a:lstStyle>
          <a:p>
            <a:fld id="{07B3017D-4409-4470-970E-AEFD4988588B}" type="slidenum">
              <a:rPr lang="zh-CN" altLang="en-US" smtClean="0"/>
              <a:t>‹#›</a:t>
            </a:fld>
            <a:endParaRPr lang="zh-CN" altLang="en-US"/>
          </a:p>
        </p:txBody>
      </p:sp>
      <p:sp>
        <p:nvSpPr>
          <p:cNvPr id="3076" name="Rectangle 14"/>
          <p:cNvSpPr>
            <a:spLocks noGrp="1" noChangeArrowheads="1"/>
          </p:cNvSpPr>
          <p:nvPr>
            <p:ph type="title"/>
          </p:nvPr>
        </p:nvSpPr>
        <p:spPr bwMode="auto">
          <a:xfrm>
            <a:off x="98425" y="74613"/>
            <a:ext cx="8229600" cy="733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307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fld id="{E5F70F4B-D057-4A61-8BAB-275213926E29}" type="datetimeFigureOut">
              <a:rPr lang="zh-CN" altLang="en-US" smtClean="0"/>
              <a:t>2024/8/22</a:t>
            </a:fld>
            <a:endParaRPr lang="zh-CN" altLang="en-US"/>
          </a:p>
        </p:txBody>
      </p:sp>
      <p:sp>
        <p:nvSpPr>
          <p:cNvPr id="330774" name="Rectangle 22"/>
          <p:cNvSpPr>
            <a:spLocks noChangeArrowheads="1"/>
          </p:cNvSpPr>
          <p:nvPr/>
        </p:nvSpPr>
        <p:spPr bwMode="auto">
          <a:xfrm>
            <a:off x="0" y="884238"/>
            <a:ext cx="9144000" cy="71437"/>
          </a:xfrm>
          <a:prstGeom prst="rect">
            <a:avLst/>
          </a:prstGeom>
          <a:gradFill rotWithShape="1">
            <a:gsLst>
              <a:gs pos="0">
                <a:schemeClr val="accent1">
                  <a:gamma/>
                  <a:shade val="46275"/>
                  <a:invGamma/>
                </a:schemeClr>
              </a:gs>
              <a:gs pos="100000">
                <a:schemeClr val="accent1"/>
              </a:gs>
            </a:gsLst>
            <a:lin ang="5400000" scaled="1"/>
          </a:gradFill>
          <a:ln w="9525" algn="ctr">
            <a:noFill/>
            <a:miter lim="800000"/>
            <a:headEnd/>
            <a:tailEnd/>
          </a:ln>
          <a:effectLst/>
        </p:spPr>
        <p:txBody>
          <a:bodyPr wrap="none" anchor="ctr">
            <a:spAutoFit/>
          </a:bodyPr>
          <a:lstStyle/>
          <a:p>
            <a:pPr algn="l">
              <a:defRPr/>
            </a:pPr>
            <a:endParaRPr lang="zh-CN" altLang="en-US" sz="1800">
              <a:latin typeface="Arial" charset="0"/>
            </a:endParaRPr>
          </a:p>
        </p:txBody>
      </p:sp>
      <p:sp>
        <p:nvSpPr>
          <p:cNvPr id="3079" name="Rectangle 24"/>
          <p:cNvSpPr>
            <a:spLocks noGrp="1" noChangeArrowheads="1"/>
          </p:cNvSpPr>
          <p:nvPr>
            <p:ph type="body" idx="1"/>
          </p:nvPr>
        </p:nvSpPr>
        <p:spPr bwMode="auto">
          <a:xfrm>
            <a:off x="468313" y="1125538"/>
            <a:ext cx="8229600"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5611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ea typeface="黑体" pitchFamily="2" charset="-122"/>
        </a:defRPr>
      </a:lvl2pPr>
      <a:lvl3pPr algn="l" rtl="0" eaLnBrk="1" fontAlgn="base" hangingPunct="1">
        <a:spcBef>
          <a:spcPct val="0"/>
        </a:spcBef>
        <a:spcAft>
          <a:spcPct val="0"/>
        </a:spcAft>
        <a:defRPr sz="3600" b="1">
          <a:solidFill>
            <a:schemeClr val="bg2"/>
          </a:solidFill>
          <a:latin typeface="Arial" charset="0"/>
          <a:ea typeface="黑体" pitchFamily="2" charset="-122"/>
        </a:defRPr>
      </a:lvl3pPr>
      <a:lvl4pPr algn="l" rtl="0" eaLnBrk="1" fontAlgn="base" hangingPunct="1">
        <a:spcBef>
          <a:spcPct val="0"/>
        </a:spcBef>
        <a:spcAft>
          <a:spcPct val="0"/>
        </a:spcAft>
        <a:defRPr sz="3600" b="1">
          <a:solidFill>
            <a:schemeClr val="bg2"/>
          </a:solidFill>
          <a:latin typeface="Arial" charset="0"/>
          <a:ea typeface="黑体" pitchFamily="2" charset="-122"/>
        </a:defRPr>
      </a:lvl4pPr>
      <a:lvl5pPr algn="l" rtl="0" eaLnBrk="1" fontAlgn="base" hangingPunct="1">
        <a:spcBef>
          <a:spcPct val="0"/>
        </a:spcBef>
        <a:spcAft>
          <a:spcPct val="0"/>
        </a:spcAft>
        <a:defRPr sz="3600" b="1">
          <a:solidFill>
            <a:schemeClr val="bg2"/>
          </a:solidFill>
          <a:latin typeface="Arial" charset="0"/>
          <a:ea typeface="黑体" pitchFamily="2" charset="-122"/>
        </a:defRPr>
      </a:lvl5pPr>
      <a:lvl6pPr marL="457200" algn="l" rtl="0" eaLnBrk="1" fontAlgn="base" hangingPunct="1">
        <a:spcBef>
          <a:spcPct val="0"/>
        </a:spcBef>
        <a:spcAft>
          <a:spcPct val="0"/>
        </a:spcAft>
        <a:defRPr sz="3600" b="1">
          <a:solidFill>
            <a:schemeClr val="bg2"/>
          </a:solidFill>
          <a:latin typeface="Arial" charset="0"/>
          <a:ea typeface="黑体" pitchFamily="2" charset="-122"/>
        </a:defRPr>
      </a:lvl6pPr>
      <a:lvl7pPr marL="914400" algn="l" rtl="0" eaLnBrk="1" fontAlgn="base" hangingPunct="1">
        <a:spcBef>
          <a:spcPct val="0"/>
        </a:spcBef>
        <a:spcAft>
          <a:spcPct val="0"/>
        </a:spcAft>
        <a:defRPr sz="3600" b="1">
          <a:solidFill>
            <a:schemeClr val="bg2"/>
          </a:solidFill>
          <a:latin typeface="Arial" charset="0"/>
          <a:ea typeface="黑体" pitchFamily="2" charset="-122"/>
        </a:defRPr>
      </a:lvl7pPr>
      <a:lvl8pPr marL="1371600" algn="l" rtl="0" eaLnBrk="1" fontAlgn="base" hangingPunct="1">
        <a:spcBef>
          <a:spcPct val="0"/>
        </a:spcBef>
        <a:spcAft>
          <a:spcPct val="0"/>
        </a:spcAft>
        <a:defRPr sz="3600" b="1">
          <a:solidFill>
            <a:schemeClr val="bg2"/>
          </a:solidFill>
          <a:latin typeface="Arial" charset="0"/>
          <a:ea typeface="黑体" pitchFamily="2" charset="-122"/>
        </a:defRPr>
      </a:lvl8pPr>
      <a:lvl9pPr marL="1828800" algn="l" rtl="0" eaLnBrk="1" fontAlgn="base" hangingPunct="1">
        <a:spcBef>
          <a:spcPct val="0"/>
        </a:spcBef>
        <a:spcAft>
          <a:spcPct val="0"/>
        </a:spcAft>
        <a:defRPr sz="3600" b="1">
          <a:solidFill>
            <a:schemeClr val="bg2"/>
          </a:solidFill>
          <a:latin typeface="Arial" charset="0"/>
          <a:ea typeface="黑体"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1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sldNum" sz="quarter" idx="12"/>
          </p:nvPr>
        </p:nvSpPr>
        <p:spPr>
          <a:noFill/>
        </p:spPr>
        <p:txBody>
          <a:bodyPr/>
          <a:lstStyle/>
          <a:p>
            <a:fld id="{5AC4EDC2-0D57-4DE1-B3B7-EECDEE663498}" type="slidenum">
              <a:rPr lang="zh-CN" altLang="en-US" smtClean="0"/>
              <a:pPr/>
              <a:t>1</a:t>
            </a:fld>
            <a:endParaRPr lang="en-US" altLang="zh-CN"/>
          </a:p>
        </p:txBody>
      </p:sp>
      <p:pic>
        <p:nvPicPr>
          <p:cNvPr id="5123" name="Picture 20" descr="8"/>
          <p:cNvPicPr>
            <a:picLocks noChangeAspect="1" noChangeArrowheads="1"/>
          </p:cNvPicPr>
          <p:nvPr/>
        </p:nvPicPr>
        <p:blipFill>
          <a:blip r:embed="rId2"/>
          <a:srcRect r="11432" b="18774"/>
          <a:stretch>
            <a:fillRect/>
          </a:stretch>
        </p:blipFill>
        <p:spPr bwMode="auto">
          <a:xfrm>
            <a:off x="323850" y="476250"/>
            <a:ext cx="4105275" cy="2822575"/>
          </a:xfrm>
          <a:prstGeom prst="rect">
            <a:avLst/>
          </a:prstGeom>
          <a:noFill/>
          <a:ln w="9525">
            <a:noFill/>
            <a:miter lim="800000"/>
            <a:headEnd/>
            <a:tailEnd/>
          </a:ln>
        </p:spPr>
      </p:pic>
      <p:pic>
        <p:nvPicPr>
          <p:cNvPr id="5125" name="Picture 15" descr="金阳园区021"/>
          <p:cNvPicPr>
            <a:picLocks noChangeAspect="1" noChangeArrowheads="1"/>
          </p:cNvPicPr>
          <p:nvPr/>
        </p:nvPicPr>
        <p:blipFill>
          <a:blip r:embed="rId3"/>
          <a:srcRect/>
          <a:stretch>
            <a:fillRect/>
          </a:stretch>
        </p:blipFill>
        <p:spPr bwMode="auto">
          <a:xfrm>
            <a:off x="4500563" y="476250"/>
            <a:ext cx="4464050" cy="2771775"/>
          </a:xfrm>
          <a:prstGeom prst="rect">
            <a:avLst/>
          </a:prstGeom>
          <a:noFill/>
          <a:ln w="9525">
            <a:noFill/>
            <a:miter lim="800000"/>
            <a:headEnd/>
            <a:tailEnd/>
          </a:ln>
        </p:spPr>
      </p:pic>
      <p:sp>
        <p:nvSpPr>
          <p:cNvPr id="3" name="文本框 2">
            <a:extLst>
              <a:ext uri="{FF2B5EF4-FFF2-40B4-BE49-F238E27FC236}">
                <a16:creationId xmlns:a16="http://schemas.microsoft.com/office/drawing/2014/main" id="{12DC9C43-1578-1A8B-5189-A01C921FC649}"/>
              </a:ext>
            </a:extLst>
          </p:cNvPr>
          <p:cNvSpPr txBox="1"/>
          <p:nvPr/>
        </p:nvSpPr>
        <p:spPr>
          <a:xfrm>
            <a:off x="666750" y="3926461"/>
            <a:ext cx="7810500" cy="584775"/>
          </a:xfrm>
          <a:prstGeom prst="rect">
            <a:avLst/>
          </a:prstGeom>
          <a:noFill/>
        </p:spPr>
        <p:txBody>
          <a:bodyPr wrap="square" rtlCol="0">
            <a:spAutoFit/>
          </a:bodyPr>
          <a:lstStyle/>
          <a:p>
            <a:r>
              <a:rPr lang="en-US" altLang="zh-CN" sz="3200" b="1" dirty="0">
                <a:solidFill>
                  <a:schemeClr val="bg2">
                    <a:lumMod val="40000"/>
                    <a:lumOff val="60000"/>
                  </a:schemeClr>
                </a:solidFill>
                <a:latin typeface="+mj-ea"/>
                <a:ea typeface="+mj-ea"/>
              </a:rPr>
              <a:t>162012#</a:t>
            </a:r>
            <a:r>
              <a:rPr lang="zh-CN" altLang="en-US" sz="3200" b="1" dirty="0">
                <a:solidFill>
                  <a:schemeClr val="bg2">
                    <a:lumMod val="40000"/>
                    <a:lumOff val="60000"/>
                  </a:schemeClr>
                </a:solidFill>
                <a:latin typeface="+mj-ea"/>
                <a:ea typeface="+mj-ea"/>
              </a:rPr>
              <a:t>机上报</a:t>
            </a:r>
            <a:r>
              <a:rPr lang="en-US" altLang="zh-CN" sz="3200" b="1" dirty="0">
                <a:solidFill>
                  <a:schemeClr val="bg2">
                    <a:lumMod val="40000"/>
                    <a:lumOff val="60000"/>
                  </a:schemeClr>
                </a:solidFill>
                <a:latin typeface="+mj-ea"/>
                <a:ea typeface="+mj-ea"/>
              </a:rPr>
              <a:t>PDL</a:t>
            </a:r>
            <a:r>
              <a:rPr lang="zh-CN" altLang="en-US" sz="3200" b="1" dirty="0">
                <a:solidFill>
                  <a:schemeClr val="bg2">
                    <a:lumMod val="40000"/>
                    <a:lumOff val="60000"/>
                  </a:schemeClr>
                </a:solidFill>
                <a:latin typeface="+mj-ea"/>
                <a:ea typeface="+mj-ea"/>
              </a:rPr>
              <a:t>开路故障技术归零报告</a:t>
            </a:r>
          </a:p>
        </p:txBody>
      </p:sp>
      <p:sp>
        <p:nvSpPr>
          <p:cNvPr id="4" name="文本框 3">
            <a:extLst>
              <a:ext uri="{FF2B5EF4-FFF2-40B4-BE49-F238E27FC236}">
                <a16:creationId xmlns:a16="http://schemas.microsoft.com/office/drawing/2014/main" id="{47ADE90C-E1D8-7A69-94A5-6AFE4A686036}"/>
              </a:ext>
            </a:extLst>
          </p:cNvPr>
          <p:cNvSpPr txBox="1"/>
          <p:nvPr/>
        </p:nvSpPr>
        <p:spPr>
          <a:xfrm>
            <a:off x="666750" y="5710535"/>
            <a:ext cx="7810500" cy="461665"/>
          </a:xfrm>
          <a:prstGeom prst="rect">
            <a:avLst/>
          </a:prstGeom>
          <a:noFill/>
        </p:spPr>
        <p:txBody>
          <a:bodyPr wrap="square" rtlCol="0">
            <a:spAutoFit/>
          </a:bodyPr>
          <a:lstStyle/>
          <a:p>
            <a:r>
              <a:rPr lang="en-US" altLang="zh-CN" sz="2400" b="1" dirty="0">
                <a:solidFill>
                  <a:schemeClr val="bg2">
                    <a:lumMod val="40000"/>
                    <a:lumOff val="60000"/>
                  </a:schemeClr>
                </a:solidFill>
                <a:latin typeface="+mj-ea"/>
                <a:ea typeface="+mj-ea"/>
              </a:rPr>
              <a:t>2024</a:t>
            </a:r>
            <a:r>
              <a:rPr lang="zh-CN" altLang="en-US" sz="2400" b="1" dirty="0">
                <a:solidFill>
                  <a:schemeClr val="bg2">
                    <a:lumMod val="40000"/>
                    <a:lumOff val="60000"/>
                  </a:schemeClr>
                </a:solidFill>
                <a:latin typeface="+mj-ea"/>
                <a:ea typeface="+mj-ea"/>
              </a:rPr>
              <a:t>年</a:t>
            </a:r>
            <a:r>
              <a:rPr lang="en-US" altLang="zh-CN" sz="2400" b="1" dirty="0">
                <a:solidFill>
                  <a:schemeClr val="bg2">
                    <a:lumMod val="40000"/>
                    <a:lumOff val="60000"/>
                  </a:schemeClr>
                </a:solidFill>
                <a:latin typeface="+mj-ea"/>
                <a:ea typeface="+mj-ea"/>
              </a:rPr>
              <a:t>7</a:t>
            </a:r>
            <a:r>
              <a:rPr lang="zh-CN" altLang="en-US" sz="2400" b="1" dirty="0">
                <a:solidFill>
                  <a:schemeClr val="bg2">
                    <a:lumMod val="40000"/>
                    <a:lumOff val="60000"/>
                  </a:schemeClr>
                </a:solidFill>
                <a:latin typeface="+mj-ea"/>
                <a:ea typeface="+mj-ea"/>
              </a:rPr>
              <a:t>月</a:t>
            </a:r>
          </a:p>
        </p:txBody>
      </p:sp>
      <p:sp>
        <p:nvSpPr>
          <p:cNvPr id="5" name="文本框 4">
            <a:extLst>
              <a:ext uri="{FF2B5EF4-FFF2-40B4-BE49-F238E27FC236}">
                <a16:creationId xmlns:a16="http://schemas.microsoft.com/office/drawing/2014/main" id="{89ED500D-C506-3398-0970-B6F330FE9139}"/>
              </a:ext>
            </a:extLst>
          </p:cNvPr>
          <p:cNvSpPr txBox="1"/>
          <p:nvPr/>
        </p:nvSpPr>
        <p:spPr>
          <a:xfrm>
            <a:off x="666750" y="5153327"/>
            <a:ext cx="7810500" cy="461665"/>
          </a:xfrm>
          <a:prstGeom prst="rect">
            <a:avLst/>
          </a:prstGeom>
          <a:noFill/>
        </p:spPr>
        <p:txBody>
          <a:bodyPr wrap="square" rtlCol="0">
            <a:spAutoFit/>
          </a:bodyPr>
          <a:lstStyle/>
          <a:p>
            <a:r>
              <a:rPr lang="zh-CN" altLang="en-US" sz="2400" b="1" dirty="0">
                <a:solidFill>
                  <a:schemeClr val="bg2">
                    <a:lumMod val="40000"/>
                    <a:lumOff val="60000"/>
                  </a:schemeClr>
                </a:solidFill>
                <a:latin typeface="+mj-ea"/>
                <a:ea typeface="+mj-ea"/>
              </a:rPr>
              <a:t>贵州航天电机有限公司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软件过流参数不合理</a:t>
            </a:r>
            <a:r>
              <a:rPr lang="en-US" altLang="zh-CN" sz="2800" b="1" kern="100" dirty="0"/>
              <a:t>E63</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09973"/>
            <a:ext cx="8229600" cy="4372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200" kern="100" dirty="0">
                <a:latin typeface="宋体" panose="02010600030101010101" pitchFamily="2" charset="-122"/>
                <a:ea typeface="宋体" panose="02010600030101010101" pitchFamily="2" charset="-122"/>
              </a:rPr>
              <a:t>⑤复查针对蝶阀电机的软件故障判断条件为：</a:t>
            </a:r>
            <a:r>
              <a:rPr lang="en-US" altLang="zh-CN" sz="2200" kern="100" dirty="0">
                <a:latin typeface="宋体" panose="02010600030101010101" pitchFamily="2" charset="-122"/>
                <a:ea typeface="宋体" panose="02010600030101010101" pitchFamily="2" charset="-122"/>
              </a:rPr>
              <a:t>1</a:t>
            </a:r>
            <a:r>
              <a:rPr lang="zh-CN" altLang="en-US" sz="2200" kern="100" dirty="0">
                <a:latin typeface="宋体" panose="02010600030101010101" pitchFamily="2" charset="-122"/>
                <a:ea typeface="宋体" panose="02010600030101010101" pitchFamily="2" charset="-122"/>
              </a:rPr>
              <a:t>）采集电流大于等于电流保护值</a:t>
            </a:r>
            <a:r>
              <a:rPr lang="en-US" altLang="zh-CN" sz="2200" kern="100" dirty="0">
                <a:latin typeface="宋体" panose="02010600030101010101" pitchFamily="2" charset="-122"/>
                <a:ea typeface="宋体" panose="02010600030101010101" pitchFamily="2" charset="-122"/>
              </a:rPr>
              <a:t>10A</a:t>
            </a:r>
            <a:r>
              <a:rPr lang="zh-CN" altLang="en-US" sz="2200" kern="100" dirty="0">
                <a:latin typeface="宋体" panose="02010600030101010101" pitchFamily="2" charset="-122"/>
                <a:ea typeface="宋体" panose="02010600030101010101" pitchFamily="2" charset="-122"/>
              </a:rPr>
              <a:t>；</a:t>
            </a:r>
            <a:r>
              <a:rPr lang="en-US" altLang="zh-CN" sz="2200" kern="100" dirty="0">
                <a:latin typeface="宋体" panose="02010600030101010101" pitchFamily="2" charset="-122"/>
                <a:ea typeface="宋体" panose="02010600030101010101" pitchFamily="2" charset="-122"/>
              </a:rPr>
              <a:t>2</a:t>
            </a:r>
            <a:r>
              <a:rPr lang="zh-CN" altLang="en-US" sz="2200" kern="100" dirty="0">
                <a:latin typeface="宋体" panose="02010600030101010101" pitchFamily="2" charset="-122"/>
                <a:ea typeface="宋体" panose="02010600030101010101" pitchFamily="2" charset="-122"/>
              </a:rPr>
              <a:t>）根据速度环设定的</a:t>
            </a:r>
            <a:r>
              <a:rPr lang="en-US" altLang="zh-CN" sz="2200" kern="100" dirty="0">
                <a:latin typeface="宋体" panose="02010600030101010101" pitchFamily="2" charset="-122"/>
                <a:ea typeface="宋体" panose="02010600030101010101" pitchFamily="2" charset="-122"/>
              </a:rPr>
              <a:t>Id</a:t>
            </a:r>
            <a:r>
              <a:rPr lang="zh-CN" altLang="en-US" sz="2200" kern="100" dirty="0">
                <a:latin typeface="宋体" panose="02010600030101010101" pitchFamily="2" charset="-122"/>
                <a:ea typeface="宋体" panose="02010600030101010101" pitchFamily="2" charset="-122"/>
              </a:rPr>
              <a:t>、</a:t>
            </a:r>
            <a:r>
              <a:rPr lang="en-US" altLang="zh-CN" sz="2200" kern="100" dirty="0" err="1">
                <a:latin typeface="宋体" panose="02010600030101010101" pitchFamily="2" charset="-122"/>
                <a:ea typeface="宋体" panose="02010600030101010101" pitchFamily="2" charset="-122"/>
              </a:rPr>
              <a:t>Iq</a:t>
            </a:r>
            <a:r>
              <a:rPr lang="zh-CN" altLang="en-US" sz="2200" kern="100" dirty="0">
                <a:latin typeface="宋体" panose="02010600030101010101" pitchFamily="2" charset="-122"/>
                <a:ea typeface="宋体" panose="02010600030101010101" pitchFamily="2" charset="-122"/>
              </a:rPr>
              <a:t>合成电流大于等于</a:t>
            </a:r>
            <a:r>
              <a:rPr lang="en-US" altLang="zh-CN" sz="2200" kern="100" dirty="0">
                <a:latin typeface="宋体" panose="02010600030101010101" pitchFamily="2" charset="-122"/>
                <a:ea typeface="宋体" panose="02010600030101010101" pitchFamily="2" charset="-122"/>
              </a:rPr>
              <a:t>3.5A</a:t>
            </a:r>
            <a:r>
              <a:rPr lang="zh-CN" altLang="en-US" sz="2200" kern="100" dirty="0">
                <a:latin typeface="宋体" panose="02010600030101010101" pitchFamily="2" charset="-122"/>
                <a:ea typeface="宋体" panose="02010600030101010101" pitchFamily="2" charset="-122"/>
              </a:rPr>
              <a:t>且检测到的</a:t>
            </a:r>
            <a:r>
              <a:rPr lang="en-US" altLang="zh-CN" sz="2200" kern="100" dirty="0">
                <a:latin typeface="宋体" panose="02010600030101010101" pitchFamily="2" charset="-122"/>
                <a:ea typeface="宋体" panose="02010600030101010101" pitchFamily="2" charset="-122"/>
              </a:rPr>
              <a:t>Is</a:t>
            </a:r>
            <a:r>
              <a:rPr lang="zh-CN" altLang="en-US" sz="2200" kern="100" dirty="0">
                <a:latin typeface="宋体" panose="02010600030101010101" pitchFamily="2" charset="-122"/>
                <a:ea typeface="宋体" panose="02010600030101010101" pitchFamily="2" charset="-122"/>
              </a:rPr>
              <a:t>电流小于等于</a:t>
            </a:r>
            <a:r>
              <a:rPr lang="en-US" altLang="zh-CN" sz="2200" kern="100" dirty="0">
                <a:latin typeface="宋体" panose="02010600030101010101" pitchFamily="2" charset="-122"/>
                <a:ea typeface="宋体" panose="02010600030101010101" pitchFamily="2" charset="-122"/>
              </a:rPr>
              <a:t>0.875A</a:t>
            </a:r>
            <a:r>
              <a:rPr lang="zh-CN" altLang="en-US" sz="2200" kern="100" dirty="0">
                <a:latin typeface="宋体" panose="02010600030101010101" pitchFamily="2" charset="-122"/>
                <a:ea typeface="宋体" panose="02010600030101010101" pitchFamily="2" charset="-122"/>
              </a:rPr>
              <a:t>。其中，条件</a:t>
            </a:r>
            <a:r>
              <a:rPr lang="en-US" altLang="zh-CN" sz="2200" kern="100" dirty="0">
                <a:latin typeface="宋体" panose="02010600030101010101" pitchFamily="2" charset="-122"/>
                <a:ea typeface="宋体" panose="02010600030101010101" pitchFamily="2" charset="-122"/>
              </a:rPr>
              <a:t>1</a:t>
            </a:r>
            <a:r>
              <a:rPr lang="zh-CN" altLang="en-US" sz="2200" kern="100" dirty="0">
                <a:latin typeface="宋体" panose="02010600030101010101" pitchFamily="2" charset="-122"/>
                <a:ea typeface="宋体" panose="02010600030101010101" pitchFamily="2" charset="-122"/>
              </a:rPr>
              <a:t>或</a:t>
            </a:r>
            <a:r>
              <a:rPr lang="en-US" altLang="zh-CN" sz="2200" kern="100" dirty="0">
                <a:latin typeface="宋体" panose="02010600030101010101" pitchFamily="2" charset="-122"/>
                <a:ea typeface="宋体" panose="02010600030101010101" pitchFamily="2" charset="-122"/>
              </a:rPr>
              <a:t>2</a:t>
            </a:r>
            <a:r>
              <a:rPr lang="zh-CN" altLang="en-US" sz="2200" kern="100" dirty="0">
                <a:latin typeface="宋体" panose="02010600030101010101" pitchFamily="2" charset="-122"/>
                <a:ea typeface="宋体" panose="02010600030101010101" pitchFamily="2" charset="-122"/>
              </a:rPr>
              <a:t>只要满足其中一个就会触发过流故障，故障判断逻辑与泵电机一致。</a:t>
            </a:r>
          </a:p>
          <a:p>
            <a:pPr marL="342900" lvl="1" indent="0" algn="just">
              <a:lnSpc>
                <a:spcPct val="130000"/>
              </a:lnSpc>
              <a:buFont typeface="Wingdings" pitchFamily="2" charset="2"/>
              <a:buNone/>
            </a:pPr>
            <a:r>
              <a:rPr lang="zh-CN" altLang="en-US" sz="2200" kern="100" dirty="0">
                <a:latin typeface="宋体" panose="02010600030101010101" pitchFamily="2" charset="-122"/>
                <a:ea typeface="宋体" panose="02010600030101010101" pitchFamily="2" charset="-122"/>
              </a:rPr>
              <a:t>⑥复查软件参数，两路蝶阀电机的电流保护值为</a:t>
            </a:r>
            <a:r>
              <a:rPr lang="en-US" altLang="zh-CN" sz="2200" kern="100" dirty="0">
                <a:latin typeface="宋体" panose="02010600030101010101" pitchFamily="2" charset="-122"/>
                <a:ea typeface="宋体" panose="02010600030101010101" pitchFamily="2" charset="-122"/>
              </a:rPr>
              <a:t>10A</a:t>
            </a:r>
            <a:r>
              <a:rPr lang="zh-CN" altLang="en-US" sz="2200" kern="100" dirty="0">
                <a:latin typeface="宋体" panose="02010600030101010101" pitchFamily="2" charset="-122"/>
                <a:ea typeface="宋体" panose="02010600030101010101" pitchFamily="2" charset="-122"/>
              </a:rPr>
              <a:t>，最大电流为</a:t>
            </a:r>
            <a:r>
              <a:rPr lang="en-US" altLang="zh-CN" sz="2200" kern="100" dirty="0">
                <a:latin typeface="宋体" panose="02010600030101010101" pitchFamily="2" charset="-122"/>
                <a:ea typeface="宋体" panose="02010600030101010101" pitchFamily="2" charset="-122"/>
              </a:rPr>
              <a:t>7A</a:t>
            </a:r>
            <a:r>
              <a:rPr lang="zh-CN" altLang="en-US" sz="2200" kern="100" dirty="0">
                <a:latin typeface="宋体" panose="02010600030101010101" pitchFamily="2" charset="-122"/>
                <a:ea typeface="宋体" panose="02010600030101010101" pitchFamily="2" charset="-122"/>
              </a:rPr>
              <a:t>，如图</a:t>
            </a:r>
            <a:r>
              <a:rPr lang="en-US" altLang="zh-CN" sz="2200" kern="100" dirty="0">
                <a:latin typeface="宋体" panose="02010600030101010101" pitchFamily="2" charset="-122"/>
                <a:ea typeface="宋体" panose="02010600030101010101" pitchFamily="2" charset="-122"/>
              </a:rPr>
              <a:t>30</a:t>
            </a:r>
            <a:r>
              <a:rPr lang="zh-CN" altLang="en-US" sz="2200" kern="100" dirty="0">
                <a:latin typeface="宋体" panose="02010600030101010101" pitchFamily="2" charset="-122"/>
                <a:ea typeface="宋体" panose="02010600030101010101" pitchFamily="2" charset="-122"/>
              </a:rPr>
              <a:t>所示。油泵电机电流保护值为</a:t>
            </a:r>
            <a:r>
              <a:rPr lang="en-US" altLang="zh-CN" sz="2200" kern="100" dirty="0">
                <a:latin typeface="宋体" panose="02010600030101010101" pitchFamily="2" charset="-122"/>
                <a:ea typeface="宋体" panose="02010600030101010101" pitchFamily="2" charset="-122"/>
              </a:rPr>
              <a:t>23A</a:t>
            </a:r>
            <a:r>
              <a:rPr lang="zh-CN" altLang="en-US" sz="2200" kern="100" dirty="0">
                <a:latin typeface="宋体" panose="02010600030101010101" pitchFamily="2" charset="-122"/>
                <a:ea typeface="宋体" panose="02010600030101010101" pitchFamily="2" charset="-122"/>
              </a:rPr>
              <a:t>，最大电流为</a:t>
            </a:r>
            <a:r>
              <a:rPr lang="en-US" altLang="zh-CN" sz="2200" kern="100" dirty="0">
                <a:latin typeface="宋体" panose="02010600030101010101" pitchFamily="2" charset="-122"/>
                <a:ea typeface="宋体" panose="02010600030101010101" pitchFamily="2" charset="-122"/>
              </a:rPr>
              <a:t>18A</a:t>
            </a:r>
            <a:r>
              <a:rPr lang="zh-CN" altLang="en-US" sz="2200" kern="100" dirty="0">
                <a:latin typeface="宋体" panose="02010600030101010101" pitchFamily="2" charset="-122"/>
                <a:ea typeface="宋体" panose="02010600030101010101" pitchFamily="2" charset="-122"/>
              </a:rPr>
              <a:t>，如图</a:t>
            </a:r>
            <a:r>
              <a:rPr lang="en-US" altLang="zh-CN" sz="2200" kern="100" dirty="0">
                <a:latin typeface="宋体" panose="02010600030101010101" pitchFamily="2" charset="-122"/>
                <a:ea typeface="宋体" panose="02010600030101010101" pitchFamily="2" charset="-122"/>
              </a:rPr>
              <a:t>31</a:t>
            </a:r>
            <a:r>
              <a:rPr lang="zh-CN" altLang="en-US" sz="2200" kern="100" dirty="0">
                <a:latin typeface="宋体" panose="02010600030101010101" pitchFamily="2" charset="-122"/>
                <a:ea typeface="宋体" panose="02010600030101010101" pitchFamily="2" charset="-122"/>
              </a:rPr>
              <a:t>所示。</a:t>
            </a:r>
            <a:endParaRPr lang="en-US" altLang="zh-CN" sz="22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r>
              <a:rPr lang="zh-CN" altLang="en-US" sz="2200" kern="100" dirty="0">
                <a:latin typeface="宋体" panose="02010600030101010101" pitchFamily="2" charset="-122"/>
                <a:ea typeface="宋体" panose="02010600030101010101" pitchFamily="2" charset="-122"/>
              </a:rPr>
              <a:t>事件结论：结合上述分析，软件过流参数设置合理，过流故障因素可以排除。</a:t>
            </a:r>
          </a:p>
        </p:txBody>
      </p:sp>
    </p:spTree>
    <p:extLst>
      <p:ext uri="{BB962C8B-B14F-4D97-AF65-F5344CB8AC3E}">
        <p14:creationId xmlns:p14="http://schemas.microsoft.com/office/powerpoint/2010/main" val="57990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软件过流参数不合理</a:t>
            </a:r>
            <a:r>
              <a:rPr lang="en-US" altLang="zh-CN" sz="2800" b="1" kern="100" dirty="0"/>
              <a:t>E63</a:t>
            </a:r>
            <a:r>
              <a:rPr lang="zh-CN" altLang="en-US" sz="2800" b="1" kern="100" dirty="0"/>
              <a:t>因素排查</a:t>
            </a:r>
          </a:p>
        </p:txBody>
      </p:sp>
      <p:pic>
        <p:nvPicPr>
          <p:cNvPr id="3" name="图片 2">
            <a:extLst>
              <a:ext uri="{FF2B5EF4-FFF2-40B4-BE49-F238E27FC236}">
                <a16:creationId xmlns:a16="http://schemas.microsoft.com/office/drawing/2014/main" id="{D1FE5305-A440-B984-96D3-87D45E49A6C3}"/>
              </a:ext>
            </a:extLst>
          </p:cNvPr>
          <p:cNvPicPr>
            <a:picLocks noChangeAspect="1"/>
          </p:cNvPicPr>
          <p:nvPr/>
        </p:nvPicPr>
        <p:blipFill>
          <a:blip r:embed="rId5"/>
          <a:stretch>
            <a:fillRect/>
          </a:stretch>
        </p:blipFill>
        <p:spPr>
          <a:xfrm>
            <a:off x="844367" y="1976070"/>
            <a:ext cx="3426044" cy="1249987"/>
          </a:xfrm>
          <a:prstGeom prst="rect">
            <a:avLst/>
          </a:prstGeom>
        </p:spPr>
      </p:pic>
      <p:pic>
        <p:nvPicPr>
          <p:cNvPr id="8" name="图片 7">
            <a:extLst>
              <a:ext uri="{FF2B5EF4-FFF2-40B4-BE49-F238E27FC236}">
                <a16:creationId xmlns:a16="http://schemas.microsoft.com/office/drawing/2014/main" id="{6D080FF3-0F7F-3E4F-52E1-59CCEF3474C4}"/>
              </a:ext>
            </a:extLst>
          </p:cNvPr>
          <p:cNvPicPr>
            <a:picLocks noChangeAspect="1"/>
          </p:cNvPicPr>
          <p:nvPr/>
        </p:nvPicPr>
        <p:blipFill>
          <a:blip r:embed="rId6"/>
          <a:stretch>
            <a:fillRect/>
          </a:stretch>
        </p:blipFill>
        <p:spPr>
          <a:xfrm>
            <a:off x="4572000" y="1929999"/>
            <a:ext cx="3467484" cy="1249987"/>
          </a:xfrm>
          <a:prstGeom prst="rect">
            <a:avLst/>
          </a:prstGeom>
        </p:spPr>
      </p:pic>
      <p:pic>
        <p:nvPicPr>
          <p:cNvPr id="9" name="图片 8">
            <a:extLst>
              <a:ext uri="{FF2B5EF4-FFF2-40B4-BE49-F238E27FC236}">
                <a16:creationId xmlns:a16="http://schemas.microsoft.com/office/drawing/2014/main" id="{F7F3ED6F-1943-D917-C055-CA9B9115B304}"/>
              </a:ext>
            </a:extLst>
          </p:cNvPr>
          <p:cNvPicPr>
            <a:picLocks noChangeAspect="1"/>
          </p:cNvPicPr>
          <p:nvPr/>
        </p:nvPicPr>
        <p:blipFill>
          <a:blip r:embed="rId7"/>
          <a:stretch>
            <a:fillRect/>
          </a:stretch>
        </p:blipFill>
        <p:spPr>
          <a:xfrm>
            <a:off x="844367" y="3339917"/>
            <a:ext cx="3426044" cy="1298581"/>
          </a:xfrm>
          <a:prstGeom prst="rect">
            <a:avLst/>
          </a:prstGeom>
        </p:spPr>
      </p:pic>
      <p:pic>
        <p:nvPicPr>
          <p:cNvPr id="10" name="图片 9">
            <a:extLst>
              <a:ext uri="{FF2B5EF4-FFF2-40B4-BE49-F238E27FC236}">
                <a16:creationId xmlns:a16="http://schemas.microsoft.com/office/drawing/2014/main" id="{90CD8CDF-44D9-0165-85DB-243410F8DE38}"/>
              </a:ext>
            </a:extLst>
          </p:cNvPr>
          <p:cNvPicPr>
            <a:picLocks noChangeAspect="1"/>
          </p:cNvPicPr>
          <p:nvPr/>
        </p:nvPicPr>
        <p:blipFill>
          <a:blip r:embed="rId8"/>
          <a:stretch>
            <a:fillRect/>
          </a:stretch>
        </p:blipFill>
        <p:spPr>
          <a:xfrm>
            <a:off x="4608603" y="3330602"/>
            <a:ext cx="3426043" cy="1241595"/>
          </a:xfrm>
          <a:prstGeom prst="rect">
            <a:avLst/>
          </a:prstGeom>
        </p:spPr>
      </p:pic>
      <p:pic>
        <p:nvPicPr>
          <p:cNvPr id="11" name="图片 10">
            <a:extLst>
              <a:ext uri="{FF2B5EF4-FFF2-40B4-BE49-F238E27FC236}">
                <a16:creationId xmlns:a16="http://schemas.microsoft.com/office/drawing/2014/main" id="{37EB6690-C225-D902-9BBA-A5E52BB323D8}"/>
              </a:ext>
            </a:extLst>
          </p:cNvPr>
          <p:cNvPicPr>
            <a:picLocks noChangeAspect="1"/>
          </p:cNvPicPr>
          <p:nvPr/>
        </p:nvPicPr>
        <p:blipFill>
          <a:blip r:embed="rId9"/>
          <a:stretch>
            <a:fillRect/>
          </a:stretch>
        </p:blipFill>
        <p:spPr>
          <a:xfrm>
            <a:off x="844367" y="4736168"/>
            <a:ext cx="3426044" cy="1253683"/>
          </a:xfrm>
          <a:prstGeom prst="rect">
            <a:avLst/>
          </a:prstGeom>
        </p:spPr>
      </p:pic>
      <p:pic>
        <p:nvPicPr>
          <p:cNvPr id="12" name="图片 11">
            <a:extLst>
              <a:ext uri="{FF2B5EF4-FFF2-40B4-BE49-F238E27FC236}">
                <a16:creationId xmlns:a16="http://schemas.microsoft.com/office/drawing/2014/main" id="{6D4F4205-58AE-409C-3C95-CB647CE97872}"/>
              </a:ext>
            </a:extLst>
          </p:cNvPr>
          <p:cNvPicPr>
            <a:picLocks noChangeAspect="1"/>
          </p:cNvPicPr>
          <p:nvPr/>
        </p:nvPicPr>
        <p:blipFill>
          <a:blip r:embed="rId10"/>
          <a:stretch>
            <a:fillRect/>
          </a:stretch>
        </p:blipFill>
        <p:spPr>
          <a:xfrm>
            <a:off x="4623594" y="4736169"/>
            <a:ext cx="3411052" cy="1223268"/>
          </a:xfrm>
          <a:prstGeom prst="rect">
            <a:avLst/>
          </a:prstGeom>
        </p:spPr>
      </p:pic>
      <p:sp>
        <p:nvSpPr>
          <p:cNvPr id="14" name="文本框 13">
            <a:extLst>
              <a:ext uri="{FF2B5EF4-FFF2-40B4-BE49-F238E27FC236}">
                <a16:creationId xmlns:a16="http://schemas.microsoft.com/office/drawing/2014/main" id="{3D0C1A32-230A-E549-2BBD-F20F442A4C93}"/>
              </a:ext>
            </a:extLst>
          </p:cNvPr>
          <p:cNvSpPr txBox="1"/>
          <p:nvPr/>
        </p:nvSpPr>
        <p:spPr>
          <a:xfrm>
            <a:off x="2138518" y="6074550"/>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油泵电机电流保护值</a:t>
            </a:r>
            <a:endParaRPr lang="zh-CN" altLang="en-US" sz="2000" dirty="0"/>
          </a:p>
        </p:txBody>
      </p:sp>
    </p:spTree>
    <p:extLst>
      <p:ext uri="{BB962C8B-B14F-4D97-AF65-F5344CB8AC3E}">
        <p14:creationId xmlns:p14="http://schemas.microsoft.com/office/powerpoint/2010/main" val="429055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硬件保护故障</a:t>
            </a:r>
            <a:r>
              <a:rPr lang="en-US" altLang="zh-CN" sz="2800" b="1" kern="100" dirty="0"/>
              <a:t>E64</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09973"/>
            <a:ext cx="8229600" cy="4372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100" b="1" kern="100" dirty="0">
                <a:latin typeface="宋体" panose="02010600030101010101" pitchFamily="2" charset="-122"/>
                <a:ea typeface="宋体" panose="02010600030101010101" pitchFamily="2" charset="-122"/>
              </a:rPr>
              <a:t>事件机理：</a:t>
            </a:r>
            <a:r>
              <a:rPr lang="zh-CN" altLang="en-US" sz="2100" kern="100" dirty="0">
                <a:latin typeface="宋体" panose="02010600030101010101" pitchFamily="2" charset="-122"/>
                <a:ea typeface="宋体" panose="02010600030101010101" pitchFamily="2" charset="-122"/>
              </a:rPr>
              <a:t>硬件保护故障包括蝶阀</a:t>
            </a:r>
            <a:r>
              <a:rPr lang="en-US" altLang="zh-CN" sz="2100" kern="100" dirty="0">
                <a:latin typeface="宋体" panose="02010600030101010101" pitchFamily="2" charset="-122"/>
                <a:ea typeface="宋体" panose="02010600030101010101" pitchFamily="2" charset="-122"/>
              </a:rPr>
              <a:t>1</a:t>
            </a:r>
            <a:r>
              <a:rPr lang="zh-CN" altLang="en-US" sz="2100" kern="100" dirty="0">
                <a:latin typeface="宋体" panose="02010600030101010101" pitchFamily="2" charset="-122"/>
                <a:ea typeface="宋体" panose="02010600030101010101" pitchFamily="2" charset="-122"/>
              </a:rPr>
              <a:t>硬件保护故障、蝶阀</a:t>
            </a:r>
            <a:r>
              <a:rPr lang="en-US" altLang="zh-CN" sz="2100" kern="100" dirty="0">
                <a:latin typeface="宋体" panose="02010600030101010101" pitchFamily="2" charset="-122"/>
                <a:ea typeface="宋体" panose="02010600030101010101" pitchFamily="2" charset="-122"/>
              </a:rPr>
              <a:t>2</a:t>
            </a:r>
            <a:r>
              <a:rPr lang="zh-CN" altLang="en-US" sz="2100" kern="100" dirty="0">
                <a:latin typeface="宋体" panose="02010600030101010101" pitchFamily="2" charset="-122"/>
                <a:ea typeface="宋体" panose="02010600030101010101" pitchFamily="2" charset="-122"/>
              </a:rPr>
              <a:t>硬件保护故障以及油泵电机硬件保护故障。复查软件，硬件保护故障是通过检测硬件</a:t>
            </a:r>
            <a:r>
              <a:rPr lang="en-US" altLang="zh-CN" sz="2100" kern="100" dirty="0">
                <a:latin typeface="宋体" panose="02010600030101010101" pitchFamily="2" charset="-122"/>
                <a:ea typeface="宋体" panose="02010600030101010101" pitchFamily="2" charset="-122"/>
              </a:rPr>
              <a:t>IO</a:t>
            </a:r>
            <a:r>
              <a:rPr lang="zh-CN" altLang="en-US" sz="2100" kern="100" dirty="0">
                <a:latin typeface="宋体" panose="02010600030101010101" pitchFamily="2" charset="-122"/>
                <a:ea typeface="宋体" panose="02010600030101010101" pitchFamily="2" charset="-122"/>
              </a:rPr>
              <a:t>（</a:t>
            </a:r>
            <a:r>
              <a:rPr lang="en-US" altLang="zh-CN" sz="2100" kern="100" dirty="0">
                <a:latin typeface="宋体" panose="02010600030101010101" pitchFamily="2" charset="-122"/>
                <a:ea typeface="宋体" panose="02010600030101010101" pitchFamily="2" charset="-122"/>
              </a:rPr>
              <a:t>GPIO13</a:t>
            </a:r>
            <a:r>
              <a:rPr lang="zh-CN" altLang="en-US" sz="2100" kern="100" dirty="0">
                <a:latin typeface="宋体" panose="02010600030101010101" pitchFamily="2" charset="-122"/>
                <a:ea typeface="宋体" panose="02010600030101010101" pitchFamily="2" charset="-122"/>
              </a:rPr>
              <a:t>）的状态确定的，当检测到</a:t>
            </a:r>
            <a:r>
              <a:rPr lang="en-US" altLang="zh-CN" sz="2100" kern="100" dirty="0">
                <a:latin typeface="宋体" panose="02010600030101010101" pitchFamily="2" charset="-122"/>
                <a:ea typeface="宋体" panose="02010600030101010101" pitchFamily="2" charset="-122"/>
              </a:rPr>
              <a:t>IO</a:t>
            </a:r>
            <a:r>
              <a:rPr lang="zh-CN" altLang="en-US" sz="2100" kern="100" dirty="0">
                <a:latin typeface="宋体" panose="02010600030101010101" pitchFamily="2" charset="-122"/>
                <a:ea typeface="宋体" panose="02010600030101010101" pitchFamily="2" charset="-122"/>
              </a:rPr>
              <a:t>为低电平时，将硬件故障位设置为</a:t>
            </a:r>
            <a:r>
              <a:rPr lang="en-US" altLang="zh-CN" sz="2100" kern="100" dirty="0">
                <a:latin typeface="宋体" panose="02010600030101010101" pitchFamily="2" charset="-122"/>
                <a:ea typeface="宋体" panose="02010600030101010101" pitchFamily="2" charset="-122"/>
              </a:rPr>
              <a:t>1</a:t>
            </a:r>
            <a:r>
              <a:rPr lang="zh-CN" altLang="en-US" sz="2100" kern="100" dirty="0">
                <a:latin typeface="宋体" panose="02010600030101010101" pitchFamily="2" charset="-122"/>
                <a:ea typeface="宋体" panose="02010600030101010101" pitchFamily="2" charset="-122"/>
              </a:rPr>
              <a:t>，并关闭</a:t>
            </a:r>
            <a:r>
              <a:rPr lang="en-US" altLang="zh-CN" sz="2100" kern="100" dirty="0">
                <a:latin typeface="宋体" panose="02010600030101010101" pitchFamily="2" charset="-122"/>
                <a:ea typeface="宋体" panose="02010600030101010101" pitchFamily="2" charset="-122"/>
              </a:rPr>
              <a:t>PWM</a:t>
            </a:r>
            <a:r>
              <a:rPr lang="zh-CN" altLang="en-US" sz="2100" kern="100" dirty="0">
                <a:latin typeface="宋体" panose="02010600030101010101" pitchFamily="2" charset="-122"/>
                <a:ea typeface="宋体" panose="02010600030101010101" pitchFamily="2" charset="-122"/>
              </a:rPr>
              <a:t>波输出，停止电机控制；当检测到</a:t>
            </a:r>
            <a:r>
              <a:rPr lang="en-US" altLang="zh-CN" sz="2100" kern="100" dirty="0">
                <a:latin typeface="宋体" panose="02010600030101010101" pitchFamily="2" charset="-122"/>
                <a:ea typeface="宋体" panose="02010600030101010101" pitchFamily="2" charset="-122"/>
              </a:rPr>
              <a:t>IO</a:t>
            </a:r>
            <a:r>
              <a:rPr lang="zh-CN" altLang="en-US" sz="2100" kern="100" dirty="0">
                <a:latin typeface="宋体" panose="02010600030101010101" pitchFamily="2" charset="-122"/>
                <a:ea typeface="宋体" panose="02010600030101010101" pitchFamily="2" charset="-122"/>
              </a:rPr>
              <a:t>为高电平时，将硬件故障为设置为</a:t>
            </a:r>
            <a:r>
              <a:rPr lang="en-US" altLang="zh-CN" sz="2100" kern="100" dirty="0">
                <a:latin typeface="宋体" panose="02010600030101010101" pitchFamily="2" charset="-122"/>
                <a:ea typeface="宋体" panose="02010600030101010101" pitchFamily="2" charset="-122"/>
              </a:rPr>
              <a:t>0</a:t>
            </a:r>
            <a:r>
              <a:rPr lang="zh-CN" altLang="en-US" sz="2100" kern="100" dirty="0">
                <a:latin typeface="宋体" panose="02010600030101010101" pitchFamily="2" charset="-122"/>
                <a:ea typeface="宋体" panose="02010600030101010101" pitchFamily="2" charset="-122"/>
              </a:rPr>
              <a:t>，恢复控制器对电机的控制功能。</a:t>
            </a:r>
          </a:p>
          <a:p>
            <a:pPr marL="342900" lvl="1" indent="0" algn="just">
              <a:lnSpc>
                <a:spcPct val="130000"/>
              </a:lnSpc>
              <a:buFont typeface="Wingdings" pitchFamily="2" charset="2"/>
              <a:buNone/>
            </a:pPr>
            <a:r>
              <a:rPr lang="zh-CN" altLang="en-US" sz="2100" b="1" kern="100" dirty="0">
                <a:latin typeface="宋体" panose="02010600030101010101" pitchFamily="2" charset="-122"/>
                <a:ea typeface="宋体" panose="02010600030101010101" pitchFamily="2" charset="-122"/>
              </a:rPr>
              <a:t>事件验证：</a:t>
            </a:r>
            <a:r>
              <a:rPr lang="zh-CN" altLang="en-US" sz="2100" kern="100" dirty="0">
                <a:latin typeface="宋体" panose="02010600030101010101" pitchFamily="2" charset="-122"/>
                <a:ea typeface="宋体" panose="02010600030101010101" pitchFamily="2" charset="-122"/>
              </a:rPr>
              <a:t>复查硬件原理图，如图</a:t>
            </a:r>
            <a:r>
              <a:rPr lang="en-US" altLang="zh-CN" sz="2100" kern="100" dirty="0">
                <a:latin typeface="宋体" panose="02010600030101010101" pitchFamily="2" charset="-122"/>
                <a:ea typeface="宋体" panose="02010600030101010101" pitchFamily="2" charset="-122"/>
              </a:rPr>
              <a:t>32</a:t>
            </a:r>
            <a:r>
              <a:rPr lang="zh-CN" altLang="en-US" sz="2100" kern="100" dirty="0">
                <a:latin typeface="宋体" panose="02010600030101010101" pitchFamily="2" charset="-122"/>
                <a:ea typeface="宋体" panose="02010600030101010101" pitchFamily="2" charset="-122"/>
              </a:rPr>
              <a:t>所示，硬件保护的原理是电当硬件检测到母线电流大于</a:t>
            </a:r>
            <a:r>
              <a:rPr lang="en-US" altLang="zh-CN" sz="2100" kern="100" dirty="0">
                <a:latin typeface="宋体" panose="02010600030101010101" pitchFamily="2" charset="-122"/>
                <a:ea typeface="宋体" panose="02010600030101010101" pitchFamily="2" charset="-122"/>
              </a:rPr>
              <a:t>16A</a:t>
            </a:r>
            <a:r>
              <a:rPr lang="zh-CN" altLang="en-US" sz="2100" kern="100" dirty="0">
                <a:latin typeface="宋体" panose="02010600030101010101" pitchFamily="2" charset="-122"/>
                <a:ea typeface="宋体" panose="02010600030101010101" pitchFamily="2" charset="-122"/>
              </a:rPr>
              <a:t>时，将</a:t>
            </a:r>
            <a:r>
              <a:rPr lang="en-US" altLang="zh-CN" sz="2100" kern="100" dirty="0">
                <a:latin typeface="宋体" panose="02010600030101010101" pitchFamily="2" charset="-122"/>
                <a:ea typeface="宋体" panose="02010600030101010101" pitchFamily="2" charset="-122"/>
              </a:rPr>
              <a:t>DSP</a:t>
            </a:r>
            <a:r>
              <a:rPr lang="zh-CN" altLang="en-US" sz="2100" kern="100" dirty="0">
                <a:latin typeface="宋体" panose="02010600030101010101" pitchFamily="2" charset="-122"/>
                <a:ea typeface="宋体" panose="02010600030101010101" pitchFamily="2" charset="-122"/>
              </a:rPr>
              <a:t>的</a:t>
            </a:r>
            <a:r>
              <a:rPr lang="en-US" altLang="zh-CN" sz="2100" kern="100" dirty="0">
                <a:latin typeface="宋体" panose="02010600030101010101" pitchFamily="2" charset="-122"/>
                <a:ea typeface="宋体" panose="02010600030101010101" pitchFamily="2" charset="-122"/>
              </a:rPr>
              <a:t>GPIO13</a:t>
            </a:r>
            <a:r>
              <a:rPr lang="zh-CN" altLang="en-US" sz="2100" kern="100" dirty="0">
                <a:latin typeface="宋体" panose="02010600030101010101" pitchFamily="2" charset="-122"/>
                <a:ea typeface="宋体" panose="02010600030101010101" pitchFamily="2" charset="-122"/>
              </a:rPr>
              <a:t>置为低电平。在试验过程中测试电机未启动时，硬件保护信号未被触发，不是造成停机的原因，因此硬件保护的故障原因可以排除。</a:t>
            </a:r>
          </a:p>
        </p:txBody>
      </p:sp>
    </p:spTree>
    <p:extLst>
      <p:ext uri="{BB962C8B-B14F-4D97-AF65-F5344CB8AC3E}">
        <p14:creationId xmlns:p14="http://schemas.microsoft.com/office/powerpoint/2010/main" val="148536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硬件保护故障</a:t>
            </a:r>
            <a:r>
              <a:rPr lang="en-US" altLang="zh-CN" sz="2800" b="1" kern="100" dirty="0"/>
              <a:t>E64</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395288" y="5811196"/>
            <a:ext cx="8229600" cy="6233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事件结论：</a:t>
            </a:r>
            <a:r>
              <a:rPr lang="zh-CN" altLang="en-US" sz="2000" kern="100" dirty="0">
                <a:latin typeface="宋体" panose="02010600030101010101" pitchFamily="2" charset="-122"/>
                <a:ea typeface="宋体" panose="02010600030101010101" pitchFamily="2" charset="-122"/>
              </a:rPr>
              <a:t>硬件保护故障因素可以排除。</a:t>
            </a:r>
          </a:p>
        </p:txBody>
      </p:sp>
      <p:pic>
        <p:nvPicPr>
          <p:cNvPr id="3" name="图片 2">
            <a:extLst>
              <a:ext uri="{FF2B5EF4-FFF2-40B4-BE49-F238E27FC236}">
                <a16:creationId xmlns:a16="http://schemas.microsoft.com/office/drawing/2014/main" id="{26FAC35A-3C13-ABF9-44B0-45C6EA10AD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27054" y="2035167"/>
            <a:ext cx="5566067" cy="3232424"/>
          </a:xfrm>
          <a:prstGeom prst="rect">
            <a:avLst/>
          </a:prstGeom>
          <a:noFill/>
          <a:ln>
            <a:noFill/>
          </a:ln>
        </p:spPr>
      </p:pic>
      <p:sp>
        <p:nvSpPr>
          <p:cNvPr id="9" name="文本框 8">
            <a:extLst>
              <a:ext uri="{FF2B5EF4-FFF2-40B4-BE49-F238E27FC236}">
                <a16:creationId xmlns:a16="http://schemas.microsoft.com/office/drawing/2014/main" id="{68C0A4C3-376D-705E-BFDC-6F356DF24DEB}"/>
              </a:ext>
            </a:extLst>
          </p:cNvPr>
          <p:cNvSpPr txBox="1"/>
          <p:nvPr/>
        </p:nvSpPr>
        <p:spPr>
          <a:xfrm>
            <a:off x="2182864" y="5388680"/>
            <a:ext cx="4654446"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硬件过流保护原理</a:t>
            </a:r>
            <a:endParaRPr lang="zh-CN" altLang="en-US" sz="2000" dirty="0"/>
          </a:p>
        </p:txBody>
      </p:sp>
    </p:spTree>
    <p:extLst>
      <p:ext uri="{BB962C8B-B14F-4D97-AF65-F5344CB8AC3E}">
        <p14:creationId xmlns:p14="http://schemas.microsoft.com/office/powerpoint/2010/main" val="401526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软件限位故障</a:t>
            </a:r>
            <a:r>
              <a:rPr lang="en-US" altLang="zh-CN" sz="2800" b="1" kern="100" dirty="0"/>
              <a:t>E65</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199" y="1909973"/>
            <a:ext cx="8377237" cy="4372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事件机理：</a:t>
            </a:r>
            <a:r>
              <a:rPr lang="zh-CN" altLang="en-US" sz="2000" kern="100" dirty="0">
                <a:latin typeface="宋体" panose="02010600030101010101" pitchFamily="2" charset="-122"/>
                <a:ea typeface="宋体" panose="02010600030101010101" pitchFamily="2" charset="-122"/>
              </a:rPr>
              <a:t>软件限位故障针对的是两路蝶阀（蝶阀</a:t>
            </a:r>
            <a:r>
              <a:rPr lang="en-US" altLang="zh-CN" sz="2000" kern="100" dirty="0">
                <a:latin typeface="宋体" panose="02010600030101010101" pitchFamily="2" charset="-122"/>
                <a:ea typeface="宋体" panose="02010600030101010101" pitchFamily="2" charset="-122"/>
              </a:rPr>
              <a:t>1</a:t>
            </a:r>
            <a:r>
              <a:rPr lang="zh-CN" altLang="en-US" sz="2000" kern="100" dirty="0">
                <a:latin typeface="宋体" panose="02010600030101010101" pitchFamily="2" charset="-122"/>
                <a:ea typeface="宋体" panose="02010600030101010101" pitchFamily="2" charset="-122"/>
              </a:rPr>
              <a:t>软件限位故障和蝶阀</a:t>
            </a:r>
            <a:r>
              <a:rPr lang="en-US" altLang="zh-CN" sz="2000" kern="100" dirty="0">
                <a:latin typeface="宋体" panose="02010600030101010101" pitchFamily="2" charset="-122"/>
                <a:ea typeface="宋体" panose="02010600030101010101" pitchFamily="2" charset="-122"/>
              </a:rPr>
              <a:t>2</a:t>
            </a:r>
            <a:r>
              <a:rPr lang="zh-CN" altLang="en-US" sz="2000" kern="100" dirty="0">
                <a:latin typeface="宋体" panose="02010600030101010101" pitchFamily="2" charset="-122"/>
                <a:ea typeface="宋体" panose="02010600030101010101" pitchFamily="2" charset="-122"/>
              </a:rPr>
              <a:t>软件限位故障），当蝶阀当前位置小于阈值下限或大于等于阈值上限时，将软件限位故障位设置为</a:t>
            </a:r>
            <a:r>
              <a:rPr lang="en-US" altLang="zh-CN" sz="2000" kern="100" dirty="0">
                <a:latin typeface="宋体" panose="02010600030101010101" pitchFamily="2" charset="-122"/>
                <a:ea typeface="宋体" panose="02010600030101010101" pitchFamily="2" charset="-122"/>
              </a:rPr>
              <a:t>1</a:t>
            </a:r>
            <a:r>
              <a:rPr lang="zh-CN" altLang="en-US" sz="2000" kern="100" dirty="0">
                <a:latin typeface="宋体" panose="02010600030101010101" pitchFamily="2" charset="-122"/>
                <a:ea typeface="宋体" panose="02010600030101010101" pitchFamily="2" charset="-122"/>
              </a:rPr>
              <a:t>，否则设置为</a:t>
            </a:r>
            <a:r>
              <a:rPr lang="en-US" altLang="zh-CN" sz="2000" kern="100" dirty="0">
                <a:latin typeface="宋体" panose="02010600030101010101" pitchFamily="2" charset="-122"/>
                <a:ea typeface="宋体" panose="02010600030101010101" pitchFamily="2" charset="-122"/>
              </a:rPr>
              <a:t>0</a:t>
            </a:r>
            <a:r>
              <a:rPr lang="zh-CN" altLang="en-US" sz="2000" kern="100" dirty="0">
                <a:latin typeface="宋体" panose="02010600030101010101" pitchFamily="2" charset="-122"/>
                <a:ea typeface="宋体" panose="02010600030101010101" pitchFamily="2" charset="-122"/>
              </a:rPr>
              <a:t>。</a:t>
            </a:r>
          </a:p>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事件验证：</a:t>
            </a:r>
            <a:r>
              <a:rPr lang="zh-CN" altLang="en-US" sz="2000" kern="100" dirty="0">
                <a:latin typeface="宋体" panose="02010600030101010101" pitchFamily="2" charset="-122"/>
                <a:ea typeface="宋体" panose="02010600030101010101" pitchFamily="2" charset="-122"/>
              </a:rPr>
              <a:t>①复查软件，软件限位故障处理流程如下：</a:t>
            </a:r>
            <a:r>
              <a:rPr lang="en-US" altLang="zh-CN" sz="2000" kern="100" dirty="0">
                <a:latin typeface="宋体" panose="02010600030101010101" pitchFamily="2" charset="-122"/>
                <a:ea typeface="宋体" panose="02010600030101010101" pitchFamily="2" charset="-122"/>
              </a:rPr>
              <a:t>1</a:t>
            </a:r>
            <a:r>
              <a:rPr lang="zh-CN" altLang="en-US" sz="2000" kern="100" dirty="0">
                <a:latin typeface="宋体" panose="02010600030101010101" pitchFamily="2" charset="-122"/>
                <a:ea typeface="宋体" panose="02010600030101010101" pitchFamily="2" charset="-122"/>
              </a:rPr>
              <a:t>）通过读取</a:t>
            </a:r>
            <a:r>
              <a:rPr lang="en-US" altLang="zh-CN" sz="2000" kern="100" dirty="0">
                <a:latin typeface="宋体" panose="02010600030101010101" pitchFamily="2" charset="-122"/>
                <a:ea typeface="宋体" panose="02010600030101010101" pitchFamily="2" charset="-122"/>
              </a:rPr>
              <a:t>AD2S1210</a:t>
            </a:r>
            <a:r>
              <a:rPr lang="zh-CN" altLang="en-US" sz="2000" kern="100" dirty="0">
                <a:latin typeface="宋体" panose="02010600030101010101" pitchFamily="2" charset="-122"/>
                <a:ea typeface="宋体" panose="02010600030101010101" pitchFamily="2" charset="-122"/>
              </a:rPr>
              <a:t>获取蝶阀当前位置；</a:t>
            </a:r>
            <a:r>
              <a:rPr lang="en-US" altLang="zh-CN" sz="2000" kern="100" dirty="0">
                <a:latin typeface="宋体" panose="02010600030101010101" pitchFamily="2" charset="-122"/>
                <a:ea typeface="宋体" panose="02010600030101010101" pitchFamily="2" charset="-122"/>
              </a:rPr>
              <a:t>2</a:t>
            </a:r>
            <a:r>
              <a:rPr lang="zh-CN" altLang="en-US" sz="2000" kern="100" dirty="0">
                <a:latin typeface="宋体" panose="02010600030101010101" pitchFamily="2" charset="-122"/>
                <a:ea typeface="宋体" panose="02010600030101010101" pitchFamily="2" charset="-122"/>
              </a:rPr>
              <a:t>）判断当前蝶阀位置是否大于阈值上限或者小于阈值下限；</a:t>
            </a:r>
            <a:r>
              <a:rPr lang="en-US" altLang="zh-CN" sz="2000" kern="100" dirty="0">
                <a:latin typeface="宋体" panose="02010600030101010101" pitchFamily="2" charset="-122"/>
                <a:ea typeface="宋体" panose="02010600030101010101" pitchFamily="2" charset="-122"/>
              </a:rPr>
              <a:t>3</a:t>
            </a:r>
            <a:r>
              <a:rPr lang="zh-CN" altLang="en-US" sz="2000" kern="100" dirty="0">
                <a:latin typeface="宋体" panose="02010600030101010101" pitchFamily="2" charset="-122"/>
                <a:ea typeface="宋体" panose="02010600030101010101" pitchFamily="2" charset="-122"/>
              </a:rPr>
              <a:t>）通过</a:t>
            </a:r>
            <a:r>
              <a:rPr lang="en-US" altLang="zh-CN" sz="2000" kern="100" dirty="0">
                <a:latin typeface="宋体" panose="02010600030101010101" pitchFamily="2" charset="-122"/>
                <a:ea typeface="宋体" panose="02010600030101010101" pitchFamily="2" charset="-122"/>
              </a:rPr>
              <a:t>RS422</a:t>
            </a:r>
            <a:r>
              <a:rPr lang="zh-CN" altLang="en-US" sz="2000" kern="100" dirty="0">
                <a:latin typeface="宋体" panose="02010600030101010101" pitchFamily="2" charset="-122"/>
                <a:ea typeface="宋体" panose="02010600030101010101" pitchFamily="2" charset="-122"/>
              </a:rPr>
              <a:t>上传至上位机。</a:t>
            </a:r>
          </a:p>
          <a:p>
            <a:pPr marL="342900" lvl="1" indent="0" algn="just">
              <a:lnSpc>
                <a:spcPct val="130000"/>
              </a:lnSpc>
              <a:buFont typeface="Wingdings" pitchFamily="2" charset="2"/>
              <a:buNone/>
            </a:pPr>
            <a:r>
              <a:rPr lang="zh-CN" altLang="en-US" sz="2000" kern="100" dirty="0">
                <a:latin typeface="宋体" panose="02010600030101010101" pitchFamily="2" charset="-122"/>
                <a:ea typeface="宋体" panose="02010600030101010101" pitchFamily="2" charset="-122"/>
              </a:rPr>
              <a:t>②复查软件，蝶阀阈值上限和下限阈值分别使用变量</a:t>
            </a:r>
            <a:r>
              <a:rPr lang="en-US" altLang="zh-CN" sz="2000" kern="100" dirty="0">
                <a:latin typeface="宋体" panose="02010600030101010101" pitchFamily="2" charset="-122"/>
                <a:ea typeface="宋体" panose="02010600030101010101" pitchFamily="2" charset="-122"/>
              </a:rPr>
              <a:t>POSMAX = 65000</a:t>
            </a:r>
            <a:r>
              <a:rPr lang="zh-CN" altLang="en-US" sz="2000" kern="100" dirty="0">
                <a:latin typeface="宋体" panose="02010600030101010101" pitchFamily="2" charset="-122"/>
                <a:ea typeface="宋体" panose="02010600030101010101" pitchFamily="2" charset="-122"/>
              </a:rPr>
              <a:t>和</a:t>
            </a:r>
            <a:r>
              <a:rPr lang="en-US" altLang="zh-CN" sz="2000" kern="100" dirty="0">
                <a:latin typeface="宋体" panose="02010600030101010101" pitchFamily="2" charset="-122"/>
                <a:ea typeface="宋体" panose="02010600030101010101" pitchFamily="2" charset="-122"/>
              </a:rPr>
              <a:t>POSMIN = 500 </a:t>
            </a:r>
            <a:r>
              <a:rPr lang="zh-CN" altLang="en-US" sz="2000" kern="100" dirty="0">
                <a:latin typeface="宋体" panose="02010600030101010101" pitchFamily="2" charset="-122"/>
                <a:ea typeface="宋体" panose="02010600030101010101" pitchFamily="2" charset="-122"/>
              </a:rPr>
              <a:t>表示。其中</a:t>
            </a:r>
            <a:r>
              <a:rPr lang="en-US" altLang="zh-CN" sz="2000" kern="100" dirty="0">
                <a:latin typeface="宋体" panose="02010600030101010101" pitchFamily="2" charset="-122"/>
                <a:ea typeface="宋体" panose="02010600030101010101" pitchFamily="2" charset="-122"/>
              </a:rPr>
              <a:t>360°</a:t>
            </a:r>
            <a:r>
              <a:rPr lang="zh-CN" altLang="en-US" sz="2000" kern="100" dirty="0">
                <a:latin typeface="宋体" panose="02010600030101010101" pitchFamily="2" charset="-122"/>
                <a:ea typeface="宋体" panose="02010600030101010101" pitchFamily="2" charset="-122"/>
              </a:rPr>
              <a:t>的范围由</a:t>
            </a:r>
            <a:r>
              <a:rPr lang="en-US" altLang="zh-CN" sz="2000" kern="100" dirty="0">
                <a:latin typeface="宋体" panose="02010600030101010101" pitchFamily="2" charset="-122"/>
                <a:ea typeface="宋体" panose="02010600030101010101" pitchFamily="2" charset="-122"/>
              </a:rPr>
              <a:t>0~65535</a:t>
            </a:r>
            <a:r>
              <a:rPr lang="zh-CN" altLang="en-US" sz="2000" kern="100" dirty="0">
                <a:latin typeface="宋体" panose="02010600030101010101" pitchFamily="2" charset="-122"/>
                <a:ea typeface="宋体" panose="02010600030101010101" pitchFamily="2" charset="-122"/>
              </a:rPr>
              <a:t>表示，通过比例计算可知蝶阀位置上限阈值为</a:t>
            </a:r>
            <a:r>
              <a:rPr lang="en-US" altLang="zh-CN" sz="2000" kern="100" dirty="0">
                <a:latin typeface="宋体" panose="02010600030101010101" pitchFamily="2" charset="-122"/>
                <a:ea typeface="宋体" panose="02010600030101010101" pitchFamily="2" charset="-122"/>
              </a:rPr>
              <a:t>357.05°</a:t>
            </a:r>
            <a:r>
              <a:rPr lang="zh-CN" altLang="en-US" sz="2000" kern="100" dirty="0">
                <a:latin typeface="宋体" panose="02010600030101010101" pitchFamily="2" charset="-122"/>
                <a:ea typeface="宋体" panose="02010600030101010101" pitchFamily="2" charset="-122"/>
              </a:rPr>
              <a:t>，下限阈值为</a:t>
            </a:r>
            <a:r>
              <a:rPr lang="en-US" altLang="zh-CN" sz="2000" kern="100" dirty="0">
                <a:latin typeface="宋体" panose="02010600030101010101" pitchFamily="2" charset="-122"/>
                <a:ea typeface="宋体" panose="02010600030101010101" pitchFamily="2" charset="-122"/>
              </a:rPr>
              <a:t>2.74°</a:t>
            </a:r>
            <a:r>
              <a:rPr lang="zh-CN" altLang="en-US" sz="2000" kern="100" dirty="0">
                <a:latin typeface="宋体" panose="02010600030101010101" pitchFamily="2" charset="-122"/>
                <a:ea typeface="宋体" panose="02010600030101010101" pitchFamily="2" charset="-122"/>
              </a:rPr>
              <a:t>。此次停机的电机为油泵电机，不存在软件限位问题，不是停机的原因。</a:t>
            </a:r>
          </a:p>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事件结论：</a:t>
            </a:r>
            <a:r>
              <a:rPr lang="zh-CN" altLang="en-US" sz="2000" kern="100" dirty="0">
                <a:latin typeface="宋体" panose="02010600030101010101" pitchFamily="2" charset="-122"/>
                <a:ea typeface="宋体" panose="02010600030101010101" pitchFamily="2" charset="-122"/>
              </a:rPr>
              <a:t>软件限位故障因素可以排除。</a:t>
            </a:r>
          </a:p>
        </p:txBody>
      </p:sp>
    </p:spTree>
    <p:extLst>
      <p:ext uri="{BB962C8B-B14F-4D97-AF65-F5344CB8AC3E}">
        <p14:creationId xmlns:p14="http://schemas.microsoft.com/office/powerpoint/2010/main" val="374563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直流侧电压参数不合理故障</a:t>
            </a:r>
            <a:r>
              <a:rPr lang="en-US" altLang="zh-CN" sz="2800" b="1" kern="100" dirty="0"/>
              <a:t>E66</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09972"/>
            <a:ext cx="8229600" cy="35914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事件机理：</a:t>
            </a:r>
            <a:r>
              <a:rPr lang="zh-CN" altLang="en-US" sz="2000" kern="100" dirty="0">
                <a:latin typeface="宋体" panose="02010600030101010101" pitchFamily="2" charset="-122"/>
                <a:ea typeface="宋体" panose="02010600030101010101" pitchFamily="2" charset="-122"/>
              </a:rPr>
              <a:t>直流侧电压（变量：</a:t>
            </a:r>
            <a:r>
              <a:rPr lang="en-US" altLang="zh-CN" sz="2000" kern="100" dirty="0" err="1">
                <a:latin typeface="宋体" panose="02010600030101010101" pitchFamily="2" charset="-122"/>
                <a:ea typeface="宋体" panose="02010600030101010101" pitchFamily="2" charset="-122"/>
              </a:rPr>
              <a:t>Udc_Mche</a:t>
            </a:r>
            <a:r>
              <a:rPr lang="zh-CN" altLang="en-US" sz="2000" kern="100" dirty="0">
                <a:latin typeface="宋体" panose="02010600030101010101" pitchFamily="2" charset="-122"/>
                <a:ea typeface="宋体" panose="02010600030101010101" pitchFamily="2" charset="-122"/>
              </a:rPr>
              <a:t>）直接参与</a:t>
            </a:r>
            <a:r>
              <a:rPr lang="en-US" altLang="zh-CN" sz="2000" kern="100" dirty="0">
                <a:latin typeface="宋体" panose="02010600030101010101" pitchFamily="2" charset="-122"/>
                <a:ea typeface="宋体" panose="02010600030101010101" pitchFamily="2" charset="-122"/>
              </a:rPr>
              <a:t>6</a:t>
            </a:r>
            <a:r>
              <a:rPr lang="zh-CN" altLang="en-US" sz="2000" kern="100" dirty="0">
                <a:latin typeface="宋体" panose="02010600030101010101" pitchFamily="2" charset="-122"/>
                <a:ea typeface="宋体" panose="02010600030101010101" pitchFamily="2" charset="-122"/>
              </a:rPr>
              <a:t>路</a:t>
            </a:r>
            <a:r>
              <a:rPr lang="en-US" altLang="zh-CN" sz="2000" kern="100" dirty="0">
                <a:latin typeface="宋体" panose="02010600030101010101" pitchFamily="2" charset="-122"/>
                <a:ea typeface="宋体" panose="02010600030101010101" pitchFamily="2" charset="-122"/>
              </a:rPr>
              <a:t>PWM</a:t>
            </a:r>
            <a:r>
              <a:rPr lang="zh-CN" altLang="en-US" sz="2000" kern="100" dirty="0">
                <a:latin typeface="宋体" panose="02010600030101010101" pitchFamily="2" charset="-122"/>
                <a:ea typeface="宋体" panose="02010600030101010101" pitchFamily="2" charset="-122"/>
              </a:rPr>
              <a:t>信号的占空比计算，是矢量控制的关键参数，参数不合理会导致电流环的比例、积分系数不合适，进而引起电流环振荡。</a:t>
            </a:r>
            <a:endParaRPr lang="en-US" altLang="zh-CN" sz="2000" kern="100" dirty="0">
              <a:latin typeface="宋体" panose="02010600030101010101" pitchFamily="2" charset="-122"/>
              <a:ea typeface="宋体" panose="02010600030101010101" pitchFamily="2" charset="-122"/>
            </a:endParaRPr>
          </a:p>
          <a:p>
            <a:pPr marL="342900" lvl="1" indent="0" algn="just">
              <a:lnSpc>
                <a:spcPct val="130000"/>
              </a:lnSpc>
              <a:buNone/>
            </a:pPr>
            <a:r>
              <a:rPr lang="zh-CN" altLang="en-US" sz="2000" b="1" kern="100" dirty="0">
                <a:latin typeface="宋体" panose="02010600030101010101" pitchFamily="2" charset="-122"/>
                <a:ea typeface="宋体" panose="02010600030101010101" pitchFamily="2" charset="-122"/>
              </a:rPr>
              <a:t>事件验证：</a:t>
            </a:r>
            <a:r>
              <a:rPr lang="zh-CN" altLang="en-US" sz="2000" kern="100" dirty="0">
                <a:latin typeface="宋体" panose="02010600030101010101" pitchFamily="2" charset="-122"/>
                <a:ea typeface="宋体" panose="02010600030101010101" pitchFamily="2" charset="-122"/>
              </a:rPr>
              <a:t>①复查各控制器参数，</a:t>
            </a:r>
            <a:r>
              <a:rPr lang="en-US" altLang="zh-CN" sz="2000" kern="100" dirty="0">
                <a:latin typeface="宋体" panose="02010600030101010101" pitchFamily="2" charset="-122"/>
                <a:ea typeface="宋体" panose="02010600030101010101" pitchFamily="2" charset="-122"/>
              </a:rPr>
              <a:t>231001#</a:t>
            </a:r>
            <a:r>
              <a:rPr lang="zh-CN" altLang="en-US" sz="2000" kern="100" dirty="0">
                <a:latin typeface="宋体" panose="02010600030101010101" pitchFamily="2" charset="-122"/>
                <a:ea typeface="宋体" panose="02010600030101010101" pitchFamily="2" charset="-122"/>
              </a:rPr>
              <a:t>和</a:t>
            </a:r>
            <a:r>
              <a:rPr lang="en-US" altLang="zh-CN" sz="2000" kern="100" dirty="0">
                <a:latin typeface="宋体" panose="02010600030101010101" pitchFamily="2" charset="-122"/>
                <a:ea typeface="宋体" panose="02010600030101010101" pitchFamily="2" charset="-122"/>
              </a:rPr>
              <a:t>231002#</a:t>
            </a:r>
            <a:r>
              <a:rPr lang="zh-CN" altLang="en-US" sz="2000" kern="100" dirty="0">
                <a:latin typeface="宋体" panose="02010600030101010101" pitchFamily="2" charset="-122"/>
                <a:ea typeface="宋体" panose="02010600030101010101" pitchFamily="2" charset="-122"/>
              </a:rPr>
              <a:t>直流侧电压参数不一致，</a:t>
            </a:r>
            <a:r>
              <a:rPr lang="en-US" altLang="zh-CN" sz="2000" kern="100" dirty="0">
                <a:latin typeface="宋体" panose="02010600030101010101" pitchFamily="2" charset="-122"/>
                <a:ea typeface="宋体" panose="02010600030101010101" pitchFamily="2" charset="-122"/>
              </a:rPr>
              <a:t>231001#</a:t>
            </a:r>
            <a:r>
              <a:rPr lang="zh-CN" altLang="en-US" sz="2000" kern="100" dirty="0">
                <a:latin typeface="宋体" panose="02010600030101010101" pitchFamily="2" charset="-122"/>
                <a:ea typeface="宋体" panose="02010600030101010101" pitchFamily="2" charset="-122"/>
              </a:rPr>
              <a:t>控制器软件设置为</a:t>
            </a:r>
            <a:r>
              <a:rPr lang="en-US" altLang="zh-CN" sz="2000" kern="100" dirty="0">
                <a:latin typeface="宋体" panose="02010600030101010101" pitchFamily="2" charset="-122"/>
                <a:ea typeface="宋体" panose="02010600030101010101" pitchFamily="2" charset="-122"/>
              </a:rPr>
              <a:t>270</a:t>
            </a:r>
            <a:r>
              <a:rPr lang="zh-CN" altLang="en-US" sz="2000" kern="100" dirty="0">
                <a:latin typeface="宋体" panose="02010600030101010101" pitchFamily="2" charset="-122"/>
                <a:ea typeface="宋体" panose="02010600030101010101" pitchFamily="2" charset="-122"/>
              </a:rPr>
              <a:t>，</a:t>
            </a:r>
            <a:r>
              <a:rPr lang="en-US" altLang="zh-CN" sz="2000" kern="100" dirty="0">
                <a:latin typeface="宋体" panose="02010600030101010101" pitchFamily="2" charset="-122"/>
                <a:ea typeface="宋体" panose="02010600030101010101" pitchFamily="2" charset="-122"/>
              </a:rPr>
              <a:t>231002#</a:t>
            </a:r>
            <a:r>
              <a:rPr lang="zh-CN" altLang="en-US" sz="2000" kern="100" dirty="0">
                <a:latin typeface="宋体" panose="02010600030101010101" pitchFamily="2" charset="-122"/>
                <a:ea typeface="宋体" panose="02010600030101010101" pitchFamily="2" charset="-122"/>
              </a:rPr>
              <a:t>控制器软件设置为</a:t>
            </a:r>
            <a:r>
              <a:rPr lang="en-US" altLang="zh-CN" sz="2000" kern="100" dirty="0">
                <a:latin typeface="宋体" panose="02010600030101010101" pitchFamily="2" charset="-122"/>
                <a:ea typeface="宋体" panose="02010600030101010101" pitchFamily="2" charset="-122"/>
              </a:rPr>
              <a:t>30</a:t>
            </a:r>
            <a:r>
              <a:rPr lang="zh-CN" altLang="en-US" sz="2000" kern="100" dirty="0">
                <a:latin typeface="宋体" panose="02010600030101010101" pitchFamily="2" charset="-122"/>
                <a:ea typeface="宋体" panose="02010600030101010101" pitchFamily="2" charset="-122"/>
              </a:rPr>
              <a:t>。当直流侧电压设置为</a:t>
            </a:r>
            <a:r>
              <a:rPr lang="en-US" altLang="zh-CN" sz="2000" kern="100" dirty="0">
                <a:latin typeface="宋体" panose="02010600030101010101" pitchFamily="2" charset="-122"/>
                <a:ea typeface="宋体" panose="02010600030101010101" pitchFamily="2" charset="-122"/>
              </a:rPr>
              <a:t>30</a:t>
            </a:r>
            <a:r>
              <a:rPr lang="zh-CN" altLang="en-US" sz="2000" kern="100" dirty="0">
                <a:latin typeface="宋体" panose="02010600030101010101" pitchFamily="2" charset="-122"/>
                <a:ea typeface="宋体" panose="02010600030101010101" pitchFamily="2" charset="-122"/>
              </a:rPr>
              <a:t>时，启动电机，三相电流波形如图</a:t>
            </a:r>
            <a:r>
              <a:rPr lang="en-US" altLang="zh-CN" sz="2000" kern="100" dirty="0">
                <a:latin typeface="宋体" panose="02010600030101010101" pitchFamily="2" charset="-122"/>
                <a:ea typeface="宋体" panose="02010600030101010101" pitchFamily="2" charset="-122"/>
              </a:rPr>
              <a:t>34</a:t>
            </a:r>
            <a:r>
              <a:rPr lang="zh-CN" altLang="en-US" sz="2000" kern="100" dirty="0">
                <a:latin typeface="宋体" panose="02010600030101010101" pitchFamily="2" charset="-122"/>
                <a:ea typeface="宋体" panose="02010600030101010101" pitchFamily="2" charset="-122"/>
              </a:rPr>
              <a:t>所示，三相电流呈振荡状态，且此时上位机报过流故障，电机不能正常启动。</a:t>
            </a:r>
            <a:endParaRPr lang="en-US" altLang="zh-CN" sz="20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endParaRPr lang="zh-CN" altLang="en-US" sz="2000" kern="1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436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a:t>
            </a:r>
            <a:r>
              <a:rPr lang="zh-CN" altLang="en-US" sz="2800" b="1" kern="100"/>
              <a:t>排查  直流</a:t>
            </a:r>
            <a:r>
              <a:rPr lang="zh-CN" altLang="en-US" sz="2800" b="1" kern="100" dirty="0"/>
              <a:t>侧电压参数不合理故障</a:t>
            </a:r>
            <a:r>
              <a:rPr lang="en-US" altLang="zh-CN" sz="2800" b="1" kern="100" dirty="0"/>
              <a:t>E66</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2014903"/>
            <a:ext cx="8388758" cy="16342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endParaRPr lang="zh-CN" altLang="en-US" sz="2000" kern="100" dirty="0">
              <a:latin typeface="宋体" panose="02010600030101010101" pitchFamily="2" charset="-122"/>
              <a:ea typeface="宋体" panose="02010600030101010101" pitchFamily="2" charset="-122"/>
            </a:endParaRPr>
          </a:p>
        </p:txBody>
      </p:sp>
      <p:pic>
        <p:nvPicPr>
          <p:cNvPr id="3" name="图片 2" descr="图形用户界面&#10;&#10;描述已自动生成">
            <a:extLst>
              <a:ext uri="{FF2B5EF4-FFF2-40B4-BE49-F238E27FC236}">
                <a16:creationId xmlns:a16="http://schemas.microsoft.com/office/drawing/2014/main" id="{86DC2700-2933-920C-1295-3985ABC28C4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511" y="1999128"/>
            <a:ext cx="3398648" cy="2213710"/>
          </a:xfrm>
          <a:prstGeom prst="rect">
            <a:avLst/>
          </a:prstGeom>
          <a:noFill/>
          <a:ln>
            <a:noFill/>
          </a:ln>
        </p:spPr>
      </p:pic>
      <p:pic>
        <p:nvPicPr>
          <p:cNvPr id="8" name="图片 7" descr="图形用户界面&#10;&#10;描述已自动生成">
            <a:extLst>
              <a:ext uri="{FF2B5EF4-FFF2-40B4-BE49-F238E27FC236}">
                <a16:creationId xmlns:a16="http://schemas.microsoft.com/office/drawing/2014/main" id="{26485E3C-9EB8-F1D6-33AD-0022760CDF7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6933" y="1993551"/>
            <a:ext cx="3117955" cy="2193898"/>
          </a:xfrm>
          <a:prstGeom prst="rect">
            <a:avLst/>
          </a:prstGeom>
          <a:noFill/>
          <a:ln>
            <a:noFill/>
          </a:ln>
        </p:spPr>
      </p:pic>
      <p:pic>
        <p:nvPicPr>
          <p:cNvPr id="9" name="图片 8" descr="日程表&#10;&#10;描述已自动生成">
            <a:extLst>
              <a:ext uri="{FF2B5EF4-FFF2-40B4-BE49-F238E27FC236}">
                <a16:creationId xmlns:a16="http://schemas.microsoft.com/office/drawing/2014/main" id="{E866499F-AC62-FF95-0F6A-2DBBDFF8070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3510" y="4312275"/>
            <a:ext cx="3398647" cy="1973375"/>
          </a:xfrm>
          <a:prstGeom prst="rect">
            <a:avLst/>
          </a:prstGeom>
          <a:noFill/>
          <a:ln>
            <a:noFill/>
          </a:ln>
        </p:spPr>
      </p:pic>
      <p:sp>
        <p:nvSpPr>
          <p:cNvPr id="11" name="文本框 10">
            <a:extLst>
              <a:ext uri="{FF2B5EF4-FFF2-40B4-BE49-F238E27FC236}">
                <a16:creationId xmlns:a16="http://schemas.microsoft.com/office/drawing/2014/main" id="{77A8887D-5CF6-DF57-05CD-B7A3BA4C8EB4}"/>
              </a:ext>
            </a:extLst>
          </p:cNvPr>
          <p:cNvSpPr txBox="1"/>
          <p:nvPr/>
        </p:nvSpPr>
        <p:spPr>
          <a:xfrm>
            <a:off x="4482157" y="4945019"/>
            <a:ext cx="4479281" cy="707886"/>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电机启动时</a:t>
            </a:r>
            <a:r>
              <a:rPr lang="en-US" altLang="zh-CN" sz="2000" kern="100" dirty="0">
                <a:effectLst/>
                <a:latin typeface="Times New Roman" panose="02020603050405020304" pitchFamily="18" charset="0"/>
                <a:ea typeface="黑体" panose="02010609060101010101" pitchFamily="49" charset="-122"/>
              </a:rPr>
              <a:t>A</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effectLst/>
                <a:latin typeface="Times New Roman" panose="02020603050405020304" pitchFamily="18" charset="0"/>
                <a:ea typeface="黑体" panose="02010609060101010101" pitchFamily="49" charset="-122"/>
              </a:rPr>
              <a:t>B</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effectLst/>
                <a:latin typeface="Times New Roman" panose="02020603050405020304" pitchFamily="18" charset="0"/>
                <a:ea typeface="黑体" panose="02010609060101010101" pitchFamily="49" charset="-122"/>
              </a:rPr>
              <a:t>C</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三相电流波形（</a:t>
            </a:r>
            <a:r>
              <a:rPr lang="en-US" altLang="zh-CN" sz="2000" kern="100" dirty="0" err="1">
                <a:effectLst/>
                <a:latin typeface="Times New Roman" panose="02020603050405020304" pitchFamily="18" charset="0"/>
                <a:ea typeface="黑体" panose="02010609060101010101" pitchFamily="49" charset="-122"/>
              </a:rPr>
              <a:t>Udc</a:t>
            </a:r>
            <a:r>
              <a:rPr lang="en-US" altLang="zh-CN" sz="2000" kern="100" dirty="0">
                <a:effectLst/>
                <a:latin typeface="Times New Roman" panose="02020603050405020304" pitchFamily="18" charset="0"/>
                <a:ea typeface="黑体" panose="02010609060101010101" pitchFamily="49" charset="-122"/>
              </a:rPr>
              <a:t>=30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222564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直流侧电压参数不合理故障</a:t>
            </a:r>
            <a:r>
              <a:rPr lang="en-US" altLang="zh-CN" sz="2800" b="1" kern="100" dirty="0"/>
              <a:t>E66</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2044883"/>
            <a:ext cx="8229600" cy="3683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000" kern="100" dirty="0">
                <a:latin typeface="宋体" panose="02010600030101010101" pitchFamily="2" charset="-122"/>
                <a:ea typeface="宋体" panose="02010600030101010101" pitchFamily="2" charset="-122"/>
              </a:rPr>
              <a:t>事件结论：直流侧电压参数不合理故障因素不可排除。</a:t>
            </a:r>
          </a:p>
        </p:txBody>
      </p:sp>
      <p:pic>
        <p:nvPicPr>
          <p:cNvPr id="10" name="图片 9" descr="图形用户界面, 图示&#10;&#10;描述已自动生成">
            <a:extLst>
              <a:ext uri="{FF2B5EF4-FFF2-40B4-BE49-F238E27FC236}">
                <a16:creationId xmlns:a16="http://schemas.microsoft.com/office/drawing/2014/main" id="{57C57AC2-2897-F8D5-2F58-7D66CB6848C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3456" y="2798082"/>
            <a:ext cx="4800275" cy="2881291"/>
          </a:xfrm>
          <a:prstGeom prst="rect">
            <a:avLst/>
          </a:prstGeom>
          <a:noFill/>
          <a:ln>
            <a:noFill/>
          </a:ln>
        </p:spPr>
      </p:pic>
      <p:sp>
        <p:nvSpPr>
          <p:cNvPr id="14" name="文本框 13">
            <a:extLst>
              <a:ext uri="{FF2B5EF4-FFF2-40B4-BE49-F238E27FC236}">
                <a16:creationId xmlns:a16="http://schemas.microsoft.com/office/drawing/2014/main" id="{F8D3DD75-A803-9AF5-E6C2-D4CBA321C129}"/>
              </a:ext>
            </a:extLst>
          </p:cNvPr>
          <p:cNvSpPr txBox="1"/>
          <p:nvPr/>
        </p:nvSpPr>
        <p:spPr>
          <a:xfrm>
            <a:off x="1561927" y="5864216"/>
            <a:ext cx="6020145" cy="400110"/>
          </a:xfrm>
          <a:prstGeom prst="rect">
            <a:avLst/>
          </a:prstGeom>
          <a:noFill/>
        </p:spPr>
        <p:txBody>
          <a:bodyPr wrap="square">
            <a:spAutoFit/>
          </a:bodyPr>
          <a:lstStyle/>
          <a:p>
            <a:r>
              <a:rPr lang="en-US" altLang="zh-CN" sz="2000" kern="100" dirty="0">
                <a:effectLst/>
                <a:latin typeface="Times New Roman" panose="02020603050405020304" pitchFamily="18" charset="0"/>
                <a:ea typeface="黑体" panose="02010609060101010101" pitchFamily="49" charset="-122"/>
              </a:rPr>
              <a:t>A</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相电流波形（三相电流波形基本一致、</a:t>
            </a:r>
            <a:r>
              <a:rPr lang="en-US" altLang="zh-CN" sz="2000" kern="100" dirty="0" err="1">
                <a:effectLst/>
                <a:latin typeface="Times New Roman" panose="02020603050405020304" pitchFamily="18" charset="0"/>
                <a:ea typeface="黑体" panose="02010609060101010101" pitchFamily="49" charset="-122"/>
              </a:rPr>
              <a:t>Udc</a:t>
            </a:r>
            <a:r>
              <a:rPr lang="en-US" altLang="zh-CN" sz="2000" kern="100" dirty="0">
                <a:effectLst/>
                <a:latin typeface="Times New Roman" panose="02020603050405020304" pitchFamily="18" charset="0"/>
                <a:ea typeface="黑体" panose="02010609060101010101" pitchFamily="49" charset="-122"/>
              </a:rPr>
              <a:t>=270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230500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064303"/>
            <a:ext cx="8229600" cy="16339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400" kern="100" dirty="0">
                <a:latin typeface="宋体" panose="02010600030101010101" pitchFamily="2" charset="-122"/>
                <a:ea typeface="宋体" panose="02010600030101010101" pitchFamily="2" charset="-122"/>
              </a:rPr>
              <a:t>综合故障树分析的结果，控制器驱动电机运行部分工况不启动问题是由于直流侧电压参数</a:t>
            </a:r>
            <a:r>
              <a:rPr lang="en-US" altLang="zh-CN" sz="2400" kern="100" dirty="0" err="1">
                <a:latin typeface="宋体" panose="02010600030101010101" pitchFamily="2" charset="-122"/>
                <a:ea typeface="宋体" panose="02010600030101010101" pitchFamily="2" charset="-122"/>
              </a:rPr>
              <a:t>Udc</a:t>
            </a:r>
            <a:r>
              <a:rPr lang="zh-CN" altLang="en-US" sz="2400" kern="100" dirty="0">
                <a:latin typeface="宋体" panose="02010600030101010101" pitchFamily="2" charset="-122"/>
                <a:ea typeface="宋体" panose="02010600030101010101" pitchFamily="2" charset="-122"/>
              </a:rPr>
              <a:t>不合理，导致电机在部分工况下不启动。</a:t>
            </a:r>
          </a:p>
        </p:txBody>
      </p:sp>
    </p:spTree>
    <p:extLst>
      <p:ext uri="{BB962C8B-B14F-4D97-AF65-F5344CB8AC3E}">
        <p14:creationId xmlns:p14="http://schemas.microsoft.com/office/powerpoint/2010/main" val="24733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2053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gn="just">
              <a:lnSpc>
                <a:spcPct val="150000"/>
              </a:lnSpc>
              <a:buNone/>
            </a:pPr>
            <a:r>
              <a:rPr lang="zh-CN" altLang="zh-CN" sz="2400" kern="100" dirty="0">
                <a:effectLst/>
                <a:latin typeface="Times New Roman" panose="02020603050405020304" pitchFamily="18" charset="0"/>
                <a:ea typeface="宋体" panose="02010600030101010101" pitchFamily="2" charset="-122"/>
              </a:rPr>
              <a:t>油泵电机转速闭环控制包括如下过程：</a:t>
            </a:r>
          </a:p>
          <a:p>
            <a:pPr lvl="0" algn="just">
              <a:lnSpc>
                <a:spcPct val="150000"/>
              </a:lnSpc>
              <a:buFont typeface="Wingdings" panose="05000000000000000000" pitchFamily="2" charset="2"/>
              <a:buChar char="u"/>
            </a:pPr>
            <a:r>
              <a:rPr lang="zh-CN" altLang="zh-CN" sz="2400" kern="100" dirty="0">
                <a:effectLst/>
                <a:latin typeface="Times New Roman" panose="02020603050405020304" pitchFamily="18" charset="0"/>
                <a:ea typeface="宋体" panose="02010600030101010101" pitchFamily="2" charset="-122"/>
              </a:rPr>
              <a:t>三相电流采集</a:t>
            </a:r>
          </a:p>
          <a:p>
            <a:pPr lvl="0" algn="just">
              <a:lnSpc>
                <a:spcPct val="150000"/>
              </a:lnSpc>
              <a:buFont typeface="Wingdings" panose="05000000000000000000" pitchFamily="2" charset="2"/>
              <a:buChar char="u"/>
            </a:pPr>
            <a:r>
              <a:rPr lang="zh-CN" altLang="zh-CN" sz="2400" kern="100" dirty="0">
                <a:effectLst/>
                <a:latin typeface="Times New Roman" panose="02020603050405020304" pitchFamily="18" charset="0"/>
                <a:ea typeface="宋体" panose="02010600030101010101" pitchFamily="2" charset="-122"/>
              </a:rPr>
              <a:t>进行</a:t>
            </a:r>
            <a:r>
              <a:rPr lang="en-US" altLang="zh-CN" sz="2400" kern="100" dirty="0">
                <a:effectLst/>
                <a:latin typeface="Times New Roman" panose="02020603050405020304" pitchFamily="18" charset="0"/>
                <a:ea typeface="宋体" panose="02010600030101010101" pitchFamily="2" charset="-122"/>
              </a:rPr>
              <a:t>Clark</a:t>
            </a:r>
            <a:r>
              <a:rPr lang="zh-CN" altLang="zh-CN" sz="2400" kern="100" dirty="0">
                <a:effectLst/>
                <a:latin typeface="Times New Roman" panose="02020603050405020304" pitchFamily="18" charset="0"/>
                <a:ea typeface="宋体" panose="02010600030101010101" pitchFamily="2" charset="-122"/>
              </a:rPr>
              <a:t>和</a:t>
            </a:r>
            <a:r>
              <a:rPr lang="en-US" altLang="zh-CN" sz="2400" kern="100" dirty="0">
                <a:effectLst/>
                <a:latin typeface="Times New Roman" panose="02020603050405020304" pitchFamily="18" charset="0"/>
                <a:ea typeface="宋体" panose="02010600030101010101" pitchFamily="2" charset="-122"/>
              </a:rPr>
              <a:t>Park</a:t>
            </a:r>
            <a:r>
              <a:rPr lang="zh-CN" altLang="zh-CN" sz="2400" kern="100" dirty="0">
                <a:effectLst/>
                <a:latin typeface="Times New Roman" panose="02020603050405020304" pitchFamily="18" charset="0"/>
                <a:ea typeface="宋体" panose="02010600030101010101" pitchFamily="2" charset="-122"/>
              </a:rPr>
              <a:t>变换，得到</a:t>
            </a: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轴和</a:t>
            </a:r>
            <a:r>
              <a:rPr lang="en-US" altLang="zh-CN" sz="2400" kern="100" dirty="0">
                <a:effectLst/>
                <a:latin typeface="Times New Roman" panose="02020603050405020304" pitchFamily="18" charset="0"/>
                <a:ea typeface="宋体" panose="02010600030101010101" pitchFamily="2" charset="-122"/>
              </a:rPr>
              <a:t>Q</a:t>
            </a:r>
            <a:r>
              <a:rPr lang="zh-CN" altLang="zh-CN" sz="2400" kern="100" dirty="0">
                <a:effectLst/>
                <a:latin typeface="Times New Roman" panose="02020603050405020304" pitchFamily="18" charset="0"/>
                <a:ea typeface="宋体" panose="02010600030101010101" pitchFamily="2" charset="-122"/>
              </a:rPr>
              <a:t>轴电流，公式如下：</a:t>
            </a:r>
          </a:p>
          <a:p>
            <a:pPr indent="304800" algn="just">
              <a:lnSpc>
                <a:spcPct val="150000"/>
              </a:lnSpc>
            </a:pP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22E7257-179B-C53A-03D0-2B5A1FBF74AD}"/>
                  </a:ext>
                </a:extLst>
              </p:cNvPr>
              <p:cNvSpPr txBox="1"/>
              <p:nvPr/>
            </p:nvSpPr>
            <p:spPr>
              <a:xfrm>
                <a:off x="0" y="2805945"/>
                <a:ext cx="9144000" cy="3093411"/>
              </a:xfrm>
              <a:prstGeom prst="rect">
                <a:avLst/>
              </a:prstGeom>
              <a:noFill/>
            </p:spPr>
            <p:txBody>
              <a:bodyPr wrap="square">
                <a:spAutoFit/>
              </a:bodyPr>
              <a:lstStyle/>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200" i="1" kern="100" smtClean="0">
                              <a:effectLst/>
                              <a:latin typeface="Cambria Math" panose="02040503050406030204" pitchFamily="18" charset="0"/>
                              <a:ea typeface="Cambria Math" panose="02040503050406030204" pitchFamily="18" charset="0"/>
                            </a:rPr>
                          </m:ctrlPr>
                        </m:eqArrPr>
                        <m:e>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𝑑</m:t>
                              </m:r>
                            </m:sub>
                          </m:sSub>
                          <m:r>
                            <a:rPr lang="en-US" altLang="zh-CN" sz="2200" kern="100">
                              <a:effectLst/>
                              <a:latin typeface="Cambria Math" panose="02040503050406030204" pitchFamily="18" charset="0"/>
                            </a:rPr>
                            <m:t>=</m:t>
                          </m:r>
                          <m:rad>
                            <m:radPr>
                              <m:degHide m:val="on"/>
                              <m:ctrlPr>
                                <a:rPr lang="zh-CN" altLang="zh-CN" sz="2200" i="1" kern="100">
                                  <a:effectLst/>
                                  <a:latin typeface="Cambria Math" panose="02040503050406030204" pitchFamily="18" charset="0"/>
                                  <a:ea typeface="Cambria Math" panose="02040503050406030204" pitchFamily="18" charset="0"/>
                                </a:rPr>
                              </m:ctrlPr>
                            </m:radPr>
                            <m:deg/>
                            <m:e>
                              <m:f>
                                <m:fPr>
                                  <m:ctrlPr>
                                    <a:rPr lang="zh-CN" altLang="zh-CN" sz="2200" i="1" kern="100">
                                      <a:effectLst/>
                                      <a:latin typeface="Cambria Math" panose="02040503050406030204" pitchFamily="18" charset="0"/>
                                      <a:ea typeface="Cambria Math" panose="02040503050406030204" pitchFamily="18" charset="0"/>
                                    </a:rPr>
                                  </m:ctrlPr>
                                </m:fPr>
                                <m:num>
                                  <m:r>
                                    <a:rPr lang="en-US" altLang="zh-CN" sz="2200" kern="100">
                                      <a:effectLst/>
                                      <a:latin typeface="Cambria Math" panose="02040503050406030204" pitchFamily="18" charset="0"/>
                                    </a:rPr>
                                    <m:t>2</m:t>
                                  </m:r>
                                </m:num>
                                <m:den>
                                  <m:r>
                                    <a:rPr lang="en-US" altLang="zh-CN" sz="2200" kern="100">
                                      <a:effectLst/>
                                      <a:latin typeface="Cambria Math" panose="02040503050406030204" pitchFamily="18" charset="0"/>
                                    </a:rPr>
                                    <m:t>3</m:t>
                                  </m:r>
                                </m:den>
                              </m:f>
                            </m:e>
                          </m:rad>
                          <m:r>
                            <a:rPr lang="en-US" altLang="zh-CN" sz="2200" kern="100">
                              <a:effectLst/>
                              <a:latin typeface="Cambria Math" panose="02040503050406030204" pitchFamily="18" charset="0"/>
                            </a:rPr>
                            <m:t>×</m:t>
                          </m:r>
                          <m:d>
                            <m:dPr>
                              <m:ctrlPr>
                                <a:rPr lang="zh-CN" altLang="zh-CN" sz="2200" i="1" kern="100">
                                  <a:effectLst/>
                                  <a:latin typeface="Cambria Math" panose="02040503050406030204" pitchFamily="18" charset="0"/>
                                  <a:ea typeface="Cambria Math" panose="02040503050406030204" pitchFamily="18" charset="0"/>
                                </a:rPr>
                              </m:ctrlPr>
                            </m:dPr>
                            <m:e>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𝑎</m:t>
                                  </m:r>
                                </m:sub>
                              </m:sSub>
                              <m:r>
                                <a:rPr lang="en-US" altLang="zh-CN" sz="2200" kern="100">
                                  <a:effectLst/>
                                  <a:latin typeface="Cambria Math" panose="02040503050406030204" pitchFamily="18" charset="0"/>
                                </a:rPr>
                                <m:t>×</m:t>
                              </m:r>
                              <m:func>
                                <m:funcPr>
                                  <m:ctrlPr>
                                    <a:rPr lang="zh-CN" altLang="zh-CN" sz="2200" i="1" kern="100">
                                      <a:effectLst/>
                                      <a:latin typeface="Cambria Math" panose="02040503050406030204" pitchFamily="18" charset="0"/>
                                      <a:ea typeface="Cambria Math" panose="02040503050406030204" pitchFamily="18" charset="0"/>
                                    </a:rPr>
                                  </m:ctrlPr>
                                </m:funcPr>
                                <m:fName>
                                  <m:r>
                                    <a:rPr lang="en-US" altLang="zh-CN" sz="2200" i="1" kern="100">
                                      <a:effectLst/>
                                      <a:latin typeface="Cambria Math" panose="02040503050406030204" pitchFamily="18" charset="0"/>
                                    </a:rPr>
                                    <m:t>𝑐𝑜𝑠</m:t>
                                  </m:r>
                                </m:fName>
                                <m:e>
                                  <m:r>
                                    <m:rPr>
                                      <m:sty m:val="p"/>
                                    </m:rPr>
                                    <a:rPr lang="en-US" altLang="zh-CN" sz="2200" kern="100">
                                      <a:effectLst/>
                                      <a:latin typeface="Cambria Math" panose="02040503050406030204" pitchFamily="18" charset="0"/>
                                    </a:rPr>
                                    <m:t>θ</m:t>
                                  </m:r>
                                </m:e>
                              </m:func>
                              <m:r>
                                <a:rPr lang="en-US" altLang="zh-CN" sz="2200" kern="100">
                                  <a:effectLst/>
                                  <a:latin typeface="Cambria Math" panose="02040503050406030204" pitchFamily="18" charset="0"/>
                                </a:rPr>
                                <m:t>+</m:t>
                              </m:r>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𝑏</m:t>
                                  </m:r>
                                </m:sub>
                              </m:sSub>
                              <m:r>
                                <a:rPr lang="en-US" altLang="zh-CN" sz="2200" kern="100">
                                  <a:effectLst/>
                                  <a:latin typeface="Cambria Math" panose="02040503050406030204" pitchFamily="18" charset="0"/>
                                </a:rPr>
                                <m:t>×</m:t>
                              </m:r>
                              <m:func>
                                <m:funcPr>
                                  <m:ctrlPr>
                                    <a:rPr lang="zh-CN" altLang="zh-CN" sz="2200" i="1" kern="100">
                                      <a:effectLst/>
                                      <a:latin typeface="Cambria Math" panose="02040503050406030204" pitchFamily="18" charset="0"/>
                                      <a:ea typeface="Cambria Math" panose="02040503050406030204" pitchFamily="18" charset="0"/>
                                    </a:rPr>
                                  </m:ctrlPr>
                                </m:funcPr>
                                <m:fName>
                                  <m:r>
                                    <a:rPr lang="en-US" altLang="zh-CN" sz="2200" i="1" kern="100">
                                      <a:effectLst/>
                                      <a:latin typeface="Cambria Math" panose="02040503050406030204" pitchFamily="18" charset="0"/>
                                    </a:rPr>
                                    <m:t>𝑐𝑜𝑠</m:t>
                                  </m:r>
                                </m:fName>
                                <m:e>
                                  <m:d>
                                    <m:dPr>
                                      <m:ctrlPr>
                                        <a:rPr lang="zh-CN" altLang="zh-CN" sz="2200" i="1" kern="100">
                                          <a:effectLst/>
                                          <a:latin typeface="Cambria Math" panose="02040503050406030204" pitchFamily="18" charset="0"/>
                                          <a:ea typeface="Cambria Math" panose="02040503050406030204" pitchFamily="18" charset="0"/>
                                        </a:rPr>
                                      </m:ctrlPr>
                                    </m:dPr>
                                    <m:e>
                                      <m:r>
                                        <m:rPr>
                                          <m:sty m:val="p"/>
                                        </m:rPr>
                                        <a:rPr lang="en-US" altLang="zh-CN" sz="2200" kern="100">
                                          <a:effectLst/>
                                          <a:latin typeface="Cambria Math" panose="02040503050406030204" pitchFamily="18" charset="0"/>
                                        </a:rPr>
                                        <m:t>θ</m:t>
                                      </m:r>
                                      <m:r>
                                        <a:rPr lang="en-US" altLang="zh-CN" sz="2200" i="1" kern="100">
                                          <a:effectLst/>
                                          <a:latin typeface="Cambria Math" panose="02040503050406030204" pitchFamily="18" charset="0"/>
                                        </a:rPr>
                                        <m:t>−</m:t>
                                      </m:r>
                                      <m:r>
                                        <a:rPr lang="en-US" altLang="zh-CN" sz="2200" kern="100">
                                          <a:effectLst/>
                                          <a:latin typeface="Cambria Math" panose="02040503050406030204" pitchFamily="18" charset="0"/>
                                        </a:rPr>
                                        <m:t>120</m:t>
                                      </m:r>
                                    </m:e>
                                  </m:d>
                                </m:e>
                              </m:func>
                              <m:r>
                                <a:rPr lang="en-US" altLang="zh-CN" sz="2200" kern="100">
                                  <a:effectLst/>
                                  <a:latin typeface="Cambria Math" panose="02040503050406030204" pitchFamily="18" charset="0"/>
                                </a:rPr>
                                <m:t>+</m:t>
                              </m:r>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𝑐</m:t>
                                  </m:r>
                                </m:sub>
                              </m:sSub>
                              <m:r>
                                <a:rPr lang="en-US" altLang="zh-CN" sz="2200" kern="100">
                                  <a:effectLst/>
                                  <a:latin typeface="Cambria Math" panose="02040503050406030204" pitchFamily="18" charset="0"/>
                                </a:rPr>
                                <m:t>×</m:t>
                              </m:r>
                              <m:func>
                                <m:funcPr>
                                  <m:ctrlPr>
                                    <a:rPr lang="zh-CN" altLang="zh-CN" sz="2200" i="1" kern="100">
                                      <a:effectLst/>
                                      <a:latin typeface="Cambria Math" panose="02040503050406030204" pitchFamily="18" charset="0"/>
                                      <a:ea typeface="Cambria Math" panose="02040503050406030204" pitchFamily="18" charset="0"/>
                                    </a:rPr>
                                  </m:ctrlPr>
                                </m:funcPr>
                                <m:fName>
                                  <m:r>
                                    <a:rPr lang="en-US" altLang="zh-CN" sz="2200" i="1" kern="100">
                                      <a:effectLst/>
                                      <a:latin typeface="Cambria Math" panose="02040503050406030204" pitchFamily="18" charset="0"/>
                                    </a:rPr>
                                    <m:t>𝑐𝑜𝑠</m:t>
                                  </m:r>
                                </m:fName>
                                <m:e>
                                  <m:d>
                                    <m:dPr>
                                      <m:ctrlPr>
                                        <a:rPr lang="zh-CN" altLang="zh-CN" sz="2200" i="1" kern="100">
                                          <a:effectLst/>
                                          <a:latin typeface="Cambria Math" panose="02040503050406030204" pitchFamily="18" charset="0"/>
                                          <a:ea typeface="Cambria Math" panose="02040503050406030204" pitchFamily="18" charset="0"/>
                                        </a:rPr>
                                      </m:ctrlPr>
                                    </m:dPr>
                                    <m:e>
                                      <m:r>
                                        <m:rPr>
                                          <m:sty m:val="p"/>
                                        </m:rPr>
                                        <a:rPr lang="en-US" altLang="zh-CN" sz="2200" kern="100">
                                          <a:effectLst/>
                                          <a:latin typeface="Cambria Math" panose="02040503050406030204" pitchFamily="18" charset="0"/>
                                        </a:rPr>
                                        <m:t>θ</m:t>
                                      </m:r>
                                      <m:r>
                                        <a:rPr lang="en-US" altLang="zh-CN" sz="2200" kern="100">
                                          <a:effectLst/>
                                          <a:latin typeface="Cambria Math" panose="02040503050406030204" pitchFamily="18" charset="0"/>
                                        </a:rPr>
                                        <m:t>+120</m:t>
                                      </m:r>
                                    </m:e>
                                  </m:d>
                                </m:e>
                              </m:func>
                            </m:e>
                          </m:d>
                          <m:r>
                            <a:rPr lang="en-US" altLang="zh-CN" sz="2200" kern="100">
                              <a:effectLst/>
                              <a:latin typeface="Cambria Math" panose="02040503050406030204" pitchFamily="18" charset="0"/>
                            </a:rPr>
                            <m:t>#</m:t>
                          </m:r>
                          <m:d>
                            <m:dPr>
                              <m:begChr m:val="（"/>
                              <m:endChr m:val="）"/>
                              <m:ctrlPr>
                                <a:rPr lang="zh-CN" altLang="zh-CN" sz="2200" i="1" kern="100">
                                  <a:effectLst/>
                                  <a:latin typeface="Cambria Math" panose="02040503050406030204" pitchFamily="18" charset="0"/>
                                  <a:ea typeface="Cambria Math" panose="02040503050406030204" pitchFamily="18" charset="0"/>
                                </a:rPr>
                              </m:ctrlPr>
                            </m:dPr>
                            <m:e>
                              <m:r>
                                <a:rPr lang="en-US" altLang="zh-CN" sz="2200" kern="100">
                                  <a:effectLst/>
                                  <a:latin typeface="Cambria Math" panose="02040503050406030204" pitchFamily="18" charset="0"/>
                                </a:rPr>
                                <m:t>1</m:t>
                              </m:r>
                            </m:e>
                          </m:d>
                        </m:e>
                      </m:eqArr>
                    </m:oMath>
                  </m:oMathPara>
                </a14:m>
                <a:endParaRPr lang="zh-CN" altLang="zh-CN" sz="2200" kern="100" dirty="0">
                  <a:effectLst/>
                  <a:latin typeface="Times New Roman" panose="02020603050405020304" pitchFamily="18" charset="0"/>
                </a:endParaRPr>
              </a:p>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200" i="1" kern="100">
                              <a:effectLst/>
                              <a:latin typeface="Cambria Math" panose="02040503050406030204" pitchFamily="18" charset="0"/>
                              <a:ea typeface="Cambria Math" panose="02040503050406030204" pitchFamily="18" charset="0"/>
                            </a:rPr>
                          </m:ctrlPr>
                        </m:eqArrPr>
                        <m:e>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𝑞</m:t>
                              </m:r>
                            </m:sub>
                          </m:sSub>
                          <m:r>
                            <a:rPr lang="en-US" altLang="zh-CN" sz="2200" kern="100">
                              <a:effectLst/>
                              <a:latin typeface="Cambria Math" panose="02040503050406030204" pitchFamily="18" charset="0"/>
                            </a:rPr>
                            <m:t>=</m:t>
                          </m:r>
                          <m:rad>
                            <m:radPr>
                              <m:degHide m:val="on"/>
                              <m:ctrlPr>
                                <a:rPr lang="zh-CN" altLang="zh-CN" sz="2200" i="1" kern="100">
                                  <a:effectLst/>
                                  <a:latin typeface="Cambria Math" panose="02040503050406030204" pitchFamily="18" charset="0"/>
                                  <a:ea typeface="Cambria Math" panose="02040503050406030204" pitchFamily="18" charset="0"/>
                                </a:rPr>
                              </m:ctrlPr>
                            </m:radPr>
                            <m:deg/>
                            <m:e>
                              <m:f>
                                <m:fPr>
                                  <m:ctrlPr>
                                    <a:rPr lang="zh-CN" altLang="zh-CN" sz="2200" i="1" kern="100">
                                      <a:effectLst/>
                                      <a:latin typeface="Cambria Math" panose="02040503050406030204" pitchFamily="18" charset="0"/>
                                      <a:ea typeface="Cambria Math" panose="02040503050406030204" pitchFamily="18" charset="0"/>
                                    </a:rPr>
                                  </m:ctrlPr>
                                </m:fPr>
                                <m:num>
                                  <m:r>
                                    <a:rPr lang="en-US" altLang="zh-CN" sz="2200" kern="100">
                                      <a:effectLst/>
                                      <a:latin typeface="Cambria Math" panose="02040503050406030204" pitchFamily="18" charset="0"/>
                                    </a:rPr>
                                    <m:t>2</m:t>
                                  </m:r>
                                </m:num>
                                <m:den>
                                  <m:r>
                                    <a:rPr lang="en-US" altLang="zh-CN" sz="2200" kern="100">
                                      <a:effectLst/>
                                      <a:latin typeface="Cambria Math" panose="02040503050406030204" pitchFamily="18" charset="0"/>
                                    </a:rPr>
                                    <m:t>3</m:t>
                                  </m:r>
                                </m:den>
                              </m:f>
                            </m:e>
                          </m:rad>
                          <m:r>
                            <a:rPr lang="en-US" altLang="zh-CN" sz="2200" kern="100">
                              <a:effectLst/>
                              <a:latin typeface="Cambria Math" panose="02040503050406030204" pitchFamily="18" charset="0"/>
                            </a:rPr>
                            <m:t>×</m:t>
                          </m:r>
                          <m:d>
                            <m:dPr>
                              <m:ctrlPr>
                                <a:rPr lang="zh-CN" altLang="zh-CN" sz="2200" i="1" kern="100">
                                  <a:effectLst/>
                                  <a:latin typeface="Cambria Math" panose="02040503050406030204" pitchFamily="18" charset="0"/>
                                  <a:ea typeface="Cambria Math" panose="02040503050406030204" pitchFamily="18" charset="0"/>
                                </a:rPr>
                              </m:ctrlPr>
                            </m:dPr>
                            <m:e>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𝑎</m:t>
                                  </m:r>
                                </m:sub>
                              </m:sSub>
                              <m:r>
                                <a:rPr lang="en-US" altLang="zh-CN" sz="2200" kern="100">
                                  <a:effectLst/>
                                  <a:latin typeface="Cambria Math" panose="02040503050406030204" pitchFamily="18" charset="0"/>
                                </a:rPr>
                                <m:t>×</m:t>
                              </m:r>
                              <m:func>
                                <m:funcPr>
                                  <m:ctrlPr>
                                    <a:rPr lang="zh-CN" altLang="zh-CN" sz="2200" i="1" kern="100">
                                      <a:effectLst/>
                                      <a:latin typeface="Cambria Math" panose="02040503050406030204" pitchFamily="18" charset="0"/>
                                      <a:ea typeface="Cambria Math" panose="02040503050406030204" pitchFamily="18" charset="0"/>
                                    </a:rPr>
                                  </m:ctrlPr>
                                </m:funcPr>
                                <m:fName>
                                  <m:r>
                                    <a:rPr lang="en-US" altLang="zh-CN" sz="2200" i="1" kern="100">
                                      <a:effectLst/>
                                      <a:latin typeface="Cambria Math" panose="02040503050406030204" pitchFamily="18" charset="0"/>
                                    </a:rPr>
                                    <m:t>𝑠𝑖𝑛</m:t>
                                  </m:r>
                                </m:fName>
                                <m:e>
                                  <m:r>
                                    <m:rPr>
                                      <m:sty m:val="p"/>
                                    </m:rPr>
                                    <a:rPr lang="en-US" altLang="zh-CN" sz="2200" kern="100">
                                      <a:effectLst/>
                                      <a:latin typeface="Cambria Math" panose="02040503050406030204" pitchFamily="18" charset="0"/>
                                    </a:rPr>
                                    <m:t>θ</m:t>
                                  </m:r>
                                </m:e>
                              </m:func>
                              <m:r>
                                <a:rPr lang="en-US" altLang="zh-CN" sz="2200" kern="100">
                                  <a:effectLst/>
                                  <a:latin typeface="Cambria Math" panose="02040503050406030204" pitchFamily="18" charset="0"/>
                                </a:rPr>
                                <m:t>+</m:t>
                              </m:r>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𝑏</m:t>
                                  </m:r>
                                </m:sub>
                              </m:sSub>
                              <m:r>
                                <a:rPr lang="en-US" altLang="zh-CN" sz="2200" kern="100">
                                  <a:effectLst/>
                                  <a:latin typeface="Cambria Math" panose="02040503050406030204" pitchFamily="18" charset="0"/>
                                </a:rPr>
                                <m:t>×</m:t>
                              </m:r>
                              <m:func>
                                <m:funcPr>
                                  <m:ctrlPr>
                                    <a:rPr lang="zh-CN" altLang="zh-CN" sz="2200" i="1" kern="100">
                                      <a:effectLst/>
                                      <a:latin typeface="Cambria Math" panose="02040503050406030204" pitchFamily="18" charset="0"/>
                                      <a:ea typeface="Cambria Math" panose="02040503050406030204" pitchFamily="18" charset="0"/>
                                    </a:rPr>
                                  </m:ctrlPr>
                                </m:funcPr>
                                <m:fName>
                                  <m:r>
                                    <a:rPr lang="en-US" altLang="zh-CN" sz="2200" i="1" kern="100">
                                      <a:effectLst/>
                                      <a:latin typeface="Cambria Math" panose="02040503050406030204" pitchFamily="18" charset="0"/>
                                    </a:rPr>
                                    <m:t>𝑠𝑖𝑛</m:t>
                                  </m:r>
                                </m:fName>
                                <m:e>
                                  <m:d>
                                    <m:dPr>
                                      <m:ctrlPr>
                                        <a:rPr lang="zh-CN" altLang="zh-CN" sz="2200" i="1" kern="100">
                                          <a:effectLst/>
                                          <a:latin typeface="Cambria Math" panose="02040503050406030204" pitchFamily="18" charset="0"/>
                                          <a:ea typeface="Cambria Math" panose="02040503050406030204" pitchFamily="18" charset="0"/>
                                        </a:rPr>
                                      </m:ctrlPr>
                                    </m:dPr>
                                    <m:e>
                                      <m:r>
                                        <m:rPr>
                                          <m:sty m:val="p"/>
                                        </m:rPr>
                                        <a:rPr lang="en-US" altLang="zh-CN" sz="2200" kern="100">
                                          <a:effectLst/>
                                          <a:latin typeface="Cambria Math" panose="02040503050406030204" pitchFamily="18" charset="0"/>
                                        </a:rPr>
                                        <m:t>θ</m:t>
                                      </m:r>
                                      <m:r>
                                        <a:rPr lang="en-US" altLang="zh-CN" sz="2200" i="1" kern="100">
                                          <a:effectLst/>
                                          <a:latin typeface="Cambria Math" panose="02040503050406030204" pitchFamily="18" charset="0"/>
                                        </a:rPr>
                                        <m:t>−</m:t>
                                      </m:r>
                                      <m:r>
                                        <a:rPr lang="en-US" altLang="zh-CN" sz="2200" kern="100">
                                          <a:effectLst/>
                                          <a:latin typeface="Cambria Math" panose="02040503050406030204" pitchFamily="18" charset="0"/>
                                        </a:rPr>
                                        <m:t>120</m:t>
                                      </m:r>
                                    </m:e>
                                  </m:d>
                                </m:e>
                              </m:func>
                              <m:r>
                                <a:rPr lang="en-US" altLang="zh-CN" sz="2200" kern="100">
                                  <a:effectLst/>
                                  <a:latin typeface="Cambria Math" panose="02040503050406030204" pitchFamily="18" charset="0"/>
                                </a:rPr>
                                <m:t>+</m:t>
                              </m:r>
                              <m:sSub>
                                <m:sSubPr>
                                  <m:ctrlPr>
                                    <a:rPr lang="zh-CN" altLang="zh-CN" sz="2200" i="1" kern="100">
                                      <a:effectLst/>
                                      <a:latin typeface="Cambria Math" panose="02040503050406030204" pitchFamily="18" charset="0"/>
                                      <a:ea typeface="Cambria Math" panose="02040503050406030204" pitchFamily="18" charset="0"/>
                                    </a:rPr>
                                  </m:ctrlPr>
                                </m:sSubPr>
                                <m:e>
                                  <m:r>
                                    <a:rPr lang="en-US" altLang="zh-CN" sz="2200" i="1" kern="100">
                                      <a:effectLst/>
                                      <a:latin typeface="Cambria Math" panose="02040503050406030204" pitchFamily="18" charset="0"/>
                                    </a:rPr>
                                    <m:t>𝐼</m:t>
                                  </m:r>
                                </m:e>
                                <m:sub>
                                  <m:r>
                                    <a:rPr lang="en-US" altLang="zh-CN" sz="2200" i="1" kern="100">
                                      <a:effectLst/>
                                      <a:latin typeface="Cambria Math" panose="02040503050406030204" pitchFamily="18" charset="0"/>
                                    </a:rPr>
                                    <m:t>𝑐</m:t>
                                  </m:r>
                                </m:sub>
                              </m:sSub>
                              <m:r>
                                <a:rPr lang="en-US" altLang="zh-CN" sz="2200" kern="100">
                                  <a:effectLst/>
                                  <a:latin typeface="Cambria Math" panose="02040503050406030204" pitchFamily="18" charset="0"/>
                                </a:rPr>
                                <m:t>×</m:t>
                              </m:r>
                              <m:func>
                                <m:funcPr>
                                  <m:ctrlPr>
                                    <a:rPr lang="zh-CN" altLang="zh-CN" sz="2200" i="1" kern="100">
                                      <a:effectLst/>
                                      <a:latin typeface="Cambria Math" panose="02040503050406030204" pitchFamily="18" charset="0"/>
                                      <a:ea typeface="Cambria Math" panose="02040503050406030204" pitchFamily="18" charset="0"/>
                                    </a:rPr>
                                  </m:ctrlPr>
                                </m:funcPr>
                                <m:fName>
                                  <m:r>
                                    <a:rPr lang="en-US" altLang="zh-CN" sz="2200" i="1" kern="100">
                                      <a:effectLst/>
                                      <a:latin typeface="Cambria Math" panose="02040503050406030204" pitchFamily="18" charset="0"/>
                                    </a:rPr>
                                    <m:t>𝑠𝑖𝑛</m:t>
                                  </m:r>
                                </m:fName>
                                <m:e>
                                  <m:d>
                                    <m:dPr>
                                      <m:ctrlPr>
                                        <a:rPr lang="zh-CN" altLang="zh-CN" sz="2200" i="1" kern="100">
                                          <a:effectLst/>
                                          <a:latin typeface="Cambria Math" panose="02040503050406030204" pitchFamily="18" charset="0"/>
                                          <a:ea typeface="Cambria Math" panose="02040503050406030204" pitchFamily="18" charset="0"/>
                                        </a:rPr>
                                      </m:ctrlPr>
                                    </m:dPr>
                                    <m:e>
                                      <m:r>
                                        <m:rPr>
                                          <m:sty m:val="p"/>
                                        </m:rPr>
                                        <a:rPr lang="en-US" altLang="zh-CN" sz="2200" kern="100">
                                          <a:effectLst/>
                                          <a:latin typeface="Cambria Math" panose="02040503050406030204" pitchFamily="18" charset="0"/>
                                        </a:rPr>
                                        <m:t>θ</m:t>
                                      </m:r>
                                      <m:r>
                                        <a:rPr lang="en-US" altLang="zh-CN" sz="2200" kern="100">
                                          <a:effectLst/>
                                          <a:latin typeface="Cambria Math" panose="02040503050406030204" pitchFamily="18" charset="0"/>
                                        </a:rPr>
                                        <m:t>+120</m:t>
                                      </m:r>
                                    </m:e>
                                  </m:d>
                                </m:e>
                              </m:func>
                            </m:e>
                          </m:d>
                          <m:r>
                            <a:rPr lang="en-US" altLang="zh-CN" sz="2200" kern="100">
                              <a:effectLst/>
                              <a:latin typeface="Cambria Math" panose="02040503050406030204" pitchFamily="18" charset="0"/>
                            </a:rPr>
                            <m:t>#</m:t>
                          </m:r>
                          <m:d>
                            <m:dPr>
                              <m:begChr m:val="（"/>
                              <m:endChr m:val="）"/>
                              <m:ctrlPr>
                                <a:rPr lang="zh-CN" altLang="zh-CN" sz="2200" i="1" kern="100">
                                  <a:effectLst/>
                                  <a:latin typeface="Cambria Math" panose="02040503050406030204" pitchFamily="18" charset="0"/>
                                  <a:ea typeface="Cambria Math" panose="02040503050406030204" pitchFamily="18" charset="0"/>
                                </a:rPr>
                              </m:ctrlPr>
                            </m:dPr>
                            <m:e>
                              <m:r>
                                <a:rPr lang="en-US" altLang="zh-CN" sz="2200" kern="100">
                                  <a:effectLst/>
                                  <a:latin typeface="Cambria Math" panose="02040503050406030204" pitchFamily="18" charset="0"/>
                                </a:rPr>
                                <m:t>2</m:t>
                              </m:r>
                            </m:e>
                          </m:d>
                        </m:e>
                      </m:eqArr>
                    </m:oMath>
                  </m:oMathPara>
                </a14:m>
                <a:endParaRPr lang="zh-CN" altLang="en-US" sz="2200" dirty="0"/>
              </a:p>
            </p:txBody>
          </p:sp>
        </mc:Choice>
        <mc:Fallback xmlns="">
          <p:sp>
            <p:nvSpPr>
              <p:cNvPr id="8" name="文本框 7">
                <a:extLst>
                  <a:ext uri="{FF2B5EF4-FFF2-40B4-BE49-F238E27FC236}">
                    <a16:creationId xmlns:a16="http://schemas.microsoft.com/office/drawing/2014/main" id="{822E7257-179B-C53A-03D0-2B5A1FBF74AD}"/>
                  </a:ext>
                </a:extLst>
              </p:cNvPr>
              <p:cNvSpPr txBox="1">
                <a:spLocks noRot="1" noChangeAspect="1" noMove="1" noResize="1" noEditPoints="1" noAdjustHandles="1" noChangeArrowheads="1" noChangeShapeType="1" noTextEdit="1"/>
              </p:cNvSpPr>
              <p:nvPr/>
            </p:nvSpPr>
            <p:spPr>
              <a:xfrm>
                <a:off x="0" y="2805945"/>
                <a:ext cx="9144000" cy="309341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559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txBox="1">
            <a:spLocks noGrp="1"/>
          </p:cNvSpPr>
          <p:nvPr/>
        </p:nvSpPr>
        <p:spPr bwMode="auto">
          <a:xfrm>
            <a:off x="8485188" y="404813"/>
            <a:ext cx="658812" cy="457200"/>
          </a:xfrm>
          <a:prstGeom prst="rect">
            <a:avLst/>
          </a:prstGeom>
          <a:noFill/>
          <a:ln w="9525">
            <a:noFill/>
            <a:miter lim="800000"/>
            <a:headEnd/>
            <a:tailEnd/>
          </a:ln>
        </p:spPr>
        <p:txBody>
          <a:bodyPr anchor="b"/>
          <a:lstStyle/>
          <a:p>
            <a:pPr algn="r"/>
            <a:fld id="{45263992-1C82-4416-A04A-78A5F22A9BE1}" type="slidenum">
              <a:rPr lang="zh-CN" altLang="en-US" sz="1600">
                <a:solidFill>
                  <a:srgbClr val="993300"/>
                </a:solidFill>
                <a:latin typeface="Times New Roman" pitchFamily="18" charset="0"/>
              </a:rPr>
              <a:pPr algn="r"/>
              <a:t>2</a:t>
            </a:fld>
            <a:endParaRPr lang="en-US" altLang="zh-CN" sz="1600">
              <a:solidFill>
                <a:srgbClr val="993300"/>
              </a:solidFill>
              <a:latin typeface="Times New Roman" pitchFamily="18" charset="0"/>
            </a:endParaRPr>
          </a:p>
        </p:txBody>
      </p:sp>
      <p:sp>
        <p:nvSpPr>
          <p:cNvPr id="6147" name="Rectangle 2"/>
          <p:cNvSpPr>
            <a:spLocks noGrp="1" noChangeArrowheads="1"/>
          </p:cNvSpPr>
          <p:nvPr>
            <p:ph type="title" idx="4294967295"/>
          </p:nvPr>
        </p:nvSpPr>
        <p:spPr>
          <a:xfrm>
            <a:off x="0" y="74613"/>
            <a:ext cx="8229600" cy="733425"/>
          </a:xfrm>
        </p:spPr>
        <p:txBody>
          <a:bodyPr/>
          <a:lstStyle/>
          <a:p>
            <a:pPr eaLnBrk="1" hangingPunct="1"/>
            <a:r>
              <a:rPr lang="zh-CN" altLang="en-US" dirty="0"/>
              <a:t>报告提纲</a:t>
            </a:r>
            <a:endParaRPr lang="en-US" altLang="zh-CN" dirty="0"/>
          </a:p>
        </p:txBody>
      </p:sp>
      <p:sp>
        <p:nvSpPr>
          <p:cNvPr id="6148" name="Text Box 98"/>
          <p:cNvSpPr txBox="1">
            <a:spLocks noChangeArrowheads="1"/>
          </p:cNvSpPr>
          <p:nvPr/>
        </p:nvSpPr>
        <p:spPr bwMode="auto">
          <a:xfrm>
            <a:off x="223862" y="1142984"/>
            <a:ext cx="7848600" cy="3140075"/>
          </a:xfrm>
          <a:prstGeom prst="rect">
            <a:avLst/>
          </a:prstGeom>
          <a:noFill/>
          <a:ln w="9525" algn="ctr">
            <a:noFill/>
            <a:miter lim="800000"/>
            <a:headEnd/>
            <a:tailEnd/>
          </a:ln>
        </p:spPr>
        <p:txBody>
          <a:bodyPr>
            <a:spAutoFit/>
          </a:bodyPr>
          <a:lstStyle/>
          <a:p>
            <a:pPr algn="l">
              <a:spcBef>
                <a:spcPct val="50000"/>
              </a:spcBef>
            </a:pPr>
            <a:r>
              <a:rPr lang="zh-CN" altLang="en-US" sz="2000" b="1" dirty="0">
                <a:latin typeface="黑体" pitchFamily="49" charset="-122"/>
                <a:ea typeface="黑体" pitchFamily="49" charset="-122"/>
              </a:rPr>
              <a:t>一、概述</a:t>
            </a:r>
          </a:p>
          <a:p>
            <a:pPr algn="l">
              <a:spcBef>
                <a:spcPct val="50000"/>
              </a:spcBef>
            </a:pPr>
            <a:r>
              <a:rPr lang="zh-CN" altLang="en-US" sz="2000" b="1" dirty="0">
                <a:latin typeface="黑体" pitchFamily="49" charset="-122"/>
                <a:ea typeface="黑体" pitchFamily="49" charset="-122"/>
              </a:rPr>
              <a:t>二、故障定位</a:t>
            </a:r>
            <a:endParaRPr lang="en-US" altLang="zh-CN" sz="2000" b="1" dirty="0">
              <a:latin typeface="黑体" pitchFamily="49" charset="-122"/>
              <a:ea typeface="黑体" pitchFamily="49" charset="-122"/>
            </a:endParaRPr>
          </a:p>
          <a:p>
            <a:pPr algn="l">
              <a:spcBef>
                <a:spcPct val="50000"/>
              </a:spcBef>
            </a:pPr>
            <a:r>
              <a:rPr lang="zh-CN" altLang="en-US" sz="2000" b="1" dirty="0">
                <a:latin typeface="黑体" pitchFamily="49" charset="-122"/>
                <a:ea typeface="黑体" pitchFamily="49" charset="-122"/>
              </a:rPr>
              <a:t>三、机理分析</a:t>
            </a:r>
          </a:p>
          <a:p>
            <a:pPr algn="l">
              <a:spcBef>
                <a:spcPct val="50000"/>
              </a:spcBef>
            </a:pPr>
            <a:r>
              <a:rPr lang="zh-CN" altLang="en-US" sz="2000" b="1" dirty="0">
                <a:latin typeface="黑体" pitchFamily="49" charset="-122"/>
                <a:ea typeface="黑体" pitchFamily="49" charset="-122"/>
              </a:rPr>
              <a:t>四、故障复现</a:t>
            </a:r>
          </a:p>
          <a:p>
            <a:pPr algn="l">
              <a:spcBef>
                <a:spcPct val="50000"/>
              </a:spcBef>
            </a:pPr>
            <a:r>
              <a:rPr lang="zh-CN" altLang="en-US" sz="2000" b="1" dirty="0">
                <a:latin typeface="黑体" pitchFamily="49" charset="-122"/>
                <a:ea typeface="黑体" pitchFamily="49" charset="-122"/>
              </a:rPr>
              <a:t>五、措施及验证</a:t>
            </a:r>
          </a:p>
          <a:p>
            <a:pPr algn="l">
              <a:spcBef>
                <a:spcPct val="50000"/>
              </a:spcBef>
            </a:pPr>
            <a:r>
              <a:rPr lang="zh-CN" altLang="en-US" sz="2000" b="1" dirty="0">
                <a:latin typeface="黑体" pitchFamily="49" charset="-122"/>
                <a:ea typeface="黑体" pitchFamily="49" charset="-122"/>
              </a:rPr>
              <a:t>六、举一反三</a:t>
            </a:r>
          </a:p>
          <a:p>
            <a:pPr algn="l">
              <a:spcBef>
                <a:spcPct val="50000"/>
              </a:spcBef>
            </a:pPr>
            <a:r>
              <a:rPr lang="zh-CN" altLang="en-US" sz="2000" b="1" dirty="0">
                <a:latin typeface="黑体" pitchFamily="49" charset="-122"/>
                <a:ea typeface="黑体" pitchFamily="49" charset="-122"/>
              </a:rPr>
              <a:t>七、结论</a:t>
            </a:r>
          </a:p>
        </p:txBody>
      </p:sp>
      <p:pic>
        <p:nvPicPr>
          <p:cNvPr id="2" name="Picture 14" descr="E:\韩琳\航天科工\航天科工新品牌方案\ppt1图片.png">
            <a:extLst>
              <a:ext uri="{FF2B5EF4-FFF2-40B4-BE49-F238E27FC236}">
                <a16:creationId xmlns:a16="http://schemas.microsoft.com/office/drawing/2014/main" id="{614DC0EE-EC4B-5A07-0A81-56442C14E80A}"/>
              </a:ext>
            </a:extLst>
          </p:cNvPr>
          <p:cNvPicPr>
            <a:picLocks noChangeAspect="1" noChangeArrowheads="1"/>
          </p:cNvPicPr>
          <p:nvPr/>
        </p:nvPicPr>
        <p:blipFill>
          <a:blip r:embed="rId2"/>
          <a:srcRect/>
          <a:stretch>
            <a:fillRect/>
          </a:stretch>
        </p:blipFill>
        <p:spPr bwMode="auto">
          <a:xfrm>
            <a:off x="285750" y="6286500"/>
            <a:ext cx="8675688" cy="3683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20233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zh-CN" sz="2400" kern="100" dirty="0">
                    <a:effectLst/>
                    <a:latin typeface="Times New Roman" panose="02020603050405020304" pitchFamily="18" charset="0"/>
                    <a:ea typeface="宋体" panose="02010600030101010101" pitchFamily="2" charset="-122"/>
                  </a:rPr>
                  <a:t>其中，</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𝑑</m:t>
                        </m:r>
                      </m:sub>
                    </m:sSub>
                  </m:oMath>
                </a14:m>
                <a:r>
                  <a:rPr lang="zh-CN" altLang="zh-CN" sz="2400" kern="100" dirty="0">
                    <a:effectLst/>
                    <a:latin typeface="Times New Roman" panose="02020603050405020304" pitchFamily="18" charset="0"/>
                    <a:ea typeface="宋体" panose="02010600030101010101" pitchFamily="2" charset="-122"/>
                  </a:rPr>
                  <a:t>表示</a:t>
                </a: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轴电流，</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𝑞</m:t>
                        </m:r>
                      </m:sub>
                    </m:sSub>
                  </m:oMath>
                </a14:m>
                <a:r>
                  <a:rPr lang="zh-CN" altLang="zh-CN" sz="2400" kern="100" dirty="0">
                    <a:effectLst/>
                    <a:latin typeface="Times New Roman" panose="02020603050405020304" pitchFamily="18" charset="0"/>
                    <a:ea typeface="宋体" panose="02010600030101010101" pitchFamily="2" charset="-122"/>
                  </a:rPr>
                  <a:t>表示</a:t>
                </a:r>
                <a:r>
                  <a:rPr lang="en-US" altLang="zh-CN" sz="2400" kern="100" dirty="0">
                    <a:effectLst/>
                    <a:latin typeface="Times New Roman" panose="02020603050405020304" pitchFamily="18" charset="0"/>
                    <a:ea typeface="宋体" panose="02010600030101010101" pitchFamily="2" charset="-122"/>
                  </a:rPr>
                  <a:t>Q</a:t>
                </a:r>
                <a:r>
                  <a:rPr lang="zh-CN" altLang="zh-CN" sz="2400" kern="100" dirty="0">
                    <a:effectLst/>
                    <a:latin typeface="Times New Roman" panose="02020603050405020304" pitchFamily="18" charset="0"/>
                    <a:ea typeface="宋体" panose="02010600030101010101" pitchFamily="2" charset="-122"/>
                  </a:rPr>
                  <a:t>轴电流，</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𝑎</m:t>
                        </m:r>
                      </m:sub>
                    </m:sSub>
                    <m:r>
                      <a:rPr lang="en-US" altLang="zh-CN" sz="2400"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𝑏</m:t>
                        </m:r>
                      </m:sub>
                    </m:sSub>
                    <m:r>
                      <a:rPr lang="en-US" altLang="zh-CN" sz="2400"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𝑐</m:t>
                        </m:r>
                      </m:sub>
                    </m:sSub>
                  </m:oMath>
                </a14:m>
                <a:r>
                  <a:rPr lang="zh-CN" altLang="zh-CN" sz="2400" kern="100" dirty="0">
                    <a:effectLst/>
                    <a:latin typeface="Times New Roman" panose="02020603050405020304" pitchFamily="18" charset="0"/>
                    <a:ea typeface="宋体" panose="02010600030101010101" pitchFamily="2" charset="-122"/>
                  </a:rPr>
                  <a:t>分别表示</a:t>
                </a:r>
                <a:r>
                  <a:rPr lang="en-US" altLang="zh-CN" sz="2400" kern="100" dirty="0">
                    <a:effectLst/>
                    <a:latin typeface="Times New Roman" panose="02020603050405020304" pitchFamily="18" charset="0"/>
                    <a:ea typeface="宋体" panose="02010600030101010101" pitchFamily="2" charset="-122"/>
                  </a:rPr>
                  <a:t>ADC</a:t>
                </a:r>
                <a:r>
                  <a:rPr lang="zh-CN" altLang="zh-CN" sz="2400" kern="100" dirty="0">
                    <a:effectLst/>
                    <a:latin typeface="Times New Roman" panose="02020603050405020304" pitchFamily="18" charset="0"/>
                    <a:ea typeface="宋体" panose="02010600030101010101" pitchFamily="2" charset="-122"/>
                  </a:rPr>
                  <a:t>采集的三相电流。</a:t>
                </a:r>
              </a:p>
              <a:p>
                <a:pPr marL="685800" algn="just">
                  <a:lnSpc>
                    <a:spcPct val="150000"/>
                  </a:lnSpc>
                  <a:buFont typeface="Wingdings" panose="05000000000000000000" pitchFamily="2" charset="2"/>
                  <a:buChar char="u"/>
                </a:pPr>
                <a:r>
                  <a:rPr lang="zh-CN" altLang="zh-CN" sz="2400" kern="100" dirty="0">
                    <a:latin typeface="Times New Roman" panose="02020603050405020304" pitchFamily="18" charset="0"/>
                    <a:ea typeface="宋体" panose="02010600030101010101" pitchFamily="2" charset="-122"/>
                  </a:rPr>
                  <a:t>进行</a:t>
                </a:r>
                <a:r>
                  <a:rPr lang="en-US" altLang="zh-CN" sz="2400" kern="100" dirty="0">
                    <a:latin typeface="Times New Roman" panose="02020603050405020304" pitchFamily="18" charset="0"/>
                    <a:ea typeface="宋体" panose="02010600030101010101" pitchFamily="2" charset="-122"/>
                  </a:rPr>
                  <a:t>PI</a:t>
                </a:r>
                <a:r>
                  <a:rPr lang="zh-CN" altLang="zh-CN" sz="2400" kern="100" dirty="0">
                    <a:latin typeface="Times New Roman" panose="02020603050405020304" pitchFamily="18" charset="0"/>
                    <a:ea typeface="宋体" panose="02010600030101010101" pitchFamily="2" charset="-122"/>
                  </a:rPr>
                  <a:t>计算，获得</a:t>
                </a:r>
                <a:r>
                  <a:rPr lang="en-US" altLang="zh-CN" sz="2400" kern="100" dirty="0">
                    <a:latin typeface="Times New Roman" panose="02020603050405020304" pitchFamily="18" charset="0"/>
                    <a:ea typeface="宋体" panose="02010600030101010101" pitchFamily="2" charset="-122"/>
                  </a:rPr>
                  <a:t>D</a:t>
                </a:r>
                <a:r>
                  <a:rPr lang="zh-CN" altLang="zh-CN" sz="2400" kern="100" dirty="0">
                    <a:latin typeface="Times New Roman" panose="02020603050405020304" pitchFamily="18" charset="0"/>
                    <a:ea typeface="宋体" panose="02010600030101010101" pitchFamily="2" charset="-122"/>
                  </a:rPr>
                  <a:t>轴和</a:t>
                </a:r>
                <a:r>
                  <a:rPr lang="en-US" altLang="zh-CN" sz="2400" kern="100" dirty="0">
                    <a:latin typeface="Times New Roman" panose="02020603050405020304" pitchFamily="18" charset="0"/>
                    <a:ea typeface="宋体" panose="02010600030101010101" pitchFamily="2" charset="-122"/>
                  </a:rPr>
                  <a:t>Q</a:t>
                </a:r>
                <a:r>
                  <a:rPr lang="zh-CN" altLang="zh-CN" sz="2400" kern="100" dirty="0">
                    <a:latin typeface="Times New Roman" panose="02020603050405020304" pitchFamily="18" charset="0"/>
                    <a:ea typeface="宋体" panose="02010600030101010101" pitchFamily="2" charset="-122"/>
                  </a:rPr>
                  <a:t>轴电压，如下式</a:t>
                </a:r>
                <a:r>
                  <a:rPr lang="zh-CN" altLang="zh-CN" sz="2400" kern="100" dirty="0">
                    <a:effectLst/>
                    <a:latin typeface="Times New Roman" panose="02020603050405020304" pitchFamily="18" charset="0"/>
                    <a:ea typeface="宋体" panose="02010600030101010101" pitchFamily="2" charset="-122"/>
                  </a:rPr>
                  <a:t>：</a:t>
                </a:r>
              </a:p>
              <a:p>
                <a:pPr indent="304800" algn="just">
                  <a:lnSpc>
                    <a:spcPct val="150000"/>
                  </a:lnSpc>
                </a:pP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占位符 2">
                <a:extLst>
                  <a:ext uri="{FF2B5EF4-FFF2-40B4-BE49-F238E27FC236}">
                    <a16:creationId xmlns:a16="http://schemas.microsoft.com/office/drawing/2014/main" id="{21B989E0-0FA2-D68E-77AF-B84AE55A5AAB}"/>
                  </a:ext>
                </a:extLst>
              </p:cNvPr>
              <p:cNvSpPr txBox="1">
                <a:spLocks noRot="1" noChangeAspect="1" noMove="1" noResize="1" noEditPoints="1" noAdjustHandles="1" noChangeArrowheads="1" noChangeShapeType="1" noTextEdit="1"/>
              </p:cNvSpPr>
              <p:nvPr/>
            </p:nvSpPr>
            <p:spPr bwMode="auto">
              <a:xfrm>
                <a:off x="457200" y="1154243"/>
                <a:ext cx="8229600" cy="2023383"/>
              </a:xfrm>
              <a:prstGeom prst="rect">
                <a:avLst/>
              </a:prstGeom>
              <a:blipFill>
                <a:blip r:embed="rId4"/>
                <a:stretch>
                  <a:fillRect r="-1111"/>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69695EF-1994-09E1-BFA9-99A7B41DB913}"/>
                  </a:ext>
                </a:extLst>
              </p:cNvPr>
              <p:cNvSpPr txBox="1"/>
              <p:nvPr/>
            </p:nvSpPr>
            <p:spPr>
              <a:xfrm>
                <a:off x="98425" y="3028010"/>
                <a:ext cx="9045575" cy="1098762"/>
              </a:xfrm>
              <a:prstGeom prst="rect">
                <a:avLst/>
              </a:prstGeom>
              <a:noFill/>
            </p:spPr>
            <p:txBody>
              <a:bodyPr wrap="square">
                <a:spAutoFit/>
              </a:bodyPr>
              <a:lstStyle/>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000" i="1" kern="100" smtClean="0">
                              <a:effectLst/>
                              <a:latin typeface="Cambria Math" panose="02040503050406030204" pitchFamily="18" charset="0"/>
                              <a:ea typeface="Cambria Math" panose="02040503050406030204" pitchFamily="18" charset="0"/>
                            </a:rPr>
                          </m:ctrlPr>
                        </m:eqArr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𝑈</m:t>
                              </m:r>
                            </m:e>
                            <m:sub>
                              <m:r>
                                <a:rPr lang="en-US" altLang="zh-CN" sz="2000" i="1" kern="100">
                                  <a:effectLst/>
                                  <a:latin typeface="Cambria Math" panose="02040503050406030204" pitchFamily="18" charset="0"/>
                                </a:rPr>
                                <m:t>𝑑</m:t>
                              </m:r>
                            </m:sub>
                          </m:sSub>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𝑖</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𝑑</m:t>
                              </m:r>
                            </m:e>
                          </m:d>
                          <m:r>
                            <a:rPr lang="en-US" altLang="zh-CN" sz="2000" kern="100">
                              <a:effectLst/>
                              <a:latin typeface="Cambria Math" panose="02040503050406030204" pitchFamily="18" charset="0"/>
                            </a:rPr>
                            <m:t>×</m:t>
                          </m:r>
                          <m:r>
                            <a:rPr lang="en-US" altLang="zh-CN" sz="2000" i="1" kern="100">
                              <a:effectLst/>
                              <a:latin typeface="Cambria Math" panose="02040503050406030204" pitchFamily="18" charset="0"/>
                            </a:rPr>
                            <m:t>𝑅𝑎𝑑𝑞</m:t>
                          </m:r>
                          <m:r>
                            <a:rPr lang="en-US" altLang="zh-CN" sz="2000" kern="100">
                              <a:effectLst/>
                              <a:latin typeface="Cambria Math" panose="02040503050406030204" pitchFamily="18" charset="0"/>
                            </a:rPr>
                            <m:t>+</m:t>
                          </m:r>
                          <m:r>
                            <a:rPr lang="en-US" altLang="zh-CN" sz="2000" i="1" kern="100">
                              <a:effectLst/>
                              <a:latin typeface="Cambria Math" panose="02040503050406030204" pitchFamily="18" charset="0"/>
                            </a:rPr>
                            <m:t>𝑉</m:t>
                          </m:r>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𝐿</m:t>
                              </m:r>
                            </m:e>
                            <m:sub>
                              <m:r>
                                <a:rPr lang="en-US" altLang="zh-CN" sz="2000" i="1" kern="100">
                                  <a:effectLst/>
                                  <a:latin typeface="Cambria Math" panose="02040503050406030204" pitchFamily="18" charset="0"/>
                                </a:rPr>
                                <m:t>𝑞</m:t>
                              </m:r>
                            </m:sub>
                          </m:sSub>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𝑖</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𝑞</m:t>
                              </m:r>
                            </m:e>
                          </m:d>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𝑖</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𝑑</m:t>
                              </m:r>
                            </m:e>
                          </m:d>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𝑅</m:t>
                              </m:r>
                            </m:e>
                            <m:sub>
                              <m:r>
                                <a:rPr lang="en-US" altLang="zh-CN" sz="2000" i="1" kern="100">
                                  <a:effectLst/>
                                  <a:latin typeface="Cambria Math" panose="02040503050406030204" pitchFamily="18" charset="0"/>
                                </a:rPr>
                                <m:t>𝑠</m:t>
                              </m:r>
                            </m:sub>
                          </m:sSub>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𝑘</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𝑑</m:t>
                              </m:r>
                            </m:e>
                          </m:d>
                          <m:r>
                            <a:rPr lang="en-US" altLang="zh-CN" sz="2000" i="1"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𝐼</m:t>
                              </m:r>
                            </m:e>
                            <m:sub>
                              <m:r>
                                <a:rPr lang="en-US" altLang="zh-CN" sz="2000" i="1" kern="100">
                                  <a:effectLst/>
                                  <a:latin typeface="Cambria Math" panose="02040503050406030204" pitchFamily="18" charset="0"/>
                                </a:rPr>
                                <m:t>𝑑</m:t>
                              </m:r>
                            </m:sub>
                          </m:sSub>
                          <m:r>
                            <a:rPr lang="en-US" altLang="zh-CN" sz="2000" kern="100">
                              <a:effectLst/>
                              <a:latin typeface="Cambria Math" panose="02040503050406030204" pitchFamily="18" charset="0"/>
                            </a:rPr>
                            <m:t>×</m:t>
                          </m:r>
                          <m:r>
                            <a:rPr lang="en-US" altLang="zh-CN" sz="2000" i="1" kern="100">
                              <a:effectLst/>
                              <a:latin typeface="Cambria Math" panose="02040503050406030204" pitchFamily="18" charset="0"/>
                            </a:rPr>
                            <m:t>𝑅𝑎𝑑𝑝</m:t>
                          </m:r>
                          <m:r>
                            <a:rPr lang="en-US" altLang="zh-CN" sz="2000" kern="100">
                              <a:effectLst/>
                              <a:latin typeface="Cambria Math" panose="020405030504060302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rPr>
                              </m:ctrlPr>
                            </m:dPr>
                            <m:e>
                              <m:r>
                                <a:rPr lang="en-US" altLang="zh-CN" sz="2000" kern="100">
                                  <a:effectLst/>
                                  <a:latin typeface="Cambria Math" panose="02040503050406030204" pitchFamily="18" charset="0"/>
                                </a:rPr>
                                <m:t>3</m:t>
                              </m:r>
                            </m:e>
                          </m:d>
                        </m:e>
                      </m:eqArr>
                    </m:oMath>
                  </m:oMathPara>
                </a14:m>
                <a:endParaRPr lang="zh-CN" altLang="zh-CN" sz="2000" kern="100" dirty="0">
                  <a:effectLst/>
                  <a:latin typeface="Times New Roman" panose="02020603050405020304" pitchFamily="18" charset="0"/>
                </a:endParaRPr>
              </a:p>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000" i="1" kern="100">
                              <a:effectLst/>
                              <a:latin typeface="Cambria Math" panose="02040503050406030204" pitchFamily="18" charset="0"/>
                              <a:ea typeface="Cambria Math" panose="02040503050406030204" pitchFamily="18" charset="0"/>
                            </a:rPr>
                          </m:ctrlPr>
                        </m:eqArr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𝑈</m:t>
                              </m:r>
                            </m:e>
                            <m:sub>
                              <m:r>
                                <a:rPr lang="en-US" altLang="zh-CN" sz="2000" i="1" kern="100">
                                  <a:effectLst/>
                                  <a:latin typeface="Cambria Math" panose="02040503050406030204" pitchFamily="18" charset="0"/>
                                </a:rPr>
                                <m:t>𝑞</m:t>
                              </m:r>
                            </m:sub>
                          </m:sSub>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𝑖</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𝑞</m:t>
                              </m:r>
                            </m:e>
                          </m:d>
                          <m:r>
                            <a:rPr lang="en-US" altLang="zh-CN" sz="2000" kern="100">
                              <a:effectLst/>
                              <a:latin typeface="Cambria Math" panose="02040503050406030204" pitchFamily="18" charset="0"/>
                            </a:rPr>
                            <m:t>×</m:t>
                          </m:r>
                          <m:r>
                            <a:rPr lang="en-US" altLang="zh-CN" sz="2000" i="1" kern="100">
                              <a:effectLst/>
                              <a:latin typeface="Cambria Math" panose="02040503050406030204" pitchFamily="18" charset="0"/>
                            </a:rPr>
                            <m:t>𝑅𝑎𝑑𝑞</m:t>
                          </m:r>
                          <m:r>
                            <a:rPr lang="en-US" altLang="zh-CN" sz="2000" kern="100">
                              <a:effectLst/>
                              <a:latin typeface="Cambria Math" panose="02040503050406030204" pitchFamily="18" charset="0"/>
                            </a:rPr>
                            <m:t>+</m:t>
                          </m:r>
                          <m:r>
                            <a:rPr lang="en-US" altLang="zh-CN" sz="2000" i="1" kern="100">
                              <a:effectLst/>
                              <a:latin typeface="Cambria Math" panose="02040503050406030204" pitchFamily="18" charset="0"/>
                            </a:rPr>
                            <m:t>𝑉</m:t>
                          </m:r>
                          <m:r>
                            <a:rPr lang="en-US" altLang="zh-CN" sz="2000" kern="100">
                              <a:effectLst/>
                              <a:latin typeface="Cambria Math" panose="02040503050406030204" pitchFamily="18" charset="0"/>
                            </a:rPr>
                            <m:t>×</m:t>
                          </m:r>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𝑃𝐻𝐼</m:t>
                              </m:r>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𝐿</m:t>
                                  </m:r>
                                </m:e>
                                <m:sub>
                                  <m:r>
                                    <a:rPr lang="en-US" altLang="zh-CN" sz="2000" i="1" kern="100">
                                      <a:effectLst/>
                                      <a:latin typeface="Cambria Math" panose="02040503050406030204" pitchFamily="18" charset="0"/>
                                    </a:rPr>
                                    <m:t>𝑑</m:t>
                                  </m:r>
                                </m:sub>
                              </m:sSub>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𝑖</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𝑑</m:t>
                                  </m:r>
                                </m:e>
                              </m:d>
                            </m:e>
                          </m:d>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𝑖</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𝑞</m:t>
                              </m:r>
                            </m:e>
                          </m:d>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𝑅</m:t>
                              </m:r>
                            </m:e>
                            <m:sub>
                              <m:r>
                                <a:rPr lang="en-US" altLang="zh-CN" sz="2000" i="1" kern="100">
                                  <a:effectLst/>
                                  <a:latin typeface="Cambria Math" panose="02040503050406030204" pitchFamily="18" charset="0"/>
                                </a:rPr>
                                <m:t>𝑠</m:t>
                              </m:r>
                            </m:sub>
                          </m:sSub>
                          <m:r>
                            <a:rPr lang="en-US" altLang="zh-CN" sz="2000"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𝑓</m:t>
                              </m:r>
                            </m:e>
                            <m:sub>
                              <m:r>
                                <a:rPr lang="en-US" altLang="zh-CN" sz="2000" i="1" kern="100">
                                  <a:effectLst/>
                                  <a:latin typeface="Cambria Math" panose="02040503050406030204" pitchFamily="18" charset="0"/>
                                </a:rPr>
                                <m:t>𝑘</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rPr>
                                <m:t>𝑞</m:t>
                              </m:r>
                            </m:e>
                          </m:d>
                          <m:r>
                            <a:rPr lang="en-US" altLang="zh-CN" sz="2000" i="1" kern="100">
                              <a:effectLst/>
                              <a:latin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rPr>
                                <m:t>𝐼</m:t>
                              </m:r>
                            </m:e>
                            <m:sub>
                              <m:r>
                                <a:rPr lang="en-US" altLang="zh-CN" sz="2000" i="1" kern="100">
                                  <a:effectLst/>
                                  <a:latin typeface="Cambria Math" panose="02040503050406030204" pitchFamily="18" charset="0"/>
                                </a:rPr>
                                <m:t>𝑞</m:t>
                              </m:r>
                            </m:sub>
                          </m:sSub>
                          <m:r>
                            <a:rPr lang="en-US" altLang="zh-CN" sz="2000" kern="100">
                              <a:effectLst/>
                              <a:latin typeface="Cambria Math" panose="02040503050406030204" pitchFamily="18" charset="0"/>
                            </a:rPr>
                            <m:t>×</m:t>
                          </m:r>
                          <m:r>
                            <a:rPr lang="en-US" altLang="zh-CN" sz="2000" i="1" kern="100">
                              <a:effectLst/>
                              <a:latin typeface="Cambria Math" panose="02040503050406030204" pitchFamily="18" charset="0"/>
                            </a:rPr>
                            <m:t>𝑅𝑎𝑑𝑝</m:t>
                          </m:r>
                          <m:r>
                            <a:rPr lang="en-US" altLang="zh-CN" sz="2000" kern="100">
                              <a:effectLst/>
                              <a:latin typeface="Cambria Math" panose="020405030504060302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rPr>
                              </m:ctrlPr>
                            </m:dPr>
                            <m:e>
                              <m:r>
                                <a:rPr lang="en-US" altLang="zh-CN" sz="2000" kern="100">
                                  <a:effectLst/>
                                  <a:latin typeface="Cambria Math" panose="02040503050406030204" pitchFamily="18" charset="0"/>
                                </a:rPr>
                                <m:t>4</m:t>
                              </m:r>
                            </m:e>
                          </m:d>
                        </m:e>
                      </m:eqArr>
                    </m:oMath>
                  </m:oMathPara>
                </a14:m>
                <a:endParaRPr lang="zh-CN" altLang="en-US" sz="2000" dirty="0"/>
              </a:p>
            </p:txBody>
          </p:sp>
        </mc:Choice>
        <mc:Fallback xmlns="">
          <p:sp>
            <p:nvSpPr>
              <p:cNvPr id="5" name="文本框 4">
                <a:extLst>
                  <a:ext uri="{FF2B5EF4-FFF2-40B4-BE49-F238E27FC236}">
                    <a16:creationId xmlns:a16="http://schemas.microsoft.com/office/drawing/2014/main" id="{869695EF-1994-09E1-BFA9-99A7B41DB913}"/>
                  </a:ext>
                </a:extLst>
              </p:cNvPr>
              <p:cNvSpPr txBox="1">
                <a:spLocks noRot="1" noChangeAspect="1" noMove="1" noResize="1" noEditPoints="1" noAdjustHandles="1" noChangeArrowheads="1" noChangeShapeType="1" noTextEdit="1"/>
              </p:cNvSpPr>
              <p:nvPr/>
            </p:nvSpPr>
            <p:spPr>
              <a:xfrm>
                <a:off x="98425" y="3028010"/>
                <a:ext cx="9045575" cy="109876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99F524E-3639-D3A6-B340-5BE772D32360}"/>
                  </a:ext>
                </a:extLst>
              </p:cNvPr>
              <p:cNvSpPr txBox="1"/>
              <p:nvPr/>
            </p:nvSpPr>
            <p:spPr>
              <a:xfrm>
                <a:off x="674558" y="4156752"/>
                <a:ext cx="8012242" cy="2238241"/>
              </a:xfrm>
              <a:prstGeom prst="rect">
                <a:avLst/>
              </a:prstGeom>
              <a:noFill/>
            </p:spPr>
            <p:txBody>
              <a:bodyPr wrap="square">
                <a:spAutoFit/>
              </a:bodyPr>
              <a:lstStyle/>
              <a:p>
                <a:pPr indent="304800" algn="just">
                  <a:lnSpc>
                    <a:spcPct val="150000"/>
                  </a:lnSpc>
                </a:pPr>
                <a:r>
                  <a:rPr lang="zh-CN" altLang="zh-CN" sz="2400" kern="100" dirty="0">
                    <a:effectLst/>
                    <a:latin typeface="Times New Roman" panose="02020603050405020304" pitchFamily="18" charset="0"/>
                  </a:rPr>
                  <a:t>其中</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𝑖</m:t>
                        </m:r>
                      </m:sub>
                    </m:sSub>
                    <m:d>
                      <m:dPr>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rPr>
                          <m:t>∗</m:t>
                        </m:r>
                      </m:e>
                    </m:d>
                  </m:oMath>
                </a14:m>
                <a:r>
                  <a:rPr lang="zh-CN" altLang="zh-CN" sz="2400" kern="100" dirty="0">
                    <a:effectLst/>
                    <a:latin typeface="Times New Roman" panose="02020603050405020304" pitchFamily="18" charset="0"/>
                  </a:rPr>
                  <a:t>表示</a:t>
                </a:r>
                <a:r>
                  <a:rPr lang="en-US" altLang="zh-CN" sz="2400" kern="100" dirty="0">
                    <a:effectLst/>
                    <a:latin typeface="Times New Roman" panose="02020603050405020304" pitchFamily="18" charset="0"/>
                  </a:rPr>
                  <a:t>PI</a:t>
                </a:r>
                <a:r>
                  <a:rPr lang="zh-CN" altLang="zh-CN" sz="2400" kern="100" dirty="0">
                    <a:effectLst/>
                    <a:latin typeface="Times New Roman" panose="02020603050405020304" pitchFamily="18" charset="0"/>
                  </a:rPr>
                  <a:t>积分项输出，</a:t>
                </a:r>
                <a14:m>
                  <m:oMath xmlns:m="http://schemas.openxmlformats.org/officeDocument/2006/math">
                    <m:r>
                      <a:rPr lang="en-US" altLang="zh-CN" sz="2400" i="1" kern="100">
                        <a:effectLst/>
                        <a:latin typeface="Cambria Math" panose="02040503050406030204" pitchFamily="18" charset="0"/>
                      </a:rPr>
                      <m:t>𝑉</m:t>
                    </m:r>
                  </m:oMath>
                </a14:m>
                <a:r>
                  <a:rPr lang="zh-CN" altLang="zh-CN" sz="2400" kern="100" dirty="0">
                    <a:effectLst/>
                    <a:latin typeface="Times New Roman" panose="02020603050405020304" pitchFamily="18" charset="0"/>
                  </a:rPr>
                  <a:t>表示电机转速，</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𝑅</m:t>
                        </m:r>
                      </m:e>
                      <m:sub>
                        <m:r>
                          <a:rPr lang="en-US" altLang="zh-CN" sz="2400" i="1" kern="100">
                            <a:effectLst/>
                            <a:latin typeface="Cambria Math" panose="02040503050406030204" pitchFamily="18" charset="0"/>
                          </a:rPr>
                          <m:t>𝑠</m:t>
                        </m:r>
                      </m:sub>
                    </m:sSub>
                  </m:oMath>
                </a14:m>
                <a:r>
                  <a:rPr lang="zh-CN" altLang="zh-CN" sz="2400" kern="100" dirty="0">
                    <a:effectLst/>
                    <a:latin typeface="Times New Roman" panose="02020603050405020304" pitchFamily="18" charset="0"/>
                  </a:rPr>
                  <a:t>表示电机电阻，</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𝐿</m:t>
                        </m:r>
                      </m:e>
                      <m:sub>
                        <m:r>
                          <a:rPr lang="en-US" altLang="zh-CN" sz="2400" i="1" kern="100">
                            <a:effectLst/>
                            <a:latin typeface="Cambria Math" panose="02040503050406030204" pitchFamily="18" charset="0"/>
                          </a:rPr>
                          <m:t>∗</m:t>
                        </m:r>
                      </m:sub>
                    </m:sSub>
                  </m:oMath>
                </a14:m>
                <a:r>
                  <a:rPr lang="zh-CN" altLang="zh-CN" sz="2400" kern="100" dirty="0">
                    <a:effectLst/>
                    <a:latin typeface="Times New Roman" panose="02020603050405020304" pitchFamily="18" charset="0"/>
                  </a:rPr>
                  <a:t>表示相应电感，</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𝑘</m:t>
                        </m:r>
                      </m:sub>
                    </m:sSub>
                    <m:d>
                      <m:dPr>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rPr>
                          <m:t>∗</m:t>
                        </m:r>
                      </m:e>
                    </m:d>
                  </m:oMath>
                </a14:m>
                <a:r>
                  <a:rPr lang="zh-CN" altLang="zh-CN" sz="2400" kern="100" dirty="0">
                    <a:effectLst/>
                    <a:latin typeface="Times New Roman" panose="02020603050405020304" pitchFamily="18" charset="0"/>
                  </a:rPr>
                  <a:t>表示</a:t>
                </a:r>
                <a:r>
                  <a:rPr lang="en-US" altLang="zh-CN" sz="2400" kern="100" dirty="0">
                    <a:effectLst/>
                    <a:latin typeface="Times New Roman" panose="02020603050405020304" pitchFamily="18" charset="0"/>
                  </a:rPr>
                  <a:t>PI</a:t>
                </a:r>
                <a:r>
                  <a:rPr lang="zh-CN" altLang="zh-CN" sz="2400" kern="100" dirty="0">
                    <a:effectLst/>
                    <a:latin typeface="Times New Roman" panose="02020603050405020304" pitchFamily="18" charset="0"/>
                  </a:rPr>
                  <a:t>比例项输出，</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𝐼</m:t>
                        </m:r>
                      </m:e>
                      <m:sub>
                        <m:r>
                          <a:rPr lang="en-US" altLang="zh-CN" sz="2400" i="1" kern="100">
                            <a:effectLst/>
                            <a:latin typeface="Cambria Math" panose="02040503050406030204" pitchFamily="18" charset="0"/>
                          </a:rPr>
                          <m:t>𝑑</m:t>
                        </m:r>
                      </m:sub>
                    </m:sSub>
                  </m:oMath>
                </a14:m>
                <a:r>
                  <a:rPr lang="zh-CN" altLang="zh-CN" sz="2400" kern="100" dirty="0">
                    <a:effectLst/>
                    <a:latin typeface="Times New Roman" panose="02020603050405020304" pitchFamily="18" charset="0"/>
                  </a:rPr>
                  <a:t>表示三相合成电流，</a:t>
                </a:r>
                <a14:m>
                  <m:oMath xmlns:m="http://schemas.openxmlformats.org/officeDocument/2006/math">
                    <m:r>
                      <a:rPr lang="en-US" altLang="zh-CN" sz="2400" i="1" kern="100">
                        <a:effectLst/>
                        <a:latin typeface="Cambria Math" panose="02040503050406030204" pitchFamily="18" charset="0"/>
                      </a:rPr>
                      <m:t>𝑅𝑎𝑑𝑝</m:t>
                    </m:r>
                  </m:oMath>
                </a14:m>
                <a:r>
                  <a:rPr lang="zh-CN" altLang="zh-CN" sz="2400" kern="100" dirty="0">
                    <a:effectLst/>
                    <a:latin typeface="Times New Roman" panose="02020603050405020304" pitchFamily="18" charset="0"/>
                  </a:rPr>
                  <a:t>表示电流环阻尼系数，</a:t>
                </a:r>
                <a14:m>
                  <m:oMath xmlns:m="http://schemas.openxmlformats.org/officeDocument/2006/math">
                    <m:r>
                      <a:rPr lang="en-US" altLang="zh-CN" sz="2400" i="1" kern="100">
                        <a:effectLst/>
                        <a:latin typeface="Cambria Math" panose="02040503050406030204" pitchFamily="18" charset="0"/>
                      </a:rPr>
                      <m:t>𝑃𝐻𝐼</m:t>
                    </m:r>
                  </m:oMath>
                </a14:m>
                <a:r>
                  <a:rPr lang="zh-CN" altLang="zh-CN" sz="2400" kern="100" dirty="0">
                    <a:effectLst/>
                    <a:latin typeface="Times New Roman" panose="02020603050405020304" pitchFamily="18" charset="0"/>
                  </a:rPr>
                  <a:t>表示电机磁链。</a:t>
                </a:r>
              </a:p>
            </p:txBody>
          </p:sp>
        </mc:Choice>
        <mc:Fallback xmlns="">
          <p:sp>
            <p:nvSpPr>
              <p:cNvPr id="8" name="文本框 7">
                <a:extLst>
                  <a:ext uri="{FF2B5EF4-FFF2-40B4-BE49-F238E27FC236}">
                    <a16:creationId xmlns:a16="http://schemas.microsoft.com/office/drawing/2014/main" id="{C99F524E-3639-D3A6-B340-5BE772D32360}"/>
                  </a:ext>
                </a:extLst>
              </p:cNvPr>
              <p:cNvSpPr txBox="1">
                <a:spLocks noRot="1" noChangeAspect="1" noMove="1" noResize="1" noEditPoints="1" noAdjustHandles="1" noChangeArrowheads="1" noChangeShapeType="1" noTextEdit="1"/>
              </p:cNvSpPr>
              <p:nvPr/>
            </p:nvSpPr>
            <p:spPr>
              <a:xfrm>
                <a:off x="674558" y="4156752"/>
                <a:ext cx="8012242" cy="2238241"/>
              </a:xfrm>
              <a:prstGeom prst="rect">
                <a:avLst/>
              </a:prstGeom>
              <a:blipFill>
                <a:blip r:embed="rId6"/>
                <a:stretch>
                  <a:fillRect l="-1218" r="-1142" b="-4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652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3552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u"/>
                </a:pPr>
                <a:r>
                  <a:rPr lang="zh-CN" altLang="zh-CN" sz="2400" dirty="0">
                    <a:latin typeface="宋体" panose="02010600030101010101" pitchFamily="2" charset="-122"/>
                    <a:ea typeface="宋体" panose="02010600030101010101" pitchFamily="2" charset="-122"/>
                  </a:rPr>
                  <a:t>蝶阀电机</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、蝶阀电机</a:t>
                </a:r>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对应参数如下：</a:t>
                </a:r>
              </a:p>
              <a:p>
                <a:pPr marL="0" indent="0">
                  <a:buNone/>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𝑠</m:t>
                        </m:r>
                      </m:sub>
                    </m:sSub>
                    <m:r>
                      <a:rPr lang="en-US" altLang="zh-CN" sz="2400">
                        <a:latin typeface="Cambria Math" panose="02040503050406030204" pitchFamily="18" charset="0"/>
                      </a:rPr>
                      <m:t>=0.28</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𝑑</m:t>
                        </m:r>
                      </m:sub>
                    </m:sSub>
                    <m:r>
                      <a:rPr lang="en-US" altLang="zh-CN" sz="2400">
                        <a:latin typeface="Cambria Math" panose="02040503050406030204" pitchFamily="18" charset="0"/>
                      </a:rPr>
                      <m:t>=0.1</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𝑞</m:t>
                        </m:r>
                      </m:sub>
                    </m:sSub>
                    <m:r>
                      <a:rPr lang="en-US" altLang="zh-CN" sz="2400">
                        <a:latin typeface="Cambria Math" panose="02040503050406030204" pitchFamily="18" charset="0"/>
                      </a:rPr>
                      <m:t>=0.1</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r>
                      <a:rPr lang="en-US" altLang="zh-CN" sz="2400" i="1">
                        <a:latin typeface="Cambria Math" panose="02040503050406030204" pitchFamily="18" charset="0"/>
                      </a:rPr>
                      <m:t>𝑃𝐻𝐼</m:t>
                    </m:r>
                    <m:r>
                      <a:rPr lang="en-US" altLang="zh-CN" sz="2400">
                        <a:latin typeface="Cambria Math" panose="02040503050406030204" pitchFamily="18" charset="0"/>
                      </a:rPr>
                      <m:t>=0.005</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r>
                      <a:rPr lang="en-US" altLang="zh-CN" sz="2400" i="1">
                        <a:latin typeface="Cambria Math" panose="02040503050406030204" pitchFamily="18" charset="0"/>
                      </a:rPr>
                      <m:t>𝑅𝑎𝑑𝑝</m:t>
                    </m:r>
                    <m:r>
                      <a:rPr lang="en-US" altLang="zh-CN" sz="2400">
                        <a:latin typeface="Cambria Math" panose="02040503050406030204" pitchFamily="18" charset="0"/>
                      </a:rPr>
                      <m:t>=0</m:t>
                    </m:r>
                  </m:oMath>
                </a14:m>
                <a:endParaRPr lang="zh-CN"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pPr>
                <a:r>
                  <a:rPr lang="zh-CN" altLang="zh-CN" sz="2400" dirty="0">
                    <a:latin typeface="宋体" panose="02010600030101010101" pitchFamily="2" charset="-122"/>
                    <a:ea typeface="宋体" panose="02010600030101010101" pitchFamily="2" charset="-122"/>
                  </a:rPr>
                  <a:t>油泵电机对应参数如下：</a:t>
                </a:r>
              </a:p>
              <a:p>
                <a:pPr marL="0" indent="0">
                  <a:buNone/>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𝑠</m:t>
                        </m:r>
                      </m:sub>
                    </m:sSub>
                    <m:r>
                      <a:rPr lang="en-US" altLang="zh-CN" sz="2400">
                        <a:latin typeface="Cambria Math" panose="02040503050406030204" pitchFamily="18" charset="0"/>
                      </a:rPr>
                      <m:t>=0.28</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𝑑</m:t>
                        </m:r>
                      </m:sub>
                    </m:sSub>
                    <m:r>
                      <a:rPr lang="en-US" altLang="zh-CN" sz="2400">
                        <a:latin typeface="Cambria Math" panose="02040503050406030204" pitchFamily="18" charset="0"/>
                      </a:rPr>
                      <m:t>=0.4</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𝑞</m:t>
                        </m:r>
                      </m:sub>
                    </m:sSub>
                    <m:r>
                      <a:rPr lang="en-US" altLang="zh-CN" sz="2400">
                        <a:latin typeface="Cambria Math" panose="02040503050406030204" pitchFamily="18" charset="0"/>
                      </a:rPr>
                      <m:t>=0.4</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r>
                      <a:rPr lang="en-US" altLang="zh-CN" sz="2400" i="1">
                        <a:latin typeface="Cambria Math" panose="02040503050406030204" pitchFamily="18" charset="0"/>
                      </a:rPr>
                      <m:t>𝑃𝐻𝐼</m:t>
                    </m:r>
                    <m:r>
                      <a:rPr lang="en-US" altLang="zh-CN" sz="2400">
                        <a:latin typeface="Cambria Math" panose="02040503050406030204" pitchFamily="18" charset="0"/>
                      </a:rPr>
                      <m:t>=0.04</m:t>
                    </m:r>
                  </m:oMath>
                </a14:m>
                <a:r>
                  <a:rPr lang="zh-CN" altLang="zh-CN" sz="2400" dirty="0">
                    <a:latin typeface="宋体" panose="02010600030101010101" pitchFamily="2" charset="-122"/>
                    <a:ea typeface="宋体" panose="02010600030101010101" pitchFamily="2" charset="-122"/>
                  </a:rPr>
                  <a:t>，</a:t>
                </a:r>
                <a14:m>
                  <m:oMath xmlns:m="http://schemas.openxmlformats.org/officeDocument/2006/math">
                    <m:r>
                      <a:rPr lang="en-US" altLang="zh-CN" sz="2400" i="1">
                        <a:latin typeface="Cambria Math" panose="02040503050406030204" pitchFamily="18" charset="0"/>
                      </a:rPr>
                      <m:t>𝑅𝑎𝑑𝑝</m:t>
                    </m:r>
                    <m:r>
                      <a:rPr lang="en-US" altLang="zh-CN" sz="2400">
                        <a:latin typeface="Cambria Math" panose="02040503050406030204" pitchFamily="18" charset="0"/>
                      </a:rPr>
                      <m:t>=0</m:t>
                    </m:r>
                  </m:oMath>
                </a14:m>
                <a:endParaRPr lang="zh-CN"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pPr>
                <a:r>
                  <a:rPr lang="zh-CN" altLang="zh-CN" sz="2400" dirty="0">
                    <a:latin typeface="宋体" panose="02010600030101010101" pitchFamily="2" charset="-122"/>
                    <a:ea typeface="宋体" panose="02010600030101010101" pitchFamily="2" charset="-122"/>
                  </a:rPr>
                  <a:t>上式可以简化为：</a:t>
                </a:r>
              </a:p>
              <a:p>
                <a:pPr marL="0" indent="0">
                  <a:buNone/>
                </a:pPr>
                <a14:m>
                  <m:oMathPara xmlns:m="http://schemas.openxmlformats.org/officeDocument/2006/math">
                    <m:oMathParaPr>
                      <m:jc m:val="centerGroup"/>
                    </m:oMathParaPr>
                    <m:oMath xmlns:m="http://schemas.openxmlformats.org/officeDocument/2006/math">
                      <m:eqArr>
                        <m:eqArrPr>
                          <m:ctrlPr>
                            <a:rPr lang="zh-CN" altLang="zh-CN" sz="2400" i="1">
                              <a:latin typeface="Cambria Math" panose="02040503050406030204" pitchFamily="18" charset="0"/>
                            </a:rPr>
                          </m:ctrlPr>
                        </m:eqArr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m:t>
                              </m:r>
                            </m:sub>
                          </m:sSub>
                          <m:r>
                            <a:rPr lang="en-US" altLang="zh-CN" sz="2400">
                              <a:latin typeface="Cambria Math" panose="02040503050406030204" pitchFamily="18" charset="0"/>
                            </a:rPr>
                            <m:t>=</m:t>
                          </m:r>
                          <m:r>
                            <a:rPr lang="en-US" altLang="zh-CN" sz="2400" i="1">
                              <a:latin typeface="Cambria Math" panose="02040503050406030204" pitchFamily="18" charset="0"/>
                            </a:rPr>
                            <m:t>𝑉</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𝑞</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𝑞</m:t>
                              </m:r>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𝑑</m:t>
                              </m:r>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𝑠</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𝑘</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𝑑</m:t>
                              </m:r>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a:latin typeface="Cambria Math" panose="02040503050406030204" pitchFamily="18" charset="0"/>
                                </a:rPr>
                                <m:t>5</m:t>
                              </m:r>
                            </m:e>
                          </m:d>
                        </m:e>
                      </m:eqArr>
                    </m:oMath>
                  </m:oMathPara>
                </a14:m>
                <a:endParaRPr lang="zh-CN" altLang="zh-CN" sz="2400" dirty="0">
                  <a:latin typeface="宋体" panose="02010600030101010101" pitchFamily="2" charset="-122"/>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eqArr>
                        <m:eqArrPr>
                          <m:ctrlPr>
                            <a:rPr lang="zh-CN" altLang="zh-CN" sz="2400" i="1">
                              <a:latin typeface="Cambria Math" panose="02040503050406030204" pitchFamily="18" charset="0"/>
                            </a:rPr>
                          </m:ctrlPr>
                        </m:eqArr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𝑞</m:t>
                              </m:r>
                            </m:sub>
                          </m:sSub>
                          <m:r>
                            <a:rPr lang="en-US" altLang="zh-CN" sz="2400">
                              <a:latin typeface="Cambria Math" panose="02040503050406030204" pitchFamily="18" charset="0"/>
                            </a:rPr>
                            <m:t>=</m:t>
                          </m:r>
                          <m:r>
                            <a:rPr lang="en-US" altLang="zh-CN" sz="2400" i="1">
                              <a:latin typeface="Cambria Math" panose="02040503050406030204" pitchFamily="18" charset="0"/>
                            </a:rPr>
                            <m:t>𝑉</m:t>
                          </m:r>
                          <m:r>
                            <a:rPr lang="en-US" altLang="zh-CN" sz="2400">
                              <a:latin typeface="Cambria Math" panose="02040503050406030204" pitchFamily="18" charset="0"/>
                            </a:rPr>
                            <m:t>×</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𝑃𝐻𝐼</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𝑑</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𝑑</m:t>
                                  </m:r>
                                </m:e>
                              </m:d>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𝑞</m:t>
                              </m:r>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𝑠</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𝑘</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𝑞</m:t>
                              </m:r>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a:latin typeface="Cambria Math" panose="02040503050406030204" pitchFamily="18" charset="0"/>
                                </a:rPr>
                                <m:t>6</m:t>
                              </m:r>
                            </m:e>
                          </m:d>
                        </m:e>
                      </m:eqArr>
                    </m:oMath>
                  </m:oMathPara>
                </a14:m>
                <a:endParaRPr lang="zh-CN" altLang="zh-CN" sz="2400" dirty="0">
                  <a:latin typeface="宋体" panose="02010600030101010101" pitchFamily="2" charset="-122"/>
                  <a:ea typeface="宋体" panose="02010600030101010101" pitchFamily="2" charset="-122"/>
                </a:endParaRPr>
              </a:p>
              <a:p>
                <a:pPr marL="0" indent="0">
                  <a:buNone/>
                </a:pPr>
                <a:r>
                  <a:rPr lang="zh-CN" altLang="zh-CN" sz="2400" dirty="0">
                    <a:latin typeface="宋体" panose="02010600030101010101" pitchFamily="2" charset="-122"/>
                    <a:ea typeface="宋体" panose="02010600030101010101" pitchFamily="2" charset="-122"/>
                  </a:rPr>
                  <a:t>由上式可知</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𝑞</m:t>
                        </m:r>
                      </m:sub>
                    </m:sSub>
                  </m:oMath>
                </a14:m>
                <a:r>
                  <a:rPr lang="zh-CN" altLang="zh-CN" sz="2400" dirty="0">
                    <a:latin typeface="宋体" panose="02010600030101010101" pitchFamily="2" charset="-122"/>
                    <a:ea typeface="宋体" panose="02010600030101010101" pitchFamily="2" charset="-122"/>
                  </a:rPr>
                  <a:t>的变化与电机转速、比例项、积分项相关</a:t>
                </a:r>
                <a:r>
                  <a:rPr lang="zh-CN" altLang="zh-CN" sz="2400" dirty="0"/>
                  <a:t>。</a:t>
                </a:r>
              </a:p>
            </p:txBody>
          </p:sp>
        </mc:Choice>
        <mc:Fallback xmlns="">
          <p:sp>
            <p:nvSpPr>
              <p:cNvPr id="7" name="文本占位符 2">
                <a:extLst>
                  <a:ext uri="{FF2B5EF4-FFF2-40B4-BE49-F238E27FC236}">
                    <a16:creationId xmlns:a16="http://schemas.microsoft.com/office/drawing/2014/main" id="{21B989E0-0FA2-D68E-77AF-B84AE55A5AAB}"/>
                  </a:ext>
                </a:extLst>
              </p:cNvPr>
              <p:cNvSpPr txBox="1">
                <a:spLocks noRot="1" noChangeAspect="1" noMove="1" noResize="1" noEditPoints="1" noAdjustHandles="1" noChangeArrowheads="1" noChangeShapeType="1" noTextEdit="1"/>
              </p:cNvSpPr>
              <p:nvPr/>
            </p:nvSpPr>
            <p:spPr bwMode="auto">
              <a:xfrm>
                <a:off x="457200" y="1154243"/>
                <a:ext cx="8229600" cy="3552668"/>
              </a:xfrm>
              <a:prstGeom prst="rect">
                <a:avLst/>
              </a:prstGeom>
              <a:blipFill>
                <a:blip r:embed="rId4"/>
                <a:stretch>
                  <a:fillRect l="-1111" t="-1372" r="-4815" b="-308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38665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569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0" algn="just">
              <a:lnSpc>
                <a:spcPct val="150000"/>
              </a:lnSpc>
              <a:buFont typeface="Wingdings" panose="05000000000000000000" pitchFamily="2" charset="2"/>
              <a:buChar char="u"/>
            </a:pPr>
            <a:r>
              <a:rPr lang="zh-CN" altLang="zh-CN" sz="2400" kern="100" dirty="0">
                <a:effectLst/>
                <a:latin typeface="Times New Roman" panose="02020603050405020304" pitchFamily="18" charset="0"/>
                <a:ea typeface="宋体" panose="02010600030101010101" pitchFamily="2" charset="-122"/>
              </a:rPr>
              <a:t>进行反</a:t>
            </a:r>
            <a:r>
              <a:rPr lang="en-US" altLang="zh-CN" sz="2400" kern="100" dirty="0">
                <a:effectLst/>
                <a:latin typeface="Times New Roman" panose="02020603050405020304" pitchFamily="18" charset="0"/>
                <a:ea typeface="宋体" panose="02010600030101010101" pitchFamily="2" charset="-122"/>
              </a:rPr>
              <a:t>Clark</a:t>
            </a:r>
            <a:r>
              <a:rPr lang="zh-CN" altLang="zh-CN" sz="2400" kern="100" dirty="0">
                <a:effectLst/>
                <a:latin typeface="Times New Roman" panose="02020603050405020304" pitchFamily="18" charset="0"/>
                <a:ea typeface="宋体" panose="02010600030101010101" pitchFamily="2" charset="-122"/>
              </a:rPr>
              <a:t>计算获取三相电压；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EE2AADD-0F99-0AF7-9A8B-1B339AA76B52}"/>
                  </a:ext>
                </a:extLst>
              </p:cNvPr>
              <p:cNvSpPr txBox="1"/>
              <p:nvPr/>
            </p:nvSpPr>
            <p:spPr>
              <a:xfrm>
                <a:off x="599606" y="1439056"/>
                <a:ext cx="7944787" cy="5002716"/>
              </a:xfrm>
              <a:prstGeom prst="rect">
                <a:avLst/>
              </a:prstGeom>
              <a:noFill/>
            </p:spPr>
            <p:txBody>
              <a:bodyPr wrap="square">
                <a:spAutoFit/>
              </a:bodyPr>
              <a:lstStyle/>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400" i="1" kern="100" smtClean="0">
                              <a:effectLst/>
                              <a:latin typeface="Cambria Math" panose="02040503050406030204" pitchFamily="18" charset="0"/>
                              <a:ea typeface="Cambria Math" panose="020405030504060302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𝑎</m:t>
                              </m:r>
                            </m:sub>
                          </m:sSub>
                          <m:r>
                            <a:rPr lang="en-US" altLang="zh-CN" sz="2400"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2</m:t>
                                  </m:r>
                                </m:num>
                                <m:den>
                                  <m:r>
                                    <a:rPr lang="en-US" altLang="zh-CN" sz="2400" kern="100">
                                      <a:effectLst/>
                                      <a:latin typeface="Cambria Math" panose="02040503050406030204" pitchFamily="18" charset="0"/>
                                    </a:rPr>
                                    <m:t>3</m:t>
                                  </m:r>
                                </m:den>
                              </m:f>
                            </m:e>
                          </m:rad>
                          <m:d>
                            <m:dPr>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𝑑</m:t>
                                  </m:r>
                                </m:sub>
                              </m:sSub>
                              <m:r>
                                <a:rPr lang="en-US" altLang="zh-CN" sz="2400" kern="100">
                                  <a:effectLst/>
                                  <a:latin typeface="Cambria Math" panose="02040503050406030204" pitchFamily="18" charset="0"/>
                                </a:rPr>
                                <m:t>×</m:t>
                              </m:r>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𝑐𝑜𝑠</m:t>
                                  </m:r>
                                </m:fName>
                                <m:e>
                                  <m:r>
                                    <m:rPr>
                                      <m:sty m:val="p"/>
                                    </m:rPr>
                                    <a:rPr lang="en-US" altLang="zh-CN" sz="2400" kern="100">
                                      <a:effectLst/>
                                      <a:latin typeface="Cambria Math" panose="02040503050406030204" pitchFamily="18" charset="0"/>
                                    </a:rPr>
                                    <m:t>θ</m:t>
                                  </m:r>
                                </m:e>
                              </m:func>
                              <m:r>
                                <a:rPr lang="en-US"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𝑞</m:t>
                                  </m:r>
                                </m:sub>
                              </m:sSub>
                              <m:r>
                                <a:rPr lang="en-US" altLang="zh-CN" sz="2400" kern="100">
                                  <a:effectLst/>
                                  <a:latin typeface="Cambria Math" panose="02040503050406030204" pitchFamily="18" charset="0"/>
                                </a:rPr>
                                <m:t>×</m:t>
                              </m:r>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𝑠𝑖𝑛</m:t>
                                  </m:r>
                                </m:fName>
                                <m:e>
                                  <m:r>
                                    <m:rPr>
                                      <m:sty m:val="p"/>
                                    </m:rPr>
                                    <a:rPr lang="en-US" altLang="zh-CN" sz="2400" kern="100">
                                      <a:effectLst/>
                                      <a:latin typeface="Cambria Math" panose="02040503050406030204" pitchFamily="18" charset="0"/>
                                    </a:rPr>
                                    <m:t>θ</m:t>
                                  </m:r>
                                </m:e>
                              </m:func>
                            </m:e>
                          </m:d>
                          <m:r>
                            <a:rPr lang="en-US" altLang="zh-CN" sz="2400"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kern="100">
                                  <a:effectLst/>
                                  <a:latin typeface="Cambria Math" panose="02040503050406030204" pitchFamily="18" charset="0"/>
                                </a:rPr>
                                <m:t>7</m:t>
                              </m:r>
                            </m:e>
                          </m:d>
                        </m:e>
                      </m:eqArr>
                    </m:oMath>
                  </m:oMathPara>
                </a14:m>
                <a:endParaRPr lang="zh-CN" altLang="zh-CN" sz="2400" kern="100" dirty="0">
                  <a:effectLst/>
                  <a:latin typeface="Times New Roman" panose="02020603050405020304" pitchFamily="18" charset="0"/>
                </a:endParaRPr>
              </a:p>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400" i="1" kern="100">
                              <a:effectLst/>
                              <a:latin typeface="Cambria Math" panose="02040503050406030204" pitchFamily="18" charset="0"/>
                              <a:ea typeface="Cambria Math" panose="020405030504060302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𝑏</m:t>
                              </m:r>
                            </m:sub>
                          </m:sSub>
                          <m:r>
                            <a:rPr lang="en-US" altLang="zh-CN" sz="2400"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2</m:t>
                                  </m:r>
                                </m:num>
                                <m:den>
                                  <m:r>
                                    <a:rPr lang="en-US" altLang="zh-CN" sz="2400" kern="100">
                                      <a:effectLst/>
                                      <a:latin typeface="Cambria Math" panose="02040503050406030204" pitchFamily="18" charset="0"/>
                                    </a:rPr>
                                    <m:t>3</m:t>
                                  </m:r>
                                </m:den>
                              </m:f>
                            </m:e>
                          </m:rad>
                          <m:d>
                            <m:dPr>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𝑑</m:t>
                                  </m:r>
                                </m:sub>
                              </m:sSub>
                              <m:r>
                                <a:rPr lang="en-US" altLang="zh-CN" sz="2400" kern="100">
                                  <a:effectLst/>
                                  <a:latin typeface="Cambria Math" panose="02040503050406030204" pitchFamily="18" charset="0"/>
                                </a:rPr>
                                <m:t>×</m:t>
                              </m:r>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𝑐𝑜𝑠</m:t>
                                  </m:r>
                                </m:fName>
                                <m:e>
                                  <m:d>
                                    <m:dPr>
                                      <m:ctrlPr>
                                        <a:rPr lang="zh-CN" altLang="zh-CN" sz="2400" i="1" kern="100">
                                          <a:effectLst/>
                                          <a:latin typeface="Cambria Math" panose="02040503050406030204" pitchFamily="18" charset="0"/>
                                          <a:ea typeface="Cambria Math" panose="02040503050406030204" pitchFamily="18" charset="0"/>
                                        </a:rPr>
                                      </m:ctrlPr>
                                    </m:dPr>
                                    <m:e>
                                      <m:r>
                                        <m:rPr>
                                          <m:sty m:val="p"/>
                                        </m:rPr>
                                        <a:rPr lang="en-US" altLang="zh-CN" sz="2400" kern="100">
                                          <a:effectLst/>
                                          <a:latin typeface="Cambria Math" panose="02040503050406030204" pitchFamily="18" charset="0"/>
                                        </a:rPr>
                                        <m:t>θ</m:t>
                                      </m:r>
                                      <m:r>
                                        <a:rPr lang="en-US" altLang="zh-CN" sz="2400" i="1" kern="100">
                                          <a:effectLst/>
                                          <a:latin typeface="Cambria Math" panose="02040503050406030204" pitchFamily="18" charset="0"/>
                                        </a:rPr>
                                        <m:t>−</m:t>
                                      </m:r>
                                      <m:r>
                                        <a:rPr lang="en-US" altLang="zh-CN" sz="2400" kern="100">
                                          <a:effectLst/>
                                          <a:latin typeface="Cambria Math" panose="02040503050406030204" pitchFamily="18" charset="0"/>
                                        </a:rPr>
                                        <m:t>120</m:t>
                                      </m:r>
                                    </m:e>
                                  </m:d>
                                </m:e>
                              </m:func>
                              <m:r>
                                <a:rPr lang="en-US"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𝑞</m:t>
                                  </m:r>
                                </m:sub>
                              </m:sSub>
                              <m:r>
                                <a:rPr lang="en-US" altLang="zh-CN" sz="2400" kern="100">
                                  <a:effectLst/>
                                  <a:latin typeface="Cambria Math" panose="02040503050406030204" pitchFamily="18" charset="0"/>
                                </a:rPr>
                                <m:t>×</m:t>
                              </m:r>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𝑠𝑖𝑛</m:t>
                                  </m:r>
                                </m:fName>
                                <m:e>
                                  <m:d>
                                    <m:dPr>
                                      <m:ctrlPr>
                                        <a:rPr lang="zh-CN" altLang="zh-CN" sz="2400" i="1" kern="100">
                                          <a:effectLst/>
                                          <a:latin typeface="Cambria Math" panose="02040503050406030204" pitchFamily="18" charset="0"/>
                                          <a:ea typeface="Cambria Math" panose="02040503050406030204" pitchFamily="18" charset="0"/>
                                        </a:rPr>
                                      </m:ctrlPr>
                                    </m:dPr>
                                    <m:e>
                                      <m:r>
                                        <m:rPr>
                                          <m:sty m:val="p"/>
                                        </m:rPr>
                                        <a:rPr lang="en-US" altLang="zh-CN" sz="2400" kern="100">
                                          <a:effectLst/>
                                          <a:latin typeface="Cambria Math" panose="02040503050406030204" pitchFamily="18" charset="0"/>
                                        </a:rPr>
                                        <m:t>θ</m:t>
                                      </m:r>
                                      <m:r>
                                        <a:rPr lang="en-US" altLang="zh-CN" sz="2400" i="1" kern="100">
                                          <a:effectLst/>
                                          <a:latin typeface="Cambria Math" panose="02040503050406030204" pitchFamily="18" charset="0"/>
                                        </a:rPr>
                                        <m:t>−</m:t>
                                      </m:r>
                                      <m:r>
                                        <a:rPr lang="en-US" altLang="zh-CN" sz="2400" kern="100">
                                          <a:effectLst/>
                                          <a:latin typeface="Cambria Math" panose="02040503050406030204" pitchFamily="18" charset="0"/>
                                        </a:rPr>
                                        <m:t>120</m:t>
                                      </m:r>
                                    </m:e>
                                  </m:d>
                                </m:e>
                              </m:func>
                            </m:e>
                          </m:d>
                          <m:r>
                            <a:rPr lang="en-US" altLang="zh-CN" sz="2400"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kern="100">
                                  <a:effectLst/>
                                  <a:latin typeface="Cambria Math" panose="02040503050406030204" pitchFamily="18" charset="0"/>
                                </a:rPr>
                                <m:t>8</m:t>
                              </m:r>
                            </m:e>
                          </m:d>
                        </m:e>
                      </m:eqArr>
                    </m:oMath>
                  </m:oMathPara>
                </a14:m>
                <a:endParaRPr lang="zh-CN" altLang="zh-CN" sz="2400" kern="100" dirty="0">
                  <a:effectLst/>
                  <a:latin typeface="Times New Roman" panose="02020603050405020304" pitchFamily="18" charset="0"/>
                </a:endParaRPr>
              </a:p>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400" i="1" kern="100">
                              <a:effectLst/>
                              <a:latin typeface="Cambria Math" panose="02040503050406030204" pitchFamily="18" charset="0"/>
                              <a:ea typeface="Cambria Math" panose="020405030504060302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𝑐</m:t>
                              </m:r>
                            </m:sub>
                          </m:sSub>
                          <m:r>
                            <a:rPr lang="en-US" altLang="zh-CN" sz="2400"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2</m:t>
                                  </m:r>
                                </m:num>
                                <m:den>
                                  <m:r>
                                    <a:rPr lang="en-US" altLang="zh-CN" sz="2400" kern="100">
                                      <a:effectLst/>
                                      <a:latin typeface="Cambria Math" panose="02040503050406030204" pitchFamily="18" charset="0"/>
                                    </a:rPr>
                                    <m:t>3</m:t>
                                  </m:r>
                                </m:den>
                              </m:f>
                            </m:e>
                          </m:rad>
                          <m:d>
                            <m:dPr>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𝑑</m:t>
                                  </m:r>
                                </m:sub>
                              </m:sSub>
                              <m:r>
                                <a:rPr lang="en-US" altLang="zh-CN" sz="2400" kern="100">
                                  <a:effectLst/>
                                  <a:latin typeface="Cambria Math" panose="02040503050406030204" pitchFamily="18" charset="0"/>
                                </a:rPr>
                                <m:t>×</m:t>
                              </m:r>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𝑐𝑜𝑠</m:t>
                                  </m:r>
                                </m:fName>
                                <m:e>
                                  <m:d>
                                    <m:dPr>
                                      <m:ctrlPr>
                                        <a:rPr lang="zh-CN" altLang="zh-CN" sz="2400" i="1" kern="100">
                                          <a:effectLst/>
                                          <a:latin typeface="Cambria Math" panose="02040503050406030204" pitchFamily="18" charset="0"/>
                                          <a:ea typeface="Cambria Math" panose="02040503050406030204" pitchFamily="18" charset="0"/>
                                        </a:rPr>
                                      </m:ctrlPr>
                                    </m:dPr>
                                    <m:e>
                                      <m:r>
                                        <m:rPr>
                                          <m:sty m:val="p"/>
                                        </m:rPr>
                                        <a:rPr lang="en-US" altLang="zh-CN" sz="2400" kern="100">
                                          <a:effectLst/>
                                          <a:latin typeface="Cambria Math" panose="02040503050406030204" pitchFamily="18" charset="0"/>
                                        </a:rPr>
                                        <m:t>θ</m:t>
                                      </m:r>
                                      <m:r>
                                        <a:rPr lang="en-US" altLang="zh-CN" sz="2400" kern="100">
                                          <a:effectLst/>
                                          <a:latin typeface="Cambria Math" panose="02040503050406030204" pitchFamily="18" charset="0"/>
                                        </a:rPr>
                                        <m:t>+120</m:t>
                                      </m:r>
                                    </m:e>
                                  </m:d>
                                </m:e>
                              </m:func>
                              <m:r>
                                <a:rPr lang="en-US"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𝑞</m:t>
                                  </m:r>
                                </m:sub>
                              </m:sSub>
                              <m:r>
                                <a:rPr lang="en-US" altLang="zh-CN" sz="2400" kern="100">
                                  <a:effectLst/>
                                  <a:latin typeface="Cambria Math" panose="02040503050406030204" pitchFamily="18" charset="0"/>
                                </a:rPr>
                                <m:t>×</m:t>
                              </m:r>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𝑠𝑖𝑛</m:t>
                                  </m:r>
                                </m:fName>
                                <m:e>
                                  <m:d>
                                    <m:dPr>
                                      <m:ctrlPr>
                                        <a:rPr lang="zh-CN" altLang="zh-CN" sz="2400" i="1" kern="100">
                                          <a:effectLst/>
                                          <a:latin typeface="Cambria Math" panose="02040503050406030204" pitchFamily="18" charset="0"/>
                                          <a:ea typeface="Cambria Math" panose="02040503050406030204" pitchFamily="18" charset="0"/>
                                        </a:rPr>
                                      </m:ctrlPr>
                                    </m:dPr>
                                    <m:e>
                                      <m:r>
                                        <m:rPr>
                                          <m:sty m:val="p"/>
                                        </m:rPr>
                                        <a:rPr lang="en-US" altLang="zh-CN" sz="2400" kern="100">
                                          <a:effectLst/>
                                          <a:latin typeface="Cambria Math" panose="02040503050406030204" pitchFamily="18" charset="0"/>
                                        </a:rPr>
                                        <m:t>θ</m:t>
                                      </m:r>
                                      <m:r>
                                        <a:rPr lang="en-US" altLang="zh-CN" sz="2400" kern="100">
                                          <a:effectLst/>
                                          <a:latin typeface="Cambria Math" panose="02040503050406030204" pitchFamily="18" charset="0"/>
                                        </a:rPr>
                                        <m:t>+120</m:t>
                                      </m:r>
                                    </m:e>
                                  </m:d>
                                </m:e>
                              </m:func>
                            </m:e>
                          </m:d>
                          <m:r>
                            <a:rPr lang="en-US" altLang="zh-CN" sz="2400"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kern="100">
                                  <a:effectLst/>
                                  <a:latin typeface="Cambria Math" panose="02040503050406030204" pitchFamily="18" charset="0"/>
                                </a:rPr>
                                <m:t>9</m:t>
                              </m:r>
                            </m:e>
                          </m:d>
                        </m:e>
                      </m:eqArr>
                    </m:oMath>
                  </m:oMathPara>
                </a14:m>
                <a:endParaRPr lang="zh-CN" altLang="en-US" sz="2400" dirty="0"/>
              </a:p>
            </p:txBody>
          </p:sp>
        </mc:Choice>
        <mc:Fallback xmlns="">
          <p:sp>
            <p:nvSpPr>
              <p:cNvPr id="5" name="文本框 4">
                <a:extLst>
                  <a:ext uri="{FF2B5EF4-FFF2-40B4-BE49-F238E27FC236}">
                    <a16:creationId xmlns:a16="http://schemas.microsoft.com/office/drawing/2014/main" id="{CEE2AADD-0F99-0AF7-9A8B-1B339AA76B52}"/>
                  </a:ext>
                </a:extLst>
              </p:cNvPr>
              <p:cNvSpPr txBox="1">
                <a:spLocks noRot="1" noChangeAspect="1" noMove="1" noResize="1" noEditPoints="1" noAdjustHandles="1" noChangeArrowheads="1" noChangeShapeType="1" noTextEdit="1"/>
              </p:cNvSpPr>
              <p:nvPr/>
            </p:nvSpPr>
            <p:spPr>
              <a:xfrm>
                <a:off x="599606" y="1439056"/>
                <a:ext cx="7944787" cy="500271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902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733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0" algn="just">
                  <a:lnSpc>
                    <a:spcPct val="150000"/>
                  </a:lnSpc>
                  <a:buFont typeface="Wingdings" panose="05000000000000000000" pitchFamily="2" charset="2"/>
                  <a:buChar char="u"/>
                </a:pPr>
                <a:r>
                  <a:rPr lang="zh-CN" altLang="zh-CN" sz="2400" kern="100" dirty="0">
                    <a:effectLst/>
                    <a:latin typeface="Times New Roman" panose="02020603050405020304" pitchFamily="18" charset="0"/>
                    <a:ea typeface="宋体" panose="02010600030101010101" pitchFamily="2" charset="-122"/>
                  </a:rPr>
                  <a:t>进行反</a:t>
                </a:r>
                <a:r>
                  <a:rPr lang="en-US" altLang="zh-CN" sz="2400" kern="100" dirty="0">
                    <a:effectLst/>
                    <a:latin typeface="Times New Roman" panose="02020603050405020304" pitchFamily="18" charset="0"/>
                    <a:ea typeface="宋体" panose="02010600030101010101" pitchFamily="2" charset="-122"/>
                  </a:rPr>
                  <a:t>Park</a:t>
                </a:r>
                <a:r>
                  <a:rPr lang="zh-CN" altLang="zh-CN" sz="2400" kern="100" dirty="0">
                    <a:effectLst/>
                    <a:latin typeface="Times New Roman" panose="02020603050405020304" pitchFamily="18" charset="0"/>
                    <a:ea typeface="宋体" panose="02010600030101010101" pitchFamily="2" charset="-122"/>
                  </a:rPr>
                  <a:t>计算，获取</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𝑈</m:t>
                        </m:r>
                      </m:e>
                      <m:sub>
                        <m:r>
                          <m:rPr>
                            <m:sty m:val="p"/>
                          </m:rPr>
                          <a:rPr lang="en-US" altLang="zh-CN" sz="2400" kern="100">
                            <a:effectLst/>
                            <a:latin typeface="Cambria Math" panose="02040503050406030204" pitchFamily="18" charset="0"/>
                            <a:ea typeface="宋体" panose="02010600030101010101" pitchFamily="2" charset="-122"/>
                          </a:rPr>
                          <m:t>α</m:t>
                        </m:r>
                      </m:sub>
                    </m:sSub>
                    <m:r>
                      <a:rPr lang="en-US" altLang="zh-CN" sz="2400"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𝑈</m:t>
                        </m:r>
                      </m:e>
                      <m:sub>
                        <m:r>
                          <m:rPr>
                            <m:sty m:val="p"/>
                          </m:rPr>
                          <a:rPr lang="en-US" altLang="zh-CN" sz="2400" kern="100">
                            <a:effectLst/>
                            <a:latin typeface="Cambria Math" panose="02040503050406030204" pitchFamily="18" charset="0"/>
                            <a:ea typeface="宋体" panose="02010600030101010101" pitchFamily="2" charset="-122"/>
                          </a:rPr>
                          <m:t>β</m:t>
                        </m:r>
                      </m:sub>
                    </m:sSub>
                  </m:oMath>
                </a14:m>
                <a:r>
                  <a:rPr lang="zh-CN" altLang="zh-CN" sz="2400" kern="100" dirty="0">
                    <a:effectLst/>
                    <a:latin typeface="Times New Roman" panose="02020603050405020304" pitchFamily="18" charset="0"/>
                    <a:ea typeface="宋体" panose="02010600030101010101" pitchFamily="2" charset="-122"/>
                  </a:rPr>
                  <a:t>：</a:t>
                </a:r>
              </a:p>
              <a:p>
                <a:pPr indent="304800" algn="just">
                  <a:lnSpc>
                    <a:spcPct val="150000"/>
                  </a:lnSpc>
                </a:pP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占位符 2">
                <a:extLst>
                  <a:ext uri="{FF2B5EF4-FFF2-40B4-BE49-F238E27FC236}">
                    <a16:creationId xmlns:a16="http://schemas.microsoft.com/office/drawing/2014/main" id="{21B989E0-0FA2-D68E-77AF-B84AE55A5AAB}"/>
                  </a:ext>
                </a:extLst>
              </p:cNvPr>
              <p:cNvSpPr txBox="1">
                <a:spLocks noRot="1" noChangeAspect="1" noMove="1" noResize="1" noEditPoints="1" noAdjustHandles="1" noChangeArrowheads="1" noChangeShapeType="1" noTextEdit="1"/>
              </p:cNvSpPr>
              <p:nvPr/>
            </p:nvSpPr>
            <p:spPr bwMode="auto">
              <a:xfrm>
                <a:off x="457200" y="1154243"/>
                <a:ext cx="8229600" cy="733425"/>
              </a:xfrm>
              <a:prstGeom prst="rect">
                <a:avLst/>
              </a:prstGeom>
              <a:blipFill>
                <a:blip r:embed="rId4"/>
                <a:stretch>
                  <a:fillRect l="-444" b="-165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1A69090-7B8E-52A6-DD6C-1F8F00A49AF1}"/>
                  </a:ext>
                </a:extLst>
              </p:cNvPr>
              <p:cNvSpPr txBox="1"/>
              <p:nvPr/>
            </p:nvSpPr>
            <p:spPr>
              <a:xfrm>
                <a:off x="1109272" y="1887668"/>
                <a:ext cx="7852166" cy="3365921"/>
              </a:xfrm>
              <a:prstGeom prst="rect">
                <a:avLst/>
              </a:prstGeom>
              <a:noFill/>
            </p:spPr>
            <p:txBody>
              <a:bodyPr wrap="square">
                <a:spAutoFit/>
              </a:bodyPr>
              <a:lstStyle/>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400" i="1" kern="100" smtClean="0">
                              <a:effectLst/>
                              <a:latin typeface="Cambria Math" panose="02040503050406030204" pitchFamily="18" charset="0"/>
                              <a:ea typeface="Cambria Math" panose="020405030504060302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m:rPr>
                                  <m:sty m:val="p"/>
                                </m:rPr>
                                <a:rPr lang="en-US" altLang="zh-CN" sz="2400" kern="100">
                                  <a:effectLst/>
                                  <a:latin typeface="Cambria Math" panose="02040503050406030204" pitchFamily="18" charset="0"/>
                                </a:rPr>
                                <m:t>α</m:t>
                              </m:r>
                            </m:sub>
                          </m:sSub>
                          <m:r>
                            <a:rPr lang="en-US" altLang="zh-CN" sz="2400"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2</m:t>
                                  </m:r>
                                </m:num>
                                <m:den>
                                  <m:r>
                                    <a:rPr lang="en-US" altLang="zh-CN" sz="2400" kern="100">
                                      <a:effectLst/>
                                      <a:latin typeface="Cambria Math" panose="02040503050406030204" pitchFamily="18" charset="0"/>
                                    </a:rPr>
                                    <m:t>3</m:t>
                                  </m:r>
                                </m:den>
                              </m:f>
                            </m:e>
                          </m:rad>
                          <m:r>
                            <a:rPr lang="en-US" altLang="zh-CN" sz="2400" kern="100">
                              <a:effectLst/>
                              <a:latin typeface="Cambria Math" panose="02040503050406030204" pitchFamily="18" charset="0"/>
                            </a:rPr>
                            <m:t>×</m:t>
                          </m:r>
                          <m:d>
                            <m:dPr>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𝑎</m:t>
                                  </m:r>
                                </m:sub>
                              </m:sSub>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1</m:t>
                                  </m:r>
                                </m:num>
                                <m:den>
                                  <m:r>
                                    <a:rPr lang="en-US" altLang="zh-CN" sz="2400" kern="100">
                                      <a:effectLst/>
                                      <a:latin typeface="Cambria Math" panose="02040503050406030204" pitchFamily="18" charset="0"/>
                                    </a:rPr>
                                    <m:t>2</m:t>
                                  </m:r>
                                </m:den>
                              </m:f>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𝑏</m:t>
                                  </m:r>
                                </m:sub>
                              </m:sSub>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1</m:t>
                                  </m:r>
                                </m:num>
                                <m:den>
                                  <m:r>
                                    <a:rPr lang="en-US" altLang="zh-CN" sz="2400" kern="100">
                                      <a:effectLst/>
                                      <a:latin typeface="Cambria Math" panose="02040503050406030204" pitchFamily="18" charset="0"/>
                                    </a:rPr>
                                    <m:t>2</m:t>
                                  </m:r>
                                </m:den>
                              </m:f>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𝑐</m:t>
                                  </m:r>
                                </m:sub>
                              </m:sSub>
                            </m:e>
                          </m:d>
                          <m:r>
                            <a:rPr lang="en-US" altLang="zh-CN" sz="2400"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kern="100">
                                  <a:effectLst/>
                                  <a:latin typeface="Cambria Math" panose="02040503050406030204" pitchFamily="18" charset="0"/>
                                </a:rPr>
                                <m:t>10</m:t>
                              </m:r>
                            </m:e>
                          </m:d>
                        </m:e>
                      </m:eqArr>
                    </m:oMath>
                  </m:oMathPara>
                </a14:m>
                <a:endParaRPr lang="zh-CN" altLang="zh-CN" sz="2400" kern="100" dirty="0">
                  <a:effectLst/>
                  <a:latin typeface="Times New Roman" panose="02020603050405020304" pitchFamily="18" charset="0"/>
                </a:endParaRPr>
              </a:p>
              <a:p>
                <a:pPr indent="3048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2400" i="1" kern="100">
                              <a:effectLst/>
                              <a:latin typeface="Cambria Math" panose="02040503050406030204" pitchFamily="18" charset="0"/>
                              <a:ea typeface="Cambria Math" panose="020405030504060302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m:rPr>
                                  <m:sty m:val="p"/>
                                </m:rPr>
                                <a:rPr lang="en-US" altLang="zh-CN" sz="2400" kern="100">
                                  <a:effectLst/>
                                  <a:latin typeface="Cambria Math" panose="02040503050406030204" pitchFamily="18" charset="0"/>
                                </a:rPr>
                                <m:t>β</m:t>
                              </m:r>
                            </m:sub>
                          </m:sSub>
                          <m:r>
                            <a:rPr lang="en-US" altLang="zh-CN" sz="2400"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kern="100">
                                      <a:effectLst/>
                                      <a:latin typeface="Cambria Math" panose="02040503050406030204" pitchFamily="18" charset="0"/>
                                    </a:rPr>
                                    <m:t>2</m:t>
                                  </m:r>
                                </m:num>
                                <m:den>
                                  <m:r>
                                    <a:rPr lang="en-US" altLang="zh-CN" sz="2400" kern="100">
                                      <a:effectLst/>
                                      <a:latin typeface="Cambria Math" panose="02040503050406030204" pitchFamily="18" charset="0"/>
                                    </a:rPr>
                                    <m:t>3</m:t>
                                  </m:r>
                                </m:den>
                              </m:f>
                            </m:e>
                          </m:rad>
                          <m:r>
                            <a:rPr lang="en-US" altLang="zh-CN" sz="2400" kern="100">
                              <a:effectLst/>
                              <a:latin typeface="Cambria Math" panose="02040503050406030204" pitchFamily="18" charset="0"/>
                            </a:rPr>
                            <m:t>×</m:t>
                          </m:r>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kern="100">
                                          <a:effectLst/>
                                          <a:latin typeface="Cambria Math" panose="02040503050406030204" pitchFamily="18" charset="0"/>
                                        </a:rPr>
                                        <m:t>3</m:t>
                                      </m:r>
                                    </m:e>
                                  </m:rad>
                                </m:num>
                                <m:den>
                                  <m:r>
                                    <a:rPr lang="en-US" altLang="zh-CN" sz="2400" kern="100">
                                      <a:effectLst/>
                                      <a:latin typeface="Cambria Math" panose="02040503050406030204" pitchFamily="18" charset="0"/>
                                    </a:rPr>
                                    <m:t>2</m:t>
                                  </m:r>
                                </m:den>
                              </m:f>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𝑏</m:t>
                                  </m:r>
                                </m:sub>
                              </m:sSub>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kern="100">
                                          <a:effectLst/>
                                          <a:latin typeface="Cambria Math" panose="02040503050406030204" pitchFamily="18" charset="0"/>
                                        </a:rPr>
                                        <m:t>3</m:t>
                                      </m:r>
                                    </m:e>
                                  </m:rad>
                                </m:num>
                                <m:den>
                                  <m:r>
                                    <a:rPr lang="en-US" altLang="zh-CN" sz="2400" kern="100">
                                      <a:effectLst/>
                                      <a:latin typeface="Cambria Math" panose="02040503050406030204" pitchFamily="18" charset="0"/>
                                    </a:rPr>
                                    <m:t>2</m:t>
                                  </m:r>
                                </m:den>
                              </m:f>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𝑈</m:t>
                                  </m:r>
                                </m:e>
                                <m:sub>
                                  <m:r>
                                    <a:rPr lang="en-US" altLang="zh-CN" sz="2400" i="1" kern="100">
                                      <a:effectLst/>
                                      <a:latin typeface="Cambria Math" panose="02040503050406030204" pitchFamily="18" charset="0"/>
                                    </a:rPr>
                                    <m:t>𝑐</m:t>
                                  </m:r>
                                </m:sub>
                              </m:sSub>
                            </m:e>
                          </m:d>
                          <m:r>
                            <a:rPr lang="en-US" altLang="zh-CN" sz="2400"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kern="100">
                                  <a:effectLst/>
                                  <a:latin typeface="Cambria Math" panose="02040503050406030204" pitchFamily="18" charset="0"/>
                                </a:rPr>
                                <m:t>11</m:t>
                              </m:r>
                            </m:e>
                          </m:d>
                        </m:e>
                      </m:eqArr>
                    </m:oMath>
                  </m:oMathPara>
                </a14:m>
                <a:endParaRPr lang="zh-CN" altLang="en-US" sz="2400" dirty="0"/>
              </a:p>
            </p:txBody>
          </p:sp>
        </mc:Choice>
        <mc:Fallback xmlns="">
          <p:sp>
            <p:nvSpPr>
              <p:cNvPr id="5" name="文本框 4">
                <a:extLst>
                  <a:ext uri="{FF2B5EF4-FFF2-40B4-BE49-F238E27FC236}">
                    <a16:creationId xmlns:a16="http://schemas.microsoft.com/office/drawing/2014/main" id="{81A69090-7B8E-52A6-DD6C-1F8F00A49AF1}"/>
                  </a:ext>
                </a:extLst>
              </p:cNvPr>
              <p:cNvSpPr txBox="1">
                <a:spLocks noRot="1" noChangeAspect="1" noMove="1" noResize="1" noEditPoints="1" noAdjustHandles="1" noChangeArrowheads="1" noChangeShapeType="1" noTextEdit="1"/>
              </p:cNvSpPr>
              <p:nvPr/>
            </p:nvSpPr>
            <p:spPr>
              <a:xfrm>
                <a:off x="1109272" y="1887668"/>
                <a:ext cx="7852166" cy="336592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393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569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lvl="0" indent="0">
              <a:buNone/>
            </a:pPr>
            <a:r>
              <a:rPr lang="zh-CN" altLang="zh-CN" sz="2400" dirty="0">
                <a:latin typeface="宋体" panose="02010600030101010101" pitchFamily="2" charset="-122"/>
                <a:ea typeface="宋体" panose="02010600030101010101" pitchFamily="2" charset="-122"/>
              </a:rPr>
              <a:t>进行</a:t>
            </a:r>
            <a:r>
              <a:rPr lang="en-US" altLang="zh-CN" sz="2400" dirty="0">
                <a:latin typeface="宋体" panose="02010600030101010101" pitchFamily="2" charset="-122"/>
                <a:ea typeface="宋体" panose="02010600030101010101" pitchFamily="2" charset="-122"/>
              </a:rPr>
              <a:t>SVPWM</a:t>
            </a:r>
            <a:r>
              <a:rPr lang="zh-CN" altLang="zh-CN" sz="2400" dirty="0">
                <a:latin typeface="宋体" panose="02010600030101010101" pitchFamily="2" charset="-122"/>
                <a:ea typeface="宋体" panose="02010600030101010101" pitchFamily="2" charset="-122"/>
              </a:rPr>
              <a:t>计算，获得各桥臂</a:t>
            </a:r>
            <a:r>
              <a:rPr lang="en-US" altLang="zh-CN" sz="2400" dirty="0">
                <a:latin typeface="宋体" panose="02010600030101010101" pitchFamily="2" charset="-122"/>
                <a:ea typeface="宋体" panose="02010600030101010101" pitchFamily="2" charset="-122"/>
              </a:rPr>
              <a:t>MOS</a:t>
            </a:r>
            <a:r>
              <a:rPr lang="zh-CN" altLang="zh-CN" sz="2400" dirty="0">
                <a:latin typeface="宋体" panose="02010600030101010101" pitchFamily="2" charset="-122"/>
                <a:ea typeface="宋体" panose="02010600030101010101" pitchFamily="2" charset="-122"/>
              </a:rPr>
              <a:t>管</a:t>
            </a:r>
            <a:r>
              <a:rPr lang="en-US" altLang="zh-CN" sz="2400" dirty="0">
                <a:latin typeface="宋体" panose="02010600030101010101" pitchFamily="2" charset="-122"/>
                <a:ea typeface="宋体" panose="02010600030101010101" pitchFamily="2" charset="-122"/>
              </a:rPr>
              <a:t>PWM</a:t>
            </a:r>
            <a:r>
              <a:rPr lang="zh-CN" altLang="zh-CN" sz="2400" dirty="0">
                <a:latin typeface="宋体" panose="02010600030101010101" pitchFamily="2" charset="-122"/>
                <a:ea typeface="宋体" panose="02010600030101010101" pitchFamily="2" charset="-122"/>
              </a:rPr>
              <a:t>的占空比。</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F28507-E6D0-713A-747C-E5D49ECBD031}"/>
                  </a:ext>
                </a:extLst>
              </p:cNvPr>
              <p:cNvSpPr txBox="1"/>
              <p:nvPr/>
            </p:nvSpPr>
            <p:spPr>
              <a:xfrm>
                <a:off x="584616" y="3986170"/>
                <a:ext cx="7743409" cy="2001125"/>
              </a:xfrm>
              <a:prstGeom prst="rect">
                <a:avLst/>
              </a:prstGeom>
              <a:noFill/>
            </p:spPr>
            <p:txBody>
              <a:bodyPr wrap="square">
                <a:spAutoFit/>
              </a:bodyPr>
              <a:lstStyle/>
              <a:p>
                <a:pPr indent="457200" algn="just"/>
                <a:r>
                  <a:rPr lang="zh-CN" altLang="zh-CN" sz="2400" dirty="0">
                    <a:latin typeface="宋体" panose="02010600030101010101" pitchFamily="2" charset="-122"/>
                  </a:rPr>
                  <a:t>其中，</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𝑥𝑎</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𝑦𝑎</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𝑥𝑏</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𝑦𝑏</m:t>
                        </m:r>
                      </m:sub>
                    </m:sSub>
                  </m:oMath>
                </a14:m>
                <a:r>
                  <a:rPr lang="zh-CN" altLang="zh-CN" sz="2400" dirty="0">
                    <a:latin typeface="宋体" panose="02010600030101010101" pitchFamily="2" charset="-122"/>
                  </a:rPr>
                  <a:t>是与空间电压矢量相关的常数，</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𝑑𝑐</m:t>
                        </m:r>
                      </m:sub>
                    </m:sSub>
                  </m:oMath>
                </a14:m>
                <a:r>
                  <a:rPr lang="zh-CN" altLang="zh-CN" sz="2400" dirty="0">
                    <a:latin typeface="宋体" panose="02010600030101010101" pitchFamily="2" charset="-122"/>
                  </a:rPr>
                  <a:t>为直流侧电压，正常时设置为</a:t>
                </a:r>
                <a:r>
                  <a:rPr lang="en-US" altLang="zh-CN" sz="2400" dirty="0">
                    <a:latin typeface="宋体" panose="02010600030101010101" pitchFamily="2" charset="-122"/>
                  </a:rPr>
                  <a:t>270</a:t>
                </a:r>
                <a:r>
                  <a:rPr lang="zh-CN" altLang="zh-CN" sz="2400" dirty="0">
                    <a:latin typeface="宋体" panose="02010600030101010101" pitchFamily="2" charset="-122"/>
                  </a:rPr>
                  <a:t>，异常时设置为</a:t>
                </a:r>
                <a:r>
                  <a:rPr lang="en-US" altLang="zh-CN" sz="2400" dirty="0">
                    <a:latin typeface="宋体" panose="02010600030101010101" pitchFamily="2" charset="-122"/>
                  </a:rPr>
                  <a:t>30</a:t>
                </a:r>
                <a:r>
                  <a:rPr lang="zh-CN" altLang="zh-CN" sz="2400" dirty="0">
                    <a:latin typeface="宋体" panose="02010600030101010101" pitchFamily="2" charset="-122"/>
                  </a:rPr>
                  <a:t>。从上式中可以看出</a:t>
                </a:r>
                <a:r>
                  <a:rPr lang="en-US" altLang="zh-CN" sz="2400" dirty="0">
                    <a:latin typeface="宋体" panose="02010600030101010101" pitchFamily="2" charset="-122"/>
                  </a:rPr>
                  <a:t>PWM</a:t>
                </a:r>
                <a:r>
                  <a:rPr lang="zh-CN" altLang="zh-CN" sz="2400" dirty="0">
                    <a:latin typeface="宋体" panose="02010600030101010101" pitchFamily="2" charset="-122"/>
                  </a:rPr>
                  <a:t>占空比与三相电流、电机参数以及直流侧电压相关。其中，</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m:rPr>
                            <m:sty m:val="p"/>
                          </m:rPr>
                          <a:rPr lang="en-US" altLang="zh-CN" sz="2400">
                            <a:latin typeface="Cambria Math" panose="02040503050406030204" pitchFamily="18" charset="0"/>
                          </a:rPr>
                          <m:t>α</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m:rPr>
                            <m:sty m:val="p"/>
                          </m:rPr>
                          <a:rPr lang="en-US" altLang="zh-CN" sz="2400">
                            <a:latin typeface="Cambria Math" panose="02040503050406030204" pitchFamily="18" charset="0"/>
                          </a:rPr>
                          <m:t>β</m:t>
                        </m:r>
                      </m:sub>
                    </m:sSub>
                  </m:oMath>
                </a14:m>
                <a:r>
                  <a:rPr lang="zh-CN" altLang="zh-CN" sz="2400" dirty="0">
                    <a:latin typeface="宋体" panose="02010600030101010101" pitchFamily="2" charset="-122"/>
                  </a:rPr>
                  <a:t>是根据</a:t>
                </a:r>
                <a:r>
                  <a:rPr lang="en-US" altLang="zh-CN" sz="2400" dirty="0">
                    <a:latin typeface="宋体" panose="02010600030101010101" pitchFamily="2" charset="-122"/>
                  </a:rPr>
                  <a:t>PI</a:t>
                </a:r>
                <a:r>
                  <a:rPr lang="zh-CN" altLang="zh-CN" sz="2400" dirty="0">
                    <a:latin typeface="宋体" panose="02010600030101010101" pitchFamily="2" charset="-122"/>
                  </a:rPr>
                  <a:t>进行实时调整的变量，而其余都可认为是常量。</a:t>
                </a:r>
                <a:endParaRPr lang="zh-CN" altLang="zh-CN" sz="2400" kern="100" dirty="0">
                  <a:effectLst/>
                  <a:latin typeface="宋体" panose="02010600030101010101" pitchFamily="2" charset="-122"/>
                </a:endParaRPr>
              </a:p>
            </p:txBody>
          </p:sp>
        </mc:Choice>
        <mc:Fallback xmlns="">
          <p:sp>
            <p:nvSpPr>
              <p:cNvPr id="5" name="文本框 4">
                <a:extLst>
                  <a:ext uri="{FF2B5EF4-FFF2-40B4-BE49-F238E27FC236}">
                    <a16:creationId xmlns:a16="http://schemas.microsoft.com/office/drawing/2014/main" id="{D7F28507-E6D0-713A-747C-E5D49ECBD031}"/>
                  </a:ext>
                </a:extLst>
              </p:cNvPr>
              <p:cNvSpPr txBox="1">
                <a:spLocks noRot="1" noChangeAspect="1" noMove="1" noResize="1" noEditPoints="1" noAdjustHandles="1" noChangeArrowheads="1" noChangeShapeType="1" noTextEdit="1"/>
              </p:cNvSpPr>
              <p:nvPr/>
            </p:nvSpPr>
            <p:spPr>
              <a:xfrm>
                <a:off x="584616" y="3986170"/>
                <a:ext cx="7743409" cy="2001125"/>
              </a:xfrm>
              <a:prstGeom prst="rect">
                <a:avLst/>
              </a:prstGeom>
              <a:blipFill>
                <a:blip r:embed="rId4"/>
                <a:stretch>
                  <a:fillRect l="-1260" t="-3354" r="-1181" b="-6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A5ED758-26D2-586B-DB81-6999DBE461BB}"/>
                  </a:ext>
                </a:extLst>
              </p:cNvPr>
              <p:cNvSpPr txBox="1"/>
              <p:nvPr/>
            </p:nvSpPr>
            <p:spPr>
              <a:xfrm>
                <a:off x="779488" y="1802816"/>
                <a:ext cx="7585023" cy="19970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zh-CN" sz="2400" i="1" smtClean="0">
                              <a:latin typeface="Cambria Math" panose="02040503050406030204" pitchFamily="18" charset="0"/>
                            </a:rPr>
                          </m:ctrlPr>
                        </m:eqArrPr>
                        <m:e>
                          <m:r>
                            <a:rPr lang="en-US" altLang="zh-CN" sz="2400" i="1">
                              <a:latin typeface="Cambria Math" panose="02040503050406030204" pitchFamily="18" charset="0"/>
                            </a:rPr>
                            <m:t>𝑇</m:t>
                          </m:r>
                          <m:r>
                            <a:rPr lang="en-US" altLang="zh-CN" sz="2400">
                              <a:latin typeface="Cambria Math" panose="02040503050406030204" pitchFamily="18" charset="0"/>
                            </a:rPr>
                            <m:t>1=</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𝑥𝑎</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m:rPr>
                                  <m:sty m:val="p"/>
                                </m:rPr>
                                <a:rPr lang="en-US" altLang="zh-CN" sz="2400">
                                  <a:latin typeface="Cambria Math" panose="02040503050406030204" pitchFamily="18" charset="0"/>
                                </a:rPr>
                                <m:t>α</m:t>
                              </m:r>
                            </m:sub>
                          </m:sSub>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𝑑𝑐</m:t>
                                  </m:r>
                                </m:sub>
                              </m:sSub>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𝑦𝑎</m:t>
                              </m:r>
                            </m:sub>
                          </m:sSub>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m:rPr>
                                      <m:sty m:val="p"/>
                                    </m:rPr>
                                    <a:rPr lang="en-US" altLang="zh-CN" sz="2400">
                                      <a:latin typeface="Cambria Math" panose="02040503050406030204" pitchFamily="18" charset="0"/>
                                    </a:rPr>
                                    <m:t>β</m:t>
                                  </m:r>
                                </m:sub>
                              </m:sSub>
                            </m:num>
                            <m:den>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𝑑𝑐</m:t>
                                      </m:r>
                                    </m:sub>
                                  </m:sSub>
                                </m:e>
                              </m:d>
                            </m:den>
                          </m:f>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a:latin typeface="Cambria Math" panose="02040503050406030204" pitchFamily="18" charset="0"/>
                                </a:rPr>
                                <m:t>12</m:t>
                              </m:r>
                            </m:e>
                          </m:d>
                        </m:e>
                      </m:eqArr>
                    </m:oMath>
                  </m:oMathPara>
                </a14:m>
                <a:endParaRPr lang="zh-CN" altLang="zh-CN" sz="2400" dirty="0">
                  <a:latin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2400" i="1">
                              <a:latin typeface="Cambria Math" panose="02040503050406030204" pitchFamily="18" charset="0"/>
                            </a:rPr>
                          </m:ctrlPr>
                        </m:eqArrPr>
                        <m:e>
                          <m:r>
                            <a:rPr lang="en-US" altLang="zh-CN" sz="2400" i="1">
                              <a:latin typeface="Cambria Math" panose="02040503050406030204" pitchFamily="18" charset="0"/>
                            </a:rPr>
                            <m:t>𝑇</m:t>
                          </m:r>
                          <m:r>
                            <a:rPr lang="en-US" altLang="zh-CN" sz="2400">
                              <a:latin typeface="Cambria Math" panose="02040503050406030204" pitchFamily="18" charset="0"/>
                            </a:rPr>
                            <m:t>2=</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𝑥𝑏</m:t>
                              </m:r>
                            </m:sub>
                          </m:sSub>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m:rPr>
                                      <m:sty m:val="p"/>
                                    </m:rPr>
                                    <a:rPr lang="en-US" altLang="zh-CN" sz="2400">
                                      <a:latin typeface="Cambria Math" panose="02040503050406030204" pitchFamily="18" charset="0"/>
                                    </a:rPr>
                                    <m:t>α</m:t>
                                  </m:r>
                                </m:sub>
                              </m:sSub>
                            </m:num>
                            <m:den>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𝑑𝑐</m:t>
                                      </m:r>
                                    </m:sub>
                                  </m:sSub>
                                </m:e>
                              </m:d>
                            </m:den>
                          </m:f>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𝑦𝑏</m:t>
                              </m:r>
                            </m:sub>
                          </m:sSub>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m:rPr>
                                      <m:sty m:val="p"/>
                                    </m:rPr>
                                    <a:rPr lang="en-US" altLang="zh-CN" sz="2400">
                                      <a:latin typeface="Cambria Math" panose="02040503050406030204" pitchFamily="18" charset="0"/>
                                    </a:rPr>
                                    <m:t>β</m:t>
                                  </m:r>
                                </m:sub>
                              </m:sSub>
                            </m:num>
                            <m:den>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𝑑𝑐</m:t>
                                      </m:r>
                                    </m:sub>
                                  </m:sSub>
                                </m:e>
                              </m:d>
                            </m:den>
                          </m:f>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a:latin typeface="Cambria Math" panose="02040503050406030204" pitchFamily="18" charset="0"/>
                                </a:rPr>
                                <m:t>13</m:t>
                              </m:r>
                            </m:e>
                          </m:d>
                        </m:e>
                      </m:eqArr>
                    </m:oMath>
                  </m:oMathPara>
                </a14:m>
                <a:endParaRPr lang="zh-CN" altLang="zh-CN" sz="2400" dirty="0">
                  <a:latin typeface="宋体" panose="02010600030101010101" pitchFamily="2" charset="-122"/>
                </a:endParaRPr>
              </a:p>
              <a:p>
                <a:pPr/>
                <a14:m>
                  <m:oMathPara xmlns:m="http://schemas.openxmlformats.org/officeDocument/2006/math">
                    <m:oMathParaPr>
                      <m:jc m:val="centerGroup"/>
                    </m:oMathParaPr>
                    <m:oMath xmlns:m="http://schemas.openxmlformats.org/officeDocument/2006/math">
                      <m:eqArr>
                        <m:eqArrPr>
                          <m:ctrlPr>
                            <a:rPr lang="zh-CN" altLang="zh-CN" sz="2400" i="1">
                              <a:latin typeface="Cambria Math" panose="02040503050406030204" pitchFamily="18" charset="0"/>
                            </a:rPr>
                          </m:ctrlPr>
                        </m:eqArrPr>
                        <m:e>
                          <m:r>
                            <a:rPr lang="en-US" altLang="zh-CN" sz="2400" i="1">
                              <a:latin typeface="Cambria Math" panose="02040503050406030204" pitchFamily="18" charset="0"/>
                            </a:rPr>
                            <m:t>𝑇</m:t>
                          </m:r>
                          <m:r>
                            <a:rPr lang="en-US" altLang="zh-CN" sz="2400">
                              <a:latin typeface="Cambria Math" panose="02040503050406030204" pitchFamily="18" charset="0"/>
                            </a:rPr>
                            <m:t>3=1</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a:latin typeface="Cambria Math" panose="02040503050406030204" pitchFamily="18" charset="0"/>
                            </a:rPr>
                            <m:t>2#</m:t>
                          </m:r>
                          <m:d>
                            <m:dPr>
                              <m:begChr m:val="（"/>
                              <m:endChr m:val="）"/>
                              <m:ctrlPr>
                                <a:rPr lang="zh-CN" altLang="zh-CN" sz="2400" i="1">
                                  <a:latin typeface="Cambria Math" panose="02040503050406030204" pitchFamily="18" charset="0"/>
                                </a:rPr>
                              </m:ctrlPr>
                            </m:dPr>
                            <m:e>
                              <m:r>
                                <a:rPr lang="en-US" altLang="zh-CN" sz="2400">
                                  <a:latin typeface="Cambria Math" panose="02040503050406030204" pitchFamily="18" charset="0"/>
                                </a:rPr>
                                <m:t>14</m:t>
                              </m:r>
                            </m:e>
                          </m:d>
                        </m:e>
                      </m:eqArr>
                    </m:oMath>
                  </m:oMathPara>
                </a14:m>
                <a:endParaRPr lang="zh-CN" altLang="zh-CN" sz="2400" dirty="0">
                  <a:latin typeface="宋体" panose="02010600030101010101" pitchFamily="2" charset="-122"/>
                </a:endParaRPr>
              </a:p>
            </p:txBody>
          </p:sp>
        </mc:Choice>
        <mc:Fallback xmlns="">
          <p:sp>
            <p:nvSpPr>
              <p:cNvPr id="10" name="文本框 9">
                <a:extLst>
                  <a:ext uri="{FF2B5EF4-FFF2-40B4-BE49-F238E27FC236}">
                    <a16:creationId xmlns:a16="http://schemas.microsoft.com/office/drawing/2014/main" id="{BA5ED758-26D2-586B-DB81-6999DBE461BB}"/>
                  </a:ext>
                </a:extLst>
              </p:cNvPr>
              <p:cNvSpPr txBox="1">
                <a:spLocks noRot="1" noChangeAspect="1" noMove="1" noResize="1" noEditPoints="1" noAdjustHandles="1" noChangeArrowheads="1" noChangeShapeType="1" noTextEdit="1"/>
              </p:cNvSpPr>
              <p:nvPr/>
            </p:nvSpPr>
            <p:spPr>
              <a:xfrm>
                <a:off x="779488" y="1802816"/>
                <a:ext cx="7585023" cy="199708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931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47968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457200" algn="just">
                  <a:lnSpc>
                    <a:spcPct val="150000"/>
                  </a:lnSpc>
                  <a:buNone/>
                </a:pPr>
                <a:r>
                  <a:rPr lang="zh-CN" altLang="zh-CN" sz="2400" kern="100" dirty="0">
                    <a:effectLst/>
                    <a:latin typeface="宋体" panose="02010600030101010101" pitchFamily="2" charset="-122"/>
                    <a:ea typeface="宋体" panose="02010600030101010101" pitchFamily="2" charset="-122"/>
                  </a:rPr>
                  <a:t>当</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𝑈</m:t>
                        </m:r>
                      </m:e>
                      <m:sub>
                        <m:r>
                          <a:rPr lang="en-US" altLang="zh-CN" sz="2400" i="1" kern="100">
                            <a:effectLst/>
                            <a:latin typeface="Cambria Math" panose="02040503050406030204" pitchFamily="18" charset="0"/>
                            <a:ea typeface="宋体" panose="02010600030101010101" pitchFamily="2" charset="-122"/>
                          </a:rPr>
                          <m:t>𝑑𝑐</m:t>
                        </m:r>
                      </m:sub>
                    </m:sSub>
                  </m:oMath>
                </a14:m>
                <a:r>
                  <a:rPr lang="zh-CN" altLang="zh-CN" sz="2400" kern="100" dirty="0">
                    <a:effectLst/>
                    <a:latin typeface="宋体" panose="02010600030101010101" pitchFamily="2" charset="-122"/>
                    <a:ea typeface="宋体" panose="02010600030101010101" pitchFamily="2" charset="-122"/>
                  </a:rPr>
                  <a:t>设置为</a:t>
                </a:r>
                <a:r>
                  <a:rPr lang="en-US" altLang="zh-CN" sz="2400" kern="100" dirty="0">
                    <a:effectLst/>
                    <a:latin typeface="宋体" panose="02010600030101010101" pitchFamily="2" charset="-122"/>
                    <a:ea typeface="宋体" panose="02010600030101010101" pitchFamily="2" charset="-122"/>
                  </a:rPr>
                  <a:t>30</a:t>
                </a:r>
                <a:r>
                  <a:rPr lang="zh-CN" altLang="zh-CN" sz="2400" kern="100" dirty="0">
                    <a:effectLst/>
                    <a:latin typeface="宋体" panose="02010600030101010101" pitchFamily="2" charset="-122"/>
                    <a:ea typeface="宋体" panose="02010600030101010101" pitchFamily="2" charset="-122"/>
                  </a:rPr>
                  <a:t>时，在相同</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𝑈</m:t>
                        </m:r>
                      </m:e>
                      <m:sub>
                        <m:r>
                          <m:rPr>
                            <m:sty m:val="p"/>
                          </m:rPr>
                          <a:rPr lang="en-US" altLang="zh-CN" sz="2400" kern="100">
                            <a:effectLst/>
                            <a:latin typeface="Cambria Math" panose="02040503050406030204" pitchFamily="18" charset="0"/>
                            <a:ea typeface="宋体" panose="02010600030101010101" pitchFamily="2" charset="-122"/>
                          </a:rPr>
                          <m:t>α</m:t>
                        </m:r>
                      </m:sub>
                    </m:sSub>
                    <m:r>
                      <a:rPr lang="en-US" altLang="zh-CN" sz="2400"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𝑈</m:t>
                        </m:r>
                      </m:e>
                      <m:sub>
                        <m:r>
                          <m:rPr>
                            <m:sty m:val="p"/>
                          </m:rPr>
                          <a:rPr lang="en-US" altLang="zh-CN" sz="2400" kern="100">
                            <a:effectLst/>
                            <a:latin typeface="Cambria Math" panose="02040503050406030204" pitchFamily="18" charset="0"/>
                            <a:ea typeface="宋体" panose="02010600030101010101" pitchFamily="2" charset="-122"/>
                          </a:rPr>
                          <m:t>β</m:t>
                        </m:r>
                      </m:sub>
                    </m:sSub>
                  </m:oMath>
                </a14:m>
                <a:r>
                  <a:rPr lang="zh-CN" altLang="zh-CN" sz="2400" kern="100" dirty="0">
                    <a:effectLst/>
                    <a:latin typeface="宋体" panose="02010600030101010101" pitchFamily="2" charset="-122"/>
                    <a:ea typeface="宋体" panose="02010600030101010101" pitchFamily="2" charset="-122"/>
                  </a:rPr>
                  <a:t>下，</a:t>
                </a:r>
                <a:r>
                  <a:rPr lang="en-US" altLang="zh-CN" sz="2400" kern="100" dirty="0">
                    <a:effectLst/>
                    <a:latin typeface="宋体" panose="02010600030101010101" pitchFamily="2" charset="-122"/>
                    <a:ea typeface="宋体" panose="02010600030101010101" pitchFamily="2" charset="-122"/>
                  </a:rPr>
                  <a:t>T1</a:t>
                </a:r>
                <a:r>
                  <a:rPr lang="zh-CN" altLang="zh-CN" sz="2400" kern="100" dirty="0">
                    <a:effectLst/>
                    <a:latin typeface="宋体" panose="02010600030101010101" pitchFamily="2" charset="-122"/>
                    <a:ea typeface="宋体" panose="02010600030101010101" pitchFamily="2" charset="-122"/>
                  </a:rPr>
                  <a:t>和</a:t>
                </a:r>
                <a:r>
                  <a:rPr lang="en-US" altLang="zh-CN" sz="2400" kern="100" dirty="0">
                    <a:effectLst/>
                    <a:latin typeface="宋体" panose="02010600030101010101" pitchFamily="2" charset="-122"/>
                    <a:ea typeface="宋体" panose="02010600030101010101" pitchFamily="2" charset="-122"/>
                  </a:rPr>
                  <a:t>T2</a:t>
                </a:r>
                <a:r>
                  <a:rPr lang="zh-CN" altLang="zh-CN" sz="2400" kern="100" dirty="0">
                    <a:effectLst/>
                    <a:latin typeface="宋体" panose="02010600030101010101" pitchFamily="2" charset="-122"/>
                    <a:ea typeface="宋体" panose="02010600030101010101" pitchFamily="2" charset="-122"/>
                  </a:rPr>
                  <a:t>所在桥臂的占空比是原来的</a:t>
                </a:r>
                <a:r>
                  <a:rPr lang="en-US" altLang="zh-CN" sz="2400" kern="100" dirty="0">
                    <a:effectLst/>
                    <a:latin typeface="宋体" panose="02010600030101010101" pitchFamily="2" charset="-122"/>
                    <a:ea typeface="宋体" panose="02010600030101010101" pitchFamily="2" charset="-122"/>
                  </a:rPr>
                  <a:t>9</a:t>
                </a:r>
                <a:r>
                  <a:rPr lang="zh-CN" altLang="zh-CN" sz="2400" kern="100" dirty="0">
                    <a:effectLst/>
                    <a:latin typeface="宋体" panose="02010600030101010101" pitchFamily="2" charset="-122"/>
                    <a:ea typeface="宋体" panose="02010600030101010101" pitchFamily="2" charset="-122"/>
                  </a:rPr>
                  <a:t>倍，等效于电流环的比例系数、积分系数增加了</a:t>
                </a:r>
                <a:r>
                  <a:rPr lang="en-US" altLang="zh-CN" sz="2400" kern="100" dirty="0">
                    <a:effectLst/>
                    <a:latin typeface="宋体" panose="02010600030101010101" pitchFamily="2" charset="-122"/>
                    <a:ea typeface="宋体" panose="02010600030101010101" pitchFamily="2" charset="-122"/>
                  </a:rPr>
                  <a:t>9</a:t>
                </a:r>
                <a:r>
                  <a:rPr lang="zh-CN" altLang="zh-CN" sz="2400" kern="100" dirty="0">
                    <a:effectLst/>
                    <a:latin typeface="宋体" panose="02010600030101010101" pitchFamily="2" charset="-122"/>
                    <a:ea typeface="宋体" panose="02010600030101010101" pitchFamily="2" charset="-122"/>
                  </a:rPr>
                  <a:t>倍。此时电流环计算输出已进入饱和状态失控，引起电流环振荡，造成停机或不启动。</a:t>
                </a:r>
                <a:endParaRPr lang="en-US" altLang="zh-CN" sz="2400" kern="100" dirty="0">
                  <a:effectLst/>
                  <a:latin typeface="宋体" panose="02010600030101010101" pitchFamily="2" charset="-122"/>
                  <a:ea typeface="宋体" panose="02010600030101010101" pitchFamily="2" charset="-122"/>
                </a:endParaRPr>
              </a:p>
              <a:p>
                <a:pPr indent="457200" algn="just">
                  <a:lnSpc>
                    <a:spcPct val="150000"/>
                  </a:lnSpc>
                  <a:buNone/>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为进一步验证该故障机理，在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MATLAB</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中搭建模型对系统进行仿真，仿真模型如图</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36</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所示，并重点对</a:t>
                </a:r>
                <a:r>
                  <a:rPr lang="en-US" altLang="zh-CN" sz="2400" kern="100" dirty="0" err="1">
                    <a:effectLst/>
                    <a:latin typeface="宋体" panose="02010600030101010101" pitchFamily="2" charset="-122"/>
                    <a:ea typeface="宋体" panose="02010600030101010101" pitchFamily="2" charset="-122"/>
                    <a:cs typeface="Times New Roman" panose="02020603050405020304" pitchFamily="18" charset="0"/>
                  </a:rPr>
                  <a:t>Udc</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参数的变化对于电流环调节的影响进行分析。</a:t>
                </a:r>
                <a:endParaRPr lang="zh-CN" altLang="zh-CN" sz="2400" kern="100" dirty="0">
                  <a:effectLst/>
                  <a:latin typeface="宋体" panose="02010600030101010101" pitchFamily="2" charset="-122"/>
                  <a:ea typeface="宋体" panose="02010600030101010101" pitchFamily="2" charset="-122"/>
                </a:endParaRPr>
              </a:p>
            </p:txBody>
          </p:sp>
        </mc:Choice>
        <mc:Fallback xmlns="">
          <p:sp>
            <p:nvSpPr>
              <p:cNvPr id="7" name="文本占位符 2">
                <a:extLst>
                  <a:ext uri="{FF2B5EF4-FFF2-40B4-BE49-F238E27FC236}">
                    <a16:creationId xmlns:a16="http://schemas.microsoft.com/office/drawing/2014/main" id="{21B989E0-0FA2-D68E-77AF-B84AE55A5AAB}"/>
                  </a:ext>
                </a:extLst>
              </p:cNvPr>
              <p:cNvSpPr txBox="1">
                <a:spLocks noRot="1" noChangeAspect="1" noMove="1" noResize="1" noEditPoints="1" noAdjustHandles="1" noChangeArrowheads="1" noChangeShapeType="1" noTextEdit="1"/>
              </p:cNvSpPr>
              <p:nvPr/>
            </p:nvSpPr>
            <p:spPr bwMode="auto">
              <a:xfrm>
                <a:off x="457200" y="1154243"/>
                <a:ext cx="8229600" cy="4796852"/>
              </a:xfrm>
              <a:prstGeom prst="rect">
                <a:avLst/>
              </a:prstGeom>
              <a:blipFill>
                <a:blip r:embed="rId4"/>
                <a:stretch>
                  <a:fillRect r="-1111"/>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83270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11842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latin typeface="Times New Roman" panose="02020603050405020304" pitchFamily="18" charset="0"/>
                <a:ea typeface="宋体" panose="02010600030101010101" pitchFamily="2" charset="-122"/>
              </a:rPr>
              <a:t>设置</a:t>
            </a:r>
            <a:r>
              <a:rPr lang="en-US" altLang="zh-CN" sz="2400" kern="100" dirty="0" err="1">
                <a:latin typeface="Times New Roman" panose="02020603050405020304" pitchFamily="18" charset="0"/>
                <a:ea typeface="宋体" panose="02010600030101010101" pitchFamily="2" charset="-122"/>
              </a:rPr>
              <a:t>Udc</a:t>
            </a:r>
            <a:r>
              <a:rPr lang="zh-CN" altLang="en-US" sz="2400" kern="100" dirty="0">
                <a:latin typeface="Times New Roman" panose="02020603050405020304" pitchFamily="18" charset="0"/>
                <a:ea typeface="宋体" panose="02010600030101010101" pitchFamily="2" charset="-122"/>
              </a:rPr>
              <a:t>参数为</a:t>
            </a:r>
            <a:r>
              <a:rPr lang="en-US" altLang="zh-CN" sz="2400" kern="100" dirty="0">
                <a:latin typeface="Times New Roman" panose="02020603050405020304" pitchFamily="18" charset="0"/>
                <a:ea typeface="宋体" panose="02010600030101010101" pitchFamily="2" charset="-122"/>
              </a:rPr>
              <a:t>270</a:t>
            </a:r>
            <a:r>
              <a:rPr lang="zh-CN" altLang="en-US" sz="2400" kern="100" dirty="0">
                <a:latin typeface="Times New Roman" panose="02020603050405020304" pitchFamily="18" charset="0"/>
                <a:ea typeface="宋体" panose="02010600030101010101" pitchFamily="2" charset="-122"/>
              </a:rPr>
              <a:t>时，启动电机运行，从仿真模型输出的三相电流波形看，电机的三相电流波形正常。</a:t>
            </a:r>
            <a:endParaRPr lang="zh-CN" altLang="zh-CN" sz="2400" kern="100" dirty="0">
              <a:effectLst/>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79980830-BA76-32CA-0A5E-188D8240216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55" y="2338466"/>
            <a:ext cx="7971345" cy="3843739"/>
          </a:xfrm>
          <a:prstGeom prst="rect">
            <a:avLst/>
          </a:prstGeom>
          <a:noFill/>
          <a:ln>
            <a:noFill/>
          </a:ln>
        </p:spPr>
      </p:pic>
      <p:sp>
        <p:nvSpPr>
          <p:cNvPr id="6" name="文本框 5">
            <a:extLst>
              <a:ext uri="{FF2B5EF4-FFF2-40B4-BE49-F238E27FC236}">
                <a16:creationId xmlns:a16="http://schemas.microsoft.com/office/drawing/2014/main" id="{691645FA-629B-A688-C554-BFC4811A7CED}"/>
              </a:ext>
            </a:extLst>
          </p:cNvPr>
          <p:cNvSpPr txBox="1"/>
          <p:nvPr/>
        </p:nvSpPr>
        <p:spPr>
          <a:xfrm>
            <a:off x="2218543" y="6118419"/>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系统仿真模型</a:t>
            </a:r>
            <a:endParaRPr lang="zh-CN" altLang="en-US" sz="2000" dirty="0"/>
          </a:p>
        </p:txBody>
      </p:sp>
    </p:spTree>
    <p:extLst>
      <p:ext uri="{BB962C8B-B14F-4D97-AF65-F5344CB8AC3E}">
        <p14:creationId xmlns:p14="http://schemas.microsoft.com/office/powerpoint/2010/main" val="415733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1" i="0" u="none" strike="noStrike" kern="2200" baseline="0" dirty="0">
                <a:latin typeface="Times New Roman" panose="02020603050405020304" pitchFamily="18" charset="0"/>
                <a:ea typeface="黑体" panose="02010609060101010101" pitchFamily="49" charset="-122"/>
              </a:rPr>
              <a:t>机理分析</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2346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latin typeface="Times New Roman" panose="02020603050405020304" pitchFamily="18" charset="0"/>
                <a:ea typeface="宋体" panose="02010600030101010101" pitchFamily="2" charset="-122"/>
              </a:rPr>
              <a:t>设置</a:t>
            </a:r>
            <a:r>
              <a:rPr lang="en-US" altLang="zh-CN" sz="2400" kern="100" dirty="0" err="1">
                <a:latin typeface="Times New Roman" panose="02020603050405020304" pitchFamily="18" charset="0"/>
                <a:ea typeface="宋体" panose="02010600030101010101" pitchFamily="2" charset="-122"/>
              </a:rPr>
              <a:t>Udc</a:t>
            </a:r>
            <a:r>
              <a:rPr lang="zh-CN" altLang="en-US" sz="2400" kern="100" dirty="0">
                <a:latin typeface="Times New Roman" panose="02020603050405020304" pitchFamily="18" charset="0"/>
                <a:ea typeface="宋体" panose="02010600030101010101" pitchFamily="2" charset="-122"/>
              </a:rPr>
              <a:t>参数为</a:t>
            </a:r>
            <a:r>
              <a:rPr lang="en-US" altLang="zh-CN" sz="2400" kern="100" dirty="0">
                <a:latin typeface="Times New Roman" panose="02020603050405020304" pitchFamily="18" charset="0"/>
                <a:ea typeface="宋体" panose="02010600030101010101" pitchFamily="2" charset="-122"/>
              </a:rPr>
              <a:t>30</a:t>
            </a:r>
            <a:r>
              <a:rPr lang="zh-CN" altLang="en-US" sz="2400" kern="100" dirty="0">
                <a:latin typeface="Times New Roman" panose="02020603050405020304" pitchFamily="18" charset="0"/>
                <a:ea typeface="宋体" panose="02010600030101010101" pitchFamily="2" charset="-122"/>
              </a:rPr>
              <a:t>时，启动电机运行，从仿真模型输出的三相电流波形看，电机的三相电流波形出现振荡，说明在同样的电流环参数下，</a:t>
            </a:r>
            <a:r>
              <a:rPr lang="en-US" altLang="zh-CN" sz="2400" kern="100" dirty="0" err="1">
                <a:latin typeface="Times New Roman" panose="02020603050405020304" pitchFamily="18" charset="0"/>
                <a:ea typeface="宋体" panose="02010600030101010101" pitchFamily="2" charset="-122"/>
              </a:rPr>
              <a:t>Udc</a:t>
            </a:r>
            <a:r>
              <a:rPr lang="zh-CN" altLang="en-US" sz="2400" kern="100" dirty="0">
                <a:latin typeface="Times New Roman" panose="02020603050405020304" pitchFamily="18" charset="0"/>
                <a:ea typeface="宋体" panose="02010600030101010101" pitchFamily="2" charset="-122"/>
              </a:rPr>
              <a:t>改为</a:t>
            </a:r>
            <a:r>
              <a:rPr lang="en-US" altLang="zh-CN" sz="2400" kern="100" dirty="0">
                <a:latin typeface="Times New Roman" panose="02020603050405020304" pitchFamily="18" charset="0"/>
                <a:ea typeface="宋体" panose="02010600030101010101" pitchFamily="2" charset="-122"/>
              </a:rPr>
              <a:t>30</a:t>
            </a:r>
            <a:r>
              <a:rPr lang="zh-CN" altLang="en-US" sz="2400" kern="100" dirty="0">
                <a:latin typeface="Times New Roman" panose="02020603050405020304" pitchFamily="18" charset="0"/>
                <a:ea typeface="宋体" panose="02010600030101010101" pitchFamily="2" charset="-122"/>
              </a:rPr>
              <a:t>，造成了电流环调节的振荡。</a:t>
            </a:r>
            <a:endParaRPr lang="zh-CN" altLang="zh-CN" sz="2400" kern="100" dirty="0">
              <a:effectLst/>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F4839C21-F23D-3B9E-D1DB-48D9D7E29C71}"/>
              </a:ext>
            </a:extLst>
          </p:cNvPr>
          <p:cNvPicPr>
            <a:picLocks noChangeAspect="1"/>
          </p:cNvPicPr>
          <p:nvPr/>
        </p:nvPicPr>
        <p:blipFill>
          <a:blip r:embed="rId4"/>
          <a:stretch>
            <a:fillRect/>
          </a:stretch>
        </p:blipFill>
        <p:spPr>
          <a:xfrm>
            <a:off x="143395" y="3429000"/>
            <a:ext cx="4325830" cy="2343123"/>
          </a:xfrm>
          <a:prstGeom prst="rect">
            <a:avLst/>
          </a:prstGeom>
        </p:spPr>
      </p:pic>
      <p:pic>
        <p:nvPicPr>
          <p:cNvPr id="6" name="图片 5">
            <a:extLst>
              <a:ext uri="{FF2B5EF4-FFF2-40B4-BE49-F238E27FC236}">
                <a16:creationId xmlns:a16="http://schemas.microsoft.com/office/drawing/2014/main" id="{2E2F173A-1502-6338-FFB8-8F47374D15A9}"/>
              </a:ext>
            </a:extLst>
          </p:cNvPr>
          <p:cNvPicPr>
            <a:picLocks noChangeAspect="1"/>
          </p:cNvPicPr>
          <p:nvPr/>
        </p:nvPicPr>
        <p:blipFill>
          <a:blip r:embed="rId5"/>
          <a:stretch>
            <a:fillRect/>
          </a:stretch>
        </p:blipFill>
        <p:spPr>
          <a:xfrm>
            <a:off x="4738060" y="3429000"/>
            <a:ext cx="4277901" cy="2346195"/>
          </a:xfrm>
          <a:prstGeom prst="rect">
            <a:avLst/>
          </a:prstGeom>
        </p:spPr>
      </p:pic>
      <p:sp>
        <p:nvSpPr>
          <p:cNvPr id="9" name="文本框 8">
            <a:extLst>
              <a:ext uri="{FF2B5EF4-FFF2-40B4-BE49-F238E27FC236}">
                <a16:creationId xmlns:a16="http://schemas.microsoft.com/office/drawing/2014/main" id="{CA21E29A-629D-EB61-BF10-B448A92F95F5}"/>
              </a:ext>
            </a:extLst>
          </p:cNvPr>
          <p:cNvSpPr txBox="1"/>
          <p:nvPr/>
        </p:nvSpPr>
        <p:spPr>
          <a:xfrm>
            <a:off x="285750" y="5827720"/>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三相电流输出波形（</a:t>
            </a:r>
            <a:r>
              <a:rPr lang="en-US" altLang="zh-CN" sz="2000" kern="100" dirty="0" err="1">
                <a:effectLst/>
                <a:latin typeface="Times New Roman" panose="02020603050405020304" pitchFamily="18" charset="0"/>
                <a:ea typeface="黑体" panose="02010609060101010101" pitchFamily="49" charset="-122"/>
              </a:rPr>
              <a:t>Udc</a:t>
            </a:r>
            <a:r>
              <a:rPr lang="en-US" altLang="zh-CN" sz="2000" kern="100" dirty="0">
                <a:effectLst/>
                <a:latin typeface="Times New Roman" panose="02020603050405020304" pitchFamily="18" charset="0"/>
                <a:ea typeface="黑体" panose="02010609060101010101" pitchFamily="49" charset="-122"/>
              </a:rPr>
              <a:t>=270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p>
        </p:txBody>
      </p:sp>
      <p:sp>
        <p:nvSpPr>
          <p:cNvPr id="11" name="文本框 10">
            <a:extLst>
              <a:ext uri="{FF2B5EF4-FFF2-40B4-BE49-F238E27FC236}">
                <a16:creationId xmlns:a16="http://schemas.microsoft.com/office/drawing/2014/main" id="{6C61D905-E82F-4266-0516-0F6A7718A943}"/>
              </a:ext>
            </a:extLst>
          </p:cNvPr>
          <p:cNvSpPr txBox="1"/>
          <p:nvPr/>
        </p:nvSpPr>
        <p:spPr>
          <a:xfrm>
            <a:off x="4738060" y="5824266"/>
            <a:ext cx="4277901" cy="361637"/>
          </a:xfrm>
          <a:prstGeom prst="rect">
            <a:avLst/>
          </a:prstGeom>
          <a:noFill/>
        </p:spPr>
        <p:txBody>
          <a:bodyPr wrap="square">
            <a:spAutoFit/>
          </a:bodyPr>
          <a:lstStyle/>
          <a:p>
            <a:pPr lvl="0" algn="ctr">
              <a:lnSpc>
                <a:spcPts val="2100"/>
              </a:lnSpc>
              <a:spcAft>
                <a:spcPts val="600"/>
              </a:spcAft>
              <a:buSzPts val="1050"/>
            </a:pP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三相电流输出波形（</a:t>
            </a:r>
            <a:r>
              <a:rPr lang="en-US" altLang="zh-CN" sz="2000" kern="100" dirty="0" err="1">
                <a:effectLst/>
                <a:latin typeface="Times New Roman" panose="02020603050405020304" pitchFamily="18" charset="0"/>
                <a:ea typeface="黑体" panose="02010609060101010101" pitchFamily="49" charset="-122"/>
                <a:cs typeface="黑体" panose="02010609060101010101" pitchFamily="49" charset="-122"/>
              </a:rPr>
              <a:t>Udc</a:t>
            </a:r>
            <a:r>
              <a:rPr lang="en-US" altLang="zh-CN" sz="2000" kern="100" dirty="0">
                <a:effectLst/>
                <a:latin typeface="Times New Roman" panose="02020603050405020304" pitchFamily="18" charset="0"/>
                <a:ea typeface="黑体" panose="02010609060101010101" pitchFamily="49" charset="-122"/>
                <a:cs typeface="黑体" panose="02010609060101010101" pitchFamily="49" charset="-122"/>
              </a:rPr>
              <a:t>=30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黑体" panose="02010609060101010101" pitchFamily="49" charset="-122"/>
            </a:endParaRPr>
          </a:p>
        </p:txBody>
      </p:sp>
    </p:spTree>
    <p:extLst>
      <p:ext uri="{BB962C8B-B14F-4D97-AF65-F5344CB8AC3E}">
        <p14:creationId xmlns:p14="http://schemas.microsoft.com/office/powerpoint/2010/main" val="4182903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故障复现</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2346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在保证测试条件一致的情况下，即相同驱动电压、相同转速的情况下，对电机进行转速控制，其中电机控制参数、模拟参数和其他参数在试验过程中保持不变，只改变电机参数中的直流侧电压，如图</a:t>
            </a:r>
            <a:r>
              <a:rPr lang="en-US" altLang="zh-CN" sz="2400" kern="100" dirty="0">
                <a:effectLst/>
                <a:latin typeface="Times New Roman" panose="02020603050405020304" pitchFamily="18" charset="0"/>
                <a:ea typeface="宋体" panose="02010600030101010101" pitchFamily="2" charset="-122"/>
              </a:rPr>
              <a:t>39</a:t>
            </a:r>
            <a:r>
              <a:rPr lang="zh-CN" altLang="en-US" sz="2400" kern="100" dirty="0">
                <a:effectLst/>
                <a:latin typeface="Times New Roman" panose="02020603050405020304" pitchFamily="18" charset="0"/>
                <a:ea typeface="宋体" panose="02010600030101010101" pitchFamily="2" charset="-122"/>
              </a:rPr>
              <a:t>所示。</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0022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故障复现</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图片 2">
            <a:extLst>
              <a:ext uri="{FF2B5EF4-FFF2-40B4-BE49-F238E27FC236}">
                <a16:creationId xmlns:a16="http://schemas.microsoft.com/office/drawing/2014/main" id="{57222662-6224-C375-1CE2-511F319442FD}"/>
              </a:ext>
            </a:extLst>
          </p:cNvPr>
          <p:cNvPicPr>
            <a:picLocks noChangeAspect="1"/>
          </p:cNvPicPr>
          <p:nvPr/>
        </p:nvPicPr>
        <p:blipFill>
          <a:blip r:embed="rId4"/>
          <a:stretch>
            <a:fillRect/>
          </a:stretch>
        </p:blipFill>
        <p:spPr>
          <a:xfrm>
            <a:off x="1638664" y="1266904"/>
            <a:ext cx="5916379" cy="4459588"/>
          </a:xfrm>
          <a:prstGeom prst="rect">
            <a:avLst/>
          </a:prstGeom>
        </p:spPr>
      </p:pic>
      <p:sp>
        <p:nvSpPr>
          <p:cNvPr id="6" name="文本框 5">
            <a:extLst>
              <a:ext uri="{FF2B5EF4-FFF2-40B4-BE49-F238E27FC236}">
                <a16:creationId xmlns:a16="http://schemas.microsoft.com/office/drawing/2014/main" id="{DA180A42-5EFA-9F37-687B-75973932BDC5}"/>
              </a:ext>
            </a:extLst>
          </p:cNvPr>
          <p:cNvSpPr txBox="1"/>
          <p:nvPr/>
        </p:nvSpPr>
        <p:spPr>
          <a:xfrm>
            <a:off x="2263515" y="5886390"/>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油泵电机控制参数</a:t>
            </a:r>
            <a:endParaRPr lang="zh-CN" altLang="en-US" sz="2000" dirty="0"/>
          </a:p>
        </p:txBody>
      </p:sp>
    </p:spTree>
    <p:extLst>
      <p:ext uri="{BB962C8B-B14F-4D97-AF65-F5344CB8AC3E}">
        <p14:creationId xmlns:p14="http://schemas.microsoft.com/office/powerpoint/2010/main" val="409887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2"/>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3"/>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a:t>
            </a:r>
            <a:r>
              <a:rPr lang="zh-CN" altLang="zh-CN" sz="2800" b="1" u="none" strike="noStrike" kern="100" dirty="0">
                <a:effectLst/>
                <a:latin typeface="Times New Roman" panose="02020603050405020304" pitchFamily="18" charset="0"/>
                <a:ea typeface="黑体" panose="02010609060101010101" pitchFamily="49" charset="-122"/>
              </a:rPr>
              <a:t>过压故障</a:t>
            </a:r>
            <a:r>
              <a:rPr lang="en-US" altLang="zh-CN" sz="2800" b="1" u="none" strike="noStrike" kern="100" dirty="0">
                <a:effectLst/>
                <a:latin typeface="Times New Roman" panose="02020603050405020304" pitchFamily="18" charset="0"/>
                <a:ea typeface="黑体" panose="02010609060101010101" pitchFamily="49" charset="-122"/>
              </a:rPr>
              <a:t>E61</a:t>
            </a:r>
            <a:r>
              <a:rPr lang="zh-CN" altLang="zh-CN" sz="2800" b="1" u="none" strike="noStrike" kern="100" dirty="0">
                <a:effectLst/>
                <a:latin typeface="Times New Roman" panose="02020603050405020304" pitchFamily="18" charset="0"/>
                <a:ea typeface="黑体" panose="02010609060101010101" pitchFamily="49" charset="-122"/>
              </a:rPr>
              <a:t>因素排查</a:t>
            </a:r>
            <a:endParaRPr lang="zh-CN" altLang="en-US" sz="2800" b="1" kern="100" dirty="0"/>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68313" y="1635124"/>
            <a:ext cx="8229600" cy="477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事件机理：</a:t>
            </a:r>
            <a:r>
              <a:rPr lang="zh-CN" altLang="en-US" sz="2000" kern="100" dirty="0">
                <a:latin typeface="宋体" panose="02010600030101010101" pitchFamily="2" charset="-122"/>
                <a:ea typeface="宋体" panose="02010600030101010101" pitchFamily="2" charset="-122"/>
              </a:rPr>
              <a:t>过压故障包括蝶阀</a:t>
            </a:r>
            <a:r>
              <a:rPr lang="en-US" altLang="zh-CN" sz="2000" kern="100" dirty="0">
                <a:latin typeface="宋体" panose="02010600030101010101" pitchFamily="2" charset="-122"/>
                <a:ea typeface="宋体" panose="02010600030101010101" pitchFamily="2" charset="-122"/>
              </a:rPr>
              <a:t>1</a:t>
            </a:r>
            <a:r>
              <a:rPr lang="zh-CN" altLang="en-US" sz="2000" kern="100" dirty="0">
                <a:latin typeface="宋体" panose="02010600030101010101" pitchFamily="2" charset="-122"/>
                <a:ea typeface="宋体" panose="02010600030101010101" pitchFamily="2" charset="-122"/>
              </a:rPr>
              <a:t>、蝶阀</a:t>
            </a:r>
            <a:r>
              <a:rPr lang="en-US" altLang="zh-CN" sz="2000" kern="100" dirty="0">
                <a:latin typeface="宋体" panose="02010600030101010101" pitchFamily="2" charset="-122"/>
                <a:ea typeface="宋体" panose="02010600030101010101" pitchFamily="2" charset="-122"/>
              </a:rPr>
              <a:t>2</a:t>
            </a:r>
            <a:r>
              <a:rPr lang="zh-CN" altLang="en-US" sz="2000" kern="100" dirty="0">
                <a:latin typeface="宋体" panose="02010600030101010101" pitchFamily="2" charset="-122"/>
                <a:ea typeface="宋体" panose="02010600030101010101" pitchFamily="2" charset="-122"/>
              </a:rPr>
              <a:t>以及油泵电机控制回路过压故障。两路蝶阀由</a:t>
            </a:r>
            <a:r>
              <a:rPr lang="en-US" altLang="zh-CN" sz="2000" kern="100" dirty="0">
                <a:latin typeface="宋体" panose="02010600030101010101" pitchFamily="2" charset="-122"/>
                <a:ea typeface="宋体" panose="02010600030101010101" pitchFamily="2" charset="-122"/>
              </a:rPr>
              <a:t>28V</a:t>
            </a:r>
            <a:r>
              <a:rPr lang="zh-CN" altLang="en-US" sz="2000" kern="100" dirty="0">
                <a:latin typeface="宋体" panose="02010600030101010101" pitchFamily="2" charset="-122"/>
                <a:ea typeface="宋体" panose="02010600030101010101" pitchFamily="2" charset="-122"/>
              </a:rPr>
              <a:t>电源进行驱动，过压检测是针对控制回路中的</a:t>
            </a:r>
            <a:r>
              <a:rPr lang="en-US" altLang="zh-CN" sz="2000" kern="100" dirty="0">
                <a:latin typeface="宋体" panose="02010600030101010101" pitchFamily="2" charset="-122"/>
                <a:ea typeface="宋体" panose="02010600030101010101" pitchFamily="2" charset="-122"/>
              </a:rPr>
              <a:t>28V</a:t>
            </a:r>
            <a:r>
              <a:rPr lang="zh-CN" altLang="en-US" sz="2000" kern="100" dirty="0">
                <a:latin typeface="宋体" panose="02010600030101010101" pitchFamily="2" charset="-122"/>
                <a:ea typeface="宋体" panose="02010600030101010101" pitchFamily="2" charset="-122"/>
              </a:rPr>
              <a:t>电压；油泵电机由</a:t>
            </a:r>
            <a:r>
              <a:rPr lang="en-US" altLang="zh-CN" sz="2000" kern="100" dirty="0">
                <a:latin typeface="宋体" panose="02010600030101010101" pitchFamily="2" charset="-122"/>
                <a:ea typeface="宋体" panose="02010600030101010101" pitchFamily="2" charset="-122"/>
              </a:rPr>
              <a:t>270V</a:t>
            </a:r>
            <a:r>
              <a:rPr lang="zh-CN" altLang="en-US" sz="2000" kern="100" dirty="0">
                <a:latin typeface="宋体" panose="02010600030101010101" pitchFamily="2" charset="-122"/>
                <a:ea typeface="宋体" panose="02010600030101010101" pitchFamily="2" charset="-122"/>
              </a:rPr>
              <a:t>电源进行驱动，过压检测针对控制回路中的</a:t>
            </a:r>
            <a:r>
              <a:rPr lang="en-US" altLang="zh-CN" sz="2000" kern="100" dirty="0">
                <a:latin typeface="宋体" panose="02010600030101010101" pitchFamily="2" charset="-122"/>
                <a:ea typeface="宋体" panose="02010600030101010101" pitchFamily="2" charset="-122"/>
              </a:rPr>
              <a:t>270V</a:t>
            </a:r>
            <a:r>
              <a:rPr lang="zh-CN" altLang="en-US" sz="2000" kern="100" dirty="0">
                <a:latin typeface="宋体" panose="02010600030101010101" pitchFamily="2" charset="-122"/>
                <a:ea typeface="宋体" panose="02010600030101010101" pitchFamily="2" charset="-122"/>
              </a:rPr>
              <a:t>电压。无论是蝶阀还是油泵电机，当检测到控制回路中的电压值超过上限阈值时，软件就会报相应的过压故障，从而导致电机不启动。</a:t>
            </a:r>
            <a:endParaRPr lang="en-US" altLang="zh-CN" sz="20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r>
              <a:rPr lang="zh-CN" altLang="en-US" sz="2000" b="1" kern="100" dirty="0">
                <a:latin typeface="宋体" panose="02010600030101010101" pitchFamily="2" charset="-122"/>
                <a:ea typeface="宋体" panose="02010600030101010101" pitchFamily="2" charset="-122"/>
              </a:rPr>
              <a:t>事件验证：</a:t>
            </a:r>
            <a:r>
              <a:rPr lang="zh-CN" altLang="en-US" sz="2000" kern="100" dirty="0">
                <a:latin typeface="宋体" panose="02010600030101010101" pitchFamily="2" charset="-122"/>
                <a:ea typeface="宋体" panose="02010600030101010101" pitchFamily="2" charset="-122"/>
              </a:rPr>
              <a:t>①复查软件过压故障逻辑，两路蝶阀和油泵电机控制回路过压故障处理逻辑都类似，只是电压上限阈值不同。软件报故流程如下：</a:t>
            </a:r>
            <a:r>
              <a:rPr lang="en-US" altLang="zh-CN" sz="2000" kern="100" dirty="0">
                <a:latin typeface="宋体" panose="02010600030101010101" pitchFamily="2" charset="-122"/>
                <a:ea typeface="宋体" panose="02010600030101010101" pitchFamily="2" charset="-122"/>
              </a:rPr>
              <a:t>1</a:t>
            </a:r>
            <a:r>
              <a:rPr lang="zh-CN" altLang="en-US" sz="2000" kern="100" dirty="0">
                <a:latin typeface="宋体" panose="02010600030101010101" pitchFamily="2" charset="-122"/>
                <a:ea typeface="宋体" panose="02010600030101010101" pitchFamily="2" charset="-122"/>
              </a:rPr>
              <a:t>）读取</a:t>
            </a:r>
            <a:r>
              <a:rPr lang="en-US" altLang="zh-CN" sz="2000" kern="100" dirty="0">
                <a:latin typeface="宋体" panose="02010600030101010101" pitchFamily="2" charset="-122"/>
                <a:ea typeface="宋体" panose="02010600030101010101" pitchFamily="2" charset="-122"/>
              </a:rPr>
              <a:t>ADC</a:t>
            </a:r>
            <a:r>
              <a:rPr lang="zh-CN" altLang="en-US" sz="2000" kern="100" dirty="0">
                <a:latin typeface="宋体" panose="02010600030101010101" pitchFamily="2" charset="-122"/>
                <a:ea typeface="宋体" panose="02010600030101010101" pitchFamily="2" charset="-122"/>
              </a:rPr>
              <a:t>结果寄存器（</a:t>
            </a:r>
            <a:r>
              <a:rPr lang="en-US" altLang="zh-CN" sz="2000" kern="100" dirty="0">
                <a:latin typeface="宋体" panose="02010600030101010101" pitchFamily="2" charset="-122"/>
                <a:ea typeface="宋体" panose="02010600030101010101" pitchFamily="2" charset="-122"/>
              </a:rPr>
              <a:t>AdcRegs.ADCRESULT3</a:t>
            </a:r>
            <a:r>
              <a:rPr lang="zh-CN" altLang="en-US" sz="2000" kern="100" dirty="0">
                <a:latin typeface="宋体" panose="02010600030101010101" pitchFamily="2" charset="-122"/>
                <a:ea typeface="宋体" panose="02010600030101010101" pitchFamily="2" charset="-122"/>
              </a:rPr>
              <a:t>）得到母线电压；</a:t>
            </a:r>
            <a:r>
              <a:rPr lang="en-US" altLang="zh-CN" sz="2000" kern="100" dirty="0">
                <a:latin typeface="宋体" panose="02010600030101010101" pitchFamily="2" charset="-122"/>
                <a:ea typeface="宋体" panose="02010600030101010101" pitchFamily="2" charset="-122"/>
              </a:rPr>
              <a:t>2</a:t>
            </a:r>
            <a:r>
              <a:rPr lang="zh-CN" altLang="en-US" sz="2000" kern="100" dirty="0">
                <a:latin typeface="宋体" panose="02010600030101010101" pitchFamily="2" charset="-122"/>
                <a:ea typeface="宋体" panose="02010600030101010101" pitchFamily="2" charset="-122"/>
              </a:rPr>
              <a:t>）将</a:t>
            </a:r>
            <a:r>
              <a:rPr lang="en-US" altLang="zh-CN" sz="2000" kern="100" dirty="0">
                <a:latin typeface="宋体" panose="02010600030101010101" pitchFamily="2" charset="-122"/>
                <a:ea typeface="宋体" panose="02010600030101010101" pitchFamily="2" charset="-122"/>
              </a:rPr>
              <a:t>ADC</a:t>
            </a:r>
            <a:r>
              <a:rPr lang="zh-CN" altLang="en-US" sz="2000" kern="100" dirty="0">
                <a:latin typeface="宋体" panose="02010600030101010101" pitchFamily="2" charset="-122"/>
                <a:ea typeface="宋体" panose="02010600030101010101" pitchFamily="2" charset="-122"/>
              </a:rPr>
              <a:t>结果（</a:t>
            </a:r>
            <a:r>
              <a:rPr lang="en-US" altLang="zh-CN" sz="2000" kern="100" dirty="0">
                <a:latin typeface="宋体" panose="02010600030101010101" pitchFamily="2" charset="-122"/>
                <a:ea typeface="宋体" panose="02010600030101010101" pitchFamily="2" charset="-122"/>
              </a:rPr>
              <a:t>0~4096</a:t>
            </a:r>
            <a:r>
              <a:rPr lang="zh-CN" altLang="en-US" sz="2000" kern="100" dirty="0">
                <a:latin typeface="宋体" panose="02010600030101010101" pitchFamily="2" charset="-122"/>
                <a:ea typeface="宋体" panose="02010600030101010101" pitchFamily="2" charset="-122"/>
              </a:rPr>
              <a:t>）转换为对应的电压值，经过滤波处理后得到母线电压；</a:t>
            </a:r>
            <a:r>
              <a:rPr lang="en-US" altLang="zh-CN" sz="2000" kern="100" dirty="0">
                <a:latin typeface="宋体" panose="02010600030101010101" pitchFamily="2" charset="-122"/>
                <a:ea typeface="宋体" panose="02010600030101010101" pitchFamily="2" charset="-122"/>
              </a:rPr>
              <a:t>3</a:t>
            </a:r>
            <a:r>
              <a:rPr lang="zh-CN" altLang="en-US" sz="2000" kern="100" dirty="0">
                <a:latin typeface="宋体" panose="02010600030101010101" pitchFamily="2" charset="-122"/>
                <a:ea typeface="宋体" panose="02010600030101010101" pitchFamily="2" charset="-122"/>
              </a:rPr>
              <a:t>）连续判断</a:t>
            </a:r>
            <a:r>
              <a:rPr lang="en-US" altLang="zh-CN" sz="2000" kern="100" dirty="0">
                <a:latin typeface="宋体" panose="02010600030101010101" pitchFamily="2" charset="-122"/>
                <a:ea typeface="宋体" panose="02010600030101010101" pitchFamily="2" charset="-122"/>
              </a:rPr>
              <a:t>1000</a:t>
            </a:r>
            <a:r>
              <a:rPr lang="zh-CN" altLang="en-US" sz="2000" kern="100" dirty="0">
                <a:latin typeface="宋体" panose="02010600030101010101" pitchFamily="2" charset="-122"/>
                <a:ea typeface="宋体" panose="02010600030101010101" pitchFamily="2" charset="-122"/>
              </a:rPr>
              <a:t>次母线电压都大于或等于电压上限阈值，则将过压故障位设置为</a:t>
            </a:r>
            <a:r>
              <a:rPr lang="en-US" altLang="zh-CN" sz="2000" kern="100" dirty="0">
                <a:latin typeface="宋体" panose="02010600030101010101" pitchFamily="2" charset="-122"/>
                <a:ea typeface="宋体" panose="02010600030101010101" pitchFamily="2" charset="-122"/>
              </a:rPr>
              <a:t>1</a:t>
            </a:r>
            <a:r>
              <a:rPr lang="zh-CN" altLang="en-US" sz="2000" kern="100" dirty="0">
                <a:latin typeface="宋体" panose="02010600030101010101" pitchFamily="2" charset="-122"/>
                <a:ea typeface="宋体" panose="02010600030101010101" pitchFamily="2" charset="-122"/>
              </a:rPr>
              <a:t>；</a:t>
            </a:r>
            <a:r>
              <a:rPr lang="en-US" altLang="zh-CN" sz="2000" kern="100" dirty="0">
                <a:latin typeface="宋体" panose="02010600030101010101" pitchFamily="2" charset="-122"/>
                <a:ea typeface="宋体" panose="02010600030101010101" pitchFamily="2" charset="-122"/>
              </a:rPr>
              <a:t>4</a:t>
            </a:r>
            <a:r>
              <a:rPr lang="zh-CN" altLang="en-US" sz="2000" kern="100" dirty="0">
                <a:latin typeface="宋体" panose="02010600030101010101" pitchFamily="2" charset="-122"/>
                <a:ea typeface="宋体" panose="02010600030101010101" pitchFamily="2" charset="-122"/>
              </a:rPr>
              <a:t>）通过</a:t>
            </a:r>
            <a:r>
              <a:rPr lang="en-US" altLang="zh-CN" sz="2000" kern="100" dirty="0">
                <a:latin typeface="宋体" panose="02010600030101010101" pitchFamily="2" charset="-122"/>
                <a:ea typeface="宋体" panose="02010600030101010101" pitchFamily="2" charset="-122"/>
              </a:rPr>
              <a:t>RS422</a:t>
            </a:r>
            <a:r>
              <a:rPr lang="zh-CN" altLang="en-US" sz="2000" kern="100" dirty="0">
                <a:latin typeface="宋体" panose="02010600030101010101" pitchFamily="2" charset="-122"/>
                <a:ea typeface="宋体" panose="02010600030101010101" pitchFamily="2" charset="-122"/>
              </a:rPr>
              <a:t>上传至上位机。</a:t>
            </a:r>
          </a:p>
        </p:txBody>
      </p:sp>
    </p:spTree>
    <p:extLst>
      <p:ext uri="{BB962C8B-B14F-4D97-AF65-F5344CB8AC3E}">
        <p14:creationId xmlns:p14="http://schemas.microsoft.com/office/powerpoint/2010/main" val="978718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故障复现</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154243"/>
            <a:ext cx="8229600" cy="2346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在试验过程中将电机转速设置为</a:t>
            </a:r>
            <a:r>
              <a:rPr lang="en-US" altLang="zh-CN" sz="2400" kern="100" dirty="0">
                <a:effectLst/>
                <a:latin typeface="Times New Roman" panose="02020603050405020304" pitchFamily="18" charset="0"/>
                <a:ea typeface="宋体" panose="02010600030101010101" pitchFamily="2" charset="-122"/>
              </a:rPr>
              <a:t>3300</a:t>
            </a:r>
            <a:r>
              <a:rPr lang="zh-CN" altLang="en-US" sz="2400" kern="100" dirty="0">
                <a:effectLst/>
                <a:latin typeface="Times New Roman" panose="02020603050405020304" pitchFamily="18" charset="0"/>
                <a:ea typeface="宋体" panose="02010600030101010101" pitchFamily="2" charset="-122"/>
              </a:rPr>
              <a:t>，分别监控电机启动和转速情况、三相电流波形。其中电机的启动转速曲线如图</a:t>
            </a:r>
            <a:r>
              <a:rPr lang="en-US" altLang="zh-CN" sz="2400" kern="100" dirty="0">
                <a:effectLst/>
                <a:latin typeface="Times New Roman" panose="02020603050405020304" pitchFamily="18" charset="0"/>
                <a:ea typeface="宋体" panose="02010600030101010101" pitchFamily="2" charset="-122"/>
              </a:rPr>
              <a:t>40</a:t>
            </a:r>
            <a:r>
              <a:rPr lang="zh-CN" altLang="en-US" sz="2400" kern="100" dirty="0">
                <a:effectLst/>
                <a:latin typeface="Times New Roman" panose="02020603050405020304" pitchFamily="18" charset="0"/>
                <a:ea typeface="宋体" panose="02010600030101010101" pitchFamily="2" charset="-122"/>
              </a:rPr>
              <a:t>所示，虽然上传了电机转速，但从实际测试的情况看，电机有抖动，并未实际启动，与用户处地面测试不启动曲线基本一致。</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9422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故障复现</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图片 4">
            <a:extLst>
              <a:ext uri="{FF2B5EF4-FFF2-40B4-BE49-F238E27FC236}">
                <a16:creationId xmlns:a16="http://schemas.microsoft.com/office/drawing/2014/main" id="{BA661140-2253-4A8D-154F-6D93742A894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0390" y="1035893"/>
            <a:ext cx="6786408" cy="5193818"/>
          </a:xfrm>
          <a:prstGeom prst="rect">
            <a:avLst/>
          </a:prstGeom>
          <a:noFill/>
          <a:ln>
            <a:noFill/>
          </a:ln>
        </p:spPr>
      </p:pic>
      <p:sp>
        <p:nvSpPr>
          <p:cNvPr id="7" name="文本框 6">
            <a:extLst>
              <a:ext uri="{FF2B5EF4-FFF2-40B4-BE49-F238E27FC236}">
                <a16:creationId xmlns:a16="http://schemas.microsoft.com/office/drawing/2014/main" id="{2B25FB0C-EF14-DA22-45CF-BE6B5762EF77}"/>
              </a:ext>
            </a:extLst>
          </p:cNvPr>
          <p:cNvSpPr txBox="1"/>
          <p:nvPr/>
        </p:nvSpPr>
        <p:spPr>
          <a:xfrm>
            <a:off x="2263515" y="6029656"/>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油泵电机转速曲线</a:t>
            </a:r>
            <a:endParaRPr lang="zh-CN" altLang="en-US" sz="2000" dirty="0"/>
          </a:p>
        </p:txBody>
      </p:sp>
    </p:spTree>
    <p:extLst>
      <p:ext uri="{BB962C8B-B14F-4D97-AF65-F5344CB8AC3E}">
        <p14:creationId xmlns:p14="http://schemas.microsoft.com/office/powerpoint/2010/main" val="4237577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故障复现</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图片 2" descr="图形用户界面&#10;&#10;描述已自动生成">
            <a:extLst>
              <a:ext uri="{FF2B5EF4-FFF2-40B4-BE49-F238E27FC236}">
                <a16:creationId xmlns:a16="http://schemas.microsoft.com/office/drawing/2014/main" id="{671E9925-EA35-C3CA-951A-7FAB1F581FE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306" y="1169366"/>
            <a:ext cx="3747881" cy="2682693"/>
          </a:xfrm>
          <a:prstGeom prst="rect">
            <a:avLst/>
          </a:prstGeom>
          <a:noFill/>
          <a:ln>
            <a:noFill/>
          </a:ln>
        </p:spPr>
      </p:pic>
      <p:pic>
        <p:nvPicPr>
          <p:cNvPr id="5" name="图片 4" descr="图形用户界面&#10;&#10;描述已自动生成">
            <a:extLst>
              <a:ext uri="{FF2B5EF4-FFF2-40B4-BE49-F238E27FC236}">
                <a16:creationId xmlns:a16="http://schemas.microsoft.com/office/drawing/2014/main" id="{B4080150-8F89-7CE3-8C4D-582DB6ABD40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7211" y="1169366"/>
            <a:ext cx="3552669" cy="2617825"/>
          </a:xfrm>
          <a:prstGeom prst="rect">
            <a:avLst/>
          </a:prstGeom>
          <a:noFill/>
          <a:ln>
            <a:noFill/>
          </a:ln>
        </p:spPr>
      </p:pic>
      <p:pic>
        <p:nvPicPr>
          <p:cNvPr id="6" name="图片 5" descr="日程表&#10;&#10;描述已自动生成">
            <a:extLst>
              <a:ext uri="{FF2B5EF4-FFF2-40B4-BE49-F238E27FC236}">
                <a16:creationId xmlns:a16="http://schemas.microsoft.com/office/drawing/2014/main" id="{753ED98F-4D9D-E7D7-09D0-40FBCA008BA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306" y="3983862"/>
            <a:ext cx="3747880" cy="2425812"/>
          </a:xfrm>
          <a:prstGeom prst="rect">
            <a:avLst/>
          </a:prstGeom>
          <a:noFill/>
          <a:ln>
            <a:noFill/>
          </a:ln>
        </p:spPr>
      </p:pic>
      <p:sp>
        <p:nvSpPr>
          <p:cNvPr id="10" name="文本框 9">
            <a:extLst>
              <a:ext uri="{FF2B5EF4-FFF2-40B4-BE49-F238E27FC236}">
                <a16:creationId xmlns:a16="http://schemas.microsoft.com/office/drawing/2014/main" id="{BAA08773-033C-304A-F954-E55EFC0C19D8}"/>
              </a:ext>
            </a:extLst>
          </p:cNvPr>
          <p:cNvSpPr txBox="1"/>
          <p:nvPr/>
        </p:nvSpPr>
        <p:spPr>
          <a:xfrm>
            <a:off x="4540742" y="4842825"/>
            <a:ext cx="4340301" cy="707886"/>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电机启动时</a:t>
            </a:r>
            <a:r>
              <a:rPr lang="en-US" altLang="zh-CN" sz="2000" kern="100" dirty="0">
                <a:effectLst/>
                <a:latin typeface="Times New Roman" panose="02020603050405020304" pitchFamily="18" charset="0"/>
                <a:ea typeface="黑体" panose="02010609060101010101" pitchFamily="49" charset="-122"/>
              </a:rPr>
              <a:t>A</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effectLst/>
                <a:latin typeface="Times New Roman" panose="02020603050405020304" pitchFamily="18" charset="0"/>
                <a:ea typeface="黑体" panose="02010609060101010101" pitchFamily="49" charset="-122"/>
              </a:rPr>
              <a:t>B</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effectLst/>
                <a:latin typeface="Times New Roman" panose="02020603050405020304" pitchFamily="18" charset="0"/>
                <a:ea typeface="黑体" panose="02010609060101010101" pitchFamily="49" charset="-122"/>
              </a:rPr>
              <a:t>C</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三相电流波形（</a:t>
            </a:r>
            <a:r>
              <a:rPr lang="en-US" altLang="zh-CN" sz="2000" kern="100" dirty="0" err="1">
                <a:effectLst/>
                <a:latin typeface="Times New Roman" panose="02020603050405020304" pitchFamily="18" charset="0"/>
                <a:ea typeface="黑体" panose="02010609060101010101" pitchFamily="49" charset="-122"/>
              </a:rPr>
              <a:t>Udc</a:t>
            </a:r>
            <a:r>
              <a:rPr lang="en-US" altLang="zh-CN" sz="2000" kern="100" dirty="0">
                <a:effectLst/>
                <a:latin typeface="Times New Roman" panose="02020603050405020304" pitchFamily="18" charset="0"/>
                <a:ea typeface="黑体" panose="02010609060101010101" pitchFamily="49" charset="-122"/>
              </a:rPr>
              <a:t>=30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2594824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故障复现</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98425" y="5354714"/>
            <a:ext cx="9060565" cy="1121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000" kern="100" dirty="0">
                <a:effectLst/>
                <a:latin typeface="Times New Roman" panose="02020603050405020304" pitchFamily="18" charset="0"/>
                <a:ea typeface="宋体" panose="02010600030101010101" pitchFamily="2" charset="-122"/>
              </a:rPr>
              <a:t>综上，当直流侧电压</a:t>
            </a:r>
            <a:r>
              <a:rPr lang="en-US" altLang="zh-CN" sz="2000" kern="100" dirty="0" err="1">
                <a:effectLst/>
                <a:latin typeface="Times New Roman" panose="02020603050405020304" pitchFamily="18" charset="0"/>
                <a:ea typeface="宋体" panose="02010600030101010101" pitchFamily="2" charset="-122"/>
              </a:rPr>
              <a:t>Udc</a:t>
            </a:r>
            <a:r>
              <a:rPr lang="zh-CN" altLang="en-US" sz="2000" kern="100" dirty="0">
                <a:effectLst/>
                <a:latin typeface="Times New Roman" panose="02020603050405020304" pitchFamily="18" charset="0"/>
                <a:ea typeface="宋体" panose="02010600030101010101" pitchFamily="2" charset="-122"/>
              </a:rPr>
              <a:t>设置为</a:t>
            </a:r>
            <a:r>
              <a:rPr lang="en-US" altLang="zh-CN" sz="2000" kern="100" dirty="0">
                <a:effectLst/>
                <a:latin typeface="Times New Roman" panose="02020603050405020304" pitchFamily="18" charset="0"/>
                <a:ea typeface="宋体" panose="02010600030101010101" pitchFamily="2" charset="-122"/>
              </a:rPr>
              <a:t>30</a:t>
            </a:r>
            <a:r>
              <a:rPr lang="zh-CN" altLang="en-US" sz="2000" kern="100" dirty="0">
                <a:effectLst/>
                <a:latin typeface="Times New Roman" panose="02020603050405020304" pitchFamily="18" charset="0"/>
                <a:ea typeface="宋体" panose="02010600030101010101" pitchFamily="2" charset="-122"/>
              </a:rPr>
              <a:t>时，三相电流处于振荡状态，电机出现抖动后，不能正常启动，与系统试验故障现象一致，故障得到复现。</a:t>
            </a:r>
            <a:endParaRPr lang="zh-CN" altLang="zh-CN" sz="2000" kern="100" dirty="0">
              <a:effectLst/>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D6FFD164-5084-9C83-AF9B-E7614D64F470}"/>
              </a:ext>
            </a:extLst>
          </p:cNvPr>
          <p:cNvPicPr>
            <a:picLocks noChangeAspect="1"/>
          </p:cNvPicPr>
          <p:nvPr/>
        </p:nvPicPr>
        <p:blipFill>
          <a:blip r:embed="rId4"/>
          <a:stretch>
            <a:fillRect/>
          </a:stretch>
        </p:blipFill>
        <p:spPr>
          <a:xfrm>
            <a:off x="2566302" y="1080600"/>
            <a:ext cx="3549685" cy="3668962"/>
          </a:xfrm>
          <a:prstGeom prst="rect">
            <a:avLst/>
          </a:prstGeom>
        </p:spPr>
      </p:pic>
      <p:sp>
        <p:nvSpPr>
          <p:cNvPr id="10" name="文本框 9">
            <a:extLst>
              <a:ext uri="{FF2B5EF4-FFF2-40B4-BE49-F238E27FC236}">
                <a16:creationId xmlns:a16="http://schemas.microsoft.com/office/drawing/2014/main" id="{D91E0B95-CFB7-5E86-9B34-2D71E92A1980}"/>
              </a:ext>
            </a:extLst>
          </p:cNvPr>
          <p:cNvSpPr txBox="1"/>
          <p:nvPr/>
        </p:nvSpPr>
        <p:spPr>
          <a:xfrm>
            <a:off x="1693884" y="4839234"/>
            <a:ext cx="5876145"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直流侧电压</a:t>
            </a:r>
            <a:r>
              <a:rPr lang="en-US" altLang="zh-CN" sz="2000" kern="100" dirty="0">
                <a:effectLst/>
                <a:latin typeface="Times New Roman" panose="02020603050405020304" pitchFamily="18" charset="0"/>
                <a:ea typeface="黑体" panose="02010609060101010101" pitchFamily="49" charset="-122"/>
              </a:rPr>
              <a:t>30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，转速</a:t>
            </a:r>
            <a:r>
              <a:rPr lang="en-US" altLang="zh-CN" sz="2000" kern="100" dirty="0">
                <a:effectLst/>
                <a:latin typeface="Times New Roman" panose="02020603050405020304" pitchFamily="18" charset="0"/>
                <a:ea typeface="黑体" panose="02010609060101010101" pitchFamily="49" charset="-122"/>
              </a:rPr>
              <a:t>3300</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，启动报电流超限</a:t>
            </a:r>
            <a:endParaRPr lang="zh-CN" altLang="en-US" sz="2000" dirty="0"/>
          </a:p>
        </p:txBody>
      </p:sp>
    </p:spTree>
    <p:extLst>
      <p:ext uri="{BB962C8B-B14F-4D97-AF65-F5344CB8AC3E}">
        <p14:creationId xmlns:p14="http://schemas.microsoft.com/office/powerpoint/2010/main" val="1790336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566209"/>
            <a:ext cx="8229600" cy="1934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针对直流侧电压不一致导致电机不能正常启动的问题，①通过上位机软件将直流侧电压由</a:t>
            </a:r>
            <a:r>
              <a:rPr lang="en-US" altLang="zh-CN" sz="2400" kern="100" dirty="0">
                <a:effectLst/>
                <a:latin typeface="Times New Roman" panose="02020603050405020304" pitchFamily="18" charset="0"/>
                <a:ea typeface="宋体" panose="02010600030101010101" pitchFamily="2" charset="-122"/>
              </a:rPr>
              <a:t>30</a:t>
            </a:r>
            <a:r>
              <a:rPr lang="zh-CN" altLang="en-US" sz="2400" kern="100" dirty="0">
                <a:effectLst/>
                <a:latin typeface="Times New Roman" panose="02020603050405020304" pitchFamily="18" charset="0"/>
                <a:ea typeface="宋体" panose="02010600030101010101" pitchFamily="2" charset="-122"/>
              </a:rPr>
              <a:t>修改为</a:t>
            </a:r>
            <a:r>
              <a:rPr lang="en-US" altLang="zh-CN" sz="2400" kern="100" dirty="0">
                <a:effectLst/>
                <a:latin typeface="Times New Roman" panose="02020603050405020304" pitchFamily="18" charset="0"/>
                <a:ea typeface="宋体" panose="02010600030101010101" pitchFamily="2" charset="-122"/>
              </a:rPr>
              <a:t>270</a:t>
            </a:r>
            <a:r>
              <a:rPr lang="zh-CN" altLang="en-US" sz="2400" kern="100" dirty="0">
                <a:effectLst/>
                <a:latin typeface="Times New Roman" panose="02020603050405020304" pitchFamily="18" charset="0"/>
                <a:ea typeface="宋体" panose="02010600030101010101" pitchFamily="2" charset="-122"/>
              </a:rPr>
              <a:t>，欠压保护限值由</a:t>
            </a:r>
            <a:r>
              <a:rPr lang="en-US" altLang="zh-CN" sz="2400" kern="100" dirty="0">
                <a:effectLst/>
                <a:latin typeface="Times New Roman" panose="02020603050405020304" pitchFamily="18" charset="0"/>
                <a:ea typeface="宋体" panose="02010600030101010101" pitchFamily="2" charset="-122"/>
              </a:rPr>
              <a:t>0</a:t>
            </a:r>
            <a:r>
              <a:rPr lang="zh-CN" altLang="en-US" sz="2400" kern="100" dirty="0">
                <a:effectLst/>
                <a:latin typeface="Times New Roman" panose="02020603050405020304" pitchFamily="18" charset="0"/>
                <a:ea typeface="宋体" panose="02010600030101010101" pitchFamily="2" charset="-122"/>
              </a:rPr>
              <a:t>改为</a:t>
            </a:r>
            <a:r>
              <a:rPr lang="en-US" altLang="zh-CN" sz="2400" kern="100" dirty="0">
                <a:effectLst/>
                <a:latin typeface="Times New Roman" panose="02020603050405020304" pitchFamily="18" charset="0"/>
                <a:ea typeface="宋体" panose="02010600030101010101" pitchFamily="2" charset="-122"/>
              </a:rPr>
              <a:t>200</a:t>
            </a:r>
            <a:r>
              <a:rPr lang="zh-CN" altLang="en-US" sz="2400" kern="100" dirty="0">
                <a:effectLst/>
                <a:latin typeface="Times New Roman" panose="02020603050405020304" pitchFamily="18" charset="0"/>
                <a:ea typeface="宋体" panose="02010600030101010101" pitchFamily="2" charset="-122"/>
              </a:rPr>
              <a:t>，②将软件参数形成软件参数文档，③更改调试细则，在文件中明确规定参数的调试要求，并做好记录。</a:t>
            </a:r>
          </a:p>
        </p:txBody>
      </p:sp>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措施</a:t>
            </a:r>
          </a:p>
        </p:txBody>
      </p:sp>
    </p:spTree>
    <p:extLst>
      <p:ext uri="{BB962C8B-B14F-4D97-AF65-F5344CB8AC3E}">
        <p14:creationId xmlns:p14="http://schemas.microsoft.com/office/powerpoint/2010/main" val="3685558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416309"/>
            <a:ext cx="8229600" cy="49695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验证措施包括空载测试、负载测试和变负载测试。空载测试的目的是为了验证电机在空载情况下的启动和转速波动情况；负载测试的目的是为了验证电机在带载情况下的启动和转速波动情况；变负载测试是为了测试电机在负载扰动情况下，电机转速波动情况。</a:t>
            </a:r>
          </a:p>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三种工况下，驱动电源设置输出</a:t>
            </a:r>
            <a:r>
              <a:rPr lang="en-US" altLang="zh-CN" sz="2400" kern="100" dirty="0">
                <a:effectLst/>
                <a:latin typeface="Times New Roman" panose="02020603050405020304" pitchFamily="18" charset="0"/>
                <a:ea typeface="宋体" panose="02010600030101010101" pitchFamily="2" charset="-122"/>
              </a:rPr>
              <a:t>270V</a:t>
            </a:r>
            <a:r>
              <a:rPr lang="zh-CN" altLang="en-US" sz="2400" kern="100" dirty="0">
                <a:effectLst/>
                <a:latin typeface="Times New Roman" panose="02020603050405020304" pitchFamily="18" charset="0"/>
                <a:ea typeface="宋体" panose="02010600030101010101" pitchFamily="2" charset="-122"/>
              </a:rPr>
              <a:t>，电流保护值</a:t>
            </a:r>
            <a:r>
              <a:rPr lang="en-US" altLang="zh-CN" sz="2400" kern="100" dirty="0">
                <a:effectLst/>
                <a:latin typeface="Times New Roman" panose="02020603050405020304" pitchFamily="18" charset="0"/>
                <a:ea typeface="宋体" panose="02010600030101010101" pitchFamily="2" charset="-122"/>
              </a:rPr>
              <a:t>10A</a:t>
            </a:r>
            <a:r>
              <a:rPr lang="zh-CN" altLang="en-US" sz="2400" kern="100" dirty="0">
                <a:effectLst/>
                <a:latin typeface="Times New Roman" panose="02020603050405020304" pitchFamily="18" charset="0"/>
                <a:ea typeface="宋体" panose="02010600030101010101" pitchFamily="2" charset="-122"/>
              </a:rPr>
              <a:t>；控制电源设置输出</a:t>
            </a:r>
            <a:r>
              <a:rPr lang="en-US" altLang="zh-CN" sz="2400" kern="100" dirty="0">
                <a:effectLst/>
                <a:latin typeface="Times New Roman" panose="02020603050405020304" pitchFamily="18" charset="0"/>
                <a:ea typeface="宋体" panose="02010600030101010101" pitchFamily="2" charset="-122"/>
              </a:rPr>
              <a:t>28V</a:t>
            </a:r>
            <a:r>
              <a:rPr lang="zh-CN" altLang="en-US" sz="2400" kern="100" dirty="0">
                <a:effectLst/>
                <a:latin typeface="Times New Roman" panose="02020603050405020304" pitchFamily="18" charset="0"/>
                <a:ea typeface="宋体" panose="02010600030101010101" pitchFamily="2" charset="-122"/>
              </a:rPr>
              <a:t>，电流保护值</a:t>
            </a:r>
            <a:r>
              <a:rPr lang="en-US" altLang="zh-CN" sz="2400" kern="100" dirty="0">
                <a:effectLst/>
                <a:latin typeface="Times New Roman" panose="02020603050405020304" pitchFamily="18" charset="0"/>
                <a:ea typeface="宋体" panose="02010600030101010101" pitchFamily="2" charset="-122"/>
              </a:rPr>
              <a:t>3A</a:t>
            </a:r>
            <a:r>
              <a:rPr lang="zh-CN" altLang="en-US" sz="2400" kern="100" dirty="0">
                <a:effectLst/>
                <a:latin typeface="Times New Roman" panose="02020603050405020304" pitchFamily="18" charset="0"/>
                <a:ea typeface="宋体" panose="02010600030101010101" pitchFamily="2" charset="-122"/>
              </a:rPr>
              <a:t>；电机直流侧电压参数设置为</a:t>
            </a:r>
            <a:r>
              <a:rPr lang="en-US" altLang="zh-CN" sz="2400" kern="100" dirty="0">
                <a:effectLst/>
                <a:latin typeface="Times New Roman" panose="02020603050405020304" pitchFamily="18" charset="0"/>
                <a:ea typeface="宋体" panose="02010600030101010101" pitchFamily="2" charset="-122"/>
              </a:rPr>
              <a:t>270</a:t>
            </a:r>
            <a:r>
              <a:rPr lang="zh-CN" altLang="en-US" sz="2400" kern="100" dirty="0">
                <a:effectLst/>
                <a:latin typeface="Times New Roman" panose="02020603050405020304" pitchFamily="18" charset="0"/>
                <a:ea typeface="宋体" panose="02010600030101010101" pitchFamily="2" charset="-122"/>
              </a:rPr>
              <a:t>；电机转速为</a:t>
            </a:r>
            <a:r>
              <a:rPr lang="en-US" altLang="zh-CN" sz="2400" kern="100" dirty="0">
                <a:effectLst/>
                <a:latin typeface="Times New Roman" panose="02020603050405020304" pitchFamily="18" charset="0"/>
                <a:ea typeface="宋体" panose="02010600030101010101" pitchFamily="2" charset="-122"/>
              </a:rPr>
              <a:t>3300</a:t>
            </a:r>
            <a:r>
              <a:rPr lang="zh-CN" altLang="en-US" sz="2400" kern="100" dirty="0">
                <a:effectLst/>
                <a:latin typeface="Times New Roman" panose="02020603050405020304" pitchFamily="18" charset="0"/>
                <a:ea typeface="宋体" panose="02010600030101010101" pitchFamily="2" charset="-122"/>
              </a:rPr>
              <a:t>（试验台出故障时的转速）。</a:t>
            </a:r>
          </a:p>
        </p:txBody>
      </p:sp>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措施验证</a:t>
            </a:r>
          </a:p>
        </p:txBody>
      </p:sp>
    </p:spTree>
    <p:extLst>
      <p:ext uri="{BB962C8B-B14F-4D97-AF65-F5344CB8AC3E}">
        <p14:creationId xmlns:p14="http://schemas.microsoft.com/office/powerpoint/2010/main" val="1868806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566209"/>
            <a:ext cx="8229600" cy="1934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空载工况下启动电机，记录电机启动的转速、三相电流变化情况。从图</a:t>
            </a:r>
            <a:r>
              <a:rPr lang="en-US" altLang="zh-CN" sz="2400" kern="100" dirty="0">
                <a:effectLst/>
                <a:latin typeface="Times New Roman" panose="02020603050405020304" pitchFamily="18" charset="0"/>
                <a:ea typeface="宋体" panose="02010600030101010101" pitchFamily="2" charset="-122"/>
              </a:rPr>
              <a:t>44</a:t>
            </a:r>
            <a:r>
              <a:rPr lang="zh-CN" altLang="en-US" sz="2400" kern="100" dirty="0">
                <a:effectLst/>
                <a:latin typeface="Times New Roman" panose="02020603050405020304" pitchFamily="18" charset="0"/>
                <a:ea typeface="宋体" panose="02010600030101010101" pitchFamily="2" charset="-122"/>
              </a:rPr>
              <a:t>可以看出，当直流电压参数设置为</a:t>
            </a:r>
            <a:r>
              <a:rPr lang="en-US" altLang="zh-CN" sz="2400" kern="100" dirty="0">
                <a:effectLst/>
                <a:latin typeface="Times New Roman" panose="02020603050405020304" pitchFamily="18" charset="0"/>
                <a:ea typeface="宋体" panose="02010600030101010101" pitchFamily="2" charset="-122"/>
              </a:rPr>
              <a:t>270</a:t>
            </a:r>
            <a:r>
              <a:rPr lang="zh-CN" altLang="en-US" sz="2400" kern="100" dirty="0">
                <a:effectLst/>
                <a:latin typeface="Times New Roman" panose="02020603050405020304" pitchFamily="18" charset="0"/>
                <a:ea typeface="宋体" panose="02010600030101010101" pitchFamily="2" charset="-122"/>
              </a:rPr>
              <a:t>时，三相电流平稳，未出现振荡情况，电机启动正常。</a:t>
            </a:r>
          </a:p>
        </p:txBody>
      </p:sp>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空载测试</a:t>
            </a:r>
          </a:p>
        </p:txBody>
      </p:sp>
    </p:spTree>
    <p:extLst>
      <p:ext uri="{BB962C8B-B14F-4D97-AF65-F5344CB8AC3E}">
        <p14:creationId xmlns:p14="http://schemas.microsoft.com/office/powerpoint/2010/main" val="337562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空载测试</a:t>
            </a:r>
          </a:p>
        </p:txBody>
      </p:sp>
      <p:pic>
        <p:nvPicPr>
          <p:cNvPr id="6" name="图片 5">
            <a:extLst>
              <a:ext uri="{FF2B5EF4-FFF2-40B4-BE49-F238E27FC236}">
                <a16:creationId xmlns:a16="http://schemas.microsoft.com/office/drawing/2014/main" id="{F7B1EFF8-A2CF-AF1A-5263-F34937E2F34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762" y="1394567"/>
            <a:ext cx="3370409" cy="2580359"/>
          </a:xfrm>
          <a:prstGeom prst="rect">
            <a:avLst/>
          </a:prstGeom>
          <a:noFill/>
          <a:ln>
            <a:noFill/>
          </a:ln>
        </p:spPr>
      </p:pic>
      <p:pic>
        <p:nvPicPr>
          <p:cNvPr id="8" name="图片 7">
            <a:extLst>
              <a:ext uri="{FF2B5EF4-FFF2-40B4-BE49-F238E27FC236}">
                <a16:creationId xmlns:a16="http://schemas.microsoft.com/office/drawing/2014/main" id="{A9C2FC90-6B77-DE5A-FD8F-0086632949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2056" y="1579570"/>
            <a:ext cx="3370409" cy="2022245"/>
          </a:xfrm>
          <a:prstGeom prst="rect">
            <a:avLst/>
          </a:prstGeom>
        </p:spPr>
      </p:pic>
      <p:pic>
        <p:nvPicPr>
          <p:cNvPr id="9" name="图片 8">
            <a:extLst>
              <a:ext uri="{FF2B5EF4-FFF2-40B4-BE49-F238E27FC236}">
                <a16:creationId xmlns:a16="http://schemas.microsoft.com/office/drawing/2014/main" id="{D167A23D-D22B-F9AA-282A-0952A956EF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1807" y="3886301"/>
            <a:ext cx="3370409" cy="2022245"/>
          </a:xfrm>
          <a:prstGeom prst="rect">
            <a:avLst/>
          </a:prstGeom>
        </p:spPr>
      </p:pic>
      <p:pic>
        <p:nvPicPr>
          <p:cNvPr id="10" name="图片 9">
            <a:extLst>
              <a:ext uri="{FF2B5EF4-FFF2-40B4-BE49-F238E27FC236}">
                <a16:creationId xmlns:a16="http://schemas.microsoft.com/office/drawing/2014/main" id="{78F05942-7D77-A7DD-30C8-5FEBEDE35F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52056" y="3853230"/>
            <a:ext cx="3370409" cy="2022245"/>
          </a:xfrm>
          <a:prstGeom prst="rect">
            <a:avLst/>
          </a:prstGeom>
        </p:spPr>
      </p:pic>
      <p:sp>
        <p:nvSpPr>
          <p:cNvPr id="12" name="文本框 11">
            <a:extLst>
              <a:ext uri="{FF2B5EF4-FFF2-40B4-BE49-F238E27FC236}">
                <a16:creationId xmlns:a16="http://schemas.microsoft.com/office/drawing/2014/main" id="{D3286CFA-C658-C8BD-4E07-C7092FBA50D2}"/>
              </a:ext>
            </a:extLst>
          </p:cNvPr>
          <p:cNvSpPr txBox="1"/>
          <p:nvPr/>
        </p:nvSpPr>
        <p:spPr>
          <a:xfrm>
            <a:off x="2108661" y="6053583"/>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空载启动下</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转速和</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三相电流波形</a:t>
            </a:r>
            <a:endParaRPr lang="zh-CN" altLang="en-US" sz="2000" dirty="0"/>
          </a:p>
        </p:txBody>
      </p:sp>
    </p:spTree>
    <p:extLst>
      <p:ext uri="{BB962C8B-B14F-4D97-AF65-F5344CB8AC3E}">
        <p14:creationId xmlns:p14="http://schemas.microsoft.com/office/powerpoint/2010/main" val="3459248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566209"/>
            <a:ext cx="8229600" cy="1934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从图</a:t>
            </a:r>
            <a:r>
              <a:rPr lang="en-US" altLang="zh-CN" sz="2400" kern="100" dirty="0">
                <a:effectLst/>
                <a:latin typeface="Times New Roman" panose="02020603050405020304" pitchFamily="18" charset="0"/>
                <a:ea typeface="宋体" panose="02010600030101010101" pitchFamily="2" charset="-122"/>
              </a:rPr>
              <a:t>45</a:t>
            </a:r>
            <a:r>
              <a:rPr lang="zh-CN" altLang="en-US" sz="2400" kern="100" dirty="0">
                <a:effectLst/>
                <a:latin typeface="Times New Roman" panose="02020603050405020304" pitchFamily="18" charset="0"/>
                <a:ea typeface="宋体" panose="02010600030101010101" pitchFamily="2" charset="-122"/>
              </a:rPr>
              <a:t>看出负载情况下，电机启动过程正常，且转速平稳（波动范围在</a:t>
            </a:r>
            <a:r>
              <a:rPr lang="en-US" altLang="zh-CN" sz="2400" kern="100" dirty="0">
                <a:effectLst/>
                <a:latin typeface="Times New Roman" panose="02020603050405020304" pitchFamily="18" charset="0"/>
                <a:ea typeface="宋体" panose="02010600030101010101" pitchFamily="2" charset="-122"/>
              </a:rPr>
              <a:t>±20r/min</a:t>
            </a:r>
            <a:r>
              <a:rPr lang="zh-CN" altLang="en-US" sz="2400" kern="100" dirty="0">
                <a:effectLst/>
                <a:latin typeface="Times New Roman" panose="02020603050405020304" pitchFamily="18" charset="0"/>
                <a:ea typeface="宋体" panose="02010600030101010101" pitchFamily="2" charset="-122"/>
              </a:rPr>
              <a:t>内），且电机的转速由图</a:t>
            </a:r>
            <a:r>
              <a:rPr lang="en-US" altLang="zh-CN" sz="2400" kern="100" dirty="0">
                <a:effectLst/>
                <a:latin typeface="Times New Roman" panose="02020603050405020304" pitchFamily="18" charset="0"/>
                <a:ea typeface="宋体" panose="02010600030101010101" pitchFamily="2" charset="-122"/>
              </a:rPr>
              <a:t>46</a:t>
            </a:r>
            <a:r>
              <a:rPr lang="zh-CN" altLang="en-US" sz="2400" kern="100" dirty="0">
                <a:effectLst/>
                <a:latin typeface="Times New Roman" panose="02020603050405020304" pitchFamily="18" charset="0"/>
                <a:ea typeface="宋体" panose="02010600030101010101" pitchFamily="2" charset="-122"/>
              </a:rPr>
              <a:t>可知，控制器在电机接负载情况下，三相电流在启动过程中不断增加，在电机转速稳定后，电流也趋于稳定。</a:t>
            </a:r>
          </a:p>
        </p:txBody>
      </p:sp>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负载测试</a:t>
            </a:r>
          </a:p>
        </p:txBody>
      </p:sp>
    </p:spTree>
    <p:extLst>
      <p:ext uri="{BB962C8B-B14F-4D97-AF65-F5344CB8AC3E}">
        <p14:creationId xmlns:p14="http://schemas.microsoft.com/office/powerpoint/2010/main" val="259018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负载测试</a:t>
            </a:r>
          </a:p>
        </p:txBody>
      </p:sp>
      <p:pic>
        <p:nvPicPr>
          <p:cNvPr id="7" name="图片 6">
            <a:extLst>
              <a:ext uri="{FF2B5EF4-FFF2-40B4-BE49-F238E27FC236}">
                <a16:creationId xmlns:a16="http://schemas.microsoft.com/office/drawing/2014/main" id="{F5D580C3-CDF5-603E-41B2-077D5943F46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4735" y="1418126"/>
            <a:ext cx="3232332" cy="2474665"/>
          </a:xfrm>
          <a:prstGeom prst="rect">
            <a:avLst/>
          </a:prstGeom>
          <a:noFill/>
          <a:ln>
            <a:noFill/>
          </a:ln>
        </p:spPr>
      </p:pic>
      <p:pic>
        <p:nvPicPr>
          <p:cNvPr id="11" name="图片 10">
            <a:extLst>
              <a:ext uri="{FF2B5EF4-FFF2-40B4-BE49-F238E27FC236}">
                <a16:creationId xmlns:a16="http://schemas.microsoft.com/office/drawing/2014/main" id="{7591546D-832A-AF28-1E59-166A228527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7702" y="1525499"/>
            <a:ext cx="3320323" cy="1992194"/>
          </a:xfrm>
          <a:prstGeom prst="rect">
            <a:avLst/>
          </a:prstGeom>
        </p:spPr>
      </p:pic>
      <p:pic>
        <p:nvPicPr>
          <p:cNvPr id="12" name="图片 11">
            <a:extLst>
              <a:ext uri="{FF2B5EF4-FFF2-40B4-BE49-F238E27FC236}">
                <a16:creationId xmlns:a16="http://schemas.microsoft.com/office/drawing/2014/main" id="{92E0A380-1837-C5F1-2CB7-C443C4592E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6519" y="3826794"/>
            <a:ext cx="3345422" cy="2007254"/>
          </a:xfrm>
          <a:prstGeom prst="rect">
            <a:avLst/>
          </a:prstGeom>
        </p:spPr>
      </p:pic>
      <p:pic>
        <p:nvPicPr>
          <p:cNvPr id="13" name="图片 12">
            <a:extLst>
              <a:ext uri="{FF2B5EF4-FFF2-40B4-BE49-F238E27FC236}">
                <a16:creationId xmlns:a16="http://schemas.microsoft.com/office/drawing/2014/main" id="{1D8E3792-2A36-7E83-A6BF-8FC225C3DC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2712" y="3821906"/>
            <a:ext cx="3345423" cy="2007254"/>
          </a:xfrm>
          <a:prstGeom prst="rect">
            <a:avLst/>
          </a:prstGeom>
        </p:spPr>
      </p:pic>
      <p:sp>
        <p:nvSpPr>
          <p:cNvPr id="14" name="文本框 13">
            <a:extLst>
              <a:ext uri="{FF2B5EF4-FFF2-40B4-BE49-F238E27FC236}">
                <a16:creationId xmlns:a16="http://schemas.microsoft.com/office/drawing/2014/main" id="{A27EC72F-3AF6-1153-B9DD-289A39A51CE4}"/>
              </a:ext>
            </a:extLst>
          </p:cNvPr>
          <p:cNvSpPr txBox="1"/>
          <p:nvPr/>
        </p:nvSpPr>
        <p:spPr>
          <a:xfrm>
            <a:off x="2263515" y="5999315"/>
            <a:ext cx="4616970" cy="400110"/>
          </a:xfrm>
          <a:prstGeom prst="rect">
            <a:avLst/>
          </a:prstGeom>
          <a:noFill/>
        </p:spPr>
        <p:txBody>
          <a:bodyPr wrap="square">
            <a:spAutoFit/>
          </a:bodyPr>
          <a:lstStyle/>
          <a:p>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负载</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启动下</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转速和</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三相电流波形</a:t>
            </a:r>
            <a:endParaRPr lang="zh-CN" altLang="en-US" sz="2000" dirty="0"/>
          </a:p>
        </p:txBody>
      </p:sp>
    </p:spTree>
    <p:extLst>
      <p:ext uri="{BB962C8B-B14F-4D97-AF65-F5344CB8AC3E}">
        <p14:creationId xmlns:p14="http://schemas.microsoft.com/office/powerpoint/2010/main" val="101252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2"/>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3"/>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a:t>
            </a:r>
            <a:r>
              <a:rPr lang="zh-CN" altLang="zh-CN" sz="2800" b="1" u="none" strike="noStrike" kern="100" dirty="0">
                <a:effectLst/>
                <a:latin typeface="Times New Roman" panose="02020603050405020304" pitchFamily="18" charset="0"/>
                <a:ea typeface="黑体" panose="02010609060101010101" pitchFamily="49" charset="-122"/>
              </a:rPr>
              <a:t>过压故障</a:t>
            </a:r>
            <a:r>
              <a:rPr lang="en-US" altLang="zh-CN" sz="2800" b="1" u="none" strike="noStrike" kern="100" dirty="0">
                <a:effectLst/>
                <a:latin typeface="Times New Roman" panose="02020603050405020304" pitchFamily="18" charset="0"/>
                <a:ea typeface="黑体" panose="02010609060101010101" pitchFamily="49" charset="-122"/>
              </a:rPr>
              <a:t>E61</a:t>
            </a:r>
            <a:r>
              <a:rPr lang="zh-CN" altLang="zh-CN" sz="2800" b="1" u="none" strike="noStrike" kern="100" dirty="0">
                <a:effectLst/>
                <a:latin typeface="Times New Roman" panose="02020603050405020304" pitchFamily="18" charset="0"/>
                <a:ea typeface="黑体" panose="02010609060101010101" pitchFamily="49" charset="-122"/>
              </a:rPr>
              <a:t>因素排查</a:t>
            </a:r>
            <a:endParaRPr lang="zh-CN" altLang="en-US" sz="2800" b="1" kern="100" dirty="0"/>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68313" y="1430155"/>
            <a:ext cx="8229600" cy="45809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400" kern="100" dirty="0">
                <a:latin typeface="宋体" panose="02010600030101010101" pitchFamily="2" charset="-122"/>
                <a:ea typeface="宋体" panose="02010600030101010101" pitchFamily="2" charset="-122"/>
              </a:rPr>
              <a:t>②复查软件参数，对于两路蝶阀而言，无论是主回路还是副回路，电压的上限阈值都设置为</a:t>
            </a:r>
            <a:r>
              <a:rPr lang="en-US" altLang="zh-CN" sz="2400" kern="100" dirty="0">
                <a:latin typeface="宋体" panose="02010600030101010101" pitchFamily="2" charset="-122"/>
                <a:ea typeface="宋体" panose="02010600030101010101" pitchFamily="2" charset="-122"/>
              </a:rPr>
              <a:t>60V</a:t>
            </a:r>
            <a:r>
              <a:rPr lang="zh-CN" altLang="en-US" sz="2400" kern="100" dirty="0">
                <a:latin typeface="宋体" panose="02010600030101010101" pitchFamily="2" charset="-122"/>
                <a:ea typeface="宋体" panose="02010600030101010101" pitchFamily="2" charset="-122"/>
              </a:rPr>
              <a:t>，如图</a:t>
            </a:r>
            <a:r>
              <a:rPr lang="en-US" altLang="zh-CN" sz="2400" kern="100" dirty="0">
                <a:latin typeface="宋体" panose="02010600030101010101" pitchFamily="2" charset="-122"/>
                <a:ea typeface="宋体" panose="02010600030101010101" pitchFamily="2" charset="-122"/>
              </a:rPr>
              <a:t>18</a:t>
            </a:r>
            <a:r>
              <a:rPr lang="zh-CN" altLang="en-US" sz="2400" kern="100" dirty="0">
                <a:latin typeface="宋体" panose="02010600030101010101" pitchFamily="2" charset="-122"/>
                <a:ea typeface="宋体" panose="02010600030101010101" pitchFamily="2" charset="-122"/>
              </a:rPr>
              <a:t>、图</a:t>
            </a:r>
            <a:r>
              <a:rPr lang="en-US" altLang="zh-CN" sz="2400" kern="100" dirty="0">
                <a:latin typeface="宋体" panose="02010600030101010101" pitchFamily="2" charset="-122"/>
                <a:ea typeface="宋体" panose="02010600030101010101" pitchFamily="2" charset="-122"/>
              </a:rPr>
              <a:t>19</a:t>
            </a:r>
            <a:r>
              <a:rPr lang="zh-CN" altLang="en-US" sz="2400" kern="100" dirty="0">
                <a:latin typeface="宋体" panose="02010600030101010101" pitchFamily="2" charset="-122"/>
                <a:ea typeface="宋体" panose="02010600030101010101" pitchFamily="2" charset="-122"/>
              </a:rPr>
              <a:t>、图</a:t>
            </a:r>
            <a:r>
              <a:rPr lang="en-US" altLang="zh-CN" sz="2400" kern="100" dirty="0">
                <a:latin typeface="宋体" panose="02010600030101010101" pitchFamily="2" charset="-122"/>
                <a:ea typeface="宋体" panose="02010600030101010101" pitchFamily="2" charset="-122"/>
              </a:rPr>
              <a:t>20</a:t>
            </a:r>
            <a:r>
              <a:rPr lang="zh-CN" altLang="en-US" sz="2400" kern="100" dirty="0">
                <a:latin typeface="宋体" panose="02010600030101010101" pitchFamily="2" charset="-122"/>
                <a:ea typeface="宋体" panose="02010600030101010101" pitchFamily="2" charset="-122"/>
              </a:rPr>
              <a:t>、图</a:t>
            </a:r>
            <a:r>
              <a:rPr lang="en-US" altLang="zh-CN" sz="2400" kern="100" dirty="0">
                <a:latin typeface="宋体" panose="02010600030101010101" pitchFamily="2" charset="-122"/>
                <a:ea typeface="宋体" panose="02010600030101010101" pitchFamily="2" charset="-122"/>
              </a:rPr>
              <a:t>21</a:t>
            </a:r>
            <a:r>
              <a:rPr lang="zh-CN" altLang="en-US" sz="2400" kern="100" dirty="0">
                <a:latin typeface="宋体" panose="02010600030101010101" pitchFamily="2" charset="-122"/>
                <a:ea typeface="宋体" panose="02010600030101010101" pitchFamily="2" charset="-122"/>
              </a:rPr>
              <a:t>所示。</a:t>
            </a:r>
            <a:endParaRPr lang="en-US" altLang="zh-CN" sz="24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r>
              <a:rPr lang="zh-CN" altLang="en-US" sz="2400" kern="100" dirty="0">
                <a:latin typeface="宋体" panose="02010600030101010101" pitchFamily="2" charset="-122"/>
                <a:ea typeface="宋体" panose="02010600030101010101" pitchFamily="2" charset="-122"/>
              </a:rPr>
              <a:t>③复查油泵电机电压上限阈值，主控制回路和副控制回路都为</a:t>
            </a:r>
            <a:r>
              <a:rPr lang="en-US" altLang="zh-CN" sz="2400" kern="100" dirty="0">
                <a:latin typeface="宋体" panose="02010600030101010101" pitchFamily="2" charset="-122"/>
                <a:ea typeface="宋体" panose="02010600030101010101" pitchFamily="2" charset="-122"/>
              </a:rPr>
              <a:t>400V</a:t>
            </a:r>
            <a:r>
              <a:rPr lang="zh-CN" altLang="en-US" sz="2400" kern="100" dirty="0">
                <a:latin typeface="宋体" panose="02010600030101010101" pitchFamily="2" charset="-122"/>
                <a:ea typeface="宋体" panose="02010600030101010101" pitchFamily="2" charset="-122"/>
              </a:rPr>
              <a:t>，如图</a:t>
            </a:r>
            <a:r>
              <a:rPr lang="en-US" altLang="zh-CN" sz="2400" kern="100" dirty="0">
                <a:latin typeface="宋体" panose="02010600030101010101" pitchFamily="2" charset="-122"/>
                <a:ea typeface="宋体" panose="02010600030101010101" pitchFamily="2" charset="-122"/>
              </a:rPr>
              <a:t>22</a:t>
            </a:r>
            <a:r>
              <a:rPr lang="zh-CN" altLang="en-US" sz="2400" kern="100" dirty="0">
                <a:latin typeface="宋体" panose="02010600030101010101" pitchFamily="2" charset="-122"/>
                <a:ea typeface="宋体" panose="02010600030101010101" pitchFamily="2" charset="-122"/>
              </a:rPr>
              <a:t>、图</a:t>
            </a:r>
            <a:r>
              <a:rPr lang="en-US" altLang="zh-CN" sz="2400" kern="100" dirty="0">
                <a:latin typeface="宋体" panose="02010600030101010101" pitchFamily="2" charset="-122"/>
                <a:ea typeface="宋体" panose="02010600030101010101" pitchFamily="2" charset="-122"/>
              </a:rPr>
              <a:t>23</a:t>
            </a:r>
            <a:r>
              <a:rPr lang="zh-CN" altLang="en-US" sz="2400" kern="100" dirty="0">
                <a:latin typeface="宋体" panose="02010600030101010101" pitchFamily="2" charset="-122"/>
                <a:ea typeface="宋体" panose="02010600030101010101" pitchFamily="2" charset="-122"/>
              </a:rPr>
              <a:t>所示。</a:t>
            </a:r>
            <a:endParaRPr lang="en-US" altLang="zh-CN" sz="24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r>
              <a:rPr lang="zh-CN" altLang="en-US" sz="2400" kern="100" dirty="0">
                <a:latin typeface="宋体" panose="02010600030101010101" pitchFamily="2" charset="-122"/>
                <a:ea typeface="宋体" panose="02010600030101010101" pitchFamily="2" charset="-122"/>
              </a:rPr>
              <a:t>结合试验现象，此次停机表现为过流故障后停机，试验过程中未发现过压故障，不是导致停机的原因。</a:t>
            </a:r>
          </a:p>
          <a:p>
            <a:pPr marL="342900" lvl="1" indent="0" algn="just">
              <a:lnSpc>
                <a:spcPct val="130000"/>
              </a:lnSpc>
              <a:buFont typeface="Wingdings" pitchFamily="2" charset="2"/>
              <a:buNone/>
            </a:pPr>
            <a:r>
              <a:rPr lang="zh-CN" altLang="en-US" sz="2400" kern="100" dirty="0">
                <a:latin typeface="宋体" panose="02010600030101010101" pitchFamily="2" charset="-122"/>
                <a:ea typeface="宋体" panose="02010600030101010101" pitchFamily="2" charset="-122"/>
              </a:rPr>
              <a:t>事件结论：过压故障因素可以排除。</a:t>
            </a:r>
          </a:p>
          <a:p>
            <a:pPr marL="342900" lvl="1" indent="0" algn="just">
              <a:lnSpc>
                <a:spcPct val="130000"/>
              </a:lnSpc>
              <a:buFont typeface="Wingdings" pitchFamily="2" charset="2"/>
              <a:buNone/>
            </a:pPr>
            <a:endParaRPr lang="zh-CN" altLang="en-US" sz="24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endParaRPr lang="zh-CN" altLang="en-US" sz="2000" kern="100" dirty="0"/>
          </a:p>
        </p:txBody>
      </p:sp>
    </p:spTree>
    <p:extLst>
      <p:ext uri="{BB962C8B-B14F-4D97-AF65-F5344CB8AC3E}">
        <p14:creationId xmlns:p14="http://schemas.microsoft.com/office/powerpoint/2010/main" val="411919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566209"/>
            <a:ext cx="8229600" cy="1934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图</a:t>
            </a:r>
            <a:r>
              <a:rPr lang="en-US" altLang="zh-CN" sz="2400" kern="100" dirty="0">
                <a:effectLst/>
                <a:latin typeface="Times New Roman" panose="02020603050405020304" pitchFamily="18" charset="0"/>
                <a:ea typeface="宋体" panose="02010600030101010101" pitchFamily="2" charset="-122"/>
              </a:rPr>
              <a:t>47</a:t>
            </a:r>
            <a:r>
              <a:rPr lang="zh-CN" altLang="en-US" sz="2400" kern="100" dirty="0">
                <a:effectLst/>
                <a:latin typeface="Times New Roman" panose="02020603050405020304" pitchFamily="18" charset="0"/>
                <a:ea typeface="宋体" panose="02010600030101010101" pitchFamily="2" charset="-122"/>
              </a:rPr>
              <a:t>、图</a:t>
            </a:r>
            <a:r>
              <a:rPr lang="en-US" altLang="zh-CN" sz="2400" kern="100" dirty="0">
                <a:effectLst/>
                <a:latin typeface="Times New Roman" panose="02020603050405020304" pitchFamily="18" charset="0"/>
                <a:ea typeface="宋体" panose="02010600030101010101" pitchFamily="2" charset="-122"/>
              </a:rPr>
              <a:t>48</a:t>
            </a:r>
            <a:r>
              <a:rPr lang="zh-CN" altLang="en-US" sz="2400" kern="100" dirty="0">
                <a:effectLst/>
                <a:latin typeface="Times New Roman" panose="02020603050405020304" pitchFamily="18" charset="0"/>
                <a:ea typeface="宋体" panose="02010600030101010101" pitchFamily="2" charset="-122"/>
              </a:rPr>
              <a:t>为负载切换时电机转速曲线，从曲线上可以看出电机转速在短暂波动后恢复至设定转速运行。图</a:t>
            </a:r>
            <a:r>
              <a:rPr lang="en-US" altLang="zh-CN" sz="2400" kern="100" dirty="0">
                <a:effectLst/>
                <a:latin typeface="Times New Roman" panose="02020603050405020304" pitchFamily="18" charset="0"/>
                <a:ea typeface="宋体" panose="02010600030101010101" pitchFamily="2" charset="-122"/>
              </a:rPr>
              <a:t>49</a:t>
            </a:r>
            <a:r>
              <a:rPr lang="zh-CN" altLang="en-US"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a:t>
            </a:r>
            <a:r>
              <a:rPr lang="zh-CN" altLang="en-US" sz="2400" kern="100" dirty="0">
                <a:effectLst/>
                <a:latin typeface="Times New Roman" panose="02020603050405020304" pitchFamily="18" charset="0"/>
                <a:ea typeface="宋体" panose="02010600030101010101" pitchFamily="2" charset="-122"/>
              </a:rPr>
              <a:t>）为空载切换为负载情况，切换前后，电流由空载电流变为负载电流，图</a:t>
            </a:r>
            <a:r>
              <a:rPr lang="en-US" altLang="zh-CN" sz="2400" kern="100" dirty="0">
                <a:effectLst/>
                <a:latin typeface="Times New Roman" panose="02020603050405020304" pitchFamily="18" charset="0"/>
                <a:ea typeface="宋体" panose="02010600030101010101" pitchFamily="2" charset="-122"/>
              </a:rPr>
              <a:t>49</a:t>
            </a:r>
            <a:r>
              <a:rPr lang="zh-CN" altLang="en-US"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a:t>
            </a:r>
            <a:r>
              <a:rPr lang="zh-CN" altLang="en-US" sz="2400" kern="100" dirty="0">
                <a:effectLst/>
                <a:latin typeface="Times New Roman" panose="02020603050405020304" pitchFamily="18" charset="0"/>
                <a:ea typeface="宋体" panose="02010600030101010101" pitchFamily="2" charset="-122"/>
              </a:rPr>
              <a:t>）为负载切换为空载情况，电流由负载电流变为空载电流，切换过程中电流变化平稳，说明负载的扰动过程中，电流环处于受控状态。</a:t>
            </a:r>
          </a:p>
        </p:txBody>
      </p:sp>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负载切换测试</a:t>
            </a:r>
          </a:p>
        </p:txBody>
      </p:sp>
    </p:spTree>
    <p:extLst>
      <p:ext uri="{BB962C8B-B14F-4D97-AF65-F5344CB8AC3E}">
        <p14:creationId xmlns:p14="http://schemas.microsoft.com/office/powerpoint/2010/main" val="2026085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pic>
        <p:nvPicPr>
          <p:cNvPr id="6" name="图片 5">
            <a:extLst>
              <a:ext uri="{FF2B5EF4-FFF2-40B4-BE49-F238E27FC236}">
                <a16:creationId xmlns:a16="http://schemas.microsoft.com/office/drawing/2014/main" id="{CBD4F7A7-A1B4-0B4F-09C6-C6BAA642227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981" y="1294793"/>
            <a:ext cx="3711365" cy="2841074"/>
          </a:xfrm>
          <a:prstGeom prst="rect">
            <a:avLst/>
          </a:prstGeom>
          <a:noFill/>
          <a:ln>
            <a:noFill/>
          </a:ln>
        </p:spPr>
      </p:pic>
      <p:pic>
        <p:nvPicPr>
          <p:cNvPr id="8" name="图片 7">
            <a:extLst>
              <a:ext uri="{FF2B5EF4-FFF2-40B4-BE49-F238E27FC236}">
                <a16:creationId xmlns:a16="http://schemas.microsoft.com/office/drawing/2014/main" id="{7CD0055F-62B7-5897-676A-CC14C1B215F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3346" y="1401423"/>
            <a:ext cx="3533368" cy="2704289"/>
          </a:xfrm>
          <a:prstGeom prst="rect">
            <a:avLst/>
          </a:prstGeom>
          <a:noFill/>
          <a:ln>
            <a:noFill/>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负载切换测试</a:t>
            </a:r>
          </a:p>
        </p:txBody>
      </p:sp>
      <p:pic>
        <p:nvPicPr>
          <p:cNvPr id="9" name="图片 8">
            <a:extLst>
              <a:ext uri="{FF2B5EF4-FFF2-40B4-BE49-F238E27FC236}">
                <a16:creationId xmlns:a16="http://schemas.microsoft.com/office/drawing/2014/main" id="{3EFAA752-D506-36C6-16A2-B8DD5318B98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776" y="4135867"/>
            <a:ext cx="3065557" cy="1839196"/>
          </a:xfrm>
          <a:prstGeom prst="rect">
            <a:avLst/>
          </a:prstGeom>
        </p:spPr>
      </p:pic>
      <p:pic>
        <p:nvPicPr>
          <p:cNvPr id="10" name="图片 9">
            <a:extLst>
              <a:ext uri="{FF2B5EF4-FFF2-40B4-BE49-F238E27FC236}">
                <a16:creationId xmlns:a16="http://schemas.microsoft.com/office/drawing/2014/main" id="{6B96E2E8-C1A1-25BD-8D82-58D8E035054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2000" y="4131897"/>
            <a:ext cx="3065556" cy="1839195"/>
          </a:xfrm>
          <a:prstGeom prst="rect">
            <a:avLst/>
          </a:prstGeom>
        </p:spPr>
      </p:pic>
      <p:sp>
        <p:nvSpPr>
          <p:cNvPr id="11" name="文本框 10">
            <a:extLst>
              <a:ext uri="{FF2B5EF4-FFF2-40B4-BE49-F238E27FC236}">
                <a16:creationId xmlns:a16="http://schemas.microsoft.com/office/drawing/2014/main" id="{19F8994E-AC08-94F6-B122-04F8671949AD}"/>
              </a:ext>
            </a:extLst>
          </p:cNvPr>
          <p:cNvSpPr txBox="1"/>
          <p:nvPr/>
        </p:nvSpPr>
        <p:spPr>
          <a:xfrm>
            <a:off x="2108661" y="6053583"/>
            <a:ext cx="461697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空载</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切换</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下</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转速和</a:t>
            </a:r>
            <a:r>
              <a:rPr lang="zh-CN" altLang="en-US" sz="2000" kern="100" dirty="0">
                <a:effectLst/>
                <a:latin typeface="Times New Roman" panose="02020603050405020304" pitchFamily="18" charset="0"/>
                <a:ea typeface="黑体" panose="02010609060101010101" pitchFamily="49" charset="-122"/>
                <a:cs typeface="Times New Roman" panose="02020603050405020304" pitchFamily="18" charset="0"/>
              </a:rPr>
              <a:t>母线</a:t>
            </a: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电流波形</a:t>
            </a:r>
            <a:endParaRPr lang="zh-CN" altLang="en-US" sz="2000" dirty="0"/>
          </a:p>
        </p:txBody>
      </p:sp>
    </p:spTree>
    <p:extLst>
      <p:ext uri="{BB962C8B-B14F-4D97-AF65-F5344CB8AC3E}">
        <p14:creationId xmlns:p14="http://schemas.microsoft.com/office/powerpoint/2010/main" val="1779076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影响性分析</a:t>
            </a:r>
          </a:p>
        </p:txBody>
      </p:sp>
      <p:sp>
        <p:nvSpPr>
          <p:cNvPr id="12" name="文本占位符 2">
            <a:extLst>
              <a:ext uri="{FF2B5EF4-FFF2-40B4-BE49-F238E27FC236}">
                <a16:creationId xmlns:a16="http://schemas.microsoft.com/office/drawing/2014/main" id="{45F22404-B7DB-5D22-8DB5-1B7AAA55E7CB}"/>
              </a:ext>
            </a:extLst>
          </p:cNvPr>
          <p:cNvSpPr txBox="1">
            <a:spLocks/>
          </p:cNvSpPr>
          <p:nvPr/>
        </p:nvSpPr>
        <p:spPr bwMode="auto">
          <a:xfrm>
            <a:off x="457200" y="1566209"/>
            <a:ext cx="8229600" cy="36653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当前提交产品数量</a:t>
            </a:r>
            <a:r>
              <a:rPr lang="en-US" altLang="zh-CN" sz="2400" kern="100" dirty="0">
                <a:effectLst/>
                <a:latin typeface="Times New Roman" panose="02020603050405020304" pitchFamily="18" charset="0"/>
                <a:ea typeface="宋体" panose="02010600030101010101" pitchFamily="2" charset="-122"/>
              </a:rPr>
              <a:t>2</a:t>
            </a:r>
            <a:r>
              <a:rPr lang="zh-CN" altLang="en-US" sz="2400" kern="100" dirty="0">
                <a:effectLst/>
                <a:latin typeface="Times New Roman" panose="02020603050405020304" pitchFamily="18" charset="0"/>
                <a:ea typeface="宋体" panose="02010600030101010101" pitchFamily="2" charset="-122"/>
              </a:rPr>
              <a:t>台，分别为</a:t>
            </a:r>
            <a:r>
              <a:rPr lang="en-US" altLang="zh-CN" sz="2400" kern="100" dirty="0">
                <a:effectLst/>
                <a:latin typeface="Times New Roman" panose="02020603050405020304" pitchFamily="18" charset="0"/>
                <a:ea typeface="宋体" panose="02010600030101010101" pitchFamily="2" charset="-122"/>
              </a:rPr>
              <a:t>231001#</a:t>
            </a:r>
            <a:r>
              <a:rPr lang="zh-CN" altLang="en-US" sz="2400" kern="100" dirty="0">
                <a:effectLst/>
                <a:latin typeface="Times New Roman" panose="02020603050405020304" pitchFamily="18" charset="0"/>
                <a:ea typeface="宋体" panose="02010600030101010101" pitchFamily="2" charset="-122"/>
              </a:rPr>
              <a:t>和</a:t>
            </a:r>
            <a:r>
              <a:rPr lang="en-US" altLang="zh-CN" sz="2400" kern="100" dirty="0">
                <a:effectLst/>
                <a:latin typeface="Times New Roman" panose="02020603050405020304" pitchFamily="18" charset="0"/>
                <a:ea typeface="宋体" panose="02010600030101010101" pitchFamily="2" charset="-122"/>
              </a:rPr>
              <a:t>231002#</a:t>
            </a:r>
            <a:r>
              <a:rPr lang="zh-CN" altLang="en-US" sz="2400" kern="100" dirty="0">
                <a:effectLst/>
                <a:latin typeface="Times New Roman" panose="02020603050405020304" pitchFamily="18" charset="0"/>
                <a:ea typeface="宋体" panose="02010600030101010101" pitchFamily="2" charset="-122"/>
              </a:rPr>
              <a:t>。复查前后两台产品软件参数状态，仅直流侧电压</a:t>
            </a:r>
            <a:r>
              <a:rPr lang="en-US" altLang="zh-CN" sz="2400" kern="100" dirty="0" err="1">
                <a:effectLst/>
                <a:latin typeface="Times New Roman" panose="02020603050405020304" pitchFamily="18" charset="0"/>
                <a:ea typeface="宋体" panose="02010600030101010101" pitchFamily="2" charset="-122"/>
              </a:rPr>
              <a:t>Udc</a:t>
            </a:r>
            <a:r>
              <a:rPr lang="zh-CN" altLang="en-US" sz="2400" kern="100" dirty="0">
                <a:effectLst/>
                <a:latin typeface="Times New Roman" panose="02020603050405020304" pitchFamily="18" charset="0"/>
                <a:ea typeface="宋体" panose="02010600030101010101" pitchFamily="2" charset="-122"/>
              </a:rPr>
              <a:t>不一致，</a:t>
            </a:r>
            <a:r>
              <a:rPr lang="en-US" altLang="zh-CN" sz="2400" kern="100" dirty="0">
                <a:effectLst/>
                <a:latin typeface="Times New Roman" panose="02020603050405020304" pitchFamily="18" charset="0"/>
                <a:ea typeface="宋体" panose="02010600030101010101" pitchFamily="2" charset="-122"/>
              </a:rPr>
              <a:t>231001#</a:t>
            </a:r>
            <a:r>
              <a:rPr lang="zh-CN" altLang="en-US" sz="2400" kern="100" dirty="0">
                <a:effectLst/>
                <a:latin typeface="Times New Roman" panose="02020603050405020304" pitchFamily="18" charset="0"/>
                <a:ea typeface="宋体" panose="02010600030101010101" pitchFamily="2" charset="-122"/>
              </a:rPr>
              <a:t>控制器软件设置为</a:t>
            </a:r>
            <a:r>
              <a:rPr lang="en-US" altLang="zh-CN" sz="2400" kern="100" dirty="0">
                <a:effectLst/>
                <a:latin typeface="Times New Roman" panose="02020603050405020304" pitchFamily="18" charset="0"/>
                <a:ea typeface="宋体" panose="02010600030101010101" pitchFamily="2" charset="-122"/>
              </a:rPr>
              <a:t>270</a:t>
            </a:r>
            <a:r>
              <a:rPr lang="zh-CN" altLang="en-US"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231002#</a:t>
            </a:r>
            <a:r>
              <a:rPr lang="zh-CN" altLang="en-US" sz="2400" kern="100" dirty="0">
                <a:effectLst/>
                <a:latin typeface="Times New Roman" panose="02020603050405020304" pitchFamily="18" charset="0"/>
                <a:ea typeface="宋体" panose="02010600030101010101" pitchFamily="2" charset="-122"/>
              </a:rPr>
              <a:t>控制器软件设置为</a:t>
            </a:r>
            <a:r>
              <a:rPr lang="en-US" altLang="zh-CN" sz="2400" kern="100" dirty="0">
                <a:effectLst/>
                <a:latin typeface="Times New Roman" panose="02020603050405020304" pitchFamily="18" charset="0"/>
                <a:ea typeface="宋体" panose="02010600030101010101" pitchFamily="2" charset="-122"/>
              </a:rPr>
              <a:t>30</a:t>
            </a:r>
            <a:r>
              <a:rPr lang="zh-CN" altLang="en-US" sz="2400" kern="100" dirty="0">
                <a:effectLst/>
                <a:latin typeface="Times New Roman" panose="02020603050405020304" pitchFamily="18" charset="0"/>
                <a:ea typeface="宋体" panose="02010600030101010101" pitchFamily="2" charset="-122"/>
              </a:rPr>
              <a:t>。其中</a:t>
            </a:r>
            <a:r>
              <a:rPr lang="en-US" altLang="zh-CN" sz="2400" kern="100" dirty="0">
                <a:effectLst/>
                <a:latin typeface="Times New Roman" panose="02020603050405020304" pitchFamily="18" charset="0"/>
                <a:ea typeface="宋体" panose="02010600030101010101" pitchFamily="2" charset="-122"/>
              </a:rPr>
              <a:t>231001#</a:t>
            </a:r>
            <a:r>
              <a:rPr lang="zh-CN" altLang="en-US" sz="2400" kern="100" dirty="0">
                <a:effectLst/>
                <a:latin typeface="Times New Roman" panose="02020603050405020304" pitchFamily="18" charset="0"/>
                <a:ea typeface="宋体" panose="02010600030101010101" pitchFamily="2" charset="-122"/>
              </a:rPr>
              <a:t>于</a:t>
            </a:r>
            <a:r>
              <a:rPr lang="en-US" altLang="zh-CN" sz="2400" kern="100" dirty="0">
                <a:effectLst/>
                <a:latin typeface="Times New Roman" panose="02020603050405020304" pitchFamily="18" charset="0"/>
                <a:ea typeface="宋体" panose="02010600030101010101" pitchFamily="2" charset="-122"/>
              </a:rPr>
              <a:t>2023</a:t>
            </a:r>
            <a:r>
              <a:rPr lang="zh-CN" altLang="en-US" sz="2400" kern="100" dirty="0">
                <a:effectLst/>
                <a:latin typeface="Times New Roman" panose="02020603050405020304" pitchFamily="18" charset="0"/>
                <a:ea typeface="宋体" panose="02010600030101010101" pitchFamily="2" charset="-122"/>
              </a:rPr>
              <a:t>年</a:t>
            </a:r>
            <a:r>
              <a:rPr lang="en-US" altLang="zh-CN" sz="2400" kern="100" dirty="0">
                <a:effectLst/>
                <a:latin typeface="Times New Roman" panose="02020603050405020304" pitchFamily="18" charset="0"/>
                <a:ea typeface="宋体" panose="02010600030101010101" pitchFamily="2" charset="-122"/>
              </a:rPr>
              <a:t>11</a:t>
            </a:r>
            <a:r>
              <a:rPr lang="zh-CN" altLang="en-US" sz="2400" kern="100" dirty="0">
                <a:effectLst/>
                <a:latin typeface="Times New Roman" panose="02020603050405020304" pitchFamily="18" charset="0"/>
                <a:ea typeface="宋体" panose="02010600030101010101" pitchFamily="2" charset="-122"/>
              </a:rPr>
              <a:t>月至</a:t>
            </a:r>
            <a:r>
              <a:rPr lang="en-US" altLang="zh-CN" sz="2400" kern="100" dirty="0">
                <a:effectLst/>
                <a:latin typeface="Times New Roman" panose="02020603050405020304" pitchFamily="18" charset="0"/>
                <a:ea typeface="宋体" panose="02010600030101010101" pitchFamily="2" charset="-122"/>
              </a:rPr>
              <a:t>12</a:t>
            </a:r>
            <a:r>
              <a:rPr lang="zh-CN" altLang="en-US" sz="2400" kern="100" dirty="0">
                <a:effectLst/>
                <a:latin typeface="Times New Roman" panose="02020603050405020304" pitchFamily="18" charset="0"/>
                <a:ea typeface="宋体" panose="02010600030101010101" pitchFamily="2" charset="-122"/>
              </a:rPr>
              <a:t>月试验期间未出现该问题，所以将直流侧电压参数</a:t>
            </a:r>
            <a:r>
              <a:rPr lang="en-US" altLang="zh-CN" sz="2400" kern="100" dirty="0" err="1">
                <a:effectLst/>
                <a:latin typeface="Times New Roman" panose="02020603050405020304" pitchFamily="18" charset="0"/>
                <a:ea typeface="宋体" panose="02010600030101010101" pitchFamily="2" charset="-122"/>
              </a:rPr>
              <a:t>Udc</a:t>
            </a:r>
            <a:r>
              <a:rPr lang="zh-CN" altLang="en-US" sz="2400" kern="100" dirty="0">
                <a:effectLst/>
                <a:latin typeface="Times New Roman" panose="02020603050405020304" pitchFamily="18" charset="0"/>
                <a:ea typeface="宋体" panose="02010600030101010101" pitchFamily="2" charset="-122"/>
              </a:rPr>
              <a:t>由</a:t>
            </a:r>
            <a:r>
              <a:rPr lang="en-US" altLang="zh-CN" sz="2400" kern="100" dirty="0">
                <a:effectLst/>
                <a:latin typeface="Times New Roman" panose="02020603050405020304" pitchFamily="18" charset="0"/>
                <a:ea typeface="宋体" panose="02010600030101010101" pitchFamily="2" charset="-122"/>
              </a:rPr>
              <a:t>30</a:t>
            </a:r>
            <a:r>
              <a:rPr lang="zh-CN" altLang="en-US" sz="2400" kern="100" dirty="0">
                <a:effectLst/>
                <a:latin typeface="Times New Roman" panose="02020603050405020304" pitchFamily="18" charset="0"/>
                <a:ea typeface="宋体" panose="02010600030101010101" pitchFamily="2" charset="-122"/>
              </a:rPr>
              <a:t>修改为</a:t>
            </a:r>
            <a:r>
              <a:rPr lang="en-US" altLang="zh-CN" sz="2400" kern="100" dirty="0">
                <a:effectLst/>
                <a:latin typeface="Times New Roman" panose="02020603050405020304" pitchFamily="18" charset="0"/>
                <a:ea typeface="宋体" panose="02010600030101010101" pitchFamily="2" charset="-122"/>
              </a:rPr>
              <a:t>270</a:t>
            </a:r>
            <a:r>
              <a:rPr lang="zh-CN" altLang="en-US" sz="2400" kern="100" dirty="0">
                <a:effectLst/>
                <a:latin typeface="Times New Roman" panose="02020603050405020304" pitchFamily="18" charset="0"/>
                <a:ea typeface="宋体" panose="02010600030101010101" pitchFamily="2" charset="-122"/>
              </a:rPr>
              <a:t>，避免了电流环的振荡，有效提高了产品的可靠性。</a:t>
            </a:r>
          </a:p>
        </p:txBody>
      </p:sp>
    </p:spTree>
    <p:extLst>
      <p:ext uri="{BB962C8B-B14F-4D97-AF65-F5344CB8AC3E}">
        <p14:creationId xmlns:p14="http://schemas.microsoft.com/office/powerpoint/2010/main" val="1494596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zh-CN" altLang="en-US" b="0" i="0" u="none" strike="noStrike" kern="2200" baseline="0" dirty="0">
                <a:latin typeface="Times New Roman" panose="02020603050405020304" pitchFamily="18" charset="0"/>
                <a:ea typeface="黑体" panose="02010609060101010101" pitchFamily="49" charset="-122"/>
              </a:rPr>
              <a:t>措施及验证</a:t>
            </a: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3" name="Picture 4">
            <a:extLst>
              <a:ext uri="{FF2B5EF4-FFF2-40B4-BE49-F238E27FC236}">
                <a16:creationId xmlns:a16="http://schemas.microsoft.com/office/drawing/2014/main" id="{FF9905B2-C8EB-2263-62E0-0E3B1601A651}"/>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5" name="文本框 4">
            <a:extLst>
              <a:ext uri="{FF2B5EF4-FFF2-40B4-BE49-F238E27FC236}">
                <a16:creationId xmlns:a16="http://schemas.microsoft.com/office/drawing/2014/main" id="{A9EBF5C6-2D68-EDC2-5914-9A106C8B4315}"/>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已交付和后续产品处理</a:t>
            </a:r>
          </a:p>
        </p:txBody>
      </p:sp>
      <p:sp>
        <p:nvSpPr>
          <p:cNvPr id="12" name="文本占位符 2">
            <a:extLst>
              <a:ext uri="{FF2B5EF4-FFF2-40B4-BE49-F238E27FC236}">
                <a16:creationId xmlns:a16="http://schemas.microsoft.com/office/drawing/2014/main" id="{45F22404-B7DB-5D22-8DB5-1B7AAA55E7CB}"/>
              </a:ext>
            </a:extLst>
          </p:cNvPr>
          <p:cNvSpPr txBox="1">
            <a:spLocks/>
          </p:cNvSpPr>
          <p:nvPr/>
        </p:nvSpPr>
        <p:spPr bwMode="auto">
          <a:xfrm>
            <a:off x="457200" y="1566209"/>
            <a:ext cx="8229600" cy="16716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en-US" altLang="zh-CN" sz="2400" kern="100" dirty="0">
                <a:effectLst/>
                <a:latin typeface="Times New Roman" panose="02020603050405020304" pitchFamily="18" charset="0"/>
                <a:ea typeface="宋体" panose="02010600030101010101" pitchFamily="2" charset="-122"/>
              </a:rPr>
              <a:t>231001#</a:t>
            </a:r>
            <a:r>
              <a:rPr lang="zh-CN" altLang="en-US" sz="2400" kern="100" dirty="0">
                <a:effectLst/>
                <a:latin typeface="Times New Roman" panose="02020603050405020304" pitchFamily="18" charset="0"/>
                <a:ea typeface="宋体" panose="02010600030101010101" pitchFamily="2" charset="-122"/>
              </a:rPr>
              <a:t>参数无更改，厂内验收试验通过后可交付使用，</a:t>
            </a:r>
            <a:r>
              <a:rPr lang="en-US" altLang="zh-CN" sz="2400" kern="100" dirty="0">
                <a:effectLst/>
                <a:latin typeface="Times New Roman" panose="02020603050405020304" pitchFamily="18" charset="0"/>
                <a:ea typeface="宋体" panose="02010600030101010101" pitchFamily="2" charset="-122"/>
              </a:rPr>
              <a:t>231002#</a:t>
            </a:r>
            <a:r>
              <a:rPr lang="zh-CN" altLang="en-US" sz="2400" kern="100" dirty="0">
                <a:effectLst/>
                <a:latin typeface="Times New Roman" panose="02020603050405020304" pitchFamily="18" charset="0"/>
                <a:ea typeface="宋体" panose="02010600030101010101" pitchFamily="2" charset="-122"/>
              </a:rPr>
              <a:t>修改参数后进行厂内出厂试验，检验合格后可交付使用。</a:t>
            </a:r>
          </a:p>
        </p:txBody>
      </p:sp>
      <p:pic>
        <p:nvPicPr>
          <p:cNvPr id="6" name="Picture 4">
            <a:extLst>
              <a:ext uri="{FF2B5EF4-FFF2-40B4-BE49-F238E27FC236}">
                <a16:creationId xmlns:a16="http://schemas.microsoft.com/office/drawing/2014/main" id="{C1B68EF2-1260-96EA-ECBE-0823776E9659}"/>
              </a:ext>
            </a:extLst>
          </p:cNvPr>
          <p:cNvPicPr>
            <a:picLocks noChangeAspect="1" noChangeArrowheads="1"/>
          </p:cNvPicPr>
          <p:nvPr/>
        </p:nvPicPr>
        <p:blipFill>
          <a:blip r:embed="rId4"/>
          <a:srcRect/>
          <a:stretch>
            <a:fillRect/>
          </a:stretch>
        </p:blipFill>
        <p:spPr bwMode="auto">
          <a:xfrm>
            <a:off x="397788" y="3488875"/>
            <a:ext cx="433387" cy="357187"/>
          </a:xfrm>
          <a:prstGeom prst="rect">
            <a:avLst/>
          </a:prstGeom>
          <a:noFill/>
          <a:ln w="9525">
            <a:noFill/>
            <a:miter lim="800000"/>
            <a:headEnd/>
            <a:tailEnd/>
          </a:ln>
        </p:spPr>
      </p:pic>
      <p:sp>
        <p:nvSpPr>
          <p:cNvPr id="7" name="文本框 6">
            <a:extLst>
              <a:ext uri="{FF2B5EF4-FFF2-40B4-BE49-F238E27FC236}">
                <a16:creationId xmlns:a16="http://schemas.microsoft.com/office/drawing/2014/main" id="{BF2BC249-B1EA-B50B-AEA7-61EA706012EC}"/>
              </a:ext>
            </a:extLst>
          </p:cNvPr>
          <p:cNvSpPr txBox="1"/>
          <p:nvPr/>
        </p:nvSpPr>
        <p:spPr>
          <a:xfrm>
            <a:off x="769262" y="3405858"/>
            <a:ext cx="8377237" cy="523220"/>
          </a:xfrm>
          <a:prstGeom prst="rect">
            <a:avLst/>
          </a:prstGeom>
          <a:noFill/>
        </p:spPr>
        <p:txBody>
          <a:bodyPr wrap="square">
            <a:spAutoFit/>
          </a:bodyPr>
          <a:lstStyle/>
          <a:p>
            <a:pPr algn="l"/>
            <a:r>
              <a:rPr lang="zh-CN" altLang="en-US" sz="2800" b="1" kern="100" dirty="0"/>
              <a:t>举一反三</a:t>
            </a:r>
          </a:p>
        </p:txBody>
      </p:sp>
      <p:sp>
        <p:nvSpPr>
          <p:cNvPr id="8" name="文本占位符 2">
            <a:extLst>
              <a:ext uri="{FF2B5EF4-FFF2-40B4-BE49-F238E27FC236}">
                <a16:creationId xmlns:a16="http://schemas.microsoft.com/office/drawing/2014/main" id="{376739CC-1833-EF67-8462-211D4C664FDE}"/>
              </a:ext>
            </a:extLst>
          </p:cNvPr>
          <p:cNvSpPr txBox="1">
            <a:spLocks/>
          </p:cNvSpPr>
          <p:nvPr/>
        </p:nvSpPr>
        <p:spPr bwMode="auto">
          <a:xfrm>
            <a:off x="459700" y="4012096"/>
            <a:ext cx="8229600" cy="16716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indent="0" algn="just">
              <a:lnSpc>
                <a:spcPct val="150000"/>
              </a:lnSpc>
              <a:buNone/>
            </a:pPr>
            <a:r>
              <a:rPr lang="zh-CN" altLang="en-US" sz="2400" kern="100" dirty="0">
                <a:effectLst/>
                <a:latin typeface="Times New Roman" panose="02020603050405020304" pitchFamily="18" charset="0"/>
                <a:ea typeface="宋体" panose="02010600030101010101" pitchFamily="2" charset="-122"/>
              </a:rPr>
              <a:t>复查蝶阀控制逻辑和软件参数，</a:t>
            </a:r>
            <a:r>
              <a:rPr lang="en-US" altLang="zh-CN" sz="2400" kern="100" dirty="0">
                <a:effectLst/>
                <a:latin typeface="Times New Roman" panose="02020603050405020304" pitchFamily="18" charset="0"/>
                <a:ea typeface="宋体" panose="02010600030101010101" pitchFamily="2" charset="-122"/>
              </a:rPr>
              <a:t>231002#</a:t>
            </a:r>
            <a:r>
              <a:rPr lang="zh-CN" altLang="en-US" sz="2400" kern="100" dirty="0">
                <a:effectLst/>
                <a:latin typeface="Times New Roman" panose="02020603050405020304" pitchFamily="18" charset="0"/>
                <a:ea typeface="宋体" panose="02010600030101010101" pitchFamily="2" charset="-122"/>
              </a:rPr>
              <a:t>与</a:t>
            </a:r>
            <a:r>
              <a:rPr lang="en-US" altLang="zh-CN" sz="2400" kern="100" dirty="0">
                <a:effectLst/>
                <a:latin typeface="Times New Roman" panose="02020603050405020304" pitchFamily="18" charset="0"/>
                <a:ea typeface="宋体" panose="02010600030101010101" pitchFamily="2" charset="-122"/>
              </a:rPr>
              <a:t>231001#</a:t>
            </a:r>
            <a:r>
              <a:rPr lang="zh-CN" altLang="en-US" sz="2400" kern="100" dirty="0">
                <a:effectLst/>
                <a:latin typeface="Times New Roman" panose="02020603050405020304" pitchFamily="18" charset="0"/>
                <a:ea typeface="宋体" panose="02010600030101010101" pitchFamily="2" charset="-122"/>
              </a:rPr>
              <a:t>参数完全一致，不存在类似的问题。</a:t>
            </a:r>
          </a:p>
        </p:txBody>
      </p:sp>
    </p:spTree>
    <p:extLst>
      <p:ext uri="{BB962C8B-B14F-4D97-AF65-F5344CB8AC3E}">
        <p14:creationId xmlns:p14="http://schemas.microsoft.com/office/powerpoint/2010/main" val="927010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5E2F6-CE32-6D93-8288-92091F934282}"/>
              </a:ext>
            </a:extLst>
          </p:cNvPr>
          <p:cNvSpPr>
            <a:spLocks noGrp="1"/>
          </p:cNvSpPr>
          <p:nvPr>
            <p:ph type="title"/>
          </p:nvPr>
        </p:nvSpPr>
        <p:spPr/>
        <p:txBody>
          <a:bodyPr/>
          <a:lstStyle/>
          <a:p>
            <a:r>
              <a:rPr lang="en-US" altLang="zh-CN" b="0" i="0" u="none" strike="noStrike" kern="2200" baseline="0" dirty="0">
                <a:latin typeface="Times New Roman" panose="02020603050405020304" pitchFamily="18" charset="0"/>
                <a:ea typeface="宋体" panose="02010600030101010101" pitchFamily="2" charset="-122"/>
              </a:rPr>
              <a:t>6</a:t>
            </a:r>
            <a:r>
              <a:rPr lang="zh-CN" altLang="en-US" b="0" i="0" u="none" strike="noStrike" kern="2200" baseline="0" dirty="0">
                <a:latin typeface="Times New Roman" panose="02020603050405020304" pitchFamily="18" charset="0"/>
                <a:ea typeface="宋体" panose="02010600030101010101" pitchFamily="2" charset="-122"/>
              </a:rPr>
              <a:t>结论</a:t>
            </a:r>
          </a:p>
        </p:txBody>
      </p:sp>
      <p:sp>
        <p:nvSpPr>
          <p:cNvPr id="3" name="文本占位符 2">
            <a:extLst>
              <a:ext uri="{FF2B5EF4-FFF2-40B4-BE49-F238E27FC236}">
                <a16:creationId xmlns:a16="http://schemas.microsoft.com/office/drawing/2014/main" id="{587D4BBE-DABD-0911-88C6-EA3E36AD82F5}"/>
              </a:ext>
            </a:extLst>
          </p:cNvPr>
          <p:cNvSpPr>
            <a:spLocks noGrp="1"/>
          </p:cNvSpPr>
          <p:nvPr>
            <p:ph type="body" idx="1"/>
          </p:nvPr>
        </p:nvSpPr>
        <p:spPr/>
        <p:txBody>
          <a:bodyPr/>
          <a:lstStyle/>
          <a:p>
            <a:pPr marL="342900" lvl="1" indent="0" algn="just">
              <a:lnSpc>
                <a:spcPct val="150000"/>
              </a:lnSpc>
              <a:buNone/>
            </a:pPr>
            <a:r>
              <a:rPr lang="zh-CN" altLang="en-US" sz="2400" kern="100" dirty="0">
                <a:latin typeface="宋体" panose="02010600030101010101" pitchFamily="2" charset="-122"/>
                <a:ea typeface="宋体" panose="02010600030101010101" pitchFamily="2" charset="-122"/>
                <a:cs typeface="+mn-cs"/>
              </a:rPr>
              <a:t>综上所述，</a:t>
            </a:r>
            <a:r>
              <a:rPr lang="en-US" altLang="zh-CN" sz="2400" kern="100" dirty="0">
                <a:latin typeface="宋体" panose="02010600030101010101" pitchFamily="2" charset="-122"/>
                <a:ea typeface="宋体" panose="02010600030101010101" pitchFamily="2" charset="-122"/>
                <a:cs typeface="+mn-cs"/>
              </a:rPr>
              <a:t>21C852-0</a:t>
            </a:r>
            <a:r>
              <a:rPr lang="zh-CN" altLang="en-US" sz="2400" kern="100" dirty="0">
                <a:latin typeface="宋体" panose="02010600030101010101" pitchFamily="2" charset="-122"/>
                <a:ea typeface="宋体" panose="02010600030101010101" pitchFamily="2" charset="-122"/>
                <a:cs typeface="+mn-cs"/>
              </a:rPr>
              <a:t>电机控制器</a:t>
            </a:r>
            <a:r>
              <a:rPr lang="en-US" altLang="zh-CN" sz="2400" kern="100" dirty="0">
                <a:latin typeface="宋体" panose="02010600030101010101" pitchFamily="2" charset="-122"/>
                <a:ea typeface="宋体" panose="02010600030101010101" pitchFamily="2" charset="-122"/>
                <a:cs typeface="+mn-cs"/>
              </a:rPr>
              <a:t>(231001#)</a:t>
            </a:r>
            <a:r>
              <a:rPr lang="zh-CN" altLang="en-US" sz="2400" kern="100" dirty="0">
                <a:latin typeface="宋体" panose="02010600030101010101" pitchFamily="2" charset="-122"/>
                <a:ea typeface="宋体" panose="02010600030101010101" pitchFamily="2" charset="-122"/>
                <a:cs typeface="+mn-cs"/>
              </a:rPr>
              <a:t>在外场试验时出现</a:t>
            </a:r>
            <a:r>
              <a:rPr lang="en-US" altLang="zh-CN" sz="2400" kern="100" dirty="0">
                <a:latin typeface="宋体" panose="02010600030101010101" pitchFamily="2" charset="-122"/>
                <a:ea typeface="宋体" panose="02010600030101010101" pitchFamily="2" charset="-122"/>
                <a:cs typeface="+mn-cs"/>
              </a:rPr>
              <a:t>21C222-0</a:t>
            </a:r>
            <a:r>
              <a:rPr lang="zh-CN" altLang="en-US" sz="2400" kern="100" dirty="0">
                <a:latin typeface="宋体" panose="02010600030101010101" pitchFamily="2" charset="-122"/>
                <a:ea typeface="宋体" panose="02010600030101010101" pitchFamily="2" charset="-122"/>
                <a:cs typeface="+mn-cs"/>
              </a:rPr>
              <a:t>泵电机部分工况不启动问题是由于直流侧电压参数不合理，引起电机在部分工况启动过程中电流环振荡状态，并触发软件过流保护的阈值，最终导致电机无法正常启动。</a:t>
            </a:r>
          </a:p>
          <a:p>
            <a:pPr marL="342900" lvl="1" indent="0" algn="just">
              <a:lnSpc>
                <a:spcPct val="150000"/>
              </a:lnSpc>
              <a:buNone/>
            </a:pPr>
            <a:r>
              <a:rPr lang="zh-CN" altLang="en-US" sz="2400" kern="100" dirty="0">
                <a:latin typeface="宋体" panose="02010600030101010101" pitchFamily="2" charset="-122"/>
                <a:ea typeface="宋体" panose="02010600030101010101" pitchFamily="2" charset="-122"/>
                <a:cs typeface="+mn-cs"/>
              </a:rPr>
              <a:t>该故障定位准确，机理清楚，故障得到复现，采取的措施经验证有效，并进行了举一反三，可以归零。</a:t>
            </a:r>
          </a:p>
        </p:txBody>
      </p:sp>
      <p:pic>
        <p:nvPicPr>
          <p:cNvPr id="4" name="Picture 14" descr="E:\韩琳\航天科工\航天科工新品牌方案\ppt1图片.png">
            <a:extLst>
              <a:ext uri="{FF2B5EF4-FFF2-40B4-BE49-F238E27FC236}">
                <a16:creationId xmlns:a16="http://schemas.microsoft.com/office/drawing/2014/main" id="{687001D5-F7D9-9FE1-DECF-1D1F122F9B1A}"/>
              </a:ext>
            </a:extLst>
          </p:cNvPr>
          <p:cNvPicPr>
            <a:picLocks noChangeAspect="1" noChangeArrowheads="1"/>
          </p:cNvPicPr>
          <p:nvPr/>
        </p:nvPicPr>
        <p:blipFill>
          <a:blip r:embed="rId2"/>
          <a:srcRect/>
          <a:stretch>
            <a:fillRect/>
          </a:stretch>
        </p:blipFill>
        <p:spPr bwMode="auto">
          <a:xfrm>
            <a:off x="285750" y="6286500"/>
            <a:ext cx="8675688" cy="368300"/>
          </a:xfrm>
          <a:prstGeom prst="rect">
            <a:avLst/>
          </a:prstGeom>
          <a:noFill/>
          <a:ln w="9525">
            <a:noFill/>
            <a:miter lim="800000"/>
            <a:headEnd/>
            <a:tailEnd/>
          </a:ln>
        </p:spPr>
      </p:pic>
    </p:spTree>
    <p:extLst>
      <p:ext uri="{BB962C8B-B14F-4D97-AF65-F5344CB8AC3E}">
        <p14:creationId xmlns:p14="http://schemas.microsoft.com/office/powerpoint/2010/main" val="3379498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txBox="1">
            <a:spLocks noGrp="1"/>
          </p:cNvSpPr>
          <p:nvPr/>
        </p:nvSpPr>
        <p:spPr bwMode="auto">
          <a:xfrm>
            <a:off x="8485188" y="404813"/>
            <a:ext cx="658812" cy="457200"/>
          </a:xfrm>
          <a:prstGeom prst="rect">
            <a:avLst/>
          </a:prstGeom>
          <a:noFill/>
          <a:ln w="9525">
            <a:noFill/>
            <a:miter lim="800000"/>
            <a:headEnd/>
            <a:tailEnd/>
          </a:ln>
        </p:spPr>
        <p:txBody>
          <a:bodyPr anchor="b"/>
          <a:lstStyle/>
          <a:p>
            <a:pPr algn="r"/>
            <a:fld id="{F5D2266E-3E3E-4CC2-99A7-11CCE6E336F0}" type="slidenum">
              <a:rPr lang="zh-CN" altLang="en-US" sz="1600">
                <a:solidFill>
                  <a:srgbClr val="993300"/>
                </a:solidFill>
                <a:latin typeface="Times New Roman" pitchFamily="18" charset="0"/>
              </a:rPr>
              <a:pPr algn="r"/>
              <a:t>45</a:t>
            </a:fld>
            <a:endParaRPr lang="en-US" altLang="zh-CN" sz="1600">
              <a:solidFill>
                <a:srgbClr val="993300"/>
              </a:solidFill>
              <a:latin typeface="Times New Roman" pitchFamily="18" charset="0"/>
            </a:endParaRPr>
          </a:p>
        </p:txBody>
      </p:sp>
      <p:sp>
        <p:nvSpPr>
          <p:cNvPr id="28676" name="Text Box 4"/>
          <p:cNvSpPr txBox="1">
            <a:spLocks noChangeArrowheads="1"/>
          </p:cNvSpPr>
          <p:nvPr/>
        </p:nvSpPr>
        <p:spPr bwMode="auto">
          <a:xfrm>
            <a:off x="1692275" y="2565400"/>
            <a:ext cx="5616575" cy="1555750"/>
          </a:xfrm>
          <a:prstGeom prst="rect">
            <a:avLst/>
          </a:prstGeom>
          <a:noFill/>
          <a:ln w="9525" algn="ctr">
            <a:noFill/>
            <a:miter lim="800000"/>
            <a:headEnd/>
            <a:tailEnd/>
          </a:ln>
        </p:spPr>
        <p:txBody>
          <a:bodyPr>
            <a:spAutoFit/>
          </a:bodyPr>
          <a:lstStyle/>
          <a:p>
            <a:pPr algn="l">
              <a:spcBef>
                <a:spcPct val="50000"/>
              </a:spcBef>
            </a:pPr>
            <a:r>
              <a:rPr lang="zh-CN" altLang="en-US" sz="9600" dirty="0"/>
              <a:t>  </a:t>
            </a:r>
            <a:r>
              <a:rPr lang="zh-CN" altLang="en-US" sz="9600" b="1" dirty="0">
                <a:ea typeface="黑体" pitchFamily="49" charset="-122"/>
              </a:rPr>
              <a:t>谢谢！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523220"/>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欠压故障</a:t>
            </a:r>
            <a:r>
              <a:rPr lang="en-US" altLang="zh-CN" sz="2800" b="1" kern="100" dirty="0"/>
              <a:t>E62</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68313" y="1566208"/>
            <a:ext cx="8229600" cy="47202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200" b="1" kern="100" dirty="0">
                <a:latin typeface="宋体" panose="02010600030101010101" pitchFamily="2" charset="-122"/>
                <a:ea typeface="宋体" panose="02010600030101010101" pitchFamily="2" charset="-122"/>
              </a:rPr>
              <a:t>事件机理：</a:t>
            </a:r>
            <a:r>
              <a:rPr lang="zh-CN" altLang="en-US" sz="2200" kern="100" dirty="0">
                <a:latin typeface="宋体" panose="02010600030101010101" pitchFamily="2" charset="-122"/>
                <a:ea typeface="宋体" panose="02010600030101010101" pitchFamily="2" charset="-122"/>
              </a:rPr>
              <a:t>同过压故障处理逻辑类似，过压故障判断的是控制回路中的电压值大于等于设定的电压上限阈值，而对于欠压故障，故障判断的条件为控制回路中的电压值小于设定的电压下限阈值。当检测到欠压故障时，会导致电机不启动。</a:t>
            </a:r>
          </a:p>
          <a:p>
            <a:pPr marL="342900" lvl="1" indent="0" algn="just">
              <a:lnSpc>
                <a:spcPct val="130000"/>
              </a:lnSpc>
              <a:buFont typeface="Wingdings" pitchFamily="2" charset="2"/>
              <a:buNone/>
            </a:pPr>
            <a:r>
              <a:rPr lang="zh-CN" altLang="en-US" sz="2200" b="1" kern="100" dirty="0">
                <a:latin typeface="宋体" panose="02010600030101010101" pitchFamily="2" charset="-122"/>
                <a:ea typeface="宋体" panose="02010600030101010101" pitchFamily="2" charset="-122"/>
              </a:rPr>
              <a:t>事件验证：</a:t>
            </a:r>
            <a:r>
              <a:rPr lang="zh-CN" altLang="en-US" sz="2200" kern="100" dirty="0">
                <a:latin typeface="宋体" panose="02010600030101010101" pitchFamily="2" charset="-122"/>
                <a:ea typeface="宋体" panose="02010600030101010101" pitchFamily="2" charset="-122"/>
              </a:rPr>
              <a:t>复查软件参数，三个电机的电压下限阈值都是</a:t>
            </a:r>
            <a:r>
              <a:rPr lang="en-US" altLang="zh-CN" sz="2200" kern="100" dirty="0">
                <a:latin typeface="宋体" panose="02010600030101010101" pitchFamily="2" charset="-122"/>
                <a:ea typeface="宋体" panose="02010600030101010101" pitchFamily="2" charset="-122"/>
              </a:rPr>
              <a:t>0V</a:t>
            </a:r>
            <a:r>
              <a:rPr lang="zh-CN" altLang="en-US" sz="2200" kern="100" dirty="0">
                <a:latin typeface="宋体" panose="02010600030101010101" pitchFamily="2" charset="-122"/>
                <a:ea typeface="宋体" panose="02010600030101010101" pitchFamily="2" charset="-122"/>
              </a:rPr>
              <a:t>，其中油泵电机电压下限阈值是为了使用</a:t>
            </a:r>
            <a:r>
              <a:rPr lang="en-US" altLang="zh-CN" sz="2200" kern="100" dirty="0">
                <a:latin typeface="宋体" panose="02010600030101010101" pitchFamily="2" charset="-122"/>
                <a:ea typeface="宋体" panose="02010600030101010101" pitchFamily="2" charset="-122"/>
              </a:rPr>
              <a:t>30V</a:t>
            </a:r>
            <a:r>
              <a:rPr lang="zh-CN" altLang="en-US" sz="2200" kern="100" dirty="0">
                <a:latin typeface="宋体" panose="02010600030101010101" pitchFamily="2" charset="-122"/>
                <a:ea typeface="宋体" panose="02010600030101010101" pitchFamily="2" charset="-122"/>
              </a:rPr>
              <a:t>电压进行电机调试由</a:t>
            </a:r>
            <a:r>
              <a:rPr lang="en-US" altLang="zh-CN" sz="2200" kern="100" dirty="0">
                <a:latin typeface="宋体" panose="02010600030101010101" pitchFamily="2" charset="-122"/>
                <a:ea typeface="宋体" panose="02010600030101010101" pitchFamily="2" charset="-122"/>
              </a:rPr>
              <a:t>200V</a:t>
            </a:r>
            <a:r>
              <a:rPr lang="zh-CN" altLang="en-US" sz="2200" kern="100" dirty="0">
                <a:latin typeface="宋体" panose="02010600030101010101" pitchFamily="2" charset="-122"/>
                <a:ea typeface="宋体" panose="02010600030101010101" pitchFamily="2" charset="-122"/>
              </a:rPr>
              <a:t>修改为</a:t>
            </a:r>
            <a:r>
              <a:rPr lang="en-US" altLang="zh-CN" sz="2200" kern="100" dirty="0">
                <a:latin typeface="宋体" panose="02010600030101010101" pitchFamily="2" charset="-122"/>
                <a:ea typeface="宋体" panose="02010600030101010101" pitchFamily="2" charset="-122"/>
              </a:rPr>
              <a:t>0V</a:t>
            </a:r>
            <a:r>
              <a:rPr lang="zh-CN" altLang="en-US" sz="2200" kern="100" dirty="0">
                <a:latin typeface="宋体" panose="02010600030101010101" pitchFamily="2" charset="-122"/>
                <a:ea typeface="宋体" panose="02010600030101010101" pitchFamily="2" charset="-122"/>
              </a:rPr>
              <a:t>。</a:t>
            </a:r>
            <a:endParaRPr lang="en-US" altLang="zh-CN" sz="2200" kern="100" dirty="0">
              <a:latin typeface="宋体" panose="02010600030101010101" pitchFamily="2" charset="-122"/>
              <a:ea typeface="宋体" panose="02010600030101010101" pitchFamily="2" charset="-122"/>
            </a:endParaRPr>
          </a:p>
          <a:p>
            <a:pPr marL="342900" lvl="1" indent="0" algn="just">
              <a:lnSpc>
                <a:spcPct val="130000"/>
              </a:lnSpc>
              <a:buFont typeface="Wingdings" pitchFamily="2" charset="2"/>
              <a:buNone/>
            </a:pPr>
            <a:r>
              <a:rPr lang="zh-CN" altLang="en-US" sz="2200" kern="100" dirty="0">
                <a:latin typeface="宋体" panose="02010600030101010101" pitchFamily="2" charset="-122"/>
                <a:ea typeface="宋体" panose="02010600030101010101" pitchFamily="2" charset="-122"/>
              </a:rPr>
              <a:t>结合试验现象，此次停机表现为过流故障后停机，试验过程中未发现欠压故障，不是导致停机的原因。</a:t>
            </a:r>
          </a:p>
          <a:p>
            <a:pPr marL="342900" lvl="1" indent="0" algn="just">
              <a:lnSpc>
                <a:spcPct val="130000"/>
              </a:lnSpc>
              <a:buFont typeface="Wingdings" pitchFamily="2" charset="2"/>
              <a:buNone/>
            </a:pPr>
            <a:r>
              <a:rPr lang="zh-CN" altLang="en-US" sz="2200" kern="100" dirty="0">
                <a:latin typeface="宋体" panose="02010600030101010101" pitchFamily="2" charset="-122"/>
                <a:ea typeface="宋体" panose="02010600030101010101" pitchFamily="2" charset="-122"/>
              </a:rPr>
              <a:t>事件结论：欠压故障因素可以排除。</a:t>
            </a:r>
          </a:p>
          <a:p>
            <a:pPr marL="342900" lvl="1" indent="0" algn="just">
              <a:lnSpc>
                <a:spcPct val="130000"/>
              </a:lnSpc>
              <a:buFont typeface="Wingdings" pitchFamily="2" charset="2"/>
              <a:buNone/>
            </a:pPr>
            <a:endParaRPr lang="zh-CN" altLang="en-US" sz="2000" kern="100" dirty="0"/>
          </a:p>
        </p:txBody>
      </p:sp>
    </p:spTree>
    <p:extLst>
      <p:ext uri="{BB962C8B-B14F-4D97-AF65-F5344CB8AC3E}">
        <p14:creationId xmlns:p14="http://schemas.microsoft.com/office/powerpoint/2010/main" val="203629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软件过流参数不合理</a:t>
            </a:r>
            <a:r>
              <a:rPr lang="en-US" altLang="zh-CN" sz="2800" b="1" kern="100" dirty="0"/>
              <a:t>E63</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09973"/>
            <a:ext cx="8229600" cy="4372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400" b="1" kern="100" dirty="0">
                <a:latin typeface="宋体" panose="02010600030101010101" pitchFamily="2" charset="-122"/>
                <a:ea typeface="宋体" panose="02010600030101010101" pitchFamily="2" charset="-122"/>
              </a:rPr>
              <a:t>事件机理：</a:t>
            </a:r>
            <a:r>
              <a:rPr lang="zh-CN" altLang="en-US" sz="2400" kern="100" dirty="0">
                <a:latin typeface="宋体" panose="02010600030101010101" pitchFamily="2" charset="-122"/>
                <a:ea typeface="宋体" panose="02010600030101010101" pitchFamily="2" charset="-122"/>
              </a:rPr>
              <a:t>软件采集电机的三相电流，并通过设置电流阈值进行保护停机处理，当设置的过流保护阈值不合理，会导致电机在启动或运行的过程中误触发过流保护，出现不启动或停机现象。</a:t>
            </a:r>
          </a:p>
          <a:p>
            <a:pPr marL="342900" lvl="1" indent="0" algn="just">
              <a:lnSpc>
                <a:spcPct val="130000"/>
              </a:lnSpc>
              <a:buFont typeface="Wingdings" pitchFamily="2" charset="2"/>
              <a:buNone/>
            </a:pPr>
            <a:r>
              <a:rPr lang="zh-CN" altLang="en-US" sz="2400" b="1" kern="100" dirty="0">
                <a:latin typeface="宋体" panose="02010600030101010101" pitchFamily="2" charset="-122"/>
                <a:ea typeface="宋体" panose="02010600030101010101" pitchFamily="2" charset="-122"/>
              </a:rPr>
              <a:t>事件验证：</a:t>
            </a:r>
            <a:r>
              <a:rPr lang="zh-CN" altLang="en-US" sz="2400" kern="100" dirty="0">
                <a:latin typeface="宋体" panose="02010600030101010101" pitchFamily="2" charset="-122"/>
                <a:ea typeface="宋体" panose="02010600030101010101" pitchFamily="2" charset="-122"/>
              </a:rPr>
              <a:t>①复查软件，过流保护的报故逻辑如下：</a:t>
            </a:r>
            <a:r>
              <a:rPr lang="en-US" altLang="zh-CN" sz="2400" kern="100" dirty="0">
                <a:latin typeface="宋体" panose="02010600030101010101" pitchFamily="2" charset="-122"/>
                <a:ea typeface="宋体" panose="02010600030101010101" pitchFamily="2" charset="-122"/>
              </a:rPr>
              <a:t>1</a:t>
            </a:r>
            <a:r>
              <a:rPr lang="zh-CN" altLang="en-US" sz="2400" kern="100" dirty="0">
                <a:latin typeface="宋体" panose="02010600030101010101" pitchFamily="2" charset="-122"/>
                <a:ea typeface="宋体" panose="02010600030101010101" pitchFamily="2" charset="-122"/>
              </a:rPr>
              <a:t>）读取</a:t>
            </a:r>
            <a:r>
              <a:rPr lang="en-US" altLang="zh-CN" sz="2400" kern="100" dirty="0">
                <a:latin typeface="宋体" panose="02010600030101010101" pitchFamily="2" charset="-122"/>
                <a:ea typeface="宋体" panose="02010600030101010101" pitchFamily="2" charset="-122"/>
              </a:rPr>
              <a:t>ADC</a:t>
            </a:r>
            <a:r>
              <a:rPr lang="zh-CN" altLang="en-US" sz="2400" kern="100" dirty="0">
                <a:latin typeface="宋体" panose="02010600030101010101" pitchFamily="2" charset="-122"/>
                <a:ea typeface="宋体" panose="02010600030101010101" pitchFamily="2" charset="-122"/>
              </a:rPr>
              <a:t>结果寄存器，计算得到三相电流值，</a:t>
            </a:r>
            <a:r>
              <a:rPr lang="en-US" altLang="zh-CN" sz="2400" kern="100" dirty="0">
                <a:latin typeface="宋体" panose="02010600030101010101" pitchFamily="2" charset="-122"/>
                <a:ea typeface="宋体" panose="02010600030101010101" pitchFamily="2" charset="-122"/>
              </a:rPr>
              <a:t>2</a:t>
            </a:r>
            <a:r>
              <a:rPr lang="zh-CN" altLang="en-US" sz="2400" kern="100" dirty="0">
                <a:latin typeface="宋体" panose="02010600030101010101" pitchFamily="2" charset="-122"/>
                <a:ea typeface="宋体" panose="02010600030101010101" pitchFamily="2" charset="-122"/>
              </a:rPr>
              <a:t>）经过坐标变换将三相电流转换为直轴电流</a:t>
            </a:r>
            <a:r>
              <a:rPr lang="en-US" altLang="zh-CN" sz="2400" kern="100" dirty="0">
                <a:latin typeface="宋体" panose="02010600030101010101" pitchFamily="2" charset="-122"/>
                <a:ea typeface="宋体" panose="02010600030101010101" pitchFamily="2" charset="-122"/>
              </a:rPr>
              <a:t>Id</a:t>
            </a:r>
            <a:r>
              <a:rPr lang="zh-CN" altLang="en-US" sz="2400" kern="100" dirty="0">
                <a:latin typeface="宋体" panose="02010600030101010101" pitchFamily="2" charset="-122"/>
                <a:ea typeface="宋体" panose="02010600030101010101" pitchFamily="2" charset="-122"/>
              </a:rPr>
              <a:t>和交轴电流</a:t>
            </a:r>
            <a:r>
              <a:rPr lang="en-US" altLang="zh-CN" sz="2400" kern="100" dirty="0" err="1">
                <a:latin typeface="宋体" panose="02010600030101010101" pitchFamily="2" charset="-122"/>
                <a:ea typeface="宋体" panose="02010600030101010101" pitchFamily="2" charset="-122"/>
              </a:rPr>
              <a:t>Iq</a:t>
            </a:r>
            <a:r>
              <a:rPr lang="zh-CN" altLang="en-US" sz="2400" kern="100" dirty="0">
                <a:latin typeface="宋体" panose="02010600030101010101" pitchFamily="2" charset="-122"/>
                <a:ea typeface="宋体" panose="02010600030101010101" pitchFamily="2" charset="-122"/>
              </a:rPr>
              <a:t>，经过滤波处理后得到用于过流保护的直轴电流</a:t>
            </a:r>
            <a:r>
              <a:rPr lang="en-US" altLang="zh-CN" sz="2400" kern="100" dirty="0">
                <a:latin typeface="宋体" panose="02010600030101010101" pitchFamily="2" charset="-122"/>
                <a:ea typeface="宋体" panose="02010600030101010101" pitchFamily="2" charset="-122"/>
              </a:rPr>
              <a:t>Id</a:t>
            </a:r>
            <a:r>
              <a:rPr lang="zh-CN" altLang="en-US" sz="2400" kern="100" dirty="0">
                <a:latin typeface="宋体" panose="02010600030101010101" pitchFamily="2" charset="-122"/>
                <a:ea typeface="宋体" panose="02010600030101010101" pitchFamily="2" charset="-122"/>
              </a:rPr>
              <a:t>和交轴电流</a:t>
            </a:r>
            <a:r>
              <a:rPr lang="en-US" altLang="zh-CN" sz="2400" kern="100" dirty="0" err="1">
                <a:latin typeface="宋体" panose="02010600030101010101" pitchFamily="2" charset="-122"/>
                <a:ea typeface="宋体" panose="02010600030101010101" pitchFamily="2" charset="-122"/>
              </a:rPr>
              <a:t>Iq</a:t>
            </a:r>
            <a:r>
              <a:rPr lang="zh-CN" altLang="en-US" sz="2400" kern="100" dirty="0">
                <a:latin typeface="宋体" panose="02010600030101010101" pitchFamily="2" charset="-122"/>
                <a:ea typeface="宋体" panose="02010600030101010101" pitchFamily="2" charset="-122"/>
              </a:rPr>
              <a:t>；</a:t>
            </a:r>
            <a:r>
              <a:rPr lang="en-US" altLang="zh-CN" sz="2400" kern="100" dirty="0">
                <a:latin typeface="宋体" panose="02010600030101010101" pitchFamily="2" charset="-122"/>
                <a:ea typeface="宋体" panose="02010600030101010101" pitchFamily="2" charset="-122"/>
              </a:rPr>
              <a:t>3</a:t>
            </a:r>
            <a:r>
              <a:rPr lang="zh-CN" altLang="en-US" sz="2400" kern="100" dirty="0">
                <a:latin typeface="宋体" panose="02010600030101010101" pitchFamily="2" charset="-122"/>
                <a:ea typeface="宋体" panose="02010600030101010101" pitchFamily="2" charset="-122"/>
              </a:rPr>
              <a:t>）通过计算</a:t>
            </a:r>
            <a:r>
              <a:rPr lang="en-US" altLang="zh-CN" sz="2400" kern="100" dirty="0">
                <a:latin typeface="宋体" panose="02010600030101010101" pitchFamily="2" charset="-122"/>
                <a:ea typeface="宋体" panose="02010600030101010101" pitchFamily="2" charset="-122"/>
              </a:rPr>
              <a:t>Id</a:t>
            </a:r>
            <a:r>
              <a:rPr lang="zh-CN" altLang="en-US" sz="2400" kern="100" dirty="0">
                <a:latin typeface="宋体" panose="02010600030101010101" pitchFamily="2" charset="-122"/>
                <a:ea typeface="宋体" panose="02010600030101010101" pitchFamily="2" charset="-122"/>
              </a:rPr>
              <a:t>和</a:t>
            </a:r>
            <a:r>
              <a:rPr lang="en-US" altLang="zh-CN" sz="2400" kern="100" dirty="0" err="1">
                <a:latin typeface="宋体" panose="02010600030101010101" pitchFamily="2" charset="-122"/>
                <a:ea typeface="宋体" panose="02010600030101010101" pitchFamily="2" charset="-122"/>
              </a:rPr>
              <a:t>Iq</a:t>
            </a:r>
            <a:r>
              <a:rPr lang="zh-CN" altLang="en-US" sz="2400" kern="100" dirty="0">
                <a:latin typeface="宋体" panose="02010600030101010101" pitchFamily="2" charset="-122"/>
                <a:ea typeface="宋体" panose="02010600030101010101" pitchFamily="2" charset="-122"/>
              </a:rPr>
              <a:t>平方根得到</a:t>
            </a:r>
            <a:r>
              <a:rPr lang="en-US" altLang="zh-CN" sz="2400" kern="100" dirty="0">
                <a:latin typeface="宋体" panose="02010600030101010101" pitchFamily="2" charset="-122"/>
                <a:ea typeface="宋体" panose="02010600030101010101" pitchFamily="2" charset="-122"/>
              </a:rPr>
              <a:t>Is</a:t>
            </a:r>
            <a:r>
              <a:rPr lang="zh-CN" altLang="en-US" sz="2400" kern="100" dirty="0">
                <a:latin typeface="宋体" panose="02010600030101010101" pitchFamily="2" charset="-122"/>
                <a:ea typeface="宋体" panose="02010600030101010101" pitchFamily="2" charset="-122"/>
              </a:rPr>
              <a:t>，作为保护的电流值。</a:t>
            </a:r>
          </a:p>
        </p:txBody>
      </p:sp>
    </p:spTree>
    <p:extLst>
      <p:ext uri="{BB962C8B-B14F-4D97-AF65-F5344CB8AC3E}">
        <p14:creationId xmlns:p14="http://schemas.microsoft.com/office/powerpoint/2010/main" val="409749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软件过流参数不合理</a:t>
            </a:r>
            <a:r>
              <a:rPr lang="en-US" altLang="zh-CN" sz="2800" b="1" kern="100" dirty="0"/>
              <a:t>E63</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09973"/>
            <a:ext cx="8229600" cy="4372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000" kern="100" dirty="0">
                <a:latin typeface="宋体" panose="02010600030101010101" pitchFamily="2" charset="-122"/>
                <a:ea typeface="宋体" panose="02010600030101010101" pitchFamily="2" charset="-122"/>
              </a:rPr>
              <a:t>油泵电机的过流故障判断条件为：</a:t>
            </a:r>
          </a:p>
          <a:p>
            <a:pPr marL="342900" lvl="1" indent="0" algn="just">
              <a:lnSpc>
                <a:spcPct val="130000"/>
              </a:lnSpc>
              <a:buFont typeface="Wingdings" pitchFamily="2" charset="2"/>
              <a:buNone/>
            </a:pPr>
            <a:r>
              <a:rPr lang="zh-CN" altLang="en-US" sz="2000" kern="100" dirty="0">
                <a:latin typeface="宋体" panose="02010600030101010101" pitchFamily="2" charset="-122"/>
                <a:ea typeface="宋体" panose="02010600030101010101" pitchFamily="2" charset="-122"/>
              </a:rPr>
              <a:t>①电流</a:t>
            </a:r>
            <a:r>
              <a:rPr lang="en-US" altLang="zh-CN" sz="2000" kern="100" dirty="0">
                <a:latin typeface="宋体" panose="02010600030101010101" pitchFamily="2" charset="-122"/>
                <a:ea typeface="宋体" panose="02010600030101010101" pitchFamily="2" charset="-122"/>
              </a:rPr>
              <a:t>Is</a:t>
            </a:r>
            <a:r>
              <a:rPr lang="zh-CN" altLang="en-US" sz="2000" kern="100" dirty="0">
                <a:latin typeface="宋体" panose="02010600030101010101" pitchFamily="2" charset="-122"/>
                <a:ea typeface="宋体" panose="02010600030101010101" pitchFamily="2" charset="-122"/>
              </a:rPr>
              <a:t>大于等于</a:t>
            </a:r>
            <a:r>
              <a:rPr lang="en-US" altLang="zh-CN" sz="2000" kern="100" dirty="0">
                <a:latin typeface="宋体" panose="02010600030101010101" pitchFamily="2" charset="-122"/>
                <a:ea typeface="宋体" panose="02010600030101010101" pitchFamily="2" charset="-122"/>
              </a:rPr>
              <a:t>23A</a:t>
            </a:r>
            <a:r>
              <a:rPr lang="zh-CN" altLang="en-US" sz="2000" kern="100" dirty="0">
                <a:latin typeface="宋体" panose="02010600030101010101" pitchFamily="2" charset="-122"/>
                <a:ea typeface="宋体" panose="02010600030101010101" pitchFamily="2" charset="-122"/>
              </a:rPr>
              <a:t>，</a:t>
            </a:r>
            <a:r>
              <a:rPr lang="en-US" altLang="zh-CN" sz="2000" kern="100" dirty="0">
                <a:latin typeface="宋体" panose="02010600030101010101" pitchFamily="2" charset="-122"/>
                <a:ea typeface="宋体" panose="02010600030101010101" pitchFamily="2" charset="-122"/>
              </a:rPr>
              <a:t>Is</a:t>
            </a:r>
            <a:r>
              <a:rPr lang="zh-CN" altLang="en-US" sz="2000" kern="100" dirty="0">
                <a:latin typeface="宋体" panose="02010600030101010101" pitchFamily="2" charset="-122"/>
                <a:ea typeface="宋体" panose="02010600030101010101" pitchFamily="2" charset="-122"/>
              </a:rPr>
              <a:t>的值为相电流峰值的</a:t>
            </a:r>
            <a:r>
              <a:rPr lang="en-US" altLang="zh-CN" sz="2000" kern="100" dirty="0">
                <a:latin typeface="宋体" panose="02010600030101010101" pitchFamily="2" charset="-122"/>
                <a:ea typeface="宋体" panose="02010600030101010101" pitchFamily="2" charset="-122"/>
              </a:rPr>
              <a:t>1.22</a:t>
            </a:r>
            <a:r>
              <a:rPr lang="zh-CN" altLang="en-US" sz="2000" kern="100" dirty="0">
                <a:latin typeface="宋体" panose="02010600030101010101" pitchFamily="2" charset="-122"/>
                <a:ea typeface="宋体" panose="02010600030101010101" pitchFamily="2" charset="-122"/>
              </a:rPr>
              <a:t>倍，额定负载时相电流的峰值约为</a:t>
            </a:r>
            <a:r>
              <a:rPr lang="en-US" altLang="zh-CN" sz="2000" kern="100" dirty="0">
                <a:latin typeface="宋体" panose="02010600030101010101" pitchFamily="2" charset="-122"/>
                <a:ea typeface="宋体" panose="02010600030101010101" pitchFamily="2" charset="-122"/>
              </a:rPr>
              <a:t>9.89A</a:t>
            </a:r>
            <a:r>
              <a:rPr lang="zh-CN" altLang="en-US" sz="2000" kern="100" dirty="0">
                <a:latin typeface="宋体" panose="02010600030101010101" pitchFamily="2" charset="-122"/>
                <a:ea typeface="宋体" panose="02010600030101010101" pitchFamily="2" charset="-122"/>
              </a:rPr>
              <a:t>，因此正常负载条件下，</a:t>
            </a:r>
            <a:r>
              <a:rPr lang="en-US" altLang="zh-CN" sz="2000" kern="100" dirty="0">
                <a:latin typeface="宋体" panose="02010600030101010101" pitchFamily="2" charset="-122"/>
                <a:ea typeface="宋体" panose="02010600030101010101" pitchFamily="2" charset="-122"/>
              </a:rPr>
              <a:t>Is</a:t>
            </a:r>
            <a:r>
              <a:rPr lang="zh-CN" altLang="en-US" sz="2000" kern="100" dirty="0">
                <a:latin typeface="宋体" panose="02010600030101010101" pitchFamily="2" charset="-122"/>
                <a:ea typeface="宋体" panose="02010600030101010101" pitchFamily="2" charset="-122"/>
              </a:rPr>
              <a:t>的值为</a:t>
            </a:r>
            <a:r>
              <a:rPr lang="en-US" altLang="zh-CN" sz="2000" kern="100" dirty="0">
                <a:latin typeface="宋体" panose="02010600030101010101" pitchFamily="2" charset="-122"/>
                <a:ea typeface="宋体" panose="02010600030101010101" pitchFamily="2" charset="-122"/>
              </a:rPr>
              <a:t>12A</a:t>
            </a:r>
            <a:r>
              <a:rPr lang="zh-CN" altLang="en-US" sz="2000" kern="100" dirty="0">
                <a:latin typeface="宋体" panose="02010600030101010101" pitchFamily="2" charset="-122"/>
                <a:ea typeface="宋体" panose="02010600030101010101" pitchFamily="2" charset="-122"/>
              </a:rPr>
              <a:t>，按照一般的保护原则，保护电流为额定电流的</a:t>
            </a:r>
            <a:r>
              <a:rPr lang="en-US" altLang="zh-CN" sz="2000" kern="100" dirty="0">
                <a:latin typeface="宋体" panose="02010600030101010101" pitchFamily="2" charset="-122"/>
                <a:ea typeface="宋体" panose="02010600030101010101" pitchFamily="2" charset="-122"/>
              </a:rPr>
              <a:t>1.8~2</a:t>
            </a:r>
            <a:r>
              <a:rPr lang="zh-CN" altLang="en-US" sz="2000" kern="100" dirty="0">
                <a:latin typeface="宋体" panose="02010600030101010101" pitchFamily="2" charset="-122"/>
                <a:ea typeface="宋体" panose="02010600030101010101" pitchFamily="2" charset="-122"/>
              </a:rPr>
              <a:t>倍，因此将过流值设定为</a:t>
            </a:r>
            <a:r>
              <a:rPr lang="en-US" altLang="zh-CN" sz="2000" kern="100" dirty="0">
                <a:latin typeface="宋体" panose="02010600030101010101" pitchFamily="2" charset="-122"/>
                <a:ea typeface="宋体" panose="02010600030101010101" pitchFamily="2" charset="-122"/>
              </a:rPr>
              <a:t>23A</a:t>
            </a:r>
            <a:r>
              <a:rPr lang="zh-CN" altLang="en-US" sz="2000" kern="100" dirty="0">
                <a:latin typeface="宋体" panose="02010600030101010101" pitchFamily="2" charset="-122"/>
                <a:ea typeface="宋体" panose="02010600030101010101" pitchFamily="2" charset="-122"/>
              </a:rPr>
              <a:t>；</a:t>
            </a:r>
          </a:p>
          <a:p>
            <a:pPr marL="342900" lvl="1" indent="0" algn="just">
              <a:lnSpc>
                <a:spcPct val="130000"/>
              </a:lnSpc>
              <a:buFont typeface="Wingdings" pitchFamily="2" charset="2"/>
              <a:buNone/>
            </a:pPr>
            <a:r>
              <a:rPr lang="zh-CN" altLang="en-US" sz="2000" kern="100" dirty="0">
                <a:latin typeface="宋体" panose="02010600030101010101" pitchFamily="2" charset="-122"/>
                <a:ea typeface="宋体" panose="02010600030101010101" pitchFamily="2" charset="-122"/>
              </a:rPr>
              <a:t>②速度环输出的设定</a:t>
            </a:r>
            <a:r>
              <a:rPr lang="en-US" altLang="zh-CN" sz="2000" kern="100" dirty="0" err="1">
                <a:latin typeface="宋体" panose="02010600030101010101" pitchFamily="2" charset="-122"/>
                <a:ea typeface="宋体" panose="02010600030101010101" pitchFamily="2" charset="-122"/>
              </a:rPr>
              <a:t>Idset</a:t>
            </a:r>
            <a:r>
              <a:rPr lang="zh-CN" altLang="en-US" sz="2000" kern="100" dirty="0">
                <a:latin typeface="宋体" panose="02010600030101010101" pitchFamily="2" charset="-122"/>
                <a:ea typeface="宋体" panose="02010600030101010101" pitchFamily="2" charset="-122"/>
              </a:rPr>
              <a:t>和</a:t>
            </a:r>
            <a:r>
              <a:rPr lang="en-US" altLang="zh-CN" sz="2000" kern="100" dirty="0" err="1">
                <a:latin typeface="宋体" panose="02010600030101010101" pitchFamily="2" charset="-122"/>
                <a:ea typeface="宋体" panose="02010600030101010101" pitchFamily="2" charset="-122"/>
              </a:rPr>
              <a:t>Iqset</a:t>
            </a:r>
            <a:r>
              <a:rPr lang="zh-CN" altLang="en-US" sz="2000" kern="100" dirty="0">
                <a:latin typeface="宋体" panose="02010600030101010101" pitchFamily="2" charset="-122"/>
                <a:ea typeface="宋体" panose="02010600030101010101" pitchFamily="2" charset="-122"/>
              </a:rPr>
              <a:t>平方根大于等于</a:t>
            </a:r>
            <a:r>
              <a:rPr lang="en-US" altLang="zh-CN" sz="2000" kern="100" dirty="0">
                <a:latin typeface="宋体" panose="02010600030101010101" pitchFamily="2" charset="-122"/>
                <a:ea typeface="宋体" panose="02010600030101010101" pitchFamily="2" charset="-122"/>
              </a:rPr>
              <a:t>2.25A</a:t>
            </a:r>
            <a:r>
              <a:rPr lang="zh-CN" altLang="en-US" sz="2000" kern="100" dirty="0">
                <a:latin typeface="宋体" panose="02010600030101010101" pitchFamily="2" charset="-122"/>
                <a:ea typeface="宋体" panose="02010600030101010101" pitchFamily="2" charset="-122"/>
              </a:rPr>
              <a:t>且电流</a:t>
            </a:r>
            <a:r>
              <a:rPr lang="en-US" altLang="zh-CN" sz="2000" kern="100" dirty="0">
                <a:latin typeface="宋体" panose="02010600030101010101" pitchFamily="2" charset="-122"/>
                <a:ea typeface="宋体" panose="02010600030101010101" pitchFamily="2" charset="-122"/>
              </a:rPr>
              <a:t>Is</a:t>
            </a:r>
            <a:r>
              <a:rPr lang="zh-CN" altLang="en-US" sz="2000" kern="100" dirty="0">
                <a:latin typeface="宋体" panose="02010600030101010101" pitchFamily="2" charset="-122"/>
                <a:ea typeface="宋体" panose="02010600030101010101" pitchFamily="2" charset="-122"/>
              </a:rPr>
              <a:t>小于等于</a:t>
            </a:r>
            <a:r>
              <a:rPr lang="en-US" altLang="zh-CN" sz="2000" kern="100" dirty="0">
                <a:latin typeface="宋体" panose="02010600030101010101" pitchFamily="2" charset="-122"/>
                <a:ea typeface="宋体" panose="02010600030101010101" pitchFamily="2" charset="-122"/>
              </a:rPr>
              <a:t>0.56A</a:t>
            </a:r>
            <a:r>
              <a:rPr lang="zh-CN" altLang="en-US" sz="2000" kern="100" dirty="0">
                <a:latin typeface="宋体" panose="02010600030101010101" pitchFamily="2" charset="-122"/>
                <a:ea typeface="宋体" panose="02010600030101010101" pitchFamily="2" charset="-122"/>
              </a:rPr>
              <a:t>，即当电机运行异常时，反馈转速与实际转速存在一定偏差，且实际电机电流很小，判断电机进入异常工作状态。当任一条件满足时，会上报过流故障，过流故障连续判断</a:t>
            </a:r>
            <a:r>
              <a:rPr lang="en-US" altLang="zh-CN" sz="2000" kern="100" dirty="0">
                <a:latin typeface="宋体" panose="02010600030101010101" pitchFamily="2" charset="-122"/>
                <a:ea typeface="宋体" panose="02010600030101010101" pitchFamily="2" charset="-122"/>
              </a:rPr>
              <a:t>5</a:t>
            </a:r>
            <a:r>
              <a:rPr lang="zh-CN" altLang="en-US" sz="2000" kern="100" dirty="0">
                <a:latin typeface="宋体" panose="02010600030101010101" pitchFamily="2" charset="-122"/>
                <a:ea typeface="宋体" panose="02010600030101010101" pitchFamily="2" charset="-122"/>
              </a:rPr>
              <a:t>次，检测周期为</a:t>
            </a:r>
            <a:r>
              <a:rPr lang="en-US" altLang="zh-CN" sz="2000" kern="100" dirty="0">
                <a:latin typeface="宋体" panose="02010600030101010101" pitchFamily="2" charset="-122"/>
                <a:ea typeface="宋体" panose="02010600030101010101" pitchFamily="2" charset="-122"/>
              </a:rPr>
              <a:t>100us</a:t>
            </a:r>
            <a:r>
              <a:rPr lang="zh-CN" altLang="en-US" sz="2000" kern="100" dirty="0">
                <a:latin typeface="宋体" panose="02010600030101010101" pitchFamily="2" charset="-122"/>
                <a:ea typeface="宋体" panose="02010600030101010101" pitchFamily="2" charset="-122"/>
              </a:rPr>
              <a:t>。从软件报故设计的逻辑看，设置故障判断条件</a:t>
            </a:r>
            <a:r>
              <a:rPr lang="en-US" altLang="zh-CN" sz="2000" kern="100" dirty="0">
                <a:latin typeface="宋体" panose="02010600030101010101" pitchFamily="2" charset="-122"/>
                <a:ea typeface="宋体" panose="02010600030101010101" pitchFamily="2" charset="-122"/>
              </a:rPr>
              <a:t>2</a:t>
            </a:r>
            <a:r>
              <a:rPr lang="zh-CN" altLang="en-US" sz="2000" kern="100" dirty="0">
                <a:latin typeface="宋体" panose="02010600030101010101" pitchFamily="2" charset="-122"/>
                <a:ea typeface="宋体" panose="02010600030101010101" pitchFamily="2" charset="-122"/>
              </a:rPr>
              <a:t>的目的是为了检测电机的异常运行状态，未与过流故障位进行区分。</a:t>
            </a:r>
          </a:p>
        </p:txBody>
      </p:sp>
    </p:spTree>
    <p:extLst>
      <p:ext uri="{BB962C8B-B14F-4D97-AF65-F5344CB8AC3E}">
        <p14:creationId xmlns:p14="http://schemas.microsoft.com/office/powerpoint/2010/main" val="210716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软件过流参数不合理</a:t>
            </a:r>
            <a:r>
              <a:rPr lang="en-US" altLang="zh-CN" sz="2800" b="1" kern="100" dirty="0"/>
              <a:t>E63</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97095"/>
            <a:ext cx="8229600" cy="428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100" kern="100" dirty="0">
                <a:latin typeface="宋体" panose="02010600030101010101" pitchFamily="2" charset="-122"/>
                <a:ea typeface="宋体" panose="02010600030101010101" pitchFamily="2" charset="-122"/>
              </a:rPr>
              <a:t>③连接仿真器，给控制器通电，断开电机绕组，实时监测过流故障相关参数变化情况。发送转速</a:t>
            </a:r>
            <a:r>
              <a:rPr lang="en-US" altLang="zh-CN" sz="2100" kern="100" dirty="0">
                <a:latin typeface="宋体" panose="02010600030101010101" pitchFamily="2" charset="-122"/>
                <a:ea typeface="宋体" panose="02010600030101010101" pitchFamily="2" charset="-122"/>
              </a:rPr>
              <a:t>1000r/min</a:t>
            </a:r>
            <a:r>
              <a:rPr lang="zh-CN" altLang="en-US" sz="2100" kern="100" dirty="0">
                <a:latin typeface="宋体" panose="02010600030101010101" pitchFamily="2" charset="-122"/>
                <a:ea typeface="宋体" panose="02010600030101010101" pitchFamily="2" charset="-122"/>
              </a:rPr>
              <a:t>启动指令，此时由于绕组处于断开状态，反馈转速为</a:t>
            </a:r>
            <a:r>
              <a:rPr lang="en-US" altLang="zh-CN" sz="2100" kern="100" dirty="0">
                <a:latin typeface="宋体" panose="02010600030101010101" pitchFamily="2" charset="-122"/>
                <a:ea typeface="宋体" panose="02010600030101010101" pitchFamily="2" charset="-122"/>
              </a:rPr>
              <a:t>0</a:t>
            </a:r>
            <a:r>
              <a:rPr lang="zh-CN" altLang="en-US" sz="2100" kern="100" dirty="0">
                <a:latin typeface="宋体" panose="02010600030101010101" pitchFamily="2" charset="-122"/>
                <a:ea typeface="宋体" panose="02010600030101010101" pitchFamily="2" charset="-122"/>
              </a:rPr>
              <a:t>，因此根据速度环输出的设定</a:t>
            </a:r>
            <a:r>
              <a:rPr lang="en-US" altLang="zh-CN" sz="2100" kern="100" dirty="0" err="1">
                <a:latin typeface="宋体" panose="02010600030101010101" pitchFamily="2" charset="-122"/>
                <a:ea typeface="宋体" panose="02010600030101010101" pitchFamily="2" charset="-122"/>
              </a:rPr>
              <a:t>Idset</a:t>
            </a:r>
            <a:r>
              <a:rPr lang="zh-CN" altLang="en-US" sz="2100" kern="100" dirty="0">
                <a:latin typeface="宋体" panose="02010600030101010101" pitchFamily="2" charset="-122"/>
                <a:ea typeface="宋体" panose="02010600030101010101" pitchFamily="2" charset="-122"/>
              </a:rPr>
              <a:t>和</a:t>
            </a:r>
            <a:r>
              <a:rPr lang="en-US" altLang="zh-CN" sz="2100" kern="100" dirty="0" err="1">
                <a:latin typeface="宋体" panose="02010600030101010101" pitchFamily="2" charset="-122"/>
                <a:ea typeface="宋体" panose="02010600030101010101" pitchFamily="2" charset="-122"/>
              </a:rPr>
              <a:t>Iqset</a:t>
            </a:r>
            <a:r>
              <a:rPr lang="zh-CN" altLang="en-US" sz="2100" kern="100" dirty="0">
                <a:latin typeface="宋体" panose="02010600030101010101" pitchFamily="2" charset="-122"/>
                <a:ea typeface="宋体" panose="02010600030101010101" pitchFamily="2" charset="-122"/>
              </a:rPr>
              <a:t>平方根电流值（</a:t>
            </a:r>
            <a:r>
              <a:rPr lang="en-US" altLang="zh-CN" sz="2100" kern="100" dirty="0">
                <a:latin typeface="宋体" panose="02010600030101010101" pitchFamily="2" charset="-122"/>
                <a:ea typeface="宋体" panose="02010600030101010101" pitchFamily="2" charset="-122"/>
              </a:rPr>
              <a:t>2.277A</a:t>
            </a:r>
            <a:r>
              <a:rPr lang="zh-CN" altLang="en-US" sz="2100" kern="100" dirty="0">
                <a:latin typeface="宋体" panose="02010600030101010101" pitchFamily="2" charset="-122"/>
                <a:ea typeface="宋体" panose="02010600030101010101" pitchFamily="2" charset="-122"/>
              </a:rPr>
              <a:t>）大于设定值</a:t>
            </a:r>
            <a:r>
              <a:rPr lang="en-US" altLang="zh-CN" sz="2100" kern="100" dirty="0">
                <a:latin typeface="宋体" panose="02010600030101010101" pitchFamily="2" charset="-122"/>
                <a:ea typeface="宋体" panose="02010600030101010101" pitchFamily="2" charset="-122"/>
              </a:rPr>
              <a:t>2.25A</a:t>
            </a:r>
            <a:r>
              <a:rPr lang="zh-CN" altLang="en-US" sz="2100" kern="100" dirty="0">
                <a:latin typeface="宋体" panose="02010600030101010101" pitchFamily="2" charset="-122"/>
                <a:ea typeface="宋体" panose="02010600030101010101" pitchFamily="2" charset="-122"/>
              </a:rPr>
              <a:t>，此时</a:t>
            </a:r>
            <a:r>
              <a:rPr lang="en-US" altLang="zh-CN" sz="2100" kern="100" dirty="0">
                <a:latin typeface="宋体" panose="02010600030101010101" pitchFamily="2" charset="-122"/>
                <a:ea typeface="宋体" panose="02010600030101010101" pitchFamily="2" charset="-122"/>
              </a:rPr>
              <a:t>Is</a:t>
            </a:r>
            <a:r>
              <a:rPr lang="zh-CN" altLang="en-US" sz="2100" kern="100" dirty="0">
                <a:latin typeface="宋体" panose="02010600030101010101" pitchFamily="2" charset="-122"/>
                <a:ea typeface="宋体" panose="02010600030101010101" pitchFamily="2" charset="-122"/>
              </a:rPr>
              <a:t>电流很小，满足</a:t>
            </a:r>
            <a:r>
              <a:rPr lang="en-US" altLang="zh-CN" sz="2100" kern="100" dirty="0">
                <a:latin typeface="宋体" panose="02010600030101010101" pitchFamily="2" charset="-122"/>
                <a:ea typeface="宋体" panose="02010600030101010101" pitchFamily="2" charset="-122"/>
              </a:rPr>
              <a:t>Is</a:t>
            </a:r>
            <a:r>
              <a:rPr lang="zh-CN" altLang="en-US" sz="2100" kern="100" dirty="0">
                <a:latin typeface="宋体" panose="02010600030101010101" pitchFamily="2" charset="-122"/>
                <a:ea typeface="宋体" panose="02010600030101010101" pitchFamily="2" charset="-122"/>
              </a:rPr>
              <a:t>小于等于</a:t>
            </a:r>
            <a:r>
              <a:rPr lang="en-US" altLang="zh-CN" sz="2100" kern="100" dirty="0">
                <a:latin typeface="宋体" panose="02010600030101010101" pitchFamily="2" charset="-122"/>
                <a:ea typeface="宋体" panose="02010600030101010101" pitchFamily="2" charset="-122"/>
              </a:rPr>
              <a:t>0.56A</a:t>
            </a:r>
            <a:r>
              <a:rPr lang="zh-CN" altLang="en-US" sz="2100" kern="100" dirty="0">
                <a:latin typeface="宋体" panose="02010600030101010101" pitchFamily="2" charset="-122"/>
                <a:ea typeface="宋体" panose="02010600030101010101" pitchFamily="2" charset="-122"/>
              </a:rPr>
              <a:t>，满足过流保护判断的第</a:t>
            </a:r>
            <a:r>
              <a:rPr lang="en-US" altLang="zh-CN" sz="2100" kern="100" dirty="0">
                <a:latin typeface="宋体" panose="02010600030101010101" pitchFamily="2" charset="-122"/>
                <a:ea typeface="宋体" panose="02010600030101010101" pitchFamily="2" charset="-122"/>
              </a:rPr>
              <a:t>2</a:t>
            </a:r>
            <a:r>
              <a:rPr lang="zh-CN" altLang="en-US" sz="2100" kern="100" dirty="0">
                <a:latin typeface="宋体" panose="02010600030101010101" pitchFamily="2" charset="-122"/>
                <a:ea typeface="宋体" panose="02010600030101010101" pitchFamily="2" charset="-122"/>
              </a:rPr>
              <a:t>个条件，从而触发过流保护。由于电机异常运行状态的故障位与过流故障位未区分，虽然电机实际运行的电流很小，但最终的故障显示为过流保护故障。该判故逻辑是为了识别电机的异常运行状态，本身的逻辑判断不存在问题。</a:t>
            </a:r>
          </a:p>
        </p:txBody>
      </p:sp>
    </p:spTree>
    <p:extLst>
      <p:ext uri="{BB962C8B-B14F-4D97-AF65-F5344CB8AC3E}">
        <p14:creationId xmlns:p14="http://schemas.microsoft.com/office/powerpoint/2010/main" val="86001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6A99-E233-F3E1-AAD7-6D56FFB3E51C}"/>
              </a:ext>
            </a:extLst>
          </p:cNvPr>
          <p:cNvSpPr>
            <a:spLocks noGrp="1"/>
          </p:cNvSpPr>
          <p:nvPr>
            <p:ph type="title"/>
          </p:nvPr>
        </p:nvSpPr>
        <p:spPr/>
        <p:txBody>
          <a:bodyPr/>
          <a:lstStyle/>
          <a:p>
            <a:r>
              <a:rPr lang="en-US" altLang="zh-CN" b="1" i="0" u="none" strike="noStrike" kern="2200" baseline="0" dirty="0">
                <a:latin typeface="Times New Roman" panose="02020603050405020304" pitchFamily="18" charset="0"/>
                <a:ea typeface="黑体" panose="02010609060101010101" pitchFamily="49" charset="-122"/>
              </a:rPr>
              <a:t>2 </a:t>
            </a:r>
            <a:r>
              <a:rPr lang="zh-CN" altLang="en-US" b="1" i="0" u="none" strike="noStrike" kern="2200" baseline="0" dirty="0">
                <a:latin typeface="Times New Roman" panose="02020603050405020304" pitchFamily="18" charset="0"/>
                <a:ea typeface="黑体" panose="02010609060101010101" pitchFamily="49" charset="-122"/>
              </a:rPr>
              <a:t>故障定位</a:t>
            </a:r>
            <a:endParaRPr lang="zh-CN" altLang="en-US" b="0" i="0" u="none" strike="noStrike" kern="2200" baseline="0" dirty="0">
              <a:latin typeface="Times New Roman" panose="02020603050405020304" pitchFamily="18" charset="0"/>
              <a:ea typeface="黑体" panose="02010609060101010101" pitchFamily="49" charset="-122"/>
            </a:endParaRPr>
          </a:p>
        </p:txBody>
      </p:sp>
      <p:pic>
        <p:nvPicPr>
          <p:cNvPr id="4" name="Picture 14" descr="E:\韩琳\航天科工\航天科工新品牌方案\ppt1图片.png">
            <a:extLst>
              <a:ext uri="{FF2B5EF4-FFF2-40B4-BE49-F238E27FC236}">
                <a16:creationId xmlns:a16="http://schemas.microsoft.com/office/drawing/2014/main" id="{4E8F7829-484D-8F16-D07D-4472DFC51E13}"/>
              </a:ext>
            </a:extLst>
          </p:cNvPr>
          <p:cNvPicPr>
            <a:picLocks noChangeAspect="1" noChangeArrowheads="1"/>
          </p:cNvPicPr>
          <p:nvPr/>
        </p:nvPicPr>
        <p:blipFill>
          <a:blip r:embed="rId3"/>
          <a:srcRect/>
          <a:stretch>
            <a:fillRect/>
          </a:stretch>
        </p:blipFill>
        <p:spPr bwMode="auto">
          <a:xfrm>
            <a:off x="285750" y="6286500"/>
            <a:ext cx="8675688" cy="368300"/>
          </a:xfrm>
          <a:prstGeom prst="rect">
            <a:avLst/>
          </a:prstGeom>
          <a:noFill/>
          <a:ln w="9525">
            <a:noFill/>
            <a:miter lim="800000"/>
            <a:headEnd/>
            <a:tailEnd/>
          </a:ln>
        </p:spPr>
      </p:pic>
      <p:pic>
        <p:nvPicPr>
          <p:cNvPr id="5" name="Picture 4">
            <a:extLst>
              <a:ext uri="{FF2B5EF4-FFF2-40B4-BE49-F238E27FC236}">
                <a16:creationId xmlns:a16="http://schemas.microsoft.com/office/drawing/2014/main" id="{A0E03639-8FAB-FC59-BF00-229727C2783F}"/>
              </a:ext>
            </a:extLst>
          </p:cNvPr>
          <p:cNvPicPr>
            <a:picLocks noChangeAspect="1" noChangeArrowheads="1"/>
          </p:cNvPicPr>
          <p:nvPr/>
        </p:nvPicPr>
        <p:blipFill>
          <a:blip r:embed="rId4"/>
          <a:srcRect/>
          <a:stretch>
            <a:fillRect/>
          </a:stretch>
        </p:blipFill>
        <p:spPr bwMode="auto">
          <a:xfrm>
            <a:off x="395288" y="1042988"/>
            <a:ext cx="433387" cy="357187"/>
          </a:xfrm>
          <a:prstGeom prst="rect">
            <a:avLst/>
          </a:prstGeom>
          <a:noFill/>
          <a:ln w="9525">
            <a:noFill/>
            <a:miter lim="800000"/>
            <a:headEnd/>
            <a:tailEnd/>
          </a:ln>
        </p:spPr>
      </p:pic>
      <p:sp>
        <p:nvSpPr>
          <p:cNvPr id="6" name="文本框 5">
            <a:extLst>
              <a:ext uri="{FF2B5EF4-FFF2-40B4-BE49-F238E27FC236}">
                <a16:creationId xmlns:a16="http://schemas.microsoft.com/office/drawing/2014/main" id="{CACFADE1-81E9-E5AA-B6DF-044020C4C449}"/>
              </a:ext>
            </a:extLst>
          </p:cNvPr>
          <p:cNvSpPr txBox="1"/>
          <p:nvPr/>
        </p:nvSpPr>
        <p:spPr>
          <a:xfrm>
            <a:off x="766762" y="959971"/>
            <a:ext cx="8377237" cy="954107"/>
          </a:xfrm>
          <a:prstGeom prst="rect">
            <a:avLst/>
          </a:prstGeom>
          <a:noFill/>
        </p:spPr>
        <p:txBody>
          <a:bodyPr wrap="square">
            <a:spAutoFit/>
          </a:bodyPr>
          <a:lstStyle/>
          <a:p>
            <a:pPr algn="l"/>
            <a:r>
              <a:rPr lang="zh-CN" altLang="en-US" sz="2800" b="1" kern="100" dirty="0"/>
              <a:t>控制器软件故障</a:t>
            </a:r>
            <a:r>
              <a:rPr lang="en-US" altLang="zh-CN" sz="2800" b="1" kern="100" dirty="0"/>
              <a:t>E6</a:t>
            </a:r>
            <a:r>
              <a:rPr lang="zh-CN" altLang="en-US" sz="2800" b="1" kern="100" dirty="0"/>
              <a:t>因素排查   软件过流参数不合理</a:t>
            </a:r>
            <a:r>
              <a:rPr lang="en-US" altLang="zh-CN" sz="2800" b="1" kern="100" dirty="0"/>
              <a:t>E63</a:t>
            </a:r>
            <a:r>
              <a:rPr lang="zh-CN" altLang="en-US" sz="2800" b="1" kern="100" dirty="0"/>
              <a:t>因素排查</a:t>
            </a:r>
          </a:p>
        </p:txBody>
      </p:sp>
      <p:sp>
        <p:nvSpPr>
          <p:cNvPr id="7" name="文本占位符 2">
            <a:extLst>
              <a:ext uri="{FF2B5EF4-FFF2-40B4-BE49-F238E27FC236}">
                <a16:creationId xmlns:a16="http://schemas.microsoft.com/office/drawing/2014/main" id="{21B989E0-0FA2-D68E-77AF-B84AE55A5AAB}"/>
              </a:ext>
            </a:extLst>
          </p:cNvPr>
          <p:cNvSpPr txBox="1">
            <a:spLocks/>
          </p:cNvSpPr>
          <p:nvPr/>
        </p:nvSpPr>
        <p:spPr bwMode="auto">
          <a:xfrm>
            <a:off x="457200" y="1997095"/>
            <a:ext cx="8229600" cy="428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lvl="1" indent="0" algn="just">
              <a:lnSpc>
                <a:spcPct val="130000"/>
              </a:lnSpc>
              <a:buFont typeface="Wingdings" pitchFamily="2" charset="2"/>
              <a:buNone/>
            </a:pPr>
            <a:r>
              <a:rPr lang="zh-CN" altLang="en-US" sz="2200" kern="100" dirty="0">
                <a:latin typeface="宋体" panose="02010600030101010101" pitchFamily="2" charset="-122"/>
                <a:ea typeface="宋体" panose="02010600030101010101" pitchFamily="2" charset="-122"/>
              </a:rPr>
              <a:t>④结合在系统台架的试验情况，同样表现为过流停机故障。从软件参数的复查情况看，由于参数的变化引起电流环的振荡后，电机不能正常启动，因此会出现反馈的转速与设定的转速存在较大偏差，导致根据速度环输出的设定</a:t>
            </a:r>
            <a:r>
              <a:rPr lang="en-US" altLang="zh-CN" sz="2200" kern="100" dirty="0" err="1">
                <a:latin typeface="宋体" panose="02010600030101010101" pitchFamily="2" charset="-122"/>
                <a:ea typeface="宋体" panose="02010600030101010101" pitchFamily="2" charset="-122"/>
              </a:rPr>
              <a:t>Idset</a:t>
            </a:r>
            <a:r>
              <a:rPr lang="zh-CN" altLang="en-US" sz="2200" kern="100" dirty="0">
                <a:latin typeface="宋体" panose="02010600030101010101" pitchFamily="2" charset="-122"/>
                <a:ea typeface="宋体" panose="02010600030101010101" pitchFamily="2" charset="-122"/>
              </a:rPr>
              <a:t>和</a:t>
            </a:r>
            <a:r>
              <a:rPr lang="en-US" altLang="zh-CN" sz="2200" kern="100" dirty="0" err="1">
                <a:latin typeface="宋体" panose="02010600030101010101" pitchFamily="2" charset="-122"/>
                <a:ea typeface="宋体" panose="02010600030101010101" pitchFamily="2" charset="-122"/>
              </a:rPr>
              <a:t>Iqset</a:t>
            </a:r>
            <a:r>
              <a:rPr lang="zh-CN" altLang="en-US" sz="2200" kern="100" dirty="0">
                <a:latin typeface="宋体" panose="02010600030101010101" pitchFamily="2" charset="-122"/>
                <a:ea typeface="宋体" panose="02010600030101010101" pitchFamily="2" charset="-122"/>
              </a:rPr>
              <a:t>平方根电流值大于设定的</a:t>
            </a:r>
            <a:r>
              <a:rPr lang="en-US" altLang="zh-CN" sz="2200" kern="100" dirty="0">
                <a:latin typeface="宋体" panose="02010600030101010101" pitchFamily="2" charset="-122"/>
                <a:ea typeface="宋体" panose="02010600030101010101" pitchFamily="2" charset="-122"/>
              </a:rPr>
              <a:t>2.25A</a:t>
            </a:r>
            <a:r>
              <a:rPr lang="zh-CN" altLang="en-US" sz="2200" kern="100" dirty="0">
                <a:latin typeface="宋体" panose="02010600030101010101" pitchFamily="2" charset="-122"/>
                <a:ea typeface="宋体" panose="02010600030101010101" pitchFamily="2" charset="-122"/>
              </a:rPr>
              <a:t>，而电流环振荡导致</a:t>
            </a:r>
            <a:r>
              <a:rPr lang="en-US" altLang="zh-CN" sz="2200" kern="100" dirty="0">
                <a:latin typeface="宋体" panose="02010600030101010101" pitchFamily="2" charset="-122"/>
                <a:ea typeface="宋体" panose="02010600030101010101" pitchFamily="2" charset="-122"/>
              </a:rPr>
              <a:t>Is</a:t>
            </a:r>
            <a:r>
              <a:rPr lang="zh-CN" altLang="en-US" sz="2200" kern="100" dirty="0">
                <a:latin typeface="宋体" panose="02010600030101010101" pitchFamily="2" charset="-122"/>
                <a:ea typeface="宋体" panose="02010600030101010101" pitchFamily="2" charset="-122"/>
              </a:rPr>
              <a:t>电流会出现比较小的值，进而触发小于等于</a:t>
            </a:r>
            <a:r>
              <a:rPr lang="en-US" altLang="zh-CN" sz="2200" kern="100" dirty="0">
                <a:latin typeface="宋体" panose="02010600030101010101" pitchFamily="2" charset="-122"/>
                <a:ea typeface="宋体" panose="02010600030101010101" pitchFamily="2" charset="-122"/>
              </a:rPr>
              <a:t>0.56A</a:t>
            </a:r>
            <a:r>
              <a:rPr lang="zh-CN" altLang="en-US" sz="2200" kern="100" dirty="0">
                <a:latin typeface="宋体" panose="02010600030101010101" pitchFamily="2" charset="-122"/>
                <a:ea typeface="宋体" panose="02010600030101010101" pitchFamily="2" charset="-122"/>
              </a:rPr>
              <a:t>的判故条件，最终故障显示为过流保护故障。从这个分析过程看，是因为参数不合理导致报故逻辑被触发。</a:t>
            </a:r>
          </a:p>
        </p:txBody>
      </p:sp>
    </p:spTree>
    <p:extLst>
      <p:ext uri="{BB962C8B-B14F-4D97-AF65-F5344CB8AC3E}">
        <p14:creationId xmlns:p14="http://schemas.microsoft.com/office/powerpoint/2010/main" val="1558909469"/>
      </p:ext>
    </p:extLst>
  </p:cSld>
  <p:clrMapOvr>
    <a:masterClrMapping/>
  </p:clrMapOvr>
</p:sld>
</file>

<file path=ppt/theme/theme1.xml><?xml version="1.0" encoding="utf-8"?>
<a:theme xmlns:a="http://schemas.openxmlformats.org/drawingml/2006/main" na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 id="{A5C91DDD-71F0-4789-9A4E-84E917D853A5}" vid="{06C3EC03-8A1F-4330-813C-F8B772F8C5C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1</Template>
  <TotalTime>208</TotalTime>
  <Words>3544</Words>
  <Application>Microsoft Office PowerPoint</Application>
  <PresentationFormat>全屏显示(4:3)</PresentationFormat>
  <Paragraphs>215</Paragraphs>
  <Slides>45</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等线</vt:lpstr>
      <vt:lpstr>黑体</vt:lpstr>
      <vt:lpstr>宋体</vt:lpstr>
      <vt:lpstr>Arial</vt:lpstr>
      <vt:lpstr>Arial Black</vt:lpstr>
      <vt:lpstr>Calibri</vt:lpstr>
      <vt:lpstr>Cambria Math</vt:lpstr>
      <vt:lpstr>Times New Roman</vt:lpstr>
      <vt:lpstr>Wingdings</vt:lpstr>
      <vt:lpstr>1</vt:lpstr>
      <vt:lpstr>PowerPoint 演示文稿</vt:lpstr>
      <vt:lpstr>报告提纲</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2 故障定位</vt:lpstr>
      <vt:lpstr>机理分析</vt:lpstr>
      <vt:lpstr>机理分析</vt:lpstr>
      <vt:lpstr>机理分析</vt:lpstr>
      <vt:lpstr>机理分析</vt:lpstr>
      <vt:lpstr>机理分析</vt:lpstr>
      <vt:lpstr>机理分析</vt:lpstr>
      <vt:lpstr>机理分析</vt:lpstr>
      <vt:lpstr>机理分析</vt:lpstr>
      <vt:lpstr>机理分析</vt:lpstr>
      <vt:lpstr>故障复现</vt:lpstr>
      <vt:lpstr>故障复现</vt:lpstr>
      <vt:lpstr>故障复现</vt:lpstr>
      <vt:lpstr>故障复现</vt:lpstr>
      <vt:lpstr>故障复现</vt:lpstr>
      <vt:lpstr>故障复现</vt:lpstr>
      <vt:lpstr>措施及验证</vt:lpstr>
      <vt:lpstr>措施及验证</vt:lpstr>
      <vt:lpstr>措施及验证</vt:lpstr>
      <vt:lpstr>措施及验证</vt:lpstr>
      <vt:lpstr>措施及验证</vt:lpstr>
      <vt:lpstr>措施及验证</vt:lpstr>
      <vt:lpstr>措施及验证</vt:lpstr>
      <vt:lpstr>措施及验证</vt:lpstr>
      <vt:lpstr>措施及验证</vt:lpstr>
      <vt:lpstr>措施及验证</vt:lpstr>
      <vt:lpstr>6结论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sheng li</dc:creator>
  <cp:lastModifiedBy>sheng li</cp:lastModifiedBy>
  <cp:revision>41</cp:revision>
  <dcterms:created xsi:type="dcterms:W3CDTF">2024-07-01T06:45:32Z</dcterms:created>
  <dcterms:modified xsi:type="dcterms:W3CDTF">2024-08-22T04:07:11Z</dcterms:modified>
</cp:coreProperties>
</file>