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82" r:id="rId6"/>
    <p:sldId id="283" r:id="rId7"/>
    <p:sldId id="261" r:id="rId8"/>
    <p:sldId id="262" r:id="rId9"/>
    <p:sldId id="284" r:id="rId10"/>
    <p:sldId id="285" r:id="rId11"/>
    <p:sldId id="286" r:id="rId12"/>
    <p:sldId id="287" r:id="rId13"/>
    <p:sldId id="264" r:id="rId14"/>
    <p:sldId id="265" r:id="rId15"/>
    <p:sldId id="273" r:id="rId16"/>
    <p:sldId id="267" r:id="rId17"/>
    <p:sldId id="266" r:id="rId18"/>
    <p:sldId id="268" r:id="rId19"/>
    <p:sldId id="269" r:id="rId20"/>
    <p:sldId id="270" r:id="rId21"/>
    <p:sldId id="271" r:id="rId22"/>
    <p:sldId id="272" r:id="rId23"/>
    <p:sldId id="275" r:id="rId24"/>
    <p:sldId id="276" r:id="rId25"/>
    <p:sldId id="277" r:id="rId26"/>
    <p:sldId id="278" r:id="rId27"/>
    <p:sldId id="279" r:id="rId28"/>
    <p:sldId id="280" r:id="rId29"/>
    <p:sldId id="281" r:id="rId30"/>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46"/>
  </p:normalViewPr>
  <p:slideViewPr>
    <p:cSldViewPr snapToGrid="0">
      <p:cViewPr varScale="1">
        <p:scale>
          <a:sx n="112" d="100"/>
          <a:sy n="112" d="100"/>
        </p:scale>
        <p:origin x="57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2F1F2-0C06-8FB5-1475-F9EF3516ED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A5FCBEFC-7F2E-8C7E-3544-FBD39C836D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E17E3116-BAFD-C105-A8FE-EDDF88CB49C0}"/>
              </a:ext>
            </a:extLst>
          </p:cNvPr>
          <p:cNvSpPr>
            <a:spLocks noGrp="1"/>
          </p:cNvSpPr>
          <p:nvPr>
            <p:ph type="dt" sz="half" idx="10"/>
          </p:nvPr>
        </p:nvSpPr>
        <p:spPr/>
        <p:txBody>
          <a:bodyPr/>
          <a:lstStyle/>
          <a:p>
            <a:fld id="{1AE28AA2-DCEF-7745-B66F-6A893B7C9186}" type="datetimeFigureOut">
              <a:rPr lang="en-CN" smtClean="0"/>
              <a:t>2022/7/12</a:t>
            </a:fld>
            <a:endParaRPr lang="en-CN"/>
          </a:p>
        </p:txBody>
      </p:sp>
      <p:sp>
        <p:nvSpPr>
          <p:cNvPr id="5" name="Footer Placeholder 4">
            <a:extLst>
              <a:ext uri="{FF2B5EF4-FFF2-40B4-BE49-F238E27FC236}">
                <a16:creationId xmlns:a16="http://schemas.microsoft.com/office/drawing/2014/main" id="{930AFE68-A02B-E568-B4BB-247045EDB7D1}"/>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B4D39C03-317B-B488-3D19-EA0D63290FD6}"/>
              </a:ext>
            </a:extLst>
          </p:cNvPr>
          <p:cNvSpPr>
            <a:spLocks noGrp="1"/>
          </p:cNvSpPr>
          <p:nvPr>
            <p:ph type="sldNum" sz="quarter" idx="12"/>
          </p:nvPr>
        </p:nvSpPr>
        <p:spPr/>
        <p:txBody>
          <a:bodyPr/>
          <a:lstStyle/>
          <a:p>
            <a:fld id="{4B772196-2951-B142-9264-BA059BD714C6}" type="slidenum">
              <a:rPr lang="en-CN" smtClean="0"/>
              <a:t>‹#›</a:t>
            </a:fld>
            <a:endParaRPr lang="en-CN"/>
          </a:p>
        </p:txBody>
      </p:sp>
    </p:spTree>
    <p:extLst>
      <p:ext uri="{BB962C8B-B14F-4D97-AF65-F5344CB8AC3E}">
        <p14:creationId xmlns:p14="http://schemas.microsoft.com/office/powerpoint/2010/main" val="3003738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60C35-A5D2-7E26-9AD7-077F9A3D956D}"/>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DE66828C-06A2-8239-740E-7F8AF2B829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431FBA82-4E26-E9ED-A67D-13618FBDEF46}"/>
              </a:ext>
            </a:extLst>
          </p:cNvPr>
          <p:cNvSpPr>
            <a:spLocks noGrp="1"/>
          </p:cNvSpPr>
          <p:nvPr>
            <p:ph type="dt" sz="half" idx="10"/>
          </p:nvPr>
        </p:nvSpPr>
        <p:spPr/>
        <p:txBody>
          <a:bodyPr/>
          <a:lstStyle/>
          <a:p>
            <a:fld id="{1AE28AA2-DCEF-7745-B66F-6A893B7C9186}" type="datetimeFigureOut">
              <a:rPr lang="en-CN" smtClean="0"/>
              <a:t>2022/7/12</a:t>
            </a:fld>
            <a:endParaRPr lang="en-CN"/>
          </a:p>
        </p:txBody>
      </p:sp>
      <p:sp>
        <p:nvSpPr>
          <p:cNvPr id="5" name="Footer Placeholder 4">
            <a:extLst>
              <a:ext uri="{FF2B5EF4-FFF2-40B4-BE49-F238E27FC236}">
                <a16:creationId xmlns:a16="http://schemas.microsoft.com/office/drawing/2014/main" id="{7FDA6088-C789-4D6D-80DF-E855FCE660C9}"/>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DBE5CFFA-4831-9351-2367-BEB60D6238A0}"/>
              </a:ext>
            </a:extLst>
          </p:cNvPr>
          <p:cNvSpPr>
            <a:spLocks noGrp="1"/>
          </p:cNvSpPr>
          <p:nvPr>
            <p:ph type="sldNum" sz="quarter" idx="12"/>
          </p:nvPr>
        </p:nvSpPr>
        <p:spPr/>
        <p:txBody>
          <a:bodyPr/>
          <a:lstStyle/>
          <a:p>
            <a:fld id="{4B772196-2951-B142-9264-BA059BD714C6}" type="slidenum">
              <a:rPr lang="en-CN" smtClean="0"/>
              <a:t>‹#›</a:t>
            </a:fld>
            <a:endParaRPr lang="en-CN"/>
          </a:p>
        </p:txBody>
      </p:sp>
    </p:spTree>
    <p:extLst>
      <p:ext uri="{BB962C8B-B14F-4D97-AF65-F5344CB8AC3E}">
        <p14:creationId xmlns:p14="http://schemas.microsoft.com/office/powerpoint/2010/main" val="361634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2DE9D4-BCC5-CC24-5914-272451E7CF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45DA19BB-2010-4D24-707C-6EBC05B83E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1DB31148-B995-B7FF-5910-837A295B2422}"/>
              </a:ext>
            </a:extLst>
          </p:cNvPr>
          <p:cNvSpPr>
            <a:spLocks noGrp="1"/>
          </p:cNvSpPr>
          <p:nvPr>
            <p:ph type="dt" sz="half" idx="10"/>
          </p:nvPr>
        </p:nvSpPr>
        <p:spPr/>
        <p:txBody>
          <a:bodyPr/>
          <a:lstStyle/>
          <a:p>
            <a:fld id="{1AE28AA2-DCEF-7745-B66F-6A893B7C9186}" type="datetimeFigureOut">
              <a:rPr lang="en-CN" smtClean="0"/>
              <a:t>2022/7/12</a:t>
            </a:fld>
            <a:endParaRPr lang="en-CN"/>
          </a:p>
        </p:txBody>
      </p:sp>
      <p:sp>
        <p:nvSpPr>
          <p:cNvPr id="5" name="Footer Placeholder 4">
            <a:extLst>
              <a:ext uri="{FF2B5EF4-FFF2-40B4-BE49-F238E27FC236}">
                <a16:creationId xmlns:a16="http://schemas.microsoft.com/office/drawing/2014/main" id="{4531E8D9-C3F4-56AF-E3F7-EB1C9ED349A8}"/>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537FCB0C-A74A-16B0-B96F-FE77BE86BE9D}"/>
              </a:ext>
            </a:extLst>
          </p:cNvPr>
          <p:cNvSpPr>
            <a:spLocks noGrp="1"/>
          </p:cNvSpPr>
          <p:nvPr>
            <p:ph type="sldNum" sz="quarter" idx="12"/>
          </p:nvPr>
        </p:nvSpPr>
        <p:spPr/>
        <p:txBody>
          <a:bodyPr/>
          <a:lstStyle/>
          <a:p>
            <a:fld id="{4B772196-2951-B142-9264-BA059BD714C6}" type="slidenum">
              <a:rPr lang="en-CN" smtClean="0"/>
              <a:t>‹#›</a:t>
            </a:fld>
            <a:endParaRPr lang="en-CN"/>
          </a:p>
        </p:txBody>
      </p:sp>
    </p:spTree>
    <p:extLst>
      <p:ext uri="{BB962C8B-B14F-4D97-AF65-F5344CB8AC3E}">
        <p14:creationId xmlns:p14="http://schemas.microsoft.com/office/powerpoint/2010/main" val="2058446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17A21-989F-1FF8-E917-C10F535C54F9}"/>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5D43F893-955E-E2AD-A178-E6B028D5AD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67992381-9DFE-1C4D-E8AB-7CE87454885D}"/>
              </a:ext>
            </a:extLst>
          </p:cNvPr>
          <p:cNvSpPr>
            <a:spLocks noGrp="1"/>
          </p:cNvSpPr>
          <p:nvPr>
            <p:ph type="dt" sz="half" idx="10"/>
          </p:nvPr>
        </p:nvSpPr>
        <p:spPr/>
        <p:txBody>
          <a:bodyPr/>
          <a:lstStyle/>
          <a:p>
            <a:fld id="{1AE28AA2-DCEF-7745-B66F-6A893B7C9186}" type="datetimeFigureOut">
              <a:rPr lang="en-CN" smtClean="0"/>
              <a:t>2022/7/12</a:t>
            </a:fld>
            <a:endParaRPr lang="en-CN"/>
          </a:p>
        </p:txBody>
      </p:sp>
      <p:sp>
        <p:nvSpPr>
          <p:cNvPr id="5" name="Footer Placeholder 4">
            <a:extLst>
              <a:ext uri="{FF2B5EF4-FFF2-40B4-BE49-F238E27FC236}">
                <a16:creationId xmlns:a16="http://schemas.microsoft.com/office/drawing/2014/main" id="{D21218D1-D931-3EC8-F330-3E9BDC197B09}"/>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5D12FE9A-769A-750F-B1E8-69FA8B273844}"/>
              </a:ext>
            </a:extLst>
          </p:cNvPr>
          <p:cNvSpPr>
            <a:spLocks noGrp="1"/>
          </p:cNvSpPr>
          <p:nvPr>
            <p:ph type="sldNum" sz="quarter" idx="12"/>
          </p:nvPr>
        </p:nvSpPr>
        <p:spPr/>
        <p:txBody>
          <a:bodyPr/>
          <a:lstStyle/>
          <a:p>
            <a:fld id="{4B772196-2951-B142-9264-BA059BD714C6}" type="slidenum">
              <a:rPr lang="en-CN" smtClean="0"/>
              <a:t>‹#›</a:t>
            </a:fld>
            <a:endParaRPr lang="en-CN"/>
          </a:p>
        </p:txBody>
      </p:sp>
    </p:spTree>
    <p:extLst>
      <p:ext uri="{BB962C8B-B14F-4D97-AF65-F5344CB8AC3E}">
        <p14:creationId xmlns:p14="http://schemas.microsoft.com/office/powerpoint/2010/main" val="3571156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1D1EA-1017-21BA-7FC1-D71696B990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C30951F1-B81D-1BDA-8434-64837DE60E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92E5A1-A57F-44F4-F9F4-A16A456799B0}"/>
              </a:ext>
            </a:extLst>
          </p:cNvPr>
          <p:cNvSpPr>
            <a:spLocks noGrp="1"/>
          </p:cNvSpPr>
          <p:nvPr>
            <p:ph type="dt" sz="half" idx="10"/>
          </p:nvPr>
        </p:nvSpPr>
        <p:spPr/>
        <p:txBody>
          <a:bodyPr/>
          <a:lstStyle/>
          <a:p>
            <a:fld id="{1AE28AA2-DCEF-7745-B66F-6A893B7C9186}" type="datetimeFigureOut">
              <a:rPr lang="en-CN" smtClean="0"/>
              <a:t>2022/7/12</a:t>
            </a:fld>
            <a:endParaRPr lang="en-CN"/>
          </a:p>
        </p:txBody>
      </p:sp>
      <p:sp>
        <p:nvSpPr>
          <p:cNvPr id="5" name="Footer Placeholder 4">
            <a:extLst>
              <a:ext uri="{FF2B5EF4-FFF2-40B4-BE49-F238E27FC236}">
                <a16:creationId xmlns:a16="http://schemas.microsoft.com/office/drawing/2014/main" id="{9DBB0B72-0F75-4A25-965B-A20648CE157B}"/>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940E67FE-C316-FAEC-743F-39877A8B1C25}"/>
              </a:ext>
            </a:extLst>
          </p:cNvPr>
          <p:cNvSpPr>
            <a:spLocks noGrp="1"/>
          </p:cNvSpPr>
          <p:nvPr>
            <p:ph type="sldNum" sz="quarter" idx="12"/>
          </p:nvPr>
        </p:nvSpPr>
        <p:spPr/>
        <p:txBody>
          <a:bodyPr/>
          <a:lstStyle/>
          <a:p>
            <a:fld id="{4B772196-2951-B142-9264-BA059BD714C6}" type="slidenum">
              <a:rPr lang="en-CN" smtClean="0"/>
              <a:t>‹#›</a:t>
            </a:fld>
            <a:endParaRPr lang="en-CN"/>
          </a:p>
        </p:txBody>
      </p:sp>
    </p:spTree>
    <p:extLst>
      <p:ext uri="{BB962C8B-B14F-4D97-AF65-F5344CB8AC3E}">
        <p14:creationId xmlns:p14="http://schemas.microsoft.com/office/powerpoint/2010/main" val="1681006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073C0-8FF3-0CBB-CF2D-ED0D134BB877}"/>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AE4035F1-E00D-2196-687F-94F62B6A74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EF7745AF-4ED8-22A2-1C13-AD454220A7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68F61FC8-7055-98BB-6FFF-8877CCE07781}"/>
              </a:ext>
            </a:extLst>
          </p:cNvPr>
          <p:cNvSpPr>
            <a:spLocks noGrp="1"/>
          </p:cNvSpPr>
          <p:nvPr>
            <p:ph type="dt" sz="half" idx="10"/>
          </p:nvPr>
        </p:nvSpPr>
        <p:spPr/>
        <p:txBody>
          <a:bodyPr/>
          <a:lstStyle/>
          <a:p>
            <a:fld id="{1AE28AA2-DCEF-7745-B66F-6A893B7C9186}" type="datetimeFigureOut">
              <a:rPr lang="en-CN" smtClean="0"/>
              <a:t>2022/7/12</a:t>
            </a:fld>
            <a:endParaRPr lang="en-CN"/>
          </a:p>
        </p:txBody>
      </p:sp>
      <p:sp>
        <p:nvSpPr>
          <p:cNvPr id="6" name="Footer Placeholder 5">
            <a:extLst>
              <a:ext uri="{FF2B5EF4-FFF2-40B4-BE49-F238E27FC236}">
                <a16:creationId xmlns:a16="http://schemas.microsoft.com/office/drawing/2014/main" id="{335B976B-E86C-9297-FCCB-4A756609B96E}"/>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916FFA7D-4512-7005-03C8-145F95DAAA6A}"/>
              </a:ext>
            </a:extLst>
          </p:cNvPr>
          <p:cNvSpPr>
            <a:spLocks noGrp="1"/>
          </p:cNvSpPr>
          <p:nvPr>
            <p:ph type="sldNum" sz="quarter" idx="12"/>
          </p:nvPr>
        </p:nvSpPr>
        <p:spPr/>
        <p:txBody>
          <a:bodyPr/>
          <a:lstStyle/>
          <a:p>
            <a:fld id="{4B772196-2951-B142-9264-BA059BD714C6}" type="slidenum">
              <a:rPr lang="en-CN" smtClean="0"/>
              <a:t>‹#›</a:t>
            </a:fld>
            <a:endParaRPr lang="en-CN"/>
          </a:p>
        </p:txBody>
      </p:sp>
    </p:spTree>
    <p:extLst>
      <p:ext uri="{BB962C8B-B14F-4D97-AF65-F5344CB8AC3E}">
        <p14:creationId xmlns:p14="http://schemas.microsoft.com/office/powerpoint/2010/main" val="508982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05C4E-20F0-184F-7F0D-836CD0A6C404}"/>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471AF9D5-2A82-B8CA-C5FC-877D7499B9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1BF74B-845C-F511-FC1C-90C13B4D30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9F47F559-390D-F033-A923-0DE0F27D34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B2590D-0E44-DCE4-446F-C7CB8730D8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47D45D35-D52C-E115-2946-A27A9834FBC4}"/>
              </a:ext>
            </a:extLst>
          </p:cNvPr>
          <p:cNvSpPr>
            <a:spLocks noGrp="1"/>
          </p:cNvSpPr>
          <p:nvPr>
            <p:ph type="dt" sz="half" idx="10"/>
          </p:nvPr>
        </p:nvSpPr>
        <p:spPr/>
        <p:txBody>
          <a:bodyPr/>
          <a:lstStyle/>
          <a:p>
            <a:fld id="{1AE28AA2-DCEF-7745-B66F-6A893B7C9186}" type="datetimeFigureOut">
              <a:rPr lang="en-CN" smtClean="0"/>
              <a:t>2022/7/12</a:t>
            </a:fld>
            <a:endParaRPr lang="en-CN"/>
          </a:p>
        </p:txBody>
      </p:sp>
      <p:sp>
        <p:nvSpPr>
          <p:cNvPr id="8" name="Footer Placeholder 7">
            <a:extLst>
              <a:ext uri="{FF2B5EF4-FFF2-40B4-BE49-F238E27FC236}">
                <a16:creationId xmlns:a16="http://schemas.microsoft.com/office/drawing/2014/main" id="{48943147-BDDF-4946-54B0-ACFDE052E6FD}"/>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F3BE0C9B-C6AB-04D8-2808-4286A4AB62C3}"/>
              </a:ext>
            </a:extLst>
          </p:cNvPr>
          <p:cNvSpPr>
            <a:spLocks noGrp="1"/>
          </p:cNvSpPr>
          <p:nvPr>
            <p:ph type="sldNum" sz="quarter" idx="12"/>
          </p:nvPr>
        </p:nvSpPr>
        <p:spPr/>
        <p:txBody>
          <a:bodyPr/>
          <a:lstStyle/>
          <a:p>
            <a:fld id="{4B772196-2951-B142-9264-BA059BD714C6}" type="slidenum">
              <a:rPr lang="en-CN" smtClean="0"/>
              <a:t>‹#›</a:t>
            </a:fld>
            <a:endParaRPr lang="en-CN"/>
          </a:p>
        </p:txBody>
      </p:sp>
    </p:spTree>
    <p:extLst>
      <p:ext uri="{BB962C8B-B14F-4D97-AF65-F5344CB8AC3E}">
        <p14:creationId xmlns:p14="http://schemas.microsoft.com/office/powerpoint/2010/main" val="3974520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9866E-390F-0FC4-728A-7D4643ED5C68}"/>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9A32367C-5552-A2D9-3A93-1F066830D144}"/>
              </a:ext>
            </a:extLst>
          </p:cNvPr>
          <p:cNvSpPr>
            <a:spLocks noGrp="1"/>
          </p:cNvSpPr>
          <p:nvPr>
            <p:ph type="dt" sz="half" idx="10"/>
          </p:nvPr>
        </p:nvSpPr>
        <p:spPr/>
        <p:txBody>
          <a:bodyPr/>
          <a:lstStyle/>
          <a:p>
            <a:fld id="{1AE28AA2-DCEF-7745-B66F-6A893B7C9186}" type="datetimeFigureOut">
              <a:rPr lang="en-CN" smtClean="0"/>
              <a:t>2022/7/12</a:t>
            </a:fld>
            <a:endParaRPr lang="en-CN"/>
          </a:p>
        </p:txBody>
      </p:sp>
      <p:sp>
        <p:nvSpPr>
          <p:cNvPr id="4" name="Footer Placeholder 3">
            <a:extLst>
              <a:ext uri="{FF2B5EF4-FFF2-40B4-BE49-F238E27FC236}">
                <a16:creationId xmlns:a16="http://schemas.microsoft.com/office/drawing/2014/main" id="{099F9A49-C62F-5AA4-1A42-FF1096B17983}"/>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4F3A3E69-F864-CBDC-31BA-900B848FD798}"/>
              </a:ext>
            </a:extLst>
          </p:cNvPr>
          <p:cNvSpPr>
            <a:spLocks noGrp="1"/>
          </p:cNvSpPr>
          <p:nvPr>
            <p:ph type="sldNum" sz="quarter" idx="12"/>
          </p:nvPr>
        </p:nvSpPr>
        <p:spPr/>
        <p:txBody>
          <a:bodyPr/>
          <a:lstStyle/>
          <a:p>
            <a:fld id="{4B772196-2951-B142-9264-BA059BD714C6}" type="slidenum">
              <a:rPr lang="en-CN" smtClean="0"/>
              <a:t>‹#›</a:t>
            </a:fld>
            <a:endParaRPr lang="en-CN"/>
          </a:p>
        </p:txBody>
      </p:sp>
    </p:spTree>
    <p:extLst>
      <p:ext uri="{BB962C8B-B14F-4D97-AF65-F5344CB8AC3E}">
        <p14:creationId xmlns:p14="http://schemas.microsoft.com/office/powerpoint/2010/main" val="3730598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974642-0035-6FD7-09BF-DDA1311C0869}"/>
              </a:ext>
            </a:extLst>
          </p:cNvPr>
          <p:cNvSpPr>
            <a:spLocks noGrp="1"/>
          </p:cNvSpPr>
          <p:nvPr>
            <p:ph type="dt" sz="half" idx="10"/>
          </p:nvPr>
        </p:nvSpPr>
        <p:spPr/>
        <p:txBody>
          <a:bodyPr/>
          <a:lstStyle/>
          <a:p>
            <a:fld id="{1AE28AA2-DCEF-7745-B66F-6A893B7C9186}" type="datetimeFigureOut">
              <a:rPr lang="en-CN" smtClean="0"/>
              <a:t>2022/7/12</a:t>
            </a:fld>
            <a:endParaRPr lang="en-CN"/>
          </a:p>
        </p:txBody>
      </p:sp>
      <p:sp>
        <p:nvSpPr>
          <p:cNvPr id="3" name="Footer Placeholder 2">
            <a:extLst>
              <a:ext uri="{FF2B5EF4-FFF2-40B4-BE49-F238E27FC236}">
                <a16:creationId xmlns:a16="http://schemas.microsoft.com/office/drawing/2014/main" id="{7CA0ED26-B8A9-1238-C975-05400F333A1F}"/>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A35CCFCA-25C6-3DB3-FFFE-03D3C4C86D9C}"/>
              </a:ext>
            </a:extLst>
          </p:cNvPr>
          <p:cNvSpPr>
            <a:spLocks noGrp="1"/>
          </p:cNvSpPr>
          <p:nvPr>
            <p:ph type="sldNum" sz="quarter" idx="12"/>
          </p:nvPr>
        </p:nvSpPr>
        <p:spPr/>
        <p:txBody>
          <a:bodyPr/>
          <a:lstStyle/>
          <a:p>
            <a:fld id="{4B772196-2951-B142-9264-BA059BD714C6}" type="slidenum">
              <a:rPr lang="en-CN" smtClean="0"/>
              <a:t>‹#›</a:t>
            </a:fld>
            <a:endParaRPr lang="en-CN"/>
          </a:p>
        </p:txBody>
      </p:sp>
    </p:spTree>
    <p:extLst>
      <p:ext uri="{BB962C8B-B14F-4D97-AF65-F5344CB8AC3E}">
        <p14:creationId xmlns:p14="http://schemas.microsoft.com/office/powerpoint/2010/main" val="1873691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47D0D-83CE-67DB-41A7-73835F068A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ABFE4773-79DE-F673-37B0-2EE4CC6363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EE847EAB-CB3C-0C09-0882-E6405525D0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9F1DB1-CC27-F18A-3E7F-1E0E1C92E630}"/>
              </a:ext>
            </a:extLst>
          </p:cNvPr>
          <p:cNvSpPr>
            <a:spLocks noGrp="1"/>
          </p:cNvSpPr>
          <p:nvPr>
            <p:ph type="dt" sz="half" idx="10"/>
          </p:nvPr>
        </p:nvSpPr>
        <p:spPr/>
        <p:txBody>
          <a:bodyPr/>
          <a:lstStyle/>
          <a:p>
            <a:fld id="{1AE28AA2-DCEF-7745-B66F-6A893B7C9186}" type="datetimeFigureOut">
              <a:rPr lang="en-CN" smtClean="0"/>
              <a:t>2022/7/12</a:t>
            </a:fld>
            <a:endParaRPr lang="en-CN"/>
          </a:p>
        </p:txBody>
      </p:sp>
      <p:sp>
        <p:nvSpPr>
          <p:cNvPr id="6" name="Footer Placeholder 5">
            <a:extLst>
              <a:ext uri="{FF2B5EF4-FFF2-40B4-BE49-F238E27FC236}">
                <a16:creationId xmlns:a16="http://schemas.microsoft.com/office/drawing/2014/main" id="{CE75DDED-B688-CD14-17C5-91979301ADBF}"/>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816CDB97-75B0-DEC2-D358-FB2E291E386C}"/>
              </a:ext>
            </a:extLst>
          </p:cNvPr>
          <p:cNvSpPr>
            <a:spLocks noGrp="1"/>
          </p:cNvSpPr>
          <p:nvPr>
            <p:ph type="sldNum" sz="quarter" idx="12"/>
          </p:nvPr>
        </p:nvSpPr>
        <p:spPr/>
        <p:txBody>
          <a:bodyPr/>
          <a:lstStyle/>
          <a:p>
            <a:fld id="{4B772196-2951-B142-9264-BA059BD714C6}" type="slidenum">
              <a:rPr lang="en-CN" smtClean="0"/>
              <a:t>‹#›</a:t>
            </a:fld>
            <a:endParaRPr lang="en-CN"/>
          </a:p>
        </p:txBody>
      </p:sp>
    </p:spTree>
    <p:extLst>
      <p:ext uri="{BB962C8B-B14F-4D97-AF65-F5344CB8AC3E}">
        <p14:creationId xmlns:p14="http://schemas.microsoft.com/office/powerpoint/2010/main" val="721605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5B330-D93E-1E40-62F0-8FE5CDF374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75C1915B-9315-EA2C-58AE-ABFCB71E50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97024425-205E-C24C-19DC-C255A3604C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75E6C3-B4D3-5E4F-83D6-19062E29C717}"/>
              </a:ext>
            </a:extLst>
          </p:cNvPr>
          <p:cNvSpPr>
            <a:spLocks noGrp="1"/>
          </p:cNvSpPr>
          <p:nvPr>
            <p:ph type="dt" sz="half" idx="10"/>
          </p:nvPr>
        </p:nvSpPr>
        <p:spPr/>
        <p:txBody>
          <a:bodyPr/>
          <a:lstStyle/>
          <a:p>
            <a:fld id="{1AE28AA2-DCEF-7745-B66F-6A893B7C9186}" type="datetimeFigureOut">
              <a:rPr lang="en-CN" smtClean="0"/>
              <a:t>2022/7/12</a:t>
            </a:fld>
            <a:endParaRPr lang="en-CN"/>
          </a:p>
        </p:txBody>
      </p:sp>
      <p:sp>
        <p:nvSpPr>
          <p:cNvPr id="6" name="Footer Placeholder 5">
            <a:extLst>
              <a:ext uri="{FF2B5EF4-FFF2-40B4-BE49-F238E27FC236}">
                <a16:creationId xmlns:a16="http://schemas.microsoft.com/office/drawing/2014/main" id="{DC1CF54B-A663-CA66-29F2-E1F7074E20D4}"/>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9FBF3689-B19C-C33D-B4DF-57CE4724CEDA}"/>
              </a:ext>
            </a:extLst>
          </p:cNvPr>
          <p:cNvSpPr>
            <a:spLocks noGrp="1"/>
          </p:cNvSpPr>
          <p:nvPr>
            <p:ph type="sldNum" sz="quarter" idx="12"/>
          </p:nvPr>
        </p:nvSpPr>
        <p:spPr/>
        <p:txBody>
          <a:bodyPr/>
          <a:lstStyle/>
          <a:p>
            <a:fld id="{4B772196-2951-B142-9264-BA059BD714C6}" type="slidenum">
              <a:rPr lang="en-CN" smtClean="0"/>
              <a:t>‹#›</a:t>
            </a:fld>
            <a:endParaRPr lang="en-CN"/>
          </a:p>
        </p:txBody>
      </p:sp>
    </p:spTree>
    <p:extLst>
      <p:ext uri="{BB962C8B-B14F-4D97-AF65-F5344CB8AC3E}">
        <p14:creationId xmlns:p14="http://schemas.microsoft.com/office/powerpoint/2010/main" val="396085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50767C-C2F9-6F63-534A-CFA6A26CCB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73B2B38E-E0EB-51DC-1980-0C83404A61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C82004C5-B91E-1982-FDE2-0CA7CA415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E28AA2-DCEF-7745-B66F-6A893B7C9186}" type="datetimeFigureOut">
              <a:rPr lang="en-CN" smtClean="0"/>
              <a:t>2022/7/12</a:t>
            </a:fld>
            <a:endParaRPr lang="en-CN"/>
          </a:p>
        </p:txBody>
      </p:sp>
      <p:sp>
        <p:nvSpPr>
          <p:cNvPr id="5" name="Footer Placeholder 4">
            <a:extLst>
              <a:ext uri="{FF2B5EF4-FFF2-40B4-BE49-F238E27FC236}">
                <a16:creationId xmlns:a16="http://schemas.microsoft.com/office/drawing/2014/main" id="{063EADAC-5B49-917A-E6F5-2DE440E7BF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a:extLst>
              <a:ext uri="{FF2B5EF4-FFF2-40B4-BE49-F238E27FC236}">
                <a16:creationId xmlns:a16="http://schemas.microsoft.com/office/drawing/2014/main" id="{FBBA2710-020B-ED33-78D5-C1D0DED82C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772196-2951-B142-9264-BA059BD714C6}" type="slidenum">
              <a:rPr lang="en-CN" smtClean="0"/>
              <a:t>‹#›</a:t>
            </a:fld>
            <a:endParaRPr lang="en-CN"/>
          </a:p>
        </p:txBody>
      </p:sp>
    </p:spTree>
    <p:extLst>
      <p:ext uri="{BB962C8B-B14F-4D97-AF65-F5344CB8AC3E}">
        <p14:creationId xmlns:p14="http://schemas.microsoft.com/office/powerpoint/2010/main" val="313563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59807F-B6FA-44D3-9A53-C55B6B568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12192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tomatoes&#10;&#10;Description automatically generated with low confidence">
            <a:extLst>
              <a:ext uri="{FF2B5EF4-FFF2-40B4-BE49-F238E27FC236}">
                <a16:creationId xmlns:a16="http://schemas.microsoft.com/office/drawing/2014/main" id="{71E843F7-5A30-6C3E-49DB-E9FCFB78A952}"/>
              </a:ext>
            </a:extLst>
          </p:cNvPr>
          <p:cNvPicPr>
            <a:picLocks noChangeAspect="1"/>
          </p:cNvPicPr>
          <p:nvPr/>
        </p:nvPicPr>
        <p:blipFill rotWithShape="1">
          <a:blip r:embed="rId2"/>
          <a:srcRect b="960"/>
          <a:stretch/>
        </p:blipFill>
        <p:spPr>
          <a:xfrm>
            <a:off x="21" y="285760"/>
            <a:ext cx="12191979" cy="5886523"/>
          </a:xfrm>
          <a:custGeom>
            <a:avLst/>
            <a:gdLst/>
            <a:ahLst/>
            <a:cxnLst/>
            <a:rect l="l" t="t" r="r" b="b"/>
            <a:pathLst>
              <a:path w="12191999" h="5886533">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p:spPr>
      </p:pic>
      <p:sp>
        <p:nvSpPr>
          <p:cNvPr id="8" name="Subtitle 7">
            <a:extLst>
              <a:ext uri="{FF2B5EF4-FFF2-40B4-BE49-F238E27FC236}">
                <a16:creationId xmlns:a16="http://schemas.microsoft.com/office/drawing/2014/main" id="{F0AFD964-DCB1-273E-5466-412BC43355EE}"/>
              </a:ext>
            </a:extLst>
          </p:cNvPr>
          <p:cNvSpPr>
            <a:spLocks noGrp="1"/>
          </p:cNvSpPr>
          <p:nvPr>
            <p:ph type="subTitle" idx="1"/>
          </p:nvPr>
        </p:nvSpPr>
        <p:spPr>
          <a:xfrm>
            <a:off x="1251585" y="5545096"/>
            <a:ext cx="9688830" cy="1655762"/>
          </a:xfrm>
        </p:spPr>
        <p:txBody>
          <a:bodyPr>
            <a:normAutofit fontScale="92500" lnSpcReduction="20000"/>
          </a:bodyPr>
          <a:lstStyle/>
          <a:p>
            <a:r>
              <a:rPr lang="en-CN" sz="3900" i="1" dirty="0"/>
              <a:t>Safeway Online Order</a:t>
            </a:r>
          </a:p>
          <a:p>
            <a:endParaRPr lang="en-CN" dirty="0"/>
          </a:p>
          <a:p>
            <a:r>
              <a:rPr lang="en-CN" dirty="0"/>
              <a:t>Group 4:        Juzheng Shi, Yan(Yancey) Ding</a:t>
            </a:r>
          </a:p>
          <a:p>
            <a:r>
              <a:rPr lang="en-CN" dirty="0"/>
              <a:t>                                 </a:t>
            </a:r>
          </a:p>
          <a:p>
            <a:endParaRPr lang="en-CN" dirty="0"/>
          </a:p>
        </p:txBody>
      </p:sp>
    </p:spTree>
    <p:extLst>
      <p:ext uri="{BB962C8B-B14F-4D97-AF65-F5344CB8AC3E}">
        <p14:creationId xmlns:p14="http://schemas.microsoft.com/office/powerpoint/2010/main" val="4236702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340DCAF6-65F7-B545-BCD7-61284F68CDD8}"/>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sz="2400" dirty="0"/>
              <a:t>Insert Data - into Categories table</a:t>
            </a:r>
            <a:endParaRPr lang="en-US" sz="2300" kern="1200" dirty="0">
              <a:solidFill>
                <a:schemeClr val="tx1"/>
              </a:solidFill>
              <a:latin typeface="+mj-lt"/>
              <a:ea typeface="+mj-ea"/>
              <a:cs typeface="+mj-cs"/>
            </a:endParaRPr>
          </a:p>
        </p:txBody>
      </p:sp>
      <p:pic>
        <p:nvPicPr>
          <p:cNvPr id="9" name="Picture 8" descr="Text&#10;&#10;Description automatically generated">
            <a:extLst>
              <a:ext uri="{FF2B5EF4-FFF2-40B4-BE49-F238E27FC236}">
                <a16:creationId xmlns:a16="http://schemas.microsoft.com/office/drawing/2014/main" id="{A7BDA5D7-2DE8-9B5F-9FBB-88C85F5AC63F}"/>
              </a:ext>
            </a:extLst>
          </p:cNvPr>
          <p:cNvPicPr>
            <a:picLocks noChangeAspect="1"/>
          </p:cNvPicPr>
          <p:nvPr/>
        </p:nvPicPr>
        <p:blipFill>
          <a:blip r:embed="rId2"/>
          <a:stretch>
            <a:fillRect/>
          </a:stretch>
        </p:blipFill>
        <p:spPr>
          <a:xfrm>
            <a:off x="1361908" y="2072640"/>
            <a:ext cx="9456309" cy="4128135"/>
          </a:xfrm>
          <a:prstGeom prst="rect">
            <a:avLst/>
          </a:prstGeom>
        </p:spPr>
      </p:pic>
      <p:sp>
        <p:nvSpPr>
          <p:cNvPr id="18" name="Freeform: Shape 17">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8342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0FB7D2F8-6A1B-3E2A-34F2-86DBBD4CC179}"/>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sz="2400" dirty="0"/>
              <a:t>Insert Data - into Staff table</a:t>
            </a:r>
            <a:endParaRPr lang="en-US" sz="2300" kern="1200" dirty="0">
              <a:solidFill>
                <a:schemeClr val="tx1"/>
              </a:solidFill>
              <a:latin typeface="+mj-lt"/>
              <a:ea typeface="+mj-ea"/>
              <a:cs typeface="+mj-cs"/>
            </a:endParaRPr>
          </a:p>
        </p:txBody>
      </p:sp>
      <p:pic>
        <p:nvPicPr>
          <p:cNvPr id="7" name="Picture 6" descr="Text&#10;&#10;Description automatically generated">
            <a:extLst>
              <a:ext uri="{FF2B5EF4-FFF2-40B4-BE49-F238E27FC236}">
                <a16:creationId xmlns:a16="http://schemas.microsoft.com/office/drawing/2014/main" id="{07B12CF7-DEDC-E95C-125E-13280331ABD9}"/>
              </a:ext>
            </a:extLst>
          </p:cNvPr>
          <p:cNvPicPr>
            <a:picLocks noChangeAspect="1"/>
          </p:cNvPicPr>
          <p:nvPr/>
        </p:nvPicPr>
        <p:blipFill>
          <a:blip r:embed="rId2"/>
          <a:stretch>
            <a:fillRect/>
          </a:stretch>
        </p:blipFill>
        <p:spPr>
          <a:xfrm>
            <a:off x="1694363" y="2072640"/>
            <a:ext cx="8791398" cy="4128135"/>
          </a:xfrm>
          <a:prstGeom prst="rect">
            <a:avLst/>
          </a:prstGeom>
        </p:spPr>
      </p:pic>
      <p:sp>
        <p:nvSpPr>
          <p:cNvPr id="16" name="Freeform: Shape 15">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4187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0FB7D2F8-6A1B-3E2A-34F2-86DBBD4CC179}"/>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sz="2400" dirty="0"/>
              <a:t>Insert Data - into Payment table</a:t>
            </a:r>
            <a:endParaRPr lang="en-US" sz="2300" kern="1200" dirty="0">
              <a:solidFill>
                <a:schemeClr val="tx1"/>
              </a:solidFill>
              <a:latin typeface="+mj-lt"/>
              <a:ea typeface="+mj-ea"/>
              <a:cs typeface="+mj-cs"/>
            </a:endParaRPr>
          </a:p>
        </p:txBody>
      </p:sp>
      <p:pic>
        <p:nvPicPr>
          <p:cNvPr id="5" name="Picture 4" descr="A screenshot of a computer&#10;&#10;Description automatically generated with medium confidence">
            <a:extLst>
              <a:ext uri="{FF2B5EF4-FFF2-40B4-BE49-F238E27FC236}">
                <a16:creationId xmlns:a16="http://schemas.microsoft.com/office/drawing/2014/main" id="{BDC62BC8-C179-66AC-6511-E05CC3FA2D98}"/>
              </a:ext>
            </a:extLst>
          </p:cNvPr>
          <p:cNvPicPr>
            <a:picLocks noChangeAspect="1"/>
          </p:cNvPicPr>
          <p:nvPr/>
        </p:nvPicPr>
        <p:blipFill>
          <a:blip r:embed="rId2"/>
          <a:stretch>
            <a:fillRect/>
          </a:stretch>
        </p:blipFill>
        <p:spPr>
          <a:xfrm>
            <a:off x="705972" y="2168730"/>
            <a:ext cx="10768181" cy="3935955"/>
          </a:xfrm>
          <a:prstGeom prst="rect">
            <a:avLst/>
          </a:prstGeom>
        </p:spPr>
      </p:pic>
      <p:sp>
        <p:nvSpPr>
          <p:cNvPr id="14" name="Freeform: Shape 13">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0773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B1D62188-FEB1-76E3-B64A-3329A7110705}"/>
              </a:ext>
            </a:extLst>
          </p:cNvPr>
          <p:cNvPicPr>
            <a:picLocks noChangeAspect="1"/>
          </p:cNvPicPr>
          <p:nvPr/>
        </p:nvPicPr>
        <p:blipFill>
          <a:blip r:embed="rId2"/>
          <a:stretch>
            <a:fillRect/>
          </a:stretch>
        </p:blipFill>
        <p:spPr>
          <a:xfrm>
            <a:off x="857250" y="1844675"/>
            <a:ext cx="10472738" cy="2103438"/>
          </a:xfrm>
          <a:prstGeom prst="rect">
            <a:avLst/>
          </a:prstGeom>
        </p:spPr>
      </p:pic>
      <p:pic>
        <p:nvPicPr>
          <p:cNvPr id="7" name="Picture 6" descr="Text&#10;&#10;Description automatically generated">
            <a:extLst>
              <a:ext uri="{FF2B5EF4-FFF2-40B4-BE49-F238E27FC236}">
                <a16:creationId xmlns:a16="http://schemas.microsoft.com/office/drawing/2014/main" id="{43B9D36B-AE37-4376-BDD7-360346CF0749}"/>
              </a:ext>
            </a:extLst>
          </p:cNvPr>
          <p:cNvPicPr>
            <a:picLocks noChangeAspect="1"/>
          </p:cNvPicPr>
          <p:nvPr/>
        </p:nvPicPr>
        <p:blipFill>
          <a:blip r:embed="rId3"/>
          <a:stretch>
            <a:fillRect/>
          </a:stretch>
        </p:blipFill>
        <p:spPr>
          <a:xfrm>
            <a:off x="857250" y="4019550"/>
            <a:ext cx="10472738" cy="2274888"/>
          </a:xfrm>
          <a:prstGeom prst="rect">
            <a:avLst/>
          </a:prstGeom>
        </p:spPr>
      </p:pic>
      <p:sp>
        <p:nvSpPr>
          <p:cNvPr id="2" name="Title 1">
            <a:extLst>
              <a:ext uri="{FF2B5EF4-FFF2-40B4-BE49-F238E27FC236}">
                <a16:creationId xmlns:a16="http://schemas.microsoft.com/office/drawing/2014/main" id="{6A9CCDAE-CE34-1CAF-7B55-B6A8EA02676C}"/>
              </a:ext>
            </a:extLst>
          </p:cNvPr>
          <p:cNvSpPr>
            <a:spLocks noGrp="1"/>
          </p:cNvSpPr>
          <p:nvPr>
            <p:ph type="title"/>
          </p:nvPr>
        </p:nvSpPr>
        <p:spPr>
          <a:xfrm>
            <a:off x="838200" y="184805"/>
            <a:ext cx="10515600" cy="1505883"/>
          </a:xfrm>
        </p:spPr>
        <p:txBody>
          <a:bodyPr vert="horz" lIns="91440" tIns="45720" rIns="91440" bIns="45720" rtlCol="0" anchor="ctr">
            <a:normAutofit fontScale="90000"/>
          </a:bodyPr>
          <a:lstStyle/>
          <a:p>
            <a:r>
              <a:rPr lang="en-US" sz="5400" dirty="0"/>
              <a:t>Load Order/Feedback data via CSV file</a:t>
            </a:r>
            <a:endParaRPr lang="en-US" sz="5200" kern="1200" dirty="0">
              <a:solidFill>
                <a:schemeClr val="tx1"/>
              </a:solidFill>
              <a:latin typeface="+mj-lt"/>
              <a:ea typeface="+mj-ea"/>
              <a:cs typeface="+mj-cs"/>
            </a:endParaRPr>
          </a:p>
        </p:txBody>
      </p:sp>
    </p:spTree>
    <p:extLst>
      <p:ext uri="{BB962C8B-B14F-4D97-AF65-F5344CB8AC3E}">
        <p14:creationId xmlns:p14="http://schemas.microsoft.com/office/powerpoint/2010/main" val="395113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E264034-7509-3E13-C475-746FF3D65D1C}"/>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Order Type Count Without Join</a:t>
            </a:r>
          </a:p>
        </p:txBody>
      </p:sp>
      <p:pic>
        <p:nvPicPr>
          <p:cNvPr id="5" name="Picture 4">
            <a:extLst>
              <a:ext uri="{FF2B5EF4-FFF2-40B4-BE49-F238E27FC236}">
                <a16:creationId xmlns:a16="http://schemas.microsoft.com/office/drawing/2014/main" id="{23BFE6CD-D8A1-406D-70CB-C652CA229ABC}"/>
              </a:ext>
            </a:extLst>
          </p:cNvPr>
          <p:cNvPicPr>
            <a:picLocks noChangeAspect="1"/>
          </p:cNvPicPr>
          <p:nvPr/>
        </p:nvPicPr>
        <p:blipFill>
          <a:blip r:embed="rId2"/>
          <a:stretch>
            <a:fillRect/>
          </a:stretch>
        </p:blipFill>
        <p:spPr>
          <a:xfrm>
            <a:off x="4502428" y="1866433"/>
            <a:ext cx="7225748" cy="3125134"/>
          </a:xfrm>
          <a:prstGeom prst="rect">
            <a:avLst/>
          </a:prstGeom>
        </p:spPr>
      </p:pic>
    </p:spTree>
    <p:extLst>
      <p:ext uri="{BB962C8B-B14F-4D97-AF65-F5344CB8AC3E}">
        <p14:creationId xmlns:p14="http://schemas.microsoft.com/office/powerpoint/2010/main" val="3128909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C75D4B-DA60-8B4E-2829-5BD19283A94A}"/>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Trigger</a:t>
            </a:r>
          </a:p>
        </p:txBody>
      </p:sp>
      <p:pic>
        <p:nvPicPr>
          <p:cNvPr id="4" name="Picture 3" descr="Graphical user interface, text, application, chat or text message&#10;&#10;Description automatically generated">
            <a:extLst>
              <a:ext uri="{FF2B5EF4-FFF2-40B4-BE49-F238E27FC236}">
                <a16:creationId xmlns:a16="http://schemas.microsoft.com/office/drawing/2014/main" id="{20E263F0-667F-C3C9-3BED-170314ED3417}"/>
              </a:ext>
            </a:extLst>
          </p:cNvPr>
          <p:cNvPicPr>
            <a:picLocks noChangeAspect="1"/>
          </p:cNvPicPr>
          <p:nvPr/>
        </p:nvPicPr>
        <p:blipFill>
          <a:blip r:embed="rId2"/>
          <a:stretch>
            <a:fillRect/>
          </a:stretch>
        </p:blipFill>
        <p:spPr>
          <a:xfrm>
            <a:off x="432225" y="2011821"/>
            <a:ext cx="11327549" cy="4361104"/>
          </a:xfrm>
          <a:prstGeom prst="rect">
            <a:avLst/>
          </a:prstGeom>
        </p:spPr>
      </p:pic>
    </p:spTree>
    <p:extLst>
      <p:ext uri="{BB962C8B-B14F-4D97-AF65-F5344CB8AC3E}">
        <p14:creationId xmlns:p14="http://schemas.microsoft.com/office/powerpoint/2010/main" val="1187549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C75D4B-DA60-8B4E-2829-5BD19283A94A}"/>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Procedure</a:t>
            </a:r>
          </a:p>
        </p:txBody>
      </p:sp>
      <p:pic>
        <p:nvPicPr>
          <p:cNvPr id="6" name="Picture 5" descr="Graphical user interface, text, application, email&#10;&#10;Description automatically generated">
            <a:extLst>
              <a:ext uri="{FF2B5EF4-FFF2-40B4-BE49-F238E27FC236}">
                <a16:creationId xmlns:a16="http://schemas.microsoft.com/office/drawing/2014/main" id="{DC586521-43FC-287C-C785-E7835EFBA213}"/>
              </a:ext>
            </a:extLst>
          </p:cNvPr>
          <p:cNvPicPr>
            <a:picLocks noChangeAspect="1"/>
          </p:cNvPicPr>
          <p:nvPr/>
        </p:nvPicPr>
        <p:blipFill>
          <a:blip r:embed="rId2"/>
          <a:stretch>
            <a:fillRect/>
          </a:stretch>
        </p:blipFill>
        <p:spPr>
          <a:xfrm>
            <a:off x="1295771" y="1822348"/>
            <a:ext cx="9134103" cy="4841073"/>
          </a:xfrm>
          <a:prstGeom prst="rect">
            <a:avLst/>
          </a:prstGeom>
        </p:spPr>
      </p:pic>
    </p:spTree>
    <p:extLst>
      <p:ext uri="{BB962C8B-B14F-4D97-AF65-F5344CB8AC3E}">
        <p14:creationId xmlns:p14="http://schemas.microsoft.com/office/powerpoint/2010/main" val="3542791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C75D4B-DA60-8B4E-2829-5BD19283A94A}"/>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Sales per Day</a:t>
            </a:r>
          </a:p>
        </p:txBody>
      </p:sp>
      <p:pic>
        <p:nvPicPr>
          <p:cNvPr id="5" name="Picture 4" descr="Graphical user interface, text, application&#10;&#10;Description automatically generated">
            <a:extLst>
              <a:ext uri="{FF2B5EF4-FFF2-40B4-BE49-F238E27FC236}">
                <a16:creationId xmlns:a16="http://schemas.microsoft.com/office/drawing/2014/main" id="{498D6F26-FB74-0FD2-CD73-1A33DEDF06A9}"/>
              </a:ext>
            </a:extLst>
          </p:cNvPr>
          <p:cNvPicPr>
            <a:picLocks noChangeAspect="1"/>
          </p:cNvPicPr>
          <p:nvPr/>
        </p:nvPicPr>
        <p:blipFill>
          <a:blip r:embed="rId2"/>
          <a:stretch>
            <a:fillRect/>
          </a:stretch>
        </p:blipFill>
        <p:spPr>
          <a:xfrm>
            <a:off x="1576038" y="1966293"/>
            <a:ext cx="9396762" cy="4627904"/>
          </a:xfrm>
          <a:prstGeom prst="rect">
            <a:avLst/>
          </a:prstGeom>
        </p:spPr>
      </p:pic>
    </p:spTree>
    <p:extLst>
      <p:ext uri="{BB962C8B-B14F-4D97-AF65-F5344CB8AC3E}">
        <p14:creationId xmlns:p14="http://schemas.microsoft.com/office/powerpoint/2010/main" val="1855133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C75D4B-DA60-8B4E-2829-5BD19283A94A}"/>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Sales per Category</a:t>
            </a:r>
          </a:p>
        </p:txBody>
      </p:sp>
      <p:pic>
        <p:nvPicPr>
          <p:cNvPr id="4" name="Picture 3" descr="Graphical user interface, text, application&#10;&#10;Description automatically generated">
            <a:extLst>
              <a:ext uri="{FF2B5EF4-FFF2-40B4-BE49-F238E27FC236}">
                <a16:creationId xmlns:a16="http://schemas.microsoft.com/office/drawing/2014/main" id="{34EC779E-20E6-FB94-D124-603F232D689B}"/>
              </a:ext>
            </a:extLst>
          </p:cNvPr>
          <p:cNvPicPr>
            <a:picLocks noChangeAspect="1"/>
          </p:cNvPicPr>
          <p:nvPr/>
        </p:nvPicPr>
        <p:blipFill>
          <a:blip r:embed="rId2"/>
          <a:stretch>
            <a:fillRect/>
          </a:stretch>
        </p:blipFill>
        <p:spPr>
          <a:xfrm>
            <a:off x="1954454" y="1966293"/>
            <a:ext cx="8283090" cy="4452160"/>
          </a:xfrm>
          <a:prstGeom prst="rect">
            <a:avLst/>
          </a:prstGeom>
        </p:spPr>
      </p:pic>
    </p:spTree>
    <p:extLst>
      <p:ext uri="{BB962C8B-B14F-4D97-AF65-F5344CB8AC3E}">
        <p14:creationId xmlns:p14="http://schemas.microsoft.com/office/powerpoint/2010/main" val="655723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C75D4B-DA60-8B4E-2829-5BD19283A94A}"/>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Sales per Type</a:t>
            </a:r>
          </a:p>
        </p:txBody>
      </p:sp>
      <p:pic>
        <p:nvPicPr>
          <p:cNvPr id="4" name="Picture 3" descr="Graphical user interface, text, application&#10;&#10;Description automatically generated">
            <a:extLst>
              <a:ext uri="{FF2B5EF4-FFF2-40B4-BE49-F238E27FC236}">
                <a16:creationId xmlns:a16="http://schemas.microsoft.com/office/drawing/2014/main" id="{108704D0-DA79-DD04-0C4C-3292B29E5694}"/>
              </a:ext>
            </a:extLst>
          </p:cNvPr>
          <p:cNvPicPr>
            <a:picLocks noChangeAspect="1"/>
          </p:cNvPicPr>
          <p:nvPr/>
        </p:nvPicPr>
        <p:blipFill>
          <a:blip r:embed="rId2"/>
          <a:stretch>
            <a:fillRect/>
          </a:stretch>
        </p:blipFill>
        <p:spPr>
          <a:xfrm>
            <a:off x="948991" y="1966293"/>
            <a:ext cx="10294017" cy="4452160"/>
          </a:xfrm>
          <a:prstGeom prst="rect">
            <a:avLst/>
          </a:prstGeom>
        </p:spPr>
      </p:pic>
    </p:spTree>
    <p:extLst>
      <p:ext uri="{BB962C8B-B14F-4D97-AF65-F5344CB8AC3E}">
        <p14:creationId xmlns:p14="http://schemas.microsoft.com/office/powerpoint/2010/main" val="624708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836FBC7-D2FA-A814-53E7-21E4FE80583E}"/>
              </a:ext>
            </a:extLst>
          </p:cNvPr>
          <p:cNvSpPr>
            <a:spLocks noGrp="1"/>
          </p:cNvSpPr>
          <p:nvPr>
            <p:ph type="title"/>
          </p:nvPr>
        </p:nvSpPr>
        <p:spPr>
          <a:xfrm>
            <a:off x="1137036" y="548640"/>
            <a:ext cx="9543405" cy="1188720"/>
          </a:xfrm>
        </p:spPr>
        <p:txBody>
          <a:bodyPr>
            <a:normAutofit/>
          </a:bodyPr>
          <a:lstStyle/>
          <a:p>
            <a:r>
              <a:rPr lang="en-CN">
                <a:solidFill>
                  <a:schemeClr val="tx1">
                    <a:lumMod val="85000"/>
                    <a:lumOff val="15000"/>
                  </a:schemeClr>
                </a:solidFill>
              </a:rPr>
              <a:t>Business Senario Description</a:t>
            </a:r>
          </a:p>
        </p:txBody>
      </p:sp>
      <p:sp>
        <p:nvSpPr>
          <p:cNvPr id="3" name="Content Placeholder 2">
            <a:extLst>
              <a:ext uri="{FF2B5EF4-FFF2-40B4-BE49-F238E27FC236}">
                <a16:creationId xmlns:a16="http://schemas.microsoft.com/office/drawing/2014/main" id="{FF7D4937-F2F8-99E4-53DD-885075CE8F6B}"/>
              </a:ext>
            </a:extLst>
          </p:cNvPr>
          <p:cNvSpPr>
            <a:spLocks noGrp="1"/>
          </p:cNvSpPr>
          <p:nvPr>
            <p:ph idx="1"/>
          </p:nvPr>
        </p:nvSpPr>
        <p:spPr>
          <a:xfrm>
            <a:off x="860706" y="2377153"/>
            <a:ext cx="10857901" cy="3776624"/>
          </a:xfrm>
        </p:spPr>
        <p:txBody>
          <a:bodyPr anchor="ctr">
            <a:normAutofit/>
          </a:bodyPr>
          <a:lstStyle/>
          <a:p>
            <a:r>
              <a:rPr lang="en-US" sz="1800" dirty="0">
                <a:solidFill>
                  <a:schemeClr val="tx1">
                    <a:lumMod val="85000"/>
                    <a:lumOff val="15000"/>
                  </a:schemeClr>
                </a:solidFill>
              </a:rPr>
              <a:t>William, who lives a busy and healthy life, orders groceries online and picks them up at the store curb on his way home to make a nice home dinner for himself. It is 4pm Friday. William takes out his phone and opens the Safeway Drive Up &amp; Go app. He picks yogurt, eggs, asparagus, and steak, and pays at the checkout. He chooses 6pm to pick up at the Safeway which is 1 mile away from his house. </a:t>
            </a:r>
          </a:p>
          <a:p>
            <a:br>
              <a:rPr lang="en-US" sz="1800" dirty="0">
                <a:solidFill>
                  <a:schemeClr val="tx1">
                    <a:lumMod val="85000"/>
                    <a:lumOff val="15000"/>
                  </a:schemeClr>
                </a:solidFill>
              </a:rPr>
            </a:br>
            <a:r>
              <a:rPr lang="en-US" sz="1800" dirty="0">
                <a:solidFill>
                  <a:schemeClr val="tx1">
                    <a:lumMod val="85000"/>
                    <a:lumOff val="15000"/>
                  </a:schemeClr>
                </a:solidFill>
              </a:rPr>
              <a:t>Jason, who works at Safeway, receives William’s order. At 5:30, Jason goes to each aisle and picks the groceries that William ordered and packs and places at the to-go counter. </a:t>
            </a:r>
          </a:p>
          <a:p>
            <a:br>
              <a:rPr lang="en-US" sz="1800" dirty="0">
                <a:solidFill>
                  <a:schemeClr val="tx1">
                    <a:lumMod val="85000"/>
                    <a:lumOff val="15000"/>
                  </a:schemeClr>
                </a:solidFill>
              </a:rPr>
            </a:br>
            <a:r>
              <a:rPr lang="en-US" sz="1800" dirty="0">
                <a:solidFill>
                  <a:schemeClr val="tx1">
                    <a:lumMod val="85000"/>
                    <a:lumOff val="15000"/>
                  </a:schemeClr>
                </a:solidFill>
              </a:rPr>
              <a:t>At 6pm, William arrives in the Safeway parking lot, pickup spot 1, and confirms his arrival and parking spot on the Safeway app. Jason sees William’s arrival, brings the grocery bag to William’s car, and loads into the truck. </a:t>
            </a:r>
          </a:p>
          <a:p>
            <a:br>
              <a:rPr lang="en-US" sz="1800" dirty="0">
                <a:solidFill>
                  <a:schemeClr val="tx1">
                    <a:lumMod val="85000"/>
                    <a:lumOff val="15000"/>
                  </a:schemeClr>
                </a:solidFill>
              </a:rPr>
            </a:br>
            <a:r>
              <a:rPr lang="en-US" sz="1800" dirty="0">
                <a:solidFill>
                  <a:schemeClr val="tx1">
                    <a:lumMod val="85000"/>
                    <a:lumOff val="15000"/>
                  </a:schemeClr>
                </a:solidFill>
              </a:rPr>
              <a:t>When William gets home, he receives a message from Safeway asking for his feedback. William is satisfied with the service, so he gives a 5-star to this shopping experience. </a:t>
            </a:r>
            <a:endParaRPr lang="en-CN" sz="1800" dirty="0">
              <a:solidFill>
                <a:schemeClr val="tx1">
                  <a:lumMod val="85000"/>
                  <a:lumOff val="15000"/>
                </a:schemeClr>
              </a:solidFill>
            </a:endParaRPr>
          </a:p>
          <a:p>
            <a:endParaRPr lang="en-US" sz="18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5259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C75D4B-DA60-8B4E-2829-5BD19283A94A}"/>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Sales per Item</a:t>
            </a:r>
          </a:p>
        </p:txBody>
      </p:sp>
      <p:pic>
        <p:nvPicPr>
          <p:cNvPr id="4" name="Picture 3" descr="Graphical user interface, text, application&#10;&#10;Description automatically generated">
            <a:extLst>
              <a:ext uri="{FF2B5EF4-FFF2-40B4-BE49-F238E27FC236}">
                <a16:creationId xmlns:a16="http://schemas.microsoft.com/office/drawing/2014/main" id="{BF12B331-44EB-3093-A642-4BE4E1DB2087}"/>
              </a:ext>
            </a:extLst>
          </p:cNvPr>
          <p:cNvPicPr>
            <a:picLocks noChangeAspect="1"/>
          </p:cNvPicPr>
          <p:nvPr/>
        </p:nvPicPr>
        <p:blipFill>
          <a:blip r:embed="rId2"/>
          <a:stretch>
            <a:fillRect/>
          </a:stretch>
        </p:blipFill>
        <p:spPr>
          <a:xfrm>
            <a:off x="1935102" y="1966293"/>
            <a:ext cx="8321794" cy="4452160"/>
          </a:xfrm>
          <a:prstGeom prst="rect">
            <a:avLst/>
          </a:prstGeom>
        </p:spPr>
      </p:pic>
    </p:spTree>
    <p:extLst>
      <p:ext uri="{BB962C8B-B14F-4D97-AF65-F5344CB8AC3E}">
        <p14:creationId xmlns:p14="http://schemas.microsoft.com/office/powerpoint/2010/main" val="16473610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C75D4B-DA60-8B4E-2829-5BD19283A94A}"/>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Payment per Order</a:t>
            </a:r>
          </a:p>
        </p:txBody>
      </p:sp>
      <p:pic>
        <p:nvPicPr>
          <p:cNvPr id="4" name="Picture 3" descr="Table&#10;&#10;Description automatically generated">
            <a:extLst>
              <a:ext uri="{FF2B5EF4-FFF2-40B4-BE49-F238E27FC236}">
                <a16:creationId xmlns:a16="http://schemas.microsoft.com/office/drawing/2014/main" id="{02C7C827-E30F-D7F2-0EC5-CBF488B2CCEF}"/>
              </a:ext>
            </a:extLst>
          </p:cNvPr>
          <p:cNvPicPr>
            <a:picLocks noChangeAspect="1"/>
          </p:cNvPicPr>
          <p:nvPr/>
        </p:nvPicPr>
        <p:blipFill>
          <a:blip r:embed="rId2"/>
          <a:stretch>
            <a:fillRect/>
          </a:stretch>
        </p:blipFill>
        <p:spPr>
          <a:xfrm>
            <a:off x="2934446" y="1966293"/>
            <a:ext cx="6323106" cy="4452160"/>
          </a:xfrm>
          <a:prstGeom prst="rect">
            <a:avLst/>
          </a:prstGeom>
        </p:spPr>
      </p:pic>
    </p:spTree>
    <p:extLst>
      <p:ext uri="{BB962C8B-B14F-4D97-AF65-F5344CB8AC3E}">
        <p14:creationId xmlns:p14="http://schemas.microsoft.com/office/powerpoint/2010/main" val="4254205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C75D4B-DA60-8B4E-2829-5BD19283A94A}"/>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Staff Rating</a:t>
            </a:r>
          </a:p>
        </p:txBody>
      </p:sp>
      <p:pic>
        <p:nvPicPr>
          <p:cNvPr id="4" name="Picture 3" descr="Graphical user interface, text, application&#10;&#10;Description automatically generated">
            <a:extLst>
              <a:ext uri="{FF2B5EF4-FFF2-40B4-BE49-F238E27FC236}">
                <a16:creationId xmlns:a16="http://schemas.microsoft.com/office/drawing/2014/main" id="{79FC5C54-FCB3-992C-0EA1-867F11FC01BF}"/>
              </a:ext>
            </a:extLst>
          </p:cNvPr>
          <p:cNvPicPr>
            <a:picLocks noChangeAspect="1"/>
          </p:cNvPicPr>
          <p:nvPr/>
        </p:nvPicPr>
        <p:blipFill>
          <a:blip r:embed="rId2"/>
          <a:stretch>
            <a:fillRect/>
          </a:stretch>
        </p:blipFill>
        <p:spPr>
          <a:xfrm>
            <a:off x="2085043" y="1966293"/>
            <a:ext cx="8021913" cy="4452160"/>
          </a:xfrm>
          <a:prstGeom prst="rect">
            <a:avLst/>
          </a:prstGeom>
        </p:spPr>
      </p:pic>
    </p:spTree>
    <p:extLst>
      <p:ext uri="{BB962C8B-B14F-4D97-AF65-F5344CB8AC3E}">
        <p14:creationId xmlns:p14="http://schemas.microsoft.com/office/powerpoint/2010/main" val="3164780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485E3D-22AB-BE20-FECD-CB6FCFDCF95F}"/>
              </a:ext>
            </a:extLst>
          </p:cNvPr>
          <p:cNvSpPr>
            <a:spLocks noGrp="1"/>
          </p:cNvSpPr>
          <p:nvPr>
            <p:ph type="title"/>
          </p:nvPr>
        </p:nvSpPr>
        <p:spPr>
          <a:xfrm>
            <a:off x="638882" y="639193"/>
            <a:ext cx="3571810" cy="3573516"/>
          </a:xfrm>
        </p:spPr>
        <p:txBody>
          <a:bodyPr vert="horz" lIns="91440" tIns="45720" rIns="91440" bIns="45720" rtlCol="0" anchor="b">
            <a:normAutofit/>
          </a:bodyPr>
          <a:lstStyle/>
          <a:p>
            <a:br>
              <a:rPr lang="en-US" sz="4600" kern="1200" dirty="0">
                <a:solidFill>
                  <a:schemeClr val="tx1"/>
                </a:solidFill>
                <a:latin typeface="+mj-lt"/>
                <a:ea typeface="+mj-ea"/>
                <a:cs typeface="+mj-cs"/>
              </a:rPr>
            </a:br>
            <a:r>
              <a:rPr lang="en-US" sz="4600" kern="1200" dirty="0">
                <a:solidFill>
                  <a:schemeClr val="tx1"/>
                </a:solidFill>
                <a:latin typeface="+mj-lt"/>
                <a:ea typeface="+mj-ea"/>
                <a:cs typeface="+mj-cs"/>
              </a:rPr>
              <a:t>Reporting- Spending per Individual </a:t>
            </a:r>
            <a:r>
              <a:rPr lang="en-US" sz="4600" kern="1200" dirty="0" err="1">
                <a:solidFill>
                  <a:schemeClr val="tx1"/>
                </a:solidFill>
                <a:latin typeface="+mj-lt"/>
                <a:ea typeface="+mj-ea"/>
                <a:cs typeface="+mj-cs"/>
              </a:rPr>
              <a:t>Cutsomer</a:t>
            </a:r>
            <a:endParaRPr lang="en-US" sz="4600" kern="1200" dirty="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bar chart&#10;&#10;Description automatically generated">
            <a:extLst>
              <a:ext uri="{FF2B5EF4-FFF2-40B4-BE49-F238E27FC236}">
                <a16:creationId xmlns:a16="http://schemas.microsoft.com/office/drawing/2014/main" id="{5C926022-3791-C778-3867-91CC6F0FFB15}"/>
              </a:ext>
            </a:extLst>
          </p:cNvPr>
          <p:cNvPicPr>
            <a:picLocks noChangeAspect="1"/>
          </p:cNvPicPr>
          <p:nvPr/>
        </p:nvPicPr>
        <p:blipFill>
          <a:blip r:embed="rId2"/>
          <a:stretch>
            <a:fillRect/>
          </a:stretch>
        </p:blipFill>
        <p:spPr>
          <a:xfrm>
            <a:off x="4654296" y="1185602"/>
            <a:ext cx="7214616" cy="4459364"/>
          </a:xfrm>
          <a:prstGeom prst="rect">
            <a:avLst/>
          </a:prstGeom>
        </p:spPr>
      </p:pic>
    </p:spTree>
    <p:extLst>
      <p:ext uri="{BB962C8B-B14F-4D97-AF65-F5344CB8AC3E}">
        <p14:creationId xmlns:p14="http://schemas.microsoft.com/office/powerpoint/2010/main" val="3822648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pie chart&#10;&#10;Description automatically generated">
            <a:extLst>
              <a:ext uri="{FF2B5EF4-FFF2-40B4-BE49-F238E27FC236}">
                <a16:creationId xmlns:a16="http://schemas.microsoft.com/office/drawing/2014/main" id="{D2EFD34C-04DE-C9CE-5C13-A3CFBB6043B4}"/>
              </a:ext>
            </a:extLst>
          </p:cNvPr>
          <p:cNvPicPr>
            <a:picLocks noChangeAspect="1"/>
          </p:cNvPicPr>
          <p:nvPr/>
        </p:nvPicPr>
        <p:blipFill>
          <a:blip r:embed="rId2"/>
          <a:stretch>
            <a:fillRect/>
          </a:stretch>
        </p:blipFill>
        <p:spPr>
          <a:xfrm>
            <a:off x="1693860" y="1007268"/>
            <a:ext cx="9093483" cy="4843463"/>
          </a:xfrm>
          <a:prstGeom prst="rect">
            <a:avLst/>
          </a:prstGeom>
        </p:spPr>
      </p:pic>
      <p:sp>
        <p:nvSpPr>
          <p:cNvPr id="7" name="TextBox 6">
            <a:extLst>
              <a:ext uri="{FF2B5EF4-FFF2-40B4-BE49-F238E27FC236}">
                <a16:creationId xmlns:a16="http://schemas.microsoft.com/office/drawing/2014/main" id="{666600E6-1885-5017-AA01-378A199AAF94}"/>
              </a:ext>
            </a:extLst>
          </p:cNvPr>
          <p:cNvSpPr txBox="1"/>
          <p:nvPr/>
        </p:nvSpPr>
        <p:spPr>
          <a:xfrm>
            <a:off x="3929062" y="5619898"/>
            <a:ext cx="7172325" cy="461665"/>
          </a:xfrm>
          <a:prstGeom prst="rect">
            <a:avLst/>
          </a:prstGeom>
          <a:noFill/>
        </p:spPr>
        <p:txBody>
          <a:bodyPr wrap="square" rtlCol="0">
            <a:spAutoFit/>
          </a:bodyPr>
          <a:lstStyle/>
          <a:p>
            <a:r>
              <a:rPr lang="en-CN" sz="2400" dirty="0"/>
              <a:t>Delivery is preferred for distribution.</a:t>
            </a:r>
          </a:p>
        </p:txBody>
      </p:sp>
    </p:spTree>
    <p:extLst>
      <p:ext uri="{BB962C8B-B14F-4D97-AF65-F5344CB8AC3E}">
        <p14:creationId xmlns:p14="http://schemas.microsoft.com/office/powerpoint/2010/main" val="1633678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485E3D-22AB-BE20-FECD-CB6FCFDCF95F}"/>
              </a:ext>
            </a:extLst>
          </p:cNvPr>
          <p:cNvSpPr>
            <a:spLocks noGrp="1"/>
          </p:cNvSpPr>
          <p:nvPr>
            <p:ph type="title"/>
          </p:nvPr>
        </p:nvSpPr>
        <p:spPr>
          <a:xfrm>
            <a:off x="638882" y="639193"/>
            <a:ext cx="3571810" cy="3573516"/>
          </a:xfrm>
        </p:spPr>
        <p:txBody>
          <a:bodyPr vert="horz" lIns="91440" tIns="45720" rIns="91440" bIns="45720" rtlCol="0" anchor="b">
            <a:normAutofit/>
          </a:bodyPr>
          <a:lstStyle/>
          <a:p>
            <a:br>
              <a:rPr lang="en-US" sz="4600" kern="1200">
                <a:solidFill>
                  <a:schemeClr val="tx1"/>
                </a:solidFill>
                <a:latin typeface="+mj-lt"/>
                <a:ea typeface="+mj-ea"/>
                <a:cs typeface="+mj-cs"/>
              </a:rPr>
            </a:br>
            <a:r>
              <a:rPr lang="en-US" sz="4600" kern="1200">
                <a:solidFill>
                  <a:schemeClr val="tx1"/>
                </a:solidFill>
                <a:latin typeface="+mj-lt"/>
                <a:ea typeface="+mj-ea"/>
                <a:cs typeface="+mj-cs"/>
              </a:rPr>
              <a:t>Sales revenue fluctuates each day. </a:t>
            </a:r>
          </a:p>
        </p:txBody>
      </p:sp>
      <p:sp>
        <p:nvSpPr>
          <p:cNvPr id="18"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line chart&#10;&#10;Description automatically generated">
            <a:extLst>
              <a:ext uri="{FF2B5EF4-FFF2-40B4-BE49-F238E27FC236}">
                <a16:creationId xmlns:a16="http://schemas.microsoft.com/office/drawing/2014/main" id="{88AA002A-4BC4-B8FD-2C1B-007D3E946B73}"/>
              </a:ext>
            </a:extLst>
          </p:cNvPr>
          <p:cNvPicPr>
            <a:picLocks noChangeAspect="1"/>
          </p:cNvPicPr>
          <p:nvPr/>
        </p:nvPicPr>
        <p:blipFill>
          <a:blip r:embed="rId2"/>
          <a:stretch>
            <a:fillRect/>
          </a:stretch>
        </p:blipFill>
        <p:spPr>
          <a:xfrm>
            <a:off x="4654296" y="691399"/>
            <a:ext cx="7214616" cy="5447770"/>
          </a:xfrm>
          <a:prstGeom prst="rect">
            <a:avLst/>
          </a:prstGeom>
        </p:spPr>
      </p:pic>
    </p:spTree>
    <p:extLst>
      <p:ext uri="{BB962C8B-B14F-4D97-AF65-F5344CB8AC3E}">
        <p14:creationId xmlns:p14="http://schemas.microsoft.com/office/powerpoint/2010/main" val="5508954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485E3D-22AB-BE20-FECD-CB6FCFDCF95F}"/>
              </a:ext>
            </a:extLst>
          </p:cNvPr>
          <p:cNvSpPr>
            <a:spLocks noGrp="1"/>
          </p:cNvSpPr>
          <p:nvPr>
            <p:ph type="title"/>
          </p:nvPr>
        </p:nvSpPr>
        <p:spPr>
          <a:xfrm>
            <a:off x="6790414" y="640080"/>
            <a:ext cx="4758458" cy="3566160"/>
          </a:xfrm>
        </p:spPr>
        <p:txBody>
          <a:bodyPr vert="horz" lIns="91440" tIns="45720" rIns="91440" bIns="45720" rtlCol="0" anchor="b">
            <a:normAutofit/>
          </a:bodyPr>
          <a:lstStyle/>
          <a:p>
            <a:br>
              <a:rPr lang="en-US" sz="6600" dirty="0"/>
            </a:br>
            <a:r>
              <a:rPr lang="en-US" sz="6600" dirty="0"/>
              <a:t>Sales per Category</a:t>
            </a:r>
          </a:p>
        </p:txBody>
      </p:sp>
      <p:pic>
        <p:nvPicPr>
          <p:cNvPr id="4" name="Picture 3" descr="Chart, bar chart&#10;&#10;Description automatically generated">
            <a:extLst>
              <a:ext uri="{FF2B5EF4-FFF2-40B4-BE49-F238E27FC236}">
                <a16:creationId xmlns:a16="http://schemas.microsoft.com/office/drawing/2014/main" id="{3CE6EEDA-59AF-E7EB-344A-A18CBEB90F6D}"/>
              </a:ext>
            </a:extLst>
          </p:cNvPr>
          <p:cNvPicPr>
            <a:picLocks noChangeAspect="1"/>
          </p:cNvPicPr>
          <p:nvPr/>
        </p:nvPicPr>
        <p:blipFill rotWithShape="1">
          <a:blip r:embed="rId2"/>
          <a:srcRect t="7541" r="1" b="16954"/>
          <a:stretch/>
        </p:blipFill>
        <p:spPr>
          <a:xfrm>
            <a:off x="20" y="10"/>
            <a:ext cx="6108141" cy="6857990"/>
          </a:xfrm>
          <a:custGeom>
            <a:avLst/>
            <a:gdLst/>
            <a:ahLst/>
            <a:cxnLst/>
            <a:rect l="l" t="t" r="r" b="b"/>
            <a:pathLst>
              <a:path w="6108161" h="6858000">
                <a:moveTo>
                  <a:pt x="0" y="0"/>
                </a:moveTo>
                <a:lnTo>
                  <a:pt x="2058355" y="0"/>
                </a:lnTo>
                <a:lnTo>
                  <a:pt x="3299791" y="0"/>
                </a:lnTo>
                <a:lnTo>
                  <a:pt x="6076880" y="0"/>
                </a:lnTo>
                <a:lnTo>
                  <a:pt x="6078171" y="10931"/>
                </a:lnTo>
                <a:cubicBezTo>
                  <a:pt x="6093300" y="94836"/>
                  <a:pt x="6090630" y="179884"/>
                  <a:pt x="6094698" y="264297"/>
                </a:cubicBezTo>
                <a:cubicBezTo>
                  <a:pt x="6099656" y="367652"/>
                  <a:pt x="6093427" y="471135"/>
                  <a:pt x="6091266" y="574617"/>
                </a:cubicBezTo>
                <a:cubicBezTo>
                  <a:pt x="6089359" y="662717"/>
                  <a:pt x="6080587" y="750690"/>
                  <a:pt x="6083384" y="838916"/>
                </a:cubicBezTo>
                <a:cubicBezTo>
                  <a:pt x="6083384" y="841968"/>
                  <a:pt x="6083384" y="845019"/>
                  <a:pt x="6083384" y="848070"/>
                </a:cubicBezTo>
                <a:cubicBezTo>
                  <a:pt x="6075375" y="945068"/>
                  <a:pt x="6075375" y="1042576"/>
                  <a:pt x="6083384" y="1139574"/>
                </a:cubicBezTo>
                <a:cubicBezTo>
                  <a:pt x="6085964" y="1179950"/>
                  <a:pt x="6085240" y="1220466"/>
                  <a:pt x="6081223" y="1260728"/>
                </a:cubicBezTo>
                <a:cubicBezTo>
                  <a:pt x="6077409" y="1311960"/>
                  <a:pt x="6065204" y="1364083"/>
                  <a:pt x="6073976" y="1414934"/>
                </a:cubicBezTo>
                <a:cubicBezTo>
                  <a:pt x="6079722" y="1456784"/>
                  <a:pt x="6082913" y="1498940"/>
                  <a:pt x="6083511" y="1541172"/>
                </a:cubicBezTo>
                <a:cubicBezTo>
                  <a:pt x="6087833" y="1635755"/>
                  <a:pt x="6083638" y="1730847"/>
                  <a:pt x="6082112" y="1825685"/>
                </a:cubicBezTo>
                <a:cubicBezTo>
                  <a:pt x="6080205" y="1936286"/>
                  <a:pt x="6083002" y="2046634"/>
                  <a:pt x="6074103" y="2157235"/>
                </a:cubicBezTo>
                <a:cubicBezTo>
                  <a:pt x="6069145" y="2246581"/>
                  <a:pt x="6069145" y="2336130"/>
                  <a:pt x="6074103" y="2425476"/>
                </a:cubicBezTo>
                <a:cubicBezTo>
                  <a:pt x="6076519" y="2507473"/>
                  <a:pt x="6088850" y="2588454"/>
                  <a:pt x="6086816" y="2671214"/>
                </a:cubicBezTo>
                <a:cubicBezTo>
                  <a:pt x="6084401" y="2767832"/>
                  <a:pt x="6072959" y="2863940"/>
                  <a:pt x="6076519" y="2960685"/>
                </a:cubicBezTo>
                <a:cubicBezTo>
                  <a:pt x="6078171" y="3006832"/>
                  <a:pt x="6078299" y="3052980"/>
                  <a:pt x="6079316" y="3099127"/>
                </a:cubicBezTo>
                <a:cubicBezTo>
                  <a:pt x="6080333" y="3154682"/>
                  <a:pt x="6090376" y="3210110"/>
                  <a:pt x="6084782" y="3265665"/>
                </a:cubicBezTo>
                <a:cubicBezTo>
                  <a:pt x="6075502" y="3358087"/>
                  <a:pt x="6051475" y="3448857"/>
                  <a:pt x="6066476" y="3543567"/>
                </a:cubicBezTo>
                <a:cubicBezTo>
                  <a:pt x="6074739" y="3595690"/>
                  <a:pt x="6084146" y="3647940"/>
                  <a:pt x="6088850" y="3700571"/>
                </a:cubicBezTo>
                <a:cubicBezTo>
                  <a:pt x="6093045" y="3747608"/>
                  <a:pt x="6103724" y="3795408"/>
                  <a:pt x="6095588" y="3842191"/>
                </a:cubicBezTo>
                <a:cubicBezTo>
                  <a:pt x="6088723" y="3882237"/>
                  <a:pt x="6092410" y="3922282"/>
                  <a:pt x="6087070" y="3962327"/>
                </a:cubicBezTo>
                <a:cubicBezTo>
                  <a:pt x="6080078" y="4014831"/>
                  <a:pt x="6076265" y="4068352"/>
                  <a:pt x="6071052" y="4121111"/>
                </a:cubicBezTo>
                <a:cubicBezTo>
                  <a:pt x="6066221" y="4169038"/>
                  <a:pt x="6062662" y="4216838"/>
                  <a:pt x="6075375" y="4261841"/>
                </a:cubicBezTo>
                <a:cubicBezTo>
                  <a:pt x="6106394" y="4375112"/>
                  <a:pt x="6089359" y="4487748"/>
                  <a:pt x="6077663" y="4600257"/>
                </a:cubicBezTo>
                <a:cubicBezTo>
                  <a:pt x="6071942" y="4655049"/>
                  <a:pt x="6063552" y="4712765"/>
                  <a:pt x="6076265" y="4762853"/>
                </a:cubicBezTo>
                <a:cubicBezTo>
                  <a:pt x="6099783" y="4851716"/>
                  <a:pt x="6081350" y="4936764"/>
                  <a:pt x="6071179" y="5021432"/>
                </a:cubicBezTo>
                <a:cubicBezTo>
                  <a:pt x="6061009" y="5106099"/>
                  <a:pt x="6058594" y="5189495"/>
                  <a:pt x="6076392" y="5272637"/>
                </a:cubicBezTo>
                <a:cubicBezTo>
                  <a:pt x="6088850" y="5331116"/>
                  <a:pt x="6088850" y="5390612"/>
                  <a:pt x="6090376" y="5449600"/>
                </a:cubicBezTo>
                <a:cubicBezTo>
                  <a:pt x="6091266" y="5486339"/>
                  <a:pt x="6077663" y="5523842"/>
                  <a:pt x="6068637" y="5560582"/>
                </a:cubicBezTo>
                <a:cubicBezTo>
                  <a:pt x="6052364" y="5626943"/>
                  <a:pt x="6046517" y="5694321"/>
                  <a:pt x="6068637" y="5759029"/>
                </a:cubicBezTo>
                <a:cubicBezTo>
                  <a:pt x="6099148" y="5848655"/>
                  <a:pt x="6116691" y="5938407"/>
                  <a:pt x="6103978" y="6033117"/>
                </a:cubicBezTo>
                <a:cubicBezTo>
                  <a:pt x="6096732" y="6091724"/>
                  <a:pt x="6094952" y="6151347"/>
                  <a:pt x="6084019" y="6209190"/>
                </a:cubicBezTo>
                <a:cubicBezTo>
                  <a:pt x="6065713" y="6304790"/>
                  <a:pt x="6072196" y="6399882"/>
                  <a:pt x="6086816" y="6494211"/>
                </a:cubicBezTo>
                <a:cubicBezTo>
                  <a:pt x="6096897" y="6573081"/>
                  <a:pt x="6097965" y="6652829"/>
                  <a:pt x="6089994" y="6731941"/>
                </a:cubicBezTo>
                <a:lnTo>
                  <a:pt x="6081268" y="6858000"/>
                </a:lnTo>
                <a:lnTo>
                  <a:pt x="3299791" y="6858000"/>
                </a:lnTo>
                <a:lnTo>
                  <a:pt x="2058355" y="6858000"/>
                </a:lnTo>
                <a:lnTo>
                  <a:pt x="0" y="6858000"/>
                </a:lnTo>
                <a:close/>
              </a:path>
            </a:pathLst>
          </a:custGeom>
        </p:spPr>
      </p:pic>
      <p:sp>
        <p:nvSpPr>
          <p:cNvPr id="11" name="sketchy line">
            <a:extLst>
              <a:ext uri="{FF2B5EF4-FFF2-40B4-BE49-F238E27FC236}">
                <a16:creationId xmlns:a16="http://schemas.microsoft.com/office/drawing/2014/main" id="{82580482-BA80-420A-8A05-C58E97F2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1142" y="4409267"/>
            <a:ext cx="4242816" cy="18288"/>
          </a:xfrm>
          <a:custGeom>
            <a:avLst/>
            <a:gdLst>
              <a:gd name="connsiteX0" fmla="*/ 0 w 4242816"/>
              <a:gd name="connsiteY0" fmla="*/ 0 h 18288"/>
              <a:gd name="connsiteX1" fmla="*/ 690973 w 4242816"/>
              <a:gd name="connsiteY1" fmla="*/ 0 h 18288"/>
              <a:gd name="connsiteX2" fmla="*/ 1212233 w 4242816"/>
              <a:gd name="connsiteY2" fmla="*/ 0 h 18288"/>
              <a:gd name="connsiteX3" fmla="*/ 1860778 w 4242816"/>
              <a:gd name="connsiteY3" fmla="*/ 0 h 18288"/>
              <a:gd name="connsiteX4" fmla="*/ 2424466 w 4242816"/>
              <a:gd name="connsiteY4" fmla="*/ 0 h 18288"/>
              <a:gd name="connsiteX5" fmla="*/ 3115439 w 4242816"/>
              <a:gd name="connsiteY5" fmla="*/ 0 h 18288"/>
              <a:gd name="connsiteX6" fmla="*/ 3636699 w 4242816"/>
              <a:gd name="connsiteY6" fmla="*/ 0 h 18288"/>
              <a:gd name="connsiteX7" fmla="*/ 4242816 w 4242816"/>
              <a:gd name="connsiteY7" fmla="*/ 0 h 18288"/>
              <a:gd name="connsiteX8" fmla="*/ 4242816 w 4242816"/>
              <a:gd name="connsiteY8" fmla="*/ 18288 h 18288"/>
              <a:gd name="connsiteX9" fmla="*/ 3636699 w 4242816"/>
              <a:gd name="connsiteY9" fmla="*/ 18288 h 18288"/>
              <a:gd name="connsiteX10" fmla="*/ 3030583 w 4242816"/>
              <a:gd name="connsiteY10" fmla="*/ 18288 h 18288"/>
              <a:gd name="connsiteX11" fmla="*/ 2466894 w 4242816"/>
              <a:gd name="connsiteY11" fmla="*/ 18288 h 18288"/>
              <a:gd name="connsiteX12" fmla="*/ 1988062 w 4242816"/>
              <a:gd name="connsiteY12" fmla="*/ 18288 h 18288"/>
              <a:gd name="connsiteX13" fmla="*/ 1466802 w 4242816"/>
              <a:gd name="connsiteY13" fmla="*/ 18288 h 18288"/>
              <a:gd name="connsiteX14" fmla="*/ 860686 w 4242816"/>
              <a:gd name="connsiteY14" fmla="*/ 18288 h 18288"/>
              <a:gd name="connsiteX15" fmla="*/ 0 w 4242816"/>
              <a:gd name="connsiteY15" fmla="*/ 18288 h 18288"/>
              <a:gd name="connsiteX16" fmla="*/ 0 w 4242816"/>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2816" h="18288" fill="none" extrusionOk="0">
                <a:moveTo>
                  <a:pt x="0" y="0"/>
                </a:moveTo>
                <a:cubicBezTo>
                  <a:pt x="249934" y="1471"/>
                  <a:pt x="379877" y="-29444"/>
                  <a:pt x="690973" y="0"/>
                </a:cubicBezTo>
                <a:cubicBezTo>
                  <a:pt x="1002069" y="29444"/>
                  <a:pt x="1021583" y="17501"/>
                  <a:pt x="1212233" y="0"/>
                </a:cubicBezTo>
                <a:cubicBezTo>
                  <a:pt x="1402883" y="-17501"/>
                  <a:pt x="1678760" y="5386"/>
                  <a:pt x="1860778" y="0"/>
                </a:cubicBezTo>
                <a:cubicBezTo>
                  <a:pt x="2042796" y="-5386"/>
                  <a:pt x="2245608" y="-22401"/>
                  <a:pt x="2424466" y="0"/>
                </a:cubicBezTo>
                <a:cubicBezTo>
                  <a:pt x="2603324" y="22401"/>
                  <a:pt x="2890020" y="33806"/>
                  <a:pt x="3115439" y="0"/>
                </a:cubicBezTo>
                <a:cubicBezTo>
                  <a:pt x="3340858" y="-33806"/>
                  <a:pt x="3428300" y="18628"/>
                  <a:pt x="3636699" y="0"/>
                </a:cubicBezTo>
                <a:cubicBezTo>
                  <a:pt x="3845098" y="-18628"/>
                  <a:pt x="4108824" y="5541"/>
                  <a:pt x="4242816" y="0"/>
                </a:cubicBezTo>
                <a:cubicBezTo>
                  <a:pt x="4242066" y="4160"/>
                  <a:pt x="4243125" y="10356"/>
                  <a:pt x="4242816" y="18288"/>
                </a:cubicBezTo>
                <a:cubicBezTo>
                  <a:pt x="4113424" y="32735"/>
                  <a:pt x="3768327" y="47567"/>
                  <a:pt x="3636699" y="18288"/>
                </a:cubicBezTo>
                <a:cubicBezTo>
                  <a:pt x="3505071" y="-10991"/>
                  <a:pt x="3294208" y="-4990"/>
                  <a:pt x="3030583" y="18288"/>
                </a:cubicBezTo>
                <a:cubicBezTo>
                  <a:pt x="2766958" y="41566"/>
                  <a:pt x="2649277" y="20974"/>
                  <a:pt x="2466894" y="18288"/>
                </a:cubicBezTo>
                <a:cubicBezTo>
                  <a:pt x="2284511" y="15602"/>
                  <a:pt x="2151277" y="1154"/>
                  <a:pt x="1988062" y="18288"/>
                </a:cubicBezTo>
                <a:cubicBezTo>
                  <a:pt x="1824847" y="35422"/>
                  <a:pt x="1691359" y="9265"/>
                  <a:pt x="1466802" y="18288"/>
                </a:cubicBezTo>
                <a:cubicBezTo>
                  <a:pt x="1242245" y="27311"/>
                  <a:pt x="1006161" y="36605"/>
                  <a:pt x="860686" y="18288"/>
                </a:cubicBezTo>
                <a:cubicBezTo>
                  <a:pt x="715211" y="-29"/>
                  <a:pt x="242774" y="46538"/>
                  <a:pt x="0" y="18288"/>
                </a:cubicBezTo>
                <a:cubicBezTo>
                  <a:pt x="-146" y="11482"/>
                  <a:pt x="-422" y="5192"/>
                  <a:pt x="0" y="0"/>
                </a:cubicBezTo>
                <a:close/>
              </a:path>
              <a:path w="4242816" h="18288" stroke="0" extrusionOk="0">
                <a:moveTo>
                  <a:pt x="0" y="0"/>
                </a:moveTo>
                <a:cubicBezTo>
                  <a:pt x="259751" y="-14018"/>
                  <a:pt x="356632" y="-15007"/>
                  <a:pt x="521260" y="0"/>
                </a:cubicBezTo>
                <a:cubicBezTo>
                  <a:pt x="685888" y="15007"/>
                  <a:pt x="885786" y="5167"/>
                  <a:pt x="1212233" y="0"/>
                </a:cubicBezTo>
                <a:cubicBezTo>
                  <a:pt x="1538680" y="-5167"/>
                  <a:pt x="1458849" y="7951"/>
                  <a:pt x="1691065" y="0"/>
                </a:cubicBezTo>
                <a:cubicBezTo>
                  <a:pt x="1923281" y="-7951"/>
                  <a:pt x="1985780" y="-16303"/>
                  <a:pt x="2169897" y="0"/>
                </a:cubicBezTo>
                <a:cubicBezTo>
                  <a:pt x="2354014" y="16303"/>
                  <a:pt x="2633054" y="-2739"/>
                  <a:pt x="2776014" y="0"/>
                </a:cubicBezTo>
                <a:cubicBezTo>
                  <a:pt x="2918974" y="2739"/>
                  <a:pt x="3112688" y="-15682"/>
                  <a:pt x="3339702" y="0"/>
                </a:cubicBezTo>
                <a:cubicBezTo>
                  <a:pt x="3566716" y="15682"/>
                  <a:pt x="4015278" y="-28467"/>
                  <a:pt x="4242816" y="0"/>
                </a:cubicBezTo>
                <a:cubicBezTo>
                  <a:pt x="4243501" y="7633"/>
                  <a:pt x="4242294" y="10002"/>
                  <a:pt x="4242816" y="18288"/>
                </a:cubicBezTo>
                <a:cubicBezTo>
                  <a:pt x="3924964" y="16283"/>
                  <a:pt x="3746362" y="-1805"/>
                  <a:pt x="3551843" y="18288"/>
                </a:cubicBezTo>
                <a:cubicBezTo>
                  <a:pt x="3357324" y="38381"/>
                  <a:pt x="3126422" y="47156"/>
                  <a:pt x="2860870" y="18288"/>
                </a:cubicBezTo>
                <a:cubicBezTo>
                  <a:pt x="2595318" y="-10580"/>
                  <a:pt x="2572437" y="11441"/>
                  <a:pt x="2297182" y="18288"/>
                </a:cubicBezTo>
                <a:cubicBezTo>
                  <a:pt x="2021927" y="25135"/>
                  <a:pt x="1916908" y="33601"/>
                  <a:pt x="1733493" y="18288"/>
                </a:cubicBezTo>
                <a:cubicBezTo>
                  <a:pt x="1550078" y="2975"/>
                  <a:pt x="1412440" y="27896"/>
                  <a:pt x="1212233" y="18288"/>
                </a:cubicBezTo>
                <a:cubicBezTo>
                  <a:pt x="1012026" y="8680"/>
                  <a:pt x="914386" y="13859"/>
                  <a:pt x="648545" y="18288"/>
                </a:cubicBezTo>
                <a:cubicBezTo>
                  <a:pt x="382704" y="22717"/>
                  <a:pt x="233522" y="39342"/>
                  <a:pt x="0" y="18288"/>
                </a:cubicBezTo>
                <a:cubicBezTo>
                  <a:pt x="-772" y="13661"/>
                  <a:pt x="-839" y="849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3737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485E3D-22AB-BE20-FECD-CB6FCFDCF95F}"/>
              </a:ext>
            </a:extLst>
          </p:cNvPr>
          <p:cNvSpPr>
            <a:spLocks noGrp="1"/>
          </p:cNvSpPr>
          <p:nvPr>
            <p:ph type="title"/>
          </p:nvPr>
        </p:nvSpPr>
        <p:spPr>
          <a:xfrm>
            <a:off x="638882" y="639193"/>
            <a:ext cx="3571810" cy="3573516"/>
          </a:xfrm>
        </p:spPr>
        <p:txBody>
          <a:bodyPr vert="horz" lIns="91440" tIns="45720" rIns="91440" bIns="45720" rtlCol="0" anchor="b">
            <a:normAutofit/>
          </a:bodyPr>
          <a:lstStyle/>
          <a:p>
            <a:br>
              <a:rPr lang="en-US" sz="5100" kern="1200">
                <a:solidFill>
                  <a:schemeClr val="tx1"/>
                </a:solidFill>
                <a:latin typeface="+mj-lt"/>
                <a:ea typeface="+mj-ea"/>
                <a:cs typeface="+mj-cs"/>
              </a:rPr>
            </a:br>
            <a:r>
              <a:rPr lang="en-US" sz="5100" kern="1200">
                <a:solidFill>
                  <a:schemeClr val="tx1"/>
                </a:solidFill>
                <a:latin typeface="+mj-lt"/>
                <a:ea typeface="+mj-ea"/>
                <a:cs typeface="+mj-cs"/>
              </a:rPr>
              <a:t>Staff Performance</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bar chart&#10;&#10;Description automatically generated">
            <a:extLst>
              <a:ext uri="{FF2B5EF4-FFF2-40B4-BE49-F238E27FC236}">
                <a16:creationId xmlns:a16="http://schemas.microsoft.com/office/drawing/2014/main" id="{A84815EF-3DD8-60B1-39AB-B32765F32EB9}"/>
              </a:ext>
            </a:extLst>
          </p:cNvPr>
          <p:cNvPicPr>
            <a:picLocks noChangeAspect="1"/>
          </p:cNvPicPr>
          <p:nvPr/>
        </p:nvPicPr>
        <p:blipFill>
          <a:blip r:embed="rId2"/>
          <a:stretch>
            <a:fillRect/>
          </a:stretch>
        </p:blipFill>
        <p:spPr>
          <a:xfrm>
            <a:off x="4654296" y="1217819"/>
            <a:ext cx="7214616" cy="4394929"/>
          </a:xfrm>
          <a:prstGeom prst="rect">
            <a:avLst/>
          </a:prstGeom>
        </p:spPr>
      </p:pic>
    </p:spTree>
    <p:extLst>
      <p:ext uri="{BB962C8B-B14F-4D97-AF65-F5344CB8AC3E}">
        <p14:creationId xmlns:p14="http://schemas.microsoft.com/office/powerpoint/2010/main" val="1253620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CBE3C-FBBB-D9C3-3224-3C6155B10C08}"/>
              </a:ext>
            </a:extLst>
          </p:cNvPr>
          <p:cNvSpPr>
            <a:spLocks noGrp="1"/>
          </p:cNvSpPr>
          <p:nvPr>
            <p:ph type="title"/>
          </p:nvPr>
        </p:nvSpPr>
        <p:spPr/>
        <p:txBody>
          <a:bodyPr/>
          <a:lstStyle/>
          <a:p>
            <a:r>
              <a:rPr lang="en-CN" b="1" dirty="0">
                <a:solidFill>
                  <a:srgbClr val="C00000"/>
                </a:solidFill>
              </a:rPr>
              <a:t>Conclusion</a:t>
            </a:r>
          </a:p>
        </p:txBody>
      </p:sp>
    </p:spTree>
    <p:extLst>
      <p:ext uri="{BB962C8B-B14F-4D97-AF65-F5344CB8AC3E}">
        <p14:creationId xmlns:p14="http://schemas.microsoft.com/office/powerpoint/2010/main" val="24241913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DCF59F3-53FA-4BAA-ADB0-1C583EEBD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828180"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4" name="Freeform: Shape 13">
            <a:extLst>
              <a:ext uri="{FF2B5EF4-FFF2-40B4-BE49-F238E27FC236}">
                <a16:creationId xmlns:a16="http://schemas.microsoft.com/office/drawing/2014/main" id="{49F1A7E4-819D-4D21-8E8B-32671A9F9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274246" y="753376"/>
            <a:ext cx="5353835" cy="5353835"/>
          </a:xfrm>
          <a:custGeom>
            <a:avLst/>
            <a:gdLst>
              <a:gd name="connsiteX0" fmla="*/ 690507 w 5353835"/>
              <a:gd name="connsiteY0" fmla="*/ 5273742 h 5353835"/>
              <a:gd name="connsiteX1" fmla="*/ 4938299 w 5353835"/>
              <a:gd name="connsiteY1" fmla="*/ 5273742 h 5353835"/>
              <a:gd name="connsiteX2" fmla="*/ 4858206 w 5353835"/>
              <a:gd name="connsiteY2" fmla="*/ 5353835 h 5353835"/>
              <a:gd name="connsiteX3" fmla="*/ 770600 w 5353835"/>
              <a:gd name="connsiteY3" fmla="*/ 5353835 h 5353835"/>
              <a:gd name="connsiteX4" fmla="*/ 433255 w 5353835"/>
              <a:gd name="connsiteY4" fmla="*/ 80093 h 5353835"/>
              <a:gd name="connsiteX5" fmla="*/ 513348 w 5353835"/>
              <a:gd name="connsiteY5" fmla="*/ 0 h 5353835"/>
              <a:gd name="connsiteX6" fmla="*/ 5353835 w 5353835"/>
              <a:gd name="connsiteY6" fmla="*/ 0 h 5353835"/>
              <a:gd name="connsiteX7" fmla="*/ 5353835 w 5353835"/>
              <a:gd name="connsiteY7" fmla="*/ 4858206 h 5353835"/>
              <a:gd name="connsiteX8" fmla="*/ 5273742 w 5353835"/>
              <a:gd name="connsiteY8" fmla="*/ 4938299 h 5353835"/>
              <a:gd name="connsiteX9" fmla="*/ 5273742 w 5353835"/>
              <a:gd name="connsiteY9" fmla="*/ 80093 h 5353835"/>
              <a:gd name="connsiteX10" fmla="*/ 0 w 5353835"/>
              <a:gd name="connsiteY10" fmla="*/ 513348 h 5353835"/>
              <a:gd name="connsiteX11" fmla="*/ 80093 w 5353835"/>
              <a:gd name="connsiteY11" fmla="*/ 433255 h 5353835"/>
              <a:gd name="connsiteX12" fmla="*/ 80093 w 5353835"/>
              <a:gd name="connsiteY12" fmla="*/ 4663328 h 5353835"/>
              <a:gd name="connsiteX13" fmla="*/ 0 w 5353835"/>
              <a:gd name="connsiteY13" fmla="*/ 4583235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7" y="5273742"/>
                </a:moveTo>
                <a:lnTo>
                  <a:pt x="4938299" y="5273742"/>
                </a:lnTo>
                <a:lnTo>
                  <a:pt x="4858206" y="5353835"/>
                </a:lnTo>
                <a:lnTo>
                  <a:pt x="770600" y="5353835"/>
                </a:lnTo>
                <a:close/>
                <a:moveTo>
                  <a:pt x="433255" y="80093"/>
                </a:moveTo>
                <a:lnTo>
                  <a:pt x="513348" y="0"/>
                </a:lnTo>
                <a:lnTo>
                  <a:pt x="5353835" y="0"/>
                </a:lnTo>
                <a:lnTo>
                  <a:pt x="5353835" y="4858206"/>
                </a:lnTo>
                <a:lnTo>
                  <a:pt x="5273742" y="4938299"/>
                </a:lnTo>
                <a:lnTo>
                  <a:pt x="5273742" y="80093"/>
                </a:lnTo>
                <a:close/>
                <a:moveTo>
                  <a:pt x="0" y="513348"/>
                </a:moveTo>
                <a:lnTo>
                  <a:pt x="80093" y="433255"/>
                </a:lnTo>
                <a:lnTo>
                  <a:pt x="80093" y="4663328"/>
                </a:lnTo>
                <a:lnTo>
                  <a:pt x="0" y="45832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6951B2A2-E5E1-ACFA-10E4-B54416538A53}"/>
              </a:ext>
            </a:extLst>
          </p:cNvPr>
          <p:cNvSpPr>
            <a:spLocks noGrp="1"/>
          </p:cNvSpPr>
          <p:nvPr>
            <p:ph type="title"/>
          </p:nvPr>
        </p:nvSpPr>
        <p:spPr>
          <a:xfrm>
            <a:off x="6826981" y="2452526"/>
            <a:ext cx="4248318" cy="1952947"/>
          </a:xfrm>
          <a:noFill/>
        </p:spPr>
        <p:txBody>
          <a:bodyPr vert="horz" lIns="91440" tIns="45720" rIns="91440" bIns="45720" rtlCol="0" anchor="ctr">
            <a:normAutofit/>
          </a:bodyPr>
          <a:lstStyle/>
          <a:p>
            <a:pPr algn="ctr"/>
            <a:r>
              <a:rPr lang="en-US" sz="4800" b="1" kern="1200" dirty="0">
                <a:solidFill>
                  <a:srgbClr val="080808"/>
                </a:solidFill>
                <a:latin typeface="+mj-lt"/>
                <a:ea typeface="+mj-ea"/>
                <a:cs typeface="+mj-cs"/>
              </a:rPr>
              <a:t>Thank you.</a:t>
            </a:r>
          </a:p>
        </p:txBody>
      </p:sp>
      <p:sp>
        <p:nvSpPr>
          <p:cNvPr id="16" name="Rectangle 15">
            <a:extLst>
              <a:ext uri="{FF2B5EF4-FFF2-40B4-BE49-F238E27FC236}">
                <a16:creationId xmlns:a16="http://schemas.microsoft.com/office/drawing/2014/main" id="{0C661B50-6929-49AE-B678-D23F22C94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03442" y="678963"/>
            <a:ext cx="856138" cy="85613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4D2597-A2FE-4B0C-BB1F-540C5F256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09626" y="580653"/>
            <a:ext cx="381459" cy="381459"/>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A103EBF-224C-44F4-ACE5-79865767D4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65882" y="5706832"/>
            <a:ext cx="723097" cy="72309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7A5F9AD-A73A-480E-A9D0-4B4234677F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0670" y="6190780"/>
            <a:ext cx="322181" cy="32218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A7333EA9-3447-4C0A-957A-C6D2B338C2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196788" y="1316432"/>
            <a:ext cx="4225136" cy="4225134"/>
          </a:xfrm>
          <a:custGeom>
            <a:avLst/>
            <a:gdLst>
              <a:gd name="connsiteX0" fmla="*/ 0 w 4225136"/>
              <a:gd name="connsiteY0" fmla="*/ 0 h 4225134"/>
              <a:gd name="connsiteX1" fmla="*/ 4225136 w 4225136"/>
              <a:gd name="connsiteY1" fmla="*/ 0 h 4225134"/>
              <a:gd name="connsiteX2" fmla="*/ 4225136 w 4225136"/>
              <a:gd name="connsiteY2" fmla="*/ 4225134 h 4225134"/>
              <a:gd name="connsiteX3" fmla="*/ 1078619 w 4225136"/>
              <a:gd name="connsiteY3" fmla="*/ 4225134 h 4225134"/>
              <a:gd name="connsiteX4" fmla="*/ 1078619 w 4225136"/>
              <a:gd name="connsiteY4" fmla="*/ 3146517 h 4225134"/>
              <a:gd name="connsiteX5" fmla="*/ 0 w 4225136"/>
              <a:gd name="connsiteY5" fmla="*/ 3146517 h 4225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5136" h="4225134">
                <a:moveTo>
                  <a:pt x="0" y="0"/>
                </a:moveTo>
                <a:lnTo>
                  <a:pt x="4225136" y="0"/>
                </a:lnTo>
                <a:lnTo>
                  <a:pt x="4225136" y="4225134"/>
                </a:lnTo>
                <a:lnTo>
                  <a:pt x="1078619" y="4225134"/>
                </a:lnTo>
                <a:lnTo>
                  <a:pt x="1078619" y="3146517"/>
                </a:lnTo>
                <a:lnTo>
                  <a:pt x="0" y="314651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a:p>
        </p:txBody>
      </p:sp>
      <p:pic>
        <p:nvPicPr>
          <p:cNvPr id="5" name="Picture 4" descr="A picture containing text, clipart&#10;&#10;Description automatically generated">
            <a:extLst>
              <a:ext uri="{FF2B5EF4-FFF2-40B4-BE49-F238E27FC236}">
                <a16:creationId xmlns:a16="http://schemas.microsoft.com/office/drawing/2014/main" id="{278C1C5C-C2AE-1761-116F-FAA4E97A211A}"/>
              </a:ext>
            </a:extLst>
          </p:cNvPr>
          <p:cNvPicPr>
            <a:picLocks noChangeAspect="1"/>
          </p:cNvPicPr>
          <p:nvPr/>
        </p:nvPicPr>
        <p:blipFill>
          <a:blip r:embed="rId2"/>
          <a:stretch>
            <a:fillRect/>
          </a:stretch>
        </p:blipFill>
        <p:spPr>
          <a:xfrm>
            <a:off x="1946826" y="3177752"/>
            <a:ext cx="2688601" cy="502493"/>
          </a:xfrm>
          <a:prstGeom prst="rect">
            <a:avLst/>
          </a:prstGeom>
        </p:spPr>
      </p:pic>
    </p:spTree>
    <p:extLst>
      <p:ext uri="{BB962C8B-B14F-4D97-AF65-F5344CB8AC3E}">
        <p14:creationId xmlns:p14="http://schemas.microsoft.com/office/powerpoint/2010/main" val="3421374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6">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8">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6F4D75-28D0-BCA7-C6CA-7BEEB364B81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br>
              <a:rPr lang="en-US" sz="2600" kern="1200" dirty="0">
                <a:solidFill>
                  <a:srgbClr val="FFFFFF"/>
                </a:solidFill>
                <a:latin typeface="+mj-lt"/>
                <a:ea typeface="+mj-ea"/>
                <a:cs typeface="+mj-cs"/>
              </a:rPr>
            </a:br>
            <a:r>
              <a:rPr lang="en-US" sz="2600" kern="1200" dirty="0">
                <a:solidFill>
                  <a:srgbClr val="FFFFFF"/>
                </a:solidFill>
                <a:latin typeface="+mj-lt"/>
                <a:ea typeface="+mj-ea"/>
                <a:cs typeface="+mj-cs"/>
              </a:rPr>
              <a:t>Swimming Lane Diagram</a:t>
            </a:r>
          </a:p>
        </p:txBody>
      </p:sp>
      <p:pic>
        <p:nvPicPr>
          <p:cNvPr id="5" name="Picture 4" descr="A picture containing chart&#10;&#10;Description automatically generated">
            <a:extLst>
              <a:ext uri="{FF2B5EF4-FFF2-40B4-BE49-F238E27FC236}">
                <a16:creationId xmlns:a16="http://schemas.microsoft.com/office/drawing/2014/main" id="{BE6B3601-0511-5C9D-B90E-8FF3CAE47C1C}"/>
              </a:ext>
            </a:extLst>
          </p:cNvPr>
          <p:cNvPicPr>
            <a:picLocks noChangeAspect="1"/>
          </p:cNvPicPr>
          <p:nvPr/>
        </p:nvPicPr>
        <p:blipFill rotWithShape="1">
          <a:blip r:embed="rId2"/>
          <a:srcRect r="15556" b="1"/>
          <a:stretch/>
        </p:blipFill>
        <p:spPr>
          <a:xfrm>
            <a:off x="3392434" y="1014413"/>
            <a:ext cx="8631425" cy="5186361"/>
          </a:xfrm>
          <a:prstGeom prst="rect">
            <a:avLst/>
          </a:prstGeom>
        </p:spPr>
      </p:pic>
    </p:spTree>
    <p:extLst>
      <p:ext uri="{BB962C8B-B14F-4D97-AF65-F5344CB8AC3E}">
        <p14:creationId xmlns:p14="http://schemas.microsoft.com/office/powerpoint/2010/main" val="4223870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5A4E254-51CD-9EE0-69D6-CAD657617802}"/>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ER Diagram</a:t>
            </a:r>
          </a:p>
        </p:txBody>
      </p:sp>
      <p:pic>
        <p:nvPicPr>
          <p:cNvPr id="5" name="Picture 4" descr="Diagram&#10;&#10;Description automatically generated">
            <a:extLst>
              <a:ext uri="{FF2B5EF4-FFF2-40B4-BE49-F238E27FC236}">
                <a16:creationId xmlns:a16="http://schemas.microsoft.com/office/drawing/2014/main" id="{FB449FA8-E95A-CD64-A49C-027213D543FD}"/>
              </a:ext>
            </a:extLst>
          </p:cNvPr>
          <p:cNvPicPr>
            <a:picLocks noChangeAspect="1"/>
          </p:cNvPicPr>
          <p:nvPr/>
        </p:nvPicPr>
        <p:blipFill>
          <a:blip r:embed="rId2"/>
          <a:stretch>
            <a:fillRect/>
          </a:stretch>
        </p:blipFill>
        <p:spPr>
          <a:xfrm>
            <a:off x="828676" y="2083506"/>
            <a:ext cx="10429874" cy="4684081"/>
          </a:xfrm>
          <a:prstGeom prst="rect">
            <a:avLst/>
          </a:prstGeom>
        </p:spPr>
      </p:pic>
    </p:spTree>
    <p:extLst>
      <p:ext uri="{BB962C8B-B14F-4D97-AF65-F5344CB8AC3E}">
        <p14:creationId xmlns:p14="http://schemas.microsoft.com/office/powerpoint/2010/main" val="212268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8BA5F19-D5E1-4ECC-BEC2-DF7AEDFD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50CC88A9-A661-4C48-866E-8734E511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394D0E78-E4A9-93D7-FD0A-69C3EAF41ACC}"/>
              </a:ext>
            </a:extLst>
          </p:cNvPr>
          <p:cNvSpPr>
            <a:spLocks noGrp="1"/>
          </p:cNvSpPr>
          <p:nvPr>
            <p:ph type="title"/>
          </p:nvPr>
        </p:nvSpPr>
        <p:spPr>
          <a:xfrm>
            <a:off x="497973" y="393380"/>
            <a:ext cx="7655427" cy="739881"/>
          </a:xfrm>
        </p:spPr>
        <p:txBody>
          <a:bodyPr vert="horz" lIns="91440" tIns="45720" rIns="91440" bIns="45720" rtlCol="0" anchor="b">
            <a:normAutofit/>
          </a:bodyPr>
          <a:lstStyle/>
          <a:p>
            <a:r>
              <a:rPr lang="en-US" sz="3600"/>
              <a:t>Table Creation   -  Customers &amp; Orders</a:t>
            </a:r>
          </a:p>
        </p:txBody>
      </p:sp>
      <p:pic>
        <p:nvPicPr>
          <p:cNvPr id="5" name="Picture 4" descr="Text&#10;&#10;Description automatically generated">
            <a:extLst>
              <a:ext uri="{FF2B5EF4-FFF2-40B4-BE49-F238E27FC236}">
                <a16:creationId xmlns:a16="http://schemas.microsoft.com/office/drawing/2014/main" id="{373FB6BF-5994-BF83-9AC8-BAB2E51DE804}"/>
              </a:ext>
            </a:extLst>
          </p:cNvPr>
          <p:cNvPicPr>
            <a:picLocks noChangeAspect="1"/>
          </p:cNvPicPr>
          <p:nvPr/>
        </p:nvPicPr>
        <p:blipFill>
          <a:blip r:embed="rId2"/>
          <a:stretch>
            <a:fillRect/>
          </a:stretch>
        </p:blipFill>
        <p:spPr>
          <a:xfrm>
            <a:off x="333557" y="2008641"/>
            <a:ext cx="5301111" cy="2926132"/>
          </a:xfrm>
          <a:prstGeom prst="rect">
            <a:avLst/>
          </a:prstGeom>
        </p:spPr>
      </p:pic>
      <p:pic>
        <p:nvPicPr>
          <p:cNvPr id="4" name="Picture 3" descr="Text&#10;&#10;Description automatically generated">
            <a:extLst>
              <a:ext uri="{FF2B5EF4-FFF2-40B4-BE49-F238E27FC236}">
                <a16:creationId xmlns:a16="http://schemas.microsoft.com/office/drawing/2014/main" id="{AB476E7E-1F69-EA26-217B-2B26490DCA09}"/>
              </a:ext>
            </a:extLst>
          </p:cNvPr>
          <p:cNvPicPr>
            <a:picLocks noChangeAspect="1"/>
          </p:cNvPicPr>
          <p:nvPr/>
        </p:nvPicPr>
        <p:blipFill>
          <a:blip r:embed="rId3"/>
          <a:stretch>
            <a:fillRect/>
          </a:stretch>
        </p:blipFill>
        <p:spPr>
          <a:xfrm>
            <a:off x="6262779" y="3807653"/>
            <a:ext cx="5301110" cy="2470318"/>
          </a:xfrm>
          <a:prstGeom prst="rect">
            <a:avLst/>
          </a:prstGeom>
        </p:spPr>
      </p:pic>
      <p:sp>
        <p:nvSpPr>
          <p:cNvPr id="14" name="Freeform: Shape 13">
            <a:extLst>
              <a:ext uri="{FF2B5EF4-FFF2-40B4-BE49-F238E27FC236}">
                <a16:creationId xmlns:a16="http://schemas.microsoft.com/office/drawing/2014/main" id="{CFDF195F-784B-4D00-8C92-6FC1B0499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2631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Meiryo"/>
            </a:endParaRPr>
          </a:p>
        </p:txBody>
      </p:sp>
      <p:grpSp>
        <p:nvGrpSpPr>
          <p:cNvPr id="46" name="Group 45">
            <a:extLst>
              <a:ext uri="{FF2B5EF4-FFF2-40B4-BE49-F238E27FC236}">
                <a16:creationId xmlns:a16="http://schemas.microsoft.com/office/drawing/2014/main" id="{D2B6CF66-BE1C-4921-9725-DD441BA168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1765" y="0"/>
            <a:ext cx="10950698" cy="6858000"/>
            <a:chOff x="591765" y="0"/>
            <a:chExt cx="10950698" cy="6858000"/>
          </a:xfrm>
        </p:grpSpPr>
        <p:sp>
          <p:nvSpPr>
            <p:cNvPr id="47" name="Freeform: Shape 46">
              <a:extLst>
                <a:ext uri="{FF2B5EF4-FFF2-40B4-BE49-F238E27FC236}">
                  <a16:creationId xmlns:a16="http://schemas.microsoft.com/office/drawing/2014/main" id="{5736782B-B901-49C8-800D-704F5C1F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07574" y="0"/>
              <a:ext cx="10399454"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47">
              <a:extLst>
                <a:ext uri="{FF2B5EF4-FFF2-40B4-BE49-F238E27FC236}">
                  <a16:creationId xmlns:a16="http://schemas.microsoft.com/office/drawing/2014/main" id="{A6473EC3-6A9D-4228-BDB2-F010D6FA11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52814" y="0"/>
              <a:ext cx="2778659"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9" name="Freeform: Shape 48">
              <a:extLst>
                <a:ext uri="{FF2B5EF4-FFF2-40B4-BE49-F238E27FC236}">
                  <a16:creationId xmlns:a16="http://schemas.microsoft.com/office/drawing/2014/main" id="{1E587B09-4F15-4E69-A530-95A61AD4D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46711" y="0"/>
              <a:ext cx="2664398"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2945E272-5427-48E2-92BF-1481C1D478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91765" y="0"/>
              <a:ext cx="2590095" cy="6858000"/>
            </a:xfrm>
            <a:custGeom>
              <a:avLst/>
              <a:gdLst>
                <a:gd name="connsiteX0" fmla="*/ 955085 w 2209181"/>
                <a:gd name="connsiteY0" fmla="*/ 0 h 6858000"/>
                <a:gd name="connsiteX1" fmla="*/ 937727 w 2209181"/>
                <a:gd name="connsiteY1" fmla="*/ 0 h 6858000"/>
                <a:gd name="connsiteX2" fmla="*/ 963738 w 2209181"/>
                <a:gd name="connsiteY2" fmla="*/ 24346 h 6858000"/>
                <a:gd name="connsiteX3" fmla="*/ 2184004 w 2209181"/>
                <a:gd name="connsiteY3" fmla="*/ 3809420 h 6858000"/>
                <a:gd name="connsiteX4" fmla="*/ 218679 w 2209181"/>
                <a:gd name="connsiteY4" fmla="*/ 6681644 h 6858000"/>
                <a:gd name="connsiteX5" fmla="*/ 0 w 2209181"/>
                <a:gd name="connsiteY5" fmla="*/ 6858000 h 6858000"/>
                <a:gd name="connsiteX6" fmla="*/ 19349 w 2209181"/>
                <a:gd name="connsiteY6" fmla="*/ 6858000 h 6858000"/>
                <a:gd name="connsiteX7" fmla="*/ 236958 w 2209181"/>
                <a:gd name="connsiteY7" fmla="*/ 6682507 h 6858000"/>
                <a:gd name="connsiteX8" fmla="*/ 2202283 w 2209181"/>
                <a:gd name="connsiteY8" fmla="*/ 3810283 h 6858000"/>
                <a:gd name="connsiteX9" fmla="*/ 982018 w 2209181"/>
                <a:gd name="connsiteY9" fmla="*/ 252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55085" y="0"/>
                  </a:moveTo>
                  <a:lnTo>
                    <a:pt x="937727" y="0"/>
                  </a:lnTo>
                  <a:lnTo>
                    <a:pt x="963738" y="24346"/>
                  </a:lnTo>
                  <a:cubicBezTo>
                    <a:pt x="1818009" y="885455"/>
                    <a:pt x="2251801" y="2269402"/>
                    <a:pt x="2184004" y="3809420"/>
                  </a:cubicBezTo>
                  <a:cubicBezTo>
                    <a:pt x="2120250" y="5257592"/>
                    <a:pt x="1181008" y="5895709"/>
                    <a:pt x="218679" y="6681644"/>
                  </a:cubicBezTo>
                  <a:lnTo>
                    <a:pt x="0" y="6858000"/>
                  </a:lnTo>
                  <a:lnTo>
                    <a:pt x="19349" y="6858000"/>
                  </a:lnTo>
                  <a:lnTo>
                    <a:pt x="236958" y="6682507"/>
                  </a:lnTo>
                  <a:cubicBezTo>
                    <a:pt x="1199288" y="5896573"/>
                    <a:pt x="2138530" y="5258455"/>
                    <a:pt x="2202283" y="3810283"/>
                  </a:cubicBezTo>
                  <a:cubicBezTo>
                    <a:pt x="2270080" y="2270266"/>
                    <a:pt x="1836289" y="886318"/>
                    <a:pt x="982018" y="2521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4FA0FCC3-C3EB-4933-989D-9580D651C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86345" y="0"/>
              <a:ext cx="2556118" cy="6858000"/>
            </a:xfrm>
            <a:custGeom>
              <a:avLst/>
              <a:gdLst>
                <a:gd name="connsiteX0" fmla="*/ 955085 w 2209181"/>
                <a:gd name="connsiteY0" fmla="*/ 0 h 6858000"/>
                <a:gd name="connsiteX1" fmla="*/ 937727 w 2209181"/>
                <a:gd name="connsiteY1" fmla="*/ 0 h 6858000"/>
                <a:gd name="connsiteX2" fmla="*/ 963738 w 2209181"/>
                <a:gd name="connsiteY2" fmla="*/ 24346 h 6858000"/>
                <a:gd name="connsiteX3" fmla="*/ 2184004 w 2209181"/>
                <a:gd name="connsiteY3" fmla="*/ 3809420 h 6858000"/>
                <a:gd name="connsiteX4" fmla="*/ 218679 w 2209181"/>
                <a:gd name="connsiteY4" fmla="*/ 6681644 h 6858000"/>
                <a:gd name="connsiteX5" fmla="*/ 0 w 2209181"/>
                <a:gd name="connsiteY5" fmla="*/ 6858000 h 6858000"/>
                <a:gd name="connsiteX6" fmla="*/ 19349 w 2209181"/>
                <a:gd name="connsiteY6" fmla="*/ 6858000 h 6858000"/>
                <a:gd name="connsiteX7" fmla="*/ 236958 w 2209181"/>
                <a:gd name="connsiteY7" fmla="*/ 6682507 h 6858000"/>
                <a:gd name="connsiteX8" fmla="*/ 2202283 w 2209181"/>
                <a:gd name="connsiteY8" fmla="*/ 3810283 h 6858000"/>
                <a:gd name="connsiteX9" fmla="*/ 982018 w 2209181"/>
                <a:gd name="connsiteY9" fmla="*/ 252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55085" y="0"/>
                  </a:moveTo>
                  <a:lnTo>
                    <a:pt x="937727" y="0"/>
                  </a:lnTo>
                  <a:lnTo>
                    <a:pt x="963738" y="24346"/>
                  </a:lnTo>
                  <a:cubicBezTo>
                    <a:pt x="1818009" y="885455"/>
                    <a:pt x="2251801" y="2269402"/>
                    <a:pt x="2184004" y="3809420"/>
                  </a:cubicBezTo>
                  <a:cubicBezTo>
                    <a:pt x="2120250" y="5257592"/>
                    <a:pt x="1181008" y="5895709"/>
                    <a:pt x="218679" y="6681644"/>
                  </a:cubicBezTo>
                  <a:lnTo>
                    <a:pt x="0" y="6858000"/>
                  </a:lnTo>
                  <a:lnTo>
                    <a:pt x="19349" y="6858000"/>
                  </a:lnTo>
                  <a:lnTo>
                    <a:pt x="236958" y="6682507"/>
                  </a:lnTo>
                  <a:cubicBezTo>
                    <a:pt x="1199288" y="5896573"/>
                    <a:pt x="2138530" y="5258455"/>
                    <a:pt x="2202283" y="3810283"/>
                  </a:cubicBezTo>
                  <a:cubicBezTo>
                    <a:pt x="2270080" y="2270266"/>
                    <a:pt x="1836289" y="886318"/>
                    <a:pt x="982018" y="2521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8" name="Title 1">
            <a:extLst>
              <a:ext uri="{FF2B5EF4-FFF2-40B4-BE49-F238E27FC236}">
                <a16:creationId xmlns:a16="http://schemas.microsoft.com/office/drawing/2014/main" id="{DD8F1C5C-B7BC-B53F-AAE7-FBBDDDF515C3}"/>
              </a:ext>
            </a:extLst>
          </p:cNvPr>
          <p:cNvSpPr txBox="1">
            <a:spLocks/>
          </p:cNvSpPr>
          <p:nvPr/>
        </p:nvSpPr>
        <p:spPr>
          <a:xfrm>
            <a:off x="1898847" y="781910"/>
            <a:ext cx="8394306" cy="1364776"/>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4600" dirty="0"/>
              <a:t>Table Creation   </a:t>
            </a:r>
          </a:p>
          <a:p>
            <a:pPr algn="ctr">
              <a:spcAft>
                <a:spcPts val="600"/>
              </a:spcAft>
            </a:pPr>
            <a:r>
              <a:rPr lang="en-US" sz="4600" dirty="0"/>
              <a:t>-  Items &amp; Categories</a:t>
            </a:r>
          </a:p>
        </p:txBody>
      </p:sp>
      <p:pic>
        <p:nvPicPr>
          <p:cNvPr id="4" name="Picture 3" descr="Text&#10;&#10;Description automatically generated">
            <a:extLst>
              <a:ext uri="{FF2B5EF4-FFF2-40B4-BE49-F238E27FC236}">
                <a16:creationId xmlns:a16="http://schemas.microsoft.com/office/drawing/2014/main" id="{B2C7BF40-FEEA-7E55-1F7A-5A9BA06CEB5F}"/>
              </a:ext>
            </a:extLst>
          </p:cNvPr>
          <p:cNvPicPr>
            <a:picLocks noChangeAspect="1"/>
          </p:cNvPicPr>
          <p:nvPr/>
        </p:nvPicPr>
        <p:blipFill>
          <a:blip r:embed="rId2"/>
          <a:stretch>
            <a:fillRect/>
          </a:stretch>
        </p:blipFill>
        <p:spPr>
          <a:xfrm>
            <a:off x="225049" y="3133541"/>
            <a:ext cx="5705415" cy="2800973"/>
          </a:xfrm>
          <a:prstGeom prst="rect">
            <a:avLst/>
          </a:prstGeom>
        </p:spPr>
      </p:pic>
      <p:pic>
        <p:nvPicPr>
          <p:cNvPr id="5" name="Picture 4" descr="Text&#10;&#10;Description automatically generated">
            <a:extLst>
              <a:ext uri="{FF2B5EF4-FFF2-40B4-BE49-F238E27FC236}">
                <a16:creationId xmlns:a16="http://schemas.microsoft.com/office/drawing/2014/main" id="{65DC4634-52DD-B0DF-9ABC-90E87C26A135}"/>
              </a:ext>
            </a:extLst>
          </p:cNvPr>
          <p:cNvPicPr>
            <a:picLocks noChangeAspect="1"/>
          </p:cNvPicPr>
          <p:nvPr/>
        </p:nvPicPr>
        <p:blipFill>
          <a:blip r:embed="rId3"/>
          <a:stretch>
            <a:fillRect/>
          </a:stretch>
        </p:blipFill>
        <p:spPr>
          <a:xfrm>
            <a:off x="6297180" y="3101856"/>
            <a:ext cx="5705416" cy="2800973"/>
          </a:xfrm>
          <a:prstGeom prst="rect">
            <a:avLst/>
          </a:prstGeom>
        </p:spPr>
      </p:pic>
    </p:spTree>
    <p:extLst>
      <p:ext uri="{BB962C8B-B14F-4D97-AF65-F5344CB8AC3E}">
        <p14:creationId xmlns:p14="http://schemas.microsoft.com/office/powerpoint/2010/main" val="3180631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13">
            <a:extLst>
              <a:ext uri="{FF2B5EF4-FFF2-40B4-BE49-F238E27FC236}">
                <a16:creationId xmlns:a16="http://schemas.microsoft.com/office/drawing/2014/main" id="{C5278130-DFE0-457B-8698-88DF69019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3" name="Rectangle 15">
            <a:extLst>
              <a:ext uri="{FF2B5EF4-FFF2-40B4-BE49-F238E27FC236}">
                <a16:creationId xmlns:a16="http://schemas.microsoft.com/office/drawing/2014/main" id="{2F99531B-1681-4D6E-BECB-18325B33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4" name="Rectangle 17">
            <a:extLst>
              <a:ext uri="{FF2B5EF4-FFF2-40B4-BE49-F238E27FC236}">
                <a16:creationId xmlns:a16="http://schemas.microsoft.com/office/drawing/2014/main" id="{B31100F1-D354-4213-A20A-AB7AD9574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368A13-74F2-D6BD-3E10-3A229D886E48}"/>
              </a:ext>
            </a:extLst>
          </p:cNvPr>
          <p:cNvSpPr>
            <a:spLocks noGrp="1"/>
          </p:cNvSpPr>
          <p:nvPr>
            <p:ph type="title"/>
          </p:nvPr>
        </p:nvSpPr>
        <p:spPr>
          <a:xfrm>
            <a:off x="422899" y="576263"/>
            <a:ext cx="5206802" cy="2967606"/>
          </a:xfrm>
        </p:spPr>
        <p:txBody>
          <a:bodyPr vert="horz" lIns="91440" tIns="45720" rIns="91440" bIns="45720" rtlCol="0" anchor="b">
            <a:normAutofit/>
          </a:bodyPr>
          <a:lstStyle/>
          <a:p>
            <a:r>
              <a:rPr lang="en-US" sz="4800" kern="1200">
                <a:solidFill>
                  <a:schemeClr val="tx1"/>
                </a:solidFill>
                <a:latin typeface="+mj-lt"/>
                <a:ea typeface="+mj-ea"/>
                <a:cs typeface="+mj-cs"/>
              </a:rPr>
              <a:t>Table Creation   -  Customers &amp; Orders</a:t>
            </a:r>
            <a:br>
              <a:rPr lang="en-US" sz="4800" kern="1200">
                <a:solidFill>
                  <a:schemeClr val="tx1"/>
                </a:solidFill>
                <a:latin typeface="+mj-lt"/>
                <a:ea typeface="+mj-ea"/>
                <a:cs typeface="+mj-cs"/>
              </a:rPr>
            </a:br>
            <a:endParaRPr lang="en-US" sz="4800" kern="1200">
              <a:solidFill>
                <a:schemeClr val="tx1"/>
              </a:solidFill>
              <a:latin typeface="+mj-lt"/>
              <a:ea typeface="+mj-ea"/>
              <a:cs typeface="+mj-cs"/>
            </a:endParaRPr>
          </a:p>
        </p:txBody>
      </p:sp>
      <p:pic>
        <p:nvPicPr>
          <p:cNvPr id="7" name="Picture 6" descr="Text&#10;&#10;Description automatically generated">
            <a:extLst>
              <a:ext uri="{FF2B5EF4-FFF2-40B4-BE49-F238E27FC236}">
                <a16:creationId xmlns:a16="http://schemas.microsoft.com/office/drawing/2014/main" id="{23819033-B4CD-5532-6667-25E62CBF806D}"/>
              </a:ext>
            </a:extLst>
          </p:cNvPr>
          <p:cNvPicPr>
            <a:picLocks noChangeAspect="1"/>
          </p:cNvPicPr>
          <p:nvPr/>
        </p:nvPicPr>
        <p:blipFill rotWithShape="1">
          <a:blip r:embed="rId2"/>
          <a:srcRect r="4587" b="-2"/>
          <a:stretch/>
        </p:blipFill>
        <p:spPr>
          <a:xfrm>
            <a:off x="6234114" y="699899"/>
            <a:ext cx="5130019" cy="1726154"/>
          </a:xfrm>
          <a:prstGeom prst="rect">
            <a:avLst/>
          </a:prstGeom>
        </p:spPr>
      </p:pic>
      <p:sp>
        <p:nvSpPr>
          <p:cNvPr id="45" name="Rectangle 19">
            <a:extLst>
              <a:ext uri="{FF2B5EF4-FFF2-40B4-BE49-F238E27FC236}">
                <a16:creationId xmlns:a16="http://schemas.microsoft.com/office/drawing/2014/main" id="{C3C5EE4D-CBCB-4DDE-A660-52A9B267F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64130" y="702088"/>
            <a:ext cx="825987" cy="173394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5" name="Picture 4" descr="Text&#10;&#10;Description automatically generated">
            <a:extLst>
              <a:ext uri="{FF2B5EF4-FFF2-40B4-BE49-F238E27FC236}">
                <a16:creationId xmlns:a16="http://schemas.microsoft.com/office/drawing/2014/main" id="{2814DD9D-967F-7F18-AB95-E610B8697553}"/>
              </a:ext>
            </a:extLst>
          </p:cNvPr>
          <p:cNvPicPr>
            <a:picLocks noChangeAspect="1"/>
          </p:cNvPicPr>
          <p:nvPr/>
        </p:nvPicPr>
        <p:blipFill rotWithShape="1">
          <a:blip r:embed="rId3"/>
          <a:srcRect t="5470" r="2" b="25040"/>
          <a:stretch/>
        </p:blipFill>
        <p:spPr>
          <a:xfrm>
            <a:off x="6234114" y="2521779"/>
            <a:ext cx="5130018" cy="1757575"/>
          </a:xfrm>
          <a:prstGeom prst="rect">
            <a:avLst/>
          </a:prstGeom>
        </p:spPr>
      </p:pic>
      <p:pic>
        <p:nvPicPr>
          <p:cNvPr id="9" name="Picture 8" descr="Text&#10;&#10;Description automatically generated">
            <a:extLst>
              <a:ext uri="{FF2B5EF4-FFF2-40B4-BE49-F238E27FC236}">
                <a16:creationId xmlns:a16="http://schemas.microsoft.com/office/drawing/2014/main" id="{4D9868BB-15F0-03B0-D073-E6B47E7343F2}"/>
              </a:ext>
            </a:extLst>
          </p:cNvPr>
          <p:cNvPicPr>
            <a:picLocks noChangeAspect="1"/>
          </p:cNvPicPr>
          <p:nvPr/>
        </p:nvPicPr>
        <p:blipFill rotWithShape="1">
          <a:blip r:embed="rId4"/>
          <a:srcRect t="618" r="-3" b="13183"/>
          <a:stretch/>
        </p:blipFill>
        <p:spPr>
          <a:xfrm>
            <a:off x="6234115" y="4360422"/>
            <a:ext cx="5130018" cy="1757576"/>
          </a:xfrm>
          <a:prstGeom prst="rect">
            <a:avLst/>
          </a:prstGeom>
        </p:spPr>
      </p:pic>
      <p:cxnSp>
        <p:nvCxnSpPr>
          <p:cNvPr id="46" name="Straight Connector 21">
            <a:extLst>
              <a:ext uri="{FF2B5EF4-FFF2-40B4-BE49-F238E27FC236}">
                <a16:creationId xmlns:a16="http://schemas.microsoft.com/office/drawing/2014/main" id="{ADF9D7C6-F5C1-4F7F-957D-8F47CC38D7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23">
            <a:extLst>
              <a:ext uri="{FF2B5EF4-FFF2-40B4-BE49-F238E27FC236}">
                <a16:creationId xmlns:a16="http://schemas.microsoft.com/office/drawing/2014/main" id="{5AD91B30-4304-4CFF-90E1-F076C0595B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7998"/>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683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11">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340DCAF6-65F7-B545-BCD7-61284F68CDD8}"/>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sz="3600" kern="1200" dirty="0">
                <a:solidFill>
                  <a:schemeClr val="tx1"/>
                </a:solidFill>
                <a:latin typeface="+mj-lt"/>
                <a:ea typeface="+mj-ea"/>
                <a:cs typeface="+mj-cs"/>
              </a:rPr>
              <a:t>Insert Data - into Items table</a:t>
            </a:r>
          </a:p>
        </p:txBody>
      </p:sp>
      <p:pic>
        <p:nvPicPr>
          <p:cNvPr id="7" name="Picture 6" descr="Text&#10;&#10;Description automatically generated">
            <a:extLst>
              <a:ext uri="{FF2B5EF4-FFF2-40B4-BE49-F238E27FC236}">
                <a16:creationId xmlns:a16="http://schemas.microsoft.com/office/drawing/2014/main" id="{CB30F5F3-C248-F8A0-98FE-38F5A828AE46}"/>
              </a:ext>
            </a:extLst>
          </p:cNvPr>
          <p:cNvPicPr>
            <a:picLocks noChangeAspect="1"/>
          </p:cNvPicPr>
          <p:nvPr/>
        </p:nvPicPr>
        <p:blipFill>
          <a:blip r:embed="rId2"/>
          <a:stretch>
            <a:fillRect/>
          </a:stretch>
        </p:blipFill>
        <p:spPr>
          <a:xfrm>
            <a:off x="2324220" y="1844191"/>
            <a:ext cx="7543559" cy="4598231"/>
          </a:xfrm>
          <a:prstGeom prst="rect">
            <a:avLst/>
          </a:prstGeom>
        </p:spPr>
      </p:pic>
      <p:sp>
        <p:nvSpPr>
          <p:cNvPr id="43" name="Freeform: Shape 15">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3579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340DCAF6-65F7-B545-BCD7-61284F68CDD8}"/>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sz="2400" dirty="0"/>
              <a:t>Insert Data - into Customers table</a:t>
            </a:r>
            <a:endParaRPr lang="en-US" sz="2300" kern="1200" dirty="0">
              <a:solidFill>
                <a:schemeClr val="tx1"/>
              </a:solidFill>
              <a:latin typeface="+mj-lt"/>
              <a:ea typeface="+mj-ea"/>
              <a:cs typeface="+mj-cs"/>
            </a:endParaRPr>
          </a:p>
        </p:txBody>
      </p:sp>
      <p:pic>
        <p:nvPicPr>
          <p:cNvPr id="5" name="Picture 4" descr="Text&#10;&#10;Description automatically generated">
            <a:extLst>
              <a:ext uri="{FF2B5EF4-FFF2-40B4-BE49-F238E27FC236}">
                <a16:creationId xmlns:a16="http://schemas.microsoft.com/office/drawing/2014/main" id="{76D2856C-181A-355E-5BC0-5C6AC97852E9}"/>
              </a:ext>
            </a:extLst>
          </p:cNvPr>
          <p:cNvPicPr>
            <a:picLocks noChangeAspect="1"/>
          </p:cNvPicPr>
          <p:nvPr/>
        </p:nvPicPr>
        <p:blipFill>
          <a:blip r:embed="rId2"/>
          <a:stretch>
            <a:fillRect/>
          </a:stretch>
        </p:blipFill>
        <p:spPr>
          <a:xfrm>
            <a:off x="1684217" y="2072640"/>
            <a:ext cx="8811691" cy="4128135"/>
          </a:xfrm>
          <a:prstGeom prst="rect">
            <a:avLst/>
          </a:prstGeom>
        </p:spPr>
      </p:pic>
      <p:sp>
        <p:nvSpPr>
          <p:cNvPr id="14" name="Freeform: Shape 13">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16613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341</Words>
  <Application>Microsoft Macintosh PowerPoint</Application>
  <PresentationFormat>Widescreen</PresentationFormat>
  <Paragraphs>37</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Meiryo</vt:lpstr>
      <vt:lpstr>Arial</vt:lpstr>
      <vt:lpstr>Calibri</vt:lpstr>
      <vt:lpstr>Calibri Light</vt:lpstr>
      <vt:lpstr>Helvetica Neue Medium</vt:lpstr>
      <vt:lpstr>Office Theme</vt:lpstr>
      <vt:lpstr>PowerPoint Presentation</vt:lpstr>
      <vt:lpstr>Business Senario Description</vt:lpstr>
      <vt:lpstr> Swimming Lane Diagram</vt:lpstr>
      <vt:lpstr>ER Diagram</vt:lpstr>
      <vt:lpstr>Table Creation   -  Customers &amp; Orders</vt:lpstr>
      <vt:lpstr>PowerPoint Presentation</vt:lpstr>
      <vt:lpstr>Table Creation   -  Customers &amp; Orders </vt:lpstr>
      <vt:lpstr>Insert Data - into Items table</vt:lpstr>
      <vt:lpstr>Insert Data - into Customers table</vt:lpstr>
      <vt:lpstr>Insert Data - into Categories table</vt:lpstr>
      <vt:lpstr>Insert Data - into Staff table</vt:lpstr>
      <vt:lpstr>Insert Data - into Payment table</vt:lpstr>
      <vt:lpstr>Load Order/Feedback data via CSV file</vt:lpstr>
      <vt:lpstr>Order Type Count Without Join</vt:lpstr>
      <vt:lpstr>Trigger</vt:lpstr>
      <vt:lpstr>Procedure</vt:lpstr>
      <vt:lpstr>Sales per Day</vt:lpstr>
      <vt:lpstr>Sales per Category</vt:lpstr>
      <vt:lpstr>Sales per Type</vt:lpstr>
      <vt:lpstr>Sales per Item</vt:lpstr>
      <vt:lpstr>Payment per Order</vt:lpstr>
      <vt:lpstr>Staff Rating</vt:lpstr>
      <vt:lpstr> Reporting- Spending per Individual Cutsomer</vt:lpstr>
      <vt:lpstr>PowerPoint Presentation</vt:lpstr>
      <vt:lpstr> Sales revenue fluctuates each day. </vt:lpstr>
      <vt:lpstr> Sales per Category</vt:lpstr>
      <vt:lpstr> Staff Performance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Ding-Conry Yancey</dc:creator>
  <cp:lastModifiedBy>Ding-Conry Yancey</cp:lastModifiedBy>
  <cp:revision>3</cp:revision>
  <dcterms:created xsi:type="dcterms:W3CDTF">2022-07-12T20:42:45Z</dcterms:created>
  <dcterms:modified xsi:type="dcterms:W3CDTF">2022-07-12T21:54:53Z</dcterms:modified>
</cp:coreProperties>
</file>