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8" r:id="rId3"/>
    <p:sldId id="257" r:id="rId4"/>
    <p:sldId id="258" r:id="rId5"/>
    <p:sldId id="259" r:id="rId6"/>
    <p:sldId id="282" r:id="rId7"/>
    <p:sldId id="283" r:id="rId8"/>
    <p:sldId id="261" r:id="rId9"/>
    <p:sldId id="262" r:id="rId10"/>
    <p:sldId id="284" r:id="rId11"/>
    <p:sldId id="285" r:id="rId12"/>
    <p:sldId id="286" r:id="rId13"/>
    <p:sldId id="264" r:id="rId14"/>
    <p:sldId id="289" r:id="rId15"/>
    <p:sldId id="287" r:id="rId16"/>
    <p:sldId id="265" r:id="rId17"/>
    <p:sldId id="266" r:id="rId18"/>
    <p:sldId id="268" r:id="rId19"/>
    <p:sldId id="269" r:id="rId20"/>
    <p:sldId id="270" r:id="rId21"/>
    <p:sldId id="272" r:id="rId22"/>
    <p:sldId id="273" r:id="rId23"/>
    <p:sldId id="267" r:id="rId24"/>
    <p:sldId id="275" r:id="rId25"/>
    <p:sldId id="276" r:id="rId26"/>
    <p:sldId id="277" r:id="rId27"/>
    <p:sldId id="278" r:id="rId28"/>
    <p:sldId id="279" r:id="rId29"/>
    <p:sldId id="280" r:id="rId30"/>
    <p:sldId id="281" r:id="rId3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46"/>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F1F2-0C06-8FB5-1475-F9EF3516ED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A5FCBEFC-7F2E-8C7E-3544-FBD39C836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E17E3116-BAFD-C105-A8FE-EDDF88CB49C0}"/>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5" name="Footer Placeholder 4">
            <a:extLst>
              <a:ext uri="{FF2B5EF4-FFF2-40B4-BE49-F238E27FC236}">
                <a16:creationId xmlns:a16="http://schemas.microsoft.com/office/drawing/2014/main" id="{930AFE68-A02B-E568-B4BB-247045EDB7D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4D39C03-317B-B488-3D19-EA0D63290FD6}"/>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00373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0C35-A5D2-7E26-9AD7-077F9A3D956D}"/>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DE66828C-06A2-8239-740E-7F8AF2B82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31FBA82-4E26-E9ED-A67D-13618FBDEF46}"/>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5" name="Footer Placeholder 4">
            <a:extLst>
              <a:ext uri="{FF2B5EF4-FFF2-40B4-BE49-F238E27FC236}">
                <a16:creationId xmlns:a16="http://schemas.microsoft.com/office/drawing/2014/main" id="{7FDA6088-C789-4D6D-80DF-E855FCE660C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BE5CFFA-4831-9351-2367-BEB60D6238A0}"/>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6163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2DE9D4-BCC5-CC24-5914-272451E7CF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45DA19BB-2010-4D24-707C-6EBC05B83E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DB31148-B995-B7FF-5910-837A295B2422}"/>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5" name="Footer Placeholder 4">
            <a:extLst>
              <a:ext uri="{FF2B5EF4-FFF2-40B4-BE49-F238E27FC236}">
                <a16:creationId xmlns:a16="http://schemas.microsoft.com/office/drawing/2014/main" id="{4531E8D9-C3F4-56AF-E3F7-EB1C9ED349A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37FCB0C-A74A-16B0-B96F-FE77BE86BE9D}"/>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205844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7A21-989F-1FF8-E917-C10F535C54F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5D43F893-955E-E2AD-A178-E6B028D5A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7992381-9DFE-1C4D-E8AB-7CE87454885D}"/>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5" name="Footer Placeholder 4">
            <a:extLst>
              <a:ext uri="{FF2B5EF4-FFF2-40B4-BE49-F238E27FC236}">
                <a16:creationId xmlns:a16="http://schemas.microsoft.com/office/drawing/2014/main" id="{D21218D1-D931-3EC8-F330-3E9BDC197B0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D12FE9A-769A-750F-B1E8-69FA8B273844}"/>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57115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D1EA-1017-21BA-7FC1-D71696B990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C30951F1-B81D-1BDA-8434-64837DE60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2E5A1-A57F-44F4-F9F4-A16A456799B0}"/>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5" name="Footer Placeholder 4">
            <a:extLst>
              <a:ext uri="{FF2B5EF4-FFF2-40B4-BE49-F238E27FC236}">
                <a16:creationId xmlns:a16="http://schemas.microsoft.com/office/drawing/2014/main" id="{9DBB0B72-0F75-4A25-965B-A20648CE157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40E67FE-C316-FAEC-743F-39877A8B1C25}"/>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168100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73C0-8FF3-0CBB-CF2D-ED0D134BB87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E4035F1-E00D-2196-687F-94F62B6A7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EF7745AF-4ED8-22A2-1C13-AD454220A7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68F61FC8-7055-98BB-6FFF-8877CCE07781}"/>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6" name="Footer Placeholder 5">
            <a:extLst>
              <a:ext uri="{FF2B5EF4-FFF2-40B4-BE49-F238E27FC236}">
                <a16:creationId xmlns:a16="http://schemas.microsoft.com/office/drawing/2014/main" id="{335B976B-E86C-9297-FCCB-4A756609B96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16FFA7D-4512-7005-03C8-145F95DAAA6A}"/>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50898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5C4E-20F0-184F-7F0D-836CD0A6C404}"/>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71AF9D5-2A82-B8CA-C5FC-877D7499B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1BF74B-845C-F511-FC1C-90C13B4D30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F47F559-390D-F033-A923-0DE0F27D3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B2590D-0E44-DCE4-446F-C7CB8730D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7D45D35-D52C-E115-2946-A27A9834FBC4}"/>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8" name="Footer Placeholder 7">
            <a:extLst>
              <a:ext uri="{FF2B5EF4-FFF2-40B4-BE49-F238E27FC236}">
                <a16:creationId xmlns:a16="http://schemas.microsoft.com/office/drawing/2014/main" id="{48943147-BDDF-4946-54B0-ACFDE052E6FD}"/>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F3BE0C9B-C6AB-04D8-2808-4286A4AB62C3}"/>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97452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866E-390F-0FC4-728A-7D4643ED5C68}"/>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9A32367C-5552-A2D9-3A93-1F066830D144}"/>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4" name="Footer Placeholder 3">
            <a:extLst>
              <a:ext uri="{FF2B5EF4-FFF2-40B4-BE49-F238E27FC236}">
                <a16:creationId xmlns:a16="http://schemas.microsoft.com/office/drawing/2014/main" id="{099F9A49-C62F-5AA4-1A42-FF1096B17983}"/>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4F3A3E69-F864-CBDC-31BA-900B848FD798}"/>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73059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74642-0035-6FD7-09BF-DDA1311C0869}"/>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3" name="Footer Placeholder 2">
            <a:extLst>
              <a:ext uri="{FF2B5EF4-FFF2-40B4-BE49-F238E27FC236}">
                <a16:creationId xmlns:a16="http://schemas.microsoft.com/office/drawing/2014/main" id="{7CA0ED26-B8A9-1238-C975-05400F333A1F}"/>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A35CCFCA-25C6-3DB3-FFFE-03D3C4C86D9C}"/>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187369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7D0D-83CE-67DB-41A7-73835F068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ABFE4773-79DE-F673-37B0-2EE4CC636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EE847EAB-CB3C-0C09-0882-E6405525D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F1DB1-CC27-F18A-3E7F-1E0E1C92E630}"/>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6" name="Footer Placeholder 5">
            <a:extLst>
              <a:ext uri="{FF2B5EF4-FFF2-40B4-BE49-F238E27FC236}">
                <a16:creationId xmlns:a16="http://schemas.microsoft.com/office/drawing/2014/main" id="{CE75DDED-B688-CD14-17C5-91979301ADB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816CDB97-75B0-DEC2-D358-FB2E291E386C}"/>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72160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B330-D93E-1E40-62F0-8FE5CDF37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75C1915B-9315-EA2C-58AE-ABFCB71E50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97024425-205E-C24C-19DC-C255A3604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5E6C3-B4D3-5E4F-83D6-19062E29C717}"/>
              </a:ext>
            </a:extLst>
          </p:cNvPr>
          <p:cNvSpPr>
            <a:spLocks noGrp="1"/>
          </p:cNvSpPr>
          <p:nvPr>
            <p:ph type="dt" sz="half" idx="10"/>
          </p:nvPr>
        </p:nvSpPr>
        <p:spPr/>
        <p:txBody>
          <a:bodyPr/>
          <a:lstStyle/>
          <a:p>
            <a:fld id="{1AE28AA2-DCEF-7745-B66F-6A893B7C9186}" type="datetimeFigureOut">
              <a:rPr lang="en-CN" smtClean="0"/>
              <a:t>07/14/2022</a:t>
            </a:fld>
            <a:endParaRPr lang="en-CN"/>
          </a:p>
        </p:txBody>
      </p:sp>
      <p:sp>
        <p:nvSpPr>
          <p:cNvPr id="6" name="Footer Placeholder 5">
            <a:extLst>
              <a:ext uri="{FF2B5EF4-FFF2-40B4-BE49-F238E27FC236}">
                <a16:creationId xmlns:a16="http://schemas.microsoft.com/office/drawing/2014/main" id="{DC1CF54B-A663-CA66-29F2-E1F7074E20D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FBF3689-B19C-C33D-B4DF-57CE4724CEDA}"/>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9608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0767C-C2F9-6F63-534A-CFA6A26CC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73B2B38E-E0EB-51DC-1980-0C83404A6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82004C5-B91E-1982-FDE2-0CA7CA415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28AA2-DCEF-7745-B66F-6A893B7C9186}" type="datetimeFigureOut">
              <a:rPr lang="en-CN" smtClean="0"/>
              <a:t>07/14/2022</a:t>
            </a:fld>
            <a:endParaRPr lang="en-CN"/>
          </a:p>
        </p:txBody>
      </p:sp>
      <p:sp>
        <p:nvSpPr>
          <p:cNvPr id="5" name="Footer Placeholder 4">
            <a:extLst>
              <a:ext uri="{FF2B5EF4-FFF2-40B4-BE49-F238E27FC236}">
                <a16:creationId xmlns:a16="http://schemas.microsoft.com/office/drawing/2014/main" id="{063EADAC-5B49-917A-E6F5-2DE440E7B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FBBA2710-020B-ED33-78D5-C1D0DED82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72196-2951-B142-9264-BA059BD714C6}" type="slidenum">
              <a:rPr lang="en-CN" smtClean="0"/>
              <a:t>‹#›</a:t>
            </a:fld>
            <a:endParaRPr lang="en-CN"/>
          </a:p>
        </p:txBody>
      </p:sp>
    </p:spTree>
    <p:extLst>
      <p:ext uri="{BB962C8B-B14F-4D97-AF65-F5344CB8AC3E}">
        <p14:creationId xmlns:p14="http://schemas.microsoft.com/office/powerpoint/2010/main" val="313563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tomatoes&#10;&#10;Description automatically generated with low confidence">
            <a:extLst>
              <a:ext uri="{FF2B5EF4-FFF2-40B4-BE49-F238E27FC236}">
                <a16:creationId xmlns:a16="http://schemas.microsoft.com/office/drawing/2014/main" id="{71E843F7-5A30-6C3E-49DB-E9FCFB78A952}"/>
              </a:ext>
            </a:extLst>
          </p:cNvPr>
          <p:cNvPicPr>
            <a:picLocks noChangeAspect="1"/>
          </p:cNvPicPr>
          <p:nvPr/>
        </p:nvPicPr>
        <p:blipFill rotWithShape="1">
          <a:blip r:embed="rId2"/>
          <a:srcRect b="960"/>
          <a:stretch/>
        </p:blipFill>
        <p:spPr>
          <a:xfrm>
            <a:off x="21" y="28576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8" name="Subtitle 7">
            <a:extLst>
              <a:ext uri="{FF2B5EF4-FFF2-40B4-BE49-F238E27FC236}">
                <a16:creationId xmlns:a16="http://schemas.microsoft.com/office/drawing/2014/main" id="{F0AFD964-DCB1-273E-5466-412BC43355EE}"/>
              </a:ext>
            </a:extLst>
          </p:cNvPr>
          <p:cNvSpPr>
            <a:spLocks noGrp="1"/>
          </p:cNvSpPr>
          <p:nvPr>
            <p:ph type="subTitle" idx="1"/>
          </p:nvPr>
        </p:nvSpPr>
        <p:spPr>
          <a:xfrm>
            <a:off x="1251585" y="5545096"/>
            <a:ext cx="9688830" cy="1655762"/>
          </a:xfrm>
        </p:spPr>
        <p:txBody>
          <a:bodyPr>
            <a:normAutofit fontScale="92500" lnSpcReduction="20000"/>
          </a:bodyPr>
          <a:lstStyle/>
          <a:p>
            <a:r>
              <a:rPr lang="en-CN" sz="3900" i="1" dirty="0"/>
              <a:t>Safeway Online Order</a:t>
            </a:r>
          </a:p>
          <a:p>
            <a:endParaRPr lang="en-CN" dirty="0"/>
          </a:p>
          <a:p>
            <a:r>
              <a:rPr lang="en-CN" dirty="0"/>
              <a:t>Group 4:        Juzheng Shi, Yan(Yancey) Ding</a:t>
            </a:r>
          </a:p>
          <a:p>
            <a:r>
              <a:rPr lang="en-CN" dirty="0"/>
              <a:t>                                 </a:t>
            </a:r>
          </a:p>
          <a:p>
            <a:endParaRPr lang="en-CN" dirty="0"/>
          </a:p>
        </p:txBody>
      </p:sp>
    </p:spTree>
    <p:extLst>
      <p:ext uri="{BB962C8B-B14F-4D97-AF65-F5344CB8AC3E}">
        <p14:creationId xmlns:p14="http://schemas.microsoft.com/office/powerpoint/2010/main" val="423670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40DCAF6-65F7-B545-BCD7-61284F68CDD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2400" dirty="0"/>
              <a:t>Insert Data - into </a:t>
            </a:r>
            <a:r>
              <a:rPr lang="en-US" sz="2400" u="sng" dirty="0"/>
              <a:t>Customers</a:t>
            </a:r>
            <a:r>
              <a:rPr lang="en-US" sz="2400" dirty="0"/>
              <a:t> table</a:t>
            </a:r>
            <a:endParaRPr lang="en-US" sz="2300" kern="1200" dirty="0">
              <a:solidFill>
                <a:schemeClr val="tx1"/>
              </a:solidFill>
              <a:latin typeface="+mj-lt"/>
              <a:ea typeface="+mj-ea"/>
              <a:cs typeface="+mj-cs"/>
            </a:endParaRPr>
          </a:p>
        </p:txBody>
      </p:sp>
      <p:pic>
        <p:nvPicPr>
          <p:cNvPr id="5" name="Picture 4" descr="Text&#10;&#10;Description automatically generated">
            <a:extLst>
              <a:ext uri="{FF2B5EF4-FFF2-40B4-BE49-F238E27FC236}">
                <a16:creationId xmlns:a16="http://schemas.microsoft.com/office/drawing/2014/main" id="{76D2856C-181A-355E-5BC0-5C6AC97852E9}"/>
              </a:ext>
            </a:extLst>
          </p:cNvPr>
          <p:cNvPicPr>
            <a:picLocks noChangeAspect="1"/>
          </p:cNvPicPr>
          <p:nvPr/>
        </p:nvPicPr>
        <p:blipFill>
          <a:blip r:embed="rId2"/>
          <a:stretch>
            <a:fillRect/>
          </a:stretch>
        </p:blipFill>
        <p:spPr>
          <a:xfrm>
            <a:off x="1684217" y="2072640"/>
            <a:ext cx="8811691" cy="412813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66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40DCAF6-65F7-B545-BCD7-61284F68CDD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2400" dirty="0"/>
              <a:t>Insert Data - into </a:t>
            </a:r>
            <a:r>
              <a:rPr lang="en-US" sz="2400" u="sng" dirty="0"/>
              <a:t>Categories</a:t>
            </a:r>
            <a:r>
              <a:rPr lang="en-US" sz="2400" dirty="0"/>
              <a:t> table</a:t>
            </a:r>
            <a:endParaRPr lang="en-US" sz="2300" kern="1200" dirty="0">
              <a:solidFill>
                <a:schemeClr val="tx1"/>
              </a:solidFill>
              <a:latin typeface="+mj-lt"/>
              <a:ea typeface="+mj-ea"/>
              <a:cs typeface="+mj-cs"/>
            </a:endParaRPr>
          </a:p>
        </p:txBody>
      </p:sp>
      <p:pic>
        <p:nvPicPr>
          <p:cNvPr id="9" name="Picture 8" descr="Text&#10;&#10;Description automatically generated">
            <a:extLst>
              <a:ext uri="{FF2B5EF4-FFF2-40B4-BE49-F238E27FC236}">
                <a16:creationId xmlns:a16="http://schemas.microsoft.com/office/drawing/2014/main" id="{A7BDA5D7-2DE8-9B5F-9FBB-88C85F5AC63F}"/>
              </a:ext>
            </a:extLst>
          </p:cNvPr>
          <p:cNvPicPr>
            <a:picLocks noChangeAspect="1"/>
          </p:cNvPicPr>
          <p:nvPr/>
        </p:nvPicPr>
        <p:blipFill>
          <a:blip r:embed="rId2"/>
          <a:stretch>
            <a:fillRect/>
          </a:stretch>
        </p:blipFill>
        <p:spPr>
          <a:xfrm>
            <a:off x="1361908" y="2072640"/>
            <a:ext cx="9456309" cy="4128135"/>
          </a:xfrm>
          <a:prstGeom prst="rect">
            <a:avLst/>
          </a:prstGeom>
        </p:spPr>
      </p:pic>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34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FB7D2F8-6A1B-3E2A-34F2-86DBBD4CC179}"/>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2400" dirty="0"/>
              <a:t>Insert Data - into </a:t>
            </a:r>
            <a:r>
              <a:rPr lang="en-US" sz="2400" u="sng" dirty="0"/>
              <a:t>Staff</a:t>
            </a:r>
            <a:r>
              <a:rPr lang="en-US" sz="2400" dirty="0"/>
              <a:t> table</a:t>
            </a:r>
            <a:endParaRPr lang="en-US" sz="2300" kern="1200" dirty="0">
              <a:solidFill>
                <a:schemeClr val="tx1"/>
              </a:solidFill>
              <a:latin typeface="+mj-lt"/>
              <a:ea typeface="+mj-ea"/>
              <a:cs typeface="+mj-cs"/>
            </a:endParaRPr>
          </a:p>
        </p:txBody>
      </p:sp>
      <p:pic>
        <p:nvPicPr>
          <p:cNvPr id="7" name="Picture 6" descr="Text&#10;&#10;Description automatically generated">
            <a:extLst>
              <a:ext uri="{FF2B5EF4-FFF2-40B4-BE49-F238E27FC236}">
                <a16:creationId xmlns:a16="http://schemas.microsoft.com/office/drawing/2014/main" id="{07B12CF7-DEDC-E95C-125E-13280331ABD9}"/>
              </a:ext>
            </a:extLst>
          </p:cNvPr>
          <p:cNvPicPr>
            <a:picLocks noChangeAspect="1"/>
          </p:cNvPicPr>
          <p:nvPr/>
        </p:nvPicPr>
        <p:blipFill>
          <a:blip r:embed="rId2"/>
          <a:stretch>
            <a:fillRect/>
          </a:stretch>
        </p:blipFill>
        <p:spPr>
          <a:xfrm>
            <a:off x="1694363" y="2072640"/>
            <a:ext cx="8791398" cy="4128135"/>
          </a:xfrm>
          <a:prstGeom prst="rect">
            <a:avLst/>
          </a:prstGeom>
        </p:spPr>
      </p:pic>
      <p:sp>
        <p:nvSpPr>
          <p:cNvPr id="16" name="Freeform: Shape 15">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18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CCDAE-CE34-1CAF-7B55-B6A8EA02676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Load Order Data via CSV File</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B1D62188-FEB1-76E3-B64A-3329A7110705}"/>
              </a:ext>
            </a:extLst>
          </p:cNvPr>
          <p:cNvPicPr>
            <a:picLocks noChangeAspect="1"/>
          </p:cNvPicPr>
          <p:nvPr/>
        </p:nvPicPr>
        <p:blipFill>
          <a:blip r:embed="rId2"/>
          <a:stretch>
            <a:fillRect/>
          </a:stretch>
        </p:blipFill>
        <p:spPr>
          <a:xfrm>
            <a:off x="6254496" y="3652257"/>
            <a:ext cx="5614416" cy="1165083"/>
          </a:xfrm>
          <a:prstGeom prst="rect">
            <a:avLst/>
          </a:prstGeom>
        </p:spPr>
      </p:pic>
      <p:pic>
        <p:nvPicPr>
          <p:cNvPr id="6" name="Picture 5">
            <a:extLst>
              <a:ext uri="{FF2B5EF4-FFF2-40B4-BE49-F238E27FC236}">
                <a16:creationId xmlns:a16="http://schemas.microsoft.com/office/drawing/2014/main" id="{28BE05CA-562D-2B9C-1FF0-7533C7782B34}"/>
              </a:ext>
            </a:extLst>
          </p:cNvPr>
          <p:cNvPicPr>
            <a:picLocks noChangeAspect="1"/>
          </p:cNvPicPr>
          <p:nvPr/>
        </p:nvPicPr>
        <p:blipFill>
          <a:blip r:embed="rId3"/>
          <a:stretch>
            <a:fillRect/>
          </a:stretch>
        </p:blipFill>
        <p:spPr>
          <a:xfrm>
            <a:off x="0" y="2929217"/>
            <a:ext cx="6096000" cy="2252382"/>
          </a:xfrm>
          <a:prstGeom prst="rect">
            <a:avLst/>
          </a:prstGeom>
        </p:spPr>
      </p:pic>
    </p:spTree>
    <p:extLst>
      <p:ext uri="{BB962C8B-B14F-4D97-AF65-F5344CB8AC3E}">
        <p14:creationId xmlns:p14="http://schemas.microsoft.com/office/powerpoint/2010/main" val="39511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CCDAE-CE34-1CAF-7B55-B6A8EA02676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Load Feedback Data via CSV File</a:t>
            </a:r>
          </a:p>
        </p:txBody>
      </p:sp>
      <p:sp>
        <p:nvSpPr>
          <p:cNvPr id="2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A75EC0B7-E164-17EA-BBB1-42ABEE7B1A96}"/>
              </a:ext>
            </a:extLst>
          </p:cNvPr>
          <p:cNvPicPr>
            <a:picLocks noChangeAspect="1"/>
          </p:cNvPicPr>
          <p:nvPr/>
        </p:nvPicPr>
        <p:blipFill>
          <a:blip r:embed="rId2"/>
          <a:stretch>
            <a:fillRect/>
          </a:stretch>
        </p:blipFill>
        <p:spPr>
          <a:xfrm>
            <a:off x="1269260" y="2158722"/>
            <a:ext cx="2802032" cy="4361141"/>
          </a:xfrm>
          <a:prstGeom prst="rect">
            <a:avLst/>
          </a:prstGeom>
        </p:spPr>
      </p:pic>
      <p:pic>
        <p:nvPicPr>
          <p:cNvPr id="7" name="Picture 6" descr="Text&#10;&#10;Description automatically generated">
            <a:extLst>
              <a:ext uri="{FF2B5EF4-FFF2-40B4-BE49-F238E27FC236}">
                <a16:creationId xmlns:a16="http://schemas.microsoft.com/office/drawing/2014/main" id="{43B9D36B-AE37-4376-BDD7-360346CF0749}"/>
              </a:ext>
            </a:extLst>
          </p:cNvPr>
          <p:cNvPicPr>
            <a:picLocks noChangeAspect="1"/>
          </p:cNvPicPr>
          <p:nvPr/>
        </p:nvPicPr>
        <p:blipFill>
          <a:blip r:embed="rId3"/>
          <a:stretch>
            <a:fillRect/>
          </a:stretch>
        </p:blipFill>
        <p:spPr>
          <a:xfrm>
            <a:off x="5597271" y="3215734"/>
            <a:ext cx="5614416" cy="1259398"/>
          </a:xfrm>
          <a:prstGeom prst="rect">
            <a:avLst/>
          </a:prstGeom>
        </p:spPr>
      </p:pic>
    </p:spTree>
    <p:extLst>
      <p:ext uri="{BB962C8B-B14F-4D97-AF65-F5344CB8AC3E}">
        <p14:creationId xmlns:p14="http://schemas.microsoft.com/office/powerpoint/2010/main" val="204343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FB7D2F8-6A1B-3E2A-34F2-86DBBD4CC179}"/>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2400" dirty="0"/>
              <a:t>Insert Data - into </a:t>
            </a:r>
            <a:r>
              <a:rPr lang="en-US" sz="2400" u="sng" dirty="0"/>
              <a:t>Payment</a:t>
            </a:r>
            <a:r>
              <a:rPr lang="en-US" sz="2400" dirty="0"/>
              <a:t> table</a:t>
            </a:r>
            <a:endParaRPr lang="en-US" sz="2300" kern="1200" dirty="0">
              <a:solidFill>
                <a:schemeClr val="tx1"/>
              </a:solidFill>
              <a:latin typeface="+mj-lt"/>
              <a:ea typeface="+mj-ea"/>
              <a:cs typeface="+mj-cs"/>
            </a:endParaRPr>
          </a:p>
        </p:txBody>
      </p:sp>
      <p:pic>
        <p:nvPicPr>
          <p:cNvPr id="5" name="Picture 4" descr="A screenshot of a computer&#10;&#10;Description automatically generated with medium confidence">
            <a:extLst>
              <a:ext uri="{FF2B5EF4-FFF2-40B4-BE49-F238E27FC236}">
                <a16:creationId xmlns:a16="http://schemas.microsoft.com/office/drawing/2014/main" id="{BDC62BC8-C179-66AC-6511-E05CC3FA2D98}"/>
              </a:ext>
            </a:extLst>
          </p:cNvPr>
          <p:cNvPicPr>
            <a:picLocks noChangeAspect="1"/>
          </p:cNvPicPr>
          <p:nvPr/>
        </p:nvPicPr>
        <p:blipFill>
          <a:blip r:embed="rId2"/>
          <a:stretch>
            <a:fillRect/>
          </a:stretch>
        </p:blipFill>
        <p:spPr>
          <a:xfrm>
            <a:off x="80008" y="2180160"/>
            <a:ext cx="5063490" cy="3577548"/>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8662070A-2187-6D4F-B761-5D1AB3B9E3D8}"/>
              </a:ext>
            </a:extLst>
          </p:cNvPr>
          <p:cNvPicPr>
            <a:picLocks noChangeAspect="1"/>
          </p:cNvPicPr>
          <p:nvPr/>
        </p:nvPicPr>
        <p:blipFill>
          <a:blip r:embed="rId3"/>
          <a:stretch>
            <a:fillRect/>
          </a:stretch>
        </p:blipFill>
        <p:spPr>
          <a:xfrm>
            <a:off x="5707380" y="1811982"/>
            <a:ext cx="5733302" cy="4036874"/>
          </a:xfrm>
          <a:prstGeom prst="rect">
            <a:avLst/>
          </a:prstGeom>
        </p:spPr>
      </p:pic>
    </p:spTree>
    <p:extLst>
      <p:ext uri="{BB962C8B-B14F-4D97-AF65-F5344CB8AC3E}">
        <p14:creationId xmlns:p14="http://schemas.microsoft.com/office/powerpoint/2010/main" val="118077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264034-7509-3E13-C475-746FF3D65D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Order Type Count Without Join</a:t>
            </a:r>
          </a:p>
        </p:txBody>
      </p:sp>
      <p:pic>
        <p:nvPicPr>
          <p:cNvPr id="4" name="Picture 3">
            <a:extLst>
              <a:ext uri="{FF2B5EF4-FFF2-40B4-BE49-F238E27FC236}">
                <a16:creationId xmlns:a16="http://schemas.microsoft.com/office/drawing/2014/main" id="{061E9991-6C1A-F433-5D92-2A94D6961B80}"/>
              </a:ext>
            </a:extLst>
          </p:cNvPr>
          <p:cNvPicPr>
            <a:picLocks noChangeAspect="1"/>
          </p:cNvPicPr>
          <p:nvPr/>
        </p:nvPicPr>
        <p:blipFill>
          <a:blip r:embed="rId2"/>
          <a:stretch>
            <a:fillRect/>
          </a:stretch>
        </p:blipFill>
        <p:spPr>
          <a:xfrm>
            <a:off x="4774827" y="1456917"/>
            <a:ext cx="6197974" cy="3944165"/>
          </a:xfrm>
          <a:prstGeom prst="rect">
            <a:avLst/>
          </a:prstGeom>
        </p:spPr>
      </p:pic>
    </p:spTree>
    <p:extLst>
      <p:ext uri="{BB962C8B-B14F-4D97-AF65-F5344CB8AC3E}">
        <p14:creationId xmlns:p14="http://schemas.microsoft.com/office/powerpoint/2010/main" val="312890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Sales per Day</a:t>
            </a:r>
          </a:p>
        </p:txBody>
      </p:sp>
      <p:pic>
        <p:nvPicPr>
          <p:cNvPr id="5" name="Picture 4" descr="Graphical user interface, text, application&#10;&#10;Description automatically generated">
            <a:extLst>
              <a:ext uri="{FF2B5EF4-FFF2-40B4-BE49-F238E27FC236}">
                <a16:creationId xmlns:a16="http://schemas.microsoft.com/office/drawing/2014/main" id="{498D6F26-FB74-0FD2-CD73-1A33DEDF06A9}"/>
              </a:ext>
            </a:extLst>
          </p:cNvPr>
          <p:cNvPicPr>
            <a:picLocks noChangeAspect="1"/>
          </p:cNvPicPr>
          <p:nvPr/>
        </p:nvPicPr>
        <p:blipFill>
          <a:blip r:embed="rId2"/>
          <a:stretch>
            <a:fillRect/>
          </a:stretch>
        </p:blipFill>
        <p:spPr>
          <a:xfrm>
            <a:off x="1576038" y="1966293"/>
            <a:ext cx="9396762" cy="4627904"/>
          </a:xfrm>
          <a:prstGeom prst="rect">
            <a:avLst/>
          </a:prstGeom>
        </p:spPr>
      </p:pic>
    </p:spTree>
    <p:extLst>
      <p:ext uri="{BB962C8B-B14F-4D97-AF65-F5344CB8AC3E}">
        <p14:creationId xmlns:p14="http://schemas.microsoft.com/office/powerpoint/2010/main" val="185513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Sales per Category</a:t>
            </a:r>
          </a:p>
        </p:txBody>
      </p:sp>
      <p:pic>
        <p:nvPicPr>
          <p:cNvPr id="4" name="Picture 3" descr="Graphical user interface, text, application&#10;&#10;Description automatically generated">
            <a:extLst>
              <a:ext uri="{FF2B5EF4-FFF2-40B4-BE49-F238E27FC236}">
                <a16:creationId xmlns:a16="http://schemas.microsoft.com/office/drawing/2014/main" id="{34EC779E-20E6-FB94-D124-603F232D689B}"/>
              </a:ext>
            </a:extLst>
          </p:cNvPr>
          <p:cNvPicPr>
            <a:picLocks noChangeAspect="1"/>
          </p:cNvPicPr>
          <p:nvPr/>
        </p:nvPicPr>
        <p:blipFill>
          <a:blip r:embed="rId2"/>
          <a:stretch>
            <a:fillRect/>
          </a:stretch>
        </p:blipFill>
        <p:spPr>
          <a:xfrm>
            <a:off x="1954454" y="1966293"/>
            <a:ext cx="8283090" cy="4452160"/>
          </a:xfrm>
          <a:prstGeom prst="rect">
            <a:avLst/>
          </a:prstGeom>
        </p:spPr>
      </p:pic>
    </p:spTree>
    <p:extLst>
      <p:ext uri="{BB962C8B-B14F-4D97-AF65-F5344CB8AC3E}">
        <p14:creationId xmlns:p14="http://schemas.microsoft.com/office/powerpoint/2010/main" val="65572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Sales per Order Type</a:t>
            </a:r>
          </a:p>
        </p:txBody>
      </p:sp>
      <p:pic>
        <p:nvPicPr>
          <p:cNvPr id="4" name="Picture 3" descr="Graphical user interface, text, application&#10;&#10;Description automatically generated">
            <a:extLst>
              <a:ext uri="{FF2B5EF4-FFF2-40B4-BE49-F238E27FC236}">
                <a16:creationId xmlns:a16="http://schemas.microsoft.com/office/drawing/2014/main" id="{108704D0-DA79-DD04-0C4C-3292B29E5694}"/>
              </a:ext>
            </a:extLst>
          </p:cNvPr>
          <p:cNvPicPr>
            <a:picLocks noChangeAspect="1"/>
          </p:cNvPicPr>
          <p:nvPr/>
        </p:nvPicPr>
        <p:blipFill>
          <a:blip r:embed="rId2"/>
          <a:stretch>
            <a:fillRect/>
          </a:stretch>
        </p:blipFill>
        <p:spPr>
          <a:xfrm>
            <a:off x="948991" y="1966293"/>
            <a:ext cx="10294017" cy="4452160"/>
          </a:xfrm>
          <a:prstGeom prst="rect">
            <a:avLst/>
          </a:prstGeom>
        </p:spPr>
      </p:pic>
    </p:spTree>
    <p:extLst>
      <p:ext uri="{BB962C8B-B14F-4D97-AF65-F5344CB8AC3E}">
        <p14:creationId xmlns:p14="http://schemas.microsoft.com/office/powerpoint/2010/main" val="6247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3C4C-E4D5-8AAF-5878-7344F0266B18}"/>
              </a:ext>
            </a:extLst>
          </p:cNvPr>
          <p:cNvSpPr>
            <a:spLocks noGrp="1"/>
          </p:cNvSpPr>
          <p:nvPr>
            <p:ph type="title"/>
          </p:nvPr>
        </p:nvSpPr>
        <p:spPr>
          <a:xfrm>
            <a:off x="4965430" y="629268"/>
            <a:ext cx="6586491" cy="1286160"/>
          </a:xfrm>
        </p:spPr>
        <p:txBody>
          <a:bodyPr vert="horz" lIns="91440" tIns="45720" rIns="91440" bIns="45720" rtlCol="0" anchor="b">
            <a:normAutofit/>
          </a:bodyPr>
          <a:lstStyle/>
          <a:p>
            <a:pPr algn="ctr"/>
            <a:r>
              <a:rPr lang="en-US" sz="4800" b="1" dirty="0"/>
              <a:t>Agenda</a:t>
            </a:r>
          </a:p>
        </p:txBody>
      </p:sp>
      <p:sp>
        <p:nvSpPr>
          <p:cNvPr id="4" name="TextBox 3">
            <a:extLst>
              <a:ext uri="{FF2B5EF4-FFF2-40B4-BE49-F238E27FC236}">
                <a16:creationId xmlns:a16="http://schemas.microsoft.com/office/drawing/2014/main" id="{FF14D4EF-B0EE-E2E5-1F53-C1B7F74FBBE5}"/>
              </a:ext>
            </a:extLst>
          </p:cNvPr>
          <p:cNvSpPr txBox="1"/>
          <p:nvPr/>
        </p:nvSpPr>
        <p:spPr>
          <a:xfrm>
            <a:off x="6294919" y="2314807"/>
            <a:ext cx="3881389" cy="3345180"/>
          </a:xfrm>
          <a:prstGeom prst="rect">
            <a:avLst/>
          </a:prstGeom>
        </p:spPr>
        <p:txBody>
          <a:bodyPr vert="horz" lIns="91440" tIns="45720" rIns="91440" bIns="45720" rtlCol="0">
            <a:normAutofit/>
          </a:bodyPr>
          <a:lstStyle/>
          <a:p>
            <a:pPr marL="285750" indent="-228600">
              <a:lnSpc>
                <a:spcPct val="150000"/>
              </a:lnSpc>
              <a:spcAft>
                <a:spcPts val="600"/>
              </a:spcAft>
              <a:buFont typeface="Arial" panose="020B0604020202020204" pitchFamily="34" charset="0"/>
              <a:buChar char="•"/>
            </a:pPr>
            <a:r>
              <a:rPr lang="en-US" sz="2000" b="1" i="1" dirty="0"/>
              <a:t>Business Scenario Description</a:t>
            </a:r>
          </a:p>
          <a:p>
            <a:pPr marL="285750" indent="-228600">
              <a:lnSpc>
                <a:spcPct val="150000"/>
              </a:lnSpc>
              <a:spcAft>
                <a:spcPts val="600"/>
              </a:spcAft>
              <a:buFont typeface="Arial" panose="020B0604020202020204" pitchFamily="34" charset="0"/>
              <a:buChar char="•"/>
            </a:pPr>
            <a:r>
              <a:rPr lang="en-US" sz="2000" b="1" i="1" dirty="0"/>
              <a:t>Swim-Lane Diagram</a:t>
            </a:r>
          </a:p>
          <a:p>
            <a:pPr marL="285750" indent="-228600">
              <a:lnSpc>
                <a:spcPct val="150000"/>
              </a:lnSpc>
              <a:spcAft>
                <a:spcPts val="600"/>
              </a:spcAft>
              <a:buFont typeface="Arial" panose="020B0604020202020204" pitchFamily="34" charset="0"/>
              <a:buChar char="•"/>
            </a:pPr>
            <a:r>
              <a:rPr lang="en-US" sz="2000" b="1" i="1" dirty="0"/>
              <a:t>Entity Relationship Diagram</a:t>
            </a:r>
          </a:p>
          <a:p>
            <a:pPr marL="285750" indent="-228600">
              <a:lnSpc>
                <a:spcPct val="150000"/>
              </a:lnSpc>
              <a:spcAft>
                <a:spcPts val="600"/>
              </a:spcAft>
              <a:buFont typeface="Arial" panose="020B0604020202020204" pitchFamily="34" charset="0"/>
              <a:buChar char="•"/>
            </a:pPr>
            <a:r>
              <a:rPr lang="en-US" sz="2000" b="1" i="1" dirty="0"/>
              <a:t>Queries</a:t>
            </a:r>
          </a:p>
          <a:p>
            <a:pPr marL="285750" indent="-228600">
              <a:lnSpc>
                <a:spcPct val="150000"/>
              </a:lnSpc>
              <a:spcAft>
                <a:spcPts val="600"/>
              </a:spcAft>
              <a:buFont typeface="Arial" panose="020B0604020202020204" pitchFamily="34" charset="0"/>
              <a:buChar char="•"/>
            </a:pPr>
            <a:r>
              <a:rPr lang="en-US" sz="2000" b="1" i="1" dirty="0"/>
              <a:t>Visualization</a:t>
            </a:r>
          </a:p>
          <a:p>
            <a:pPr marL="285750" indent="-228600">
              <a:lnSpc>
                <a:spcPct val="150000"/>
              </a:lnSpc>
              <a:spcAft>
                <a:spcPts val="600"/>
              </a:spcAft>
              <a:buFont typeface="Arial" panose="020B0604020202020204" pitchFamily="34" charset="0"/>
              <a:buChar char="•"/>
            </a:pPr>
            <a:r>
              <a:rPr lang="en-US" sz="2000" b="1" i="1" dirty="0"/>
              <a:t>Conclusion</a:t>
            </a:r>
          </a:p>
          <a:p>
            <a:pPr marL="285750"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6" name="Picture 5" descr="Top view of cubes connected with black lines">
            <a:extLst>
              <a:ext uri="{FF2B5EF4-FFF2-40B4-BE49-F238E27FC236}">
                <a16:creationId xmlns:a16="http://schemas.microsoft.com/office/drawing/2014/main" id="{0E1CB556-31F7-DD51-7290-F00C7CE6F488}"/>
              </a:ext>
            </a:extLst>
          </p:cNvPr>
          <p:cNvPicPr>
            <a:picLocks noChangeAspect="1"/>
          </p:cNvPicPr>
          <p:nvPr/>
        </p:nvPicPr>
        <p:blipFill rotWithShape="1">
          <a:blip r:embed="rId2"/>
          <a:srcRect l="29613" r="1969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140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Sales per Item</a:t>
            </a:r>
          </a:p>
        </p:txBody>
      </p:sp>
      <p:pic>
        <p:nvPicPr>
          <p:cNvPr id="4" name="Picture 3" descr="Graphical user interface, text, application&#10;&#10;Description automatically generated">
            <a:extLst>
              <a:ext uri="{FF2B5EF4-FFF2-40B4-BE49-F238E27FC236}">
                <a16:creationId xmlns:a16="http://schemas.microsoft.com/office/drawing/2014/main" id="{BF12B331-44EB-3093-A642-4BE4E1DB2087}"/>
              </a:ext>
            </a:extLst>
          </p:cNvPr>
          <p:cNvPicPr>
            <a:picLocks noChangeAspect="1"/>
          </p:cNvPicPr>
          <p:nvPr/>
        </p:nvPicPr>
        <p:blipFill>
          <a:blip r:embed="rId2"/>
          <a:stretch>
            <a:fillRect/>
          </a:stretch>
        </p:blipFill>
        <p:spPr>
          <a:xfrm>
            <a:off x="1935102" y="1966293"/>
            <a:ext cx="8321794" cy="4452160"/>
          </a:xfrm>
          <a:prstGeom prst="rect">
            <a:avLst/>
          </a:prstGeom>
        </p:spPr>
      </p:pic>
    </p:spTree>
    <p:extLst>
      <p:ext uri="{BB962C8B-B14F-4D97-AF65-F5344CB8AC3E}">
        <p14:creationId xmlns:p14="http://schemas.microsoft.com/office/powerpoint/2010/main" val="1647361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Staff Rating</a:t>
            </a:r>
          </a:p>
        </p:txBody>
      </p:sp>
      <p:pic>
        <p:nvPicPr>
          <p:cNvPr id="4" name="Picture 3" descr="Graphical user interface, text, application&#10;&#10;Description automatically generated">
            <a:extLst>
              <a:ext uri="{FF2B5EF4-FFF2-40B4-BE49-F238E27FC236}">
                <a16:creationId xmlns:a16="http://schemas.microsoft.com/office/drawing/2014/main" id="{79FC5C54-FCB3-992C-0EA1-867F11FC01BF}"/>
              </a:ext>
            </a:extLst>
          </p:cNvPr>
          <p:cNvPicPr>
            <a:picLocks noChangeAspect="1"/>
          </p:cNvPicPr>
          <p:nvPr/>
        </p:nvPicPr>
        <p:blipFill>
          <a:blip r:embed="rId2"/>
          <a:stretch>
            <a:fillRect/>
          </a:stretch>
        </p:blipFill>
        <p:spPr>
          <a:xfrm>
            <a:off x="2085043" y="1966293"/>
            <a:ext cx="8021913" cy="4452160"/>
          </a:xfrm>
          <a:prstGeom prst="rect">
            <a:avLst/>
          </a:prstGeom>
        </p:spPr>
      </p:pic>
    </p:spTree>
    <p:extLst>
      <p:ext uri="{BB962C8B-B14F-4D97-AF65-F5344CB8AC3E}">
        <p14:creationId xmlns:p14="http://schemas.microsoft.com/office/powerpoint/2010/main" val="3164780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Trigger</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20E263F0-667F-C3C9-3BED-170314ED3417}"/>
              </a:ext>
            </a:extLst>
          </p:cNvPr>
          <p:cNvPicPr>
            <a:picLocks noChangeAspect="1"/>
          </p:cNvPicPr>
          <p:nvPr/>
        </p:nvPicPr>
        <p:blipFill>
          <a:blip r:embed="rId2"/>
          <a:stretch>
            <a:fillRect/>
          </a:stretch>
        </p:blipFill>
        <p:spPr>
          <a:xfrm>
            <a:off x="432225" y="2011821"/>
            <a:ext cx="11327549" cy="4361104"/>
          </a:xfrm>
          <a:prstGeom prst="rect">
            <a:avLst/>
          </a:prstGeom>
        </p:spPr>
      </p:pic>
    </p:spTree>
    <p:extLst>
      <p:ext uri="{BB962C8B-B14F-4D97-AF65-F5344CB8AC3E}">
        <p14:creationId xmlns:p14="http://schemas.microsoft.com/office/powerpoint/2010/main" val="1187549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Procedure</a:t>
            </a:r>
          </a:p>
        </p:txBody>
      </p:sp>
      <p:pic>
        <p:nvPicPr>
          <p:cNvPr id="6" name="Picture 5" descr="Graphical user interface, text, application, email&#10;&#10;Description automatically generated">
            <a:extLst>
              <a:ext uri="{FF2B5EF4-FFF2-40B4-BE49-F238E27FC236}">
                <a16:creationId xmlns:a16="http://schemas.microsoft.com/office/drawing/2014/main" id="{DC586521-43FC-287C-C785-E7835EFBA213}"/>
              </a:ext>
            </a:extLst>
          </p:cNvPr>
          <p:cNvPicPr>
            <a:picLocks noChangeAspect="1"/>
          </p:cNvPicPr>
          <p:nvPr/>
        </p:nvPicPr>
        <p:blipFill>
          <a:blip r:embed="rId2"/>
          <a:stretch>
            <a:fillRect/>
          </a:stretch>
        </p:blipFill>
        <p:spPr>
          <a:xfrm>
            <a:off x="1295771" y="1822348"/>
            <a:ext cx="9134103" cy="4841073"/>
          </a:xfrm>
          <a:prstGeom prst="rect">
            <a:avLst/>
          </a:prstGeom>
        </p:spPr>
      </p:pic>
    </p:spTree>
    <p:extLst>
      <p:ext uri="{BB962C8B-B14F-4D97-AF65-F5344CB8AC3E}">
        <p14:creationId xmlns:p14="http://schemas.microsoft.com/office/powerpoint/2010/main" val="3542791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5E3D-22AB-BE20-FECD-CB6FCFDCF95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Spending per Individual Customer</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5C926022-3791-C778-3867-91CC6F0FFB15}"/>
              </a:ext>
            </a:extLst>
          </p:cNvPr>
          <p:cNvPicPr>
            <a:picLocks noChangeAspect="1"/>
          </p:cNvPicPr>
          <p:nvPr/>
        </p:nvPicPr>
        <p:blipFill>
          <a:blip r:embed="rId2"/>
          <a:stretch>
            <a:fillRect/>
          </a:stretch>
        </p:blipFill>
        <p:spPr>
          <a:xfrm>
            <a:off x="4654296" y="1185602"/>
            <a:ext cx="7214616" cy="4459364"/>
          </a:xfrm>
          <a:prstGeom prst="rect">
            <a:avLst/>
          </a:prstGeom>
        </p:spPr>
      </p:pic>
    </p:spTree>
    <p:extLst>
      <p:ext uri="{BB962C8B-B14F-4D97-AF65-F5344CB8AC3E}">
        <p14:creationId xmlns:p14="http://schemas.microsoft.com/office/powerpoint/2010/main" val="3822648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6600E6-1885-5017-AA01-378A199AAF94}"/>
              </a:ext>
            </a:extLst>
          </p:cNvPr>
          <p:cNvSpPr txBox="1"/>
          <p:nvPr/>
        </p:nvSpPr>
        <p:spPr>
          <a:xfrm>
            <a:off x="3929062" y="5619898"/>
            <a:ext cx="7172325" cy="461665"/>
          </a:xfrm>
          <a:prstGeom prst="rect">
            <a:avLst/>
          </a:prstGeom>
          <a:noFill/>
        </p:spPr>
        <p:txBody>
          <a:bodyPr wrap="square" rtlCol="0">
            <a:spAutoFit/>
          </a:bodyPr>
          <a:lstStyle/>
          <a:p>
            <a:r>
              <a:rPr lang="en-CN" sz="2400" dirty="0"/>
              <a:t>Delivery is preferred for distribution.</a:t>
            </a:r>
          </a:p>
        </p:txBody>
      </p:sp>
      <p:pic>
        <p:nvPicPr>
          <p:cNvPr id="3" name="Picture 2">
            <a:extLst>
              <a:ext uri="{FF2B5EF4-FFF2-40B4-BE49-F238E27FC236}">
                <a16:creationId xmlns:a16="http://schemas.microsoft.com/office/drawing/2014/main" id="{D72B12A6-F145-DBD9-6221-B4E9FE0AEEC7}"/>
              </a:ext>
            </a:extLst>
          </p:cNvPr>
          <p:cNvPicPr>
            <a:picLocks noChangeAspect="1"/>
          </p:cNvPicPr>
          <p:nvPr/>
        </p:nvPicPr>
        <p:blipFill>
          <a:blip r:embed="rId2"/>
          <a:stretch>
            <a:fillRect/>
          </a:stretch>
        </p:blipFill>
        <p:spPr>
          <a:xfrm>
            <a:off x="0" y="1624263"/>
            <a:ext cx="12192000" cy="3609474"/>
          </a:xfrm>
          <a:prstGeom prst="rect">
            <a:avLst/>
          </a:prstGeom>
        </p:spPr>
      </p:pic>
    </p:spTree>
    <p:extLst>
      <p:ext uri="{BB962C8B-B14F-4D97-AF65-F5344CB8AC3E}">
        <p14:creationId xmlns:p14="http://schemas.microsoft.com/office/powerpoint/2010/main" val="163367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5E3D-22AB-BE20-FECD-CB6FCFDCF95F}"/>
              </a:ext>
            </a:extLst>
          </p:cNvPr>
          <p:cNvSpPr>
            <a:spLocks noGrp="1"/>
          </p:cNvSpPr>
          <p:nvPr>
            <p:ph type="title"/>
          </p:nvPr>
        </p:nvSpPr>
        <p:spPr>
          <a:xfrm>
            <a:off x="638882" y="639193"/>
            <a:ext cx="3571810" cy="3573516"/>
          </a:xfrm>
        </p:spPr>
        <p:txBody>
          <a:bodyPr vert="horz" lIns="91440" tIns="45720" rIns="91440" bIns="45720" rtlCol="0" anchor="b">
            <a:normAutofit/>
          </a:bodyPr>
          <a:lstStyle/>
          <a:p>
            <a:br>
              <a:rPr lang="en-US" sz="4600" kern="1200">
                <a:solidFill>
                  <a:schemeClr val="tx1"/>
                </a:solidFill>
                <a:latin typeface="+mj-lt"/>
                <a:ea typeface="+mj-ea"/>
                <a:cs typeface="+mj-cs"/>
              </a:rPr>
            </a:br>
            <a:r>
              <a:rPr lang="en-US" sz="4600" kern="1200">
                <a:solidFill>
                  <a:schemeClr val="tx1"/>
                </a:solidFill>
                <a:latin typeface="+mj-lt"/>
                <a:ea typeface="+mj-ea"/>
                <a:cs typeface="+mj-cs"/>
              </a:rPr>
              <a:t>Sales revenue fluctuates each day. </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88AA002A-4BC4-B8FD-2C1B-007D3E946B73}"/>
              </a:ext>
            </a:extLst>
          </p:cNvPr>
          <p:cNvPicPr>
            <a:picLocks noChangeAspect="1"/>
          </p:cNvPicPr>
          <p:nvPr/>
        </p:nvPicPr>
        <p:blipFill>
          <a:blip r:embed="rId2"/>
          <a:stretch>
            <a:fillRect/>
          </a:stretch>
        </p:blipFill>
        <p:spPr>
          <a:xfrm>
            <a:off x="4654296" y="691399"/>
            <a:ext cx="7214616" cy="5447770"/>
          </a:xfrm>
          <a:prstGeom prst="rect">
            <a:avLst/>
          </a:prstGeom>
        </p:spPr>
      </p:pic>
    </p:spTree>
    <p:extLst>
      <p:ext uri="{BB962C8B-B14F-4D97-AF65-F5344CB8AC3E}">
        <p14:creationId xmlns:p14="http://schemas.microsoft.com/office/powerpoint/2010/main" val="550895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5E3D-22AB-BE20-FECD-CB6FCFDCF95F}"/>
              </a:ext>
            </a:extLst>
          </p:cNvPr>
          <p:cNvSpPr>
            <a:spLocks noGrp="1"/>
          </p:cNvSpPr>
          <p:nvPr>
            <p:ph type="title"/>
          </p:nvPr>
        </p:nvSpPr>
        <p:spPr>
          <a:xfrm>
            <a:off x="6790414" y="640080"/>
            <a:ext cx="4758458" cy="3566160"/>
          </a:xfrm>
        </p:spPr>
        <p:txBody>
          <a:bodyPr vert="horz" lIns="91440" tIns="45720" rIns="91440" bIns="45720" rtlCol="0" anchor="b">
            <a:normAutofit/>
          </a:bodyPr>
          <a:lstStyle/>
          <a:p>
            <a:br>
              <a:rPr lang="en-US" sz="6600" dirty="0"/>
            </a:br>
            <a:r>
              <a:rPr lang="en-US" sz="6600" dirty="0"/>
              <a:t>Sales per Category</a:t>
            </a:r>
          </a:p>
        </p:txBody>
      </p:sp>
      <p:pic>
        <p:nvPicPr>
          <p:cNvPr id="4" name="Picture 3" descr="Chart, bar chart&#10;&#10;Description automatically generated">
            <a:extLst>
              <a:ext uri="{FF2B5EF4-FFF2-40B4-BE49-F238E27FC236}">
                <a16:creationId xmlns:a16="http://schemas.microsoft.com/office/drawing/2014/main" id="{3CE6EEDA-59AF-E7EB-344A-A18CBEB90F6D}"/>
              </a:ext>
            </a:extLst>
          </p:cNvPr>
          <p:cNvPicPr>
            <a:picLocks noChangeAspect="1"/>
          </p:cNvPicPr>
          <p:nvPr/>
        </p:nvPicPr>
        <p:blipFill rotWithShape="1">
          <a:blip r:embed="rId2"/>
          <a:srcRect t="7541" r="1" b="16954"/>
          <a:stretch/>
        </p:blipFill>
        <p:spPr>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1142"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7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5E3D-22AB-BE20-FECD-CB6FCFDCF95F}"/>
              </a:ext>
            </a:extLst>
          </p:cNvPr>
          <p:cNvSpPr>
            <a:spLocks noGrp="1"/>
          </p:cNvSpPr>
          <p:nvPr>
            <p:ph type="title"/>
          </p:nvPr>
        </p:nvSpPr>
        <p:spPr>
          <a:xfrm>
            <a:off x="638882" y="639193"/>
            <a:ext cx="3571810" cy="3573516"/>
          </a:xfrm>
        </p:spPr>
        <p:txBody>
          <a:bodyPr vert="horz" lIns="91440" tIns="45720" rIns="91440" bIns="45720" rtlCol="0" anchor="b">
            <a:normAutofit/>
          </a:bodyPr>
          <a:lstStyle/>
          <a:p>
            <a:br>
              <a:rPr lang="en-US" sz="5100" kern="1200">
                <a:solidFill>
                  <a:schemeClr val="tx1"/>
                </a:solidFill>
                <a:latin typeface="+mj-lt"/>
                <a:ea typeface="+mj-ea"/>
                <a:cs typeface="+mj-cs"/>
              </a:rPr>
            </a:br>
            <a:r>
              <a:rPr lang="en-US" sz="5100" kern="1200">
                <a:solidFill>
                  <a:schemeClr val="tx1"/>
                </a:solidFill>
                <a:latin typeface="+mj-lt"/>
                <a:ea typeface="+mj-ea"/>
                <a:cs typeface="+mj-cs"/>
              </a:rPr>
              <a:t>Staff Performance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A84815EF-3DD8-60B1-39AB-B32765F32EB9}"/>
              </a:ext>
            </a:extLst>
          </p:cNvPr>
          <p:cNvPicPr>
            <a:picLocks noChangeAspect="1"/>
          </p:cNvPicPr>
          <p:nvPr/>
        </p:nvPicPr>
        <p:blipFill>
          <a:blip r:embed="rId2"/>
          <a:stretch>
            <a:fillRect/>
          </a:stretch>
        </p:blipFill>
        <p:spPr>
          <a:xfrm>
            <a:off x="4654296" y="1217819"/>
            <a:ext cx="7214616" cy="4394929"/>
          </a:xfrm>
          <a:prstGeom prst="rect">
            <a:avLst/>
          </a:prstGeom>
        </p:spPr>
      </p:pic>
    </p:spTree>
    <p:extLst>
      <p:ext uri="{BB962C8B-B14F-4D97-AF65-F5344CB8AC3E}">
        <p14:creationId xmlns:p14="http://schemas.microsoft.com/office/powerpoint/2010/main" val="1253620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CBE3C-FBBB-D9C3-3224-3C6155B10C08}"/>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b="1" kern="1200">
                <a:solidFill>
                  <a:schemeClr val="tx1"/>
                </a:solidFill>
                <a:latin typeface="+mj-lt"/>
                <a:ea typeface="+mj-ea"/>
                <a:cs typeface="+mj-cs"/>
              </a:rPr>
              <a:t>Conclusion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89E616-B687-21D7-1A31-2C7FC6DCC4F2}"/>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dirty="0"/>
              <a:t>The project helped us walk through a business activity, from identifying the topic, mapping out the process to identify the sales revenue per day, per product item, and per product category.  </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It is a small data sample from the month of June. Therefore, our analysis is unable to reflect the demand for seasonal products. </a:t>
            </a:r>
          </a:p>
        </p:txBody>
      </p:sp>
    </p:spTree>
    <p:extLst>
      <p:ext uri="{BB962C8B-B14F-4D97-AF65-F5344CB8AC3E}">
        <p14:creationId xmlns:p14="http://schemas.microsoft.com/office/powerpoint/2010/main" val="242419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36FBC7-D2FA-A814-53E7-21E4FE80583E}"/>
              </a:ext>
            </a:extLst>
          </p:cNvPr>
          <p:cNvSpPr>
            <a:spLocks noGrp="1"/>
          </p:cNvSpPr>
          <p:nvPr>
            <p:ph type="title"/>
          </p:nvPr>
        </p:nvSpPr>
        <p:spPr>
          <a:xfrm>
            <a:off x="1137036" y="548640"/>
            <a:ext cx="9543405" cy="1188720"/>
          </a:xfrm>
        </p:spPr>
        <p:txBody>
          <a:bodyPr>
            <a:normAutofit/>
          </a:bodyPr>
          <a:lstStyle/>
          <a:p>
            <a:r>
              <a:rPr lang="en-CN">
                <a:solidFill>
                  <a:schemeClr val="tx1">
                    <a:lumMod val="85000"/>
                    <a:lumOff val="15000"/>
                  </a:schemeClr>
                </a:solidFill>
              </a:rPr>
              <a:t>Business Senario Description</a:t>
            </a:r>
          </a:p>
        </p:txBody>
      </p:sp>
      <p:sp>
        <p:nvSpPr>
          <p:cNvPr id="3" name="Content Placeholder 2">
            <a:extLst>
              <a:ext uri="{FF2B5EF4-FFF2-40B4-BE49-F238E27FC236}">
                <a16:creationId xmlns:a16="http://schemas.microsoft.com/office/drawing/2014/main" id="{FF7D4937-F2F8-99E4-53DD-885075CE8F6B}"/>
              </a:ext>
            </a:extLst>
          </p:cNvPr>
          <p:cNvSpPr>
            <a:spLocks noGrp="1"/>
          </p:cNvSpPr>
          <p:nvPr>
            <p:ph idx="1"/>
          </p:nvPr>
        </p:nvSpPr>
        <p:spPr>
          <a:xfrm>
            <a:off x="860706" y="2377153"/>
            <a:ext cx="10857901" cy="3776624"/>
          </a:xfrm>
        </p:spPr>
        <p:txBody>
          <a:bodyPr anchor="ctr">
            <a:normAutofit/>
          </a:bodyPr>
          <a:lstStyle/>
          <a:p>
            <a:r>
              <a:rPr lang="en-US" sz="1800" dirty="0">
                <a:solidFill>
                  <a:schemeClr val="tx1">
                    <a:lumMod val="85000"/>
                    <a:lumOff val="15000"/>
                  </a:schemeClr>
                </a:solidFill>
              </a:rPr>
              <a:t>William, who lives a busy and healthy life, orders groceries online and picks them up at the store curb on his way home to make a nice home dinner for himself. It is 4pm Friday. William takes out his phone and opens the Safeway Drive Up &amp; Go app. He picks yogurt, eggs, asparagus, and steak, and pays at the checkout. He chooses 6pm to pick up at the Safeway which is 1 mile away from his house. </a:t>
            </a:r>
          </a:p>
          <a:p>
            <a:br>
              <a:rPr lang="en-US" sz="1800" dirty="0">
                <a:solidFill>
                  <a:schemeClr val="tx1">
                    <a:lumMod val="85000"/>
                    <a:lumOff val="15000"/>
                  </a:schemeClr>
                </a:solidFill>
              </a:rPr>
            </a:br>
            <a:r>
              <a:rPr lang="en-US" sz="1800" dirty="0">
                <a:solidFill>
                  <a:schemeClr val="tx1">
                    <a:lumMod val="85000"/>
                    <a:lumOff val="15000"/>
                  </a:schemeClr>
                </a:solidFill>
              </a:rPr>
              <a:t>Jason, who works at Safeway, receives William’s order. At 5:30, Jason goes to each aisle and picks the groceries that William ordered and packs and places at the to-go counter. </a:t>
            </a:r>
          </a:p>
          <a:p>
            <a:br>
              <a:rPr lang="en-US" sz="1800" dirty="0">
                <a:solidFill>
                  <a:schemeClr val="tx1">
                    <a:lumMod val="85000"/>
                    <a:lumOff val="15000"/>
                  </a:schemeClr>
                </a:solidFill>
              </a:rPr>
            </a:br>
            <a:r>
              <a:rPr lang="en-US" sz="1800" dirty="0">
                <a:solidFill>
                  <a:schemeClr val="tx1">
                    <a:lumMod val="85000"/>
                    <a:lumOff val="15000"/>
                  </a:schemeClr>
                </a:solidFill>
              </a:rPr>
              <a:t>At 6pm, William arrives in the Safeway parking lot, pickup spot 1, and confirms his arrival and parking spot on the Safeway app. Jason sees William’s arrival, brings the grocery bag to William’s car, and loads into the truck. </a:t>
            </a:r>
          </a:p>
          <a:p>
            <a:br>
              <a:rPr lang="en-US" sz="1800" dirty="0">
                <a:solidFill>
                  <a:schemeClr val="tx1">
                    <a:lumMod val="85000"/>
                    <a:lumOff val="15000"/>
                  </a:schemeClr>
                </a:solidFill>
              </a:rPr>
            </a:br>
            <a:r>
              <a:rPr lang="en-US" sz="1800" dirty="0">
                <a:solidFill>
                  <a:schemeClr val="tx1">
                    <a:lumMod val="85000"/>
                    <a:lumOff val="15000"/>
                  </a:schemeClr>
                </a:solidFill>
              </a:rPr>
              <a:t>When William gets home, he receives a message from Safeway asking for his feedback. William is satisfied with the service, so he gives a 5-star to this shopping experience. </a:t>
            </a:r>
            <a:endParaRPr lang="en-CN" sz="1800" dirty="0">
              <a:solidFill>
                <a:schemeClr val="tx1">
                  <a:lumMod val="85000"/>
                  <a:lumOff val="15000"/>
                </a:schemeClr>
              </a:solidFill>
            </a:endParaRPr>
          </a:p>
          <a:p>
            <a:endParaRPr lang="en-US" sz="18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259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CF59F3-53FA-4BAA-ADB0-1C583EEBD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Freeform: Shape 13">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951B2A2-E5E1-ACFA-10E4-B54416538A53}"/>
              </a:ext>
            </a:extLst>
          </p:cNvPr>
          <p:cNvSpPr>
            <a:spLocks noGrp="1"/>
          </p:cNvSpPr>
          <p:nvPr>
            <p:ph type="title"/>
          </p:nvPr>
        </p:nvSpPr>
        <p:spPr>
          <a:xfrm>
            <a:off x="6826981" y="2452526"/>
            <a:ext cx="4248318" cy="1952947"/>
          </a:xfrm>
          <a:noFill/>
        </p:spPr>
        <p:txBody>
          <a:bodyPr vert="horz" lIns="91440" tIns="45720" rIns="91440" bIns="45720" rtlCol="0" anchor="ctr">
            <a:normAutofit/>
          </a:bodyPr>
          <a:lstStyle/>
          <a:p>
            <a:pPr algn="ctr"/>
            <a:r>
              <a:rPr lang="en-US" sz="4800" b="1" kern="1200" dirty="0">
                <a:solidFill>
                  <a:srgbClr val="080808"/>
                </a:solidFill>
                <a:latin typeface="+mj-lt"/>
                <a:ea typeface="+mj-ea"/>
                <a:cs typeface="+mj-cs"/>
              </a:rPr>
              <a:t>Thank you.</a:t>
            </a:r>
          </a:p>
        </p:txBody>
      </p:sp>
      <p:sp>
        <p:nvSpPr>
          <p:cNvPr id="16" name="Rectangle 15">
            <a:extLst>
              <a:ext uri="{FF2B5EF4-FFF2-40B4-BE49-F238E27FC236}">
                <a16:creationId xmlns:a16="http://schemas.microsoft.com/office/drawing/2014/main" id="{0C661B50-6929-49AE-B678-D23F22C94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03442" y="67896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4D2597-A2FE-4B0C-BB1F-540C5F25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09626" y="580653"/>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103EBF-224C-44F4-ACE5-79865767D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65882" y="5706832"/>
            <a:ext cx="723097" cy="72309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A5F9AD-A73A-480E-A9D0-4B4234677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0670" y="6190780"/>
            <a:ext cx="322181" cy="32218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7333EA9-3447-4C0A-957A-C6D2B338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196788" y="1316432"/>
            <a:ext cx="4225136" cy="4225134"/>
          </a:xfrm>
          <a:custGeom>
            <a:avLst/>
            <a:gdLst>
              <a:gd name="connsiteX0" fmla="*/ 0 w 4225136"/>
              <a:gd name="connsiteY0" fmla="*/ 0 h 4225134"/>
              <a:gd name="connsiteX1" fmla="*/ 4225136 w 4225136"/>
              <a:gd name="connsiteY1" fmla="*/ 0 h 4225134"/>
              <a:gd name="connsiteX2" fmla="*/ 4225136 w 4225136"/>
              <a:gd name="connsiteY2" fmla="*/ 4225134 h 4225134"/>
              <a:gd name="connsiteX3" fmla="*/ 1078619 w 4225136"/>
              <a:gd name="connsiteY3" fmla="*/ 4225134 h 4225134"/>
              <a:gd name="connsiteX4" fmla="*/ 1078619 w 4225136"/>
              <a:gd name="connsiteY4" fmla="*/ 3146517 h 4225134"/>
              <a:gd name="connsiteX5" fmla="*/ 0 w 4225136"/>
              <a:gd name="connsiteY5" fmla="*/ 3146517 h 422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5136" h="4225134">
                <a:moveTo>
                  <a:pt x="0" y="0"/>
                </a:moveTo>
                <a:lnTo>
                  <a:pt x="4225136" y="0"/>
                </a:lnTo>
                <a:lnTo>
                  <a:pt x="4225136" y="4225134"/>
                </a:lnTo>
                <a:lnTo>
                  <a:pt x="1078619" y="4225134"/>
                </a:lnTo>
                <a:lnTo>
                  <a:pt x="1078619" y="3146517"/>
                </a:lnTo>
                <a:lnTo>
                  <a:pt x="0" y="31465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p>
        </p:txBody>
      </p:sp>
      <p:pic>
        <p:nvPicPr>
          <p:cNvPr id="5" name="Picture 4" descr="A picture containing text, clipart&#10;&#10;Description automatically generated">
            <a:extLst>
              <a:ext uri="{FF2B5EF4-FFF2-40B4-BE49-F238E27FC236}">
                <a16:creationId xmlns:a16="http://schemas.microsoft.com/office/drawing/2014/main" id="{278C1C5C-C2AE-1761-116F-FAA4E97A211A}"/>
              </a:ext>
            </a:extLst>
          </p:cNvPr>
          <p:cNvPicPr>
            <a:picLocks noChangeAspect="1"/>
          </p:cNvPicPr>
          <p:nvPr/>
        </p:nvPicPr>
        <p:blipFill>
          <a:blip r:embed="rId2"/>
          <a:stretch>
            <a:fillRect/>
          </a:stretch>
        </p:blipFill>
        <p:spPr>
          <a:xfrm>
            <a:off x="1946826" y="3177752"/>
            <a:ext cx="2688601" cy="502493"/>
          </a:xfrm>
          <a:prstGeom prst="rect">
            <a:avLst/>
          </a:prstGeom>
        </p:spPr>
      </p:pic>
    </p:spTree>
    <p:extLst>
      <p:ext uri="{BB962C8B-B14F-4D97-AF65-F5344CB8AC3E}">
        <p14:creationId xmlns:p14="http://schemas.microsoft.com/office/powerpoint/2010/main" val="342137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F4D75-28D0-BCA7-C6CA-7BEEB364B81F}"/>
              </a:ext>
            </a:extLst>
          </p:cNvPr>
          <p:cNvSpPr>
            <a:spLocks noGrp="1"/>
          </p:cNvSpPr>
          <p:nvPr>
            <p:ph type="title"/>
          </p:nvPr>
        </p:nvSpPr>
        <p:spPr>
          <a:xfrm>
            <a:off x="154305"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Swimming Lane Diagram</a:t>
            </a:r>
          </a:p>
        </p:txBody>
      </p:sp>
      <p:pic>
        <p:nvPicPr>
          <p:cNvPr id="4" name="Picture 3" descr="A picture containing chart&#10;&#10;Description automatically generated">
            <a:extLst>
              <a:ext uri="{FF2B5EF4-FFF2-40B4-BE49-F238E27FC236}">
                <a16:creationId xmlns:a16="http://schemas.microsoft.com/office/drawing/2014/main" id="{04F6E931-2A62-4FA0-1097-38BAB8E56C28}"/>
              </a:ext>
            </a:extLst>
          </p:cNvPr>
          <p:cNvPicPr>
            <a:picLocks noChangeAspect="1"/>
          </p:cNvPicPr>
          <p:nvPr/>
        </p:nvPicPr>
        <p:blipFill>
          <a:blip r:embed="rId2"/>
          <a:stretch>
            <a:fillRect/>
          </a:stretch>
        </p:blipFill>
        <p:spPr>
          <a:xfrm>
            <a:off x="2906658" y="571500"/>
            <a:ext cx="9285341" cy="5414963"/>
          </a:xfrm>
          <a:prstGeom prst="rect">
            <a:avLst/>
          </a:prstGeom>
        </p:spPr>
      </p:pic>
    </p:spTree>
    <p:extLst>
      <p:ext uri="{BB962C8B-B14F-4D97-AF65-F5344CB8AC3E}">
        <p14:creationId xmlns:p14="http://schemas.microsoft.com/office/powerpoint/2010/main" val="422387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A4E254-51CD-9EE0-69D6-CAD657617802}"/>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ER Diagram</a:t>
            </a:r>
          </a:p>
        </p:txBody>
      </p:sp>
      <p:pic>
        <p:nvPicPr>
          <p:cNvPr id="5" name="Picture 4" descr="Diagram&#10;&#10;Description automatically generated">
            <a:extLst>
              <a:ext uri="{FF2B5EF4-FFF2-40B4-BE49-F238E27FC236}">
                <a16:creationId xmlns:a16="http://schemas.microsoft.com/office/drawing/2014/main" id="{FB449FA8-E95A-CD64-A49C-027213D543FD}"/>
              </a:ext>
            </a:extLst>
          </p:cNvPr>
          <p:cNvPicPr>
            <a:picLocks noChangeAspect="1"/>
          </p:cNvPicPr>
          <p:nvPr/>
        </p:nvPicPr>
        <p:blipFill>
          <a:blip r:embed="rId2"/>
          <a:stretch>
            <a:fillRect/>
          </a:stretch>
        </p:blipFill>
        <p:spPr>
          <a:xfrm>
            <a:off x="828676" y="2083506"/>
            <a:ext cx="10429874" cy="4684081"/>
          </a:xfrm>
          <a:prstGeom prst="rect">
            <a:avLst/>
          </a:prstGeom>
        </p:spPr>
      </p:pic>
    </p:spTree>
    <p:extLst>
      <p:ext uri="{BB962C8B-B14F-4D97-AF65-F5344CB8AC3E}">
        <p14:creationId xmlns:p14="http://schemas.microsoft.com/office/powerpoint/2010/main" val="21226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94D0E78-E4A9-93D7-FD0A-69C3EAF41ACC}"/>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dirty="0"/>
              <a:t>Table Creation   -  Orders &amp; Customers</a:t>
            </a:r>
          </a:p>
        </p:txBody>
      </p:sp>
      <p:pic>
        <p:nvPicPr>
          <p:cNvPr id="5" name="Picture 4" descr="Text&#10;&#10;Description automatically generated">
            <a:extLst>
              <a:ext uri="{FF2B5EF4-FFF2-40B4-BE49-F238E27FC236}">
                <a16:creationId xmlns:a16="http://schemas.microsoft.com/office/drawing/2014/main" id="{373FB6BF-5994-BF83-9AC8-BAB2E51DE804}"/>
              </a:ext>
            </a:extLst>
          </p:cNvPr>
          <p:cNvPicPr>
            <a:picLocks noChangeAspect="1"/>
          </p:cNvPicPr>
          <p:nvPr/>
        </p:nvPicPr>
        <p:blipFill>
          <a:blip r:embed="rId2"/>
          <a:stretch>
            <a:fillRect/>
          </a:stretch>
        </p:blipFill>
        <p:spPr>
          <a:xfrm>
            <a:off x="333557" y="2008641"/>
            <a:ext cx="5301111" cy="2926132"/>
          </a:xfrm>
          <a:prstGeom prst="rect">
            <a:avLst/>
          </a:prstGeom>
        </p:spPr>
      </p:pic>
      <p:pic>
        <p:nvPicPr>
          <p:cNvPr id="4" name="Picture 3" descr="Text&#10;&#10;Description automatically generated">
            <a:extLst>
              <a:ext uri="{FF2B5EF4-FFF2-40B4-BE49-F238E27FC236}">
                <a16:creationId xmlns:a16="http://schemas.microsoft.com/office/drawing/2014/main" id="{AB476E7E-1F69-EA26-217B-2B26490DCA09}"/>
              </a:ext>
            </a:extLst>
          </p:cNvPr>
          <p:cNvPicPr>
            <a:picLocks noChangeAspect="1"/>
          </p:cNvPicPr>
          <p:nvPr/>
        </p:nvPicPr>
        <p:blipFill>
          <a:blip r:embed="rId3"/>
          <a:stretch>
            <a:fillRect/>
          </a:stretch>
        </p:blipFill>
        <p:spPr>
          <a:xfrm>
            <a:off x="6262779" y="3807653"/>
            <a:ext cx="5301110" cy="2470318"/>
          </a:xfrm>
          <a:prstGeom prst="rect">
            <a:avLst/>
          </a:prstGeom>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63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grpSp>
        <p:nvGrpSpPr>
          <p:cNvPr id="46" name="Group 45">
            <a:extLst>
              <a:ext uri="{FF2B5EF4-FFF2-40B4-BE49-F238E27FC236}">
                <a16:creationId xmlns:a16="http://schemas.microsoft.com/office/drawing/2014/main" id="{D2B6CF66-BE1C-4921-9725-DD441BA168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47" name="Freeform: Shape 46">
              <a:extLst>
                <a:ext uri="{FF2B5EF4-FFF2-40B4-BE49-F238E27FC236}">
                  <a16:creationId xmlns:a16="http://schemas.microsoft.com/office/drawing/2014/main" id="{5736782B-B901-49C8-800D-704F5C1F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A6473EC3-6A9D-4228-BDB2-F010D6FA1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1E587B09-4F15-4E69-A530-95A61AD4D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2945E272-5427-48E2-92BF-1481C1D47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4FA0FCC3-C3EB-4933-989D-9580D651C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8" name="Title 1">
            <a:extLst>
              <a:ext uri="{FF2B5EF4-FFF2-40B4-BE49-F238E27FC236}">
                <a16:creationId xmlns:a16="http://schemas.microsoft.com/office/drawing/2014/main" id="{DD8F1C5C-B7BC-B53F-AAE7-FBBDDDF515C3}"/>
              </a:ext>
            </a:extLst>
          </p:cNvPr>
          <p:cNvSpPr txBox="1">
            <a:spLocks/>
          </p:cNvSpPr>
          <p:nvPr/>
        </p:nvSpPr>
        <p:spPr>
          <a:xfrm>
            <a:off x="1898847" y="781910"/>
            <a:ext cx="8394306" cy="136477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600" dirty="0"/>
              <a:t>Table Creation   </a:t>
            </a:r>
          </a:p>
          <a:p>
            <a:pPr algn="ctr">
              <a:spcAft>
                <a:spcPts val="600"/>
              </a:spcAft>
            </a:pPr>
            <a:r>
              <a:rPr lang="en-US" sz="4600" dirty="0"/>
              <a:t>-  Categories &amp; Items</a:t>
            </a:r>
          </a:p>
        </p:txBody>
      </p:sp>
      <p:pic>
        <p:nvPicPr>
          <p:cNvPr id="4" name="Picture 3" descr="Text&#10;&#10;Description automatically generated">
            <a:extLst>
              <a:ext uri="{FF2B5EF4-FFF2-40B4-BE49-F238E27FC236}">
                <a16:creationId xmlns:a16="http://schemas.microsoft.com/office/drawing/2014/main" id="{B2C7BF40-FEEA-7E55-1F7A-5A9BA06CEB5F}"/>
              </a:ext>
            </a:extLst>
          </p:cNvPr>
          <p:cNvPicPr>
            <a:picLocks noChangeAspect="1"/>
          </p:cNvPicPr>
          <p:nvPr/>
        </p:nvPicPr>
        <p:blipFill>
          <a:blip r:embed="rId2"/>
          <a:stretch>
            <a:fillRect/>
          </a:stretch>
        </p:blipFill>
        <p:spPr>
          <a:xfrm>
            <a:off x="225049" y="3133541"/>
            <a:ext cx="5705415" cy="2800973"/>
          </a:xfrm>
          <a:prstGeom prst="rect">
            <a:avLst/>
          </a:prstGeom>
        </p:spPr>
      </p:pic>
      <p:pic>
        <p:nvPicPr>
          <p:cNvPr id="5" name="Picture 4" descr="Text&#10;&#10;Description automatically generated">
            <a:extLst>
              <a:ext uri="{FF2B5EF4-FFF2-40B4-BE49-F238E27FC236}">
                <a16:creationId xmlns:a16="http://schemas.microsoft.com/office/drawing/2014/main" id="{65DC4634-52DD-B0DF-9ABC-90E87C26A135}"/>
              </a:ext>
            </a:extLst>
          </p:cNvPr>
          <p:cNvPicPr>
            <a:picLocks noChangeAspect="1"/>
          </p:cNvPicPr>
          <p:nvPr/>
        </p:nvPicPr>
        <p:blipFill>
          <a:blip r:embed="rId3"/>
          <a:stretch>
            <a:fillRect/>
          </a:stretch>
        </p:blipFill>
        <p:spPr>
          <a:xfrm>
            <a:off x="6297180" y="3101856"/>
            <a:ext cx="5705416" cy="2800973"/>
          </a:xfrm>
          <a:prstGeom prst="rect">
            <a:avLst/>
          </a:prstGeom>
        </p:spPr>
      </p:pic>
    </p:spTree>
    <p:extLst>
      <p:ext uri="{BB962C8B-B14F-4D97-AF65-F5344CB8AC3E}">
        <p14:creationId xmlns:p14="http://schemas.microsoft.com/office/powerpoint/2010/main" val="318063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15">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17">
            <a:extLst>
              <a:ext uri="{FF2B5EF4-FFF2-40B4-BE49-F238E27FC236}">
                <a16:creationId xmlns:a16="http://schemas.microsoft.com/office/drawing/2014/main" id="{B31100F1-D354-4213-A20A-AB7AD9574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68A13-74F2-D6BD-3E10-3A229D886E48}"/>
              </a:ext>
            </a:extLst>
          </p:cNvPr>
          <p:cNvSpPr>
            <a:spLocks noGrp="1"/>
          </p:cNvSpPr>
          <p:nvPr>
            <p:ph type="title"/>
          </p:nvPr>
        </p:nvSpPr>
        <p:spPr>
          <a:xfrm>
            <a:off x="1478324" y="1681809"/>
            <a:ext cx="5206802" cy="2967606"/>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Table Creation   -  Payments</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Staff</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Feedback</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pic>
        <p:nvPicPr>
          <p:cNvPr id="7" name="Picture 6" descr="Text&#10;&#10;Description automatically generated">
            <a:extLst>
              <a:ext uri="{FF2B5EF4-FFF2-40B4-BE49-F238E27FC236}">
                <a16:creationId xmlns:a16="http://schemas.microsoft.com/office/drawing/2014/main" id="{23819033-B4CD-5532-6667-25E62CBF806D}"/>
              </a:ext>
            </a:extLst>
          </p:cNvPr>
          <p:cNvPicPr>
            <a:picLocks noChangeAspect="1"/>
          </p:cNvPicPr>
          <p:nvPr/>
        </p:nvPicPr>
        <p:blipFill rotWithShape="1">
          <a:blip r:embed="rId2"/>
          <a:srcRect r="4587" b="-2"/>
          <a:stretch/>
        </p:blipFill>
        <p:spPr>
          <a:xfrm>
            <a:off x="5989408" y="699899"/>
            <a:ext cx="5130019" cy="1726154"/>
          </a:xfrm>
          <a:prstGeom prst="rect">
            <a:avLst/>
          </a:prstGeom>
        </p:spPr>
      </p:pic>
      <p:sp>
        <p:nvSpPr>
          <p:cNvPr id="45" name="Rectangle 19">
            <a:extLst>
              <a:ext uri="{FF2B5EF4-FFF2-40B4-BE49-F238E27FC236}">
                <a16:creationId xmlns:a16="http://schemas.microsoft.com/office/drawing/2014/main" id="{C3C5EE4D-CBCB-4DDE-A660-52A9B267F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130" y="702088"/>
            <a:ext cx="825987" cy="173394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Picture 4" descr="Text&#10;&#10;Description automatically generated">
            <a:extLst>
              <a:ext uri="{FF2B5EF4-FFF2-40B4-BE49-F238E27FC236}">
                <a16:creationId xmlns:a16="http://schemas.microsoft.com/office/drawing/2014/main" id="{2814DD9D-967F-7F18-AB95-E610B8697553}"/>
              </a:ext>
            </a:extLst>
          </p:cNvPr>
          <p:cNvPicPr>
            <a:picLocks noChangeAspect="1"/>
          </p:cNvPicPr>
          <p:nvPr/>
        </p:nvPicPr>
        <p:blipFill rotWithShape="1">
          <a:blip r:embed="rId3"/>
          <a:srcRect t="5470" r="2" b="25040"/>
          <a:stretch/>
        </p:blipFill>
        <p:spPr>
          <a:xfrm>
            <a:off x="5989408" y="2521779"/>
            <a:ext cx="5130018" cy="1757575"/>
          </a:xfrm>
          <a:prstGeom prst="rect">
            <a:avLst/>
          </a:prstGeom>
        </p:spPr>
      </p:pic>
      <p:pic>
        <p:nvPicPr>
          <p:cNvPr id="9" name="Picture 8" descr="Text&#10;&#10;Description automatically generated">
            <a:extLst>
              <a:ext uri="{FF2B5EF4-FFF2-40B4-BE49-F238E27FC236}">
                <a16:creationId xmlns:a16="http://schemas.microsoft.com/office/drawing/2014/main" id="{4D9868BB-15F0-03B0-D073-E6B47E7343F2}"/>
              </a:ext>
            </a:extLst>
          </p:cNvPr>
          <p:cNvPicPr>
            <a:picLocks noChangeAspect="1"/>
          </p:cNvPicPr>
          <p:nvPr/>
        </p:nvPicPr>
        <p:blipFill rotWithShape="1">
          <a:blip r:embed="rId4"/>
          <a:srcRect t="618" r="-3" b="13183"/>
          <a:stretch/>
        </p:blipFill>
        <p:spPr>
          <a:xfrm>
            <a:off x="5989409" y="4360422"/>
            <a:ext cx="5130018" cy="1757576"/>
          </a:xfrm>
          <a:prstGeom prst="rect">
            <a:avLst/>
          </a:prstGeom>
        </p:spPr>
      </p:pic>
      <p:cxnSp>
        <p:nvCxnSpPr>
          <p:cNvPr id="46" name="Straight Connector 21">
            <a:extLst>
              <a:ext uri="{FF2B5EF4-FFF2-40B4-BE49-F238E27FC236}">
                <a16:creationId xmlns:a16="http://schemas.microsoft.com/office/drawing/2014/main" id="{ADF9D7C6-F5C1-4F7F-957D-8F47CC38D7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23">
            <a:extLst>
              <a:ext uri="{FF2B5EF4-FFF2-40B4-BE49-F238E27FC236}">
                <a16:creationId xmlns:a16="http://schemas.microsoft.com/office/drawing/2014/main" id="{5AD91B30-4304-4CFF-90E1-F076C0595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7998"/>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40DCAF6-65F7-B545-BCD7-61284F68CDD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dirty="0">
                <a:solidFill>
                  <a:schemeClr val="tx1"/>
                </a:solidFill>
                <a:latin typeface="+mj-lt"/>
                <a:ea typeface="+mj-ea"/>
                <a:cs typeface="+mj-cs"/>
              </a:rPr>
              <a:t>Insert Data - into </a:t>
            </a:r>
            <a:r>
              <a:rPr lang="en-US" sz="3600" u="sng" kern="1200" dirty="0">
                <a:solidFill>
                  <a:schemeClr val="tx1"/>
                </a:solidFill>
                <a:latin typeface="+mj-lt"/>
                <a:ea typeface="+mj-ea"/>
                <a:cs typeface="+mj-cs"/>
              </a:rPr>
              <a:t>Items</a:t>
            </a:r>
            <a:r>
              <a:rPr lang="en-US" sz="3600" kern="1200" dirty="0">
                <a:solidFill>
                  <a:schemeClr val="tx1"/>
                </a:solidFill>
                <a:latin typeface="+mj-lt"/>
                <a:ea typeface="+mj-ea"/>
                <a:cs typeface="+mj-cs"/>
              </a:rPr>
              <a:t> table</a:t>
            </a:r>
          </a:p>
        </p:txBody>
      </p:sp>
      <p:pic>
        <p:nvPicPr>
          <p:cNvPr id="7" name="Picture 6" descr="Text&#10;&#10;Description automatically generated">
            <a:extLst>
              <a:ext uri="{FF2B5EF4-FFF2-40B4-BE49-F238E27FC236}">
                <a16:creationId xmlns:a16="http://schemas.microsoft.com/office/drawing/2014/main" id="{CB30F5F3-C248-F8A0-98FE-38F5A828AE46}"/>
              </a:ext>
            </a:extLst>
          </p:cNvPr>
          <p:cNvPicPr>
            <a:picLocks noChangeAspect="1"/>
          </p:cNvPicPr>
          <p:nvPr/>
        </p:nvPicPr>
        <p:blipFill>
          <a:blip r:embed="rId2"/>
          <a:stretch>
            <a:fillRect/>
          </a:stretch>
        </p:blipFill>
        <p:spPr>
          <a:xfrm>
            <a:off x="2324220" y="1844191"/>
            <a:ext cx="7543559" cy="4598231"/>
          </a:xfrm>
          <a:prstGeom prst="rect">
            <a:avLst/>
          </a:prstGeom>
        </p:spPr>
      </p:pic>
      <p:sp>
        <p:nvSpPr>
          <p:cNvPr id="43" name="Freeform: Shape 15">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579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417</Words>
  <Application>Microsoft Office PowerPoint</Application>
  <PresentationFormat>Widescreen</PresentationFormat>
  <Paragraphs>48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Helvetica Neue Medium</vt:lpstr>
      <vt:lpstr>Meiryo</vt:lpstr>
      <vt:lpstr>Arial</vt:lpstr>
      <vt:lpstr>Calibri</vt:lpstr>
      <vt:lpstr>Calibri Light</vt:lpstr>
      <vt:lpstr>Office Theme</vt:lpstr>
      <vt:lpstr>PowerPoint Presentation</vt:lpstr>
      <vt:lpstr>Agenda</vt:lpstr>
      <vt:lpstr>Business Senario Description</vt:lpstr>
      <vt:lpstr> Swimming Lane Diagram</vt:lpstr>
      <vt:lpstr>ER Diagram</vt:lpstr>
      <vt:lpstr>Table Creation   -  Orders &amp; Customers</vt:lpstr>
      <vt:lpstr>PowerPoint Presentation</vt:lpstr>
      <vt:lpstr>Table Creation   -  Payments Staff Feedback </vt:lpstr>
      <vt:lpstr>Insert Data - into Items table</vt:lpstr>
      <vt:lpstr>Insert Data - into Customers table</vt:lpstr>
      <vt:lpstr>Insert Data - into Categories table</vt:lpstr>
      <vt:lpstr>Insert Data - into Staff table</vt:lpstr>
      <vt:lpstr>Load Order Data via CSV File</vt:lpstr>
      <vt:lpstr>Load Feedback Data via CSV File</vt:lpstr>
      <vt:lpstr>Insert Data - into Payment table</vt:lpstr>
      <vt:lpstr>Order Type Count Without Join</vt:lpstr>
      <vt:lpstr>Sales per Day</vt:lpstr>
      <vt:lpstr>Sales per Category</vt:lpstr>
      <vt:lpstr>Sales per Order Type</vt:lpstr>
      <vt:lpstr>Sales per Item</vt:lpstr>
      <vt:lpstr>Staff Rating</vt:lpstr>
      <vt:lpstr>Trigger</vt:lpstr>
      <vt:lpstr>Procedure</vt:lpstr>
      <vt:lpstr>Spending per Individual Customer</vt:lpstr>
      <vt:lpstr>PowerPoint Presentation</vt:lpstr>
      <vt:lpstr> Sales revenue fluctuates each day. </vt:lpstr>
      <vt:lpstr> Sales per Category</vt:lpstr>
      <vt:lpstr> Staff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Ding-Conry Yancey</dc:creator>
  <cp:lastModifiedBy>Shi Juzheng</cp:lastModifiedBy>
  <cp:revision>9</cp:revision>
  <dcterms:created xsi:type="dcterms:W3CDTF">2022-07-12T20:42:45Z</dcterms:created>
  <dcterms:modified xsi:type="dcterms:W3CDTF">2022-07-15T02:33:22Z</dcterms:modified>
</cp:coreProperties>
</file>