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41" r:id="rId5"/>
    <p:sldId id="260" r:id="rId6"/>
    <p:sldId id="309" r:id="rId7"/>
    <p:sldId id="345" r:id="rId8"/>
    <p:sldId id="346" r:id="rId9"/>
    <p:sldId id="347" r:id="rId10"/>
    <p:sldId id="349" r:id="rId11"/>
    <p:sldId id="311" r:id="rId12"/>
    <p:sldId id="299" r:id="rId13"/>
    <p:sldId id="352" r:id="rId14"/>
    <p:sldId id="353" r:id="rId15"/>
    <p:sldId id="354" r:id="rId16"/>
    <p:sldId id="355" r:id="rId17"/>
    <p:sldId id="357"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76" y="26"/>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468720" y="3942474"/>
            <a:ext cx="7283421" cy="1754326"/>
          </a:xfrm>
          <a:prstGeom prst="rect">
            <a:avLst/>
          </a:prstGeom>
          <a:noFill/>
        </p:spPr>
        <p:txBody>
          <a:bodyPr wrap="square" rtlCol="0" anchor="ctr">
            <a:spAutoFit/>
          </a:bodyPr>
          <a:lstStyle/>
          <a:p>
            <a:pPr algn="r"/>
            <a:r>
              <a:rPr lang="en-US" altLang="ko-KR" sz="5400" dirty="0" err="1">
                <a:solidFill>
                  <a:schemeClr val="bg1"/>
                </a:solidFill>
                <a:latin typeface="+mj-lt"/>
                <a:cs typeface="Arial" pitchFamily="34" charset="0"/>
              </a:rPr>
              <a:t>Arquitectura</a:t>
            </a:r>
            <a:r>
              <a:rPr lang="en-US" altLang="ko-KR" sz="5400" dirty="0">
                <a:solidFill>
                  <a:schemeClr val="bg1"/>
                </a:solidFill>
                <a:latin typeface="+mj-lt"/>
                <a:cs typeface="Arial" pitchFamily="34" charset="0"/>
              </a:rPr>
              <a:t>  de</a:t>
            </a:r>
          </a:p>
          <a:p>
            <a:pPr algn="r"/>
            <a:r>
              <a:rPr lang="en-US" altLang="ko-KR" sz="5400" dirty="0" err="1">
                <a:solidFill>
                  <a:schemeClr val="bg1"/>
                </a:solidFill>
                <a:latin typeface="+mj-lt"/>
                <a:cs typeface="Arial" pitchFamily="34" charset="0"/>
              </a:rPr>
              <a:t>microprocesadores</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468720" y="5553140"/>
            <a:ext cx="7283333" cy="666977"/>
          </a:xfrm>
          <a:prstGeom prst="rect">
            <a:avLst/>
          </a:prstGeom>
          <a:noFill/>
        </p:spPr>
        <p:txBody>
          <a:bodyPr wrap="square" rtlCol="0" anchor="ctr">
            <a:spAutoFit/>
          </a:bodyPr>
          <a:lstStyle/>
          <a:p>
            <a:pPr algn="r"/>
            <a:r>
              <a:rPr lang="en-US" altLang="ko-KR" sz="1867" dirty="0" err="1">
                <a:solidFill>
                  <a:schemeClr val="bg1"/>
                </a:solidFill>
                <a:cs typeface="Arial" pitchFamily="34" charset="0"/>
              </a:rPr>
              <a:t>Tarea</a:t>
            </a:r>
            <a:r>
              <a:rPr lang="en-US" altLang="ko-KR" sz="1867" dirty="0">
                <a:solidFill>
                  <a:schemeClr val="bg1"/>
                </a:solidFill>
                <a:cs typeface="Arial" pitchFamily="34" charset="0"/>
              </a:rPr>
              <a:t> 1</a:t>
            </a:r>
          </a:p>
          <a:p>
            <a:pPr algn="r"/>
            <a:r>
              <a:rPr lang="en-US" altLang="ko-KR" sz="1867" dirty="0">
                <a:solidFill>
                  <a:schemeClr val="bg1"/>
                </a:solidFill>
                <a:cs typeface="Arial" pitchFamily="34" charset="0"/>
              </a:rPr>
              <a:t>Por Jorge Luis Zumaya Juárez</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id="{092F69B6-FD97-4B5A-A5DF-49B244C9D9EF}"/>
              </a:ext>
            </a:extLst>
          </p:cNvPr>
          <p:cNvSpPr txBox="1">
            <a:spLocks/>
          </p:cNvSpPr>
          <p:nvPr/>
        </p:nvSpPr>
        <p:spPr>
          <a:xfrm>
            <a:off x="1944941" y="2959327"/>
            <a:ext cx="1690365" cy="93934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mj-lt"/>
                <a:cs typeface="Arial" pitchFamily="34" charset="0"/>
              </a:rPr>
              <a:t>CISC</a:t>
            </a:r>
          </a:p>
        </p:txBody>
      </p:sp>
      <p:grpSp>
        <p:nvGrpSpPr>
          <p:cNvPr id="168" name="Group 167">
            <a:extLst>
              <a:ext uri="{FF2B5EF4-FFF2-40B4-BE49-F238E27FC236}">
                <a16:creationId xmlns:a16="http://schemas.microsoft.com/office/drawing/2014/main" id="{1195E7ED-F44D-446D-9C92-17773EFF965B}"/>
              </a:ext>
            </a:extLst>
          </p:cNvPr>
          <p:cNvGrpSpPr/>
          <p:nvPr/>
        </p:nvGrpSpPr>
        <p:grpSpPr>
          <a:xfrm>
            <a:off x="3782015" y="223878"/>
            <a:ext cx="5619861" cy="6410244"/>
            <a:chOff x="4719603" y="1338582"/>
            <a:chExt cx="3425130" cy="6410244"/>
          </a:xfrm>
        </p:grpSpPr>
        <p:grpSp>
          <p:nvGrpSpPr>
            <p:cNvPr id="169" name="Group 168">
              <a:extLst>
                <a:ext uri="{FF2B5EF4-FFF2-40B4-BE49-F238E27FC236}">
                  <a16:creationId xmlns:a16="http://schemas.microsoft.com/office/drawing/2014/main" id="{F5B1322F-53AF-4266-AD09-1F9FCDB53988}"/>
                </a:ext>
              </a:extLst>
            </p:cNvPr>
            <p:cNvGrpSpPr/>
            <p:nvPr/>
          </p:nvGrpSpPr>
          <p:grpSpPr>
            <a:xfrm>
              <a:off x="4719603" y="1338582"/>
              <a:ext cx="3425006" cy="338554"/>
              <a:chOff x="4719602" y="1338582"/>
              <a:chExt cx="3529701" cy="338554"/>
            </a:xfrm>
          </p:grpSpPr>
          <p:sp>
            <p:nvSpPr>
              <p:cNvPr id="171" name="Rectangle 170">
                <a:extLst>
                  <a:ext uri="{FF2B5EF4-FFF2-40B4-BE49-F238E27FC236}">
                    <a16:creationId xmlns:a16="http://schemas.microsoft.com/office/drawing/2014/main" id="{B74793B1-F720-4F13-A607-E516824A8C0D}"/>
                  </a:ext>
                </a:extLst>
              </p:cNvPr>
              <p:cNvSpPr/>
              <p:nvPr/>
            </p:nvSpPr>
            <p:spPr>
              <a:xfrm>
                <a:off x="4719602" y="1353970"/>
                <a:ext cx="3529701" cy="30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bg1"/>
                  </a:solidFill>
                </a:endParaRPr>
              </a:p>
            </p:txBody>
          </p:sp>
          <p:sp>
            <p:nvSpPr>
              <p:cNvPr id="172" name="TextBox 171">
                <a:extLst>
                  <a:ext uri="{FF2B5EF4-FFF2-40B4-BE49-F238E27FC236}">
                    <a16:creationId xmlns:a16="http://schemas.microsoft.com/office/drawing/2014/main" id="{26D8010D-8A6A-4380-9683-5850898ADF15}"/>
                  </a:ext>
                </a:extLst>
              </p:cNvPr>
              <p:cNvSpPr txBox="1"/>
              <p:nvPr/>
            </p:nvSpPr>
            <p:spPr>
              <a:xfrm>
                <a:off x="4723947" y="1338582"/>
                <a:ext cx="3525356" cy="338554"/>
              </a:xfrm>
              <a:prstGeom prst="rect">
                <a:avLst/>
              </a:prstGeom>
              <a:noFill/>
            </p:spPr>
            <p:txBody>
              <a:bodyPr wrap="square" rtlCol="0" anchor="ctr">
                <a:spAutoFit/>
              </a:bodyPr>
              <a:lstStyle/>
              <a:p>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Procesadores</a:t>
                </a:r>
                <a:r>
                  <a:rPr lang="en-US" altLang="ko-KR" sz="1600" b="1" dirty="0">
                    <a:solidFill>
                      <a:schemeClr val="bg1"/>
                    </a:solidFill>
                    <a:cs typeface="Arial" pitchFamily="34" charset="0"/>
                  </a:rPr>
                  <a:t> CISC</a:t>
                </a:r>
                <a:endParaRPr lang="ko-KR" altLang="en-US" sz="1600" b="1" dirty="0">
                  <a:solidFill>
                    <a:schemeClr val="bg1"/>
                  </a:solidFill>
                  <a:cs typeface="Arial" pitchFamily="34" charset="0"/>
                </a:endParaRPr>
              </a:p>
            </p:txBody>
          </p:sp>
        </p:grpSp>
        <p:sp>
          <p:nvSpPr>
            <p:cNvPr id="170" name="TextBox 169">
              <a:extLst>
                <a:ext uri="{FF2B5EF4-FFF2-40B4-BE49-F238E27FC236}">
                  <a16:creationId xmlns:a16="http://schemas.microsoft.com/office/drawing/2014/main" id="{46DD889A-A806-4F6F-AB10-1F2E7F9F392B}"/>
                </a:ext>
              </a:extLst>
            </p:cNvPr>
            <p:cNvSpPr txBox="1"/>
            <p:nvPr/>
          </p:nvSpPr>
          <p:spPr>
            <a:xfrm>
              <a:off x="4723819" y="1839516"/>
              <a:ext cx="3420914" cy="5909310"/>
            </a:xfrm>
            <a:prstGeom prst="rect">
              <a:avLst/>
            </a:prstGeom>
            <a:noFill/>
          </p:spPr>
          <p:txBody>
            <a:bodyPr wrap="square" rtlCol="0">
              <a:spAutoFit/>
            </a:bodyPr>
            <a:lstStyle/>
            <a:p>
              <a:r>
                <a:rPr lang="es-MX" altLang="ko-KR" sz="1400" dirty="0">
                  <a:solidFill>
                    <a:schemeClr val="bg1"/>
                  </a:solidFill>
                  <a:cs typeface="Arial" pitchFamily="34" charset="0"/>
                </a:rPr>
                <a:t>Computador con Conjunto de Instrucciones Complejo (</a:t>
              </a:r>
              <a:r>
                <a:rPr lang="es-MX" altLang="ko-KR" sz="1400" dirty="0" err="1">
                  <a:solidFill>
                    <a:schemeClr val="bg1"/>
                  </a:solidFill>
                  <a:cs typeface="Arial" pitchFamily="34" charset="0"/>
                </a:rPr>
                <a:t>Complex</a:t>
              </a:r>
              <a:r>
                <a:rPr lang="es-MX" altLang="ko-KR" sz="1400" dirty="0">
                  <a:solidFill>
                    <a:schemeClr val="bg1"/>
                  </a:solidFill>
                  <a:cs typeface="Arial" pitchFamily="34" charset="0"/>
                </a:rPr>
                <a:t> </a:t>
              </a:r>
              <a:r>
                <a:rPr lang="es-MX" altLang="ko-KR" sz="1400" dirty="0" err="1">
                  <a:solidFill>
                    <a:schemeClr val="bg1"/>
                  </a:solidFill>
                  <a:cs typeface="Arial" pitchFamily="34" charset="0"/>
                </a:rPr>
                <a:t>Instruction</a:t>
              </a:r>
              <a:endParaRPr lang="es-MX" altLang="ko-KR" sz="1400" dirty="0">
                <a:solidFill>
                  <a:schemeClr val="bg1"/>
                </a:solidFill>
                <a:cs typeface="Arial" pitchFamily="34" charset="0"/>
              </a:endParaRPr>
            </a:p>
            <a:p>
              <a:r>
                <a:rPr lang="es-MX" altLang="ko-KR" sz="1400" dirty="0">
                  <a:solidFill>
                    <a:schemeClr val="bg1"/>
                  </a:solidFill>
                  <a:cs typeface="Arial" pitchFamily="34" charset="0"/>
                </a:rPr>
                <a:t>Set Computing(CISC).</a:t>
              </a:r>
            </a:p>
            <a:p>
              <a:r>
                <a:rPr lang="es-MX" altLang="ko-KR" sz="1400" dirty="0">
                  <a:solidFill>
                    <a:schemeClr val="bg1"/>
                  </a:solidFill>
                  <a:cs typeface="Arial" pitchFamily="34" charset="0"/>
                </a:rPr>
                <a:t>Arquitectura de microprocesador caracterizada por ejecutar un conjunto de instrucciones complejas, estas instrucciones pueden realizar funciones muy específicas, en contraposición a la arquitectura RISC.</a:t>
              </a:r>
            </a:p>
            <a:p>
              <a:endParaRPr lang="es-MX" altLang="ko-KR" sz="1400" dirty="0">
                <a:solidFill>
                  <a:schemeClr val="bg1"/>
                </a:solidFill>
                <a:cs typeface="Arial" pitchFamily="34" charset="0"/>
              </a:endParaRPr>
            </a:p>
            <a:p>
              <a:pPr marL="171450" indent="-171450">
                <a:buFont typeface="Arial" panose="020B0604020202020204" pitchFamily="34" charset="0"/>
                <a:buChar char="•"/>
              </a:pPr>
              <a:r>
                <a:rPr lang="es-MX" altLang="ko-KR" sz="1400" dirty="0">
                  <a:solidFill>
                    <a:schemeClr val="bg1"/>
                  </a:solidFill>
                  <a:cs typeface="Arial" pitchFamily="34" charset="0"/>
                </a:rPr>
                <a:t>Arquitecturas CISC</a:t>
              </a:r>
            </a:p>
            <a:p>
              <a:pPr marL="171450" indent="-171450">
                <a:buFont typeface="Arial" panose="020B0604020202020204" pitchFamily="34" charset="0"/>
                <a:buChar char="•"/>
              </a:pPr>
              <a:r>
                <a:rPr lang="es-MX" altLang="ko-KR" sz="1400" dirty="0">
                  <a:solidFill>
                    <a:schemeClr val="bg1"/>
                  </a:solidFill>
                  <a:cs typeface="Arial" pitchFamily="34" charset="0"/>
                </a:rPr>
                <a:t>Computador con repertorio de instrucciones complejo.</a:t>
              </a:r>
            </a:p>
            <a:p>
              <a:pPr marL="171450" indent="-171450">
                <a:buFont typeface="Arial" panose="020B0604020202020204" pitchFamily="34" charset="0"/>
                <a:buChar char="•"/>
              </a:pPr>
              <a:r>
                <a:rPr lang="es-MX" altLang="ko-KR" sz="1400" dirty="0">
                  <a:solidFill>
                    <a:schemeClr val="bg1"/>
                  </a:solidFill>
                  <a:cs typeface="Arial" pitchFamily="34" charset="0"/>
                </a:rPr>
                <a:t>Gran número de instrucciones complejas.</a:t>
              </a:r>
            </a:p>
            <a:p>
              <a:pPr marL="171450" indent="-171450">
                <a:buFont typeface="Arial" panose="020B0604020202020204" pitchFamily="34" charset="0"/>
                <a:buChar char="•"/>
              </a:pPr>
              <a:r>
                <a:rPr lang="es-MX" altLang="ko-KR" sz="1400" dirty="0">
                  <a:solidFill>
                    <a:schemeClr val="bg1"/>
                  </a:solidFill>
                  <a:cs typeface="Arial" pitchFamily="34" charset="0"/>
                </a:rPr>
                <a:t>Gran variedad de tipos de datos y de modos de direccionamiento.</a:t>
              </a:r>
            </a:p>
            <a:p>
              <a:pPr marL="171450" indent="-171450">
                <a:buFont typeface="Arial" panose="020B0604020202020204" pitchFamily="34" charset="0"/>
                <a:buChar char="•"/>
              </a:pPr>
              <a:r>
                <a:rPr lang="es-MX" altLang="ko-KR" sz="1400" dirty="0">
                  <a:solidFill>
                    <a:schemeClr val="bg1"/>
                  </a:solidFill>
                  <a:cs typeface="Arial" pitchFamily="34" charset="0"/>
                </a:rPr>
                <a:t>Permite implementar instrucciones de alto nivel directamente o con un número pequeño de instrucciones ensamblador.</a:t>
              </a:r>
            </a:p>
            <a:p>
              <a:pPr marL="171450" indent="-171450">
                <a:buFont typeface="Arial" panose="020B0604020202020204" pitchFamily="34" charset="0"/>
                <a:buChar char="•"/>
              </a:pPr>
              <a:r>
                <a:rPr lang="es-MX" altLang="ko-KR" sz="1400" dirty="0">
                  <a:solidFill>
                    <a:schemeClr val="bg1"/>
                  </a:solidFill>
                  <a:cs typeface="Arial" pitchFamily="34" charset="0"/>
                </a:rPr>
                <a:t>Además se pueden añadir nuevas instrucciones al repertorio manteniendo las antiguas.</a:t>
              </a:r>
            </a:p>
            <a:p>
              <a:pPr marL="171450" indent="-171450">
                <a:buFont typeface="Arial" panose="020B0604020202020204" pitchFamily="34" charset="0"/>
                <a:buChar char="•"/>
              </a:pPr>
              <a:r>
                <a:rPr lang="es-MX" altLang="ko-KR" sz="1400" dirty="0">
                  <a:solidFill>
                    <a:schemeClr val="bg1"/>
                  </a:solidFill>
                  <a:cs typeface="Arial" pitchFamily="34" charset="0"/>
                </a:rPr>
                <a:t>El objetivo principal de la arquitectura CISC es completar una tarea en el menor número de líneas de código ensamblador posibles. Este objetivo es conseguido mediante la construcción de un microprocesador capaz de comprender y ejecutar una serie de operaciones complejas.</a:t>
              </a:r>
            </a:p>
            <a:p>
              <a:pPr marL="171450" indent="-171450">
                <a:buFont typeface="Arial" panose="020B0604020202020204" pitchFamily="34" charset="0"/>
                <a:buChar char="•"/>
              </a:pPr>
              <a:r>
                <a:rPr lang="es-MX" altLang="ko-KR" sz="1400" dirty="0">
                  <a:solidFill>
                    <a:schemeClr val="bg1"/>
                  </a:solidFill>
                  <a:cs typeface="Arial" pitchFamily="34" charset="0"/>
                </a:rPr>
                <a:t>Una de las ventajas principales de esta filosofía es que el compilador tiene que hacer muy poco trabajo para traducir un lenguaje de alto nivel a ensamblador. Además, debido a que la longitud del código es relativamente corta, hace falta poca RAM para almacenar las instrucciones. Pero la dificultad está en construir instrucciones complejas directamente en hardware.</a:t>
              </a:r>
            </a:p>
          </p:txBody>
        </p:sp>
      </p:grpSp>
    </p:spTree>
    <p:extLst>
      <p:ext uri="{BB962C8B-B14F-4D97-AF65-F5344CB8AC3E}">
        <p14:creationId xmlns:p14="http://schemas.microsoft.com/office/powerpoint/2010/main" val="417915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7C3082-E18A-43B0-AEEB-23E85DCF14F6}"/>
              </a:ext>
            </a:extLst>
          </p:cNvPr>
          <p:cNvSpPr/>
          <p:nvPr/>
        </p:nvSpPr>
        <p:spPr>
          <a:xfrm>
            <a:off x="0" y="209550"/>
            <a:ext cx="12192000" cy="64389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0">
            <a:extLst>
              <a:ext uri="{FF2B5EF4-FFF2-40B4-BE49-F238E27FC236}">
                <a16:creationId xmlns:a16="http://schemas.microsoft.com/office/drawing/2014/main" id="{B317941C-78CC-42E4-B3FF-52AFE2013F4A}"/>
              </a:ext>
            </a:extLst>
          </p:cNvPr>
          <p:cNvSpPr txBox="1">
            <a:spLocks/>
          </p:cNvSpPr>
          <p:nvPr/>
        </p:nvSpPr>
        <p:spPr>
          <a:xfrm>
            <a:off x="1544800" y="3177436"/>
            <a:ext cx="1764741" cy="106249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mj-lt"/>
                <a:cs typeface="Arial" pitchFamily="34" charset="0"/>
              </a:rPr>
              <a:t>RISC</a:t>
            </a:r>
          </a:p>
        </p:txBody>
      </p:sp>
      <p:grpSp>
        <p:nvGrpSpPr>
          <p:cNvPr id="19" name="Group 18">
            <a:extLst>
              <a:ext uri="{FF2B5EF4-FFF2-40B4-BE49-F238E27FC236}">
                <a16:creationId xmlns:a16="http://schemas.microsoft.com/office/drawing/2014/main" id="{1B12A777-7EB8-4381-BF8C-E65851D3D694}"/>
              </a:ext>
            </a:extLst>
          </p:cNvPr>
          <p:cNvGrpSpPr/>
          <p:nvPr/>
        </p:nvGrpSpPr>
        <p:grpSpPr>
          <a:xfrm>
            <a:off x="3782015" y="223878"/>
            <a:ext cx="5982814" cy="5548470"/>
            <a:chOff x="4719603" y="1338582"/>
            <a:chExt cx="3425130" cy="5548470"/>
          </a:xfrm>
        </p:grpSpPr>
        <p:grpSp>
          <p:nvGrpSpPr>
            <p:cNvPr id="20" name="Group 19">
              <a:extLst>
                <a:ext uri="{FF2B5EF4-FFF2-40B4-BE49-F238E27FC236}">
                  <a16:creationId xmlns:a16="http://schemas.microsoft.com/office/drawing/2014/main" id="{DF572F80-03B7-4BCE-9F6E-6986BC362C59}"/>
                </a:ext>
              </a:extLst>
            </p:cNvPr>
            <p:cNvGrpSpPr/>
            <p:nvPr/>
          </p:nvGrpSpPr>
          <p:grpSpPr>
            <a:xfrm>
              <a:off x="4719603" y="1338582"/>
              <a:ext cx="3425006" cy="338554"/>
              <a:chOff x="4719602" y="1338582"/>
              <a:chExt cx="3529701" cy="338554"/>
            </a:xfrm>
          </p:grpSpPr>
          <p:sp>
            <p:nvSpPr>
              <p:cNvPr id="22" name="Rectangle 21">
                <a:extLst>
                  <a:ext uri="{FF2B5EF4-FFF2-40B4-BE49-F238E27FC236}">
                    <a16:creationId xmlns:a16="http://schemas.microsoft.com/office/drawing/2014/main" id="{C5A88DAE-2403-4EE0-98DF-1CD2DD8D3BED}"/>
                  </a:ext>
                </a:extLst>
              </p:cNvPr>
              <p:cNvSpPr/>
              <p:nvPr/>
            </p:nvSpPr>
            <p:spPr>
              <a:xfrm>
                <a:off x="4719602" y="1353970"/>
                <a:ext cx="3529701" cy="30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bg1"/>
                  </a:solidFill>
                </a:endParaRPr>
              </a:p>
            </p:txBody>
          </p:sp>
          <p:sp>
            <p:nvSpPr>
              <p:cNvPr id="23" name="TextBox 22">
                <a:extLst>
                  <a:ext uri="{FF2B5EF4-FFF2-40B4-BE49-F238E27FC236}">
                    <a16:creationId xmlns:a16="http://schemas.microsoft.com/office/drawing/2014/main" id="{EFDC9EFA-DAFD-4ED6-806C-DD0310B64BF3}"/>
                  </a:ext>
                </a:extLst>
              </p:cNvPr>
              <p:cNvSpPr txBox="1"/>
              <p:nvPr/>
            </p:nvSpPr>
            <p:spPr>
              <a:xfrm>
                <a:off x="4723947" y="1338582"/>
                <a:ext cx="3525356" cy="338554"/>
              </a:xfrm>
              <a:prstGeom prst="rect">
                <a:avLst/>
              </a:prstGeom>
              <a:noFill/>
            </p:spPr>
            <p:txBody>
              <a:bodyPr wrap="square" rtlCol="0" anchor="ctr">
                <a:spAutoFit/>
              </a:bodyPr>
              <a:lstStyle/>
              <a:p>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Procesadores</a:t>
                </a:r>
                <a:r>
                  <a:rPr lang="en-US" altLang="ko-KR" sz="1600" b="1" dirty="0">
                    <a:solidFill>
                      <a:schemeClr val="bg1"/>
                    </a:solidFill>
                    <a:cs typeface="Arial" pitchFamily="34" charset="0"/>
                  </a:rPr>
                  <a:t> CISC</a:t>
                </a:r>
                <a:endParaRPr lang="ko-KR" altLang="en-US" sz="1600" b="1" dirty="0">
                  <a:solidFill>
                    <a:schemeClr val="bg1"/>
                  </a:solidFill>
                  <a:cs typeface="Arial" pitchFamily="34" charset="0"/>
                </a:endParaRPr>
              </a:p>
            </p:txBody>
          </p:sp>
        </p:grpSp>
        <p:sp>
          <p:nvSpPr>
            <p:cNvPr id="21" name="TextBox 20">
              <a:extLst>
                <a:ext uri="{FF2B5EF4-FFF2-40B4-BE49-F238E27FC236}">
                  <a16:creationId xmlns:a16="http://schemas.microsoft.com/office/drawing/2014/main" id="{54BDF788-7EFB-45A5-9C61-843C5568E60D}"/>
                </a:ext>
              </a:extLst>
            </p:cNvPr>
            <p:cNvSpPr txBox="1"/>
            <p:nvPr/>
          </p:nvSpPr>
          <p:spPr>
            <a:xfrm>
              <a:off x="4723819" y="1839516"/>
              <a:ext cx="3420914" cy="5047536"/>
            </a:xfrm>
            <a:prstGeom prst="rect">
              <a:avLst/>
            </a:prstGeom>
            <a:noFill/>
          </p:spPr>
          <p:txBody>
            <a:bodyPr wrap="square" rtlCol="0">
              <a:spAutoFit/>
            </a:bodyPr>
            <a:lstStyle/>
            <a:p>
              <a:r>
                <a:rPr lang="es-MX" altLang="ko-KR" sz="1400" dirty="0">
                  <a:solidFill>
                    <a:schemeClr val="bg1"/>
                  </a:solidFill>
                  <a:cs typeface="Arial" pitchFamily="34" charset="0"/>
                </a:rPr>
                <a:t>Computador con Conjunto de Instrucciones Reducido (</a:t>
              </a:r>
              <a:r>
                <a:rPr lang="es-MX" altLang="ko-KR" sz="1400" dirty="0" err="1">
                  <a:solidFill>
                    <a:schemeClr val="bg1"/>
                  </a:solidFill>
                  <a:cs typeface="Arial" pitchFamily="34" charset="0"/>
                </a:rPr>
                <a:t>Reduced</a:t>
              </a:r>
              <a:r>
                <a:rPr lang="es-MX" altLang="ko-KR" sz="1400" dirty="0">
                  <a:solidFill>
                    <a:schemeClr val="bg1"/>
                  </a:solidFill>
                  <a:cs typeface="Arial" pitchFamily="34" charset="0"/>
                </a:rPr>
                <a:t> </a:t>
              </a:r>
              <a:r>
                <a:rPr lang="es-MX" altLang="ko-KR" sz="1400" dirty="0" err="1">
                  <a:solidFill>
                    <a:schemeClr val="bg1"/>
                  </a:solidFill>
                  <a:cs typeface="Arial" pitchFamily="34" charset="0"/>
                </a:rPr>
                <a:t>Instruction</a:t>
              </a:r>
              <a:endParaRPr lang="es-MX" altLang="ko-KR" sz="1400" dirty="0">
                <a:solidFill>
                  <a:schemeClr val="bg1"/>
                </a:solidFill>
                <a:cs typeface="Arial" pitchFamily="34" charset="0"/>
              </a:endParaRPr>
            </a:p>
            <a:p>
              <a:r>
                <a:rPr lang="es-MX" altLang="ko-KR" sz="1400" dirty="0">
                  <a:solidFill>
                    <a:schemeClr val="bg1"/>
                  </a:solidFill>
                  <a:cs typeface="Arial" pitchFamily="34" charset="0"/>
                </a:rPr>
                <a:t>Set Computing(CISC).</a:t>
              </a:r>
            </a:p>
            <a:p>
              <a:r>
                <a:rPr lang="es-MX" altLang="ko-KR" sz="1400" dirty="0">
                  <a:solidFill>
                    <a:schemeClr val="bg1"/>
                  </a:solidFill>
                  <a:cs typeface="Arial" pitchFamily="34" charset="0"/>
                </a:rPr>
                <a:t>Arquitecturas RISC Computadora con Conjunto de Instrucciones Reducidas</a:t>
              </a:r>
            </a:p>
            <a:p>
              <a:pPr marL="285750" indent="-285750">
                <a:buFont typeface="Arial" panose="020B0604020202020204" pitchFamily="34" charset="0"/>
                <a:buChar char="•"/>
              </a:pPr>
              <a:r>
                <a:rPr lang="es-MX" altLang="ko-KR" sz="1400" dirty="0">
                  <a:solidFill>
                    <a:schemeClr val="bg1"/>
                  </a:solidFill>
                  <a:cs typeface="Arial" pitchFamily="34" charset="0"/>
                </a:rPr>
                <a:t>Computador con repertorio de instrucciones reducido.</a:t>
              </a:r>
            </a:p>
            <a:p>
              <a:pPr marL="285750" indent="-285750">
                <a:buFont typeface="Arial" panose="020B0604020202020204" pitchFamily="34" charset="0"/>
                <a:buChar char="•"/>
              </a:pPr>
              <a:r>
                <a:rPr lang="es-MX" altLang="ko-KR" sz="1400" dirty="0">
                  <a:solidFill>
                    <a:schemeClr val="bg1"/>
                  </a:solidFill>
                  <a:cs typeface="Arial" pitchFamily="34" charset="0"/>
                </a:rPr>
                <a:t>Pocas instrucciones y muy básicas.</a:t>
              </a:r>
            </a:p>
            <a:p>
              <a:pPr marL="285750" indent="-285750">
                <a:buFont typeface="Arial" panose="020B0604020202020204" pitchFamily="34" charset="0"/>
                <a:buChar char="•"/>
              </a:pPr>
              <a:r>
                <a:rPr lang="es-MX" altLang="ko-KR" sz="1400" dirty="0">
                  <a:solidFill>
                    <a:schemeClr val="bg1"/>
                  </a:solidFill>
                  <a:cs typeface="Arial" pitchFamily="34" charset="0"/>
                </a:rPr>
                <a:t>Repertorio simple y ortogonal.</a:t>
              </a:r>
            </a:p>
            <a:p>
              <a:pPr marL="285750" indent="-285750">
                <a:buFont typeface="Arial" panose="020B0604020202020204" pitchFamily="34" charset="0"/>
                <a:buChar char="•"/>
              </a:pPr>
              <a:r>
                <a:rPr lang="es-MX" altLang="ko-KR" sz="1400" dirty="0">
                  <a:solidFill>
                    <a:schemeClr val="bg1"/>
                  </a:solidFill>
                  <a:cs typeface="Arial" pitchFamily="34" charset="0"/>
                </a:rPr>
                <a:t>Formatos de instrucción uniformes.</a:t>
              </a:r>
            </a:p>
            <a:p>
              <a:pPr marL="285750" indent="-285750">
                <a:buFont typeface="Arial" panose="020B0604020202020204" pitchFamily="34" charset="0"/>
                <a:buChar char="•"/>
              </a:pPr>
              <a:r>
                <a:rPr lang="es-MX" altLang="ko-KR" sz="1400" dirty="0">
                  <a:solidFill>
                    <a:schemeClr val="bg1"/>
                  </a:solidFill>
                  <a:cs typeface="Arial" pitchFamily="34" charset="0"/>
                </a:rPr>
                <a:t>Pocos tipos de datos y de modos de direccionamiento, siempre los más sencillos.</a:t>
              </a:r>
            </a:p>
            <a:p>
              <a:pPr marL="285750" indent="-285750">
                <a:buFont typeface="Arial" panose="020B0604020202020204" pitchFamily="34" charset="0"/>
                <a:buChar char="•"/>
              </a:pPr>
              <a:r>
                <a:rPr lang="es-MX" altLang="ko-KR" sz="1400" dirty="0">
                  <a:solidFill>
                    <a:schemeClr val="bg1"/>
                  </a:solidFill>
                  <a:cs typeface="Arial" pitchFamily="34" charset="0"/>
                </a:rPr>
                <a:t>RISC es una filosofía de diseño de CPU para computadora que está a favor de conjuntos de instrucciones pequeñas y simples que toman menor tiempo para ejecutarse</a:t>
              </a:r>
            </a:p>
            <a:p>
              <a:pPr marL="285750" indent="-285750">
                <a:buFont typeface="Arial" panose="020B0604020202020204" pitchFamily="34" charset="0"/>
                <a:buChar char="•"/>
              </a:pPr>
              <a:r>
                <a:rPr lang="es-MX" altLang="ko-KR" sz="1400" dirty="0">
                  <a:solidFill>
                    <a:schemeClr val="bg1"/>
                  </a:solidFill>
                  <a:cs typeface="Arial" pitchFamily="34" charset="0"/>
                </a:rPr>
                <a:t>El diseño RISC está basado en la premisa de que la mayoría de las instrucciones que una computadora decodifica y ejecuta son simples.</a:t>
              </a:r>
            </a:p>
            <a:p>
              <a:pPr marL="285750" indent="-285750">
                <a:buFont typeface="Arial" panose="020B0604020202020204" pitchFamily="34" charset="0"/>
                <a:buChar char="•"/>
              </a:pPr>
              <a:r>
                <a:rPr lang="es-MX" altLang="ko-KR" sz="1400" dirty="0">
                  <a:solidFill>
                    <a:schemeClr val="bg1"/>
                  </a:solidFill>
                  <a:cs typeface="Arial" pitchFamily="34" charset="0"/>
                </a:rPr>
                <a:t>Como resultado de este concepto, la arquitectura RISC limita el número de instrucciones incorporadas en el microprocesador, pero optimiza cada una de ellas de forma que se ejecuten muy rápidamente (generalmente en un solo ciclo de reloj). Por lo tanto, los chips RISC ejecutan las instrucciones simples más rápidamente que los microprocesadores que cuentan con un conjunto más amplio de instrucciones</a:t>
              </a:r>
            </a:p>
          </p:txBody>
        </p:sp>
      </p:grpSp>
    </p:spTree>
    <p:extLst>
      <p:ext uri="{BB962C8B-B14F-4D97-AF65-F5344CB8AC3E}">
        <p14:creationId xmlns:p14="http://schemas.microsoft.com/office/powerpoint/2010/main" val="213584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Cuestionario</a:t>
            </a:r>
            <a:endParaRPr lang="en-US" dirty="0"/>
          </a:p>
        </p:txBody>
      </p:sp>
      <p:grpSp>
        <p:nvGrpSpPr>
          <p:cNvPr id="18" name="그룹 14">
            <a:extLst>
              <a:ext uri="{FF2B5EF4-FFF2-40B4-BE49-F238E27FC236}">
                <a16:creationId xmlns:a16="http://schemas.microsoft.com/office/drawing/2014/main" id="{DAEAEE99-2FC2-46EE-8779-231BB4FF1751}"/>
              </a:ext>
            </a:extLst>
          </p:cNvPr>
          <p:cNvGrpSpPr/>
          <p:nvPr/>
        </p:nvGrpSpPr>
        <p:grpSpPr>
          <a:xfrm>
            <a:off x="1869148" y="3441154"/>
            <a:ext cx="511666" cy="490542"/>
            <a:chOff x="1869148" y="3350721"/>
            <a:chExt cx="511666" cy="490542"/>
          </a:xfrm>
        </p:grpSpPr>
        <p:sp>
          <p:nvSpPr>
            <p:cNvPr id="19" name="Oval 1">
              <a:extLst>
                <a:ext uri="{FF2B5EF4-FFF2-40B4-BE49-F238E27FC236}">
                  <a16:creationId xmlns:a16="http://schemas.microsoft.com/office/drawing/2014/main" id="{12828816-9D65-4499-9F89-3F094F3CBF46}"/>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
              <a:extLst>
                <a:ext uri="{FF2B5EF4-FFF2-40B4-BE49-F238E27FC236}">
                  <a16:creationId xmlns:a16="http://schemas.microsoft.com/office/drawing/2014/main" id="{4126B0EA-0D4C-4AD1-A3CA-BE954DBCFD9B}"/>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
              <a:extLst>
                <a:ext uri="{FF2B5EF4-FFF2-40B4-BE49-F238E27FC236}">
                  <a16:creationId xmlns:a16="http://schemas.microsoft.com/office/drawing/2014/main" id="{D7CECBCA-A4C4-4BB8-A015-B81AB224F2C9}"/>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
              <a:extLst>
                <a:ext uri="{FF2B5EF4-FFF2-40B4-BE49-F238E27FC236}">
                  <a16:creationId xmlns:a16="http://schemas.microsoft.com/office/drawing/2014/main" id="{D917FAD7-3A24-4F0C-884E-0C24D991E604}"/>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Block Arc 37">
            <a:extLst>
              <a:ext uri="{FF2B5EF4-FFF2-40B4-BE49-F238E27FC236}">
                <a16:creationId xmlns:a16="http://schemas.microsoft.com/office/drawing/2014/main" id="{37022A7A-0EF7-4B81-95B8-7538DDC0E41A}"/>
              </a:ext>
            </a:extLst>
          </p:cNvPr>
          <p:cNvSpPr/>
          <p:nvPr/>
        </p:nvSpPr>
        <p:spPr>
          <a:xfrm>
            <a:off x="1644864" y="1994857"/>
            <a:ext cx="1062264" cy="138629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0" name="Group 29">
            <a:extLst>
              <a:ext uri="{FF2B5EF4-FFF2-40B4-BE49-F238E27FC236}">
                <a16:creationId xmlns:a16="http://schemas.microsoft.com/office/drawing/2014/main" id="{57BA0B8C-C3B6-40AE-A0BE-AB27DD6EB721}"/>
              </a:ext>
            </a:extLst>
          </p:cNvPr>
          <p:cNvGrpSpPr/>
          <p:nvPr/>
        </p:nvGrpSpPr>
        <p:grpSpPr>
          <a:xfrm>
            <a:off x="2744282" y="2372434"/>
            <a:ext cx="8810846" cy="4410775"/>
            <a:chOff x="2481894" y="294883"/>
            <a:chExt cx="7341138" cy="4410775"/>
          </a:xfrm>
        </p:grpSpPr>
        <p:sp>
          <p:nvSpPr>
            <p:cNvPr id="31" name="TextBox 30">
              <a:extLst>
                <a:ext uri="{FF2B5EF4-FFF2-40B4-BE49-F238E27FC236}">
                  <a16:creationId xmlns:a16="http://schemas.microsoft.com/office/drawing/2014/main" id="{A6007601-C7A3-4314-A9F4-BD5BAA8CAF80}"/>
                </a:ext>
              </a:extLst>
            </p:cNvPr>
            <p:cNvSpPr txBox="1"/>
            <p:nvPr/>
          </p:nvSpPr>
          <p:spPr>
            <a:xfrm>
              <a:off x="2481894" y="950784"/>
              <a:ext cx="7341138" cy="3754874"/>
            </a:xfrm>
            <a:prstGeom prst="rect">
              <a:avLst/>
            </a:prstGeom>
            <a:noFill/>
          </p:spPr>
          <p:txBody>
            <a:bodyPr wrap="square" rtlCol="0">
              <a:spAutoFit/>
            </a:bodyPr>
            <a:lstStyle/>
            <a:p>
              <a:r>
                <a:rPr lang="es-MX" sz="1400" dirty="0"/>
                <a:t>Las aplicaciones en donde se usa la arquitectura De </a:t>
              </a:r>
              <a:r>
                <a:rPr lang="es-MX" sz="1400" dirty="0" err="1"/>
                <a:t>Von</a:t>
              </a:r>
              <a:r>
                <a:rPr lang="es-MX" sz="1400" dirty="0"/>
                <a:t> Neumann, se enfocan a las computadoras basadas en los procesadores x86 que desarrollo Intel en 1975 con el 8080. Ellos diseñaron sus procesadores de acuerdo a esta arquitectura por las ventajas que ofrece, tal como:</a:t>
              </a:r>
            </a:p>
            <a:p>
              <a:r>
                <a:rPr lang="es-MX" sz="1400" dirty="0"/>
                <a:t>-Son mas económicos, pues solo usan un tipo de memoria para datos y programa.</a:t>
              </a:r>
            </a:p>
            <a:p>
              <a:r>
                <a:rPr lang="es-MX" sz="1400" dirty="0"/>
                <a:t>-No requiere mas hardware, pues solo tiene un tipo de memoria</a:t>
              </a:r>
            </a:p>
            <a:p>
              <a:r>
                <a:rPr lang="es-MX" sz="1400" dirty="0"/>
                <a:t>-No requiere más espacio, pues solo </a:t>
              </a:r>
              <a:r>
                <a:rPr lang="es-MX" sz="1400" dirty="0" err="1"/>
                <a:t>accesa</a:t>
              </a:r>
              <a:r>
                <a:rPr lang="es-MX" sz="1400" dirty="0"/>
                <a:t> a una memoria que esta aun lado del procesador.</a:t>
              </a:r>
            </a:p>
            <a:p>
              <a:r>
                <a:rPr lang="es-MX" sz="1400" dirty="0"/>
                <a:t>-Usan arquitectura CISC, pues utilizan un lenguaje de programación mas complejo lo cual facilita a los programadores.</a:t>
              </a:r>
            </a:p>
            <a:p>
              <a:r>
                <a:rPr lang="es-MX" sz="1400" dirty="0"/>
                <a:t>Las aplicaciones donde se usa la arquitectura Harvard son mas enfocadas a resolver problemas más específicos como los procesadores digitales de señal (DSP)</a:t>
              </a:r>
            </a:p>
            <a:p>
              <a:r>
                <a:rPr lang="es-MX" sz="1400" dirty="0"/>
                <a:t>También son usados en los microcontroladores PIC y equipos de telecomunicaciones. La mayoría usa arquitectura RISC pues eso hace más veloz la conversión de señales analógicas a digitales para temas de Tiempo real.</a:t>
              </a:r>
            </a:p>
            <a:p>
              <a:r>
                <a:rPr lang="es-MX" sz="1400" dirty="0"/>
                <a:t>Otra cosa que actualmente se esta considerando en el mercado el uso de esta arquitectura, es que junto con la RISC estos optimizan las ejecuciones de código por ciclo. Esto hace que el proceso sea mas optimo y por consiguiente el uso de energía es menor, lo cual lo hace muy valioso para aplicaciones de uso de energía critica.</a:t>
              </a:r>
            </a:p>
          </p:txBody>
        </p:sp>
        <p:sp>
          <p:nvSpPr>
            <p:cNvPr id="32" name="TextBox 31">
              <a:extLst>
                <a:ext uri="{FF2B5EF4-FFF2-40B4-BE49-F238E27FC236}">
                  <a16:creationId xmlns:a16="http://schemas.microsoft.com/office/drawing/2014/main" id="{130126E9-F8DE-4B67-AAE3-040D16991714}"/>
                </a:ext>
              </a:extLst>
            </p:cNvPr>
            <p:cNvSpPr txBox="1"/>
            <p:nvPr/>
          </p:nvSpPr>
          <p:spPr>
            <a:xfrm>
              <a:off x="2866921" y="294883"/>
              <a:ext cx="5991953" cy="707886"/>
            </a:xfrm>
            <a:prstGeom prst="rect">
              <a:avLst/>
            </a:prstGeom>
            <a:noFill/>
          </p:spPr>
          <p:txBody>
            <a:bodyPr wrap="square" rtlCol="0">
              <a:spAutoFit/>
            </a:bodyPr>
            <a:lstStyle/>
            <a:p>
              <a:pPr algn="just"/>
              <a:r>
                <a:rPr lang="en-US" altLang="ko-KR" sz="2000" b="1" dirty="0">
                  <a:solidFill>
                    <a:schemeClr val="accent4"/>
                  </a:solidFill>
                  <a:cs typeface="Arial" pitchFamily="34" charset="0"/>
                </a:rPr>
                <a:t>¿</a:t>
              </a:r>
              <a:r>
                <a:rPr lang="en-US" altLang="ko-KR" sz="2000" b="1" dirty="0" err="1">
                  <a:solidFill>
                    <a:schemeClr val="accent4"/>
                  </a:solidFill>
                  <a:cs typeface="Arial" pitchFamily="34" charset="0"/>
                </a:rPr>
                <a:t>En</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qué</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tipo</a:t>
              </a:r>
              <a:r>
                <a:rPr lang="en-US" altLang="ko-KR" sz="2000" b="1" dirty="0">
                  <a:solidFill>
                    <a:schemeClr val="accent4"/>
                  </a:solidFill>
                  <a:cs typeface="Arial" pitchFamily="34" charset="0"/>
                </a:rPr>
                <a:t> de </a:t>
              </a:r>
              <a:r>
                <a:rPr lang="en-US" altLang="ko-KR" sz="2000" b="1" dirty="0" err="1">
                  <a:solidFill>
                    <a:schemeClr val="accent4"/>
                  </a:solidFill>
                  <a:cs typeface="Arial" pitchFamily="34" charset="0"/>
                </a:rPr>
                <a:t>aplicaciones</a:t>
              </a:r>
              <a:r>
                <a:rPr lang="en-US" altLang="ko-KR" sz="2000" b="1" dirty="0">
                  <a:solidFill>
                    <a:schemeClr val="accent4"/>
                  </a:solidFill>
                  <a:cs typeface="Arial" pitchFamily="34" charset="0"/>
                </a:rPr>
                <a:t> se </a:t>
              </a:r>
              <a:r>
                <a:rPr lang="en-US" altLang="ko-KR" sz="2000" b="1" dirty="0" err="1">
                  <a:solidFill>
                    <a:schemeClr val="accent4"/>
                  </a:solidFill>
                  <a:cs typeface="Arial" pitchFamily="34" charset="0"/>
                </a:rPr>
                <a:t>usa</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cada</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modelo</a:t>
              </a:r>
              <a:r>
                <a:rPr lang="en-US" altLang="ko-KR" sz="2000" b="1" dirty="0">
                  <a:solidFill>
                    <a:schemeClr val="accent4"/>
                  </a:solidFill>
                  <a:cs typeface="Arial" pitchFamily="34" charset="0"/>
                </a:rPr>
                <a:t> (Von Neumann y Harvard?</a:t>
              </a:r>
              <a:endParaRPr lang="ko-KR" altLang="en-US" sz="2000" b="1" dirty="0">
                <a:solidFill>
                  <a:schemeClr val="accent4"/>
                </a:solidFill>
                <a:cs typeface="Arial" pitchFamily="34" charset="0"/>
              </a:endParaRPr>
            </a:p>
          </p:txBody>
        </p:sp>
      </p:grpSp>
    </p:spTree>
    <p:extLst>
      <p:ext uri="{BB962C8B-B14F-4D97-AF65-F5344CB8AC3E}">
        <p14:creationId xmlns:p14="http://schemas.microsoft.com/office/powerpoint/2010/main" val="363176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Cuestionario</a:t>
            </a:r>
            <a:endParaRPr lang="en-US" dirty="0"/>
          </a:p>
        </p:txBody>
      </p:sp>
      <p:grpSp>
        <p:nvGrpSpPr>
          <p:cNvPr id="18" name="그룹 14">
            <a:extLst>
              <a:ext uri="{FF2B5EF4-FFF2-40B4-BE49-F238E27FC236}">
                <a16:creationId xmlns:a16="http://schemas.microsoft.com/office/drawing/2014/main" id="{DAEAEE99-2FC2-46EE-8779-231BB4FF1751}"/>
              </a:ext>
            </a:extLst>
          </p:cNvPr>
          <p:cNvGrpSpPr/>
          <p:nvPr/>
        </p:nvGrpSpPr>
        <p:grpSpPr>
          <a:xfrm>
            <a:off x="1869148" y="3441154"/>
            <a:ext cx="511666" cy="490542"/>
            <a:chOff x="1869148" y="3350721"/>
            <a:chExt cx="511666" cy="490542"/>
          </a:xfrm>
        </p:grpSpPr>
        <p:sp>
          <p:nvSpPr>
            <p:cNvPr id="19" name="Oval 1">
              <a:extLst>
                <a:ext uri="{FF2B5EF4-FFF2-40B4-BE49-F238E27FC236}">
                  <a16:creationId xmlns:a16="http://schemas.microsoft.com/office/drawing/2014/main" id="{12828816-9D65-4499-9F89-3F094F3CBF46}"/>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
              <a:extLst>
                <a:ext uri="{FF2B5EF4-FFF2-40B4-BE49-F238E27FC236}">
                  <a16:creationId xmlns:a16="http://schemas.microsoft.com/office/drawing/2014/main" id="{4126B0EA-0D4C-4AD1-A3CA-BE954DBCFD9B}"/>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
              <a:extLst>
                <a:ext uri="{FF2B5EF4-FFF2-40B4-BE49-F238E27FC236}">
                  <a16:creationId xmlns:a16="http://schemas.microsoft.com/office/drawing/2014/main" id="{D7CECBCA-A4C4-4BB8-A015-B81AB224F2C9}"/>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
              <a:extLst>
                <a:ext uri="{FF2B5EF4-FFF2-40B4-BE49-F238E27FC236}">
                  <a16:creationId xmlns:a16="http://schemas.microsoft.com/office/drawing/2014/main" id="{D917FAD7-3A24-4F0C-884E-0C24D991E604}"/>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Block Arc 37">
            <a:extLst>
              <a:ext uri="{FF2B5EF4-FFF2-40B4-BE49-F238E27FC236}">
                <a16:creationId xmlns:a16="http://schemas.microsoft.com/office/drawing/2014/main" id="{37022A7A-0EF7-4B81-95B8-7538DDC0E41A}"/>
              </a:ext>
            </a:extLst>
          </p:cNvPr>
          <p:cNvSpPr/>
          <p:nvPr/>
        </p:nvSpPr>
        <p:spPr>
          <a:xfrm>
            <a:off x="1644864" y="1994857"/>
            <a:ext cx="1062264" cy="138629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0" name="Group 29">
            <a:extLst>
              <a:ext uri="{FF2B5EF4-FFF2-40B4-BE49-F238E27FC236}">
                <a16:creationId xmlns:a16="http://schemas.microsoft.com/office/drawing/2014/main" id="{57BA0B8C-C3B6-40AE-A0BE-AB27DD6EB721}"/>
              </a:ext>
            </a:extLst>
          </p:cNvPr>
          <p:cNvGrpSpPr/>
          <p:nvPr/>
        </p:nvGrpSpPr>
        <p:grpSpPr>
          <a:xfrm>
            <a:off x="2744282" y="2372434"/>
            <a:ext cx="8810846" cy="2964225"/>
            <a:chOff x="2481894" y="294883"/>
            <a:chExt cx="7341138" cy="2964225"/>
          </a:xfrm>
        </p:grpSpPr>
        <p:sp>
          <p:nvSpPr>
            <p:cNvPr id="31" name="TextBox 30">
              <a:extLst>
                <a:ext uri="{FF2B5EF4-FFF2-40B4-BE49-F238E27FC236}">
                  <a16:creationId xmlns:a16="http://schemas.microsoft.com/office/drawing/2014/main" id="{A6007601-C7A3-4314-A9F4-BD5BAA8CAF80}"/>
                </a:ext>
              </a:extLst>
            </p:cNvPr>
            <p:cNvSpPr txBox="1"/>
            <p:nvPr/>
          </p:nvSpPr>
          <p:spPr>
            <a:xfrm>
              <a:off x="2481894" y="950784"/>
              <a:ext cx="7341138" cy="2308324"/>
            </a:xfrm>
            <a:prstGeom prst="rect">
              <a:avLst/>
            </a:prstGeom>
            <a:noFill/>
          </p:spPr>
          <p:txBody>
            <a:bodyPr wrap="square" rtlCol="0">
              <a:spAutoFit/>
            </a:bodyPr>
            <a:lstStyle/>
            <a:p>
              <a:r>
                <a:rPr lang="es-MX" sz="1600" dirty="0"/>
                <a:t>Las principales diferencias, ventajas y desventajas son:</a:t>
              </a:r>
            </a:p>
            <a:p>
              <a:pPr marL="285750" indent="-285750">
                <a:buFont typeface="Arial" panose="020B0604020202020204" pitchFamily="34" charset="0"/>
                <a:buChar char="•"/>
              </a:pPr>
              <a:r>
                <a:rPr lang="es-MX" sz="1600" dirty="0"/>
                <a:t>El uso del bus de datos para </a:t>
              </a:r>
              <a:r>
                <a:rPr lang="es-MX" sz="1600" dirty="0" err="1"/>
                <a:t>accesar</a:t>
              </a:r>
              <a:r>
                <a:rPr lang="es-MX" sz="1600" dirty="0"/>
                <a:t> a la memoria de datos y al programa. Mientras que </a:t>
              </a:r>
              <a:r>
                <a:rPr lang="es-MX" sz="1600" dirty="0" err="1"/>
                <a:t>Von</a:t>
              </a:r>
              <a:r>
                <a:rPr lang="es-MX" sz="1600" dirty="0"/>
                <a:t> Neumann lo hace a través de un solo bus, Harvard usa dos, uno para los datos y otro para el programa.</a:t>
              </a:r>
            </a:p>
            <a:p>
              <a:pPr marL="285750" indent="-285750">
                <a:buFont typeface="Arial" panose="020B0604020202020204" pitchFamily="34" charset="0"/>
                <a:buChar char="•"/>
              </a:pPr>
              <a:r>
                <a:rPr lang="es-MX" sz="1600" dirty="0"/>
                <a:t>Harvard requiere mas hardware, pues requiere un bus de datos para acceder y direcciones para cada memoria, </a:t>
              </a:r>
              <a:r>
                <a:rPr lang="es-MX" sz="1600" dirty="0" err="1"/>
                <a:t>Von</a:t>
              </a:r>
              <a:r>
                <a:rPr lang="es-MX" sz="1600" dirty="0"/>
                <a:t> Neumann lo hace todo en una sola memoria.</a:t>
              </a:r>
            </a:p>
            <a:p>
              <a:pPr marL="285750" indent="-285750">
                <a:buFont typeface="Arial" panose="020B0604020202020204" pitchFamily="34" charset="0"/>
                <a:buChar char="•"/>
              </a:pPr>
              <a:r>
                <a:rPr lang="es-MX" sz="1600" dirty="0"/>
                <a:t>Esto hace que Harvard requiera mas espacio físico que Neumann.</a:t>
              </a:r>
            </a:p>
            <a:p>
              <a:pPr marL="285750" indent="-285750">
                <a:buFont typeface="Arial" panose="020B0604020202020204" pitchFamily="34" charset="0"/>
                <a:buChar char="•"/>
              </a:pPr>
              <a:r>
                <a:rPr lang="es-MX" sz="1600" dirty="0"/>
                <a:t>Pero la velocidad de ejecución es mas rápida en Harvard, pues no tiene que espera a que el bus de datos este libre para </a:t>
              </a:r>
              <a:r>
                <a:rPr lang="es-MX" sz="1600" dirty="0" err="1"/>
                <a:t>accesar</a:t>
              </a:r>
              <a:r>
                <a:rPr lang="es-MX" sz="1600" dirty="0"/>
                <a:t> a los datos.</a:t>
              </a:r>
            </a:p>
          </p:txBody>
        </p:sp>
        <p:sp>
          <p:nvSpPr>
            <p:cNvPr id="32" name="TextBox 31">
              <a:extLst>
                <a:ext uri="{FF2B5EF4-FFF2-40B4-BE49-F238E27FC236}">
                  <a16:creationId xmlns:a16="http://schemas.microsoft.com/office/drawing/2014/main" id="{130126E9-F8DE-4B67-AAE3-040D16991714}"/>
                </a:ext>
              </a:extLst>
            </p:cNvPr>
            <p:cNvSpPr txBox="1"/>
            <p:nvPr/>
          </p:nvSpPr>
          <p:spPr>
            <a:xfrm>
              <a:off x="2866921" y="294883"/>
              <a:ext cx="5991953" cy="707886"/>
            </a:xfrm>
            <a:prstGeom prst="rect">
              <a:avLst/>
            </a:prstGeom>
            <a:noFill/>
          </p:spPr>
          <p:txBody>
            <a:bodyPr wrap="square" rtlCol="0">
              <a:spAutoFit/>
            </a:bodyPr>
            <a:lstStyle/>
            <a:p>
              <a:pPr algn="just"/>
              <a:r>
                <a:rPr lang="en-US" altLang="ko-KR" sz="2000" b="1" dirty="0">
                  <a:solidFill>
                    <a:schemeClr val="accent4"/>
                  </a:solidFill>
                  <a:cs typeface="Arial" pitchFamily="34" charset="0"/>
                </a:rPr>
                <a:t>¿</a:t>
              </a:r>
              <a:r>
                <a:rPr lang="en-US" altLang="ko-KR" sz="2000" b="1" dirty="0" err="1">
                  <a:solidFill>
                    <a:schemeClr val="accent4"/>
                  </a:solidFill>
                  <a:cs typeface="Arial" pitchFamily="34" charset="0"/>
                </a:rPr>
                <a:t>Cuáles</a:t>
              </a:r>
              <a:r>
                <a:rPr lang="en-US" altLang="ko-KR" sz="2000" b="1" dirty="0">
                  <a:solidFill>
                    <a:schemeClr val="accent4"/>
                  </a:solidFill>
                  <a:cs typeface="Arial" pitchFamily="34" charset="0"/>
                </a:rPr>
                <a:t> son sus principals </a:t>
              </a:r>
              <a:r>
                <a:rPr lang="en-US" altLang="ko-KR" sz="2000" b="1" dirty="0" err="1">
                  <a:solidFill>
                    <a:schemeClr val="accent4"/>
                  </a:solidFill>
                  <a:cs typeface="Arial" pitchFamily="34" charset="0"/>
                </a:rPr>
                <a:t>diferencias</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ventajas</a:t>
              </a:r>
              <a:r>
                <a:rPr lang="en-US" altLang="ko-KR" sz="2000" b="1" dirty="0">
                  <a:solidFill>
                    <a:schemeClr val="accent4"/>
                  </a:solidFill>
                  <a:cs typeface="Arial" pitchFamily="34" charset="0"/>
                </a:rPr>
                <a:t> y </a:t>
              </a:r>
              <a:r>
                <a:rPr lang="en-US" altLang="ko-KR" sz="2000" b="1" dirty="0" err="1">
                  <a:solidFill>
                    <a:schemeClr val="accent4"/>
                  </a:solidFill>
                  <a:cs typeface="Arial" pitchFamily="34" charset="0"/>
                </a:rPr>
                <a:t>desventajas</a:t>
              </a:r>
              <a:r>
                <a:rPr lang="en-US" altLang="ko-KR" sz="2000" b="1" dirty="0">
                  <a:solidFill>
                    <a:schemeClr val="accent4"/>
                  </a:solidFill>
                  <a:cs typeface="Arial" pitchFamily="34" charset="0"/>
                </a:rPr>
                <a:t>, de </a:t>
              </a:r>
              <a:r>
                <a:rPr lang="en-US" altLang="ko-KR" sz="2000" b="1" dirty="0" err="1">
                  <a:solidFill>
                    <a:schemeClr val="accent4"/>
                  </a:solidFill>
                  <a:cs typeface="Arial" pitchFamily="34" charset="0"/>
                </a:rPr>
                <a:t>acuerdo</a:t>
              </a:r>
              <a:r>
                <a:rPr lang="en-US" altLang="ko-KR" sz="2000" b="1" dirty="0">
                  <a:solidFill>
                    <a:schemeClr val="accent4"/>
                  </a:solidFill>
                  <a:cs typeface="Arial" pitchFamily="34" charset="0"/>
                </a:rPr>
                <a:t> a sus </a:t>
              </a:r>
              <a:r>
                <a:rPr lang="en-US" altLang="ko-KR" sz="2000" b="1" dirty="0" err="1">
                  <a:solidFill>
                    <a:schemeClr val="accent4"/>
                  </a:solidFill>
                  <a:cs typeface="Arial" pitchFamily="34" charset="0"/>
                </a:rPr>
                <a:t>aplicaciones</a:t>
              </a:r>
              <a:r>
                <a:rPr lang="en-US" altLang="ko-KR" sz="2000" b="1" dirty="0">
                  <a:solidFill>
                    <a:schemeClr val="accent4"/>
                  </a:solidFill>
                  <a:cs typeface="Arial" pitchFamily="34" charset="0"/>
                </a:rPr>
                <a:t>?</a:t>
              </a:r>
              <a:endParaRPr lang="ko-KR" altLang="en-US" sz="2000" b="1" dirty="0">
                <a:solidFill>
                  <a:schemeClr val="accent4"/>
                </a:solidFill>
                <a:cs typeface="Arial" pitchFamily="34" charset="0"/>
              </a:endParaRPr>
            </a:p>
          </p:txBody>
        </p:sp>
      </p:grpSp>
    </p:spTree>
    <p:extLst>
      <p:ext uri="{BB962C8B-B14F-4D97-AF65-F5344CB8AC3E}">
        <p14:creationId xmlns:p14="http://schemas.microsoft.com/office/powerpoint/2010/main" val="212890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Cuestionario</a:t>
            </a:r>
            <a:endParaRPr lang="en-US" dirty="0"/>
          </a:p>
        </p:txBody>
      </p:sp>
      <p:grpSp>
        <p:nvGrpSpPr>
          <p:cNvPr id="18" name="그룹 14">
            <a:extLst>
              <a:ext uri="{FF2B5EF4-FFF2-40B4-BE49-F238E27FC236}">
                <a16:creationId xmlns:a16="http://schemas.microsoft.com/office/drawing/2014/main" id="{DAEAEE99-2FC2-46EE-8779-231BB4FF1751}"/>
              </a:ext>
            </a:extLst>
          </p:cNvPr>
          <p:cNvGrpSpPr/>
          <p:nvPr/>
        </p:nvGrpSpPr>
        <p:grpSpPr>
          <a:xfrm>
            <a:off x="1869148" y="3441154"/>
            <a:ext cx="511666" cy="490542"/>
            <a:chOff x="1869148" y="3350721"/>
            <a:chExt cx="511666" cy="490542"/>
          </a:xfrm>
        </p:grpSpPr>
        <p:sp>
          <p:nvSpPr>
            <p:cNvPr id="19" name="Oval 1">
              <a:extLst>
                <a:ext uri="{FF2B5EF4-FFF2-40B4-BE49-F238E27FC236}">
                  <a16:creationId xmlns:a16="http://schemas.microsoft.com/office/drawing/2014/main" id="{12828816-9D65-4499-9F89-3F094F3CBF46}"/>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
              <a:extLst>
                <a:ext uri="{FF2B5EF4-FFF2-40B4-BE49-F238E27FC236}">
                  <a16:creationId xmlns:a16="http://schemas.microsoft.com/office/drawing/2014/main" id="{4126B0EA-0D4C-4AD1-A3CA-BE954DBCFD9B}"/>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
              <a:extLst>
                <a:ext uri="{FF2B5EF4-FFF2-40B4-BE49-F238E27FC236}">
                  <a16:creationId xmlns:a16="http://schemas.microsoft.com/office/drawing/2014/main" id="{D7CECBCA-A4C4-4BB8-A015-B81AB224F2C9}"/>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
              <a:extLst>
                <a:ext uri="{FF2B5EF4-FFF2-40B4-BE49-F238E27FC236}">
                  <a16:creationId xmlns:a16="http://schemas.microsoft.com/office/drawing/2014/main" id="{D917FAD7-3A24-4F0C-884E-0C24D991E604}"/>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Block Arc 37">
            <a:extLst>
              <a:ext uri="{FF2B5EF4-FFF2-40B4-BE49-F238E27FC236}">
                <a16:creationId xmlns:a16="http://schemas.microsoft.com/office/drawing/2014/main" id="{37022A7A-0EF7-4B81-95B8-7538DDC0E41A}"/>
              </a:ext>
            </a:extLst>
          </p:cNvPr>
          <p:cNvSpPr/>
          <p:nvPr/>
        </p:nvSpPr>
        <p:spPr>
          <a:xfrm>
            <a:off x="1644864" y="1994857"/>
            <a:ext cx="1062264" cy="138629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0" name="Group 29">
            <a:extLst>
              <a:ext uri="{FF2B5EF4-FFF2-40B4-BE49-F238E27FC236}">
                <a16:creationId xmlns:a16="http://schemas.microsoft.com/office/drawing/2014/main" id="{57BA0B8C-C3B6-40AE-A0BE-AB27DD6EB721}"/>
              </a:ext>
            </a:extLst>
          </p:cNvPr>
          <p:cNvGrpSpPr/>
          <p:nvPr/>
        </p:nvGrpSpPr>
        <p:grpSpPr>
          <a:xfrm>
            <a:off x="2744282" y="2372434"/>
            <a:ext cx="8810846" cy="3949110"/>
            <a:chOff x="2481894" y="294883"/>
            <a:chExt cx="7341138" cy="3949110"/>
          </a:xfrm>
        </p:grpSpPr>
        <p:sp>
          <p:nvSpPr>
            <p:cNvPr id="31" name="TextBox 30">
              <a:extLst>
                <a:ext uri="{FF2B5EF4-FFF2-40B4-BE49-F238E27FC236}">
                  <a16:creationId xmlns:a16="http://schemas.microsoft.com/office/drawing/2014/main" id="{A6007601-C7A3-4314-A9F4-BD5BAA8CAF80}"/>
                </a:ext>
              </a:extLst>
            </p:cNvPr>
            <p:cNvSpPr txBox="1"/>
            <p:nvPr/>
          </p:nvSpPr>
          <p:spPr>
            <a:xfrm>
              <a:off x="2481894" y="950784"/>
              <a:ext cx="7341138" cy="3293209"/>
            </a:xfrm>
            <a:prstGeom prst="rect">
              <a:avLst/>
            </a:prstGeom>
            <a:noFill/>
          </p:spPr>
          <p:txBody>
            <a:bodyPr wrap="square" rtlCol="0">
              <a:spAutoFit/>
            </a:bodyPr>
            <a:lstStyle/>
            <a:p>
              <a:r>
                <a:rPr lang="es-MX" sz="1600" dirty="0"/>
                <a:t>Los procesadores basados en CISC adoptan mas la arquitectura de </a:t>
              </a:r>
              <a:r>
                <a:rPr lang="es-MX" sz="1600" dirty="0" err="1"/>
                <a:t>Von</a:t>
              </a:r>
              <a:r>
                <a:rPr lang="es-MX" sz="1600" dirty="0"/>
                <a:t> Neumann, en 1972 Intel saca al mercado el procesador 8080, aunque fue en 1964 cuando nace CISC. </a:t>
              </a:r>
            </a:p>
            <a:p>
              <a:r>
                <a:rPr lang="es-MX" sz="1600" dirty="0"/>
                <a:t>Los procesadores CISC tienen en la actualidad a los x86 como sus mayores exponentes junto con Intel y AMD.</a:t>
              </a:r>
            </a:p>
            <a:p>
              <a:r>
                <a:rPr lang="es-MX" sz="1600" dirty="0"/>
                <a:t>Mientras los procesadores RISC están mas enfocados en la arquitectura Harvard, pues un procesador de tipo RISC es más simple tanto en software (instrucciones) como en hardware (registros de memoria).</a:t>
              </a:r>
            </a:p>
            <a:p>
              <a:r>
                <a:rPr lang="es-MX" sz="1600" dirty="0"/>
                <a:t>Los procesadores basados en arquitectura RISC se han enfocado mas en microcontroladores como los AVR de Atmel y PIC de Microchip.</a:t>
              </a:r>
            </a:p>
            <a:p>
              <a:r>
                <a:rPr lang="es-MX" sz="1600" dirty="0"/>
                <a:t>También podemos ver la arquitectura RISC en </a:t>
              </a:r>
              <a:r>
                <a:rPr lang="es-MX" sz="1600" dirty="0" err="1"/>
                <a:t>en</a:t>
              </a:r>
              <a:r>
                <a:rPr lang="es-MX" sz="1600" dirty="0"/>
                <a:t> ARM, que son usados para dispositivos móviles como tabletas y celulares.</a:t>
              </a:r>
            </a:p>
            <a:p>
              <a:r>
                <a:rPr lang="es-MX" sz="1600" dirty="0"/>
                <a:t>SPARC, </a:t>
              </a:r>
              <a:r>
                <a:rPr lang="es-MX" sz="1600" dirty="0" err="1"/>
                <a:t>PowerPC</a:t>
              </a:r>
              <a:r>
                <a:rPr lang="es-MX" sz="1600" dirty="0"/>
                <a:t>, PA-RISC y Alpha son otras arquitecturas basadas en RISC. </a:t>
              </a:r>
              <a:r>
                <a:rPr lang="es-MX" sz="1600" dirty="0" err="1"/>
                <a:t>PowerPC</a:t>
              </a:r>
              <a:r>
                <a:rPr lang="es-MX" sz="1600" dirty="0"/>
                <a:t> era el procesador por excelencia de Apple hasta el 2006.</a:t>
              </a:r>
            </a:p>
          </p:txBody>
        </p:sp>
        <p:sp>
          <p:nvSpPr>
            <p:cNvPr id="32" name="TextBox 31">
              <a:extLst>
                <a:ext uri="{FF2B5EF4-FFF2-40B4-BE49-F238E27FC236}">
                  <a16:creationId xmlns:a16="http://schemas.microsoft.com/office/drawing/2014/main" id="{130126E9-F8DE-4B67-AAE3-040D16991714}"/>
                </a:ext>
              </a:extLst>
            </p:cNvPr>
            <p:cNvSpPr txBox="1"/>
            <p:nvPr/>
          </p:nvSpPr>
          <p:spPr>
            <a:xfrm>
              <a:off x="2866921" y="294883"/>
              <a:ext cx="5991953" cy="707886"/>
            </a:xfrm>
            <a:prstGeom prst="rect">
              <a:avLst/>
            </a:prstGeom>
            <a:noFill/>
          </p:spPr>
          <p:txBody>
            <a:bodyPr wrap="square" rtlCol="0">
              <a:spAutoFit/>
            </a:bodyPr>
            <a:lstStyle/>
            <a:p>
              <a:pPr algn="just"/>
              <a:r>
                <a:rPr lang="en-US" altLang="ko-KR" sz="2000" b="1" dirty="0">
                  <a:solidFill>
                    <a:schemeClr val="accent4"/>
                  </a:solidFill>
                  <a:cs typeface="Arial" pitchFamily="34" charset="0"/>
                </a:rPr>
                <a:t>¿</a:t>
              </a:r>
              <a:r>
                <a:rPr lang="en-US" altLang="ko-KR" sz="2000" b="1" dirty="0" err="1">
                  <a:solidFill>
                    <a:schemeClr val="accent4"/>
                  </a:solidFill>
                  <a:cs typeface="Arial" pitchFamily="34" charset="0"/>
                </a:rPr>
                <a:t>Cómo</a:t>
              </a:r>
              <a:r>
                <a:rPr lang="en-US" altLang="ko-KR" sz="2000" b="1" dirty="0">
                  <a:solidFill>
                    <a:schemeClr val="accent4"/>
                  </a:solidFill>
                  <a:cs typeface="Arial" pitchFamily="34" charset="0"/>
                </a:rPr>
                <a:t> se </a:t>
              </a:r>
              <a:r>
                <a:rPr lang="en-US" altLang="ko-KR" sz="2000" b="1" dirty="0" err="1">
                  <a:solidFill>
                    <a:schemeClr val="accent4"/>
                  </a:solidFill>
                  <a:cs typeface="Arial" pitchFamily="34" charset="0"/>
                </a:rPr>
                <a:t>relacionan</a:t>
              </a:r>
              <a:r>
                <a:rPr lang="en-US" altLang="ko-KR" sz="2000" b="1" dirty="0">
                  <a:solidFill>
                    <a:schemeClr val="accent4"/>
                  </a:solidFill>
                  <a:cs typeface="Arial" pitchFamily="34" charset="0"/>
                </a:rPr>
                <a:t> los </a:t>
              </a:r>
              <a:r>
                <a:rPr lang="en-US" altLang="ko-KR" sz="2000" b="1" dirty="0" err="1">
                  <a:solidFill>
                    <a:schemeClr val="accent4"/>
                  </a:solidFill>
                  <a:cs typeface="Arial" pitchFamily="34" charset="0"/>
                </a:rPr>
                <a:t>modelos</a:t>
              </a:r>
              <a:r>
                <a:rPr lang="en-US" altLang="ko-KR" sz="2000" b="1" dirty="0">
                  <a:solidFill>
                    <a:schemeClr val="accent4"/>
                  </a:solidFill>
                  <a:cs typeface="Arial" pitchFamily="34" charset="0"/>
                </a:rPr>
                <a:t> Von Neumann y Harvard con las </a:t>
              </a:r>
              <a:r>
                <a:rPr lang="en-US" altLang="ko-KR" sz="2000" b="1" dirty="0" err="1">
                  <a:solidFill>
                    <a:schemeClr val="accent4"/>
                  </a:solidFill>
                  <a:cs typeface="Arial" pitchFamily="34" charset="0"/>
                </a:rPr>
                <a:t>arquitecturas</a:t>
              </a:r>
              <a:r>
                <a:rPr lang="en-US" altLang="ko-KR" sz="2000" b="1" dirty="0">
                  <a:solidFill>
                    <a:schemeClr val="accent4"/>
                  </a:solidFill>
                  <a:cs typeface="Arial" pitchFamily="34" charset="0"/>
                </a:rPr>
                <a:t> RISC y CISC?</a:t>
              </a:r>
              <a:endParaRPr lang="ko-KR" altLang="en-US" sz="2000" b="1" dirty="0">
                <a:solidFill>
                  <a:schemeClr val="accent4"/>
                </a:solidFill>
                <a:cs typeface="Arial" pitchFamily="34" charset="0"/>
              </a:endParaRPr>
            </a:p>
          </p:txBody>
        </p:sp>
      </p:grpSp>
    </p:spTree>
    <p:extLst>
      <p:ext uri="{BB962C8B-B14F-4D97-AF65-F5344CB8AC3E}">
        <p14:creationId xmlns:p14="http://schemas.microsoft.com/office/powerpoint/2010/main" val="344839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F2E7314-2440-43F7-9B8F-C296691F0085}"/>
              </a:ext>
            </a:extLst>
          </p:cNvPr>
          <p:cNvGrpSpPr/>
          <p:nvPr/>
        </p:nvGrpSpPr>
        <p:grpSpPr>
          <a:xfrm>
            <a:off x="3508295" y="588945"/>
            <a:ext cx="8633975" cy="5537775"/>
            <a:chOff x="656082" y="3396711"/>
            <a:chExt cx="13585230" cy="5537775"/>
          </a:xfrm>
        </p:grpSpPr>
        <p:sp>
          <p:nvSpPr>
            <p:cNvPr id="7" name="TextBox 6">
              <a:extLst>
                <a:ext uri="{FF2B5EF4-FFF2-40B4-BE49-F238E27FC236}">
                  <a16:creationId xmlns:a16="http://schemas.microsoft.com/office/drawing/2014/main" id="{62F6B26C-D695-465C-AC96-32955330CBDF}"/>
                </a:ext>
              </a:extLst>
            </p:cNvPr>
            <p:cNvSpPr txBox="1"/>
            <p:nvPr/>
          </p:nvSpPr>
          <p:spPr>
            <a:xfrm>
              <a:off x="656084" y="3396711"/>
              <a:ext cx="3746765" cy="523220"/>
            </a:xfrm>
            <a:prstGeom prst="rect">
              <a:avLst/>
            </a:prstGeom>
            <a:noFill/>
          </p:spPr>
          <p:txBody>
            <a:bodyPr wrap="square" rtlCol="0">
              <a:spAutoFit/>
            </a:bodyPr>
            <a:lstStyle/>
            <a:p>
              <a:r>
                <a:rPr lang="en-US" altLang="ko-KR" sz="2800" b="1" dirty="0" err="1">
                  <a:solidFill>
                    <a:srgbClr val="FFC000"/>
                  </a:solidFill>
                  <a:cs typeface="Arial" pitchFamily="34" charset="0"/>
                </a:rPr>
                <a:t>Contenido</a:t>
              </a:r>
              <a:endParaRPr lang="ko-KR" altLang="en-US" sz="1400" b="1" dirty="0">
                <a:solidFill>
                  <a:srgbClr val="FFC000"/>
                </a:solidFill>
                <a:cs typeface="Arial" pitchFamily="34" charset="0"/>
              </a:endParaRPr>
            </a:p>
          </p:txBody>
        </p:sp>
        <p:sp>
          <p:nvSpPr>
            <p:cNvPr id="8" name="TextBox 7">
              <a:extLst>
                <a:ext uri="{FF2B5EF4-FFF2-40B4-BE49-F238E27FC236}">
                  <a16:creationId xmlns:a16="http://schemas.microsoft.com/office/drawing/2014/main" id="{94A3556D-D812-4BEF-8175-75BE231FE3C8}"/>
                </a:ext>
              </a:extLst>
            </p:cNvPr>
            <p:cNvSpPr txBox="1"/>
            <p:nvPr/>
          </p:nvSpPr>
          <p:spPr>
            <a:xfrm>
              <a:off x="656082" y="3733062"/>
              <a:ext cx="13585230" cy="5201424"/>
            </a:xfrm>
            <a:prstGeom prst="rect">
              <a:avLst/>
            </a:prstGeom>
            <a:noFill/>
          </p:spPr>
          <p:txBody>
            <a:bodyPr wrap="square" rtlCol="0">
              <a:spAutoFit/>
            </a:bodyPr>
            <a:lstStyle/>
            <a:p>
              <a:pPr marL="342900" indent="-342900">
                <a:buFont typeface="Arial" panose="020B0604020202020204" pitchFamily="34" charset="0"/>
                <a:buChar char="•"/>
              </a:pPr>
              <a:r>
                <a:rPr lang="en-US" sz="2000" i="1" dirty="0">
                  <a:solidFill>
                    <a:schemeClr val="bg1"/>
                  </a:solidFill>
                </a:rPr>
                <a:t>10 </a:t>
              </a:r>
              <a:r>
                <a:rPr lang="en-US" sz="2000" i="1" dirty="0" err="1">
                  <a:solidFill>
                    <a:schemeClr val="bg1"/>
                  </a:solidFill>
                </a:rPr>
                <a:t>diferencias</a:t>
              </a:r>
              <a:r>
                <a:rPr lang="en-US" sz="2000" i="1" dirty="0">
                  <a:solidFill>
                    <a:schemeClr val="bg1"/>
                  </a:solidFill>
                </a:rPr>
                <a:t> entre Von Neumann y Harvard Architecture: Current School News</a:t>
              </a:r>
              <a:r>
                <a:rPr lang="en-US" sz="2000" dirty="0">
                  <a:solidFill>
                    <a:schemeClr val="bg1"/>
                  </a:solidFill>
                </a:rPr>
                <a:t>. </a:t>
              </a:r>
              <a:r>
                <a:rPr lang="es-MX" sz="2000" dirty="0">
                  <a:solidFill>
                    <a:schemeClr val="bg1"/>
                  </a:solidFill>
                </a:rPr>
                <a:t>(</a:t>
              </a:r>
              <a:r>
                <a:rPr lang="es-MX" sz="2000" dirty="0" err="1">
                  <a:solidFill>
                    <a:schemeClr val="bg1"/>
                  </a:solidFill>
                </a:rPr>
                <a:t>n.d</a:t>
              </a:r>
              <a:r>
                <a:rPr lang="es-MX" sz="2000" dirty="0">
                  <a:solidFill>
                    <a:schemeClr val="bg1"/>
                  </a:solidFill>
                </a:rPr>
                <a:t>.). </a:t>
              </a:r>
              <a:r>
                <a:rPr lang="es-MX" sz="2000" dirty="0" err="1">
                  <a:solidFill>
                    <a:schemeClr val="bg1"/>
                  </a:solidFill>
                </a:rPr>
                <a:t>Retrieved</a:t>
              </a:r>
              <a:r>
                <a:rPr lang="es-MX" sz="2000" dirty="0">
                  <a:solidFill>
                    <a:schemeClr val="bg1"/>
                  </a:solidFill>
                </a:rPr>
                <a:t> </a:t>
              </a:r>
              <a:r>
                <a:rPr lang="es-MX" sz="2000" dirty="0" err="1">
                  <a:solidFill>
                    <a:schemeClr val="bg1"/>
                  </a:solidFill>
                </a:rPr>
                <a:t>October</a:t>
              </a:r>
              <a:r>
                <a:rPr lang="es-MX" sz="2000" dirty="0">
                  <a:solidFill>
                    <a:schemeClr val="bg1"/>
                  </a:solidFill>
                </a:rPr>
                <a:t> 27, 2020, </a:t>
              </a:r>
              <a:r>
                <a:rPr lang="es-MX" sz="2000" dirty="0" err="1">
                  <a:solidFill>
                    <a:schemeClr val="bg1"/>
                  </a:solidFill>
                </a:rPr>
                <a:t>from</a:t>
              </a:r>
              <a:r>
                <a:rPr lang="es-MX" sz="2000" dirty="0">
                  <a:solidFill>
                    <a:schemeClr val="bg1"/>
                  </a:solidFill>
                </a:rPr>
                <a:t> https://www.currentschoolnews.com/es/education-news/difference-between-von-neumann-and-harvard-architecture/</a:t>
              </a:r>
            </a:p>
            <a:p>
              <a:pPr marL="342900" indent="-342900">
                <a:buFont typeface="Arial" panose="020B0604020202020204" pitchFamily="34" charset="0"/>
                <a:buChar char="•"/>
              </a:pPr>
              <a:r>
                <a:rPr lang="es-MX" sz="2000" i="1" dirty="0">
                  <a:solidFill>
                    <a:schemeClr val="bg1"/>
                  </a:solidFill>
                </a:rPr>
                <a:t>Introducción a la Informática</a:t>
              </a:r>
              <a:r>
                <a:rPr lang="es-MX" sz="2000" dirty="0">
                  <a:solidFill>
                    <a:schemeClr val="bg1"/>
                  </a:solidFill>
                </a:rPr>
                <a:t>. (</a:t>
              </a:r>
              <a:r>
                <a:rPr lang="es-MX" sz="2000" dirty="0" err="1">
                  <a:solidFill>
                    <a:schemeClr val="bg1"/>
                  </a:solidFill>
                </a:rPr>
                <a:t>n.d</a:t>
              </a:r>
              <a:r>
                <a:rPr lang="es-MX" sz="2000" dirty="0">
                  <a:solidFill>
                    <a:schemeClr val="bg1"/>
                  </a:solidFill>
                </a:rPr>
                <a:t>.).</a:t>
              </a:r>
            </a:p>
            <a:p>
              <a:pPr marL="342900" indent="-342900">
                <a:buFont typeface="Arial" panose="020B0604020202020204" pitchFamily="34" charset="0"/>
                <a:buChar char="•"/>
              </a:pPr>
              <a:r>
                <a:rPr lang="es-MX" sz="2000" dirty="0" err="1">
                  <a:solidFill>
                    <a:schemeClr val="bg1"/>
                  </a:solidFill>
                </a:rPr>
                <a:t>Introduccion</a:t>
              </a:r>
              <a:r>
                <a:rPr lang="es-MX" sz="2000" dirty="0">
                  <a:solidFill>
                    <a:schemeClr val="bg1"/>
                  </a:solidFill>
                </a:rPr>
                <a:t> a los microcontroladores RISC. -</a:t>
              </a:r>
              <a:r>
                <a:rPr lang="es-MX" sz="2000" dirty="0" err="1">
                  <a:solidFill>
                    <a:schemeClr val="bg1"/>
                  </a:solidFill>
                </a:rPr>
                <a:t>PICs</a:t>
              </a:r>
              <a:r>
                <a:rPr lang="es-MX" sz="2000" dirty="0">
                  <a:solidFill>
                    <a:schemeClr val="bg1"/>
                  </a:solidFill>
                </a:rPr>
                <a:t> de microchips-. (2011). </a:t>
              </a:r>
              <a:r>
                <a:rPr lang="es-MX" sz="2000" i="1" dirty="0">
                  <a:solidFill>
                    <a:schemeClr val="bg1"/>
                  </a:solidFill>
                </a:rPr>
                <a:t>Ingeniería e Investigación</a:t>
              </a:r>
              <a:r>
                <a:rPr lang="es-MX" sz="2000" dirty="0">
                  <a:solidFill>
                    <a:schemeClr val="bg1"/>
                  </a:solidFill>
                </a:rPr>
                <a:t>.</a:t>
              </a:r>
            </a:p>
            <a:p>
              <a:pPr marL="342900" indent="-342900">
                <a:buFont typeface="Arial" panose="020B0604020202020204" pitchFamily="34" charset="0"/>
                <a:buChar char="•"/>
              </a:pPr>
              <a:r>
                <a:rPr lang="es-MX" sz="2000" i="1" dirty="0">
                  <a:solidFill>
                    <a:schemeClr val="bg1"/>
                  </a:solidFill>
                </a:rPr>
                <a:t>Tipos de Arquitecturas – Arquitectura de Computadoras</a:t>
              </a:r>
              <a:r>
                <a:rPr lang="es-MX" sz="2000" dirty="0">
                  <a:solidFill>
                    <a:schemeClr val="bg1"/>
                  </a:solidFill>
                </a:rPr>
                <a:t>. (</a:t>
              </a:r>
              <a:r>
                <a:rPr lang="es-MX" sz="2000" dirty="0" err="1">
                  <a:solidFill>
                    <a:schemeClr val="bg1"/>
                  </a:solidFill>
                </a:rPr>
                <a:t>n.d</a:t>
              </a:r>
              <a:r>
                <a:rPr lang="es-MX" sz="2000" dirty="0">
                  <a:solidFill>
                    <a:schemeClr val="bg1"/>
                  </a:solidFill>
                </a:rPr>
                <a:t>.). </a:t>
              </a:r>
              <a:r>
                <a:rPr lang="es-MX" sz="2000" dirty="0" err="1">
                  <a:solidFill>
                    <a:schemeClr val="bg1"/>
                  </a:solidFill>
                </a:rPr>
                <a:t>Retrieved</a:t>
              </a:r>
              <a:r>
                <a:rPr lang="es-MX" sz="2000" dirty="0">
                  <a:solidFill>
                    <a:schemeClr val="bg1"/>
                  </a:solidFill>
                </a:rPr>
                <a:t> </a:t>
              </a:r>
              <a:r>
                <a:rPr lang="es-MX" sz="2000" dirty="0" err="1">
                  <a:solidFill>
                    <a:schemeClr val="bg1"/>
                  </a:solidFill>
                </a:rPr>
                <a:t>October</a:t>
              </a:r>
              <a:r>
                <a:rPr lang="es-MX" sz="2000" dirty="0">
                  <a:solidFill>
                    <a:schemeClr val="bg1"/>
                  </a:solidFill>
                </a:rPr>
                <a:t> 27, 2020, </a:t>
              </a:r>
              <a:r>
                <a:rPr lang="es-MX" sz="2000" dirty="0" err="1">
                  <a:solidFill>
                    <a:schemeClr val="bg1"/>
                  </a:solidFill>
                </a:rPr>
                <a:t>from</a:t>
              </a:r>
              <a:r>
                <a:rPr lang="es-MX" sz="2000" dirty="0">
                  <a:solidFill>
                    <a:schemeClr val="bg1"/>
                  </a:solidFill>
                </a:rPr>
                <a:t> https://is603arquicom2016.wordpress.com/tipos-de-arquitecturas/</a:t>
              </a:r>
            </a:p>
            <a:p>
              <a:pPr marL="342900" indent="-342900">
                <a:buFont typeface="Arial" panose="020B0604020202020204" pitchFamily="34" charset="0"/>
                <a:buChar char="•"/>
              </a:pPr>
              <a:r>
                <a:rPr lang="es-MX" sz="2000" dirty="0">
                  <a:solidFill>
                    <a:schemeClr val="bg1"/>
                  </a:solidFill>
                </a:rPr>
                <a:t>(</a:t>
              </a:r>
              <a:r>
                <a:rPr lang="es-MX" sz="2000" i="1" dirty="0">
                  <a:solidFill>
                    <a:schemeClr val="bg1"/>
                  </a:solidFill>
                </a:rPr>
                <a:t>Tipos de Arquitecturas – Arquitectura de Computadoras</a:t>
              </a:r>
              <a:r>
                <a:rPr lang="es-MX" sz="2000" dirty="0">
                  <a:solidFill>
                    <a:schemeClr val="bg1"/>
                  </a:solidFill>
                </a:rPr>
                <a:t>, </a:t>
              </a:r>
              <a:r>
                <a:rPr lang="es-MX" sz="2000" dirty="0" err="1">
                  <a:solidFill>
                    <a:schemeClr val="bg1"/>
                  </a:solidFill>
                </a:rPr>
                <a:t>n.d</a:t>
              </a:r>
              <a:r>
                <a:rPr lang="es-MX" sz="2000" dirty="0">
                  <a:solidFill>
                    <a:schemeClr val="bg1"/>
                  </a:solidFill>
                </a:rPr>
                <a:t>.)</a:t>
              </a:r>
            </a:p>
            <a:p>
              <a:pPr marL="342900" indent="-342900">
                <a:buFont typeface="Arial" panose="020B0604020202020204" pitchFamily="34" charset="0"/>
                <a:buChar char="•"/>
              </a:pPr>
              <a:r>
                <a:rPr lang="en-US" sz="2000" dirty="0">
                  <a:solidFill>
                    <a:schemeClr val="bg1"/>
                  </a:solidFill>
                </a:rPr>
                <a:t>(</a:t>
              </a:r>
              <a:r>
                <a:rPr lang="en-US" sz="2000" i="1" dirty="0">
                  <a:solidFill>
                    <a:schemeClr val="bg1"/>
                  </a:solidFill>
                </a:rPr>
                <a:t>10 </a:t>
              </a:r>
              <a:r>
                <a:rPr lang="en-US" sz="2000" i="1" dirty="0" err="1">
                  <a:solidFill>
                    <a:schemeClr val="bg1"/>
                  </a:solidFill>
                </a:rPr>
                <a:t>Diferencias</a:t>
              </a:r>
              <a:r>
                <a:rPr lang="en-US" sz="2000" i="1" dirty="0">
                  <a:solidFill>
                    <a:schemeClr val="bg1"/>
                  </a:solidFill>
                </a:rPr>
                <a:t> Entre Von Neumann y Harvard Architecture: Current School News</a:t>
              </a:r>
              <a:r>
                <a:rPr lang="en-US" sz="2000" dirty="0">
                  <a:solidFill>
                    <a:schemeClr val="bg1"/>
                  </a:solidFill>
                </a:rPr>
                <a:t>, n.d.)</a:t>
              </a:r>
              <a:endParaRPr lang="es-MX" sz="2000" dirty="0">
                <a:solidFill>
                  <a:schemeClr val="bg1"/>
                </a:solidFill>
              </a:endParaRPr>
            </a:p>
            <a:p>
              <a:pPr marL="342900" indent="-342900">
                <a:buFont typeface="Arial" panose="020B0604020202020204" pitchFamily="34" charset="0"/>
                <a:buChar char="•"/>
              </a:pPr>
              <a:r>
                <a:rPr lang="es-MX" sz="2000" dirty="0">
                  <a:solidFill>
                    <a:schemeClr val="bg1"/>
                  </a:solidFill>
                </a:rPr>
                <a:t>(“</a:t>
              </a:r>
              <a:r>
                <a:rPr lang="es-MX" sz="2000" dirty="0" err="1">
                  <a:solidFill>
                    <a:schemeClr val="bg1"/>
                  </a:solidFill>
                </a:rPr>
                <a:t>Introduccion</a:t>
              </a:r>
              <a:r>
                <a:rPr lang="es-MX" sz="2000" dirty="0">
                  <a:solidFill>
                    <a:schemeClr val="bg1"/>
                  </a:solidFill>
                </a:rPr>
                <a:t> a Los Microcontroladores RISC. -</a:t>
              </a:r>
              <a:r>
                <a:rPr lang="es-MX" sz="2000" dirty="0" err="1">
                  <a:solidFill>
                    <a:schemeClr val="bg1"/>
                  </a:solidFill>
                </a:rPr>
                <a:t>PICs</a:t>
              </a:r>
              <a:r>
                <a:rPr lang="es-MX" sz="2000" dirty="0">
                  <a:solidFill>
                    <a:schemeClr val="bg1"/>
                  </a:solidFill>
                </a:rPr>
                <a:t> de Microchips-,” 2011)</a:t>
              </a:r>
            </a:p>
            <a:p>
              <a:pPr marL="342900" indent="-342900">
                <a:buFont typeface="Arial" panose="020B0604020202020204" pitchFamily="34" charset="0"/>
                <a:buChar char="•"/>
              </a:pPr>
              <a:r>
                <a:rPr lang="es-MX" sz="2000" dirty="0">
                  <a:solidFill>
                    <a:schemeClr val="bg1"/>
                  </a:solidFill>
                </a:rPr>
                <a:t>(</a:t>
              </a:r>
              <a:r>
                <a:rPr lang="es-MX" sz="2000" i="1" dirty="0">
                  <a:solidFill>
                    <a:schemeClr val="bg1"/>
                  </a:solidFill>
                </a:rPr>
                <a:t>Introducción a La Informática</a:t>
              </a:r>
              <a:r>
                <a:rPr lang="es-MX" sz="2000" dirty="0">
                  <a:solidFill>
                    <a:schemeClr val="bg1"/>
                  </a:solidFill>
                </a:rPr>
                <a:t>, </a:t>
              </a:r>
              <a:r>
                <a:rPr lang="es-MX" sz="2000" dirty="0" err="1">
                  <a:solidFill>
                    <a:schemeClr val="bg1"/>
                  </a:solidFill>
                </a:rPr>
                <a:t>n.d</a:t>
              </a:r>
              <a:r>
                <a:rPr lang="es-MX" sz="2000" dirty="0">
                  <a:solidFill>
                    <a:schemeClr val="bg1"/>
                  </a:solidFill>
                </a:rPr>
                <a:t>.)</a:t>
              </a:r>
            </a:p>
            <a:p>
              <a:endParaRPr lang="en-US" altLang="ko-KR"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9180DF6A-5F95-4F2F-A0C4-85446F08BBF9}"/>
              </a:ext>
            </a:extLst>
          </p:cNvPr>
          <p:cNvSpPr txBox="1"/>
          <p:nvPr/>
        </p:nvSpPr>
        <p:spPr>
          <a:xfrm>
            <a:off x="599763" y="1469767"/>
            <a:ext cx="2289316" cy="430887"/>
          </a:xfrm>
          <a:prstGeom prst="rect">
            <a:avLst/>
          </a:prstGeom>
          <a:noFill/>
        </p:spPr>
        <p:txBody>
          <a:bodyPr wrap="square" lIns="36000" tIns="0" rIns="36000" bIns="0" rtlCol="0" anchor="ctr">
            <a:spAutoFit/>
          </a:bodyPr>
          <a:lstStyle/>
          <a:p>
            <a:r>
              <a:rPr lang="en-US" altLang="ko-KR" sz="2800" dirty="0" err="1">
                <a:solidFill>
                  <a:schemeClr val="accent2">
                    <a:lumMod val="40000"/>
                    <a:lumOff val="60000"/>
                  </a:schemeClr>
                </a:solidFill>
              </a:rPr>
              <a:t>Bibliografía</a:t>
            </a:r>
            <a:endParaRPr lang="ko-KR" altLang="en-US" sz="2800" dirty="0">
              <a:solidFill>
                <a:schemeClr val="accent2">
                  <a:lumMod val="40000"/>
                  <a:lumOff val="60000"/>
                </a:schemeClr>
              </a:solidFill>
            </a:endParaRPr>
          </a:p>
        </p:txBody>
      </p:sp>
    </p:spTree>
    <p:extLst>
      <p:ext uri="{BB962C8B-B14F-4D97-AF65-F5344CB8AC3E}">
        <p14:creationId xmlns:p14="http://schemas.microsoft.com/office/powerpoint/2010/main" val="307836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0" y="276950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Gracias</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790578"/>
            <a:ext cx="5504836" cy="958096"/>
            <a:chOff x="4753009" y="790578"/>
            <a:chExt cx="5504836" cy="958096"/>
          </a:xfrm>
        </p:grpSpPr>
        <p:sp>
          <p:nvSpPr>
            <p:cNvPr id="22" name="TextBox 21">
              <a:extLst>
                <a:ext uri="{FF2B5EF4-FFF2-40B4-BE49-F238E27FC236}">
                  <a16:creationId xmlns:a16="http://schemas.microsoft.com/office/drawing/2014/main" id="{710B0A2E-B69D-4686-9B34-E9CF61AD14CF}"/>
                </a:ext>
              </a:extLst>
            </p:cNvPr>
            <p:cNvSpPr txBox="1"/>
            <p:nvPr/>
          </p:nvSpPr>
          <p:spPr>
            <a:xfrm>
              <a:off x="5829057" y="802497"/>
              <a:ext cx="4428788" cy="923330"/>
            </a:xfrm>
            <a:prstGeom prst="rect">
              <a:avLst/>
            </a:prstGeom>
            <a:noFill/>
          </p:spPr>
          <p:txBody>
            <a:bodyPr wrap="square" lIns="108000" rIns="108000" rtlCol="0">
              <a:spAutoFit/>
            </a:bodyPr>
            <a:lstStyle/>
            <a:p>
              <a:pPr algn="ctr"/>
              <a:r>
                <a:rPr lang="en-US" altLang="ko-KR" b="1" dirty="0">
                  <a:solidFill>
                    <a:schemeClr val="bg1"/>
                  </a:solidFill>
                  <a:cs typeface="Arial" pitchFamily="34" charset="0"/>
                </a:rPr>
                <a:t>¿</a:t>
              </a:r>
              <a:r>
                <a:rPr lang="en-US" altLang="ko-KR" b="1" dirty="0" err="1">
                  <a:solidFill>
                    <a:schemeClr val="bg1"/>
                  </a:solidFill>
                  <a:cs typeface="Arial" pitchFamily="34" charset="0"/>
                </a:rPr>
                <a:t>En</a:t>
              </a:r>
              <a:r>
                <a:rPr lang="en-US" altLang="ko-KR" b="1" dirty="0">
                  <a:solidFill>
                    <a:schemeClr val="bg1"/>
                  </a:solidFill>
                  <a:cs typeface="Arial" pitchFamily="34" charset="0"/>
                </a:rPr>
                <a:t> </a:t>
              </a:r>
              <a:r>
                <a:rPr lang="en-US" altLang="ko-KR" b="1" dirty="0" err="1">
                  <a:solidFill>
                    <a:schemeClr val="bg1"/>
                  </a:solidFill>
                  <a:cs typeface="Arial" pitchFamily="34" charset="0"/>
                </a:rPr>
                <a:t>qué</a:t>
              </a:r>
              <a:r>
                <a:rPr lang="en-US" altLang="ko-KR" b="1" dirty="0">
                  <a:solidFill>
                    <a:schemeClr val="bg1"/>
                  </a:solidFill>
                  <a:cs typeface="Arial" pitchFamily="34" charset="0"/>
                </a:rPr>
                <a:t> </a:t>
              </a:r>
              <a:r>
                <a:rPr lang="en-US" altLang="ko-KR" b="1" dirty="0" err="1">
                  <a:solidFill>
                    <a:schemeClr val="bg1"/>
                  </a:solidFill>
                  <a:cs typeface="Arial" pitchFamily="34" charset="0"/>
                </a:rPr>
                <a:t>tipo</a:t>
              </a:r>
              <a:r>
                <a:rPr lang="en-US" altLang="ko-KR" b="1" dirty="0">
                  <a:solidFill>
                    <a:schemeClr val="bg1"/>
                  </a:solidFill>
                  <a:cs typeface="Arial" pitchFamily="34" charset="0"/>
                </a:rPr>
                <a:t> de </a:t>
              </a:r>
              <a:r>
                <a:rPr lang="en-US" altLang="ko-KR" b="1" dirty="0" err="1">
                  <a:solidFill>
                    <a:schemeClr val="bg1"/>
                  </a:solidFill>
                  <a:cs typeface="Arial" pitchFamily="34" charset="0"/>
                </a:rPr>
                <a:t>aplicaciones</a:t>
              </a:r>
              <a:r>
                <a:rPr lang="en-US" altLang="ko-KR" b="1" dirty="0">
                  <a:solidFill>
                    <a:schemeClr val="bg1"/>
                  </a:solidFill>
                  <a:cs typeface="Arial" pitchFamily="34" charset="0"/>
                </a:rPr>
                <a:t> se </a:t>
              </a:r>
              <a:r>
                <a:rPr lang="en-US" altLang="ko-KR" b="1" dirty="0" err="1">
                  <a:solidFill>
                    <a:schemeClr val="bg1"/>
                  </a:solidFill>
                  <a:cs typeface="Arial" pitchFamily="34" charset="0"/>
                </a:rPr>
                <a:t>usa</a:t>
              </a:r>
              <a:r>
                <a:rPr lang="en-US" altLang="ko-KR" b="1" dirty="0">
                  <a:solidFill>
                    <a:schemeClr val="bg1"/>
                  </a:solidFill>
                  <a:cs typeface="Arial" pitchFamily="34" charset="0"/>
                </a:rPr>
                <a:t> </a:t>
              </a:r>
              <a:r>
                <a:rPr lang="en-US" altLang="ko-KR" b="1" dirty="0" err="1">
                  <a:solidFill>
                    <a:schemeClr val="bg1"/>
                  </a:solidFill>
                  <a:cs typeface="Arial" pitchFamily="34" charset="0"/>
                </a:rPr>
                <a:t>cada</a:t>
              </a:r>
              <a:r>
                <a:rPr lang="en-US" altLang="ko-KR" b="1" dirty="0">
                  <a:solidFill>
                    <a:schemeClr val="bg1"/>
                  </a:solidFill>
                  <a:cs typeface="Arial" pitchFamily="34" charset="0"/>
                </a:rPr>
                <a:t> </a:t>
              </a:r>
              <a:r>
                <a:rPr lang="en-US" altLang="ko-KR" b="1" dirty="0" err="1">
                  <a:solidFill>
                    <a:schemeClr val="bg1"/>
                  </a:solidFill>
                  <a:cs typeface="Arial" pitchFamily="34" charset="0"/>
                </a:rPr>
                <a:t>modelo</a:t>
              </a:r>
              <a:r>
                <a:rPr lang="en-US" altLang="ko-KR" b="1" dirty="0">
                  <a:solidFill>
                    <a:schemeClr val="bg1"/>
                  </a:solidFill>
                  <a:cs typeface="Arial" pitchFamily="34" charset="0"/>
                </a:rPr>
                <a:t> (Von Neumann y Harvard)?</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2230161"/>
            <a:ext cx="5570037" cy="1002269"/>
            <a:chOff x="5276743" y="2230161"/>
            <a:chExt cx="5570037" cy="1002269"/>
          </a:xfrm>
        </p:grpSpPr>
        <p:sp>
          <p:nvSpPr>
            <p:cNvPr id="26" name="TextBox 25">
              <a:extLst>
                <a:ext uri="{FF2B5EF4-FFF2-40B4-BE49-F238E27FC236}">
                  <a16:creationId xmlns:a16="http://schemas.microsoft.com/office/drawing/2014/main" id="{4104EDEA-EFF2-4A05-A482-92CFDD885CEF}"/>
                </a:ext>
              </a:extLst>
            </p:cNvPr>
            <p:cNvSpPr txBox="1"/>
            <p:nvPr/>
          </p:nvSpPr>
          <p:spPr>
            <a:xfrm>
              <a:off x="6417992" y="2309100"/>
              <a:ext cx="4428788" cy="923330"/>
            </a:xfrm>
            <a:prstGeom prst="rect">
              <a:avLst/>
            </a:prstGeom>
            <a:noFill/>
          </p:spPr>
          <p:txBody>
            <a:bodyPr wrap="square" lIns="108000" rIns="108000" rtlCol="0">
              <a:spAutoFit/>
            </a:bodyPr>
            <a:lstStyle/>
            <a:p>
              <a:pPr algn="ctr"/>
              <a:r>
                <a:rPr lang="en-US" altLang="ko-KR" b="1" dirty="0">
                  <a:solidFill>
                    <a:schemeClr val="bg1"/>
                  </a:solidFill>
                  <a:cs typeface="Arial" pitchFamily="34" charset="0"/>
                </a:rPr>
                <a:t>¿</a:t>
              </a:r>
              <a:r>
                <a:rPr lang="en-US" altLang="ko-KR" b="1" dirty="0" err="1">
                  <a:solidFill>
                    <a:schemeClr val="bg1"/>
                  </a:solidFill>
                  <a:cs typeface="Arial" pitchFamily="34" charset="0"/>
                </a:rPr>
                <a:t>Cuáles</a:t>
              </a:r>
              <a:r>
                <a:rPr lang="en-US" altLang="ko-KR" b="1" dirty="0">
                  <a:solidFill>
                    <a:schemeClr val="bg1"/>
                  </a:solidFill>
                  <a:cs typeface="Arial" pitchFamily="34" charset="0"/>
                </a:rPr>
                <a:t> son sus </a:t>
              </a:r>
              <a:r>
                <a:rPr lang="en-US" altLang="ko-KR" b="1" dirty="0" err="1">
                  <a:solidFill>
                    <a:schemeClr val="bg1"/>
                  </a:solidFill>
                  <a:cs typeface="Arial" pitchFamily="34" charset="0"/>
                </a:rPr>
                <a:t>principales</a:t>
              </a:r>
              <a:r>
                <a:rPr lang="en-US" altLang="ko-KR" b="1" dirty="0">
                  <a:solidFill>
                    <a:schemeClr val="bg1"/>
                  </a:solidFill>
                  <a:cs typeface="Arial" pitchFamily="34" charset="0"/>
                </a:rPr>
                <a:t> </a:t>
              </a:r>
              <a:r>
                <a:rPr lang="en-US" altLang="ko-KR" b="1" dirty="0" err="1">
                  <a:solidFill>
                    <a:schemeClr val="bg1"/>
                  </a:solidFill>
                  <a:cs typeface="Arial" pitchFamily="34" charset="0"/>
                </a:rPr>
                <a:t>diferencias</a:t>
              </a:r>
              <a:r>
                <a:rPr lang="en-US" altLang="ko-KR" b="1" dirty="0">
                  <a:solidFill>
                    <a:schemeClr val="bg1"/>
                  </a:solidFill>
                  <a:cs typeface="Arial" pitchFamily="34" charset="0"/>
                </a:rPr>
                <a:t>, </a:t>
              </a:r>
              <a:r>
                <a:rPr lang="en-US" altLang="ko-KR" b="1" dirty="0" err="1">
                  <a:solidFill>
                    <a:schemeClr val="bg1"/>
                  </a:solidFill>
                  <a:cs typeface="Arial" pitchFamily="34" charset="0"/>
                </a:rPr>
                <a:t>ventajas</a:t>
              </a:r>
              <a:r>
                <a:rPr lang="en-US" altLang="ko-KR" b="1" dirty="0">
                  <a:solidFill>
                    <a:schemeClr val="bg1"/>
                  </a:solidFill>
                  <a:cs typeface="Arial" pitchFamily="34" charset="0"/>
                </a:rPr>
                <a:t> y </a:t>
              </a:r>
              <a:r>
                <a:rPr lang="en-US" altLang="ko-KR" b="1" dirty="0" err="1">
                  <a:solidFill>
                    <a:schemeClr val="bg1"/>
                  </a:solidFill>
                  <a:cs typeface="Arial" pitchFamily="34" charset="0"/>
                </a:rPr>
                <a:t>desventajas</a:t>
              </a:r>
              <a:r>
                <a:rPr lang="en-US" altLang="ko-KR" b="1" dirty="0">
                  <a:solidFill>
                    <a:schemeClr val="bg1"/>
                  </a:solidFill>
                  <a:cs typeface="Arial" pitchFamily="34" charset="0"/>
                </a:rPr>
                <a:t>, de </a:t>
              </a:r>
              <a:r>
                <a:rPr lang="en-US" altLang="ko-KR" b="1" dirty="0" err="1">
                  <a:solidFill>
                    <a:schemeClr val="bg1"/>
                  </a:solidFill>
                  <a:cs typeface="Arial" pitchFamily="34" charset="0"/>
                </a:rPr>
                <a:t>acuerdo</a:t>
              </a:r>
              <a:r>
                <a:rPr lang="en-US" altLang="ko-KR" b="1" dirty="0">
                  <a:solidFill>
                    <a:schemeClr val="bg1"/>
                  </a:solidFill>
                  <a:cs typeface="Arial" pitchFamily="34" charset="0"/>
                </a:rPr>
                <a:t> a sus </a:t>
              </a:r>
              <a:r>
                <a:rPr lang="en-US" altLang="ko-KR" b="1" dirty="0" err="1">
                  <a:solidFill>
                    <a:schemeClr val="bg1"/>
                  </a:solidFill>
                  <a:cs typeface="Arial" pitchFamily="34" charset="0"/>
                </a:rPr>
                <a:t>aplicaciones</a:t>
              </a:r>
              <a:r>
                <a:rPr lang="en-US" altLang="ko-KR" b="1" dirty="0">
                  <a:solidFill>
                    <a:schemeClr val="bg1"/>
                  </a:solidFill>
                  <a:cs typeface="Arial" pitchFamily="34" charset="0"/>
                </a:rPr>
                <a:t>?</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3669744"/>
            <a:ext cx="5595548" cy="1002269"/>
            <a:chOff x="5800477" y="3669744"/>
            <a:chExt cx="5595548" cy="1002269"/>
          </a:xfrm>
        </p:grpSpPr>
        <p:sp>
          <p:nvSpPr>
            <p:cNvPr id="30" name="TextBox 29">
              <a:extLst>
                <a:ext uri="{FF2B5EF4-FFF2-40B4-BE49-F238E27FC236}">
                  <a16:creationId xmlns:a16="http://schemas.microsoft.com/office/drawing/2014/main" id="{93AEF471-EEEB-40C9-97CC-790BB0C9B8B7}"/>
                </a:ext>
              </a:extLst>
            </p:cNvPr>
            <p:cNvSpPr txBox="1"/>
            <p:nvPr/>
          </p:nvSpPr>
          <p:spPr>
            <a:xfrm>
              <a:off x="6967237" y="3748683"/>
              <a:ext cx="4428788" cy="923330"/>
            </a:xfrm>
            <a:prstGeom prst="rect">
              <a:avLst/>
            </a:prstGeom>
            <a:noFill/>
          </p:spPr>
          <p:txBody>
            <a:bodyPr wrap="square" lIns="108000" rIns="108000" rtlCol="0">
              <a:spAutoFit/>
            </a:bodyPr>
            <a:lstStyle/>
            <a:p>
              <a:pPr algn="ctr"/>
              <a:r>
                <a:rPr lang="en-US" altLang="ko-KR" b="1" dirty="0">
                  <a:solidFill>
                    <a:schemeClr val="bg1"/>
                  </a:solidFill>
                  <a:cs typeface="Arial" pitchFamily="34" charset="0"/>
                </a:rPr>
                <a:t>¿</a:t>
              </a:r>
              <a:r>
                <a:rPr lang="en-US" altLang="ko-KR" b="1" dirty="0" err="1">
                  <a:solidFill>
                    <a:schemeClr val="bg1"/>
                  </a:solidFill>
                  <a:cs typeface="Arial" pitchFamily="34" charset="0"/>
                </a:rPr>
                <a:t>Cómo</a:t>
              </a:r>
              <a:r>
                <a:rPr lang="en-US" altLang="ko-KR" b="1" dirty="0">
                  <a:solidFill>
                    <a:schemeClr val="bg1"/>
                  </a:solidFill>
                  <a:cs typeface="Arial" pitchFamily="34" charset="0"/>
                </a:rPr>
                <a:t> se </a:t>
              </a:r>
              <a:r>
                <a:rPr lang="en-US" altLang="ko-KR" b="1" dirty="0" err="1">
                  <a:solidFill>
                    <a:schemeClr val="bg1"/>
                  </a:solidFill>
                  <a:cs typeface="Arial" pitchFamily="34" charset="0"/>
                </a:rPr>
                <a:t>relacionan</a:t>
              </a:r>
              <a:r>
                <a:rPr lang="en-US" altLang="ko-KR" b="1" dirty="0">
                  <a:solidFill>
                    <a:schemeClr val="bg1"/>
                  </a:solidFill>
                  <a:cs typeface="Arial" pitchFamily="34" charset="0"/>
                </a:rPr>
                <a:t> los </a:t>
              </a:r>
              <a:r>
                <a:rPr lang="en-US" altLang="ko-KR" b="1" dirty="0" err="1">
                  <a:solidFill>
                    <a:schemeClr val="bg1"/>
                  </a:solidFill>
                  <a:cs typeface="Arial" pitchFamily="34" charset="0"/>
                </a:rPr>
                <a:t>modelos</a:t>
              </a:r>
              <a:r>
                <a:rPr lang="en-US" altLang="ko-KR" b="1" dirty="0">
                  <a:solidFill>
                    <a:schemeClr val="bg1"/>
                  </a:solidFill>
                  <a:cs typeface="Arial" pitchFamily="34" charset="0"/>
                </a:rPr>
                <a:t> Von Neumann y Harvard con las </a:t>
              </a:r>
              <a:r>
                <a:rPr lang="en-US" altLang="ko-KR" b="1" dirty="0" err="1">
                  <a:solidFill>
                    <a:schemeClr val="bg1"/>
                  </a:solidFill>
                  <a:cs typeface="Arial" pitchFamily="34" charset="0"/>
                </a:rPr>
                <a:t>arquitecturas</a:t>
              </a:r>
              <a:r>
                <a:rPr lang="en-US" altLang="ko-KR" b="1" dirty="0">
                  <a:solidFill>
                    <a:schemeClr val="bg1"/>
                  </a:solidFill>
                  <a:cs typeface="Arial" pitchFamily="34" charset="0"/>
                </a:rPr>
                <a:t> RISC y CISC?</a:t>
              </a:r>
              <a:endParaRPr lang="ko-KR" altLang="en-US" b="1" dirty="0">
                <a:solidFill>
                  <a:schemeClr val="bg1"/>
                </a:solidFill>
                <a:cs typeface="Arial" pitchFamily="34" charset="0"/>
              </a:endParaRP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E75E3-1F1C-4574-AD70-C9D12DED4F64}"/>
              </a:ext>
            </a:extLst>
          </p:cNvPr>
          <p:cNvSpPr txBox="1"/>
          <p:nvPr/>
        </p:nvSpPr>
        <p:spPr>
          <a:xfrm>
            <a:off x="6603782" y="2279371"/>
            <a:ext cx="2663673"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a:solidFill>
                  <a:schemeClr val="bg1"/>
                </a:solidFill>
              </a:rPr>
              <a:t>Creada</a:t>
            </a:r>
            <a:r>
              <a:rPr lang="en-US" altLang="ko-KR" sz="2400" dirty="0">
                <a:solidFill>
                  <a:schemeClr val="bg1"/>
                </a:solidFill>
              </a:rPr>
              <a:t> </a:t>
            </a:r>
            <a:r>
              <a:rPr lang="en-US" altLang="ko-KR" sz="2400" dirty="0" err="1">
                <a:solidFill>
                  <a:schemeClr val="bg1"/>
                </a:solidFill>
              </a:rPr>
              <a:t>en</a:t>
            </a:r>
            <a:r>
              <a:rPr lang="en-US" altLang="ko-KR" sz="2400" dirty="0">
                <a:solidFill>
                  <a:schemeClr val="bg1"/>
                </a:solidFill>
              </a:rPr>
              <a:t> 1945</a:t>
            </a:r>
            <a:endParaRPr lang="ko-KR" altLang="en-US" sz="2400" dirty="0">
              <a:solidFill>
                <a:schemeClr val="bg1"/>
              </a:solidFill>
            </a:endParaRPr>
          </a:p>
        </p:txBody>
      </p:sp>
      <p:sp>
        <p:nvSpPr>
          <p:cNvPr id="5" name="Rectangle 8">
            <a:extLst>
              <a:ext uri="{FF2B5EF4-FFF2-40B4-BE49-F238E27FC236}">
                <a16:creationId xmlns:a16="http://schemas.microsoft.com/office/drawing/2014/main" id="{FE511432-342D-4662-9FF7-3417CD536470}"/>
              </a:ext>
            </a:extLst>
          </p:cNvPr>
          <p:cNvSpPr/>
          <p:nvPr/>
        </p:nvSpPr>
        <p:spPr>
          <a:xfrm>
            <a:off x="6588928" y="3156124"/>
            <a:ext cx="4968254" cy="3461244"/>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ectangle 10">
            <a:extLst>
              <a:ext uri="{FF2B5EF4-FFF2-40B4-BE49-F238E27FC236}">
                <a16:creationId xmlns:a16="http://schemas.microsoft.com/office/drawing/2014/main" id="{7628033C-1276-4E4F-A4EE-EFA1795AF7B0}"/>
              </a:ext>
            </a:extLst>
          </p:cNvPr>
          <p:cNvSpPr/>
          <p:nvPr/>
        </p:nvSpPr>
        <p:spPr>
          <a:xfrm>
            <a:off x="6781684" y="3332370"/>
            <a:ext cx="4570493" cy="3293209"/>
          </a:xfrm>
          <a:prstGeom prst="rect">
            <a:avLst/>
          </a:prstGeom>
        </p:spPr>
        <p:txBody>
          <a:bodyPr wrap="square">
            <a:spAutoFit/>
          </a:bodyPr>
          <a:lstStyle/>
          <a:p>
            <a:pPr algn="just"/>
            <a:r>
              <a:rPr lang="es-MX" sz="1600" dirty="0">
                <a:solidFill>
                  <a:schemeClr val="tx2">
                    <a:lumMod val="40000"/>
                    <a:lumOff val="60000"/>
                  </a:schemeClr>
                </a:solidFill>
              </a:rPr>
              <a:t>Esta arquitectura fue creada en colaboración por el matemático </a:t>
            </a:r>
            <a:r>
              <a:rPr lang="es-MX" sz="1600" dirty="0" err="1">
                <a:solidFill>
                  <a:schemeClr val="tx2">
                    <a:lumMod val="40000"/>
                    <a:lumOff val="60000"/>
                  </a:schemeClr>
                </a:solidFill>
              </a:rPr>
              <a:t>Von</a:t>
            </a:r>
            <a:r>
              <a:rPr lang="es-MX" sz="1600" dirty="0">
                <a:solidFill>
                  <a:schemeClr val="tx2">
                    <a:lumMod val="40000"/>
                    <a:lumOff val="60000"/>
                  </a:schemeClr>
                </a:solidFill>
              </a:rPr>
              <a:t> Neumann para el proyecto ENIAC. </a:t>
            </a:r>
            <a:r>
              <a:rPr lang="es-MX" sz="1600" dirty="0" err="1">
                <a:solidFill>
                  <a:schemeClr val="tx2">
                    <a:lumMod val="40000"/>
                    <a:lumOff val="60000"/>
                  </a:schemeClr>
                </a:solidFill>
              </a:rPr>
              <a:t>Asi</a:t>
            </a:r>
            <a:r>
              <a:rPr lang="es-MX" sz="1600" dirty="0">
                <a:solidFill>
                  <a:schemeClr val="tx2">
                    <a:lumMod val="40000"/>
                    <a:lumOff val="60000"/>
                  </a:schemeClr>
                </a:solidFill>
              </a:rPr>
              <a:t> en 1949 desarrollo un sistema que consiste en poner  la información sobre las operaciones a realizar en la misma memoria utilizada para los datos, escribiéndola en la misma forma, es decir en código binario. A partir de este momento todos los ordenadores construidos con esta estructura se denominarían que utilizaban la arquitectura de </a:t>
            </a:r>
            <a:r>
              <a:rPr lang="es-MX" sz="1600" dirty="0" err="1">
                <a:solidFill>
                  <a:schemeClr val="tx2">
                    <a:lumMod val="40000"/>
                    <a:lumOff val="60000"/>
                  </a:schemeClr>
                </a:solidFill>
              </a:rPr>
              <a:t>Von</a:t>
            </a:r>
            <a:r>
              <a:rPr lang="es-MX" sz="1600" dirty="0">
                <a:solidFill>
                  <a:schemeClr val="tx2">
                    <a:lumMod val="40000"/>
                    <a:lumOff val="60000"/>
                  </a:schemeClr>
                </a:solidFill>
              </a:rPr>
              <a:t> Neumann. El primero que se construyo fue el UNIVAC 1 para la oficina de censo de los estados unidos. </a:t>
            </a:r>
          </a:p>
        </p:txBody>
      </p:sp>
      <p:sp>
        <p:nvSpPr>
          <p:cNvPr id="7" name="직사각형 3">
            <a:extLst>
              <a:ext uri="{FF2B5EF4-FFF2-40B4-BE49-F238E27FC236}">
                <a16:creationId xmlns:a16="http://schemas.microsoft.com/office/drawing/2014/main" id="{13083A27-9042-43CC-96E0-E3E3FF8792B5}"/>
              </a:ext>
            </a:extLst>
          </p:cNvPr>
          <p:cNvSpPr/>
          <p:nvPr/>
        </p:nvSpPr>
        <p:spPr>
          <a:xfrm>
            <a:off x="6469336" y="390718"/>
            <a:ext cx="3944141" cy="1754326"/>
          </a:xfrm>
          <a:prstGeom prst="rect">
            <a:avLst/>
          </a:prstGeom>
        </p:spPr>
        <p:txBody>
          <a:bodyPr wrap="square">
            <a:spAutoFit/>
          </a:bodyPr>
          <a:lstStyle/>
          <a:p>
            <a:r>
              <a:rPr lang="en-US" altLang="ko-KR" sz="5400" b="1" dirty="0">
                <a:solidFill>
                  <a:schemeClr val="tx1">
                    <a:lumMod val="75000"/>
                    <a:lumOff val="25000"/>
                  </a:schemeClr>
                </a:solidFill>
                <a:latin typeface="+mj-lt"/>
              </a:rPr>
              <a:t>Von Neumann</a:t>
            </a:r>
            <a:endParaRPr lang="ko-KR" altLang="en-US" sz="5400" dirty="0">
              <a:solidFill>
                <a:schemeClr val="accent3"/>
              </a:solidFill>
              <a:latin typeface="+mj-lt"/>
            </a:endParaRPr>
          </a:p>
        </p:txBody>
      </p:sp>
      <p:pic>
        <p:nvPicPr>
          <p:cNvPr id="15" name="Picture Placeholder 14">
            <a:extLst>
              <a:ext uri="{FF2B5EF4-FFF2-40B4-BE49-F238E27FC236}">
                <a16:creationId xmlns:a16="http://schemas.microsoft.com/office/drawing/2014/main" id="{C803D75B-13A6-4B30-ACD4-3900F3C8AD4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5305" r="5305"/>
          <a:stretch>
            <a:fillRect/>
          </a:stretch>
        </p:blipFill>
        <p:spPr/>
      </p:pic>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Von Neumann</a:t>
            </a:r>
          </a:p>
        </p:txBody>
      </p:sp>
      <p:grpSp>
        <p:nvGrpSpPr>
          <p:cNvPr id="73" name="Group 72">
            <a:extLst>
              <a:ext uri="{FF2B5EF4-FFF2-40B4-BE49-F238E27FC236}">
                <a16:creationId xmlns:a16="http://schemas.microsoft.com/office/drawing/2014/main" id="{3D38836D-11B4-49E5-ADEC-86B0E01B84A0}"/>
              </a:ext>
            </a:extLst>
          </p:cNvPr>
          <p:cNvGrpSpPr/>
          <p:nvPr/>
        </p:nvGrpSpPr>
        <p:grpSpPr>
          <a:xfrm>
            <a:off x="10688949" y="1570052"/>
            <a:ext cx="668861" cy="810209"/>
            <a:chOff x="529632" y="1735015"/>
            <a:chExt cx="5452397" cy="4606957"/>
          </a:xfrm>
        </p:grpSpPr>
        <p:sp>
          <p:nvSpPr>
            <p:cNvPr id="4" name="Freeform: Shape 3">
              <a:extLst>
                <a:ext uri="{FF2B5EF4-FFF2-40B4-BE49-F238E27FC236}">
                  <a16:creationId xmlns:a16="http://schemas.microsoft.com/office/drawing/2014/main" id="{01FA505C-EA5E-4FC6-A974-938ECE1C4C64}"/>
                </a:ext>
              </a:extLst>
            </p:cNvPr>
            <p:cNvSpPr/>
            <p:nvPr/>
          </p:nvSpPr>
          <p:spPr>
            <a:xfrm>
              <a:off x="529632" y="1738934"/>
              <a:ext cx="5452397" cy="4430933"/>
            </a:xfrm>
            <a:custGeom>
              <a:avLst/>
              <a:gdLst>
                <a:gd name="connsiteX0" fmla="*/ 5387950 w 5452397"/>
                <a:gd name="connsiteY0" fmla="*/ 2870554 h 4430933"/>
                <a:gd name="connsiteX1" fmla="*/ 1180097 w 5452397"/>
                <a:gd name="connsiteY1" fmla="*/ 14370 h 4430933"/>
                <a:gd name="connsiteX2" fmla="*/ 1035960 w 5452397"/>
                <a:gd name="connsiteY2" fmla="*/ 0 h 4430933"/>
                <a:gd name="connsiteX3" fmla="*/ 552164 w 5452397"/>
                <a:gd name="connsiteY3" fmla="*/ 514714 h 4430933"/>
                <a:gd name="connsiteX4" fmla="*/ 553035 w 5452397"/>
                <a:gd name="connsiteY4" fmla="*/ 538664 h 4430933"/>
                <a:gd name="connsiteX5" fmla="*/ 590049 w 5452397"/>
                <a:gd name="connsiteY5" fmla="*/ 581339 h 4430933"/>
                <a:gd name="connsiteX6" fmla="*/ 570453 w 5452397"/>
                <a:gd name="connsiteY6" fmla="*/ 647094 h 4430933"/>
                <a:gd name="connsiteX7" fmla="*/ 486409 w 5452397"/>
                <a:gd name="connsiteY7" fmla="*/ 644046 h 4430933"/>
                <a:gd name="connsiteX8" fmla="*/ 438944 w 5452397"/>
                <a:gd name="connsiteY8" fmla="*/ 654497 h 4430933"/>
                <a:gd name="connsiteX9" fmla="*/ 43111 w 5452397"/>
                <a:gd name="connsiteY9" fmla="*/ 1076022 h 4430933"/>
                <a:gd name="connsiteX10" fmla="*/ 0 w 5452397"/>
                <a:gd name="connsiteY10" fmla="*/ 1509305 h 4430933"/>
                <a:gd name="connsiteX11" fmla="*/ 32660 w 5452397"/>
                <a:gd name="connsiteY11" fmla="*/ 1555899 h 4430933"/>
                <a:gd name="connsiteX12" fmla="*/ 4228319 w 5452397"/>
                <a:gd name="connsiteY12" fmla="*/ 4405551 h 4430933"/>
                <a:gd name="connsiteX13" fmla="*/ 4395536 w 5452397"/>
                <a:gd name="connsiteY13" fmla="*/ 4430808 h 4430933"/>
                <a:gd name="connsiteX14" fmla="*/ 4456065 w 5452397"/>
                <a:gd name="connsiteY14" fmla="*/ 4411212 h 4430933"/>
                <a:gd name="connsiteX15" fmla="*/ 5368789 w 5452397"/>
                <a:gd name="connsiteY15" fmla="*/ 3381784 h 4430933"/>
                <a:gd name="connsiteX16" fmla="*/ 5417561 w 5452397"/>
                <a:gd name="connsiteY16" fmla="*/ 3293821 h 4430933"/>
                <a:gd name="connsiteX17" fmla="*/ 5452398 w 5452397"/>
                <a:gd name="connsiteY17" fmla="*/ 2940663 h 4430933"/>
                <a:gd name="connsiteX18" fmla="*/ 5387950 w 5452397"/>
                <a:gd name="connsiteY18" fmla="*/ 2870554 h 443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52397" h="4430933">
                  <a:moveTo>
                    <a:pt x="5387950" y="2870554"/>
                  </a:moveTo>
                  <a:cubicBezTo>
                    <a:pt x="5382724" y="2860974"/>
                    <a:pt x="1219289" y="40498"/>
                    <a:pt x="1180097" y="14370"/>
                  </a:cubicBezTo>
                  <a:cubicBezTo>
                    <a:pt x="1132197" y="9580"/>
                    <a:pt x="1084296" y="4790"/>
                    <a:pt x="1035960" y="0"/>
                  </a:cubicBezTo>
                  <a:cubicBezTo>
                    <a:pt x="1029428" y="6532"/>
                    <a:pt x="707187" y="350110"/>
                    <a:pt x="552164" y="514714"/>
                  </a:cubicBezTo>
                  <a:cubicBezTo>
                    <a:pt x="542148" y="525165"/>
                    <a:pt x="543890" y="530391"/>
                    <a:pt x="553035" y="538664"/>
                  </a:cubicBezTo>
                  <a:cubicBezTo>
                    <a:pt x="566534" y="551728"/>
                    <a:pt x="579162" y="565663"/>
                    <a:pt x="590049" y="581339"/>
                  </a:cubicBezTo>
                  <a:cubicBezTo>
                    <a:pt x="608338" y="607467"/>
                    <a:pt x="600500" y="638385"/>
                    <a:pt x="570453" y="647094"/>
                  </a:cubicBezTo>
                  <a:cubicBezTo>
                    <a:pt x="542583" y="655368"/>
                    <a:pt x="512972" y="660158"/>
                    <a:pt x="486409" y="644046"/>
                  </a:cubicBezTo>
                  <a:cubicBezTo>
                    <a:pt x="465942" y="631417"/>
                    <a:pt x="453750" y="638820"/>
                    <a:pt x="438944" y="654497"/>
                  </a:cubicBezTo>
                  <a:cubicBezTo>
                    <a:pt x="307435" y="795586"/>
                    <a:pt x="175055" y="935804"/>
                    <a:pt x="43111" y="1076022"/>
                  </a:cubicBezTo>
                  <a:cubicBezTo>
                    <a:pt x="28740" y="1220595"/>
                    <a:pt x="14370" y="1364732"/>
                    <a:pt x="0" y="1509305"/>
                  </a:cubicBezTo>
                  <a:cubicBezTo>
                    <a:pt x="2177" y="1531078"/>
                    <a:pt x="13064" y="1545884"/>
                    <a:pt x="32660" y="1555899"/>
                  </a:cubicBezTo>
                  <a:cubicBezTo>
                    <a:pt x="32660" y="1555899"/>
                    <a:pt x="4222658" y="4404245"/>
                    <a:pt x="4228319" y="4405551"/>
                  </a:cubicBezTo>
                  <a:cubicBezTo>
                    <a:pt x="4283187" y="4418615"/>
                    <a:pt x="4338926" y="4430372"/>
                    <a:pt x="4395536" y="4430808"/>
                  </a:cubicBezTo>
                  <a:cubicBezTo>
                    <a:pt x="4416873" y="4431243"/>
                    <a:pt x="4438211" y="4431679"/>
                    <a:pt x="4456065" y="4411212"/>
                  </a:cubicBezTo>
                  <a:cubicBezTo>
                    <a:pt x="4759580" y="4067634"/>
                    <a:pt x="5063967" y="3724491"/>
                    <a:pt x="5368789" y="3381784"/>
                  </a:cubicBezTo>
                  <a:cubicBezTo>
                    <a:pt x="5391869" y="3355656"/>
                    <a:pt x="5407981" y="3326916"/>
                    <a:pt x="5417561" y="3293821"/>
                  </a:cubicBezTo>
                  <a:cubicBezTo>
                    <a:pt x="5429319" y="3176247"/>
                    <a:pt x="5440640" y="3058673"/>
                    <a:pt x="5452398" y="2940663"/>
                  </a:cubicBezTo>
                  <a:cubicBezTo>
                    <a:pt x="5437592" y="2911052"/>
                    <a:pt x="5416690" y="2887537"/>
                    <a:pt x="5387950" y="2870554"/>
                  </a:cubicBezTo>
                  <a:close/>
                </a:path>
              </a:pathLst>
            </a:custGeom>
            <a:gradFill>
              <a:gsLst>
                <a:gs pos="0">
                  <a:schemeClr val="accent4"/>
                </a:gs>
                <a:gs pos="79000">
                  <a:schemeClr val="accent4">
                    <a:lumMod val="50000"/>
                  </a:schemeClr>
                </a:gs>
                <a:gs pos="100000">
                  <a:schemeClr val="accent4">
                    <a:lumMod val="75000"/>
                  </a:schemeClr>
                </a:gs>
              </a:gsLst>
              <a:lin ang="7200000" scaled="0"/>
            </a:gradFill>
            <a:ln w="435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ECBFDB8-4E2F-4CDF-8ABA-DCCEAED7A220}"/>
                </a:ext>
              </a:extLst>
            </p:cNvPr>
            <p:cNvSpPr/>
            <p:nvPr/>
          </p:nvSpPr>
          <p:spPr>
            <a:xfrm>
              <a:off x="1565592" y="1735015"/>
              <a:ext cx="144137" cy="26495"/>
            </a:xfrm>
            <a:custGeom>
              <a:avLst/>
              <a:gdLst>
                <a:gd name="connsiteX0" fmla="*/ 0 w 144137"/>
                <a:gd name="connsiteY0" fmla="*/ 3919 h 26495"/>
                <a:gd name="connsiteX1" fmla="*/ 1306 w 144137"/>
                <a:gd name="connsiteY1" fmla="*/ 0 h 26495"/>
                <a:gd name="connsiteX2" fmla="*/ 144137 w 144137"/>
                <a:gd name="connsiteY2" fmla="*/ 13935 h 26495"/>
                <a:gd name="connsiteX3" fmla="*/ 144137 w 144137"/>
                <a:gd name="connsiteY3" fmla="*/ 18289 h 26495"/>
                <a:gd name="connsiteX4" fmla="*/ 121058 w 144137"/>
                <a:gd name="connsiteY4" fmla="*/ 26128 h 26495"/>
                <a:gd name="connsiteX5" fmla="*/ 20467 w 144137"/>
                <a:gd name="connsiteY5" fmla="*/ 16112 h 26495"/>
                <a:gd name="connsiteX6" fmla="*/ 0 w 144137"/>
                <a:gd name="connsiteY6" fmla="*/ 3919 h 2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137" h="26495">
                  <a:moveTo>
                    <a:pt x="0" y="3919"/>
                  </a:moveTo>
                  <a:cubicBezTo>
                    <a:pt x="0" y="2613"/>
                    <a:pt x="435" y="1306"/>
                    <a:pt x="1306" y="0"/>
                  </a:cubicBezTo>
                  <a:cubicBezTo>
                    <a:pt x="48772" y="4790"/>
                    <a:pt x="96672" y="9580"/>
                    <a:pt x="144137" y="13935"/>
                  </a:cubicBezTo>
                  <a:cubicBezTo>
                    <a:pt x="143702" y="15241"/>
                    <a:pt x="143266" y="16547"/>
                    <a:pt x="144137" y="18289"/>
                  </a:cubicBezTo>
                  <a:cubicBezTo>
                    <a:pt x="138476" y="26999"/>
                    <a:pt x="129767" y="26999"/>
                    <a:pt x="121058" y="26128"/>
                  </a:cubicBezTo>
                  <a:cubicBezTo>
                    <a:pt x="87528" y="23950"/>
                    <a:pt x="53997" y="20902"/>
                    <a:pt x="20467" y="16112"/>
                  </a:cubicBezTo>
                  <a:cubicBezTo>
                    <a:pt x="12193" y="15241"/>
                    <a:pt x="3484" y="13935"/>
                    <a:pt x="0" y="3919"/>
                  </a:cubicBezTo>
                  <a:close/>
                </a:path>
              </a:pathLst>
            </a:custGeom>
            <a:solidFill>
              <a:srgbClr val="373737"/>
            </a:solidFill>
            <a:ln w="435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53EF805-50D7-4FA3-82EF-4AB649B5D532}"/>
                </a:ext>
              </a:extLst>
            </p:cNvPr>
            <p:cNvSpPr/>
            <p:nvPr/>
          </p:nvSpPr>
          <p:spPr>
            <a:xfrm>
              <a:off x="2904146" y="3354576"/>
              <a:ext cx="1120157" cy="978237"/>
            </a:xfrm>
            <a:custGeom>
              <a:avLst/>
              <a:gdLst>
                <a:gd name="connsiteX0" fmla="*/ 522168 w 1120157"/>
                <a:gd name="connsiteY0" fmla="*/ 975781 h 978237"/>
                <a:gd name="connsiteX1" fmla="*/ 125464 w 1120157"/>
                <a:gd name="connsiteY1" fmla="*/ 786791 h 978237"/>
                <a:gd name="connsiteX2" fmla="*/ 200799 w 1120157"/>
                <a:gd name="connsiteY2" fmla="*/ 106603 h 978237"/>
                <a:gd name="connsiteX3" fmla="*/ 694610 w 1120157"/>
                <a:gd name="connsiteY3" fmla="*/ 18640 h 978237"/>
                <a:gd name="connsiteX4" fmla="*/ 995078 w 1120157"/>
                <a:gd name="connsiteY4" fmla="*/ 191517 h 978237"/>
                <a:gd name="connsiteX5" fmla="*/ 928452 w 1120157"/>
                <a:gd name="connsiteY5" fmla="*/ 865610 h 978237"/>
                <a:gd name="connsiteX6" fmla="*/ 522168 w 1120157"/>
                <a:gd name="connsiteY6" fmla="*/ 975781 h 9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157" h="978237">
                  <a:moveTo>
                    <a:pt x="522168" y="975781"/>
                  </a:moveTo>
                  <a:cubicBezTo>
                    <a:pt x="361483" y="958798"/>
                    <a:pt x="229974" y="900011"/>
                    <a:pt x="125464" y="786791"/>
                  </a:cubicBezTo>
                  <a:cubicBezTo>
                    <a:pt x="-67880" y="577335"/>
                    <a:pt x="-33915" y="268158"/>
                    <a:pt x="200799" y="106603"/>
                  </a:cubicBezTo>
                  <a:cubicBezTo>
                    <a:pt x="351468" y="2963"/>
                    <a:pt x="517378" y="-22294"/>
                    <a:pt x="694610" y="18640"/>
                  </a:cubicBezTo>
                  <a:cubicBezTo>
                    <a:pt x="812185" y="46074"/>
                    <a:pt x="912776" y="103119"/>
                    <a:pt x="995078" y="191517"/>
                  </a:cubicBezTo>
                  <a:cubicBezTo>
                    <a:pt x="1185374" y="395313"/>
                    <a:pt x="1154892" y="702312"/>
                    <a:pt x="928452" y="865610"/>
                  </a:cubicBezTo>
                  <a:cubicBezTo>
                    <a:pt x="804346" y="955314"/>
                    <a:pt x="664999" y="987974"/>
                    <a:pt x="522168" y="975781"/>
                  </a:cubicBezTo>
                  <a:close/>
                </a:path>
              </a:pathLst>
            </a:custGeom>
            <a:solidFill>
              <a:srgbClr val="FEFEFE"/>
            </a:solidFill>
            <a:ln w="435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65F8C22-A868-4648-9DC2-58BD167906AD}"/>
                </a:ext>
              </a:extLst>
            </p:cNvPr>
            <p:cNvSpPr/>
            <p:nvPr/>
          </p:nvSpPr>
          <p:spPr>
            <a:xfrm>
              <a:off x="3100712" y="3535279"/>
              <a:ext cx="727024" cy="662838"/>
            </a:xfrm>
            <a:custGeom>
              <a:avLst/>
              <a:gdLst>
                <a:gd name="connsiteX0" fmla="*/ 701073 w 727024"/>
                <a:gd name="connsiteY0" fmla="*/ 228841 h 662838"/>
                <a:gd name="connsiteX1" fmla="*/ 369688 w 727024"/>
                <a:gd name="connsiteY1" fmla="*/ 12417 h 662838"/>
                <a:gd name="connsiteX2" fmla="*/ 292611 w 727024"/>
                <a:gd name="connsiteY2" fmla="*/ 14159 h 662838"/>
                <a:gd name="connsiteX3" fmla="*/ 9562 w 727024"/>
                <a:gd name="connsiteY3" fmla="*/ 300256 h 662838"/>
                <a:gd name="connsiteX4" fmla="*/ 20013 w 727024"/>
                <a:gd name="connsiteY4" fmla="*/ 386477 h 662838"/>
                <a:gd name="connsiteX5" fmla="*/ 341383 w 727024"/>
                <a:gd name="connsiteY5" fmla="*/ 632512 h 662838"/>
                <a:gd name="connsiteX6" fmla="*/ 442845 w 727024"/>
                <a:gd name="connsiteY6" fmla="*/ 647753 h 662838"/>
                <a:gd name="connsiteX7" fmla="*/ 707169 w 727024"/>
                <a:gd name="connsiteY7" fmla="*/ 338577 h 662838"/>
                <a:gd name="connsiteX8" fmla="*/ 701073 w 727024"/>
                <a:gd name="connsiteY8" fmla="*/ 228841 h 66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24" h="662838">
                  <a:moveTo>
                    <a:pt x="701073" y="228841"/>
                  </a:moveTo>
                  <a:cubicBezTo>
                    <a:pt x="661881" y="195746"/>
                    <a:pt x="391896" y="26787"/>
                    <a:pt x="369688" y="12417"/>
                  </a:cubicBezTo>
                  <a:cubicBezTo>
                    <a:pt x="338770" y="-5872"/>
                    <a:pt x="317868" y="-2824"/>
                    <a:pt x="292611" y="14159"/>
                  </a:cubicBezTo>
                  <a:cubicBezTo>
                    <a:pt x="198116" y="109524"/>
                    <a:pt x="103621" y="204890"/>
                    <a:pt x="9562" y="300256"/>
                  </a:cubicBezTo>
                  <a:cubicBezTo>
                    <a:pt x="-7421" y="317675"/>
                    <a:pt x="-454" y="370801"/>
                    <a:pt x="20013" y="386477"/>
                  </a:cubicBezTo>
                  <a:cubicBezTo>
                    <a:pt x="127136" y="468344"/>
                    <a:pt x="233824" y="550646"/>
                    <a:pt x="341383" y="632512"/>
                  </a:cubicBezTo>
                  <a:cubicBezTo>
                    <a:pt x="402347" y="679107"/>
                    <a:pt x="430652" y="661688"/>
                    <a:pt x="442845" y="647753"/>
                  </a:cubicBezTo>
                  <a:cubicBezTo>
                    <a:pt x="531243" y="544985"/>
                    <a:pt x="617464" y="440039"/>
                    <a:pt x="707169" y="338577"/>
                  </a:cubicBezTo>
                  <a:cubicBezTo>
                    <a:pt x="728942" y="314191"/>
                    <a:pt x="740264" y="261936"/>
                    <a:pt x="701073" y="228841"/>
                  </a:cubicBezTo>
                  <a:close/>
                </a:path>
              </a:pathLst>
            </a:custGeom>
            <a:solidFill>
              <a:schemeClr val="accent2"/>
            </a:solidFill>
            <a:ln w="4352"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2E1D7424-78E5-4E6D-9FE1-2C128EFEE7E1}"/>
                </a:ext>
              </a:extLst>
            </p:cNvPr>
            <p:cNvGrpSpPr/>
            <p:nvPr/>
          </p:nvGrpSpPr>
          <p:grpSpPr>
            <a:xfrm>
              <a:off x="575753" y="1783904"/>
              <a:ext cx="5287780" cy="4558068"/>
              <a:chOff x="575753" y="1783904"/>
              <a:chExt cx="5287780" cy="4558068"/>
            </a:xfrm>
            <a:solidFill>
              <a:schemeClr val="accent3"/>
            </a:solidFill>
          </p:grpSpPr>
          <p:sp>
            <p:nvSpPr>
              <p:cNvPr id="6" name="Freeform: Shape 5">
                <a:extLst>
                  <a:ext uri="{FF2B5EF4-FFF2-40B4-BE49-F238E27FC236}">
                    <a16:creationId xmlns:a16="http://schemas.microsoft.com/office/drawing/2014/main" id="{74461773-8C7C-4188-8B1A-B545EA81D8C8}"/>
                  </a:ext>
                </a:extLst>
              </p:cNvPr>
              <p:cNvSpPr/>
              <p:nvPr/>
            </p:nvSpPr>
            <p:spPr>
              <a:xfrm>
                <a:off x="575753" y="3125469"/>
                <a:ext cx="252937" cy="600259"/>
              </a:xfrm>
              <a:custGeom>
                <a:avLst/>
                <a:gdLst>
                  <a:gd name="connsiteX0" fmla="*/ 232574 w 252937"/>
                  <a:gd name="connsiteY0" fmla="*/ 70515 h 600259"/>
                  <a:gd name="connsiteX1" fmla="*/ 134160 w 252937"/>
                  <a:gd name="connsiteY1" fmla="*/ 7373 h 600259"/>
                  <a:gd name="connsiteX2" fmla="*/ 91049 w 252937"/>
                  <a:gd name="connsiteY2" fmla="*/ 6067 h 600259"/>
                  <a:gd name="connsiteX3" fmla="*/ 23553 w 252937"/>
                  <a:gd name="connsiteY3" fmla="*/ 110577 h 600259"/>
                  <a:gd name="connsiteX4" fmla="*/ 8312 w 252937"/>
                  <a:gd name="connsiteY4" fmla="*/ 312195 h 600259"/>
                  <a:gd name="connsiteX5" fmla="*/ 18328 w 252937"/>
                  <a:gd name="connsiteY5" fmla="*/ 341807 h 600259"/>
                  <a:gd name="connsiteX6" fmla="*/ 1780 w 252937"/>
                  <a:gd name="connsiteY6" fmla="*/ 517297 h 600259"/>
                  <a:gd name="connsiteX7" fmla="*/ 3522 w 252937"/>
                  <a:gd name="connsiteY7" fmla="*/ 542554 h 600259"/>
                  <a:gd name="connsiteX8" fmla="*/ 3522 w 252937"/>
                  <a:gd name="connsiteY8" fmla="*/ 542554 h 600259"/>
                  <a:gd name="connsiteX9" fmla="*/ 49681 w 252937"/>
                  <a:gd name="connsiteY9" fmla="*/ 584794 h 600259"/>
                  <a:gd name="connsiteX10" fmla="*/ 108468 w 252937"/>
                  <a:gd name="connsiteY10" fmla="*/ 584358 h 600259"/>
                  <a:gd name="connsiteX11" fmla="*/ 128934 w 252937"/>
                  <a:gd name="connsiteY11" fmla="*/ 401029 h 600259"/>
                  <a:gd name="connsiteX12" fmla="*/ 180754 w 252937"/>
                  <a:gd name="connsiteY12" fmla="*/ 298696 h 600259"/>
                  <a:gd name="connsiteX13" fmla="*/ 222994 w 252937"/>
                  <a:gd name="connsiteY13" fmla="*/ 171977 h 600259"/>
                  <a:gd name="connsiteX14" fmla="*/ 241719 w 252937"/>
                  <a:gd name="connsiteY14" fmla="*/ 154123 h 600259"/>
                  <a:gd name="connsiteX15" fmla="*/ 232574 w 25293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37" h="600259">
                    <a:moveTo>
                      <a:pt x="232574" y="70515"/>
                    </a:moveTo>
                    <a:cubicBezTo>
                      <a:pt x="199915" y="49177"/>
                      <a:pt x="166820" y="28275"/>
                      <a:pt x="134160" y="7373"/>
                    </a:cubicBezTo>
                    <a:cubicBezTo>
                      <a:pt x="120225" y="-1771"/>
                      <a:pt x="103678" y="-2642"/>
                      <a:pt x="91049" y="6067"/>
                    </a:cubicBezTo>
                    <a:cubicBezTo>
                      <a:pt x="54471" y="31324"/>
                      <a:pt x="25295" y="62241"/>
                      <a:pt x="23553" y="110577"/>
                    </a:cubicBezTo>
                    <a:cubicBezTo>
                      <a:pt x="23118" y="127996"/>
                      <a:pt x="7441" y="275617"/>
                      <a:pt x="8312" y="312195"/>
                    </a:cubicBezTo>
                    <a:cubicBezTo>
                      <a:pt x="8312" y="323082"/>
                      <a:pt x="12231" y="332662"/>
                      <a:pt x="18328"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2574" y="70515"/>
                    </a:cubicBezTo>
                    <a:close/>
                  </a:path>
                </a:pathLst>
              </a:custGeom>
              <a:grpFill/>
              <a:ln w="435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6F07BD1-1988-449F-92A7-052C8EBFF416}"/>
                  </a:ext>
                </a:extLst>
              </p:cNvPr>
              <p:cNvSpPr/>
              <p:nvPr/>
            </p:nvSpPr>
            <p:spPr>
              <a:xfrm>
                <a:off x="678995" y="352606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B38E478-AA35-404D-AF4B-2CDC9D2239DE}"/>
                  </a:ext>
                </a:extLst>
              </p:cNvPr>
              <p:cNvSpPr/>
              <p:nvPr/>
            </p:nvSpPr>
            <p:spPr>
              <a:xfrm>
                <a:off x="833110" y="3300088"/>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90E638D-04C4-4C05-8A73-7E1E63A19C05}"/>
                  </a:ext>
                </a:extLst>
              </p:cNvPr>
              <p:cNvSpPr/>
              <p:nvPr/>
            </p:nvSpPr>
            <p:spPr>
              <a:xfrm>
                <a:off x="936352" y="370068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CF32A-553A-4976-AB40-BFFCD28BA34B}"/>
                  </a:ext>
                </a:extLst>
              </p:cNvPr>
              <p:cNvSpPr/>
              <p:nvPr/>
            </p:nvSpPr>
            <p:spPr>
              <a:xfrm>
                <a:off x="1090467" y="3474272"/>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3009" y="70515"/>
                    </a:cubicBezTo>
                    <a:close/>
                  </a:path>
                </a:pathLst>
              </a:custGeom>
              <a:grpFill/>
              <a:ln w="435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770B9AE-0DCA-4C7B-9E77-9118DC5D62A8}"/>
                  </a:ext>
                </a:extLst>
              </p:cNvPr>
              <p:cNvSpPr/>
              <p:nvPr/>
            </p:nvSpPr>
            <p:spPr>
              <a:xfrm>
                <a:off x="1193709" y="387486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6096" y="173749"/>
                      <a:pt x="8274" y="184200"/>
                      <a:pt x="0" y="191167"/>
                    </a:cubicBezTo>
                    <a:close/>
                  </a:path>
                </a:pathLst>
              </a:custGeom>
              <a:grpFill/>
              <a:ln w="435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39F628C-FC7A-42EE-A2D9-725A8356CFFD}"/>
                  </a:ext>
                </a:extLst>
              </p:cNvPr>
              <p:cNvSpPr/>
              <p:nvPr/>
            </p:nvSpPr>
            <p:spPr>
              <a:xfrm>
                <a:off x="1347824" y="3648892"/>
                <a:ext cx="253102" cy="600259"/>
              </a:xfrm>
              <a:custGeom>
                <a:avLst/>
                <a:gdLst>
                  <a:gd name="connsiteX0" fmla="*/ 233009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7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653" y="85321"/>
                      <a:pt x="233009" y="70515"/>
                    </a:cubicBezTo>
                    <a:close/>
                  </a:path>
                </a:pathLst>
              </a:custGeom>
              <a:grpFill/>
              <a:ln w="43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6EC4E9F-9C04-40DD-A299-DEE8B49ECB24}"/>
                  </a:ext>
                </a:extLst>
              </p:cNvPr>
              <p:cNvSpPr/>
              <p:nvPr/>
            </p:nvSpPr>
            <p:spPr>
              <a:xfrm>
                <a:off x="1451502" y="404948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86ECB05-EA96-4BEC-85A0-FC1E9CEE63D0}"/>
                  </a:ext>
                </a:extLst>
              </p:cNvPr>
              <p:cNvSpPr/>
              <p:nvPr/>
            </p:nvSpPr>
            <p:spPr>
              <a:xfrm>
                <a:off x="1605181" y="3823076"/>
                <a:ext cx="253287" cy="600259"/>
              </a:xfrm>
              <a:custGeom>
                <a:avLst/>
                <a:gdLst>
                  <a:gd name="connsiteX0" fmla="*/ 233009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3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09" y="70515"/>
                    </a:cubicBezTo>
                    <a:close/>
                  </a:path>
                </a:pathLst>
              </a:custGeom>
              <a:grpFill/>
              <a:ln w="435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61B991-DC54-42EB-B3E5-3200DCC22E5F}"/>
                  </a:ext>
                </a:extLst>
              </p:cNvPr>
              <p:cNvSpPr/>
              <p:nvPr/>
            </p:nvSpPr>
            <p:spPr>
              <a:xfrm>
                <a:off x="1708859" y="422367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6A666AF-72A5-4C87-8925-696198428E8A}"/>
                  </a:ext>
                </a:extLst>
              </p:cNvPr>
              <p:cNvSpPr/>
              <p:nvPr/>
            </p:nvSpPr>
            <p:spPr>
              <a:xfrm>
                <a:off x="1862538" y="3997695"/>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10" y="70515"/>
                    </a:cubicBezTo>
                    <a:close/>
                  </a:path>
                </a:pathLst>
              </a:custGeom>
              <a:grpFill/>
              <a:ln w="435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D718822-C8A4-4CB5-B2FE-AEDAB48D8D2E}"/>
                  </a:ext>
                </a:extLst>
              </p:cNvPr>
              <p:cNvSpPr/>
              <p:nvPr/>
            </p:nvSpPr>
            <p:spPr>
              <a:xfrm>
                <a:off x="1966216" y="4398289"/>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266E9A2-07AB-46BA-BC39-A4517A967070}"/>
                  </a:ext>
                </a:extLst>
              </p:cNvPr>
              <p:cNvSpPr/>
              <p:nvPr/>
            </p:nvSpPr>
            <p:spPr>
              <a:xfrm>
                <a:off x="2119895" y="4171879"/>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4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10" y="70515"/>
                    </a:cubicBezTo>
                    <a:close/>
                  </a:path>
                </a:pathLst>
              </a:custGeom>
              <a:grpFill/>
              <a:ln w="435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EA26AE5-E644-48D2-813E-86C8C346D9C3}"/>
                  </a:ext>
                </a:extLst>
              </p:cNvPr>
              <p:cNvSpPr/>
              <p:nvPr/>
            </p:nvSpPr>
            <p:spPr>
              <a:xfrm>
                <a:off x="2223573" y="4572473"/>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8D18039-09A3-45F4-9F68-E19BC6951166}"/>
                  </a:ext>
                </a:extLst>
              </p:cNvPr>
              <p:cNvSpPr/>
              <p:nvPr/>
            </p:nvSpPr>
            <p:spPr>
              <a:xfrm>
                <a:off x="2377687" y="4346499"/>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6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6ACBBB6-1234-4C64-99C9-29A4CECBAC7C}"/>
                  </a:ext>
                </a:extLst>
              </p:cNvPr>
              <p:cNvSpPr/>
              <p:nvPr/>
            </p:nvSpPr>
            <p:spPr>
              <a:xfrm>
                <a:off x="2480930" y="4747093"/>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3748"/>
                      <a:pt x="8274" y="183764"/>
                      <a:pt x="0" y="191167"/>
                    </a:cubicBezTo>
                    <a:close/>
                  </a:path>
                </a:pathLst>
              </a:custGeom>
              <a:grpFill/>
              <a:ln w="435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29CF889-C142-49BD-8D8D-49E037BEF529}"/>
                  </a:ext>
                </a:extLst>
              </p:cNvPr>
              <p:cNvSpPr/>
              <p:nvPr/>
            </p:nvSpPr>
            <p:spPr>
              <a:xfrm>
                <a:off x="2635044" y="4520683"/>
                <a:ext cx="253102" cy="600259"/>
              </a:xfrm>
              <a:custGeom>
                <a:avLst/>
                <a:gdLst>
                  <a:gd name="connsiteX0" fmla="*/ 233009 w 253102"/>
                  <a:gd name="connsiteY0" fmla="*/ 70515 h 600259"/>
                  <a:gd name="connsiteX1" fmla="*/ 134596 w 253102"/>
                  <a:gd name="connsiteY1" fmla="*/ 7373 h 600259"/>
                  <a:gd name="connsiteX2" fmla="*/ 91485 w 253102"/>
                  <a:gd name="connsiteY2" fmla="*/ 6067 h 600259"/>
                  <a:gd name="connsiteX3" fmla="*/ 23989 w 253102"/>
                  <a:gd name="connsiteY3" fmla="*/ 110577 h 600259"/>
                  <a:gd name="connsiteX4" fmla="*/ 8747 w 253102"/>
                  <a:gd name="connsiteY4" fmla="*/ 312196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4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6" y="7373"/>
                    </a:cubicBezTo>
                    <a:cubicBezTo>
                      <a:pt x="120661" y="-1771"/>
                      <a:pt x="104113" y="-2642"/>
                      <a:pt x="91485" y="6067"/>
                    </a:cubicBezTo>
                    <a:cubicBezTo>
                      <a:pt x="54906" y="31324"/>
                      <a:pt x="25730" y="62241"/>
                      <a:pt x="23989" y="110577"/>
                    </a:cubicBezTo>
                    <a:cubicBezTo>
                      <a:pt x="23553" y="127996"/>
                      <a:pt x="7876"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3" y="85756"/>
                      <a:pt x="233009" y="70515"/>
                    </a:cubicBezTo>
                    <a:close/>
                  </a:path>
                </a:pathLst>
              </a:custGeom>
              <a:grpFill/>
              <a:ln w="435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0994132-0B1C-4370-AB54-B9709A4981E6}"/>
                  </a:ext>
                </a:extLst>
              </p:cNvPr>
              <p:cNvSpPr/>
              <p:nvPr/>
            </p:nvSpPr>
            <p:spPr>
              <a:xfrm>
                <a:off x="2738287" y="4921277"/>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4184"/>
                      <a:pt x="8274" y="184200"/>
                      <a:pt x="0" y="191167"/>
                    </a:cubicBezTo>
                    <a:close/>
                  </a:path>
                </a:pathLst>
              </a:custGeom>
              <a:grpFill/>
              <a:ln w="435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3CCF40-1304-4BF5-9F06-DDEC72B6F195}"/>
                  </a:ext>
                </a:extLst>
              </p:cNvPr>
              <p:cNvSpPr/>
              <p:nvPr/>
            </p:nvSpPr>
            <p:spPr>
              <a:xfrm>
                <a:off x="2892401" y="4695303"/>
                <a:ext cx="253287" cy="600258"/>
              </a:xfrm>
              <a:custGeom>
                <a:avLst/>
                <a:gdLst>
                  <a:gd name="connsiteX0" fmla="*/ 233009 w 253287"/>
                  <a:gd name="connsiteY0" fmla="*/ 70515 h 600258"/>
                  <a:gd name="connsiteX1" fmla="*/ 134595 w 253287"/>
                  <a:gd name="connsiteY1" fmla="*/ 7373 h 600258"/>
                  <a:gd name="connsiteX2" fmla="*/ 91485 w 253287"/>
                  <a:gd name="connsiteY2" fmla="*/ 6067 h 600258"/>
                  <a:gd name="connsiteX3" fmla="*/ 23988 w 253287"/>
                  <a:gd name="connsiteY3" fmla="*/ 110577 h 600258"/>
                  <a:gd name="connsiteX4" fmla="*/ 8747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5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09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09" y="70515"/>
                    </a:moveTo>
                    <a:cubicBezTo>
                      <a:pt x="200350" y="49177"/>
                      <a:pt x="167255" y="28275"/>
                      <a:pt x="134595" y="7373"/>
                    </a:cubicBezTo>
                    <a:cubicBezTo>
                      <a:pt x="120661" y="-1771"/>
                      <a:pt x="104113" y="-2642"/>
                      <a:pt x="91485" y="6067"/>
                    </a:cubicBezTo>
                    <a:cubicBezTo>
                      <a:pt x="54906" y="31323"/>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444" y="133221"/>
                      <a:pt x="255653" y="85321"/>
                      <a:pt x="233009" y="70515"/>
                    </a:cubicBezTo>
                    <a:close/>
                  </a:path>
                </a:pathLst>
              </a:custGeom>
              <a:grpFill/>
              <a:ln w="435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54C596-D880-428A-82BE-3337041001C6}"/>
                  </a:ext>
                </a:extLst>
              </p:cNvPr>
              <p:cNvSpPr/>
              <p:nvPr/>
            </p:nvSpPr>
            <p:spPr>
              <a:xfrm>
                <a:off x="2996079" y="509589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32E8CA9-AF05-4E90-AD28-C005334B250B}"/>
                  </a:ext>
                </a:extLst>
              </p:cNvPr>
              <p:cNvSpPr/>
              <p:nvPr/>
            </p:nvSpPr>
            <p:spPr>
              <a:xfrm>
                <a:off x="3149758" y="4869487"/>
                <a:ext cx="253287" cy="600258"/>
              </a:xfrm>
              <a:custGeom>
                <a:avLst/>
                <a:gdLst>
                  <a:gd name="connsiteX0" fmla="*/ 233010 w 253287"/>
                  <a:gd name="connsiteY0" fmla="*/ 70515 h 600258"/>
                  <a:gd name="connsiteX1" fmla="*/ 134595 w 253287"/>
                  <a:gd name="connsiteY1" fmla="*/ 7373 h 600258"/>
                  <a:gd name="connsiteX2" fmla="*/ 91485 w 253287"/>
                  <a:gd name="connsiteY2" fmla="*/ 6067 h 600258"/>
                  <a:gd name="connsiteX3" fmla="*/ 23989 w 253287"/>
                  <a:gd name="connsiteY3" fmla="*/ 110577 h 600258"/>
                  <a:gd name="connsiteX4" fmla="*/ 8748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4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10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10" y="70515"/>
                    </a:moveTo>
                    <a:cubicBezTo>
                      <a:pt x="200350" y="49177"/>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4" y="85756"/>
                      <a:pt x="233010" y="70515"/>
                    </a:cubicBezTo>
                    <a:close/>
                  </a:path>
                </a:pathLst>
              </a:custGeom>
              <a:grpFill/>
              <a:ln w="435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0FAAA2-3B4E-493A-A085-E93120783972}"/>
                  </a:ext>
                </a:extLst>
              </p:cNvPr>
              <p:cNvSpPr/>
              <p:nvPr/>
            </p:nvSpPr>
            <p:spPr>
              <a:xfrm>
                <a:off x="3253436" y="527008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1B04899-24AE-4A8B-9EF0-AC7D066A70E4}"/>
                  </a:ext>
                </a:extLst>
              </p:cNvPr>
              <p:cNvSpPr/>
              <p:nvPr/>
            </p:nvSpPr>
            <p:spPr>
              <a:xfrm>
                <a:off x="3407115" y="5044106"/>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1E9FFA2-7678-40A5-B9F4-8B8E067D55AF}"/>
                  </a:ext>
                </a:extLst>
              </p:cNvPr>
              <p:cNvSpPr/>
              <p:nvPr/>
            </p:nvSpPr>
            <p:spPr>
              <a:xfrm>
                <a:off x="3510793" y="5444700"/>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3748"/>
                      <a:pt x="8274" y="183764"/>
                      <a:pt x="0" y="191167"/>
                    </a:cubicBezTo>
                    <a:close/>
                  </a:path>
                </a:pathLst>
              </a:custGeom>
              <a:grpFill/>
              <a:ln w="43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652AFAE-86C0-4C3A-84E3-BEBDDCF5E1D6}"/>
                  </a:ext>
                </a:extLst>
              </p:cNvPr>
              <p:cNvSpPr/>
              <p:nvPr/>
            </p:nvSpPr>
            <p:spPr>
              <a:xfrm>
                <a:off x="3664908" y="5218290"/>
                <a:ext cx="252969" cy="600259"/>
              </a:xfrm>
              <a:custGeom>
                <a:avLst/>
                <a:gdLst>
                  <a:gd name="connsiteX0" fmla="*/ 233009 w 252969"/>
                  <a:gd name="connsiteY0" fmla="*/ 70515 h 600259"/>
                  <a:gd name="connsiteX1" fmla="*/ 134596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1" y="358354"/>
                      <a:pt x="173351" y="394062"/>
                      <a:pt x="180754" y="298696"/>
                    </a:cubicBezTo>
                    <a:cubicBezTo>
                      <a:pt x="187286" y="252102"/>
                      <a:pt x="177271" y="204201"/>
                      <a:pt x="222994" y="171977"/>
                    </a:cubicBezTo>
                    <a:cubicBezTo>
                      <a:pt x="229961" y="167187"/>
                      <a:pt x="236058" y="160220"/>
                      <a:pt x="241719" y="154123"/>
                    </a:cubicBezTo>
                    <a:cubicBezTo>
                      <a:pt x="260008" y="133657"/>
                      <a:pt x="255218" y="85756"/>
                      <a:pt x="233009" y="70515"/>
                    </a:cubicBezTo>
                    <a:close/>
                  </a:path>
                </a:pathLst>
              </a:custGeom>
              <a:grpFill/>
              <a:ln w="435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033FB44-E4C0-4051-BEC5-ECDBDCDB615A}"/>
                  </a:ext>
                </a:extLst>
              </p:cNvPr>
              <p:cNvSpPr/>
              <p:nvPr/>
            </p:nvSpPr>
            <p:spPr>
              <a:xfrm>
                <a:off x="3768150" y="5618884"/>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CA8B41-9697-47A5-9517-41DF9C16572F}"/>
                  </a:ext>
                </a:extLst>
              </p:cNvPr>
              <p:cNvSpPr/>
              <p:nvPr/>
            </p:nvSpPr>
            <p:spPr>
              <a:xfrm>
                <a:off x="3922265" y="5392910"/>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8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3 h 600259"/>
                  <a:gd name="connsiteX10" fmla="*/ 108468 w 252969"/>
                  <a:gd name="connsiteY10" fmla="*/ 584358 h 600259"/>
                  <a:gd name="connsiteX11" fmla="*/ 128935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2"/>
                      <a:pt x="104113" y="-2642"/>
                      <a:pt x="91485" y="6067"/>
                    </a:cubicBezTo>
                    <a:cubicBezTo>
                      <a:pt x="54906" y="31324"/>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008" y="133221"/>
                      <a:pt x="255218" y="85320"/>
                      <a:pt x="233009" y="70515"/>
                    </a:cubicBezTo>
                    <a:close/>
                  </a:path>
                </a:pathLst>
              </a:custGeom>
              <a:grpFill/>
              <a:ln w="435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7399302-1126-4D4F-B6C6-10DBF0FD3E42}"/>
                  </a:ext>
                </a:extLst>
              </p:cNvPr>
              <p:cNvSpPr/>
              <p:nvPr/>
            </p:nvSpPr>
            <p:spPr>
              <a:xfrm>
                <a:off x="4025507" y="5793504"/>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6097" y="173749"/>
                      <a:pt x="8274" y="183764"/>
                      <a:pt x="0" y="191167"/>
                    </a:cubicBezTo>
                    <a:close/>
                  </a:path>
                </a:pathLst>
              </a:custGeom>
              <a:grpFill/>
              <a:ln w="435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6F9A88-8CC4-4F4D-91B7-F0A73CC69606}"/>
                  </a:ext>
                </a:extLst>
              </p:cNvPr>
              <p:cNvSpPr/>
              <p:nvPr/>
            </p:nvSpPr>
            <p:spPr>
              <a:xfrm>
                <a:off x="4179622" y="5567094"/>
                <a:ext cx="253102" cy="600259"/>
              </a:xfrm>
              <a:custGeom>
                <a:avLst/>
                <a:gdLst>
                  <a:gd name="connsiteX0" fmla="*/ 233010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8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10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10" y="70515"/>
                    </a:moveTo>
                    <a:cubicBezTo>
                      <a:pt x="200350" y="49177"/>
                      <a:pt x="167255" y="28275"/>
                      <a:pt x="134595" y="7373"/>
                    </a:cubicBezTo>
                    <a:cubicBezTo>
                      <a:pt x="120661" y="-1772"/>
                      <a:pt x="104113" y="-2642"/>
                      <a:pt x="91485" y="6067"/>
                    </a:cubicBezTo>
                    <a:cubicBezTo>
                      <a:pt x="54906" y="31324"/>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4" y="85756"/>
                      <a:pt x="233010" y="70515"/>
                    </a:cubicBezTo>
                    <a:close/>
                  </a:path>
                </a:pathLst>
              </a:custGeom>
              <a:grpFill/>
              <a:ln w="435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589BEB-3C33-431F-A06D-9DEF3F26E277}"/>
                  </a:ext>
                </a:extLst>
              </p:cNvPr>
              <p:cNvSpPr/>
              <p:nvPr/>
            </p:nvSpPr>
            <p:spPr>
              <a:xfrm>
                <a:off x="4283300" y="5967688"/>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7838" y="184200"/>
                      <a:pt x="0" y="191167"/>
                    </a:cubicBezTo>
                    <a:close/>
                  </a:path>
                </a:pathLst>
              </a:custGeom>
              <a:grpFill/>
              <a:ln w="435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2EF831F-455B-4784-874F-3EA78FA3404A}"/>
                  </a:ext>
                </a:extLst>
              </p:cNvPr>
              <p:cNvSpPr/>
              <p:nvPr/>
            </p:nvSpPr>
            <p:spPr>
              <a:xfrm>
                <a:off x="1798128" y="178390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431"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EA98DE3-EC67-4B0E-ADE2-E3C213ED660D}"/>
                  </a:ext>
                </a:extLst>
              </p:cNvPr>
              <p:cNvSpPr/>
              <p:nvPr/>
            </p:nvSpPr>
            <p:spPr>
              <a:xfrm>
                <a:off x="2058098" y="1959830"/>
                <a:ext cx="168689" cy="131390"/>
              </a:xfrm>
              <a:custGeom>
                <a:avLst/>
                <a:gdLst>
                  <a:gd name="connsiteX0" fmla="*/ 154153 w 168689"/>
                  <a:gd name="connsiteY0" fmla="*/ 131391 h 131390"/>
                  <a:gd name="connsiteX1" fmla="*/ 0 w 168689"/>
                  <a:gd name="connsiteY1" fmla="*/ 29493 h 131390"/>
                  <a:gd name="connsiteX2" fmla="*/ 61400 w 168689"/>
                  <a:gd name="connsiteY2" fmla="*/ 8155 h 131390"/>
                  <a:gd name="connsiteX3" fmla="*/ 146315 w 168689"/>
                  <a:gd name="connsiteY3" fmla="*/ 63894 h 131390"/>
                  <a:gd name="connsiteX4" fmla="*/ 154153 w 168689"/>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89" h="131390">
                    <a:moveTo>
                      <a:pt x="154153" y="131391"/>
                    </a:moveTo>
                    <a:cubicBezTo>
                      <a:pt x="81431" y="86538"/>
                      <a:pt x="62271" y="71297"/>
                      <a:pt x="0" y="29493"/>
                    </a:cubicBezTo>
                    <a:cubicBezTo>
                      <a:pt x="26563" y="4672"/>
                      <a:pt x="33095" y="-10134"/>
                      <a:pt x="61400" y="8155"/>
                    </a:cubicBezTo>
                    <a:cubicBezTo>
                      <a:pt x="82737" y="21655"/>
                      <a:pt x="124977" y="49960"/>
                      <a:pt x="146315" y="63894"/>
                    </a:cubicBezTo>
                    <a:cubicBezTo>
                      <a:pt x="178103" y="84361"/>
                      <a:pt x="171571" y="95247"/>
                      <a:pt x="154153" y="131391"/>
                    </a:cubicBezTo>
                    <a:close/>
                  </a:path>
                </a:pathLst>
              </a:custGeom>
              <a:grpFill/>
              <a:ln w="435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6FD491-6064-4C27-BF36-FBEDEBAB1A04}"/>
                  </a:ext>
                </a:extLst>
              </p:cNvPr>
              <p:cNvSpPr/>
              <p:nvPr/>
            </p:nvSpPr>
            <p:spPr>
              <a:xfrm>
                <a:off x="2317632" y="213575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42295E1-1D23-4681-AB02-43134B565EC9}"/>
                  </a:ext>
                </a:extLst>
              </p:cNvPr>
              <p:cNvSpPr/>
              <p:nvPr/>
            </p:nvSpPr>
            <p:spPr>
              <a:xfrm>
                <a:off x="2577167" y="231168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0A1CABF-325E-424A-ADE4-B9499C8B7D3E}"/>
                  </a:ext>
                </a:extLst>
              </p:cNvPr>
              <p:cNvSpPr/>
              <p:nvPr/>
            </p:nvSpPr>
            <p:spPr>
              <a:xfrm>
                <a:off x="2837136" y="248760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191D17-2A0E-486E-838A-A9B1B36396B5}"/>
                  </a:ext>
                </a:extLst>
              </p:cNvPr>
              <p:cNvSpPr/>
              <p:nvPr/>
            </p:nvSpPr>
            <p:spPr>
              <a:xfrm>
                <a:off x="3096671" y="2663534"/>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2007" y="94812"/>
                      <a:pt x="154588" y="131391"/>
                    </a:cubicBezTo>
                    <a:close/>
                  </a:path>
                </a:pathLst>
              </a:custGeom>
              <a:grpFill/>
              <a:ln w="435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A94E642-DB42-486A-9D4E-B3727176DFFF}"/>
                  </a:ext>
                </a:extLst>
              </p:cNvPr>
              <p:cNvSpPr/>
              <p:nvPr/>
            </p:nvSpPr>
            <p:spPr>
              <a:xfrm>
                <a:off x="3616610" y="3015386"/>
                <a:ext cx="168746" cy="131390"/>
              </a:xfrm>
              <a:custGeom>
                <a:avLst/>
                <a:gdLst>
                  <a:gd name="connsiteX0" fmla="*/ 154588 w 168746"/>
                  <a:gd name="connsiteY0" fmla="*/ 131391 h 131390"/>
                  <a:gd name="connsiteX1" fmla="*/ 0 w 168746"/>
                  <a:gd name="connsiteY1" fmla="*/ 29493 h 131390"/>
                  <a:gd name="connsiteX2" fmla="*/ 61400 w 168746"/>
                  <a:gd name="connsiteY2" fmla="*/ 8155 h 131390"/>
                  <a:gd name="connsiteX3" fmla="*/ 146315 w 168746"/>
                  <a:gd name="connsiteY3" fmla="*/ 63894 h 131390"/>
                  <a:gd name="connsiteX4" fmla="*/ 154588 w 168746"/>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6"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103" y="84361"/>
                      <a:pt x="171571" y="94812"/>
                      <a:pt x="154588" y="131391"/>
                    </a:cubicBezTo>
                    <a:close/>
                  </a:path>
                </a:pathLst>
              </a:custGeom>
              <a:grpFill/>
              <a:ln w="435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28EB2B-B737-458C-8139-91AAF0CD36F7}"/>
                  </a:ext>
                </a:extLst>
              </p:cNvPr>
              <p:cNvSpPr/>
              <p:nvPr/>
            </p:nvSpPr>
            <p:spPr>
              <a:xfrm>
                <a:off x="3356640" y="2839460"/>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C27230E-17E4-4AA9-882C-20588462332D}"/>
                  </a:ext>
                </a:extLst>
              </p:cNvPr>
              <p:cNvSpPr/>
              <p:nvPr/>
            </p:nvSpPr>
            <p:spPr>
              <a:xfrm>
                <a:off x="3876144" y="319087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0A7247E-2547-4C45-AE0F-D381DD06DE32}"/>
                  </a:ext>
                </a:extLst>
              </p:cNvPr>
              <p:cNvSpPr/>
              <p:nvPr/>
            </p:nvSpPr>
            <p:spPr>
              <a:xfrm>
                <a:off x="4136114" y="3366802"/>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CC7BD7E-7C97-4BE5-9CD5-8FB395D65A55}"/>
                  </a:ext>
                </a:extLst>
              </p:cNvPr>
              <p:cNvSpPr/>
              <p:nvPr/>
            </p:nvSpPr>
            <p:spPr>
              <a:xfrm>
                <a:off x="4395648" y="3542728"/>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2007" y="95247"/>
                      <a:pt x="154588" y="131391"/>
                    </a:cubicBezTo>
                    <a:close/>
                  </a:path>
                </a:pathLst>
              </a:custGeom>
              <a:grpFill/>
              <a:ln w="435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6CFC80D-3C4C-4AC4-A8C7-EF98A72DBDAB}"/>
                  </a:ext>
                </a:extLst>
              </p:cNvPr>
              <p:cNvSpPr/>
              <p:nvPr/>
            </p:nvSpPr>
            <p:spPr>
              <a:xfrm>
                <a:off x="4655618" y="371865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966CC9A-BA2E-4F86-B666-C8C79E66C803}"/>
                  </a:ext>
                </a:extLst>
              </p:cNvPr>
              <p:cNvSpPr/>
              <p:nvPr/>
            </p:nvSpPr>
            <p:spPr>
              <a:xfrm>
                <a:off x="4915152" y="3894580"/>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7" y="86538"/>
                      <a:pt x="62271"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D195C9A-5312-46FD-971E-73D405F52E63}"/>
                  </a:ext>
                </a:extLst>
              </p:cNvPr>
              <p:cNvSpPr/>
              <p:nvPr/>
            </p:nvSpPr>
            <p:spPr>
              <a:xfrm>
                <a:off x="5175122" y="407050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0"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229CA8B-2435-45C6-98AA-4AE468EA9F87}"/>
                  </a:ext>
                </a:extLst>
              </p:cNvPr>
              <p:cNvSpPr/>
              <p:nvPr/>
            </p:nvSpPr>
            <p:spPr>
              <a:xfrm>
                <a:off x="5434657" y="424643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0"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F0CD37A-EC45-4439-A7F2-6805A8191B20}"/>
                  </a:ext>
                </a:extLst>
              </p:cNvPr>
              <p:cNvSpPr/>
              <p:nvPr/>
            </p:nvSpPr>
            <p:spPr>
              <a:xfrm>
                <a:off x="5694626" y="442235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7" y="86538"/>
                      <a:pt x="62271"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73E395D-9BDA-4888-8DD1-5018B0FEB151}"/>
                  </a:ext>
                </a:extLst>
              </p:cNvPr>
              <p:cNvSpPr/>
              <p:nvPr/>
            </p:nvSpPr>
            <p:spPr>
              <a:xfrm>
                <a:off x="4436979" y="5741713"/>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5BE3A12-093E-4428-900C-772BABFBBF26}"/>
                  </a:ext>
                </a:extLst>
              </p:cNvPr>
              <p:cNvSpPr/>
              <p:nvPr/>
            </p:nvSpPr>
            <p:spPr>
              <a:xfrm>
                <a:off x="4540657" y="6142307"/>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7838" y="183765"/>
                      <a:pt x="0" y="191167"/>
                    </a:cubicBezTo>
                    <a:close/>
                  </a:path>
                </a:pathLst>
              </a:custGeom>
              <a:grpFill/>
              <a:ln w="4352" cap="flat">
                <a:noFill/>
                <a:prstDash val="solid"/>
                <a:miter/>
              </a:ln>
            </p:spPr>
            <p:txBody>
              <a:bodyPr rtlCol="0" anchor="ctr"/>
              <a:lstStyle/>
              <a:p>
                <a:endParaRPr lang="en-US"/>
              </a:p>
            </p:txBody>
          </p:sp>
        </p:grpSp>
      </p:grpSp>
      <p:sp>
        <p:nvSpPr>
          <p:cNvPr id="63" name="TextBox 62">
            <a:extLst>
              <a:ext uri="{FF2B5EF4-FFF2-40B4-BE49-F238E27FC236}">
                <a16:creationId xmlns:a16="http://schemas.microsoft.com/office/drawing/2014/main" id="{D09082D5-F48D-4A64-B32F-8A77513AB951}"/>
              </a:ext>
            </a:extLst>
          </p:cNvPr>
          <p:cNvSpPr txBox="1"/>
          <p:nvPr/>
        </p:nvSpPr>
        <p:spPr>
          <a:xfrm>
            <a:off x="5919826" y="2562962"/>
            <a:ext cx="5890592" cy="3046988"/>
          </a:xfrm>
          <a:prstGeom prst="rect">
            <a:avLst/>
          </a:prstGeom>
          <a:noFill/>
        </p:spPr>
        <p:txBody>
          <a:bodyPr wrap="square" rtlCol="0">
            <a:spAutoFit/>
          </a:bodyPr>
          <a:lstStyle/>
          <a:p>
            <a:pPr fontAlgn="base"/>
            <a:r>
              <a:rPr lang="es-MX" sz="1600" dirty="0"/>
              <a:t>En un sistema con arquitectura </a:t>
            </a:r>
            <a:r>
              <a:rPr lang="es-MX" sz="1600" dirty="0" err="1"/>
              <a:t>Von</a:t>
            </a:r>
            <a:r>
              <a:rPr lang="es-MX" sz="1600" dirty="0"/>
              <a:t> Neumann el tamaño de la unidad de datos o instrucciones está fijado por el ancho del bus que comunica la memoria con la CPU. Así un microprocesador de 8 bits con un bus de 8 bits, tendrá que manejar datos e instrucciones de una o más unidades de 8 bits (bytes) de longitud.</a:t>
            </a:r>
          </a:p>
          <a:p>
            <a:pPr fontAlgn="base"/>
            <a:r>
              <a:rPr lang="es-MX" sz="1600" dirty="0"/>
              <a:t>Si tiene que acceder a una instrucción o dato de más de un byte de longitud, tendrá que realizar más de un acceso a la memoria. El tener un único bus hace que el microprocesador sea más lento en su respuesta, ya que no puede buscar en memoria una nueva instrucción mientras no finalicen las transferencias de datos de la instrucción anterior.</a:t>
            </a:r>
          </a:p>
        </p:txBody>
      </p:sp>
      <p:sp>
        <p:nvSpPr>
          <p:cNvPr id="72" name="TextBox 71">
            <a:extLst>
              <a:ext uri="{FF2B5EF4-FFF2-40B4-BE49-F238E27FC236}">
                <a16:creationId xmlns:a16="http://schemas.microsoft.com/office/drawing/2014/main" id="{B322B06C-7A49-4495-BE52-3663D7C35744}"/>
              </a:ext>
            </a:extLst>
          </p:cNvPr>
          <p:cNvSpPr txBox="1"/>
          <p:nvPr/>
        </p:nvSpPr>
        <p:spPr>
          <a:xfrm>
            <a:off x="5881516" y="2017203"/>
            <a:ext cx="5890592" cy="461665"/>
          </a:xfrm>
          <a:prstGeom prst="rect">
            <a:avLst/>
          </a:prstGeom>
          <a:noFill/>
        </p:spPr>
        <p:txBody>
          <a:bodyPr wrap="square" rtlCol="0" anchor="ctr">
            <a:spAutoFit/>
          </a:bodyPr>
          <a:lstStyle/>
          <a:p>
            <a:r>
              <a:rPr lang="en-GB" altLang="ko-KR" sz="2400" dirty="0" err="1">
                <a:solidFill>
                  <a:schemeClr val="accent5"/>
                </a:solidFill>
                <a:cs typeface="Arial" pitchFamily="34" charset="0"/>
              </a:rPr>
              <a:t>Arquitectura</a:t>
            </a:r>
            <a:r>
              <a:rPr lang="en-GB" altLang="ko-KR" sz="2400" dirty="0">
                <a:solidFill>
                  <a:schemeClr val="accent5"/>
                </a:solidFill>
                <a:cs typeface="Arial" pitchFamily="34" charset="0"/>
              </a:rPr>
              <a:t> Von Neumann</a:t>
            </a:r>
            <a:endParaRPr lang="ko-KR" altLang="en-US" sz="2400" dirty="0">
              <a:solidFill>
                <a:schemeClr val="accent5"/>
              </a:solidFill>
              <a:cs typeface="Arial" pitchFamily="34" charset="0"/>
            </a:endParaRPr>
          </a:p>
        </p:txBody>
      </p:sp>
      <p:pic>
        <p:nvPicPr>
          <p:cNvPr id="1026" name="Picture 2" descr="image01">
            <a:extLst>
              <a:ext uri="{FF2B5EF4-FFF2-40B4-BE49-F238E27FC236}">
                <a16:creationId xmlns:a16="http://schemas.microsoft.com/office/drawing/2014/main" id="{09D39675-C698-41CE-A383-5FE501AFA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85" y="2770556"/>
            <a:ext cx="5804341" cy="215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7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Arquitectura</a:t>
            </a:r>
            <a:r>
              <a:rPr lang="en-US" dirty="0"/>
              <a:t> Harvard</a:t>
            </a:r>
          </a:p>
        </p:txBody>
      </p:sp>
      <p:pic>
        <p:nvPicPr>
          <p:cNvPr id="79" name="Picture 78">
            <a:extLst>
              <a:ext uri="{FF2B5EF4-FFF2-40B4-BE49-F238E27FC236}">
                <a16:creationId xmlns:a16="http://schemas.microsoft.com/office/drawing/2014/main" id="{707C9581-BC23-4146-8BB1-4723D5E53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1" y="1232034"/>
            <a:ext cx="6828322" cy="5269831"/>
          </a:xfrm>
          <a:prstGeom prst="rect">
            <a:avLst/>
          </a:prstGeom>
        </p:spPr>
      </p:pic>
      <p:sp>
        <p:nvSpPr>
          <p:cNvPr id="80" name="TextBox 79">
            <a:extLst>
              <a:ext uri="{FF2B5EF4-FFF2-40B4-BE49-F238E27FC236}">
                <a16:creationId xmlns:a16="http://schemas.microsoft.com/office/drawing/2014/main" id="{D12AE04D-B2ED-4581-B86F-CD049E59E8CA}"/>
              </a:ext>
            </a:extLst>
          </p:cNvPr>
          <p:cNvSpPr txBox="1"/>
          <p:nvPr/>
        </p:nvSpPr>
        <p:spPr>
          <a:xfrm>
            <a:off x="8327012" y="2271482"/>
            <a:ext cx="2663673"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a:solidFill>
                  <a:schemeClr val="bg1"/>
                </a:solidFill>
              </a:rPr>
              <a:t>Creada</a:t>
            </a:r>
            <a:r>
              <a:rPr lang="en-US" altLang="ko-KR" sz="2400" dirty="0">
                <a:solidFill>
                  <a:schemeClr val="bg1"/>
                </a:solidFill>
              </a:rPr>
              <a:t> </a:t>
            </a:r>
            <a:r>
              <a:rPr lang="en-US" altLang="ko-KR" sz="2400" dirty="0" err="1">
                <a:solidFill>
                  <a:schemeClr val="bg1"/>
                </a:solidFill>
              </a:rPr>
              <a:t>en</a:t>
            </a:r>
            <a:r>
              <a:rPr lang="en-US" altLang="ko-KR" sz="2400" dirty="0">
                <a:solidFill>
                  <a:schemeClr val="bg1"/>
                </a:solidFill>
              </a:rPr>
              <a:t> 1945</a:t>
            </a:r>
            <a:endParaRPr lang="ko-KR" altLang="en-US" sz="2400" dirty="0">
              <a:solidFill>
                <a:schemeClr val="bg1"/>
              </a:solidFill>
            </a:endParaRPr>
          </a:p>
        </p:txBody>
      </p:sp>
      <p:sp>
        <p:nvSpPr>
          <p:cNvPr id="81" name="Rectangle 8">
            <a:extLst>
              <a:ext uri="{FF2B5EF4-FFF2-40B4-BE49-F238E27FC236}">
                <a16:creationId xmlns:a16="http://schemas.microsoft.com/office/drawing/2014/main" id="{9F1196B0-B9A3-4AE3-BE9A-2A9C546A5C76}"/>
              </a:ext>
            </a:extLst>
          </p:cNvPr>
          <p:cNvSpPr/>
          <p:nvPr/>
        </p:nvSpPr>
        <p:spPr>
          <a:xfrm>
            <a:off x="7174721" y="2722987"/>
            <a:ext cx="4968254" cy="3461244"/>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2" name="Rectangle 10">
            <a:extLst>
              <a:ext uri="{FF2B5EF4-FFF2-40B4-BE49-F238E27FC236}">
                <a16:creationId xmlns:a16="http://schemas.microsoft.com/office/drawing/2014/main" id="{527CA1DB-2574-47CF-A493-3BD1B174021D}"/>
              </a:ext>
            </a:extLst>
          </p:cNvPr>
          <p:cNvSpPr/>
          <p:nvPr/>
        </p:nvSpPr>
        <p:spPr>
          <a:xfrm>
            <a:off x="7238884" y="2817509"/>
            <a:ext cx="4570493" cy="2308324"/>
          </a:xfrm>
          <a:prstGeom prst="rect">
            <a:avLst/>
          </a:prstGeom>
        </p:spPr>
        <p:txBody>
          <a:bodyPr wrap="square">
            <a:spAutoFit/>
          </a:bodyPr>
          <a:lstStyle/>
          <a:p>
            <a:r>
              <a:rPr lang="es-MX" sz="1600" dirty="0"/>
              <a:t>El trabajo realizado en la Universidad de Harvard en la década de 1940 bajo el liderazgo de Howard Aiken creó una computadora original basada en relés, llamada Harvard Mark I, que es el término de donde surge el concepto de la arquitectura Harvard.</a:t>
            </a:r>
          </a:p>
          <a:p>
            <a:r>
              <a:rPr lang="es-MX" sz="1600" dirty="0"/>
              <a:t>Esta computadora empleaba unidades de memoria separadas para almacenar los datos y las instrucciones.</a:t>
            </a:r>
          </a:p>
        </p:txBody>
      </p:sp>
      <p:sp>
        <p:nvSpPr>
          <p:cNvPr id="83" name="직사각형 3">
            <a:extLst>
              <a:ext uri="{FF2B5EF4-FFF2-40B4-BE49-F238E27FC236}">
                <a16:creationId xmlns:a16="http://schemas.microsoft.com/office/drawing/2014/main" id="{B9A9B430-7480-409C-A3D8-9FB84C671D1C}"/>
              </a:ext>
            </a:extLst>
          </p:cNvPr>
          <p:cNvSpPr/>
          <p:nvPr/>
        </p:nvSpPr>
        <p:spPr>
          <a:xfrm>
            <a:off x="8327012" y="1171906"/>
            <a:ext cx="3944141" cy="923330"/>
          </a:xfrm>
          <a:prstGeom prst="rect">
            <a:avLst/>
          </a:prstGeom>
        </p:spPr>
        <p:txBody>
          <a:bodyPr wrap="square">
            <a:spAutoFit/>
          </a:bodyPr>
          <a:lstStyle/>
          <a:p>
            <a:r>
              <a:rPr lang="en-US" altLang="ko-KR" sz="5400" b="1" dirty="0">
                <a:solidFill>
                  <a:schemeClr val="tx1">
                    <a:lumMod val="75000"/>
                    <a:lumOff val="25000"/>
                  </a:schemeClr>
                </a:solidFill>
                <a:latin typeface="+mj-lt"/>
              </a:rPr>
              <a:t>Harvard</a:t>
            </a:r>
            <a:endParaRPr lang="ko-KR" altLang="en-US" sz="5400" dirty="0">
              <a:solidFill>
                <a:schemeClr val="accent3"/>
              </a:solidFill>
              <a:latin typeface="+mj-lt"/>
            </a:endParaRPr>
          </a:p>
        </p:txBody>
      </p:sp>
    </p:spTree>
    <p:extLst>
      <p:ext uri="{BB962C8B-B14F-4D97-AF65-F5344CB8AC3E}">
        <p14:creationId xmlns:p14="http://schemas.microsoft.com/office/powerpoint/2010/main" val="353730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Harvard</a:t>
            </a:r>
          </a:p>
        </p:txBody>
      </p:sp>
      <p:grpSp>
        <p:nvGrpSpPr>
          <p:cNvPr id="73" name="Group 72">
            <a:extLst>
              <a:ext uri="{FF2B5EF4-FFF2-40B4-BE49-F238E27FC236}">
                <a16:creationId xmlns:a16="http://schemas.microsoft.com/office/drawing/2014/main" id="{3D38836D-11B4-49E5-ADEC-86B0E01B84A0}"/>
              </a:ext>
            </a:extLst>
          </p:cNvPr>
          <p:cNvGrpSpPr/>
          <p:nvPr/>
        </p:nvGrpSpPr>
        <p:grpSpPr>
          <a:xfrm>
            <a:off x="10688949" y="1570052"/>
            <a:ext cx="668861" cy="810209"/>
            <a:chOff x="529632" y="1735015"/>
            <a:chExt cx="5452397" cy="4606957"/>
          </a:xfrm>
        </p:grpSpPr>
        <p:sp>
          <p:nvSpPr>
            <p:cNvPr id="4" name="Freeform: Shape 3">
              <a:extLst>
                <a:ext uri="{FF2B5EF4-FFF2-40B4-BE49-F238E27FC236}">
                  <a16:creationId xmlns:a16="http://schemas.microsoft.com/office/drawing/2014/main" id="{01FA505C-EA5E-4FC6-A974-938ECE1C4C64}"/>
                </a:ext>
              </a:extLst>
            </p:cNvPr>
            <p:cNvSpPr/>
            <p:nvPr/>
          </p:nvSpPr>
          <p:spPr>
            <a:xfrm>
              <a:off x="529632" y="1738934"/>
              <a:ext cx="5452397" cy="4430933"/>
            </a:xfrm>
            <a:custGeom>
              <a:avLst/>
              <a:gdLst>
                <a:gd name="connsiteX0" fmla="*/ 5387950 w 5452397"/>
                <a:gd name="connsiteY0" fmla="*/ 2870554 h 4430933"/>
                <a:gd name="connsiteX1" fmla="*/ 1180097 w 5452397"/>
                <a:gd name="connsiteY1" fmla="*/ 14370 h 4430933"/>
                <a:gd name="connsiteX2" fmla="*/ 1035960 w 5452397"/>
                <a:gd name="connsiteY2" fmla="*/ 0 h 4430933"/>
                <a:gd name="connsiteX3" fmla="*/ 552164 w 5452397"/>
                <a:gd name="connsiteY3" fmla="*/ 514714 h 4430933"/>
                <a:gd name="connsiteX4" fmla="*/ 553035 w 5452397"/>
                <a:gd name="connsiteY4" fmla="*/ 538664 h 4430933"/>
                <a:gd name="connsiteX5" fmla="*/ 590049 w 5452397"/>
                <a:gd name="connsiteY5" fmla="*/ 581339 h 4430933"/>
                <a:gd name="connsiteX6" fmla="*/ 570453 w 5452397"/>
                <a:gd name="connsiteY6" fmla="*/ 647094 h 4430933"/>
                <a:gd name="connsiteX7" fmla="*/ 486409 w 5452397"/>
                <a:gd name="connsiteY7" fmla="*/ 644046 h 4430933"/>
                <a:gd name="connsiteX8" fmla="*/ 438944 w 5452397"/>
                <a:gd name="connsiteY8" fmla="*/ 654497 h 4430933"/>
                <a:gd name="connsiteX9" fmla="*/ 43111 w 5452397"/>
                <a:gd name="connsiteY9" fmla="*/ 1076022 h 4430933"/>
                <a:gd name="connsiteX10" fmla="*/ 0 w 5452397"/>
                <a:gd name="connsiteY10" fmla="*/ 1509305 h 4430933"/>
                <a:gd name="connsiteX11" fmla="*/ 32660 w 5452397"/>
                <a:gd name="connsiteY11" fmla="*/ 1555899 h 4430933"/>
                <a:gd name="connsiteX12" fmla="*/ 4228319 w 5452397"/>
                <a:gd name="connsiteY12" fmla="*/ 4405551 h 4430933"/>
                <a:gd name="connsiteX13" fmla="*/ 4395536 w 5452397"/>
                <a:gd name="connsiteY13" fmla="*/ 4430808 h 4430933"/>
                <a:gd name="connsiteX14" fmla="*/ 4456065 w 5452397"/>
                <a:gd name="connsiteY14" fmla="*/ 4411212 h 4430933"/>
                <a:gd name="connsiteX15" fmla="*/ 5368789 w 5452397"/>
                <a:gd name="connsiteY15" fmla="*/ 3381784 h 4430933"/>
                <a:gd name="connsiteX16" fmla="*/ 5417561 w 5452397"/>
                <a:gd name="connsiteY16" fmla="*/ 3293821 h 4430933"/>
                <a:gd name="connsiteX17" fmla="*/ 5452398 w 5452397"/>
                <a:gd name="connsiteY17" fmla="*/ 2940663 h 4430933"/>
                <a:gd name="connsiteX18" fmla="*/ 5387950 w 5452397"/>
                <a:gd name="connsiteY18" fmla="*/ 2870554 h 443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52397" h="4430933">
                  <a:moveTo>
                    <a:pt x="5387950" y="2870554"/>
                  </a:moveTo>
                  <a:cubicBezTo>
                    <a:pt x="5382724" y="2860974"/>
                    <a:pt x="1219289" y="40498"/>
                    <a:pt x="1180097" y="14370"/>
                  </a:cubicBezTo>
                  <a:cubicBezTo>
                    <a:pt x="1132197" y="9580"/>
                    <a:pt x="1084296" y="4790"/>
                    <a:pt x="1035960" y="0"/>
                  </a:cubicBezTo>
                  <a:cubicBezTo>
                    <a:pt x="1029428" y="6532"/>
                    <a:pt x="707187" y="350110"/>
                    <a:pt x="552164" y="514714"/>
                  </a:cubicBezTo>
                  <a:cubicBezTo>
                    <a:pt x="542148" y="525165"/>
                    <a:pt x="543890" y="530391"/>
                    <a:pt x="553035" y="538664"/>
                  </a:cubicBezTo>
                  <a:cubicBezTo>
                    <a:pt x="566534" y="551728"/>
                    <a:pt x="579162" y="565663"/>
                    <a:pt x="590049" y="581339"/>
                  </a:cubicBezTo>
                  <a:cubicBezTo>
                    <a:pt x="608338" y="607467"/>
                    <a:pt x="600500" y="638385"/>
                    <a:pt x="570453" y="647094"/>
                  </a:cubicBezTo>
                  <a:cubicBezTo>
                    <a:pt x="542583" y="655368"/>
                    <a:pt x="512972" y="660158"/>
                    <a:pt x="486409" y="644046"/>
                  </a:cubicBezTo>
                  <a:cubicBezTo>
                    <a:pt x="465942" y="631417"/>
                    <a:pt x="453750" y="638820"/>
                    <a:pt x="438944" y="654497"/>
                  </a:cubicBezTo>
                  <a:cubicBezTo>
                    <a:pt x="307435" y="795586"/>
                    <a:pt x="175055" y="935804"/>
                    <a:pt x="43111" y="1076022"/>
                  </a:cubicBezTo>
                  <a:cubicBezTo>
                    <a:pt x="28740" y="1220595"/>
                    <a:pt x="14370" y="1364732"/>
                    <a:pt x="0" y="1509305"/>
                  </a:cubicBezTo>
                  <a:cubicBezTo>
                    <a:pt x="2177" y="1531078"/>
                    <a:pt x="13064" y="1545884"/>
                    <a:pt x="32660" y="1555899"/>
                  </a:cubicBezTo>
                  <a:cubicBezTo>
                    <a:pt x="32660" y="1555899"/>
                    <a:pt x="4222658" y="4404245"/>
                    <a:pt x="4228319" y="4405551"/>
                  </a:cubicBezTo>
                  <a:cubicBezTo>
                    <a:pt x="4283187" y="4418615"/>
                    <a:pt x="4338926" y="4430372"/>
                    <a:pt x="4395536" y="4430808"/>
                  </a:cubicBezTo>
                  <a:cubicBezTo>
                    <a:pt x="4416873" y="4431243"/>
                    <a:pt x="4438211" y="4431679"/>
                    <a:pt x="4456065" y="4411212"/>
                  </a:cubicBezTo>
                  <a:cubicBezTo>
                    <a:pt x="4759580" y="4067634"/>
                    <a:pt x="5063967" y="3724491"/>
                    <a:pt x="5368789" y="3381784"/>
                  </a:cubicBezTo>
                  <a:cubicBezTo>
                    <a:pt x="5391869" y="3355656"/>
                    <a:pt x="5407981" y="3326916"/>
                    <a:pt x="5417561" y="3293821"/>
                  </a:cubicBezTo>
                  <a:cubicBezTo>
                    <a:pt x="5429319" y="3176247"/>
                    <a:pt x="5440640" y="3058673"/>
                    <a:pt x="5452398" y="2940663"/>
                  </a:cubicBezTo>
                  <a:cubicBezTo>
                    <a:pt x="5437592" y="2911052"/>
                    <a:pt x="5416690" y="2887537"/>
                    <a:pt x="5387950" y="2870554"/>
                  </a:cubicBezTo>
                  <a:close/>
                </a:path>
              </a:pathLst>
            </a:custGeom>
            <a:gradFill>
              <a:gsLst>
                <a:gs pos="0">
                  <a:schemeClr val="accent4"/>
                </a:gs>
                <a:gs pos="79000">
                  <a:schemeClr val="accent4">
                    <a:lumMod val="50000"/>
                  </a:schemeClr>
                </a:gs>
                <a:gs pos="100000">
                  <a:schemeClr val="accent4">
                    <a:lumMod val="75000"/>
                  </a:schemeClr>
                </a:gs>
              </a:gsLst>
              <a:lin ang="7200000" scaled="0"/>
            </a:gradFill>
            <a:ln w="435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ECBFDB8-4E2F-4CDF-8ABA-DCCEAED7A220}"/>
                </a:ext>
              </a:extLst>
            </p:cNvPr>
            <p:cNvSpPr/>
            <p:nvPr/>
          </p:nvSpPr>
          <p:spPr>
            <a:xfrm>
              <a:off x="1565592" y="1735015"/>
              <a:ext cx="144137" cy="26495"/>
            </a:xfrm>
            <a:custGeom>
              <a:avLst/>
              <a:gdLst>
                <a:gd name="connsiteX0" fmla="*/ 0 w 144137"/>
                <a:gd name="connsiteY0" fmla="*/ 3919 h 26495"/>
                <a:gd name="connsiteX1" fmla="*/ 1306 w 144137"/>
                <a:gd name="connsiteY1" fmla="*/ 0 h 26495"/>
                <a:gd name="connsiteX2" fmla="*/ 144137 w 144137"/>
                <a:gd name="connsiteY2" fmla="*/ 13935 h 26495"/>
                <a:gd name="connsiteX3" fmla="*/ 144137 w 144137"/>
                <a:gd name="connsiteY3" fmla="*/ 18289 h 26495"/>
                <a:gd name="connsiteX4" fmla="*/ 121058 w 144137"/>
                <a:gd name="connsiteY4" fmla="*/ 26128 h 26495"/>
                <a:gd name="connsiteX5" fmla="*/ 20467 w 144137"/>
                <a:gd name="connsiteY5" fmla="*/ 16112 h 26495"/>
                <a:gd name="connsiteX6" fmla="*/ 0 w 144137"/>
                <a:gd name="connsiteY6" fmla="*/ 3919 h 2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137" h="26495">
                  <a:moveTo>
                    <a:pt x="0" y="3919"/>
                  </a:moveTo>
                  <a:cubicBezTo>
                    <a:pt x="0" y="2613"/>
                    <a:pt x="435" y="1306"/>
                    <a:pt x="1306" y="0"/>
                  </a:cubicBezTo>
                  <a:cubicBezTo>
                    <a:pt x="48772" y="4790"/>
                    <a:pt x="96672" y="9580"/>
                    <a:pt x="144137" y="13935"/>
                  </a:cubicBezTo>
                  <a:cubicBezTo>
                    <a:pt x="143702" y="15241"/>
                    <a:pt x="143266" y="16547"/>
                    <a:pt x="144137" y="18289"/>
                  </a:cubicBezTo>
                  <a:cubicBezTo>
                    <a:pt x="138476" y="26999"/>
                    <a:pt x="129767" y="26999"/>
                    <a:pt x="121058" y="26128"/>
                  </a:cubicBezTo>
                  <a:cubicBezTo>
                    <a:pt x="87528" y="23950"/>
                    <a:pt x="53997" y="20902"/>
                    <a:pt x="20467" y="16112"/>
                  </a:cubicBezTo>
                  <a:cubicBezTo>
                    <a:pt x="12193" y="15241"/>
                    <a:pt x="3484" y="13935"/>
                    <a:pt x="0" y="3919"/>
                  </a:cubicBezTo>
                  <a:close/>
                </a:path>
              </a:pathLst>
            </a:custGeom>
            <a:solidFill>
              <a:srgbClr val="373737"/>
            </a:solidFill>
            <a:ln w="435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53EF805-50D7-4FA3-82EF-4AB649B5D532}"/>
                </a:ext>
              </a:extLst>
            </p:cNvPr>
            <p:cNvSpPr/>
            <p:nvPr/>
          </p:nvSpPr>
          <p:spPr>
            <a:xfrm>
              <a:off x="2904146" y="3354576"/>
              <a:ext cx="1120157" cy="978237"/>
            </a:xfrm>
            <a:custGeom>
              <a:avLst/>
              <a:gdLst>
                <a:gd name="connsiteX0" fmla="*/ 522168 w 1120157"/>
                <a:gd name="connsiteY0" fmla="*/ 975781 h 978237"/>
                <a:gd name="connsiteX1" fmla="*/ 125464 w 1120157"/>
                <a:gd name="connsiteY1" fmla="*/ 786791 h 978237"/>
                <a:gd name="connsiteX2" fmla="*/ 200799 w 1120157"/>
                <a:gd name="connsiteY2" fmla="*/ 106603 h 978237"/>
                <a:gd name="connsiteX3" fmla="*/ 694610 w 1120157"/>
                <a:gd name="connsiteY3" fmla="*/ 18640 h 978237"/>
                <a:gd name="connsiteX4" fmla="*/ 995078 w 1120157"/>
                <a:gd name="connsiteY4" fmla="*/ 191517 h 978237"/>
                <a:gd name="connsiteX5" fmla="*/ 928452 w 1120157"/>
                <a:gd name="connsiteY5" fmla="*/ 865610 h 978237"/>
                <a:gd name="connsiteX6" fmla="*/ 522168 w 1120157"/>
                <a:gd name="connsiteY6" fmla="*/ 975781 h 9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157" h="978237">
                  <a:moveTo>
                    <a:pt x="522168" y="975781"/>
                  </a:moveTo>
                  <a:cubicBezTo>
                    <a:pt x="361483" y="958798"/>
                    <a:pt x="229974" y="900011"/>
                    <a:pt x="125464" y="786791"/>
                  </a:cubicBezTo>
                  <a:cubicBezTo>
                    <a:pt x="-67880" y="577335"/>
                    <a:pt x="-33915" y="268158"/>
                    <a:pt x="200799" y="106603"/>
                  </a:cubicBezTo>
                  <a:cubicBezTo>
                    <a:pt x="351468" y="2963"/>
                    <a:pt x="517378" y="-22294"/>
                    <a:pt x="694610" y="18640"/>
                  </a:cubicBezTo>
                  <a:cubicBezTo>
                    <a:pt x="812185" y="46074"/>
                    <a:pt x="912776" y="103119"/>
                    <a:pt x="995078" y="191517"/>
                  </a:cubicBezTo>
                  <a:cubicBezTo>
                    <a:pt x="1185374" y="395313"/>
                    <a:pt x="1154892" y="702312"/>
                    <a:pt x="928452" y="865610"/>
                  </a:cubicBezTo>
                  <a:cubicBezTo>
                    <a:pt x="804346" y="955314"/>
                    <a:pt x="664999" y="987974"/>
                    <a:pt x="522168" y="975781"/>
                  </a:cubicBezTo>
                  <a:close/>
                </a:path>
              </a:pathLst>
            </a:custGeom>
            <a:solidFill>
              <a:srgbClr val="FEFEFE"/>
            </a:solidFill>
            <a:ln w="435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65F8C22-A868-4648-9DC2-58BD167906AD}"/>
                </a:ext>
              </a:extLst>
            </p:cNvPr>
            <p:cNvSpPr/>
            <p:nvPr/>
          </p:nvSpPr>
          <p:spPr>
            <a:xfrm>
              <a:off x="3100712" y="3535279"/>
              <a:ext cx="727024" cy="662838"/>
            </a:xfrm>
            <a:custGeom>
              <a:avLst/>
              <a:gdLst>
                <a:gd name="connsiteX0" fmla="*/ 701073 w 727024"/>
                <a:gd name="connsiteY0" fmla="*/ 228841 h 662838"/>
                <a:gd name="connsiteX1" fmla="*/ 369688 w 727024"/>
                <a:gd name="connsiteY1" fmla="*/ 12417 h 662838"/>
                <a:gd name="connsiteX2" fmla="*/ 292611 w 727024"/>
                <a:gd name="connsiteY2" fmla="*/ 14159 h 662838"/>
                <a:gd name="connsiteX3" fmla="*/ 9562 w 727024"/>
                <a:gd name="connsiteY3" fmla="*/ 300256 h 662838"/>
                <a:gd name="connsiteX4" fmla="*/ 20013 w 727024"/>
                <a:gd name="connsiteY4" fmla="*/ 386477 h 662838"/>
                <a:gd name="connsiteX5" fmla="*/ 341383 w 727024"/>
                <a:gd name="connsiteY5" fmla="*/ 632512 h 662838"/>
                <a:gd name="connsiteX6" fmla="*/ 442845 w 727024"/>
                <a:gd name="connsiteY6" fmla="*/ 647753 h 662838"/>
                <a:gd name="connsiteX7" fmla="*/ 707169 w 727024"/>
                <a:gd name="connsiteY7" fmla="*/ 338577 h 662838"/>
                <a:gd name="connsiteX8" fmla="*/ 701073 w 727024"/>
                <a:gd name="connsiteY8" fmla="*/ 228841 h 66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24" h="662838">
                  <a:moveTo>
                    <a:pt x="701073" y="228841"/>
                  </a:moveTo>
                  <a:cubicBezTo>
                    <a:pt x="661881" y="195746"/>
                    <a:pt x="391896" y="26787"/>
                    <a:pt x="369688" y="12417"/>
                  </a:cubicBezTo>
                  <a:cubicBezTo>
                    <a:pt x="338770" y="-5872"/>
                    <a:pt x="317868" y="-2824"/>
                    <a:pt x="292611" y="14159"/>
                  </a:cubicBezTo>
                  <a:cubicBezTo>
                    <a:pt x="198116" y="109524"/>
                    <a:pt x="103621" y="204890"/>
                    <a:pt x="9562" y="300256"/>
                  </a:cubicBezTo>
                  <a:cubicBezTo>
                    <a:pt x="-7421" y="317675"/>
                    <a:pt x="-454" y="370801"/>
                    <a:pt x="20013" y="386477"/>
                  </a:cubicBezTo>
                  <a:cubicBezTo>
                    <a:pt x="127136" y="468344"/>
                    <a:pt x="233824" y="550646"/>
                    <a:pt x="341383" y="632512"/>
                  </a:cubicBezTo>
                  <a:cubicBezTo>
                    <a:pt x="402347" y="679107"/>
                    <a:pt x="430652" y="661688"/>
                    <a:pt x="442845" y="647753"/>
                  </a:cubicBezTo>
                  <a:cubicBezTo>
                    <a:pt x="531243" y="544985"/>
                    <a:pt x="617464" y="440039"/>
                    <a:pt x="707169" y="338577"/>
                  </a:cubicBezTo>
                  <a:cubicBezTo>
                    <a:pt x="728942" y="314191"/>
                    <a:pt x="740264" y="261936"/>
                    <a:pt x="701073" y="228841"/>
                  </a:cubicBezTo>
                  <a:close/>
                </a:path>
              </a:pathLst>
            </a:custGeom>
            <a:solidFill>
              <a:schemeClr val="accent2"/>
            </a:solidFill>
            <a:ln w="4352"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2E1D7424-78E5-4E6D-9FE1-2C128EFEE7E1}"/>
                </a:ext>
              </a:extLst>
            </p:cNvPr>
            <p:cNvGrpSpPr/>
            <p:nvPr/>
          </p:nvGrpSpPr>
          <p:grpSpPr>
            <a:xfrm>
              <a:off x="575753" y="1783904"/>
              <a:ext cx="5287780" cy="4558068"/>
              <a:chOff x="575753" y="1783904"/>
              <a:chExt cx="5287780" cy="4558068"/>
            </a:xfrm>
            <a:solidFill>
              <a:schemeClr val="accent3"/>
            </a:solidFill>
          </p:grpSpPr>
          <p:sp>
            <p:nvSpPr>
              <p:cNvPr id="6" name="Freeform: Shape 5">
                <a:extLst>
                  <a:ext uri="{FF2B5EF4-FFF2-40B4-BE49-F238E27FC236}">
                    <a16:creationId xmlns:a16="http://schemas.microsoft.com/office/drawing/2014/main" id="{74461773-8C7C-4188-8B1A-B545EA81D8C8}"/>
                  </a:ext>
                </a:extLst>
              </p:cNvPr>
              <p:cNvSpPr/>
              <p:nvPr/>
            </p:nvSpPr>
            <p:spPr>
              <a:xfrm>
                <a:off x="575753" y="3125469"/>
                <a:ext cx="252937" cy="600259"/>
              </a:xfrm>
              <a:custGeom>
                <a:avLst/>
                <a:gdLst>
                  <a:gd name="connsiteX0" fmla="*/ 232574 w 252937"/>
                  <a:gd name="connsiteY0" fmla="*/ 70515 h 600259"/>
                  <a:gd name="connsiteX1" fmla="*/ 134160 w 252937"/>
                  <a:gd name="connsiteY1" fmla="*/ 7373 h 600259"/>
                  <a:gd name="connsiteX2" fmla="*/ 91049 w 252937"/>
                  <a:gd name="connsiteY2" fmla="*/ 6067 h 600259"/>
                  <a:gd name="connsiteX3" fmla="*/ 23553 w 252937"/>
                  <a:gd name="connsiteY3" fmla="*/ 110577 h 600259"/>
                  <a:gd name="connsiteX4" fmla="*/ 8312 w 252937"/>
                  <a:gd name="connsiteY4" fmla="*/ 312195 h 600259"/>
                  <a:gd name="connsiteX5" fmla="*/ 18328 w 252937"/>
                  <a:gd name="connsiteY5" fmla="*/ 341807 h 600259"/>
                  <a:gd name="connsiteX6" fmla="*/ 1780 w 252937"/>
                  <a:gd name="connsiteY6" fmla="*/ 517297 h 600259"/>
                  <a:gd name="connsiteX7" fmla="*/ 3522 w 252937"/>
                  <a:gd name="connsiteY7" fmla="*/ 542554 h 600259"/>
                  <a:gd name="connsiteX8" fmla="*/ 3522 w 252937"/>
                  <a:gd name="connsiteY8" fmla="*/ 542554 h 600259"/>
                  <a:gd name="connsiteX9" fmla="*/ 49681 w 252937"/>
                  <a:gd name="connsiteY9" fmla="*/ 584794 h 600259"/>
                  <a:gd name="connsiteX10" fmla="*/ 108468 w 252937"/>
                  <a:gd name="connsiteY10" fmla="*/ 584358 h 600259"/>
                  <a:gd name="connsiteX11" fmla="*/ 128934 w 252937"/>
                  <a:gd name="connsiteY11" fmla="*/ 401029 h 600259"/>
                  <a:gd name="connsiteX12" fmla="*/ 180754 w 252937"/>
                  <a:gd name="connsiteY12" fmla="*/ 298696 h 600259"/>
                  <a:gd name="connsiteX13" fmla="*/ 222994 w 252937"/>
                  <a:gd name="connsiteY13" fmla="*/ 171977 h 600259"/>
                  <a:gd name="connsiteX14" fmla="*/ 241719 w 252937"/>
                  <a:gd name="connsiteY14" fmla="*/ 154123 h 600259"/>
                  <a:gd name="connsiteX15" fmla="*/ 232574 w 25293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37" h="600259">
                    <a:moveTo>
                      <a:pt x="232574" y="70515"/>
                    </a:moveTo>
                    <a:cubicBezTo>
                      <a:pt x="199915" y="49177"/>
                      <a:pt x="166820" y="28275"/>
                      <a:pt x="134160" y="7373"/>
                    </a:cubicBezTo>
                    <a:cubicBezTo>
                      <a:pt x="120225" y="-1771"/>
                      <a:pt x="103678" y="-2642"/>
                      <a:pt x="91049" y="6067"/>
                    </a:cubicBezTo>
                    <a:cubicBezTo>
                      <a:pt x="54471" y="31324"/>
                      <a:pt x="25295" y="62241"/>
                      <a:pt x="23553" y="110577"/>
                    </a:cubicBezTo>
                    <a:cubicBezTo>
                      <a:pt x="23118" y="127996"/>
                      <a:pt x="7441" y="275617"/>
                      <a:pt x="8312" y="312195"/>
                    </a:cubicBezTo>
                    <a:cubicBezTo>
                      <a:pt x="8312" y="323082"/>
                      <a:pt x="12231" y="332662"/>
                      <a:pt x="18328"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2574" y="70515"/>
                    </a:cubicBezTo>
                    <a:close/>
                  </a:path>
                </a:pathLst>
              </a:custGeom>
              <a:grpFill/>
              <a:ln w="435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6F07BD1-1988-449F-92A7-052C8EBFF416}"/>
                  </a:ext>
                </a:extLst>
              </p:cNvPr>
              <p:cNvSpPr/>
              <p:nvPr/>
            </p:nvSpPr>
            <p:spPr>
              <a:xfrm>
                <a:off x="678995" y="352606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B38E478-AA35-404D-AF4B-2CDC9D2239DE}"/>
                  </a:ext>
                </a:extLst>
              </p:cNvPr>
              <p:cNvSpPr/>
              <p:nvPr/>
            </p:nvSpPr>
            <p:spPr>
              <a:xfrm>
                <a:off x="833110" y="3300088"/>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90E638D-04C4-4C05-8A73-7E1E63A19C05}"/>
                  </a:ext>
                </a:extLst>
              </p:cNvPr>
              <p:cNvSpPr/>
              <p:nvPr/>
            </p:nvSpPr>
            <p:spPr>
              <a:xfrm>
                <a:off x="936352" y="370068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CF32A-553A-4976-AB40-BFFCD28BA34B}"/>
                  </a:ext>
                </a:extLst>
              </p:cNvPr>
              <p:cNvSpPr/>
              <p:nvPr/>
            </p:nvSpPr>
            <p:spPr>
              <a:xfrm>
                <a:off x="1090467" y="3474272"/>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3009" y="70515"/>
                    </a:cubicBezTo>
                    <a:close/>
                  </a:path>
                </a:pathLst>
              </a:custGeom>
              <a:grpFill/>
              <a:ln w="435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770B9AE-0DCA-4C7B-9E77-9118DC5D62A8}"/>
                  </a:ext>
                </a:extLst>
              </p:cNvPr>
              <p:cNvSpPr/>
              <p:nvPr/>
            </p:nvSpPr>
            <p:spPr>
              <a:xfrm>
                <a:off x="1193709" y="387486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6096" y="173749"/>
                      <a:pt x="8274" y="184200"/>
                      <a:pt x="0" y="191167"/>
                    </a:cubicBezTo>
                    <a:close/>
                  </a:path>
                </a:pathLst>
              </a:custGeom>
              <a:grpFill/>
              <a:ln w="435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39F628C-FC7A-42EE-A2D9-725A8356CFFD}"/>
                  </a:ext>
                </a:extLst>
              </p:cNvPr>
              <p:cNvSpPr/>
              <p:nvPr/>
            </p:nvSpPr>
            <p:spPr>
              <a:xfrm>
                <a:off x="1347824" y="3648892"/>
                <a:ext cx="253102" cy="600259"/>
              </a:xfrm>
              <a:custGeom>
                <a:avLst/>
                <a:gdLst>
                  <a:gd name="connsiteX0" fmla="*/ 233009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7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653" y="85321"/>
                      <a:pt x="233009" y="70515"/>
                    </a:cubicBezTo>
                    <a:close/>
                  </a:path>
                </a:pathLst>
              </a:custGeom>
              <a:grpFill/>
              <a:ln w="43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6EC4E9F-9C04-40DD-A299-DEE8B49ECB24}"/>
                  </a:ext>
                </a:extLst>
              </p:cNvPr>
              <p:cNvSpPr/>
              <p:nvPr/>
            </p:nvSpPr>
            <p:spPr>
              <a:xfrm>
                <a:off x="1451502" y="404948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86ECB05-EA96-4BEC-85A0-FC1E9CEE63D0}"/>
                  </a:ext>
                </a:extLst>
              </p:cNvPr>
              <p:cNvSpPr/>
              <p:nvPr/>
            </p:nvSpPr>
            <p:spPr>
              <a:xfrm>
                <a:off x="1605181" y="3823076"/>
                <a:ext cx="253287" cy="600259"/>
              </a:xfrm>
              <a:custGeom>
                <a:avLst/>
                <a:gdLst>
                  <a:gd name="connsiteX0" fmla="*/ 233009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3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09" y="70515"/>
                    </a:cubicBezTo>
                    <a:close/>
                  </a:path>
                </a:pathLst>
              </a:custGeom>
              <a:grpFill/>
              <a:ln w="435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61B991-DC54-42EB-B3E5-3200DCC22E5F}"/>
                  </a:ext>
                </a:extLst>
              </p:cNvPr>
              <p:cNvSpPr/>
              <p:nvPr/>
            </p:nvSpPr>
            <p:spPr>
              <a:xfrm>
                <a:off x="1708859" y="422367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6A666AF-72A5-4C87-8925-696198428E8A}"/>
                  </a:ext>
                </a:extLst>
              </p:cNvPr>
              <p:cNvSpPr/>
              <p:nvPr/>
            </p:nvSpPr>
            <p:spPr>
              <a:xfrm>
                <a:off x="1862538" y="3997695"/>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10" y="70515"/>
                    </a:cubicBezTo>
                    <a:close/>
                  </a:path>
                </a:pathLst>
              </a:custGeom>
              <a:grpFill/>
              <a:ln w="435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D718822-C8A4-4CB5-B2FE-AEDAB48D8D2E}"/>
                  </a:ext>
                </a:extLst>
              </p:cNvPr>
              <p:cNvSpPr/>
              <p:nvPr/>
            </p:nvSpPr>
            <p:spPr>
              <a:xfrm>
                <a:off x="1966216" y="4398289"/>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266E9A2-07AB-46BA-BC39-A4517A967070}"/>
                  </a:ext>
                </a:extLst>
              </p:cNvPr>
              <p:cNvSpPr/>
              <p:nvPr/>
            </p:nvSpPr>
            <p:spPr>
              <a:xfrm>
                <a:off x="2119895" y="4171879"/>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4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10" y="70515"/>
                    </a:cubicBezTo>
                    <a:close/>
                  </a:path>
                </a:pathLst>
              </a:custGeom>
              <a:grpFill/>
              <a:ln w="435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EA26AE5-E644-48D2-813E-86C8C346D9C3}"/>
                  </a:ext>
                </a:extLst>
              </p:cNvPr>
              <p:cNvSpPr/>
              <p:nvPr/>
            </p:nvSpPr>
            <p:spPr>
              <a:xfrm>
                <a:off x="2223573" y="4572473"/>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8D18039-09A3-45F4-9F68-E19BC6951166}"/>
                  </a:ext>
                </a:extLst>
              </p:cNvPr>
              <p:cNvSpPr/>
              <p:nvPr/>
            </p:nvSpPr>
            <p:spPr>
              <a:xfrm>
                <a:off x="2377687" y="4346499"/>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6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6ACBBB6-1234-4C64-99C9-29A4CECBAC7C}"/>
                  </a:ext>
                </a:extLst>
              </p:cNvPr>
              <p:cNvSpPr/>
              <p:nvPr/>
            </p:nvSpPr>
            <p:spPr>
              <a:xfrm>
                <a:off x="2480930" y="4747093"/>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3748"/>
                      <a:pt x="8274" y="183764"/>
                      <a:pt x="0" y="191167"/>
                    </a:cubicBezTo>
                    <a:close/>
                  </a:path>
                </a:pathLst>
              </a:custGeom>
              <a:grpFill/>
              <a:ln w="435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29CF889-C142-49BD-8D8D-49E037BEF529}"/>
                  </a:ext>
                </a:extLst>
              </p:cNvPr>
              <p:cNvSpPr/>
              <p:nvPr/>
            </p:nvSpPr>
            <p:spPr>
              <a:xfrm>
                <a:off x="2635044" y="4520683"/>
                <a:ext cx="253102" cy="600259"/>
              </a:xfrm>
              <a:custGeom>
                <a:avLst/>
                <a:gdLst>
                  <a:gd name="connsiteX0" fmla="*/ 233009 w 253102"/>
                  <a:gd name="connsiteY0" fmla="*/ 70515 h 600259"/>
                  <a:gd name="connsiteX1" fmla="*/ 134596 w 253102"/>
                  <a:gd name="connsiteY1" fmla="*/ 7373 h 600259"/>
                  <a:gd name="connsiteX2" fmla="*/ 91485 w 253102"/>
                  <a:gd name="connsiteY2" fmla="*/ 6067 h 600259"/>
                  <a:gd name="connsiteX3" fmla="*/ 23989 w 253102"/>
                  <a:gd name="connsiteY3" fmla="*/ 110577 h 600259"/>
                  <a:gd name="connsiteX4" fmla="*/ 8747 w 253102"/>
                  <a:gd name="connsiteY4" fmla="*/ 312196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4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6" y="7373"/>
                    </a:cubicBezTo>
                    <a:cubicBezTo>
                      <a:pt x="120661" y="-1771"/>
                      <a:pt x="104113" y="-2642"/>
                      <a:pt x="91485" y="6067"/>
                    </a:cubicBezTo>
                    <a:cubicBezTo>
                      <a:pt x="54906" y="31324"/>
                      <a:pt x="25730" y="62241"/>
                      <a:pt x="23989" y="110577"/>
                    </a:cubicBezTo>
                    <a:cubicBezTo>
                      <a:pt x="23553" y="127996"/>
                      <a:pt x="7876"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3" y="85756"/>
                      <a:pt x="233009" y="70515"/>
                    </a:cubicBezTo>
                    <a:close/>
                  </a:path>
                </a:pathLst>
              </a:custGeom>
              <a:grpFill/>
              <a:ln w="435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0994132-0B1C-4370-AB54-B9709A4981E6}"/>
                  </a:ext>
                </a:extLst>
              </p:cNvPr>
              <p:cNvSpPr/>
              <p:nvPr/>
            </p:nvSpPr>
            <p:spPr>
              <a:xfrm>
                <a:off x="2738287" y="4921277"/>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4184"/>
                      <a:pt x="8274" y="184200"/>
                      <a:pt x="0" y="191167"/>
                    </a:cubicBezTo>
                    <a:close/>
                  </a:path>
                </a:pathLst>
              </a:custGeom>
              <a:grpFill/>
              <a:ln w="435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3CCF40-1304-4BF5-9F06-DDEC72B6F195}"/>
                  </a:ext>
                </a:extLst>
              </p:cNvPr>
              <p:cNvSpPr/>
              <p:nvPr/>
            </p:nvSpPr>
            <p:spPr>
              <a:xfrm>
                <a:off x="2892401" y="4695303"/>
                <a:ext cx="253287" cy="600258"/>
              </a:xfrm>
              <a:custGeom>
                <a:avLst/>
                <a:gdLst>
                  <a:gd name="connsiteX0" fmla="*/ 233009 w 253287"/>
                  <a:gd name="connsiteY0" fmla="*/ 70515 h 600258"/>
                  <a:gd name="connsiteX1" fmla="*/ 134595 w 253287"/>
                  <a:gd name="connsiteY1" fmla="*/ 7373 h 600258"/>
                  <a:gd name="connsiteX2" fmla="*/ 91485 w 253287"/>
                  <a:gd name="connsiteY2" fmla="*/ 6067 h 600258"/>
                  <a:gd name="connsiteX3" fmla="*/ 23988 w 253287"/>
                  <a:gd name="connsiteY3" fmla="*/ 110577 h 600258"/>
                  <a:gd name="connsiteX4" fmla="*/ 8747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5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09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09" y="70515"/>
                    </a:moveTo>
                    <a:cubicBezTo>
                      <a:pt x="200350" y="49177"/>
                      <a:pt x="167255" y="28275"/>
                      <a:pt x="134595" y="7373"/>
                    </a:cubicBezTo>
                    <a:cubicBezTo>
                      <a:pt x="120661" y="-1771"/>
                      <a:pt x="104113" y="-2642"/>
                      <a:pt x="91485" y="6067"/>
                    </a:cubicBezTo>
                    <a:cubicBezTo>
                      <a:pt x="54906" y="31323"/>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444" y="133221"/>
                      <a:pt x="255653" y="85321"/>
                      <a:pt x="233009" y="70515"/>
                    </a:cubicBezTo>
                    <a:close/>
                  </a:path>
                </a:pathLst>
              </a:custGeom>
              <a:grpFill/>
              <a:ln w="435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54C596-D880-428A-82BE-3337041001C6}"/>
                  </a:ext>
                </a:extLst>
              </p:cNvPr>
              <p:cNvSpPr/>
              <p:nvPr/>
            </p:nvSpPr>
            <p:spPr>
              <a:xfrm>
                <a:off x="2996079" y="509589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32E8CA9-AF05-4E90-AD28-C005334B250B}"/>
                  </a:ext>
                </a:extLst>
              </p:cNvPr>
              <p:cNvSpPr/>
              <p:nvPr/>
            </p:nvSpPr>
            <p:spPr>
              <a:xfrm>
                <a:off x="3149758" y="4869487"/>
                <a:ext cx="253287" cy="600258"/>
              </a:xfrm>
              <a:custGeom>
                <a:avLst/>
                <a:gdLst>
                  <a:gd name="connsiteX0" fmla="*/ 233010 w 253287"/>
                  <a:gd name="connsiteY0" fmla="*/ 70515 h 600258"/>
                  <a:gd name="connsiteX1" fmla="*/ 134595 w 253287"/>
                  <a:gd name="connsiteY1" fmla="*/ 7373 h 600258"/>
                  <a:gd name="connsiteX2" fmla="*/ 91485 w 253287"/>
                  <a:gd name="connsiteY2" fmla="*/ 6067 h 600258"/>
                  <a:gd name="connsiteX3" fmla="*/ 23989 w 253287"/>
                  <a:gd name="connsiteY3" fmla="*/ 110577 h 600258"/>
                  <a:gd name="connsiteX4" fmla="*/ 8748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4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10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10" y="70515"/>
                    </a:moveTo>
                    <a:cubicBezTo>
                      <a:pt x="200350" y="49177"/>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4" y="85756"/>
                      <a:pt x="233010" y="70515"/>
                    </a:cubicBezTo>
                    <a:close/>
                  </a:path>
                </a:pathLst>
              </a:custGeom>
              <a:grpFill/>
              <a:ln w="435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0FAAA2-3B4E-493A-A085-E93120783972}"/>
                  </a:ext>
                </a:extLst>
              </p:cNvPr>
              <p:cNvSpPr/>
              <p:nvPr/>
            </p:nvSpPr>
            <p:spPr>
              <a:xfrm>
                <a:off x="3253436" y="527008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1B04899-24AE-4A8B-9EF0-AC7D066A70E4}"/>
                  </a:ext>
                </a:extLst>
              </p:cNvPr>
              <p:cNvSpPr/>
              <p:nvPr/>
            </p:nvSpPr>
            <p:spPr>
              <a:xfrm>
                <a:off x="3407115" y="5044106"/>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1E9FFA2-7678-40A5-B9F4-8B8E067D55AF}"/>
                  </a:ext>
                </a:extLst>
              </p:cNvPr>
              <p:cNvSpPr/>
              <p:nvPr/>
            </p:nvSpPr>
            <p:spPr>
              <a:xfrm>
                <a:off x="3510793" y="5444700"/>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3748"/>
                      <a:pt x="8274" y="183764"/>
                      <a:pt x="0" y="191167"/>
                    </a:cubicBezTo>
                    <a:close/>
                  </a:path>
                </a:pathLst>
              </a:custGeom>
              <a:grpFill/>
              <a:ln w="43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652AFAE-86C0-4C3A-84E3-BEBDDCF5E1D6}"/>
                  </a:ext>
                </a:extLst>
              </p:cNvPr>
              <p:cNvSpPr/>
              <p:nvPr/>
            </p:nvSpPr>
            <p:spPr>
              <a:xfrm>
                <a:off x="3664908" y="5218290"/>
                <a:ext cx="252969" cy="600259"/>
              </a:xfrm>
              <a:custGeom>
                <a:avLst/>
                <a:gdLst>
                  <a:gd name="connsiteX0" fmla="*/ 233009 w 252969"/>
                  <a:gd name="connsiteY0" fmla="*/ 70515 h 600259"/>
                  <a:gd name="connsiteX1" fmla="*/ 134596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1" y="358354"/>
                      <a:pt x="173351" y="394062"/>
                      <a:pt x="180754" y="298696"/>
                    </a:cubicBezTo>
                    <a:cubicBezTo>
                      <a:pt x="187286" y="252102"/>
                      <a:pt x="177271" y="204201"/>
                      <a:pt x="222994" y="171977"/>
                    </a:cubicBezTo>
                    <a:cubicBezTo>
                      <a:pt x="229961" y="167187"/>
                      <a:pt x="236058" y="160220"/>
                      <a:pt x="241719" y="154123"/>
                    </a:cubicBezTo>
                    <a:cubicBezTo>
                      <a:pt x="260008" y="133657"/>
                      <a:pt x="255218" y="85756"/>
                      <a:pt x="233009" y="70515"/>
                    </a:cubicBezTo>
                    <a:close/>
                  </a:path>
                </a:pathLst>
              </a:custGeom>
              <a:grpFill/>
              <a:ln w="435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033FB44-E4C0-4051-BEC5-ECDBDCDB615A}"/>
                  </a:ext>
                </a:extLst>
              </p:cNvPr>
              <p:cNvSpPr/>
              <p:nvPr/>
            </p:nvSpPr>
            <p:spPr>
              <a:xfrm>
                <a:off x="3768150" y="5618884"/>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CA8B41-9697-47A5-9517-41DF9C16572F}"/>
                  </a:ext>
                </a:extLst>
              </p:cNvPr>
              <p:cNvSpPr/>
              <p:nvPr/>
            </p:nvSpPr>
            <p:spPr>
              <a:xfrm>
                <a:off x="3922265" y="5392910"/>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8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3 h 600259"/>
                  <a:gd name="connsiteX10" fmla="*/ 108468 w 252969"/>
                  <a:gd name="connsiteY10" fmla="*/ 584358 h 600259"/>
                  <a:gd name="connsiteX11" fmla="*/ 128935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2"/>
                      <a:pt x="104113" y="-2642"/>
                      <a:pt x="91485" y="6067"/>
                    </a:cubicBezTo>
                    <a:cubicBezTo>
                      <a:pt x="54906" y="31324"/>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008" y="133221"/>
                      <a:pt x="255218" y="85320"/>
                      <a:pt x="233009" y="70515"/>
                    </a:cubicBezTo>
                    <a:close/>
                  </a:path>
                </a:pathLst>
              </a:custGeom>
              <a:grpFill/>
              <a:ln w="435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7399302-1126-4D4F-B6C6-10DBF0FD3E42}"/>
                  </a:ext>
                </a:extLst>
              </p:cNvPr>
              <p:cNvSpPr/>
              <p:nvPr/>
            </p:nvSpPr>
            <p:spPr>
              <a:xfrm>
                <a:off x="4025507" y="5793504"/>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6097" y="173749"/>
                      <a:pt x="8274" y="183764"/>
                      <a:pt x="0" y="191167"/>
                    </a:cubicBezTo>
                    <a:close/>
                  </a:path>
                </a:pathLst>
              </a:custGeom>
              <a:grpFill/>
              <a:ln w="435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6F9A88-8CC4-4F4D-91B7-F0A73CC69606}"/>
                  </a:ext>
                </a:extLst>
              </p:cNvPr>
              <p:cNvSpPr/>
              <p:nvPr/>
            </p:nvSpPr>
            <p:spPr>
              <a:xfrm>
                <a:off x="4179622" y="5567094"/>
                <a:ext cx="253102" cy="600259"/>
              </a:xfrm>
              <a:custGeom>
                <a:avLst/>
                <a:gdLst>
                  <a:gd name="connsiteX0" fmla="*/ 233010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8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10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10" y="70515"/>
                    </a:moveTo>
                    <a:cubicBezTo>
                      <a:pt x="200350" y="49177"/>
                      <a:pt x="167255" y="28275"/>
                      <a:pt x="134595" y="7373"/>
                    </a:cubicBezTo>
                    <a:cubicBezTo>
                      <a:pt x="120661" y="-1772"/>
                      <a:pt x="104113" y="-2642"/>
                      <a:pt x="91485" y="6067"/>
                    </a:cubicBezTo>
                    <a:cubicBezTo>
                      <a:pt x="54906" y="31324"/>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4" y="85756"/>
                      <a:pt x="233010" y="70515"/>
                    </a:cubicBezTo>
                    <a:close/>
                  </a:path>
                </a:pathLst>
              </a:custGeom>
              <a:grpFill/>
              <a:ln w="435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589BEB-3C33-431F-A06D-9DEF3F26E277}"/>
                  </a:ext>
                </a:extLst>
              </p:cNvPr>
              <p:cNvSpPr/>
              <p:nvPr/>
            </p:nvSpPr>
            <p:spPr>
              <a:xfrm>
                <a:off x="4283300" y="5967688"/>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7838" y="184200"/>
                      <a:pt x="0" y="191167"/>
                    </a:cubicBezTo>
                    <a:close/>
                  </a:path>
                </a:pathLst>
              </a:custGeom>
              <a:grpFill/>
              <a:ln w="435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2EF831F-455B-4784-874F-3EA78FA3404A}"/>
                  </a:ext>
                </a:extLst>
              </p:cNvPr>
              <p:cNvSpPr/>
              <p:nvPr/>
            </p:nvSpPr>
            <p:spPr>
              <a:xfrm>
                <a:off x="1798128" y="178390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431"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EA98DE3-EC67-4B0E-ADE2-E3C213ED660D}"/>
                  </a:ext>
                </a:extLst>
              </p:cNvPr>
              <p:cNvSpPr/>
              <p:nvPr/>
            </p:nvSpPr>
            <p:spPr>
              <a:xfrm>
                <a:off x="2058098" y="1959830"/>
                <a:ext cx="168689" cy="131390"/>
              </a:xfrm>
              <a:custGeom>
                <a:avLst/>
                <a:gdLst>
                  <a:gd name="connsiteX0" fmla="*/ 154153 w 168689"/>
                  <a:gd name="connsiteY0" fmla="*/ 131391 h 131390"/>
                  <a:gd name="connsiteX1" fmla="*/ 0 w 168689"/>
                  <a:gd name="connsiteY1" fmla="*/ 29493 h 131390"/>
                  <a:gd name="connsiteX2" fmla="*/ 61400 w 168689"/>
                  <a:gd name="connsiteY2" fmla="*/ 8155 h 131390"/>
                  <a:gd name="connsiteX3" fmla="*/ 146315 w 168689"/>
                  <a:gd name="connsiteY3" fmla="*/ 63894 h 131390"/>
                  <a:gd name="connsiteX4" fmla="*/ 154153 w 168689"/>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89" h="131390">
                    <a:moveTo>
                      <a:pt x="154153" y="131391"/>
                    </a:moveTo>
                    <a:cubicBezTo>
                      <a:pt x="81431" y="86538"/>
                      <a:pt x="62271" y="71297"/>
                      <a:pt x="0" y="29493"/>
                    </a:cubicBezTo>
                    <a:cubicBezTo>
                      <a:pt x="26563" y="4672"/>
                      <a:pt x="33095" y="-10134"/>
                      <a:pt x="61400" y="8155"/>
                    </a:cubicBezTo>
                    <a:cubicBezTo>
                      <a:pt x="82737" y="21655"/>
                      <a:pt x="124977" y="49960"/>
                      <a:pt x="146315" y="63894"/>
                    </a:cubicBezTo>
                    <a:cubicBezTo>
                      <a:pt x="178103" y="84361"/>
                      <a:pt x="171571" y="95247"/>
                      <a:pt x="154153" y="131391"/>
                    </a:cubicBezTo>
                    <a:close/>
                  </a:path>
                </a:pathLst>
              </a:custGeom>
              <a:grpFill/>
              <a:ln w="435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6FD491-6064-4C27-BF36-FBEDEBAB1A04}"/>
                  </a:ext>
                </a:extLst>
              </p:cNvPr>
              <p:cNvSpPr/>
              <p:nvPr/>
            </p:nvSpPr>
            <p:spPr>
              <a:xfrm>
                <a:off x="2317632" y="213575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42295E1-1D23-4681-AB02-43134B565EC9}"/>
                  </a:ext>
                </a:extLst>
              </p:cNvPr>
              <p:cNvSpPr/>
              <p:nvPr/>
            </p:nvSpPr>
            <p:spPr>
              <a:xfrm>
                <a:off x="2577167" y="231168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0A1CABF-325E-424A-ADE4-B9499C8B7D3E}"/>
                  </a:ext>
                </a:extLst>
              </p:cNvPr>
              <p:cNvSpPr/>
              <p:nvPr/>
            </p:nvSpPr>
            <p:spPr>
              <a:xfrm>
                <a:off x="2837136" y="248760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191D17-2A0E-486E-838A-A9B1B36396B5}"/>
                  </a:ext>
                </a:extLst>
              </p:cNvPr>
              <p:cNvSpPr/>
              <p:nvPr/>
            </p:nvSpPr>
            <p:spPr>
              <a:xfrm>
                <a:off x="3096671" y="2663534"/>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2007" y="94812"/>
                      <a:pt x="154588" y="131391"/>
                    </a:cubicBezTo>
                    <a:close/>
                  </a:path>
                </a:pathLst>
              </a:custGeom>
              <a:grpFill/>
              <a:ln w="435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A94E642-DB42-486A-9D4E-B3727176DFFF}"/>
                  </a:ext>
                </a:extLst>
              </p:cNvPr>
              <p:cNvSpPr/>
              <p:nvPr/>
            </p:nvSpPr>
            <p:spPr>
              <a:xfrm>
                <a:off x="3616610" y="3015386"/>
                <a:ext cx="168746" cy="131390"/>
              </a:xfrm>
              <a:custGeom>
                <a:avLst/>
                <a:gdLst>
                  <a:gd name="connsiteX0" fmla="*/ 154588 w 168746"/>
                  <a:gd name="connsiteY0" fmla="*/ 131391 h 131390"/>
                  <a:gd name="connsiteX1" fmla="*/ 0 w 168746"/>
                  <a:gd name="connsiteY1" fmla="*/ 29493 h 131390"/>
                  <a:gd name="connsiteX2" fmla="*/ 61400 w 168746"/>
                  <a:gd name="connsiteY2" fmla="*/ 8155 h 131390"/>
                  <a:gd name="connsiteX3" fmla="*/ 146315 w 168746"/>
                  <a:gd name="connsiteY3" fmla="*/ 63894 h 131390"/>
                  <a:gd name="connsiteX4" fmla="*/ 154588 w 168746"/>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6"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103" y="84361"/>
                      <a:pt x="171571" y="94812"/>
                      <a:pt x="154588" y="131391"/>
                    </a:cubicBezTo>
                    <a:close/>
                  </a:path>
                </a:pathLst>
              </a:custGeom>
              <a:grpFill/>
              <a:ln w="435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28EB2B-B737-458C-8139-91AAF0CD36F7}"/>
                  </a:ext>
                </a:extLst>
              </p:cNvPr>
              <p:cNvSpPr/>
              <p:nvPr/>
            </p:nvSpPr>
            <p:spPr>
              <a:xfrm>
                <a:off x="3356640" y="2839460"/>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C27230E-17E4-4AA9-882C-20588462332D}"/>
                  </a:ext>
                </a:extLst>
              </p:cNvPr>
              <p:cNvSpPr/>
              <p:nvPr/>
            </p:nvSpPr>
            <p:spPr>
              <a:xfrm>
                <a:off x="3876144" y="319087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0A7247E-2547-4C45-AE0F-D381DD06DE32}"/>
                  </a:ext>
                </a:extLst>
              </p:cNvPr>
              <p:cNvSpPr/>
              <p:nvPr/>
            </p:nvSpPr>
            <p:spPr>
              <a:xfrm>
                <a:off x="4136114" y="3366802"/>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CC7BD7E-7C97-4BE5-9CD5-8FB395D65A55}"/>
                  </a:ext>
                </a:extLst>
              </p:cNvPr>
              <p:cNvSpPr/>
              <p:nvPr/>
            </p:nvSpPr>
            <p:spPr>
              <a:xfrm>
                <a:off x="4395648" y="3542728"/>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2007" y="95247"/>
                      <a:pt x="154588" y="131391"/>
                    </a:cubicBezTo>
                    <a:close/>
                  </a:path>
                </a:pathLst>
              </a:custGeom>
              <a:grpFill/>
              <a:ln w="435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6CFC80D-3C4C-4AC4-A8C7-EF98A72DBDAB}"/>
                  </a:ext>
                </a:extLst>
              </p:cNvPr>
              <p:cNvSpPr/>
              <p:nvPr/>
            </p:nvSpPr>
            <p:spPr>
              <a:xfrm>
                <a:off x="4655618" y="371865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966CC9A-BA2E-4F86-B666-C8C79E66C803}"/>
                  </a:ext>
                </a:extLst>
              </p:cNvPr>
              <p:cNvSpPr/>
              <p:nvPr/>
            </p:nvSpPr>
            <p:spPr>
              <a:xfrm>
                <a:off x="4915152" y="3894580"/>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7" y="86538"/>
                      <a:pt x="62271"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D195C9A-5312-46FD-971E-73D405F52E63}"/>
                  </a:ext>
                </a:extLst>
              </p:cNvPr>
              <p:cNvSpPr/>
              <p:nvPr/>
            </p:nvSpPr>
            <p:spPr>
              <a:xfrm>
                <a:off x="5175122" y="407050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0"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229CA8B-2435-45C6-98AA-4AE468EA9F87}"/>
                  </a:ext>
                </a:extLst>
              </p:cNvPr>
              <p:cNvSpPr/>
              <p:nvPr/>
            </p:nvSpPr>
            <p:spPr>
              <a:xfrm>
                <a:off x="5434657" y="424643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0"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F0CD37A-EC45-4439-A7F2-6805A8191B20}"/>
                  </a:ext>
                </a:extLst>
              </p:cNvPr>
              <p:cNvSpPr/>
              <p:nvPr/>
            </p:nvSpPr>
            <p:spPr>
              <a:xfrm>
                <a:off x="5694626" y="442235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7" y="86538"/>
                      <a:pt x="62271"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73E395D-9BDA-4888-8DD1-5018B0FEB151}"/>
                  </a:ext>
                </a:extLst>
              </p:cNvPr>
              <p:cNvSpPr/>
              <p:nvPr/>
            </p:nvSpPr>
            <p:spPr>
              <a:xfrm>
                <a:off x="4436979" y="5741713"/>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5BE3A12-093E-4428-900C-772BABFBBF26}"/>
                  </a:ext>
                </a:extLst>
              </p:cNvPr>
              <p:cNvSpPr/>
              <p:nvPr/>
            </p:nvSpPr>
            <p:spPr>
              <a:xfrm>
                <a:off x="4540657" y="6142307"/>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7838" y="183765"/>
                      <a:pt x="0" y="191167"/>
                    </a:cubicBezTo>
                    <a:close/>
                  </a:path>
                </a:pathLst>
              </a:custGeom>
              <a:grpFill/>
              <a:ln w="4352" cap="flat">
                <a:noFill/>
                <a:prstDash val="solid"/>
                <a:miter/>
              </a:ln>
            </p:spPr>
            <p:txBody>
              <a:bodyPr rtlCol="0" anchor="ctr"/>
              <a:lstStyle/>
              <a:p>
                <a:endParaRPr lang="en-US"/>
              </a:p>
            </p:txBody>
          </p:sp>
        </p:grpSp>
      </p:grpSp>
      <p:sp>
        <p:nvSpPr>
          <p:cNvPr id="63" name="TextBox 62">
            <a:extLst>
              <a:ext uri="{FF2B5EF4-FFF2-40B4-BE49-F238E27FC236}">
                <a16:creationId xmlns:a16="http://schemas.microsoft.com/office/drawing/2014/main" id="{D09082D5-F48D-4A64-B32F-8A77513AB951}"/>
              </a:ext>
            </a:extLst>
          </p:cNvPr>
          <p:cNvSpPr txBox="1"/>
          <p:nvPr/>
        </p:nvSpPr>
        <p:spPr>
          <a:xfrm>
            <a:off x="5919826" y="2562962"/>
            <a:ext cx="5890592" cy="3785652"/>
          </a:xfrm>
          <a:prstGeom prst="rect">
            <a:avLst/>
          </a:prstGeom>
          <a:noFill/>
        </p:spPr>
        <p:txBody>
          <a:bodyPr wrap="square" rtlCol="0">
            <a:spAutoFit/>
          </a:bodyPr>
          <a:lstStyle/>
          <a:p>
            <a:pPr fontAlgn="base"/>
            <a:r>
              <a:rPr lang="es-MX" sz="1600" dirty="0"/>
              <a:t>En esta arquitectura se utilizan dispositivos de almacenamiento (memorias) separados para las instrucciones y los datos, y tiene dos sistemas completos de buses, uno para datos y otro para instrucciones. Esta arquitectura permite llevar simultáneamente datos e instrucciones por lo que permite mayor rapidez.</a:t>
            </a:r>
          </a:p>
          <a:p>
            <a:r>
              <a:rPr lang="es-MX" sz="1600" dirty="0"/>
              <a:t>Como los buses funcionan de manera autónoma, los datos y las instrucciones del programa se pueden obtener al mismo tiempo, mejorando así la velocidad sobre el diseño de bus único.</a:t>
            </a:r>
          </a:p>
          <a:p>
            <a:r>
              <a:rPr lang="es-MX" sz="1600" dirty="0"/>
              <a:t>Por tanto, el modelo Harvard resulta tener mayor complejidad. Sin embargo, al tener los buses de forma independiente se evita el cuello de botella producido por la arquitectura </a:t>
            </a:r>
            <a:r>
              <a:rPr lang="es-MX" sz="1600" dirty="0" err="1"/>
              <a:t>von</a:t>
            </a:r>
            <a:r>
              <a:rPr lang="es-MX" sz="1600" dirty="0"/>
              <a:t> Neumann.</a:t>
            </a:r>
          </a:p>
          <a:p>
            <a:pPr fontAlgn="base"/>
            <a:endParaRPr lang="es-MX" sz="1600" dirty="0"/>
          </a:p>
        </p:txBody>
      </p:sp>
      <p:sp>
        <p:nvSpPr>
          <p:cNvPr id="72" name="TextBox 71">
            <a:extLst>
              <a:ext uri="{FF2B5EF4-FFF2-40B4-BE49-F238E27FC236}">
                <a16:creationId xmlns:a16="http://schemas.microsoft.com/office/drawing/2014/main" id="{B322B06C-7A49-4495-BE52-3663D7C35744}"/>
              </a:ext>
            </a:extLst>
          </p:cNvPr>
          <p:cNvSpPr txBox="1"/>
          <p:nvPr/>
        </p:nvSpPr>
        <p:spPr>
          <a:xfrm>
            <a:off x="5881516" y="2017203"/>
            <a:ext cx="5890592" cy="461665"/>
          </a:xfrm>
          <a:prstGeom prst="rect">
            <a:avLst/>
          </a:prstGeom>
          <a:noFill/>
        </p:spPr>
        <p:txBody>
          <a:bodyPr wrap="square" rtlCol="0" anchor="ctr">
            <a:spAutoFit/>
          </a:bodyPr>
          <a:lstStyle/>
          <a:p>
            <a:r>
              <a:rPr lang="en-GB" altLang="ko-KR" sz="2400" dirty="0" err="1">
                <a:solidFill>
                  <a:schemeClr val="accent5"/>
                </a:solidFill>
                <a:cs typeface="Arial" pitchFamily="34" charset="0"/>
              </a:rPr>
              <a:t>Arquitectura</a:t>
            </a:r>
            <a:r>
              <a:rPr lang="en-GB" altLang="ko-KR" sz="2400" dirty="0">
                <a:solidFill>
                  <a:schemeClr val="accent5"/>
                </a:solidFill>
                <a:cs typeface="Arial" pitchFamily="34" charset="0"/>
              </a:rPr>
              <a:t> Harvard</a:t>
            </a:r>
            <a:endParaRPr lang="ko-KR" altLang="en-US" sz="2400" dirty="0">
              <a:solidFill>
                <a:schemeClr val="accent5"/>
              </a:solidFill>
              <a:cs typeface="Arial" pitchFamily="34" charset="0"/>
            </a:endParaRPr>
          </a:p>
        </p:txBody>
      </p:sp>
      <p:pic>
        <p:nvPicPr>
          <p:cNvPr id="1026" name="Picture 2">
            <a:extLst>
              <a:ext uri="{FF2B5EF4-FFF2-40B4-BE49-F238E27FC236}">
                <a16:creationId xmlns:a16="http://schemas.microsoft.com/office/drawing/2014/main" id="{09D39675-C698-41CE-A383-5FE501AFA7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598" y="2770556"/>
            <a:ext cx="5736114" cy="215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2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Caracteristicas</a:t>
            </a:r>
            <a:endParaRPr lang="en-US" dirty="0"/>
          </a:p>
        </p:txBody>
      </p:sp>
      <p:sp>
        <p:nvSpPr>
          <p:cNvPr id="11" name="Rectangle 10">
            <a:extLst>
              <a:ext uri="{FF2B5EF4-FFF2-40B4-BE49-F238E27FC236}">
                <a16:creationId xmlns:a16="http://schemas.microsoft.com/office/drawing/2014/main" id="{65BDC7F3-1D4B-4F19-A52F-A40F09DD7BBC}"/>
              </a:ext>
            </a:extLst>
          </p:cNvPr>
          <p:cNvSpPr/>
          <p:nvPr/>
        </p:nvSpPr>
        <p:spPr>
          <a:xfrm>
            <a:off x="375384" y="1846445"/>
            <a:ext cx="4798195" cy="487519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285750" indent="-285750" algn="just">
              <a:buFont typeface="Arial" panose="020B0604020202020204" pitchFamily="34" charset="0"/>
              <a:buChar char="•"/>
            </a:pPr>
            <a:r>
              <a:rPr lang="es-MX" sz="1600" dirty="0"/>
              <a:t>La arquitectura de </a:t>
            </a:r>
            <a:r>
              <a:rPr lang="es-MX" sz="1600" dirty="0" err="1"/>
              <a:t>Von</a:t>
            </a:r>
            <a:r>
              <a:rPr lang="es-MX" sz="1600" dirty="0"/>
              <a:t> Neumann es un diseño teórico basado en el concepto de computadora del programa almacenado.</a:t>
            </a:r>
          </a:p>
          <a:p>
            <a:pPr marL="285750" indent="-285750" algn="just">
              <a:buFont typeface="Arial" panose="020B0604020202020204" pitchFamily="34" charset="0"/>
              <a:buChar char="•"/>
            </a:pPr>
            <a:r>
              <a:rPr lang="es-MX" sz="1600" dirty="0"/>
              <a:t>La arquitectura de </a:t>
            </a:r>
            <a:r>
              <a:rPr lang="es-MX" sz="1600" dirty="0" err="1"/>
              <a:t>Von</a:t>
            </a:r>
            <a:r>
              <a:rPr lang="es-MX" sz="1600" dirty="0"/>
              <a:t> Neumann tiene un solo bus que se utiliza para obtener instrucciones y transferir datos. Más importante aún, la operación debe programarse porque no se pueden realizar al mismo tiempo.</a:t>
            </a:r>
          </a:p>
          <a:p>
            <a:pPr marL="285750" indent="-285750" algn="just">
              <a:buFont typeface="Arial" panose="020B0604020202020204" pitchFamily="34" charset="0"/>
              <a:buChar char="•"/>
            </a:pPr>
            <a:r>
              <a:rPr lang="es-MX" sz="1600" dirty="0"/>
              <a:t>En la arquitectura de </a:t>
            </a:r>
            <a:r>
              <a:rPr lang="es-MX" sz="1600" dirty="0" err="1"/>
              <a:t>Von</a:t>
            </a:r>
            <a:r>
              <a:rPr lang="es-MX" sz="1600" dirty="0"/>
              <a:t> Neumann, la unidad de procesamiento requeriría dos ciclos de reloj para completar una instrucción.</a:t>
            </a:r>
          </a:p>
          <a:p>
            <a:pPr marL="285750" indent="-285750" algn="just">
              <a:buFont typeface="Arial" panose="020B0604020202020204" pitchFamily="34" charset="0"/>
              <a:buChar char="•"/>
            </a:pPr>
            <a:r>
              <a:rPr lang="es-MX" sz="1600" dirty="0"/>
              <a:t>La arquitectura de </a:t>
            </a:r>
            <a:r>
              <a:rPr lang="es-MX" sz="1600" dirty="0" err="1"/>
              <a:t>von</a:t>
            </a:r>
            <a:r>
              <a:rPr lang="es-MX" sz="1600" dirty="0"/>
              <a:t> Neumann generalmente se usa literalmente en todas las máquinas, desde computadoras de escritorio, computadoras portátiles, computadoras de alto rendimiento hasta estaciones de trabajo.</a:t>
            </a:r>
          </a:p>
        </p:txBody>
      </p:sp>
      <p:sp>
        <p:nvSpPr>
          <p:cNvPr id="13" name="Rectangle 12">
            <a:extLst>
              <a:ext uri="{FF2B5EF4-FFF2-40B4-BE49-F238E27FC236}">
                <a16:creationId xmlns:a16="http://schemas.microsoft.com/office/drawing/2014/main" id="{89283C4C-04AA-4123-99B0-642175D631AB}"/>
              </a:ext>
            </a:extLst>
          </p:cNvPr>
          <p:cNvSpPr/>
          <p:nvPr/>
        </p:nvSpPr>
        <p:spPr>
          <a:xfrm>
            <a:off x="5390147" y="1846446"/>
            <a:ext cx="6347861" cy="487519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285750" indent="-285750" algn="just">
              <a:buFont typeface="Arial" panose="020B0604020202020204" pitchFamily="34" charset="0"/>
              <a:buChar char="•"/>
            </a:pPr>
            <a:r>
              <a:rPr lang="es-MX" sz="1600" dirty="0"/>
              <a:t>La arquitectura de Harvard es una arquitectura informática moderna basada en el modelo informático basado en retransmisión Harvard Mark I.</a:t>
            </a:r>
          </a:p>
          <a:p>
            <a:pPr marL="285750" indent="-285750" algn="just">
              <a:buFont typeface="Arial" panose="020B0604020202020204" pitchFamily="34" charset="0"/>
              <a:buChar char="•"/>
            </a:pPr>
            <a:r>
              <a:rPr lang="es-MX" sz="1600" dirty="0"/>
              <a:t>La arquitectura de Harvard tiene un espacio de memoria separado para instrucciones y datos que separa físicamente las señales y el código de almacenamiento y la memoria de datos, lo que a su vez permite acceder a cada uno de los sistemas de memoria simultáneamente.</a:t>
            </a:r>
          </a:p>
          <a:p>
            <a:pPr marL="285750" indent="-285750" algn="just">
              <a:buFont typeface="Arial" panose="020B0604020202020204" pitchFamily="34" charset="0"/>
              <a:buChar char="•"/>
            </a:pPr>
            <a:r>
              <a:rPr lang="es-MX" sz="1600" dirty="0"/>
              <a:t>En la arquitectura de Harvard, la unidad de procesamiento puede completar la instrucción en un ciclo si se han establecido los planes de canalización apropiados.</a:t>
            </a:r>
          </a:p>
          <a:p>
            <a:pPr marL="285750" indent="-285750" algn="just">
              <a:buFont typeface="Arial" panose="020B0604020202020204" pitchFamily="34" charset="0"/>
              <a:buChar char="•"/>
            </a:pPr>
            <a:r>
              <a:rPr lang="es-MX" sz="1600" dirty="0"/>
              <a:t>La arquitectura de Harvard es un nuevo concepto utilizado específicamente en microcontroladores y procesamiento de señal digital (DSP).</a:t>
            </a:r>
          </a:p>
          <a:p>
            <a:pPr marL="285750" indent="-285750" algn="just">
              <a:buFont typeface="Arial" panose="020B0604020202020204" pitchFamily="34" charset="0"/>
              <a:buChar char="•"/>
            </a:pPr>
            <a:r>
              <a:rPr lang="es-MX" sz="1600" dirty="0"/>
              <a:t>La arquitectura de Harvard es un tipo complejo de arquitectura porque emplea dos buses para instrucción y datos, un factor que hace que el desarrollo de la unidad de control sea relativamente más costoso.</a:t>
            </a:r>
          </a:p>
        </p:txBody>
      </p:sp>
    </p:spTree>
    <p:extLst>
      <p:ext uri="{BB962C8B-B14F-4D97-AF65-F5344CB8AC3E}">
        <p14:creationId xmlns:p14="http://schemas.microsoft.com/office/powerpoint/2010/main" val="46471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71413"/>
            <a:ext cx="11573197" cy="724247"/>
          </a:xfrm>
        </p:spPr>
        <p:txBody>
          <a:bodyPr/>
          <a:lstStyle/>
          <a:p>
            <a:r>
              <a:rPr lang="en-US" dirty="0" err="1"/>
              <a:t>Caracteristicas</a:t>
            </a:r>
            <a:endParaRPr lang="en-US" dirty="0"/>
          </a:p>
        </p:txBody>
      </p:sp>
      <p:graphicFrame>
        <p:nvGraphicFramePr>
          <p:cNvPr id="5" name="Table 4">
            <a:extLst>
              <a:ext uri="{FF2B5EF4-FFF2-40B4-BE49-F238E27FC236}">
                <a16:creationId xmlns:a16="http://schemas.microsoft.com/office/drawing/2014/main" id="{ABD4D5F4-5393-4083-AE76-61108446ACAB}"/>
              </a:ext>
            </a:extLst>
          </p:cNvPr>
          <p:cNvGraphicFramePr>
            <a:graphicFrameLocks noGrp="1"/>
          </p:cNvGraphicFramePr>
          <p:nvPr/>
        </p:nvGraphicFramePr>
        <p:xfrm>
          <a:off x="274320" y="1323089"/>
          <a:ext cx="11622406" cy="5380908"/>
        </p:xfrm>
        <a:graphic>
          <a:graphicData uri="http://schemas.openxmlformats.org/drawingml/2006/table">
            <a:tbl>
              <a:tblPr firstRow="1" firstCol="1" bandRow="1">
                <a:tableStyleId>{5C22544A-7EE6-4342-B048-85BDC9FD1C3A}</a:tableStyleId>
              </a:tblPr>
              <a:tblGrid>
                <a:gridCol w="1817865">
                  <a:extLst>
                    <a:ext uri="{9D8B030D-6E8A-4147-A177-3AD203B41FA5}">
                      <a16:colId xmlns:a16="http://schemas.microsoft.com/office/drawing/2014/main" val="3352601006"/>
                    </a:ext>
                  </a:extLst>
                </a:gridCol>
                <a:gridCol w="4708563">
                  <a:extLst>
                    <a:ext uri="{9D8B030D-6E8A-4147-A177-3AD203B41FA5}">
                      <a16:colId xmlns:a16="http://schemas.microsoft.com/office/drawing/2014/main" val="3113467117"/>
                    </a:ext>
                  </a:extLst>
                </a:gridCol>
                <a:gridCol w="5095978">
                  <a:extLst>
                    <a:ext uri="{9D8B030D-6E8A-4147-A177-3AD203B41FA5}">
                      <a16:colId xmlns:a16="http://schemas.microsoft.com/office/drawing/2014/main" val="3308148445"/>
                    </a:ext>
                  </a:extLst>
                </a:gridCol>
              </a:tblGrid>
              <a:tr h="645171">
                <a:tc>
                  <a:txBody>
                    <a:bodyPr/>
                    <a:lstStyle/>
                    <a:p>
                      <a:pPr>
                        <a:lnSpc>
                          <a:spcPct val="107000"/>
                        </a:lnSpc>
                        <a:spcAft>
                          <a:spcPts val="800"/>
                        </a:spcAft>
                      </a:pPr>
                      <a:r>
                        <a:rPr lang="es-MX" sz="1400" dirty="0">
                          <a:effectLst/>
                          <a:latin typeface="+mj-lt"/>
                        </a:rPr>
                        <a:t>Punto de comparación</a:t>
                      </a:r>
                      <a:endParaRPr lang="es-MX" sz="1400" dirty="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dirty="0">
                          <a:effectLst/>
                          <a:latin typeface="+mj-lt"/>
                        </a:rPr>
                        <a:t>Arquitectura de Harvard</a:t>
                      </a:r>
                      <a:endParaRPr lang="es-MX" sz="1400" dirty="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Arquitectura de von Neumann</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3125016631"/>
                  </a:ext>
                </a:extLst>
              </a:tr>
              <a:tr h="1072762">
                <a:tc>
                  <a:txBody>
                    <a:bodyPr/>
                    <a:lstStyle/>
                    <a:p>
                      <a:pPr>
                        <a:lnSpc>
                          <a:spcPct val="107000"/>
                        </a:lnSpc>
                        <a:spcAft>
                          <a:spcPts val="800"/>
                        </a:spcAft>
                      </a:pPr>
                      <a:r>
                        <a:rPr lang="es-MX" sz="1400" dirty="0">
                          <a:effectLst/>
                          <a:latin typeface="+mj-lt"/>
                        </a:rPr>
                        <a:t>Disposición</a:t>
                      </a:r>
                      <a:endParaRPr lang="es-MX" sz="1400" dirty="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En la arquitectura de Harvard, la CPU está conectada con la memoria de datos (RAM) y la memoria de programa (ROM), por separado.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En la arquitectura de Von-Neumann, no hay datos separados y memoria de programa. En cambio, se proporciona una conexión de memoria única a la CPU.</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921402759"/>
                  </a:ext>
                </a:extLst>
              </a:tr>
              <a:tr h="858967">
                <a:tc>
                  <a:txBody>
                    <a:bodyPr/>
                    <a:lstStyle/>
                    <a:p>
                      <a:pPr>
                        <a:lnSpc>
                          <a:spcPct val="107000"/>
                        </a:lnSpc>
                        <a:spcAft>
                          <a:spcPts val="800"/>
                        </a:spcAft>
                      </a:pPr>
                      <a:r>
                        <a:rPr lang="es-MX" sz="1400">
                          <a:effectLst/>
                          <a:latin typeface="+mj-lt"/>
                        </a:rPr>
                        <a:t>Requisitos de hardware</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Requiere más hardware, ya que requerirá un bus de datos y direcciones por separado para cada memoria.</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A diferencia de la arquitectura de Harvard, esto requiere menos hardware ya que solo se necesita alcanzar una memoria común.</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4241925613"/>
                  </a:ext>
                </a:extLst>
              </a:tr>
              <a:tr h="658484">
                <a:tc>
                  <a:txBody>
                    <a:bodyPr/>
                    <a:lstStyle/>
                    <a:p>
                      <a:pPr>
                        <a:lnSpc>
                          <a:spcPct val="107000"/>
                        </a:lnSpc>
                        <a:spcAft>
                          <a:spcPts val="800"/>
                        </a:spcAft>
                      </a:pPr>
                      <a:r>
                        <a:rPr lang="es-MX" sz="1400">
                          <a:effectLst/>
                          <a:latin typeface="+mj-lt"/>
                        </a:rPr>
                        <a:t>Los requisitos de espacio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Esto requiere más espacio.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La arquitectura de Von-Neumann requiere menos espacio.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1602304383"/>
                  </a:ext>
                </a:extLst>
              </a:tr>
              <a:tr h="858967">
                <a:tc>
                  <a:txBody>
                    <a:bodyPr/>
                    <a:lstStyle/>
                    <a:p>
                      <a:pPr>
                        <a:lnSpc>
                          <a:spcPct val="107000"/>
                        </a:lnSpc>
                        <a:spcAft>
                          <a:spcPts val="800"/>
                        </a:spcAft>
                      </a:pPr>
                      <a:r>
                        <a:rPr lang="es-MX" sz="1400">
                          <a:effectLst/>
                          <a:latin typeface="+mj-lt"/>
                        </a:rPr>
                        <a:t>Velocidad de ejecución</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La velocidad de ejecución es más rápida porque el procesador obtiene datos e instrucciones simultáneamente.</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La velocidad de ejecución es más lenta ya que no puede obtener los datos y las instrucciones al mismo tiempo.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440341096"/>
                  </a:ext>
                </a:extLst>
              </a:tr>
              <a:tr h="1286557">
                <a:tc>
                  <a:txBody>
                    <a:bodyPr/>
                    <a:lstStyle/>
                    <a:p>
                      <a:pPr>
                        <a:lnSpc>
                          <a:spcPct val="107000"/>
                        </a:lnSpc>
                        <a:spcAft>
                          <a:spcPts val="800"/>
                        </a:spcAft>
                      </a:pPr>
                      <a:r>
                        <a:rPr lang="es-MX" sz="1400">
                          <a:effectLst/>
                          <a:latin typeface="+mj-lt"/>
                        </a:rPr>
                        <a:t>Uso del espacio</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a:effectLst/>
                          <a:latin typeface="+mj-lt"/>
                        </a:rPr>
                        <a:t>Resulta un desperdicio de espacio ya que si el espacio se deja en la memoria de datos, entonces la memoria de instrucciones no puede usar el espacio de la memoria de datos y viceversa.</a:t>
                      </a:r>
                      <a:endParaRPr lang="es-MX" sz="1400">
                        <a:effectLst/>
                        <a:latin typeface="+mj-lt"/>
                        <a:ea typeface="Calibri" panose="020F0502020204030204" pitchFamily="34" charset="0"/>
                        <a:cs typeface="Arial" panose="020B0604020202020204" pitchFamily="34" charset="0"/>
                      </a:endParaRPr>
                    </a:p>
                  </a:txBody>
                  <a:tcPr marL="92027" marR="92027" marT="92027" marB="92027" anchor="ctr"/>
                </a:tc>
                <a:tc>
                  <a:txBody>
                    <a:bodyPr/>
                    <a:lstStyle/>
                    <a:p>
                      <a:pPr>
                        <a:lnSpc>
                          <a:spcPct val="107000"/>
                        </a:lnSpc>
                        <a:spcAft>
                          <a:spcPts val="800"/>
                        </a:spcAft>
                      </a:pPr>
                      <a:r>
                        <a:rPr lang="es-MX" sz="1400" dirty="0">
                          <a:effectLst/>
                          <a:latin typeface="+mj-lt"/>
                        </a:rPr>
                        <a:t>El espacio no se desperdicia porque el espacio de la memoria de datos puede ser utilizado por la memoria de instrucciones y viceversa.</a:t>
                      </a:r>
                      <a:endParaRPr lang="es-MX" sz="1400" dirty="0">
                        <a:effectLst/>
                        <a:latin typeface="+mj-lt"/>
                        <a:ea typeface="Calibri" panose="020F0502020204030204" pitchFamily="34" charset="0"/>
                        <a:cs typeface="Arial" panose="020B0604020202020204" pitchFamily="34" charset="0"/>
                      </a:endParaRPr>
                    </a:p>
                  </a:txBody>
                  <a:tcPr marL="92027" marR="92027" marT="92027" marB="92027" anchor="ctr"/>
                </a:tc>
                <a:extLst>
                  <a:ext uri="{0D108BD9-81ED-4DB2-BD59-A6C34878D82A}">
                    <a16:rowId xmlns:a16="http://schemas.microsoft.com/office/drawing/2014/main" val="3893951131"/>
                  </a:ext>
                </a:extLst>
              </a:tr>
            </a:tbl>
          </a:graphicData>
        </a:graphic>
      </p:graphicFrame>
    </p:spTree>
    <p:extLst>
      <p:ext uri="{BB962C8B-B14F-4D97-AF65-F5344CB8AC3E}">
        <p14:creationId xmlns:p14="http://schemas.microsoft.com/office/powerpoint/2010/main" val="57518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9">
            <a:extLst>
              <a:ext uri="{FF2B5EF4-FFF2-40B4-BE49-F238E27FC236}">
                <a16:creationId xmlns:a16="http://schemas.microsoft.com/office/drawing/2014/main" id="{7F406EDE-FDDC-44FF-9BAF-8E910E79C9D3}"/>
              </a:ext>
            </a:extLst>
          </p:cNvPr>
          <p:cNvSpPr/>
          <p:nvPr/>
        </p:nvSpPr>
        <p:spPr>
          <a:xfrm>
            <a:off x="5807865" y="1322196"/>
            <a:ext cx="6209047" cy="1182063"/>
          </a:xfrm>
          <a:prstGeom prst="rect">
            <a:avLst/>
          </a:prstGeom>
          <a:solidFill>
            <a:schemeClr val="tx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8" name="Rounded Rectangle 9">
            <a:extLst>
              <a:ext uri="{FF2B5EF4-FFF2-40B4-BE49-F238E27FC236}">
                <a16:creationId xmlns:a16="http://schemas.microsoft.com/office/drawing/2014/main" id="{F1C109CF-C9D0-4A24-85DE-737A363F8618}"/>
              </a:ext>
            </a:extLst>
          </p:cNvPr>
          <p:cNvSpPr/>
          <p:nvPr/>
        </p:nvSpPr>
        <p:spPr>
          <a:xfrm>
            <a:off x="5869905" y="3567270"/>
            <a:ext cx="6209047" cy="1182063"/>
          </a:xfrm>
          <a:prstGeom prst="rect">
            <a:avLst/>
          </a:prstGeom>
          <a:solidFill>
            <a:schemeClr val="tx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0" name="TextBox 49">
            <a:extLst>
              <a:ext uri="{FF2B5EF4-FFF2-40B4-BE49-F238E27FC236}">
                <a16:creationId xmlns:a16="http://schemas.microsoft.com/office/drawing/2014/main" id="{F8D4529F-300E-42FF-BE74-2A6F62C842ED}"/>
              </a:ext>
            </a:extLst>
          </p:cNvPr>
          <p:cNvSpPr txBox="1"/>
          <p:nvPr/>
        </p:nvSpPr>
        <p:spPr>
          <a:xfrm>
            <a:off x="7351007" y="438039"/>
            <a:ext cx="4789757" cy="923330"/>
          </a:xfrm>
          <a:prstGeom prst="rect">
            <a:avLst/>
          </a:prstGeom>
          <a:noFill/>
        </p:spPr>
        <p:txBody>
          <a:bodyPr wrap="square" rtlCol="0" anchor="ctr">
            <a:spAutoFit/>
          </a:bodyPr>
          <a:lstStyle/>
          <a:p>
            <a:r>
              <a:rPr lang="en-US" altLang="ko-KR" sz="5400" b="1" dirty="0">
                <a:solidFill>
                  <a:schemeClr val="accent4"/>
                </a:solidFill>
                <a:cs typeface="Arial" pitchFamily="34" charset="0"/>
              </a:rPr>
              <a:t>Von Neumann</a:t>
            </a:r>
          </a:p>
        </p:txBody>
      </p:sp>
      <p:sp>
        <p:nvSpPr>
          <p:cNvPr id="51" name="TextBox 50">
            <a:extLst>
              <a:ext uri="{FF2B5EF4-FFF2-40B4-BE49-F238E27FC236}">
                <a16:creationId xmlns:a16="http://schemas.microsoft.com/office/drawing/2014/main" id="{06EF3310-EA70-4275-99CE-59C69245AC95}"/>
              </a:ext>
            </a:extLst>
          </p:cNvPr>
          <p:cNvSpPr txBox="1"/>
          <p:nvPr/>
        </p:nvSpPr>
        <p:spPr>
          <a:xfrm>
            <a:off x="9365382" y="2709555"/>
            <a:ext cx="2877845" cy="923330"/>
          </a:xfrm>
          <a:prstGeom prst="rect">
            <a:avLst/>
          </a:prstGeom>
          <a:noFill/>
        </p:spPr>
        <p:txBody>
          <a:bodyPr wrap="square" rtlCol="0" anchor="ctr">
            <a:spAutoFit/>
          </a:bodyPr>
          <a:lstStyle/>
          <a:p>
            <a:r>
              <a:rPr lang="en-GB" altLang="ko-KR" sz="5400" b="1" dirty="0">
                <a:solidFill>
                  <a:schemeClr val="accent5"/>
                </a:solidFill>
                <a:cs typeface="Arial" pitchFamily="34" charset="0"/>
              </a:rPr>
              <a:t>Harvard</a:t>
            </a:r>
            <a:endParaRPr lang="ko-KR" altLang="en-US" sz="5400" b="1" dirty="0">
              <a:solidFill>
                <a:schemeClr val="accent5"/>
              </a:solidFill>
              <a:cs typeface="Arial" pitchFamily="34" charset="0"/>
            </a:endParaRPr>
          </a:p>
        </p:txBody>
      </p:sp>
      <p:sp>
        <p:nvSpPr>
          <p:cNvPr id="2" name="TextBox 1">
            <a:extLst>
              <a:ext uri="{FF2B5EF4-FFF2-40B4-BE49-F238E27FC236}">
                <a16:creationId xmlns:a16="http://schemas.microsoft.com/office/drawing/2014/main" id="{6D127A99-0460-4B22-B4BD-F53BE7FCF1DC}"/>
              </a:ext>
            </a:extLst>
          </p:cNvPr>
          <p:cNvSpPr txBox="1"/>
          <p:nvPr/>
        </p:nvSpPr>
        <p:spPr>
          <a:xfrm>
            <a:off x="5839899" y="3577020"/>
            <a:ext cx="5961198" cy="1200329"/>
          </a:xfrm>
          <a:prstGeom prst="rect">
            <a:avLst/>
          </a:prstGeom>
          <a:noFill/>
        </p:spPr>
        <p:txBody>
          <a:bodyPr wrap="square" rtlCol="0">
            <a:spAutoFit/>
          </a:bodyPr>
          <a:lstStyle/>
          <a:p>
            <a:pPr algn="just"/>
            <a:r>
              <a:rPr lang="es-MX" dirty="0">
                <a:solidFill>
                  <a:schemeClr val="bg1">
                    <a:lumMod val="95000"/>
                  </a:schemeClr>
                </a:solidFill>
              </a:rPr>
              <a:t>Este tipo de arquitectura tiene una amplia aplicación en los productos de procesamiento de video y audio. Con cada herramienta para procesar video y audio se podrá advertir la figura de la arquitectura Harvard.</a:t>
            </a:r>
          </a:p>
        </p:txBody>
      </p:sp>
      <p:sp>
        <p:nvSpPr>
          <p:cNvPr id="3" name="Rectangle 2">
            <a:extLst>
              <a:ext uri="{FF2B5EF4-FFF2-40B4-BE49-F238E27FC236}">
                <a16:creationId xmlns:a16="http://schemas.microsoft.com/office/drawing/2014/main" id="{A7F715C4-8315-4E4E-A793-5A98D494B98C}"/>
              </a:ext>
            </a:extLst>
          </p:cNvPr>
          <p:cNvSpPr/>
          <p:nvPr/>
        </p:nvSpPr>
        <p:spPr>
          <a:xfrm>
            <a:off x="5839899" y="1328561"/>
            <a:ext cx="6096000" cy="1200329"/>
          </a:xfrm>
          <a:prstGeom prst="rect">
            <a:avLst/>
          </a:prstGeom>
        </p:spPr>
        <p:txBody>
          <a:bodyPr>
            <a:spAutoFit/>
          </a:bodyPr>
          <a:lstStyle/>
          <a:p>
            <a:pPr algn="just"/>
            <a:r>
              <a:rPr lang="es-MX" dirty="0">
                <a:solidFill>
                  <a:schemeClr val="bg1">
                    <a:lumMod val="95000"/>
                  </a:schemeClr>
                </a:solidFill>
              </a:rPr>
              <a:t>La gran mayoría de las computadoras están basados en esta arquitectura. Los modelos basados en x86 de Intel se diseñaron bajo esta arquitectura por ser mas viable para su comercialización</a:t>
            </a:r>
          </a:p>
        </p:txBody>
      </p:sp>
    </p:spTree>
    <p:extLst>
      <p:ext uri="{BB962C8B-B14F-4D97-AF65-F5344CB8AC3E}">
        <p14:creationId xmlns:p14="http://schemas.microsoft.com/office/powerpoint/2010/main" val="2498161071"/>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4671</TotalTime>
  <Words>2161</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Malgun Gothic</vt:lpstr>
      <vt:lpstr>Arial</vt:lpstr>
      <vt:lpstr>Arial Unicode MS</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Jorge Luis Zumaya</cp:lastModifiedBy>
  <cp:revision>81</cp:revision>
  <dcterms:created xsi:type="dcterms:W3CDTF">2020-01-20T05:08:25Z</dcterms:created>
  <dcterms:modified xsi:type="dcterms:W3CDTF">2020-10-28T03:33:47Z</dcterms:modified>
</cp:coreProperties>
</file>