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0" r:id="rId3"/>
    <p:sldId id="258" r:id="rId4"/>
    <p:sldId id="259" r:id="rId5"/>
    <p:sldId id="269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-5715"/>
            <a:ext cx="12185015" cy="68510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5" y="1270"/>
            <a:ext cx="12157075" cy="6835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0" y="5080"/>
            <a:ext cx="12197080" cy="68573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6898" y="1326370"/>
            <a:ext cx="8734777" cy="44310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领域非常广</a:t>
            </a:r>
            <a:endParaRPr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latin typeface="+mn-ea"/>
              </a:rPr>
              <a:t>Java </a:t>
            </a:r>
            <a:r>
              <a:rPr lang="zh-CN" altLang="en-US" sz="1400" b="1" dirty="0">
                <a:latin typeface="+mn-ea"/>
              </a:rPr>
              <a:t>技术具有卓越的通用性、高效性、平台移植性和安全性，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广泛应用于</a:t>
            </a:r>
            <a:r>
              <a:rPr lang="en-US" altLang="zh-CN" sz="1400" b="1" dirty="0">
                <a:latin typeface="+mn-ea"/>
              </a:rPr>
              <a:t>PC</a:t>
            </a:r>
            <a:r>
              <a:rPr lang="zh-CN" altLang="en-US" sz="1400" b="1" dirty="0">
                <a:latin typeface="+mn-ea"/>
              </a:rPr>
              <a:t>、数据中心、游戏控制台、科学超级计算机、移动电话和互联网，所以说</a:t>
            </a:r>
            <a:r>
              <a:rPr lang="en-US" altLang="zh-CN" sz="1400" b="1" dirty="0">
                <a:latin typeface="+mn-ea"/>
                <a:sym typeface="+mn-ea"/>
              </a:rPr>
              <a:t>Java</a:t>
            </a:r>
            <a:r>
              <a:rPr lang="zh-CN" altLang="en-US" sz="1400" b="1" dirty="0">
                <a:latin typeface="+mn-ea"/>
                <a:sym typeface="+mn-ea"/>
              </a:rPr>
              <a:t>的应用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领域非常广</a:t>
            </a:r>
            <a:r>
              <a:rPr lang="zh-CN" altLang="en-US" sz="1400" b="1" dirty="0">
                <a:latin typeface="+mn-ea"/>
                <a:sym typeface="+mn-ea"/>
              </a:rPr>
              <a:t>，</a:t>
            </a:r>
            <a:r>
              <a:rPr lang="zh-CN" altLang="en-US" sz="1400" b="1" dirty="0">
                <a:latin typeface="+mn-ea"/>
              </a:rPr>
              <a:t>同时拥有全球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最大的开发者专业社群</a:t>
            </a:r>
            <a:endParaRPr lang="zh-CN" altLang="en-US" sz="14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+mn-ea"/>
              </a:rPr>
              <a:t>需求量大</a:t>
            </a:r>
            <a:endParaRPr lang="zh-CN" altLang="en-US" sz="1600" b="1" dirty="0">
              <a:latin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latin typeface="+mn-ea"/>
              </a:rPr>
              <a:t>Java</a:t>
            </a:r>
            <a:r>
              <a:rPr lang="zh-CN" altLang="en-US" sz="1400" b="1" dirty="0">
                <a:latin typeface="+mn-ea"/>
              </a:rPr>
              <a:t>是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全球最流行的开发语言</a:t>
            </a:r>
            <a:r>
              <a:rPr lang="zh-CN" altLang="en-US" sz="1400" b="1" dirty="0">
                <a:latin typeface="+mn-ea"/>
              </a:rPr>
              <a:t>，我国的软件开发人才极为缺乏，其中</a:t>
            </a:r>
            <a:r>
              <a:rPr lang="en-US" altLang="zh-CN" sz="1400" b="1" dirty="0">
                <a:latin typeface="+mn-ea"/>
              </a:rPr>
              <a:t>java</a:t>
            </a:r>
            <a:r>
              <a:rPr lang="zh-CN" altLang="en-US" sz="1400" b="1" dirty="0">
                <a:latin typeface="+mn-ea"/>
              </a:rPr>
              <a:t>人才缺口最大，对</a:t>
            </a:r>
            <a:r>
              <a:rPr lang="en-US" altLang="zh-CN" sz="1400" b="1" dirty="0">
                <a:latin typeface="+mn-ea"/>
              </a:rPr>
              <a:t>java</a:t>
            </a:r>
            <a:r>
              <a:rPr lang="zh-CN" altLang="en-US" sz="1400" b="1" dirty="0">
                <a:latin typeface="+mn-ea"/>
              </a:rPr>
              <a:t>软件工程师的需求达到全部需求量的</a:t>
            </a:r>
            <a:r>
              <a:rPr lang="en-US" altLang="zh-CN" sz="1400" b="1" dirty="0">
                <a:latin typeface="+mn-ea"/>
              </a:rPr>
              <a:t>60%-70%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又是安卓开发的基础</a:t>
            </a:r>
            <a:r>
              <a:rPr lang="zh-CN" altLang="en-US" sz="1400" b="1" dirty="0">
                <a:latin typeface="+mn-ea"/>
              </a:rPr>
              <a:t>，所以人才的需求又增加一大波。</a:t>
            </a:r>
            <a:endParaRPr lang="zh-CN" altLang="en-US" sz="14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+mn-ea"/>
              </a:rPr>
              <a:t>就业方向非常广</a:t>
            </a:r>
            <a:endParaRPr lang="zh-CN" altLang="en-US" sz="1600" b="1" dirty="0">
              <a:latin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+mn-ea"/>
              </a:rPr>
              <a:t>学完可应聘</a:t>
            </a:r>
            <a:r>
              <a:rPr lang="en-US" altLang="zh-CN" sz="1400" b="1" dirty="0">
                <a:latin typeface="+mn-ea"/>
              </a:rPr>
              <a:t>java\h5\android\</a:t>
            </a:r>
            <a:r>
              <a:rPr lang="zh-CN" altLang="en-US" sz="1400" b="1" dirty="0">
                <a:latin typeface="+mn-ea"/>
              </a:rPr>
              <a:t>大数据</a:t>
            </a:r>
            <a:r>
              <a:rPr lang="en-US" altLang="zh-CN" sz="1400" b="1" dirty="0">
                <a:latin typeface="+mn-ea"/>
              </a:rPr>
              <a:t>\</a:t>
            </a:r>
            <a:r>
              <a:rPr lang="zh-CN" altLang="en-US" sz="1400" b="1" dirty="0">
                <a:latin typeface="+mn-ea"/>
              </a:rPr>
              <a:t>架构</a:t>
            </a:r>
            <a:r>
              <a:rPr lang="zh-CN" altLang="en-US" sz="1400" b="1" dirty="0">
                <a:latin typeface="+mn-ea"/>
              </a:rPr>
              <a:t>师等职位。。。</a:t>
            </a:r>
            <a:endParaRPr lang="zh-CN" altLang="en-US" sz="1400" b="1" dirty="0">
              <a:latin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是一门世界最好的语言</a:t>
            </a:r>
            <a:r>
              <a:rPr lang="zh-CN" altLang="en-US" sz="1400" b="1" dirty="0">
                <a:latin typeface="+mn-ea"/>
              </a:rPr>
              <a:t>，学会了</a:t>
            </a:r>
            <a:r>
              <a:rPr lang="en-US" altLang="zh-CN" sz="1400" b="1" dirty="0">
                <a:latin typeface="+mn-ea"/>
              </a:rPr>
              <a:t>Java</a:t>
            </a:r>
            <a:r>
              <a:rPr lang="zh-CN" altLang="en-US" sz="1400" b="1" dirty="0">
                <a:latin typeface="+mn-ea"/>
              </a:rPr>
              <a:t>再学习其它语言</a:t>
            </a:r>
            <a:r>
              <a:rPr lang="en-US" altLang="zh-CN" sz="1400" b="1" dirty="0">
                <a:latin typeface="+mn-ea"/>
                <a:sym typeface="+mn-ea"/>
              </a:rPr>
              <a:t>php,ios,python</a:t>
            </a:r>
            <a:r>
              <a:rPr lang="zh-CN" altLang="en-US" sz="1400" b="1" dirty="0">
                <a:latin typeface="+mn-ea"/>
                <a:sym typeface="+mn-ea"/>
              </a:rPr>
              <a:t>等非常容易上手</a:t>
            </a:r>
            <a:endParaRPr lang="zh-CN" altLang="en-US" sz="1400" b="1" dirty="0">
              <a:latin typeface="+mn-ea"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+mn-ea"/>
              </a:rPr>
              <a:t>一个星期或者半个月就可以做项目</a:t>
            </a:r>
            <a:endParaRPr lang="zh-CN" altLang="en-US" sz="1400" b="1" dirty="0">
              <a:latin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400" b="1" dirty="0">
              <a:latin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总结：学了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，你可以在招聘网上投递的职位非常多</a:t>
            </a:r>
            <a:endParaRPr lang="zh-CN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30" y="815000"/>
            <a:ext cx="4221996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n-ea"/>
              </a:rPr>
              <a:t>Java</a:t>
            </a:r>
            <a:r>
              <a:rPr kumimoji="1" lang="zh-CN" altLang="en-US" sz="2400" b="1" dirty="0">
                <a:latin typeface="+mn-ea"/>
              </a:rPr>
              <a:t>的就业前景和形势</a:t>
            </a:r>
            <a:endParaRPr kumimoji="1" lang="en-US" altLang="zh-CN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6010" y="1640840"/>
            <a:ext cx="9986010" cy="37846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跟着上课老师的课程大纲学习，掌握课堂知识点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勤做笔记，如果上课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走神或者没听懂的知识点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，记下时间，再倒回去看视频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复习时看视频，尽量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1.5~2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倍来看视频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课后多练代码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尽量老师一边讲课，同学们一边写代码，当场掌握知识点。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不懂的多问老师与同学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，因为毕业后，不一定才能能及时帮到你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要有自己的思维，做一个功能或者需求时，想想有没有另一种方法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多与同班同学交流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，丰富情感生活，以后好互相推荐工作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脑子累了要休息，尽量不要晚上通宵写代码，身体要紧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每周或者两周要去参加一个活动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集体打球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。</a:t>
            </a:r>
            <a:endParaRPr kumimoji="1"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还有一点是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学程序开发，有时是枯澡无味的，要忍住无聊和寂寞，特别是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基础</a:t>
            </a:r>
            <a:endParaRPr kumimoji="1" lang="zh-CN" altLang="en-US" sz="1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4410" y="732790"/>
            <a:ext cx="454977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n-ea"/>
              </a:rPr>
              <a:t>Java</a:t>
            </a:r>
            <a:r>
              <a:rPr kumimoji="1" lang="zh-CN" altLang="en-US" sz="2400" b="1" dirty="0">
                <a:latin typeface="+mn-ea"/>
              </a:rPr>
              <a:t>的学习方法和建议</a:t>
            </a:r>
            <a:endParaRPr kumimoji="1" lang="en-US" altLang="zh-CN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18207" y="969433"/>
            <a:ext cx="7754807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+mn-ea"/>
              </a:rPr>
              <a:t>学习前要谨记一些心态</a:t>
            </a:r>
            <a:endParaRPr kumimoji="1" lang="en-US" altLang="zh-CN" sz="24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8380" y="1656080"/>
            <a:ext cx="9686925" cy="2584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+mn-ea"/>
              </a:rPr>
              <a:t>只要努力掌握课堂知识和老师的建议再加上自己的信心，找份较满意工资的工作是没有问题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+mn-ea"/>
              </a:rPr>
              <a:t>一个班不可能每个都拿高薪，工资高的不一定是知识掌握的最好的那位同学。有时高薪看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天时地利人和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+mn-ea"/>
              </a:rPr>
              <a:t>学习</a:t>
            </a:r>
            <a:r>
              <a:rPr kumimoji="1" lang="en-US" altLang="zh-CN" b="1" dirty="0">
                <a:latin typeface="+mn-ea"/>
              </a:rPr>
              <a:t>Java</a:t>
            </a:r>
            <a:r>
              <a:rPr kumimoji="1" lang="zh-CN" altLang="en-US" b="1" dirty="0">
                <a:latin typeface="+mn-ea"/>
              </a:rPr>
              <a:t>找工作，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只是你的一个起点</a:t>
            </a:r>
            <a:r>
              <a:rPr kumimoji="1" lang="zh-CN" altLang="en-US" b="1" dirty="0">
                <a:latin typeface="+mn-ea"/>
              </a:rPr>
              <a:t>，以后你还会学习其它的语言，或者说不干程序员这份工作也说不定。</a:t>
            </a:r>
            <a:r>
              <a:rPr kumimoji="1" lang="zh-CN" altLang="en-US" b="1" dirty="0">
                <a:solidFill>
                  <a:schemeClr val="accent2"/>
                </a:solidFill>
                <a:latin typeface="+mn-ea"/>
              </a:rPr>
              <a:t>（</a:t>
            </a:r>
            <a:r>
              <a:rPr kumimoji="1" lang="en-US" altLang="zh-CN" b="1" dirty="0" err="1">
                <a:solidFill>
                  <a:schemeClr val="accent2"/>
                </a:solidFill>
                <a:latin typeface="+mn-ea"/>
              </a:rPr>
              <a:t>sina</a:t>
            </a:r>
            <a:r>
              <a:rPr kumimoji="1" lang="zh-CN" altLang="en-US" b="1" dirty="0">
                <a:solidFill>
                  <a:schemeClr val="accent2"/>
                </a:solidFill>
                <a:latin typeface="+mn-ea"/>
              </a:rPr>
              <a:t>一程序员辞职卖水果）</a:t>
            </a:r>
            <a:endParaRPr kumimoji="1" lang="en-US" altLang="zh-CN" b="1" dirty="0">
              <a:solidFill>
                <a:schemeClr val="accent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+mn-ea"/>
              </a:rPr>
              <a:t>只要学精一门语言，不用怕以后这门语言不值钱，不用怕以后找不到工作。经验是最值钱的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34940" y="544322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郭永峰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1368" y="99203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大纲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21435" y="1546225"/>
            <a:ext cx="36753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endParaRPr kumimoji="1" lang="zh-CN" altLang="en-US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n-ea"/>
                <a:sym typeface="+mn-ea"/>
              </a:rPr>
              <a:t>Java</a:t>
            </a:r>
            <a:r>
              <a:rPr kumimoji="1" lang="zh-CN" altLang="en-US" b="1" dirty="0">
                <a:latin typeface="+mn-ea"/>
                <a:sym typeface="+mn-ea"/>
              </a:rPr>
              <a:t>在公司里是用于干啥的？</a:t>
            </a:r>
            <a:endParaRPr kumimoji="1" lang="en-US" altLang="zh-CN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n-ea"/>
              </a:rPr>
              <a:t>Java</a:t>
            </a:r>
            <a:r>
              <a:rPr kumimoji="1" lang="zh-CN" altLang="en-US" b="1" dirty="0">
                <a:latin typeface="+mn-ea"/>
              </a:rPr>
              <a:t>的招聘需求及薪资</a:t>
            </a:r>
            <a:endParaRPr kumimoji="1" lang="en-US" altLang="zh-CN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n-ea"/>
              </a:rPr>
              <a:t>Java</a:t>
            </a:r>
            <a:r>
              <a:rPr kumimoji="1" lang="zh-CN" altLang="en-US" b="1" dirty="0">
                <a:latin typeface="+mn-ea"/>
              </a:rPr>
              <a:t>的就业前景和形势</a:t>
            </a:r>
            <a:endParaRPr kumimoji="1" lang="zh-CN" altLang="en-US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n-ea"/>
                <a:sym typeface="+mn-ea"/>
              </a:rPr>
              <a:t>Java</a:t>
            </a:r>
            <a:r>
              <a:rPr kumimoji="1" lang="zh-CN" altLang="en-US" b="1" dirty="0">
                <a:latin typeface="+mn-ea"/>
                <a:sym typeface="+mn-ea"/>
              </a:rPr>
              <a:t>的职业规划发展方向</a:t>
            </a:r>
            <a:endParaRPr kumimoji="1" lang="en-US" altLang="zh-CN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n-ea"/>
              </a:rPr>
              <a:t>Java</a:t>
            </a:r>
            <a:r>
              <a:rPr kumimoji="1" lang="zh-CN" altLang="en-US" b="1" dirty="0">
                <a:latin typeface="+mn-ea"/>
              </a:rPr>
              <a:t>的学习方法和建议</a:t>
            </a:r>
            <a:endParaRPr kumimoji="1" lang="en-US" altLang="zh-CN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n-ea"/>
              </a:rPr>
              <a:t>学习前要谨记一些心态</a:t>
            </a:r>
            <a:endParaRPr kumimoji="1"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97819" y="1044389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n-ea"/>
                <a:sym typeface="+mn-ea"/>
              </a:rPr>
              <a:t>Java</a:t>
            </a:r>
            <a:r>
              <a:rPr kumimoji="1" lang="zh-CN" altLang="en-US" sz="2400" b="1" dirty="0">
                <a:latin typeface="+mn-ea"/>
                <a:sym typeface="+mn-ea"/>
              </a:rPr>
              <a:t>在公司里是用于干啥的？</a:t>
            </a:r>
            <a:endParaRPr kumimoji="1" lang="en-US" altLang="zh-CN" sz="24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7819" y="1721299"/>
            <a:ext cx="6395720" cy="341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marL="342900" indent="-342900" algn="l">
              <a:lnSpc>
                <a:spcPct val="200000"/>
              </a:lnSpc>
              <a:buFont typeface="+mj-ea"/>
              <a:buAutoNum type="circleNumDbPlai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web: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银行系统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银行网站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酒店系统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&amp;N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多后台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管理系统</a:t>
            </a: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200000"/>
              </a:lnSpc>
              <a:buFont typeface="+mj-ea"/>
              <a:buAutoNum type="circleNumDbPlai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android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是用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写的，今年出了新的kotlin语言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android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提供数据访问接口、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大数据（马云说过 “大”是计算的意思）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桌面应用（比较少开发桌面应用）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200000"/>
              </a:lnSpc>
              <a:buFont typeface="+mj-ea"/>
              <a:buAutoNum type="circleNumDbPlai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………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772160"/>
            <a:ext cx="10002520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1076960"/>
            <a:ext cx="10166350" cy="4704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109345"/>
            <a:ext cx="1037336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802005"/>
            <a:ext cx="9918700" cy="5253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4763" y="722484"/>
            <a:ext cx="5173345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n-ea"/>
              </a:rPr>
              <a:t>Java</a:t>
            </a:r>
            <a:r>
              <a:rPr kumimoji="1" lang="zh-CN" altLang="en-US" sz="2400" b="1" dirty="0">
                <a:latin typeface="+mn-ea"/>
              </a:rPr>
              <a:t>的招聘需求及薪资</a:t>
            </a:r>
            <a:r>
              <a:rPr kumimoji="1" lang="en-US" altLang="zh-CN" sz="2400" b="1" dirty="0">
                <a:latin typeface="+mn-ea"/>
              </a:rPr>
              <a:t>(</a:t>
            </a:r>
            <a:r>
              <a:rPr kumimoji="1" lang="zh-CN" altLang="en-US" sz="2400" b="1" dirty="0">
                <a:latin typeface="+mn-ea"/>
              </a:rPr>
              <a:t>广州</a:t>
            </a:r>
            <a:r>
              <a:rPr kumimoji="1" lang="en-US" altLang="zh-CN" sz="2400" b="1" dirty="0">
                <a:latin typeface="+mn-ea"/>
              </a:rPr>
              <a:t>&amp;</a:t>
            </a:r>
            <a:r>
              <a:rPr kumimoji="1" lang="zh-CN" altLang="en-US" sz="2400" b="1" dirty="0">
                <a:latin typeface="+mn-ea"/>
              </a:rPr>
              <a:t>深圳</a:t>
            </a:r>
            <a:r>
              <a:rPr kumimoji="1" lang="en-US" altLang="zh-CN" sz="2400" b="1" dirty="0">
                <a:latin typeface="+mn-ea"/>
              </a:rPr>
              <a:t>)</a:t>
            </a:r>
            <a:endParaRPr kumimoji="1" lang="en-US" altLang="zh-CN" sz="24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335" y="1343025"/>
            <a:ext cx="4060190" cy="4742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40" y="1343025"/>
            <a:ext cx="4090670" cy="4742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4618" y="832300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n-ea"/>
              </a:rPr>
              <a:t>Java</a:t>
            </a:r>
            <a:r>
              <a:rPr kumimoji="1" lang="zh-CN" altLang="en-US" sz="2400" b="1" dirty="0">
                <a:latin typeface="+mn-ea"/>
              </a:rPr>
              <a:t>的职业规划发展方向</a:t>
            </a:r>
            <a:endParaRPr kumimoji="1" lang="en-US" altLang="zh-CN" sz="24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4618" y="1419895"/>
            <a:ext cx="6864350" cy="3830955"/>
          </a:xfrm>
          <a:prstGeom prst="rect">
            <a:avLst/>
          </a:prstGeom>
        </p:spPr>
        <p:txBody>
          <a:bodyPr wrap="none">
            <a:spAutoFit/>
          </a:bodyPr>
          <a:p>
            <a:pPr indent="0">
              <a:lnSpc>
                <a:spcPct val="150000"/>
              </a:lnSpc>
              <a:buNone/>
            </a:pP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屌丝</a:t>
            </a:r>
            <a:r>
              <a:rPr lang="en-US" altLang="zh-CN" sz="1600" b="1" dirty="0">
                <a:latin typeface="+mn-ea"/>
              </a:rPr>
              <a:t>java</a:t>
            </a:r>
            <a:r>
              <a:rPr lang="zh-CN" altLang="en-US" sz="1600" b="1" dirty="0">
                <a:latin typeface="+mn-ea"/>
              </a:rPr>
              <a:t>程序员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项目组组长</a:t>
            </a:r>
            <a:r>
              <a:rPr lang="zh-CN" altLang="en-US" sz="1600" b="1" dirty="0">
                <a:latin typeface="+mn-ea"/>
              </a:rPr>
              <a:t>：管理一个小团队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技术总监</a:t>
            </a:r>
            <a:r>
              <a:rPr lang="zh-CN" altLang="en-US" sz="1600" b="1" dirty="0">
                <a:latin typeface="+mn-ea"/>
              </a:rPr>
              <a:t>：主要把控项目中技术一块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软件系统架构师</a:t>
            </a:r>
            <a:r>
              <a:rPr lang="zh-CN" altLang="en-US" sz="1600" b="1" dirty="0">
                <a:latin typeface="+mn-ea"/>
              </a:rPr>
              <a:t>：负责整个项目的架构和技术实施方案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技术合伙人</a:t>
            </a:r>
            <a:r>
              <a:rPr lang="zh-CN" altLang="en-US" sz="1600" b="1" dirty="0">
                <a:latin typeface="+mn-ea"/>
              </a:rPr>
              <a:t>：公司的技术一把手，以技术来占公司股份，不需要花钱买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软件营销</a:t>
            </a:r>
            <a:r>
              <a:rPr lang="zh-CN" altLang="en-US" sz="1600" b="1" dirty="0">
                <a:latin typeface="+mn-ea"/>
              </a:rPr>
              <a:t>：成为一个软件方面的销售高手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当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讲师</a:t>
            </a:r>
            <a:r>
              <a:rPr lang="zh-CN" altLang="en-US" sz="1600" b="1" dirty="0">
                <a:latin typeface="+mn-ea"/>
              </a:rPr>
              <a:t>：传授你的工作经验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创业</a:t>
            </a:r>
            <a:r>
              <a:rPr lang="zh-CN" altLang="en-US" sz="1600" b="1" dirty="0">
                <a:latin typeface="+mn-ea"/>
              </a:rPr>
              <a:t>：与其他好友同事创业，开自己的公司，接外包或者做自己的产品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+mn-ea"/>
              </a:rPr>
              <a:t>赚得一定财富后，回老家开小店过小日子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方正舒体</vt:lpstr>
      <vt:lpstr>仿宋</vt:lpstr>
      <vt:lpstr>华文仿宋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42</cp:revision>
  <dcterms:created xsi:type="dcterms:W3CDTF">2015-05-05T08:02:00Z</dcterms:created>
  <dcterms:modified xsi:type="dcterms:W3CDTF">2018-01-10T15:55:31Z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