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48"/>
  </p:notesMasterIdLst>
  <p:sldIdLst>
    <p:sldId id="619" r:id="rId3"/>
    <p:sldId id="400" r:id="rId4"/>
    <p:sldId id="650" r:id="rId5"/>
    <p:sldId id="659" r:id="rId6"/>
    <p:sldId id="656" r:id="rId7"/>
    <p:sldId id="657" r:id="rId8"/>
    <p:sldId id="621" r:id="rId9"/>
    <p:sldId id="538" r:id="rId10"/>
    <p:sldId id="620" r:id="rId11"/>
    <p:sldId id="623" r:id="rId12"/>
    <p:sldId id="637" r:id="rId13"/>
    <p:sldId id="638" r:id="rId14"/>
    <p:sldId id="639" r:id="rId15"/>
    <p:sldId id="544" r:id="rId16"/>
    <p:sldId id="640" r:id="rId17"/>
    <p:sldId id="661" r:id="rId18"/>
    <p:sldId id="641" r:id="rId19"/>
    <p:sldId id="643" r:id="rId20"/>
    <p:sldId id="642" r:id="rId21"/>
    <p:sldId id="644" r:id="rId22"/>
    <p:sldId id="625" r:id="rId23"/>
    <p:sldId id="626" r:id="rId24"/>
    <p:sldId id="616" r:id="rId25"/>
    <p:sldId id="617" r:id="rId26"/>
    <p:sldId id="655" r:id="rId27"/>
    <p:sldId id="594" r:id="rId28"/>
    <p:sldId id="517" r:id="rId29"/>
    <p:sldId id="595" r:id="rId30"/>
    <p:sldId id="648" r:id="rId31"/>
    <p:sldId id="596" r:id="rId32"/>
    <p:sldId id="653" r:id="rId33"/>
    <p:sldId id="599" r:id="rId34"/>
    <p:sldId id="614" r:id="rId35"/>
    <p:sldId id="630" r:id="rId36"/>
    <p:sldId id="605" r:id="rId37"/>
    <p:sldId id="651" r:id="rId38"/>
    <p:sldId id="652" r:id="rId39"/>
    <p:sldId id="654" r:id="rId40"/>
    <p:sldId id="603" r:id="rId41"/>
    <p:sldId id="610" r:id="rId42"/>
    <p:sldId id="611" r:id="rId43"/>
    <p:sldId id="607" r:id="rId44"/>
    <p:sldId id="609" r:id="rId45"/>
    <p:sldId id="608" r:id="rId46"/>
    <p:sldId id="66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7735" autoAdjust="0"/>
  </p:normalViewPr>
  <p:slideViewPr>
    <p:cSldViewPr snapToGrid="0">
      <p:cViewPr varScale="1">
        <p:scale>
          <a:sx n="81" d="100"/>
          <a:sy n="81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276F-86A2-4C07-8E93-8F3F5C967182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8C26-EFB6-4F9E-854D-AEC636D40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A8C26-EFB6-4F9E-854D-AEC636D408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0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我们可以把镜像看作类，把容器看作类实例化后的对象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A8C26-EFB6-4F9E-854D-AEC636D408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1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Docker Registry</a:t>
            </a:r>
            <a:r>
              <a:rPr lang="zh-CN" altLang="en-US" dirty="0"/>
              <a:t>中可以包含多个仓库（</a:t>
            </a:r>
            <a:r>
              <a:rPr lang="en-US" altLang="zh-CN" dirty="0"/>
              <a:t>Repository</a:t>
            </a:r>
            <a:r>
              <a:rPr lang="zh-CN" altLang="en-US" dirty="0"/>
              <a:t>）；每个仓库可以包含多个标签（</a:t>
            </a:r>
            <a:r>
              <a:rPr lang="en-US" altLang="zh-CN" dirty="0"/>
              <a:t>Tag</a:t>
            </a:r>
            <a:r>
              <a:rPr lang="zh-CN" altLang="en-US" dirty="0"/>
              <a:t>）；每个标签对应一个镜像。</a:t>
            </a:r>
          </a:p>
          <a:p>
            <a:endParaRPr lang="zh-CN" altLang="en-US" dirty="0"/>
          </a:p>
          <a:p>
            <a:r>
              <a:rPr lang="zh-CN" altLang="en-US" dirty="0"/>
              <a:t>通常，一个仓库会包含同一个软件不同版本的镜像，而标签对应该软件的各个版本。我们可以通过</a:t>
            </a:r>
            <a:r>
              <a:rPr lang="en-US" altLang="zh-CN" dirty="0"/>
              <a:t>&lt;</a:t>
            </a:r>
            <a:r>
              <a:rPr lang="zh-CN" altLang="en-US" dirty="0"/>
              <a:t>仓库名</a:t>
            </a:r>
            <a:r>
              <a:rPr lang="en-US" altLang="zh-CN" dirty="0"/>
              <a:t>&gt;:&lt;</a:t>
            </a:r>
            <a:r>
              <a:rPr lang="zh-CN" altLang="en-US" dirty="0"/>
              <a:t>标签</a:t>
            </a:r>
            <a:r>
              <a:rPr lang="en-US" altLang="zh-CN" dirty="0"/>
              <a:t>&gt;</a:t>
            </a:r>
            <a:r>
              <a:rPr lang="zh-CN" altLang="en-US" dirty="0"/>
              <a:t>的格式来指定具体是这个软件哪个版本的镜像。如果不给出标签，将以</a:t>
            </a:r>
            <a:r>
              <a:rPr lang="en-US" altLang="zh-CN" dirty="0"/>
              <a:t>latest</a:t>
            </a:r>
            <a:r>
              <a:rPr lang="zh-CN" altLang="en-US" dirty="0"/>
              <a:t>作为默认标签。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A8C26-EFB6-4F9E-854D-AEC636D408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6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A8C26-EFB6-4F9E-854D-AEC636D408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9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FF42-77CF-4FB5-9283-363C71DD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1908E-0622-4862-ABDF-39CDC1FD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509F4-E73E-4502-9695-F92CE82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85CA-3CCA-4354-8A23-A633F915C7C5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743A8-CB1D-4E49-B023-03517E17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191CC-EE66-46E0-90A6-2CAA937B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C15D-C614-4CF7-86C7-84411DF1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DF4D9B-D875-4750-9239-4734295E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8BE4-B9AD-4DE1-924C-B1AF709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DF3A-4F53-4952-B7BF-C7DED892073D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E052F-21AB-4640-94FC-76FBC84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C4BB2-75A7-4B0D-BE7A-60B3F983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D65BD-074D-44FA-9EC2-75EAA8D9F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AA6CF-689E-4B0D-B8C4-FBC597391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DA818-818C-4DD5-A110-617129D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C8C6-F639-46DB-BF79-FC6841B256F9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09EE3-2D5C-4037-B6FA-AE262A8A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9A82F-1E05-49EE-B692-9327DD0D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壁纸\PPT\透明院徽组合-白底横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" y="78786"/>
            <a:ext cx="272891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83C28AE7-1CE3-4568-8DD3-E6CA98E4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6DD93BD-6631-4176-BDBD-56ED05236BC8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296728A9-7F74-4EE1-A4CD-0E16562C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C1092-2442-4955-97AC-ED5A5839E6DA}"/>
              </a:ext>
            </a:extLst>
          </p:cNvPr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solidFill>
            <a:srgbClr val="018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1FAF26-C0BA-4B95-8A8C-76FFF94AC729}"/>
              </a:ext>
            </a:extLst>
          </p:cNvPr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solidFill>
            <a:srgbClr val="018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00C5EA0-249A-415F-A710-D9E974B5DB51}"/>
              </a:ext>
            </a:extLst>
          </p:cNvPr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638A7F96-0C21-4982-90C6-1AA0292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0189FF"/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2" name="组合 4">
            <a:extLst>
              <a:ext uri="{FF2B5EF4-FFF2-40B4-BE49-F238E27FC236}">
                <a16:creationId xmlns:a16="http://schemas.microsoft.com/office/drawing/2014/main" id="{5613410F-0D80-4ED5-992A-B94DA3182DF7}"/>
              </a:ext>
            </a:extLst>
          </p:cNvPr>
          <p:cNvGrpSpPr/>
          <p:nvPr userDrawn="1"/>
        </p:nvGrpSpPr>
        <p:grpSpPr>
          <a:xfrm>
            <a:off x="1172210" y="949191"/>
            <a:ext cx="7438390" cy="497205"/>
            <a:chOff x="711835" y="935355"/>
            <a:chExt cx="7438390" cy="497205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F64BBFE-1B8A-4694-829F-8DDA3D36F956}"/>
                </a:ext>
              </a:extLst>
            </p:cNvPr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chemeClr val="accent1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98FF1F3-869F-425C-B346-26A6BD18F102}"/>
                </a:ext>
              </a:extLst>
            </p:cNvPr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0189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等腰三角形 1024">
              <a:extLst>
                <a:ext uri="{FF2B5EF4-FFF2-40B4-BE49-F238E27FC236}">
                  <a16:creationId xmlns:a16="http://schemas.microsoft.com/office/drawing/2014/main" id="{63582BAF-FE77-4A52-A08F-8DE6C83D82F6}"/>
                </a:ext>
              </a:extLst>
            </p:cNvPr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7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壁纸\PPT\透明院徽组合-白底横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" y="78786"/>
            <a:ext cx="272891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6B01B8F3-EA96-4526-8278-A6DE5194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1ED4C00-10CD-49EF-868F-669335A42818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7E3EF9B-C5E3-4DE6-A9D6-10CD4639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6502E6-EAC6-449F-8D14-206F27B207FF}"/>
              </a:ext>
            </a:extLst>
          </p:cNvPr>
          <p:cNvSpPr/>
          <p:nvPr userDrawn="1"/>
        </p:nvSpPr>
        <p:spPr>
          <a:xfrm>
            <a:off x="0" y="6461587"/>
            <a:ext cx="12192000" cy="192021"/>
          </a:xfrm>
          <a:prstGeom prst="rect">
            <a:avLst/>
          </a:prstGeom>
          <a:solidFill>
            <a:srgbClr val="018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FCD9DF-24DD-4E79-811D-95D6C9DBB7C9}"/>
              </a:ext>
            </a:extLst>
          </p:cNvPr>
          <p:cNvSpPr/>
          <p:nvPr userDrawn="1"/>
        </p:nvSpPr>
        <p:spPr>
          <a:xfrm flipV="1">
            <a:off x="0" y="6365575"/>
            <a:ext cx="12192000" cy="60959"/>
          </a:xfrm>
          <a:prstGeom prst="rect">
            <a:avLst/>
          </a:prstGeom>
          <a:solidFill>
            <a:srgbClr val="018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4438F7D-35C3-4E2C-8619-20E0B884B972}"/>
              </a:ext>
            </a:extLst>
          </p:cNvPr>
          <p:cNvSpPr/>
          <p:nvPr userDrawn="1"/>
        </p:nvSpPr>
        <p:spPr>
          <a:xfrm>
            <a:off x="10896533" y="6125549"/>
            <a:ext cx="672075" cy="67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B8DD4C44-CC53-4168-B53D-80905A64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0189FF"/>
                </a:solidFill>
                <a:latin typeface="Broadway" panose="04040905080B02020502" pitchFamily="82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2050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10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C516-FEB7-4915-A013-A10B0EA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160A-FBC5-4BFC-AC8D-6FB24FDC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D50F-6641-40EB-B7DB-B631F7E3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747F-DEB4-4E52-999A-05079FA1CA06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A8214-A28D-4305-90E6-2797AB3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31829-09B9-43F1-A2F2-4BDD3056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9333-9586-446F-804E-57200F27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861B5-A660-4C44-8872-737667C0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8DCA-4293-4315-8C76-8994812A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D86-230F-4801-99CE-EE2E6F54D848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40A16-6850-4799-B035-AAF6F56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4ABB5-273E-493E-8171-A7EA4AE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8BF-C82E-4D63-BC0D-7B5D4100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3F2D-6E11-46E8-8CDE-3DD0F900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9BA1D-5C5F-4D71-AC5B-964139B0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098E2-8C97-4C72-944B-C4174BA9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89F-43EF-4F57-BFEC-D028BB1C9F06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58634-2E6E-4CCD-BCCD-1381007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0A1AB-737D-45BF-8CAD-FDAFDB3B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058B-1581-45F6-B765-1A361787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1E928-2303-4458-AE5E-510C1BA2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2A74B-A6F9-4221-9374-9705C1D3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C125B-575D-4578-98A8-50FE4D78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13696-CC25-4EAB-A0BF-19959A93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5CA6DB-107B-44D2-9D1D-CE2110E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9550-D07B-4D59-9208-3B6778C23061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BC7B7-FD13-4EC3-847F-964EDC4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9A048-011D-4230-B045-1D9FA69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A7101-0177-40CE-B31E-2CEF908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E29A9-7D64-4CBD-ADD7-28D25BF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1E2F-891B-476D-91A7-49B85155C11C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56BD-95D7-4996-AF22-C4580C23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38BC-4CE6-4CA0-ADD6-0DADEE53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976DD-3680-44DC-9ADB-692A761D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0D44-F4A6-45C3-976A-C7D48B566147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BA4B6-7519-441D-9025-FB9339A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F7784-E1FE-4AEA-AC22-EDD06829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B4D9-89F9-4219-8665-03C0FEE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FC0B9-7325-45A4-B056-EABE702C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CEB34-3E14-4FC6-A938-64BDF757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2FC08-485C-47ED-87A2-0074307D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6F85-A7FF-4A40-BB41-EEE45FF07EB6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3ABEA-A317-4616-BBF3-A39F1E46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2206-21C8-4925-A209-78A2F7B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02D5-54F3-4CFB-B577-68D09A39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735FB6-32FC-4979-9E85-93DB57EF7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A887A-4296-4E65-A302-ACE665F6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57B9D-F71D-4CE1-B4C7-3E05000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1506-55D8-4809-A33C-504010170309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1011B-FFC0-4949-A445-888BC0E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7C3B-C282-4083-8CD0-F4D7636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1C08-3E43-43A8-8725-2AA24A6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DEF10-34DE-468C-91E4-29296F3F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02A9F-B5A8-4753-BB76-071BDFAC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1F8F-A3BC-4127-82B9-38F2DEA97A39}" type="datetime1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411F2-E292-44A8-8D56-CE8E4F8A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FB54C-FD03-4393-96EA-1767BB74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3180-0009-48DE-B11C-1DEDC7A13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5E2A871F-C98D-48C3-98D5-3ADD31B8BEB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562D1683-4B1E-4C37-BD1E-FC414A1E99F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7327261/article/details/108835620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云平台开发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信息科学与技术学院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苏泽荫</a:t>
            </a:r>
          </a:p>
          <a:p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3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6"/>
    </mc:Choice>
    <mc:Fallback xmlns="">
      <p:transition spd="slow" advTm="205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937BC1-620B-4D6E-9283-CE736B50FC3E}"/>
              </a:ext>
            </a:extLst>
          </p:cNvPr>
          <p:cNvSpPr txBox="1"/>
          <p:nvPr/>
        </p:nvSpPr>
        <p:spPr>
          <a:xfrm>
            <a:off x="1544031" y="1524937"/>
            <a:ext cx="9466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挑战杯比赛演讲材料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077" y="2410039"/>
            <a:ext cx="63055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初赛：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十张图片、三个视频、两个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文档、一个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、一个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+</a:t>
            </a:r>
          </a:p>
          <a:p>
            <a:pPr>
              <a:buClr>
                <a:srgbClr val="FF0000"/>
              </a:buClr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迅雷影音、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wps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、福昕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阅读器、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IntelliJ IDEA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等安装程序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	+</a:t>
            </a:r>
          </a:p>
          <a:p>
            <a:pPr>
              <a:buClr>
                <a:srgbClr val="FF0000"/>
              </a:buClr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环境配置程序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（自动安装所有软件，自动配置环境变量和软件相关配置）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043014" y="3324237"/>
            <a:ext cx="714375" cy="3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7830" y="3277676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压缩文件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97295" y="3038475"/>
            <a:ext cx="98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打包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77875" y="3216668"/>
            <a:ext cx="14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比赛现场下载解压运行</a:t>
            </a:r>
          </a:p>
        </p:txBody>
      </p:sp>
      <p:sp>
        <p:nvSpPr>
          <p:cNvPr id="10" name="右箭头 9"/>
          <p:cNvSpPr/>
          <p:nvPr/>
        </p:nvSpPr>
        <p:spPr>
          <a:xfrm>
            <a:off x="8896350" y="3305187"/>
            <a:ext cx="771525" cy="33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0113168" y="3864872"/>
            <a:ext cx="280988" cy="116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77785" y="38608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发现问题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17360" y="504253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修改文档和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8162925" y="5042538"/>
            <a:ext cx="1252537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07685" y="471091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比赛结束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25630" y="5026181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压缩文件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863298" y="3006507"/>
            <a:ext cx="98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网盘</a:t>
            </a:r>
          </a:p>
        </p:txBody>
      </p:sp>
      <p:sp>
        <p:nvSpPr>
          <p:cNvPr id="21" name="左箭头 20"/>
          <p:cNvSpPr/>
          <p:nvPr/>
        </p:nvSpPr>
        <p:spPr>
          <a:xfrm>
            <a:off x="5700713" y="5042538"/>
            <a:ext cx="1252537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062127" y="4710914"/>
            <a:ext cx="6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58909" y="5039519"/>
            <a:ext cx="7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网盘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7655207" y="2040284"/>
            <a:ext cx="908495" cy="714387"/>
          </a:xfrm>
          <a:prstGeom prst="wedgeRectCallout">
            <a:avLst>
              <a:gd name="adj1" fmla="val -20833"/>
              <a:gd name="adj2" fmla="val 13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镜像</a:t>
            </a:r>
          </a:p>
        </p:txBody>
      </p:sp>
      <p:sp>
        <p:nvSpPr>
          <p:cNvPr id="27" name="云形标注 26"/>
          <p:cNvSpPr/>
          <p:nvPr/>
        </p:nvSpPr>
        <p:spPr>
          <a:xfrm>
            <a:off x="8997505" y="2050364"/>
            <a:ext cx="1228250" cy="86484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仓库</a:t>
            </a:r>
          </a:p>
        </p:txBody>
      </p:sp>
      <p:sp>
        <p:nvSpPr>
          <p:cNvPr id="30" name="椭圆形标注 29"/>
          <p:cNvSpPr/>
          <p:nvPr/>
        </p:nvSpPr>
        <p:spPr>
          <a:xfrm>
            <a:off x="10436373" y="2272787"/>
            <a:ext cx="1183415" cy="802680"/>
          </a:xfrm>
          <a:prstGeom prst="wedgeEllipseCallout">
            <a:avLst>
              <a:gd name="adj1" fmla="val -31296"/>
              <a:gd name="adj2" fmla="val 81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291512" y="537416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重新打包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</p:spTree>
    <p:extLst>
      <p:ext uri="{BB962C8B-B14F-4D97-AF65-F5344CB8AC3E}">
        <p14:creationId xmlns:p14="http://schemas.microsoft.com/office/powerpoint/2010/main" val="421591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2" grpId="0" animBg="1"/>
      <p:bldP spid="14" grpId="0"/>
      <p:bldP spid="15" grpId="0"/>
      <p:bldP spid="16" grpId="0" animBg="1"/>
      <p:bldP spid="17" grpId="0"/>
      <p:bldP spid="18" grpId="0"/>
      <p:bldP spid="19" grpId="0"/>
      <p:bldP spid="21" grpId="0" animBg="1"/>
      <p:bldP spid="22" grpId="0"/>
      <p:bldP spid="23" grpId="0"/>
      <p:bldP spid="26" grpId="0" animBg="1"/>
      <p:bldP spid="27" grpId="0" animBg="1"/>
      <p:bldP spid="30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5489E72-F5C2-4902-ACFC-711A056E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63" y="1369369"/>
            <a:ext cx="9119810" cy="498931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A471B-33C1-4661-9F47-DDF935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运行</a:t>
            </a:r>
            <a:r>
              <a:rPr lang="en-US" altLang="zh-CN" sz="3200" b="1" dirty="0" err="1">
                <a:solidFill>
                  <a:srgbClr val="FF0000"/>
                </a:solidFill>
              </a:rPr>
              <a:t>docker</a:t>
            </a:r>
            <a:r>
              <a:rPr lang="zh-CN" altLang="en-US" sz="3200" b="1" dirty="0">
                <a:solidFill>
                  <a:srgbClr val="FF0000"/>
                </a:solidFill>
              </a:rPr>
              <a:t>容器工作流程</a:t>
            </a:r>
          </a:p>
        </p:txBody>
      </p:sp>
    </p:spTree>
    <p:extLst>
      <p:ext uri="{BB962C8B-B14F-4D97-AF65-F5344CB8AC3E}">
        <p14:creationId xmlns:p14="http://schemas.microsoft.com/office/powerpoint/2010/main" val="122359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3200" b="1" dirty="0">
                <a:solidFill>
                  <a:srgbClr val="FF0000"/>
                </a:solidFill>
              </a:rPr>
              <a:t>Docker</a:t>
            </a:r>
            <a:r>
              <a:rPr lang="zh-CN" altLang="sv-SE" sz="3200" b="1" dirty="0">
                <a:solidFill>
                  <a:srgbClr val="FF0000"/>
                </a:solidFill>
              </a:rPr>
              <a:t>常用命令的使用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7DD316-7819-4318-AB37-F9F45D4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38333"/>
            <a:ext cx="5972510" cy="44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CDF80A-9BB5-4D87-A531-16EC596107F2}"/>
              </a:ext>
            </a:extLst>
          </p:cNvPr>
          <p:cNvSpPr txBox="1"/>
          <p:nvPr/>
        </p:nvSpPr>
        <p:spPr>
          <a:xfrm>
            <a:off x="1982534" y="1489715"/>
            <a:ext cx="822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hlinkClick r:id="rId3"/>
              </a:rPr>
              <a:t>官方文档</a:t>
            </a:r>
            <a:r>
              <a:rPr lang="zh-CN" altLang="en-US" b="1" dirty="0"/>
              <a:t>：</a:t>
            </a:r>
            <a:r>
              <a:rPr lang="en-US" altLang="zh-CN" b="1" dirty="0">
                <a:hlinkClick r:id="rId3"/>
              </a:rPr>
              <a:t>https://docs.docker.com/engine/reference/commandline/docker/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7412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19202" y="1482915"/>
            <a:ext cx="70366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镜像名字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[:TAG]       #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下载镜像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 nginx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 ubuntu:18.04  #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https://hub.docker.com/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搜索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10F000-3880-4ADE-A344-56CC5F6D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81" y="3091246"/>
            <a:ext cx="8622837" cy="26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1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19FB81E-CF7D-4DF9-BEB3-0C4738E0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54" y="1479404"/>
            <a:ext cx="6651193" cy="497268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A471B-33C1-4661-9F47-DDF935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14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73E0C1-ECF0-42C7-BC68-5C7B5FE4007F}"/>
              </a:ext>
            </a:extLst>
          </p:cNvPr>
          <p:cNvSpPr txBox="1">
            <a:spLocks noChangeArrowheads="1"/>
          </p:cNvSpPr>
          <p:nvPr/>
        </p:nvSpPr>
        <p:spPr>
          <a:xfrm>
            <a:off x="1727463" y="1437540"/>
            <a:ext cx="4136009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安装镜像的过程：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b="1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b="1" dirty="0"/>
          </a:p>
          <a:p>
            <a:pPr>
              <a:lnSpc>
                <a:spcPct val="80000"/>
              </a:lnSpc>
            </a:pPr>
            <a:endParaRPr lang="en-US" altLang="zh-CN" sz="1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09473" y="1500983"/>
            <a:ext cx="83169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sv-SE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images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[OPTIONS] 	#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列出本机上的镜像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OPTIONS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说明：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-a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列出本地所有的镜像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含中间映射层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-q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只显示镜像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--digests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显示镜像的摘要信息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--no-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trunc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显示完整的镜像信息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251B28-6A40-45C3-9DD7-104F704E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21" y="3642234"/>
            <a:ext cx="7704607" cy="2095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E71632-2AF4-49A0-8483-8A3E355E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513" y="3429000"/>
            <a:ext cx="2844946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2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8928E5-ED7B-420D-9A8E-A3BFDFA4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F7380C-CE00-4DA3-8DE6-3C2AA69C4BEF}"/>
              </a:ext>
            </a:extLst>
          </p:cNvPr>
          <p:cNvSpPr/>
          <p:nvPr/>
        </p:nvSpPr>
        <p:spPr>
          <a:xfrm>
            <a:off x="1180641" y="1503657"/>
            <a:ext cx="9830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Registry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中可以包含多个仓库（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Repository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）；每个仓库可以包含多个标签（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）；每个标签对应一个镜像。</a:t>
            </a: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通常，一个仓库会包含同一个软件不同版本的镜像，而标签对应该软件的各个版本。我们可以通过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仓库名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&gt;:&lt;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标签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的格式来指定具体是这个软件哪个版本的镜像。如果不给出标签，将以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latest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作为默认标签。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6B3A9-E566-4A61-9B57-A6112A3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22" y="3811981"/>
            <a:ext cx="7704607" cy="20952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032E01-2AC0-490B-A8DD-7685B6383BE6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8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容器命令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544088" y="1239094"/>
            <a:ext cx="8372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run [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可选参数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image 	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创建并运行指定的镜像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参数说明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--name=“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名字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指定容器名字，区分容器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-d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后台方式运行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-it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使用交互方式运行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进入容器查看内容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-p 		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主机端口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容器端口（配置主机端口映射到容器端口）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-P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随机指定端口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大写的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3D2EB-CAA3-4903-A7DD-D62E0B1D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00" y="3547418"/>
            <a:ext cx="6209727" cy="23631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0CEB83-5D39-4734-A6B8-CD268ACBB00F}"/>
              </a:ext>
            </a:extLst>
          </p:cNvPr>
          <p:cNvSpPr txBox="1"/>
          <p:nvPr/>
        </p:nvSpPr>
        <p:spPr>
          <a:xfrm>
            <a:off x="458880" y="6019015"/>
            <a:ext cx="112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容器运行必须有一个前台进程，如果没有前台进程执行，容器认为是空闲状态，就会自动退出。</a:t>
            </a:r>
          </a:p>
        </p:txBody>
      </p:sp>
    </p:spTree>
    <p:extLst>
      <p:ext uri="{BB962C8B-B14F-4D97-AF65-F5344CB8AC3E}">
        <p14:creationId xmlns:p14="http://schemas.microsoft.com/office/powerpoint/2010/main" val="282348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容器命令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10879" y="1405295"/>
            <a:ext cx="69813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#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查看正在运行的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-a   #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列出所有容器的运行记录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-l	#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显示最近创建的容器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-n=? #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显示最近创建的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个容器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-q   #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只显示容器的编号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54CA6E-D2F3-44BF-BC8A-548F4C3A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8" y="3429000"/>
            <a:ext cx="10713543" cy="22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30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容器命令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18894" y="1429098"/>
            <a:ext cx="6199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退出容器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exit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停止并退出容器（后台方式运行则仅退出）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Ctrl+P+Q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不停止容器退出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F18433-99D2-4D30-998E-12D03116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6" y="2696321"/>
            <a:ext cx="6370962" cy="19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60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21746" y="6269211"/>
            <a:ext cx="2134235" cy="365760"/>
          </a:xfrm>
        </p:spPr>
        <p:txBody>
          <a:bodyPr/>
          <a:lstStyle/>
          <a:p>
            <a:pPr>
              <a:lnSpc>
                <a:spcPct val="150000"/>
              </a:lnSpc>
            </a:pPr>
            <a:fld id="{0C913308-F349-4B6D-A68A-DD1791B4A57B}" type="slidenum">
              <a:rPr lang="zh-CN" altLang="en-US" smtClean="0"/>
              <a:pPr>
                <a:lnSpc>
                  <a:spcPct val="150000"/>
                </a:lnSpc>
              </a:pPr>
              <a:t>2</a:t>
            </a:fld>
            <a:endParaRPr lang="zh-CN" altLang="en-US" dirty="0"/>
          </a:p>
        </p:txBody>
      </p:sp>
      <p:grpSp>
        <p:nvGrpSpPr>
          <p:cNvPr id="3" name="组合 4"/>
          <p:cNvGrpSpPr/>
          <p:nvPr/>
        </p:nvGrpSpPr>
        <p:grpSpPr>
          <a:xfrm>
            <a:off x="2036589" y="1126522"/>
            <a:ext cx="7438390" cy="844446"/>
            <a:chOff x="711835" y="935355"/>
            <a:chExt cx="7438390" cy="844446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171575" y="1183640"/>
              <a:ext cx="6978650" cy="4445"/>
            </a:xfrm>
            <a:prstGeom prst="line">
              <a:avLst/>
            </a:prstGeom>
            <a:ln w="6350">
              <a:solidFill>
                <a:srgbClr val="FF7300"/>
              </a:solidFill>
              <a:prstDash val="sysDot"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11835" y="935355"/>
              <a:ext cx="497205" cy="49720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1024"/>
            <p:cNvSpPr/>
            <p:nvPr/>
          </p:nvSpPr>
          <p:spPr>
            <a:xfrm>
              <a:off x="780415" y="1033145"/>
              <a:ext cx="360045" cy="300990"/>
            </a:xfrm>
            <a:custGeom>
              <a:avLst/>
              <a:gdLst/>
              <a:ahLst/>
              <a:cxnLst/>
              <a:rect l="l" t="t" r="r" b="b"/>
              <a:pathLst>
                <a:path w="504056" h="421632">
                  <a:moveTo>
                    <a:pt x="252028" y="0"/>
                  </a:moveTo>
                  <a:lnTo>
                    <a:pt x="504056" y="216024"/>
                  </a:lnTo>
                  <a:lnTo>
                    <a:pt x="432048" y="216024"/>
                  </a:lnTo>
                  <a:lnTo>
                    <a:pt x="432048" y="421632"/>
                  </a:lnTo>
                  <a:lnTo>
                    <a:pt x="324036" y="421632"/>
                  </a:lnTo>
                  <a:lnTo>
                    <a:pt x="324036" y="312478"/>
                  </a:lnTo>
                  <a:lnTo>
                    <a:pt x="180020" y="312478"/>
                  </a:lnTo>
                  <a:lnTo>
                    <a:pt x="180020" y="421632"/>
                  </a:lnTo>
                  <a:lnTo>
                    <a:pt x="72008" y="421632"/>
                  </a:lnTo>
                  <a:lnTo>
                    <a:pt x="72008" y="216024"/>
                  </a:lnTo>
                  <a:lnTo>
                    <a:pt x="0" y="216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183103" y="1198744"/>
              <a:ext cx="243459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本章学习目标</a:t>
              </a: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FC99A4C-DBB2-4B67-86C0-E67B77D7B4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82718" y="2164749"/>
            <a:ext cx="5668963" cy="822325"/>
            <a:chOff x="1296" y="1824"/>
            <a:chExt cx="2976" cy="432"/>
          </a:xfrm>
        </p:grpSpPr>
        <p:sp>
          <p:nvSpPr>
            <p:cNvPr id="27" name="AutoShape 5">
              <a:extLst>
                <a:ext uri="{FF2B5EF4-FFF2-40B4-BE49-F238E27FC236}">
                  <a16:creationId xmlns:a16="http://schemas.microsoft.com/office/drawing/2014/main" id="{961C6435-724C-4F6B-92F3-D4D8A700398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CC66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BC685C31-BA16-46DE-AC72-F67A8BF9BAD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CC66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BD9910E0-1953-4F65-B42F-511E71C0D3B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镜像原理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B86A873D-21EA-40DA-93E6-46685396BD1F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CC66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2.1</a:t>
              </a:r>
            </a:p>
          </p:txBody>
        </p:sp>
      </p:grpSp>
      <p:grpSp>
        <p:nvGrpSpPr>
          <p:cNvPr id="31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8732" y="4168743"/>
            <a:ext cx="5668963" cy="822325"/>
            <a:chOff x="1296" y="1824"/>
            <a:chExt cx="2976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CC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镜像命令</a:t>
              </a:r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00CC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2.3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D49B1D21-E9DC-4E3B-A85D-37AC929CA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8732" y="3161964"/>
            <a:ext cx="5668963" cy="822325"/>
            <a:chOff x="1296" y="1824"/>
            <a:chExt cx="2976" cy="432"/>
          </a:xfrm>
        </p:grpSpPr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F04D92F0-C489-4EA9-94C7-F743DCB2CF68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AutoShape 21">
              <a:extLst>
                <a:ext uri="{FF2B5EF4-FFF2-40B4-BE49-F238E27FC236}">
                  <a16:creationId xmlns:a16="http://schemas.microsoft.com/office/drawing/2014/main" id="{89FA5AE0-F958-4E5D-B431-F1C99C6C337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511CD885-5D43-4ED6-B508-77F39E2B5695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27" cy="243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云平台搭建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69D1053-8663-4EBA-AEB9-4B97266BA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solidFill>
              <a:srgbClr val="0099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2.2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A2DEB9C-CC2F-4028-9C57-703BB4225FEF}"/>
              </a:ext>
            </a:extLst>
          </p:cNvPr>
          <p:cNvSpPr txBox="1"/>
          <p:nvPr/>
        </p:nvSpPr>
        <p:spPr>
          <a:xfrm>
            <a:off x="2706861" y="641421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章 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Docker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镜像</a:t>
            </a: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F0592EB5-A942-42D8-96A7-2DBCDC81E2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8732" y="5216902"/>
            <a:ext cx="5668963" cy="822325"/>
            <a:chOff x="1296" y="1824"/>
            <a:chExt cx="2976" cy="432"/>
          </a:xfrm>
          <a:solidFill>
            <a:srgbClr val="FF0000"/>
          </a:solidFill>
        </p:grpSpPr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8A3AC1BC-DAA0-481B-B9A5-7776020E312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AutoShape 11">
              <a:extLst>
                <a:ext uri="{FF2B5EF4-FFF2-40B4-BE49-F238E27FC236}">
                  <a16:creationId xmlns:a16="http://schemas.microsoft.com/office/drawing/2014/main" id="{6851E2FE-7489-4FCE-8DA4-7D8CCF62CED5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" name="Text Box 12">
              <a:extLst>
                <a:ext uri="{FF2B5EF4-FFF2-40B4-BE49-F238E27FC236}">
                  <a16:creationId xmlns:a16="http://schemas.microsoft.com/office/drawing/2014/main" id="{DD3E9511-2305-4D8F-85D0-1831371E6D6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535" cy="24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华文新魏" pitchFamily="2" charset="-122"/>
                </a:rPr>
                <a:t>Docker</a:t>
              </a:r>
              <a:r>
                <a:rPr lang="zh-CN" altLang="en-US" sz="2400" b="1" dirty="0">
                  <a:solidFill>
                    <a:schemeClr val="bg1"/>
                  </a:solidFill>
                  <a:ea typeface="华文新魏" pitchFamily="2" charset="-122"/>
                </a:rPr>
                <a:t>镜像应用实例</a:t>
              </a:r>
            </a:p>
          </p:txBody>
        </p:sp>
        <p:sp>
          <p:nvSpPr>
            <p:cNvPr id="44" name="Text Box 13">
              <a:extLst>
                <a:ext uri="{FF2B5EF4-FFF2-40B4-BE49-F238E27FC236}">
                  <a16:creationId xmlns:a16="http://schemas.microsoft.com/office/drawing/2014/main" id="{0D9A6EF7-CCC4-4FDB-AB1F-FE16D71A16F6}"/>
                </a:ext>
              </a:extLst>
            </p:cNvPr>
            <p:cNvSpPr txBox="1">
              <a:spLocks noChangeAspect="1" noChangeArrowheads="1"/>
            </p:cNvSpPr>
            <p:nvPr/>
          </p:nvSpPr>
          <p:spPr bwMode="gray">
            <a:xfrm>
              <a:off x="1365" y="1911"/>
              <a:ext cx="280" cy="2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ea typeface="仿宋_GB2312" pitchFamily="49" charset="-122"/>
                </a:rPr>
                <a:t>2.4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16993337"/>
      </p:ext>
    </p:extLst>
  </p:cSld>
  <p:clrMapOvr>
    <a:masterClrMapping/>
  </p:clrMapOvr>
  <p:transition spd="slow" advTm="327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应用实例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10878" y="1405295"/>
            <a:ext cx="896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</a:rPr>
              <a:t>安装启动</a:t>
            </a:r>
            <a:r>
              <a:rPr lang="en-US" altLang="zh-CN" sz="2400" b="1" dirty="0">
                <a:solidFill>
                  <a:srgbClr val="FF0000"/>
                </a:solidFill>
              </a:rPr>
              <a:t>nginx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docker run -d --name nginx01 -p 9090:80 nginx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防火墙关闭</a:t>
            </a:r>
            <a:endParaRPr lang="de-DE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2CD4F5-C29C-4F81-A120-3133C6EF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01" y="2759431"/>
            <a:ext cx="842083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12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8E27BA-8CAE-4242-BCF7-E038CB67E901}"/>
              </a:ext>
            </a:extLst>
          </p:cNvPr>
          <p:cNvSpPr txBox="1"/>
          <p:nvPr/>
        </p:nvSpPr>
        <p:spPr>
          <a:xfrm>
            <a:off x="8441418" y="1165739"/>
            <a:ext cx="314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Build once, Run anywhere</a:t>
            </a:r>
            <a:endParaRPr lang="zh-CN" altLang="en-US" dirty="0"/>
          </a:p>
        </p:txBody>
      </p:sp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8" y="3476584"/>
            <a:ext cx="3885132" cy="29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14" y="3173055"/>
            <a:ext cx="4604476" cy="35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673DDCA-C680-4AA2-B6EC-FB5F0ED81D57}"/>
              </a:ext>
            </a:extLst>
          </p:cNvPr>
          <p:cNvSpPr txBox="1"/>
          <p:nvPr/>
        </p:nvSpPr>
        <p:spPr>
          <a:xfrm>
            <a:off x="1440354" y="1535071"/>
            <a:ext cx="9132395" cy="2354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镜像是一种轻量级、可执行的独立软件包，用来打包软件运行环境和基于运行环境开发的软件，它包含运行某个软件所需的所有内容，包括</a:t>
            </a:r>
            <a:r>
              <a:rPr lang="zh-CN" altLang="en-US" sz="2400" b="1" spc="2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代码、运行时环境、依赖库、环境变量和配置文件</a:t>
            </a:r>
            <a:endParaRPr lang="en-US" altLang="zh-CN" sz="2400" b="1" spc="2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 algn="just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镜像采用分层的结构构建，由多个只读的镜像层组成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400" b="1" spc="2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1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4" y="1381123"/>
            <a:ext cx="4367731" cy="4800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A43BEF-5253-4465-8C92-77C23177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85" y="3314699"/>
            <a:ext cx="6449244" cy="258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2ECBE6-FAFF-4151-AD30-0B0188A3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6" y="1647824"/>
            <a:ext cx="2717273" cy="2110739"/>
          </a:xfrm>
          <a:prstGeom prst="rect">
            <a:avLst/>
          </a:prstGeom>
        </p:spPr>
      </p:pic>
      <p:pic>
        <p:nvPicPr>
          <p:cNvPr id="4" name="Picture 2" descr="dockerimage3.png">
            <a:extLst>
              <a:ext uri="{FF2B5EF4-FFF2-40B4-BE49-F238E27FC236}">
                <a16:creationId xmlns:a16="http://schemas.microsoft.com/office/drawing/2014/main" id="{7DA7DC47-D195-4257-B96D-A0DBC80B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6" y="3907574"/>
            <a:ext cx="3149444" cy="21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544" y="1728860"/>
            <a:ext cx="5904762" cy="11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544" y="3252837"/>
            <a:ext cx="5171429" cy="7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544" y="4382660"/>
            <a:ext cx="6000000" cy="11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</p:spTree>
    <p:extLst>
      <p:ext uri="{BB962C8B-B14F-4D97-AF65-F5344CB8AC3E}">
        <p14:creationId xmlns:p14="http://schemas.microsoft.com/office/powerpoint/2010/main" val="3875494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53" y="1705234"/>
            <a:ext cx="8771997" cy="43069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</p:spTree>
    <p:extLst>
      <p:ext uri="{BB962C8B-B14F-4D97-AF65-F5344CB8AC3E}">
        <p14:creationId xmlns:p14="http://schemas.microsoft.com/office/powerpoint/2010/main" val="2173016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复习回顾</a:t>
            </a:r>
          </a:p>
        </p:txBody>
      </p:sp>
      <p:sp>
        <p:nvSpPr>
          <p:cNvPr id="4" name="矩形 3"/>
          <p:cNvSpPr/>
          <p:nvPr/>
        </p:nvSpPr>
        <p:spPr>
          <a:xfrm>
            <a:off x="1727463" y="1581835"/>
            <a:ext cx="67063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查看本地所有镜像命令是什么？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从远端拉取镜像的命令是什么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运行镜像的命令是什么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如何理解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镜像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77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817BAC-5D1F-4435-92E2-F779BEB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D9F812-EDC6-46AB-8C3F-4ACDCF21C339}"/>
              </a:ext>
            </a:extLst>
          </p:cNvPr>
          <p:cNvSpPr txBox="1"/>
          <p:nvPr/>
        </p:nvSpPr>
        <p:spPr>
          <a:xfrm>
            <a:off x="1518919" y="1405404"/>
            <a:ext cx="9458960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images  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查看所有本地的主机上的镜像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repositority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镜像仓库，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tag: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镜像标签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pull+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镜像名</a:t>
            </a:r>
            <a:endParaRPr lang="en-US" altLang="zh-CN" sz="1800" b="1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tag 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给镜像打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，可以更改镜像的仓库、添加镜像引用等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sv-SE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docker tag </a:t>
            </a:r>
            <a:r>
              <a:rPr lang="sv-SE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ubuntu: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sv-SE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sv-SE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ubuntu: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2.0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tag [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镜像名：版本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 [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]/[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镜像名：版本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：标记本地镜像，将其归入某一仓库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sv-SE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tag ubuntu </a:t>
            </a:r>
            <a:r>
              <a:rPr lang="sv-SE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xiaosu/ubuntu:v1</a:t>
            </a:r>
            <a:endParaRPr lang="sv-SE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226BF-4D2E-47C2-80E2-676291B0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19" y="3508816"/>
            <a:ext cx="9057322" cy="21528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0D6BCA-120A-4CE0-A11D-52B09D876E5D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2.2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435733" y="5817769"/>
            <a:ext cx="962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ImageID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唯一标志一个镜像，其数值根据该镜像的元数据配置文件采用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sha256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算法的计算获得</a:t>
            </a:r>
          </a:p>
        </p:txBody>
      </p:sp>
    </p:spTree>
    <p:extLst>
      <p:ext uri="{BB962C8B-B14F-4D97-AF65-F5344CB8AC3E}">
        <p14:creationId xmlns:p14="http://schemas.microsoft.com/office/powerpoint/2010/main" val="356327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30487-3947-419E-A98E-18A7E4F9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2.2 </a:t>
            </a:r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F17E24-8855-45EC-B1F6-E87984D52479}"/>
              </a:ext>
            </a:extLst>
          </p:cNvPr>
          <p:cNvSpPr txBox="1"/>
          <p:nvPr/>
        </p:nvSpPr>
        <p:spPr>
          <a:xfrm>
            <a:off x="1619634" y="1324463"/>
            <a:ext cx="673613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删除指定的镜像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-f, --force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Force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removal of the image</a:t>
            </a:r>
          </a:p>
          <a:p>
            <a:pPr lvl="1"/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-f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删除指定镜像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rmi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-f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de-DE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rmi -f  $(docker images -aq)	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删除全部的镜像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D6051C-0E33-4227-BF7A-DB0B9270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71" y="3311874"/>
            <a:ext cx="6226080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817BAC-5D1F-4435-92E2-F779BEB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D9F812-EDC6-46AB-8C3F-4ACDCF21C339}"/>
              </a:ext>
            </a:extLst>
          </p:cNvPr>
          <p:cNvSpPr txBox="1"/>
          <p:nvPr/>
        </p:nvSpPr>
        <p:spPr>
          <a:xfrm>
            <a:off x="1366520" y="1479213"/>
            <a:ext cx="9458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history [OPTIONS] IMAGE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查看指定镜像的创建历史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说明：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-H :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以可读的格式打印镜像大小和日期，默认为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--no-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trunc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: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显示完整的提交记录；</a:t>
            </a:r>
          </a:p>
          <a:p>
            <a:pPr lvl="2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-q :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仅列出提交记录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history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ubuntu:latest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C23FC0-1F90-4AF6-9D50-DCE1942A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3" y="3700843"/>
            <a:ext cx="10450494" cy="13228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6A8DC0-6646-404D-9C69-2B8322F6C4BA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2.2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</a:p>
        </p:txBody>
      </p:sp>
    </p:spTree>
    <p:extLst>
      <p:ext uri="{BB962C8B-B14F-4D97-AF65-F5344CB8AC3E}">
        <p14:creationId xmlns:p14="http://schemas.microsoft.com/office/powerpoint/2010/main" val="87571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53579" y="1625084"/>
            <a:ext cx="7169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inspect nginx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镜像的详细信息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7" y="2400508"/>
            <a:ext cx="8790476" cy="33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0BDA30-6612-41D1-9037-BB23FC2873CF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2.2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</a:p>
        </p:txBody>
      </p:sp>
    </p:spTree>
    <p:extLst>
      <p:ext uri="{BB962C8B-B14F-4D97-AF65-F5344CB8AC3E}">
        <p14:creationId xmlns:p14="http://schemas.microsoft.com/office/powerpoint/2010/main" val="376927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几点说明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5890" y="1638985"/>
            <a:ext cx="85039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、实验过程如果有出现网络或者端口问题，最好把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防火墙和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系统防火墙关闭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、网络统一用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、如果有修改网络配置记得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的网络要先关闭在启动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、记得检查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VMnet8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的网络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地址要采用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自动分配方式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DHCP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、以上设置正确后，如果出现网络断开，可以更换虚拟机版本为群里发的新版本。不需要重新装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系统，直接打开就行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、有出现配置阿里云镜像地址的时候报错的问题，有同学是恢复快照，重装虚拟机解决。百度的方法是：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2"/>
              </a:rPr>
              <a:t>https://blog.csdn.net/qq_27327261/article/details/108835620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、开机自启动 ：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systemctl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enable docker</a:t>
            </a:r>
          </a:p>
        </p:txBody>
      </p:sp>
    </p:spTree>
    <p:extLst>
      <p:ext uri="{BB962C8B-B14F-4D97-AF65-F5344CB8AC3E}">
        <p14:creationId xmlns:p14="http://schemas.microsoft.com/office/powerpoint/2010/main" val="159925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817BAC-5D1F-4435-92E2-F779BEB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D9F812-EDC6-46AB-8C3F-4ACDCF21C339}"/>
              </a:ext>
            </a:extLst>
          </p:cNvPr>
          <p:cNvSpPr txBox="1"/>
          <p:nvPr/>
        </p:nvSpPr>
        <p:spPr>
          <a:xfrm>
            <a:off x="1366520" y="1479213"/>
            <a:ext cx="9458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save 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将指定镜像保存成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归档文件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save [OPTIONS] IMAGE [IMAGE...]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-o :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输出到的文件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将镜像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xiaosu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/ubuntu:v1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my_ubuntu_v1.tar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save -o my_ubuntu_v1.tar ubuntu:v1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load 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导入使用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save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命令导出的镜像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load [OPTIONS]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--input , -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指定导入的文件，代替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STDIN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--quiet , -q 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精简输出信息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docker load -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my_ubuntu_v1.tar 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3FCE0D-6737-40B3-ACAB-0DFECDEC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53" y="4377812"/>
            <a:ext cx="6250461" cy="23038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73CBE1-DF8C-48CF-8B6A-1DE0991A08C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2.2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镜像命令</a:t>
            </a:r>
          </a:p>
        </p:txBody>
      </p:sp>
    </p:spTree>
    <p:extLst>
      <p:ext uri="{BB962C8B-B14F-4D97-AF65-F5344CB8AC3E}">
        <p14:creationId xmlns:p14="http://schemas.microsoft.com/office/powerpoint/2010/main" val="226987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73CBE1-DF8C-48CF-8B6A-1DE0991A08C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镜像命令综合应用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381124" y="1863715"/>
            <a:ext cx="83343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打开命令行终端，切换到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分别下载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ubuntu18.04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版本的镜像、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最新镜像、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最新镜像。</a:t>
            </a:r>
          </a:p>
          <a:p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列出本机上所有的镜像。</a:t>
            </a:r>
          </a:p>
          <a:p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给镜像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nginx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标签为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ubuntu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18.04</a:t>
            </a:r>
            <a:r>
              <a:rPr lang="zh-CN" altLang="en-US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版本镜像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的详细信息，并删除该镜像</a:t>
            </a:r>
          </a:p>
          <a:p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镜像的创建历史</a:t>
            </a:r>
          </a:p>
        </p:txBody>
      </p:sp>
    </p:spTree>
    <p:extLst>
      <p:ext uri="{BB962C8B-B14F-4D97-AF65-F5344CB8AC3E}">
        <p14:creationId xmlns:p14="http://schemas.microsoft.com/office/powerpoint/2010/main" val="235364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92019-DF6D-4B91-B617-D046500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09C61E8-9FA5-4AAD-97BC-882BC0872545}"/>
              </a:ext>
            </a:extLst>
          </p:cNvPr>
          <p:cNvSpPr txBox="1"/>
          <p:nvPr/>
        </p:nvSpPr>
        <p:spPr>
          <a:xfrm>
            <a:off x="1582594" y="1387082"/>
            <a:ext cx="9105725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镜像制作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启动创建容器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run centos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修改容器层内容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容器转为镜像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commit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容器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id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镜像名称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版本号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镜像压缩（镜像不能传输）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save -o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压缩文件名称 镜像名称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版本号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镜像压缩文件解压成镜像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load -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压缩文件名称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A817D-E1E9-46AA-AFE8-515E6E4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62" y="3520229"/>
            <a:ext cx="3713273" cy="31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3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92019-DF6D-4B91-B617-D046500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09C61E8-9FA5-4AAD-97BC-882BC0872545}"/>
              </a:ext>
            </a:extLst>
          </p:cNvPr>
          <p:cNvSpPr txBox="1"/>
          <p:nvPr/>
        </p:nvSpPr>
        <p:spPr>
          <a:xfrm>
            <a:off x="1440355" y="1535071"/>
            <a:ext cx="8844288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定制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centos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要求：在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centos:7.9.2009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上增加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vim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工具和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ifconfig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命令使用</a:t>
            </a:r>
            <a:endParaRPr lang="en-US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、从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Hub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下载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centos:7.9.2009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镜像到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本地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运行并进入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容器后分别安装</a:t>
            </a:r>
            <a:r>
              <a:rPr lang="en-US" altLang="zh-CN" sz="20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vim</a:t>
            </a:r>
            <a:r>
              <a:rPr lang="zh-CN" altLang="en-US" sz="20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和</a:t>
            </a:r>
            <a:r>
              <a:rPr lang="en-US" altLang="zh-CN" sz="20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net-tools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、提交容器修改使之成为一个新的镜像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0AD39F-19D7-4CA1-9C17-6E122B1D5489}"/>
              </a:ext>
            </a:extLst>
          </p:cNvPr>
          <p:cNvSpPr txBox="1"/>
          <p:nvPr/>
        </p:nvSpPr>
        <p:spPr>
          <a:xfrm>
            <a:off x="1356360" y="3696852"/>
            <a:ext cx="9723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提交命令</a:t>
            </a:r>
            <a:endParaRPr lang="en-US" altLang="zh-CN" sz="24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docker commit </a:t>
            </a:r>
            <a:r>
              <a:rPr lang="zh-CN" altLang="en-US" b="1" dirty="0"/>
              <a:t>提交容器副本使之成为一个新的镜像！</a:t>
            </a:r>
            <a:endParaRPr lang="en-US" altLang="zh-CN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# </a:t>
            </a:r>
            <a:r>
              <a:rPr lang="zh-CN" altLang="en-US" b="1" dirty="0"/>
              <a:t>语法 </a:t>
            </a:r>
            <a:r>
              <a:rPr lang="en-US" altLang="zh-CN" b="1" dirty="0"/>
              <a:t>docker commit -m</a:t>
            </a:r>
            <a:r>
              <a:rPr lang="en-US" altLang="zh-CN" b="1" dirty="0" smtClean="0"/>
              <a:t>=“</a:t>
            </a:r>
            <a:r>
              <a:rPr lang="zh-CN" altLang="en-US" b="1" dirty="0" smtClean="0"/>
              <a:t>提交</a:t>
            </a:r>
            <a:r>
              <a:rPr lang="zh-CN" altLang="en-US" b="1" dirty="0"/>
              <a:t>的描述</a:t>
            </a:r>
            <a:r>
              <a:rPr lang="zh-CN" altLang="en-US" b="1" dirty="0" smtClean="0"/>
              <a:t>信息</a:t>
            </a:r>
            <a:r>
              <a:rPr lang="en-US" altLang="zh-CN" b="1" dirty="0" smtClean="0"/>
              <a:t>” </a:t>
            </a:r>
            <a:r>
              <a:rPr lang="en-US" altLang="zh-CN" b="1" dirty="0"/>
              <a:t>-a</a:t>
            </a:r>
            <a:r>
              <a:rPr lang="en-US" altLang="zh-CN" b="1" dirty="0" smtClean="0"/>
              <a:t>=“</a:t>
            </a:r>
            <a:r>
              <a:rPr lang="zh-CN" altLang="en-US" b="1" dirty="0" smtClean="0"/>
              <a:t>作者</a:t>
            </a:r>
            <a:r>
              <a:rPr lang="en-US" altLang="zh-CN" b="1" dirty="0" smtClean="0"/>
              <a:t>” </a:t>
            </a:r>
            <a:r>
              <a:rPr lang="zh-CN" altLang="en-US" b="1" dirty="0"/>
              <a:t>容器</a:t>
            </a:r>
            <a:r>
              <a:rPr lang="en-US" altLang="zh-CN" b="1" dirty="0"/>
              <a:t>id </a:t>
            </a:r>
            <a:r>
              <a:rPr lang="zh-CN" altLang="en-US" b="1" dirty="0"/>
              <a:t>要创建的目标镜像名</a:t>
            </a:r>
            <a:r>
              <a:rPr lang="en-US" altLang="zh-CN" b="1" dirty="0" smtClean="0"/>
              <a:t>:[</a:t>
            </a:r>
            <a:r>
              <a:rPr lang="zh-CN" altLang="en-US" b="1" dirty="0" smtClean="0"/>
              <a:t>版本名</a:t>
            </a:r>
            <a:r>
              <a:rPr lang="en-US" altLang="zh-CN" b="1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456811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307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719262"/>
            <a:ext cx="762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239553254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92019-DF6D-4B91-B617-D046500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FD88D-ABF1-4906-A7FC-DF73120912F8}"/>
              </a:ext>
            </a:extLst>
          </p:cNvPr>
          <p:cNvSpPr txBox="1"/>
          <p:nvPr/>
        </p:nvSpPr>
        <p:spPr>
          <a:xfrm>
            <a:off x="1818722" y="1381039"/>
            <a:ext cx="89203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docker pull centos:7.9.2009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docker run -it --name=centos7 centos:7.9.2009 /bin/bash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yum install -y vim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yum install -y net-tools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exit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docker commit -a="</a:t>
            </a:r>
            <a:r>
              <a:rPr lang="en-US" altLang="zh-CN" sz="2000" b="1" dirty="0" err="1"/>
              <a:t>xiaosu</a:t>
            </a:r>
            <a:r>
              <a:rPr lang="en-US" altLang="zh-CN" sz="2000" b="1" dirty="0"/>
              <a:t>" -m="add vim net-tools" 522d4991694e my-centos:v1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8A3812-A831-4B83-B81C-6BA451C1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3" y="3627808"/>
            <a:ext cx="7843520" cy="29334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41621201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78" y="1871831"/>
            <a:ext cx="7893380" cy="34240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178114089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63" y="1457471"/>
            <a:ext cx="5533952" cy="26382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49" y="4162576"/>
            <a:ext cx="677142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532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定制</a:t>
            </a:r>
            <a:r>
              <a:rPr lang="en-US" altLang="zh-CN" sz="3200" b="1" dirty="0">
                <a:solidFill>
                  <a:srgbClr val="FF0000"/>
                </a:solidFill>
              </a:rPr>
              <a:t>centos</a:t>
            </a:r>
            <a:r>
              <a:rPr lang="zh-CN" altLang="en-US" sz="3200" b="1" dirty="0">
                <a:solidFill>
                  <a:srgbClr val="FF0000"/>
                </a:solidFill>
              </a:rPr>
              <a:t>镜像</a:t>
            </a:r>
          </a:p>
        </p:txBody>
      </p:sp>
      <p:sp>
        <p:nvSpPr>
          <p:cNvPr id="5" name="矩形 4"/>
          <p:cNvSpPr/>
          <p:nvPr/>
        </p:nvSpPr>
        <p:spPr>
          <a:xfrm>
            <a:off x="1603637" y="1751737"/>
            <a:ext cx="7473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要求：在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centos:7.9.2009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上增加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工具和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ifconfig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命令使用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Hub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centos:7.9.2009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镜像到本地并运行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进入容器后分别安装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net-tools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提交容器修改使之成为一个新的镜像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运行新的镜像，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ifconfig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命令查看容器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285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A6A09-1DC7-40D0-97D4-5286AD9A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2DE2653-B348-47FE-988F-010C0C19AC37}"/>
              </a:ext>
            </a:extLst>
          </p:cNvPr>
          <p:cNvSpPr txBox="1"/>
          <p:nvPr/>
        </p:nvSpPr>
        <p:spPr>
          <a:xfrm>
            <a:off x="1440354" y="1535071"/>
            <a:ext cx="9258125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定制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 </a:t>
            </a:r>
            <a:r>
              <a:rPr lang="en-US" altLang="zh-CN" sz="24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– </a:t>
            </a:r>
            <a:r>
              <a:rPr lang="zh-CN" altLang="en-US" sz="2400" b="1" spc="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挑战训练</a:t>
            </a:r>
            <a:endParaRPr lang="en-US" altLang="zh-CN" sz="2400" b="1" spc="2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要求：在</a:t>
            </a:r>
            <a:r>
              <a:rPr lang="en-US" altLang="zh-CN" sz="22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2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最新镜像上修复无法浏览默认网页问题</a:t>
            </a:r>
            <a:endParaRPr lang="en-US" sz="22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、从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Docker Hub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下载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镜像到本地并后台运行，端口号映射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9090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8080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、进入容器后切换到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目录，浏览默认网页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IP:9090</a:t>
            </a:r>
            <a:endParaRPr lang="en-US" altLang="zh-CN" sz="20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spc="2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3</a:t>
            </a:r>
            <a:r>
              <a:rPr lang="zh-CN" altLang="en-US" sz="2000" b="1" spc="2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、拷贝相关文件，浏览默认网页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IP:9090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、提交容器修改使之成为一个新的镜像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18395642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9F9C1C-5B67-4E4A-97FF-B66BEF5E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D824E-0019-4A62-B1E2-7C4E13FB094F}"/>
              </a:ext>
            </a:extLst>
          </p:cNvPr>
          <p:cNvSpPr txBox="1">
            <a:spLocks noChangeArrowheads="1"/>
          </p:cNvSpPr>
          <p:nvPr/>
        </p:nvSpPr>
        <p:spPr>
          <a:xfrm>
            <a:off x="1705891" y="681872"/>
            <a:ext cx="8972995" cy="543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实验要求</a:t>
            </a:r>
          </a:p>
        </p:txBody>
      </p:sp>
      <p:sp>
        <p:nvSpPr>
          <p:cNvPr id="4" name="矩形 3"/>
          <p:cNvSpPr/>
          <p:nvPr/>
        </p:nvSpPr>
        <p:spPr>
          <a:xfrm>
            <a:off x="1572725" y="1609996"/>
            <a:ext cx="876088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zh-CN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zh-CN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文字说明</a:t>
            </a:r>
            <a:r>
              <a:rPr lang="zh-CN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安装</a:t>
            </a:r>
            <a:r>
              <a:rPr lang="zh-CN" altLang="en-US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和操作</a:t>
            </a:r>
            <a:r>
              <a:rPr lang="zh-CN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步骤，主要步骤要有</a:t>
            </a:r>
            <a:r>
              <a:rPr lang="zh-CN" altLang="zh-CN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截图</a:t>
            </a:r>
            <a:r>
              <a:rPr lang="zh-CN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，可以使用系统自带的截图工具</a:t>
            </a:r>
          </a:p>
          <a:p>
            <a:pPr marL="342900" indent="-342900" algn="just">
              <a:lnSpc>
                <a:spcPts val="2000"/>
              </a:lnSpc>
              <a:buFont typeface="Wingdings" panose="05000000000000000000" pitchFamily="2" charset="2"/>
              <a:buChar char=""/>
            </a:pPr>
            <a:r>
              <a:rPr lang="en-US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系统的</a:t>
            </a:r>
            <a:r>
              <a:rPr lang="zh-CN" altLang="zh-CN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主机名</a:t>
            </a:r>
            <a:r>
              <a:rPr lang="zh-CN" altLang="zh-CN" sz="22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请用自己的</a:t>
            </a:r>
            <a:r>
              <a:rPr lang="zh-CN" altLang="zh-CN" sz="2200" b="1" kern="1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endParaRPr lang="en-US" altLang="zh-CN" sz="2200" b="1" kern="1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实验报告按照规范格式编写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63" y="2040220"/>
            <a:ext cx="1190476" cy="5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DB8303-0ED1-47FD-8D36-ECF39F0F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97" y="3497495"/>
            <a:ext cx="6133333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3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A6A09-1DC7-40D0-97D4-5286AD9A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4109F-9CCF-48B7-BFDD-04EDEFFCFC4A}"/>
              </a:ext>
            </a:extLst>
          </p:cNvPr>
          <p:cNvSpPr txBox="1"/>
          <p:nvPr/>
        </p:nvSpPr>
        <p:spPr>
          <a:xfrm>
            <a:off x="1386840" y="1492497"/>
            <a:ext cx="9723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spc="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启动容器</a:t>
            </a:r>
            <a:endParaRPr lang="en-US" altLang="zh-CN" sz="2800" b="1" spc="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docker run -d --name=tomcat01 -p 9090:8080 tomcat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302B23-366E-470C-8ED8-8BBB4995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4" y="2581927"/>
            <a:ext cx="11298152" cy="1002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744AEF-AA7D-4FBF-9EB5-EE62C06E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3935027"/>
            <a:ext cx="5318760" cy="255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88595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A6A09-1DC7-40D0-97D4-5286AD9A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5D97A6-1647-41B3-A02F-4E9BCC084F6D}"/>
              </a:ext>
            </a:extLst>
          </p:cNvPr>
          <p:cNvSpPr txBox="1"/>
          <p:nvPr/>
        </p:nvSpPr>
        <p:spPr>
          <a:xfrm>
            <a:off x="1590040" y="1471494"/>
            <a:ext cx="97231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spc="2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进入容器</a:t>
            </a:r>
            <a:endParaRPr lang="en-US" altLang="zh-CN" sz="2800" b="1" spc="2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exec [OPTIONS]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-it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命令行终端进入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(docker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可以看容器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exec -it tomcat01 /bin/bash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4662B-0B86-4F7A-A995-323729DF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2" y="3780282"/>
            <a:ext cx="10647605" cy="24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1345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A6A09-1DC7-40D0-97D4-5286AD9A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2DE2653-B348-47FE-988F-010C0C19AC37}"/>
              </a:ext>
            </a:extLst>
          </p:cNvPr>
          <p:cNvSpPr txBox="1"/>
          <p:nvPr/>
        </p:nvSpPr>
        <p:spPr>
          <a:xfrm>
            <a:off x="1440354" y="1535071"/>
            <a:ext cx="92581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cp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要拷贝的源文件路径 目标路径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拷贝缺失文件：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cp -r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webapps.dist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/*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webapps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用浏览器访问默认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tomcat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界面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ip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端口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61AFA3-B77C-4E5E-91D3-5D79A48D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2668559"/>
            <a:ext cx="9557238" cy="12485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9C102-255D-44B9-B98F-EB020D46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69" y="3900271"/>
            <a:ext cx="5879752" cy="28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134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A6A09-1DC7-40D0-97D4-5286AD9A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2DE2653-B348-47FE-988F-010C0C19AC37}"/>
              </a:ext>
            </a:extLst>
          </p:cNvPr>
          <p:cNvSpPr txBox="1"/>
          <p:nvPr/>
        </p:nvSpPr>
        <p:spPr>
          <a:xfrm>
            <a:off x="1440354" y="1535071"/>
            <a:ext cx="9654366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退出容器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提交镜像修改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12700" algn="just">
              <a:lnSpc>
                <a:spcPct val="10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     docker commit -a="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xiaosu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" -m="add webapps file" a3c5f6b67f65 my-tomcat:v1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查看镜像列表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进入容器查看拷贝的文件是否还在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退出容器</a:t>
            </a: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DE9DC-FF49-4CB5-95FE-81EDA8ED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35" y="3467864"/>
            <a:ext cx="10067213" cy="3024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2.3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镜像制作</a:t>
            </a:r>
          </a:p>
        </p:txBody>
      </p:sp>
    </p:spTree>
    <p:extLst>
      <p:ext uri="{BB962C8B-B14F-4D97-AF65-F5344CB8AC3E}">
        <p14:creationId xmlns:p14="http://schemas.microsoft.com/office/powerpoint/2010/main" val="341790383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B68059-F4F4-47BD-B2AE-397047E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定制</a:t>
            </a:r>
            <a:r>
              <a:rPr lang="en-US" altLang="zh-CN" sz="3200" b="1" dirty="0">
                <a:solidFill>
                  <a:srgbClr val="FF0000"/>
                </a:solidFill>
              </a:rPr>
              <a:t>tomcat</a:t>
            </a:r>
            <a:r>
              <a:rPr lang="zh-CN" altLang="en-US" sz="3200" b="1" dirty="0">
                <a:solidFill>
                  <a:srgbClr val="FF0000"/>
                </a:solidFill>
              </a:rPr>
              <a:t>镜像 </a:t>
            </a:r>
            <a:r>
              <a:rPr lang="en-US" altLang="zh-CN" sz="3200" b="1" dirty="0">
                <a:solidFill>
                  <a:srgbClr val="FF0000"/>
                </a:solidFill>
              </a:rPr>
              <a:t>– </a:t>
            </a:r>
            <a:r>
              <a:rPr lang="zh-CN" altLang="en-US" sz="3200" b="1" dirty="0">
                <a:solidFill>
                  <a:srgbClr val="FF0000"/>
                </a:solidFill>
              </a:rPr>
              <a:t>挑战题目</a:t>
            </a:r>
          </a:p>
        </p:txBody>
      </p:sp>
      <p:sp>
        <p:nvSpPr>
          <p:cNvPr id="5" name="矩形 4"/>
          <p:cNvSpPr/>
          <p:nvPr/>
        </p:nvSpPr>
        <p:spPr>
          <a:xfrm>
            <a:off x="1725890" y="1720066"/>
            <a:ext cx="89611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防火墙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要求：在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上增加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工具和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ifconfig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命令使用，浏览默认网页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 Hub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下载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镜像到本地并后台运行，端口号映射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9090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8080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进入容器后切换到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/local/tomcat/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将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webapps.dist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文件夹下所有文件拷贝到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webapps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文件夹下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用浏览器访问默认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tomcat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端口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退出容器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提交镜像修改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	查看镜像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列表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7381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FA293A-5AFF-48A3-A14C-161E1047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1026" name="Picture 2" descr="https://s3.ananas.chaoxing.com/sv-w7/doc/74/c0/80/d2b4583448a67ae9c3c125580ea764a6/thumb/14.png">
            <a:extLst>
              <a:ext uri="{FF2B5EF4-FFF2-40B4-BE49-F238E27FC236}">
                <a16:creationId xmlns:a16="http://schemas.microsoft.com/office/drawing/2014/main" id="{A1167935-C24F-463E-89CB-1F9BBE4E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3" y="83014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9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04974" y="1600885"/>
            <a:ext cx="6800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主机名一定要用自己的学号！！！  截图要跟题目要求一样，不多也不少，必须要把命令文字写出来！！！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如果打印显示很长，只要截图最开始的命令部分和最后的结果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实验报告要有比较规范的格式，看起来清晰，美观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只截图跟实验有关的内容，不要什么都截图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有些同学少做一部分内容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题目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文字说明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截图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6337A-6F83-4891-9B7A-822E293BE328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几点说明</a:t>
            </a:r>
            <a:endParaRPr lang="zh-CN" altLang="sv-S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1" y="2235053"/>
            <a:ext cx="5294062" cy="35246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2808" y="1995358"/>
            <a:ext cx="3567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root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：超级用户 提示符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其他用户提示符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~: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当前工作目录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命令切换用户</a:t>
            </a:r>
          </a:p>
        </p:txBody>
      </p:sp>
      <p:sp>
        <p:nvSpPr>
          <p:cNvPr id="6" name="矩形 5"/>
          <p:cNvSpPr/>
          <p:nvPr/>
        </p:nvSpPr>
        <p:spPr>
          <a:xfrm>
            <a:off x="1753026" y="1626026"/>
            <a:ext cx="2525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右键桌面打开终端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2808" y="3621648"/>
            <a:ext cx="39356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 /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/hostname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查看主机名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主机名不是学号的，用命令修改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hostnamectl set-hostname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一旦设置好后在后面课程都不能改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3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509DD-C73C-4ECB-8574-97439077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FC1BE2-E8A6-45D5-A6F3-193448A1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57" y="1762124"/>
            <a:ext cx="5029642" cy="4082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365236"/>
            <a:ext cx="5980952" cy="2876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BCBDC5-2935-4C43-BFF7-E9CCA3214B0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Docker</a:t>
            </a:r>
            <a:r>
              <a:rPr lang="zh-CN" altLang="en-US" sz="3200" b="1" dirty="0">
                <a:solidFill>
                  <a:srgbClr val="FF0000"/>
                </a:solidFill>
              </a:rPr>
              <a:t>的基本组成</a:t>
            </a:r>
          </a:p>
        </p:txBody>
      </p:sp>
    </p:spTree>
    <p:extLst>
      <p:ext uri="{BB962C8B-B14F-4D97-AF65-F5344CB8AC3E}">
        <p14:creationId xmlns:p14="http://schemas.microsoft.com/office/powerpoint/2010/main" val="223799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92019-DF6D-4B91-B617-D0465008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Picture 2" descr="preview">
            <a:extLst>
              <a:ext uri="{FF2B5EF4-FFF2-40B4-BE49-F238E27FC236}">
                <a16:creationId xmlns:a16="http://schemas.microsoft.com/office/drawing/2014/main" id="{D235F8D0-99A8-4731-859C-F646DCC9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0" y="1290752"/>
            <a:ext cx="7501997" cy="511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BCBDC5-2935-4C43-BFF7-E9CCA3214B09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Docker</a:t>
            </a:r>
            <a:r>
              <a:rPr lang="zh-CN" altLang="en-US" sz="3200" b="1" dirty="0">
                <a:solidFill>
                  <a:srgbClr val="FF0000"/>
                </a:solidFill>
              </a:rPr>
              <a:t>的工作流程</a:t>
            </a:r>
          </a:p>
        </p:txBody>
      </p:sp>
    </p:spTree>
    <p:extLst>
      <p:ext uri="{BB962C8B-B14F-4D97-AF65-F5344CB8AC3E}">
        <p14:creationId xmlns:p14="http://schemas.microsoft.com/office/powerpoint/2010/main" val="210063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92277" y="631654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90" y="1562144"/>
            <a:ext cx="3847619" cy="7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48" y="2632438"/>
            <a:ext cx="5857143" cy="3866667"/>
          </a:xfrm>
          <a:prstGeom prst="rect">
            <a:avLst/>
          </a:prstGeom>
        </p:spPr>
      </p:pic>
      <p:pic>
        <p:nvPicPr>
          <p:cNvPr id="1028" name="Picture 4" descr="https://img2.baidu.com/it/u=1033602545,457955142&amp;fm=26&amp;fmt=auto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96" y="1340117"/>
            <a:ext cx="1315507" cy="11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2.baidu.com/it/u=3544745951,1933846141&amp;fm=26&amp;fmt=auto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28" y="3226871"/>
            <a:ext cx="2432049" cy="24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57EB3-666B-4359-9135-5AAEE3A54AEC}"/>
              </a:ext>
            </a:extLst>
          </p:cNvPr>
          <p:cNvSpPr txBox="1"/>
          <p:nvPr/>
        </p:nvSpPr>
        <p:spPr>
          <a:xfrm>
            <a:off x="1727463" y="654319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2.1 Docker</a:t>
            </a:r>
            <a:r>
              <a:rPr lang="zh-CN" altLang="en-US" sz="3200" b="1" dirty="0">
                <a:solidFill>
                  <a:srgbClr val="FF0000"/>
                </a:solidFill>
              </a:rPr>
              <a:t>镜像原理</a:t>
            </a:r>
          </a:p>
        </p:txBody>
      </p:sp>
    </p:spTree>
    <p:extLst>
      <p:ext uri="{BB962C8B-B14F-4D97-AF65-F5344CB8AC3E}">
        <p14:creationId xmlns:p14="http://schemas.microsoft.com/office/powerpoint/2010/main" val="862880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蓝色凤凰花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32181</TotalTime>
  <Words>1600</Words>
  <Application>Microsoft Office PowerPoint</Application>
  <PresentationFormat>宽屏</PresentationFormat>
  <Paragraphs>298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等线</vt:lpstr>
      <vt:lpstr>等线 Light</vt:lpstr>
      <vt:lpstr>仿宋_GB2312</vt:lpstr>
      <vt:lpstr>黑体</vt:lpstr>
      <vt:lpstr>华文新魏</vt:lpstr>
      <vt:lpstr>楷体</vt:lpstr>
      <vt:lpstr>宋体</vt:lpstr>
      <vt:lpstr>微软雅黑</vt:lpstr>
      <vt:lpstr>Arial</vt:lpstr>
      <vt:lpstr>Broadway</vt:lpstr>
      <vt:lpstr>Times New Roman</vt:lpstr>
      <vt:lpstr>Wingdings</vt:lpstr>
      <vt:lpstr>Office 主题​​</vt:lpstr>
      <vt:lpstr>蓝色凤凰花PPT模板</vt:lpstr>
      <vt:lpstr>云平台开发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jack</dc:creator>
  <cp:lastModifiedBy>USER-</cp:lastModifiedBy>
  <cp:revision>419</cp:revision>
  <dcterms:created xsi:type="dcterms:W3CDTF">2021-08-01T00:41:46Z</dcterms:created>
  <dcterms:modified xsi:type="dcterms:W3CDTF">2023-09-28T01:01:08Z</dcterms:modified>
</cp:coreProperties>
</file>