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32"/>
  </p:notesMasterIdLst>
  <p:sldIdLst>
    <p:sldId id="581" r:id="rId3"/>
    <p:sldId id="400" r:id="rId4"/>
    <p:sldId id="590" r:id="rId5"/>
    <p:sldId id="591" r:id="rId6"/>
    <p:sldId id="597" r:id="rId7"/>
    <p:sldId id="595" r:id="rId8"/>
    <p:sldId id="587" r:id="rId9"/>
    <p:sldId id="543" r:id="rId10"/>
    <p:sldId id="598" r:id="rId11"/>
    <p:sldId id="592" r:id="rId12"/>
    <p:sldId id="589" r:id="rId13"/>
    <p:sldId id="596" r:id="rId14"/>
    <p:sldId id="599" r:id="rId15"/>
    <p:sldId id="623" r:id="rId16"/>
    <p:sldId id="624" r:id="rId17"/>
    <p:sldId id="625" r:id="rId18"/>
    <p:sldId id="626" r:id="rId19"/>
    <p:sldId id="627" r:id="rId20"/>
    <p:sldId id="613" r:id="rId21"/>
    <p:sldId id="614" r:id="rId22"/>
    <p:sldId id="615" r:id="rId23"/>
    <p:sldId id="622" r:id="rId24"/>
    <p:sldId id="616" r:id="rId25"/>
    <p:sldId id="617" r:id="rId26"/>
    <p:sldId id="620" r:id="rId27"/>
    <p:sldId id="505" r:id="rId28"/>
    <p:sldId id="618" r:id="rId29"/>
    <p:sldId id="621" r:id="rId30"/>
    <p:sldId id="61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7735" autoAdjust="0"/>
  </p:normalViewPr>
  <p:slideViewPr>
    <p:cSldViewPr snapToGrid="0">
      <p:cViewPr varScale="1">
        <p:scale>
          <a:sx n="100" d="100"/>
          <a:sy n="100" d="100"/>
        </p:scale>
        <p:origin x="11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8276F-86A2-4C07-8E93-8F3F5C967182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A8C26-EFB6-4F9E-854D-AEC636D4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A8C26-EFB6-4F9E-854D-AEC636D408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5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CLASSPATH</a:t>
            </a:r>
            <a:r>
              <a:rPr lang="zh-CN" altLang="en-US" dirty="0"/>
              <a:t>告诉</a:t>
            </a:r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r>
              <a:rPr lang="en-US" altLang="zh-CN" dirty="0"/>
              <a:t>(</a:t>
            </a:r>
            <a:r>
              <a:rPr lang="en-US" altLang="zh-CN" dirty="0" err="1"/>
              <a:t>jvm</a:t>
            </a:r>
            <a:r>
              <a:rPr lang="en-US" altLang="zh-CN" dirty="0"/>
              <a:t>)</a:t>
            </a:r>
            <a:r>
              <a:rPr lang="zh-CN" altLang="en-US" dirty="0"/>
              <a:t>要使用或执行的*</a:t>
            </a:r>
            <a:r>
              <a:rPr lang="en-US" altLang="zh-CN" dirty="0"/>
              <a:t>.class</a:t>
            </a:r>
            <a:r>
              <a:rPr lang="zh-CN" altLang="en-US" dirty="0"/>
              <a:t>文件放在什么地方</a:t>
            </a:r>
            <a:endParaRPr lang="en-US" altLang="zh-CN" dirty="0"/>
          </a:p>
          <a:p>
            <a:r>
              <a:rPr lang="en-US" altLang="zh-CN" dirty="0"/>
              <a:t>CATALINA_HOME</a:t>
            </a:r>
            <a:r>
              <a:rPr lang="zh-CN" altLang="en-US" dirty="0"/>
              <a:t>表示</a:t>
            </a:r>
            <a:r>
              <a:rPr lang="en-US" altLang="zh-CN" dirty="0"/>
              <a:t>Tomcat</a:t>
            </a:r>
            <a:r>
              <a:rPr lang="zh-CN" altLang="en-US" dirty="0"/>
              <a:t>的安装目录，如果要想在任意目录下都能启动</a:t>
            </a:r>
            <a:r>
              <a:rPr lang="en-US" altLang="zh-CN" dirty="0"/>
              <a:t>Tomcat</a:t>
            </a:r>
            <a:r>
              <a:rPr lang="zh-CN" altLang="en-US" dirty="0"/>
              <a:t>，就需要设置</a:t>
            </a:r>
            <a:r>
              <a:rPr lang="en-US" altLang="zh-CN" dirty="0"/>
              <a:t>CATALINA_HOME</a:t>
            </a:r>
            <a:r>
              <a:rPr lang="zh-CN" altLang="en-US" dirty="0"/>
              <a:t>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A8C26-EFB6-4F9E-854D-AEC636D408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0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EFF42-77CF-4FB5-9283-363C71DD9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1908E-0622-4862-ABDF-39CDC1FD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509F4-E73E-4502-9695-F92CE825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85CA-3CCA-4354-8A23-A633F915C7C5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743A8-CB1D-4E49-B023-03517E17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91CC-EE66-46E0-90A6-2CAA937B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13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AC15D-C614-4CF7-86C7-84411DF1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F4D9B-D875-4750-9239-4734295E3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D8BE4-B9AD-4DE1-924C-B1AF709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DF3A-4F53-4952-B7BF-C7DED892073D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E052F-21AB-4640-94FC-76FBC842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C4BB2-75A7-4B0D-BE7A-60B3F983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D65BD-074D-44FA-9EC2-75EAA8D9F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AA6CF-689E-4B0D-B8C4-FBC59739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DA818-818C-4DD5-A110-617129D3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C8C6-F639-46DB-BF79-FC6841B256F9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09EE3-2D5C-4037-B6FA-AE262A8A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9A82F-1E05-49EE-B692-9327DD0D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94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93BD-6631-4176-BDBD-56ED05236BC8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61587"/>
            <a:ext cx="12192000" cy="1920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flipV="1">
            <a:off x="0" y="6365575"/>
            <a:ext cx="12192000" cy="6095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 userDrawn="1"/>
        </p:nvSpPr>
        <p:spPr>
          <a:xfrm>
            <a:off x="10896533" y="6125549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4">
            <a:extLst>
              <a:ext uri="{FF2B5EF4-FFF2-40B4-BE49-F238E27FC236}">
                <a16:creationId xmlns:a16="http://schemas.microsoft.com/office/drawing/2014/main" id="{64D8030D-D04E-4D55-A664-D2BB3B86BCED}"/>
              </a:ext>
            </a:extLst>
          </p:cNvPr>
          <p:cNvGrpSpPr/>
          <p:nvPr userDrawn="1"/>
        </p:nvGrpSpPr>
        <p:grpSpPr>
          <a:xfrm>
            <a:off x="1172210" y="949191"/>
            <a:ext cx="7438390" cy="497205"/>
            <a:chOff x="711835" y="935355"/>
            <a:chExt cx="7438390" cy="49720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A0D6818-E3A1-4226-B242-998236D9AD16}"/>
                </a:ext>
              </a:extLst>
            </p:cNvPr>
            <p:cNvCxnSpPr/>
            <p:nvPr/>
          </p:nvCxnSpPr>
          <p:spPr>
            <a:xfrm flipH="1">
              <a:off x="1171575" y="1183640"/>
              <a:ext cx="6978650" cy="4445"/>
            </a:xfrm>
            <a:prstGeom prst="line">
              <a:avLst/>
            </a:prstGeom>
            <a:ln w="6350">
              <a:solidFill>
                <a:srgbClr val="FF7300"/>
              </a:solidFill>
              <a:prstDash val="sysDot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8867B03-0F40-4333-8944-7FF4D4747993}"/>
                </a:ext>
              </a:extLst>
            </p:cNvPr>
            <p:cNvSpPr/>
            <p:nvPr/>
          </p:nvSpPr>
          <p:spPr>
            <a:xfrm>
              <a:off x="711835" y="935355"/>
              <a:ext cx="497205" cy="49720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等腰三角形 1024">
              <a:extLst>
                <a:ext uri="{FF2B5EF4-FFF2-40B4-BE49-F238E27FC236}">
                  <a16:creationId xmlns:a16="http://schemas.microsoft.com/office/drawing/2014/main" id="{63DDF419-8115-413E-8BEC-E72223C6BAB6}"/>
                </a:ext>
              </a:extLst>
            </p:cNvPr>
            <p:cNvSpPr/>
            <p:nvPr/>
          </p:nvSpPr>
          <p:spPr>
            <a:xfrm>
              <a:off x="780415" y="1033145"/>
              <a:ext cx="360045" cy="300990"/>
            </a:xfrm>
            <a:custGeom>
              <a:avLst/>
              <a:gdLst/>
              <a:ahLst/>
              <a:cxnLst/>
              <a:rect l="l" t="t" r="r" b="b"/>
              <a:pathLst>
                <a:path w="504056" h="421632">
                  <a:moveTo>
                    <a:pt x="252028" y="0"/>
                  </a:moveTo>
                  <a:lnTo>
                    <a:pt x="504056" y="216024"/>
                  </a:lnTo>
                  <a:lnTo>
                    <a:pt x="432048" y="216024"/>
                  </a:lnTo>
                  <a:lnTo>
                    <a:pt x="432048" y="421632"/>
                  </a:lnTo>
                  <a:lnTo>
                    <a:pt x="324036" y="421632"/>
                  </a:lnTo>
                  <a:lnTo>
                    <a:pt x="324036" y="312478"/>
                  </a:lnTo>
                  <a:lnTo>
                    <a:pt x="180020" y="312478"/>
                  </a:lnTo>
                  <a:lnTo>
                    <a:pt x="180020" y="421632"/>
                  </a:lnTo>
                  <a:lnTo>
                    <a:pt x="72008" y="421632"/>
                  </a:lnTo>
                  <a:lnTo>
                    <a:pt x="72008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571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C00-10CD-49EF-868F-669335A42818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61587"/>
            <a:ext cx="12192000" cy="1920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flipV="1">
            <a:off x="0" y="6365575"/>
            <a:ext cx="12192000" cy="6095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 userDrawn="1"/>
        </p:nvSpPr>
        <p:spPr>
          <a:xfrm>
            <a:off x="10896533" y="6125549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0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2023/10/15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E:\ppt模板\201611\首页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70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C516-FEB7-4915-A013-A10B0EA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160A-FBC5-4BFC-AC8D-6FB24FDC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ED50F-6641-40EB-B7DB-B631F7E3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747F-DEB4-4E52-999A-05079FA1CA06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A8214-A28D-4305-90E6-2797AB39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31829-09B9-43F1-A2F2-4BDD3056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48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09333-9586-446F-804E-57200F27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861B5-A660-4C44-8872-737667C0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8DCA-4293-4315-8C76-8994812A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D86-230F-4801-99CE-EE2E6F54D848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40A16-6850-4799-B035-AAF6F56B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4ABB5-273E-493E-8171-A7EA4AE1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30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08BF-C82E-4D63-BC0D-7B5D4100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3F2D-6E11-46E8-8CDE-3DD0F9002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9BA1D-5C5F-4D71-AC5B-964139B0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098E2-8C97-4C72-944B-C4174BA9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89F-43EF-4F57-BFEC-D028BB1C9F06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58634-2E6E-4CCD-BCCD-1381007A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0A1AB-737D-45BF-8CAD-FDAFDB3B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89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2058B-1581-45F6-B765-1A361787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1E928-2303-4458-AE5E-510C1BA2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2A74B-A6F9-4221-9374-9705C1D3D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C125B-575D-4578-98A8-50FE4D78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13696-CC25-4EAB-A0BF-19959A93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5CA6DB-107B-44D2-9D1D-CE2110E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9550-D07B-4D59-9208-3B6778C23061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BC7B7-FD13-4EC3-847F-964EDC4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9A048-011D-4230-B045-1D9FA69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9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A7101-0177-40CE-B31E-2CEF9087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E29A9-7D64-4CBD-ADD7-28D25BFB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1E2F-891B-476D-91A7-49B85155C11C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656BD-95D7-4996-AF22-C4580C23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D38BC-4CE6-4CA0-ADD6-0DADEE53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73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976DD-3680-44DC-9ADB-692A761D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0D44-F4A6-45C3-976A-C7D48B566147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BA4B6-7519-441D-9025-FB9339A9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F7784-E1FE-4AEA-AC22-EDD06829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8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7B4D9-89F9-4219-8665-03C0FEE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FC0B9-7325-45A4-B056-EABE702C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CEB34-3E14-4FC6-A938-64BDF7570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2FC08-485C-47ED-87A2-0074307D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6F85-A7FF-4A40-BB41-EEE45FF07EB6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3ABEA-A317-4616-BBF3-A39F1E46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52206-21C8-4925-A209-78A2F7B7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99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C02D5-54F3-4CFB-B577-68D09A39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735FB6-32FC-4979-9E85-93DB57EF7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A887A-4296-4E65-A302-ACE665F6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57B9D-F71D-4CE1-B4C7-3E05000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1506-55D8-4809-A33C-504010170309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1011B-FFC0-4949-A445-888BC0E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B7C3B-C282-4083-8CD0-F4D7636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31C08-3E43-43A8-8725-2AA24A6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DEF10-34DE-468C-91E4-29296F3F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02A9F-B5A8-4753-BB76-071BDFAC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1F8F-A3BC-4127-82B9-38F2DEA97A39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411F2-E292-44A8-8D56-CE8E4F8A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FB54C-FD03-4393-96EA-1767BB74E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0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164636"/>
            <a:ext cx="12192000" cy="864099"/>
            <a:chOff x="0" y="123477"/>
            <a:chExt cx="9144000" cy="648074"/>
          </a:xfrm>
        </p:grpSpPr>
        <p:pic>
          <p:nvPicPr>
            <p:cNvPr id="307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3477"/>
              <a:ext cx="2605088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3478"/>
              <a:ext cx="2641600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23478"/>
              <a:ext cx="2641600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23478"/>
              <a:ext cx="2339752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1424" y="6862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35360" y="356659"/>
            <a:ext cx="576064" cy="576064"/>
            <a:chOff x="251520" y="123478"/>
            <a:chExt cx="432048" cy="432048"/>
          </a:xfrm>
        </p:grpSpPr>
        <p:sp>
          <p:nvSpPr>
            <p:cNvPr id="9" name="椭圆 8"/>
            <p:cNvSpPr/>
            <p:nvPr userDrawn="1"/>
          </p:nvSpPr>
          <p:spPr>
            <a:xfrm>
              <a:off x="251520" y="123478"/>
              <a:ext cx="432048" cy="4320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D19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燕尾形 7"/>
            <p:cNvSpPr/>
            <p:nvPr userDrawn="1"/>
          </p:nvSpPr>
          <p:spPr>
            <a:xfrm>
              <a:off x="359532" y="231490"/>
              <a:ext cx="216024" cy="216024"/>
            </a:xfrm>
            <a:prstGeom prst="chevron">
              <a:avLst/>
            </a:prstGeom>
            <a:solidFill>
              <a:srgbClr val="CD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3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1219170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yun.com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4924046" TargetMode="External"/><Relationship Id="rId2" Type="http://schemas.openxmlformats.org/officeDocument/2006/relationships/hyperlink" Target="https://zhuanlan.zhihu.com/p/392508816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agou.com/lgeduarticle/70618.html" TargetMode="External"/><Relationship Id="rId4" Type="http://schemas.openxmlformats.org/officeDocument/2006/relationships/hyperlink" Target="https://test-dockerrr.readthedocs.io/en/latest/userguide/storagedriver/overlayfs-driver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7701" y="3926053"/>
            <a:ext cx="7965909" cy="147002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云平台开发</a:t>
            </a:r>
            <a:br>
              <a:rPr lang="zh-CN" altLang="en-US" sz="4800" dirty="0">
                <a:solidFill>
                  <a:schemeClr val="bg1"/>
                </a:solidFill>
              </a:rPr>
            </a:b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7701" y="5253203"/>
            <a:ext cx="7958336" cy="11765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信息科学与技术学院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苏泽荫</a:t>
            </a:r>
          </a:p>
          <a:p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839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F9A754-4DA8-42D5-A492-21C1BA05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43" y="1607631"/>
            <a:ext cx="6957663" cy="43666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5.2 Docker</a:t>
            </a:r>
            <a:r>
              <a:rPr lang="zh-CN" altLang="en-US" sz="3200" b="1" dirty="0">
                <a:solidFill>
                  <a:srgbClr val="FF0000"/>
                </a:solidFill>
              </a:rPr>
              <a:t>仓库简介</a:t>
            </a:r>
          </a:p>
        </p:txBody>
      </p:sp>
    </p:spTree>
    <p:extLst>
      <p:ext uri="{BB962C8B-B14F-4D97-AF65-F5344CB8AC3E}">
        <p14:creationId xmlns:p14="http://schemas.microsoft.com/office/powerpoint/2010/main" val="1170677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050" name="Picture 2" descr="https://gimg2.baidu.com/image_search/src=http%3A%2F%2Fwww.gylinux.cn%2Fwp-content%2Fuploads%2F2019%2F12%2F12345.png&amp;refer=http%3A%2F%2Fwww.gylinux.cn&amp;app=2002&amp;size=f9999,10000&amp;q=a80&amp;n=0&amp;g=0n&amp;fmt=jpeg?sec=1635643690&amp;t=46453840ffd91b4bc18cb6b6702b1a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1" y="1239094"/>
            <a:ext cx="6817527" cy="55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5.2 Docker</a:t>
            </a:r>
            <a:r>
              <a:rPr lang="zh-CN" altLang="en-US" sz="3200" b="1" dirty="0">
                <a:solidFill>
                  <a:srgbClr val="FF0000"/>
                </a:solidFill>
              </a:rPr>
              <a:t>仓库简介</a:t>
            </a:r>
          </a:p>
        </p:txBody>
      </p:sp>
    </p:spTree>
    <p:extLst>
      <p:ext uri="{BB962C8B-B14F-4D97-AF65-F5344CB8AC3E}">
        <p14:creationId xmlns:p14="http://schemas.microsoft.com/office/powerpoint/2010/main" val="1566854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7F587-CEFE-444C-9B27-B23745B5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49" y="1318851"/>
            <a:ext cx="9451965" cy="536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5.2 Docker</a:t>
            </a:r>
            <a:r>
              <a:rPr lang="zh-CN" altLang="en-US" sz="3200" b="1" dirty="0">
                <a:solidFill>
                  <a:srgbClr val="FF0000"/>
                </a:solidFill>
              </a:rPr>
              <a:t>仓库简介</a:t>
            </a:r>
          </a:p>
        </p:txBody>
      </p:sp>
    </p:spTree>
    <p:extLst>
      <p:ext uri="{BB962C8B-B14F-4D97-AF65-F5344CB8AC3E}">
        <p14:creationId xmlns:p14="http://schemas.microsoft.com/office/powerpoint/2010/main" val="1592446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5.3 Docker</a:t>
            </a:r>
            <a:r>
              <a:rPr lang="zh-CN" altLang="en-US" sz="3200" b="1" dirty="0">
                <a:solidFill>
                  <a:srgbClr val="FF0000"/>
                </a:solidFill>
              </a:rPr>
              <a:t>仓库应用实战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7463" y="1294027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发布镜像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71725" y="1858955"/>
            <a:ext cx="5782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00"/>
                </a:solidFill>
              </a:rPr>
              <a:t>DockerHub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zh-CN" sz="2400" b="1" dirty="0">
                <a:hlinkClick r:id="rId2"/>
              </a:rPr>
              <a:t>https://hub.docker.com/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阿里云镜像服务：</a:t>
            </a:r>
            <a:r>
              <a:rPr lang="en-US" altLang="zh-CN" sz="2400" b="1" dirty="0">
                <a:solidFill>
                  <a:srgbClr val="FF0000"/>
                </a:solidFill>
                <a:hlinkClick r:id="rId3"/>
              </a:rPr>
              <a:t>www.aliyun.com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134" y="3388757"/>
            <a:ext cx="4973970" cy="25572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659" y="2793215"/>
            <a:ext cx="4048415" cy="39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0AF44A-82FF-4E79-929E-297A3861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61B99-1253-40C9-802D-27529629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22" y="354165"/>
            <a:ext cx="2788429" cy="8849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9EC010-C4A1-40BE-8E74-FE5612DAA8F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4.4 Docker</a:t>
            </a:r>
            <a:r>
              <a:rPr lang="zh-CN" altLang="en-US" sz="3200" b="1" dirty="0">
                <a:solidFill>
                  <a:srgbClr val="FF0000"/>
                </a:solidFill>
              </a:rPr>
              <a:t>容器应用实例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CF160A4-F29A-4566-A61A-E18280582080}"/>
              </a:ext>
            </a:extLst>
          </p:cNvPr>
          <p:cNvSpPr txBox="1"/>
          <p:nvPr/>
        </p:nvSpPr>
        <p:spPr>
          <a:xfrm>
            <a:off x="1727463" y="1437794"/>
            <a:ext cx="884428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定制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</a:t>
            </a:r>
            <a:endParaRPr lang="en-US" altLang="zh-CN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要求：在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centos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镜像上定制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镜像，访问默认网页</a:t>
            </a:r>
            <a:endParaRPr lang="en-US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C0E395-5CA0-40EB-A2D7-97CFD8FD068D}"/>
              </a:ext>
            </a:extLst>
          </p:cNvPr>
          <p:cNvSpPr txBox="1"/>
          <p:nvPr/>
        </p:nvSpPr>
        <p:spPr>
          <a:xfrm>
            <a:off x="1818352" y="2718404"/>
            <a:ext cx="72519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+mn-ea"/>
              </a:rPr>
              <a:t>新建目录，准备构建材料</a:t>
            </a:r>
            <a:endParaRPr lang="en-US" altLang="zh-CN" sz="220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+mn-ea"/>
              </a:rPr>
              <a:t>将 </a:t>
            </a:r>
            <a:r>
              <a:rPr lang="en-US" altLang="zh-CN" sz="2200" b="1" dirty="0">
                <a:latin typeface="+mn-ea"/>
              </a:rPr>
              <a:t>JDK </a:t>
            </a:r>
            <a:r>
              <a:rPr lang="zh-CN" altLang="en-US" sz="2200" b="1" dirty="0">
                <a:latin typeface="+mn-ea"/>
              </a:rPr>
              <a:t>和 </a:t>
            </a:r>
            <a:r>
              <a:rPr lang="en-US" altLang="zh-CN" sz="2200" b="1" dirty="0">
                <a:latin typeface="+mn-ea"/>
              </a:rPr>
              <a:t>tomcat </a:t>
            </a:r>
            <a:r>
              <a:rPr lang="zh-CN" altLang="en-US" sz="2200" b="1" dirty="0">
                <a:latin typeface="+mn-ea"/>
              </a:rPr>
              <a:t>安装的压缩包拷贝进目录</a:t>
            </a:r>
            <a:endParaRPr lang="en-US" altLang="zh-CN" sz="22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+mn-ea"/>
              </a:rPr>
              <a:t>新建一个</a:t>
            </a:r>
            <a:r>
              <a:rPr lang="en-US" altLang="zh-CN" sz="2200" b="1" dirty="0">
                <a:latin typeface="+mn-ea"/>
              </a:rPr>
              <a:t>Dockerfile</a:t>
            </a:r>
            <a:r>
              <a:rPr lang="zh-CN" altLang="en-US" sz="2200" b="1" dirty="0">
                <a:latin typeface="+mn-ea"/>
              </a:rPr>
              <a:t>文件，并编写构建命令</a:t>
            </a:r>
            <a:endParaRPr lang="en-US" altLang="zh-CN" sz="22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+mn-ea"/>
              </a:rPr>
              <a:t>构建镜像</a:t>
            </a:r>
            <a:endParaRPr lang="en-US" altLang="zh-CN" sz="22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+mn-ea"/>
              </a:rPr>
              <a:t>运行启动 </a:t>
            </a:r>
            <a:r>
              <a:rPr lang="en-US" altLang="zh-CN" sz="2200" b="1" dirty="0">
                <a:latin typeface="+mn-ea"/>
              </a:rPr>
              <a:t>run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+mn-ea"/>
              </a:rPr>
              <a:t>验证测试访问</a:t>
            </a:r>
            <a:endParaRPr lang="en-US" altLang="zh-CN" sz="22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2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44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8D4429-0BC7-4136-898B-6F42529D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D898F9E-F96A-4752-BC88-652CF1C14D0A}"/>
              </a:ext>
            </a:extLst>
          </p:cNvPr>
          <p:cNvSpPr txBox="1"/>
          <p:nvPr/>
        </p:nvSpPr>
        <p:spPr>
          <a:xfrm>
            <a:off x="1727463" y="1350104"/>
            <a:ext cx="884428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新建目录，准备构建材料</a:t>
            </a:r>
            <a:endParaRPr lang="en-US" altLang="zh-CN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新建一个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Dockerfile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文件，并编写构建命令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9FB572-7259-470F-8103-2AD2F29DE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230014"/>
            <a:ext cx="7997974" cy="1431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9EC010-C4A1-40BE-8E74-FE5612DAA8F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4.4 Docker</a:t>
            </a:r>
            <a:r>
              <a:rPr lang="zh-CN" altLang="en-US" sz="3200" b="1" dirty="0">
                <a:solidFill>
                  <a:srgbClr val="FF0000"/>
                </a:solidFill>
              </a:rPr>
              <a:t>容器应用实例</a:t>
            </a:r>
          </a:p>
        </p:txBody>
      </p:sp>
    </p:spTree>
    <p:extLst>
      <p:ext uri="{BB962C8B-B14F-4D97-AF65-F5344CB8AC3E}">
        <p14:creationId xmlns:p14="http://schemas.microsoft.com/office/powerpoint/2010/main" val="607285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0AF44A-82FF-4E79-929E-297A3861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61B99-1253-40C9-802D-27529629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322" y="354165"/>
            <a:ext cx="2788429" cy="88492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8CF160A4-F29A-4566-A61A-E18280582080}"/>
              </a:ext>
            </a:extLst>
          </p:cNvPr>
          <p:cNvSpPr txBox="1"/>
          <p:nvPr/>
        </p:nvSpPr>
        <p:spPr>
          <a:xfrm>
            <a:off x="1727463" y="1234513"/>
            <a:ext cx="88442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编写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Dockerfile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EC010-C4A1-40BE-8E74-FE5612DAA8F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4.4 Docker</a:t>
            </a:r>
            <a:r>
              <a:rPr lang="zh-CN" altLang="en-US" sz="3200" b="1" dirty="0">
                <a:solidFill>
                  <a:srgbClr val="FF0000"/>
                </a:solidFill>
              </a:rPr>
              <a:t>容器应用实例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2762250" y="1603845"/>
            <a:ext cx="6858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FROM centos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MAINTAINER 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xiaosu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:&lt;619388013@qq.com&gt;</a:t>
            </a:r>
          </a:p>
          <a:p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tomcat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添加到容器中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 apache-tomcat-8.5.59.tar.gz /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/local/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 jdk-8u301-linux-x64.tar.gz /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/local/</a:t>
            </a:r>
          </a:p>
          <a:p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设置工作访问时候的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WORKDIR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路径，登录落脚点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ENV MYPATH /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/local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WORKDIR $MYPATH</a:t>
            </a:r>
          </a:p>
          <a:p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配置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tomcat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环境变量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ENV JAVA_HOME /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/local/jdk1.8.0_301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ENV CLASSPATH $JAVA_HOME/lib/dt.jar:$JAVA_HOME/lib/tools.jar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ENV CATALINA_HOME /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/local/apache-tomcat-8.5.59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ENV CATALINA_BASE /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/local/apache-tomcat-8.5.59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ENV PATH $PATH:$JAVA_HOME/bin:$CATALINA_HOME/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lib:CATALINA_HOME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/bin</a:t>
            </a:r>
          </a:p>
          <a:p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容器运行时监听的端口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EXPOSE 8080</a:t>
            </a:r>
          </a:p>
          <a:p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启动时运行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tomcat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CMD ["/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/local/apache-tomcat-8.5.59/bin/catalina.</a:t>
            </a:r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","run"]</a:t>
            </a:r>
            <a:endParaRPr lang="zh-CN" altLang="en-US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820" y="1430965"/>
            <a:ext cx="3750682" cy="21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55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0AF44A-82FF-4E79-929E-297A3861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61B99-1253-40C9-802D-27529629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22" y="354165"/>
            <a:ext cx="2788429" cy="88492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8CF160A4-F29A-4566-A61A-E18280582080}"/>
              </a:ext>
            </a:extLst>
          </p:cNvPr>
          <p:cNvSpPr txBox="1"/>
          <p:nvPr/>
        </p:nvSpPr>
        <p:spPr>
          <a:xfrm>
            <a:off x="1727463" y="1437794"/>
            <a:ext cx="8844288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构建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</a:t>
            </a:r>
            <a:endParaRPr lang="en-US" altLang="zh-CN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812800" lvl="1" indent="-342900" algn="just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 build -f Dockerfile -t </a:t>
            </a:r>
            <a:r>
              <a:rPr lang="en-US" altLang="zh-CN" b="1" spc="2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tomcat01:1.0 </a:t>
            </a:r>
            <a:r>
              <a:rPr lang="en-US" altLang="zh-CN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EC010-C4A1-40BE-8E74-FE5612DAA8F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4.4 Docker</a:t>
            </a:r>
            <a:r>
              <a:rPr lang="zh-CN" altLang="en-US" sz="3200" b="1" dirty="0">
                <a:solidFill>
                  <a:srgbClr val="FF0000"/>
                </a:solidFill>
              </a:rPr>
              <a:t>容器应用实例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19" y="2257027"/>
            <a:ext cx="9117432" cy="43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9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8D4429-0BC7-4136-898B-6F42529D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D898F9E-F96A-4752-BC88-652CF1C14D0A}"/>
              </a:ext>
            </a:extLst>
          </p:cNvPr>
          <p:cNvSpPr txBox="1"/>
          <p:nvPr/>
        </p:nvSpPr>
        <p:spPr>
          <a:xfrm>
            <a:off x="1727462" y="1350104"/>
            <a:ext cx="9245337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运行</a:t>
            </a:r>
            <a:endParaRPr lang="en-US" altLang="zh-CN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 run -d --name=tomcat01 -p 9090:8080 </a:t>
            </a:r>
            <a:r>
              <a:rPr lang="en-US" sz="2400" b="1" spc="2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tomcat01:1.0</a:t>
            </a:r>
            <a:endParaRPr lang="en-US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EC010-C4A1-40BE-8E74-FE5612DAA8F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4.4 Docker</a:t>
            </a:r>
            <a:r>
              <a:rPr lang="zh-CN" altLang="en-US" sz="3200" b="1" dirty="0">
                <a:solidFill>
                  <a:srgbClr val="FF0000"/>
                </a:solidFill>
              </a:rPr>
              <a:t>容器应用实例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2" y="3199108"/>
            <a:ext cx="8514286" cy="3390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6" y="2272490"/>
            <a:ext cx="11363467" cy="8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30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5.3.3 </a:t>
            </a:r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1" y="3116528"/>
            <a:ext cx="4295238" cy="3076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5891" y="14294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、登录阿里云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、找到容器镜像服务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、创建命名空间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44" y="3464157"/>
            <a:ext cx="6561905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7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2</a:t>
            </a:fld>
            <a:endParaRPr lang="zh-CN" altLang="en-US" dirty="0"/>
          </a:p>
        </p:txBody>
      </p:sp>
      <p:grpSp>
        <p:nvGrpSpPr>
          <p:cNvPr id="3" name="组合 4"/>
          <p:cNvGrpSpPr/>
          <p:nvPr/>
        </p:nvGrpSpPr>
        <p:grpSpPr>
          <a:xfrm>
            <a:off x="2036589" y="1126522"/>
            <a:ext cx="7438390" cy="844446"/>
            <a:chOff x="711835" y="935355"/>
            <a:chExt cx="7438390" cy="844446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171575" y="1183640"/>
              <a:ext cx="6978650" cy="4445"/>
            </a:xfrm>
            <a:prstGeom prst="line">
              <a:avLst/>
            </a:prstGeom>
            <a:ln w="6350">
              <a:solidFill>
                <a:srgbClr val="FF7300"/>
              </a:solidFill>
              <a:prstDash val="sysDot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11835" y="935355"/>
              <a:ext cx="497205" cy="49720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1024"/>
            <p:cNvSpPr/>
            <p:nvPr/>
          </p:nvSpPr>
          <p:spPr>
            <a:xfrm>
              <a:off x="780415" y="1033145"/>
              <a:ext cx="360045" cy="300990"/>
            </a:xfrm>
            <a:custGeom>
              <a:avLst/>
              <a:gdLst/>
              <a:ahLst/>
              <a:cxnLst/>
              <a:rect l="l" t="t" r="r" b="b"/>
              <a:pathLst>
                <a:path w="504056" h="421632">
                  <a:moveTo>
                    <a:pt x="252028" y="0"/>
                  </a:moveTo>
                  <a:lnTo>
                    <a:pt x="504056" y="216024"/>
                  </a:lnTo>
                  <a:lnTo>
                    <a:pt x="432048" y="216024"/>
                  </a:lnTo>
                  <a:lnTo>
                    <a:pt x="432048" y="421632"/>
                  </a:lnTo>
                  <a:lnTo>
                    <a:pt x="324036" y="421632"/>
                  </a:lnTo>
                  <a:lnTo>
                    <a:pt x="324036" y="312478"/>
                  </a:lnTo>
                  <a:lnTo>
                    <a:pt x="180020" y="312478"/>
                  </a:lnTo>
                  <a:lnTo>
                    <a:pt x="180020" y="421632"/>
                  </a:lnTo>
                  <a:lnTo>
                    <a:pt x="72008" y="421632"/>
                  </a:lnTo>
                  <a:lnTo>
                    <a:pt x="72008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1183103" y="1198744"/>
              <a:ext cx="243459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本章学习目标</a:t>
              </a: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FC99A4C-DBB2-4B67-86C0-E67B77D7B4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3193" y="2412399"/>
            <a:ext cx="5668963" cy="822325"/>
            <a:chOff x="1296" y="1824"/>
            <a:chExt cx="2976" cy="432"/>
          </a:xfrm>
        </p:grpSpPr>
        <p:sp>
          <p:nvSpPr>
            <p:cNvPr id="27" name="AutoShape 5">
              <a:extLst>
                <a:ext uri="{FF2B5EF4-FFF2-40B4-BE49-F238E27FC236}">
                  <a16:creationId xmlns:a16="http://schemas.microsoft.com/office/drawing/2014/main" id="{961C6435-724C-4F6B-92F3-D4D8A700398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BC685C31-BA16-46DE-AC72-F67A8BF9BAD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66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BD9910E0-1953-4F65-B42F-511E71C0D3B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复习回顾</a:t>
              </a: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B86A873D-21EA-40DA-93E6-46685396BD1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5.1</a:t>
              </a:r>
            </a:p>
          </p:txBody>
        </p:sp>
      </p:grpSp>
      <p:grpSp>
        <p:nvGrpSpPr>
          <p:cNvPr id="31" name="Group 9">
            <a:extLst>
              <a:ext uri="{FF2B5EF4-FFF2-40B4-BE49-F238E27FC236}">
                <a16:creationId xmlns:a16="http://schemas.microsoft.com/office/drawing/2014/main" id="{F0592EB5-A942-42D8-96A7-2DBCDC81E2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3193" y="4413738"/>
            <a:ext cx="5668963" cy="822325"/>
            <a:chOff x="1296" y="1824"/>
            <a:chExt cx="2976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8A3AC1BC-DAA0-481B-B9A5-7776020E312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6851E2FE-7489-4FCE-8DA4-7D8CCF62CED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00CC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Text Box 12">
              <a:extLst>
                <a:ext uri="{FF2B5EF4-FFF2-40B4-BE49-F238E27FC236}">
                  <a16:creationId xmlns:a16="http://schemas.microsoft.com/office/drawing/2014/main" id="{DD3E9511-2305-4D8F-85D0-1831371E6D6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35" cy="243"/>
            </a:xfrm>
            <a:prstGeom prst="rect">
              <a:avLst/>
            </a:prstGeom>
            <a:solidFill>
              <a:srgbClr val="0000CC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仓库应用实战</a:t>
              </a:r>
            </a:p>
          </p:txBody>
        </p:sp>
        <p:sp>
          <p:nvSpPr>
            <p:cNvPr id="35" name="Text Box 13">
              <a:extLst>
                <a:ext uri="{FF2B5EF4-FFF2-40B4-BE49-F238E27FC236}">
                  <a16:creationId xmlns:a16="http://schemas.microsoft.com/office/drawing/2014/main" id="{0D9A6EF7-CCC4-4FDB-AB1F-FE16D71A16F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00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5.3</a:t>
              </a: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D49B1D21-E9DC-4E3B-A85D-37AC929CAC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9207" y="3409614"/>
            <a:ext cx="5668963" cy="822325"/>
            <a:chOff x="1296" y="1824"/>
            <a:chExt cx="2976" cy="432"/>
          </a:xfrm>
        </p:grpSpPr>
        <p:sp>
          <p:nvSpPr>
            <p:cNvPr id="37" name="AutoShape 20">
              <a:extLst>
                <a:ext uri="{FF2B5EF4-FFF2-40B4-BE49-F238E27FC236}">
                  <a16:creationId xmlns:a16="http://schemas.microsoft.com/office/drawing/2014/main" id="{F04D92F0-C489-4EA9-94C7-F743DCB2CF68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AutoShape 21">
              <a:extLst>
                <a:ext uri="{FF2B5EF4-FFF2-40B4-BE49-F238E27FC236}">
                  <a16:creationId xmlns:a16="http://schemas.microsoft.com/office/drawing/2014/main" id="{89FA5AE0-F958-4E5D-B431-F1C99C6C337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511CD885-5D43-4ED6-B508-77F39E2B5695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仓库简介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69D1053-8663-4EBA-AEB9-4B97266BA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5.2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A2DEB9C-CC2F-4028-9C57-703BB4225FEF}"/>
              </a:ext>
            </a:extLst>
          </p:cNvPr>
          <p:cNvSpPr txBox="1"/>
          <p:nvPr/>
        </p:nvSpPr>
        <p:spPr>
          <a:xfrm>
            <a:off x="2717021" y="616963"/>
            <a:ext cx="609442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章 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Docker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仓库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993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5891" y="14294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、创建镜像仓库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5.3.3 </a:t>
            </a:r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71" y="2295703"/>
            <a:ext cx="5542857" cy="2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31" y="2295703"/>
            <a:ext cx="4259344" cy="39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65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5891" y="1429435"/>
            <a:ext cx="72371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、创建镜像仓库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、点击进入这个镜像仓库，可以看到所有的信息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docker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docker logout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5.3.3 </a:t>
            </a:r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5" y="3214888"/>
            <a:ext cx="5588195" cy="24143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58" y="3048182"/>
            <a:ext cx="5533333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7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818E2F-A549-4797-A8BC-1AB462BB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601DFE-122C-4170-92CE-A75D61BE2D20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5.3.3 </a:t>
            </a:r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BE1EA0-B680-4845-97E7-37D2FC68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99" y="1293672"/>
            <a:ext cx="8501578" cy="50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80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5.3.3 </a:t>
            </a:r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sp>
        <p:nvSpPr>
          <p:cNvPr id="4" name="矩形 3"/>
          <p:cNvSpPr/>
          <p:nvPr/>
        </p:nvSpPr>
        <p:spPr>
          <a:xfrm>
            <a:off x="1725891" y="1429435"/>
            <a:ext cx="7237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、登录并测试推送发布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83699"/>
            <a:ext cx="8519521" cy="40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49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5.3.3 </a:t>
            </a:r>
            <a:r>
              <a:rPr lang="zh-CN" altLang="en-US" sz="3200" b="1" dirty="0">
                <a:solidFill>
                  <a:srgbClr val="FF0000"/>
                </a:solidFill>
              </a:rPr>
              <a:t>发布镜像到阿里云</a:t>
            </a:r>
          </a:p>
        </p:txBody>
      </p:sp>
      <p:sp>
        <p:nvSpPr>
          <p:cNvPr id="4" name="矩形 3"/>
          <p:cNvSpPr/>
          <p:nvPr/>
        </p:nvSpPr>
        <p:spPr>
          <a:xfrm>
            <a:off x="1725891" y="1429435"/>
            <a:ext cx="7237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、在阿里云镜像仓库查看效果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91" y="2081441"/>
            <a:ext cx="7751061" cy="25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18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84164" y="1513885"/>
            <a:ext cx="8071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将之前定制的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centos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镜像，发布到阿里云仓库中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0B36BE-C660-4D5D-BEB9-07E89A913416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1927240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5B286E-FE9A-4D1B-BD6E-817C8B5F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25E5BF-0039-443A-8C2A-E8EAB59924C8}"/>
              </a:ext>
            </a:extLst>
          </p:cNvPr>
          <p:cNvSpPr txBox="1">
            <a:spLocks noChangeArrowheads="1"/>
          </p:cNvSpPr>
          <p:nvPr/>
        </p:nvSpPr>
        <p:spPr>
          <a:xfrm>
            <a:off x="1705891" y="681872"/>
            <a:ext cx="8972995" cy="543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作业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B46C2-D5C2-4094-B908-B2B9B20677EB}"/>
              </a:ext>
            </a:extLst>
          </p:cNvPr>
          <p:cNvSpPr txBox="1"/>
          <p:nvPr/>
        </p:nvSpPr>
        <p:spPr>
          <a:xfrm>
            <a:off x="1809944" y="1641426"/>
            <a:ext cx="8257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自己定制镜像并上传到阿里云镜像服务器上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企业级镜像仓库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harbor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http://192.168.171.129/harbor/projects</a:t>
            </a:r>
            <a:endParaRPr lang="zh-CN" altLang="en-US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1909" y="4286871"/>
            <a:ext cx="808016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参考文献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https://zhuanlan.zhihu.com/p/392508816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https://zhuanlan.zhihu.com/p/374924046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https://test-dockerrr.readthedocs.io/en/latest/userguide/storagedriver/overlayfs-driver/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https://www.lagou.com/lgeduarticle/70618.html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84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小结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FC99A4C-DBB2-4B67-86C0-E67B77D7B4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3193" y="2412399"/>
            <a:ext cx="5668963" cy="822325"/>
            <a:chOff x="1296" y="1824"/>
            <a:chExt cx="2976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61C6435-724C-4F6B-92F3-D4D8A700398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BC685C31-BA16-46DE-AC72-F67A8BF9BAD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66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BD9910E0-1953-4F65-B42F-511E71C0D3B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复习回顾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B86A873D-21EA-40DA-93E6-46685396BD1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5.1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F0592EB5-A942-42D8-96A7-2DBCDC81E2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3193" y="4413738"/>
            <a:ext cx="5668963" cy="822325"/>
            <a:chOff x="1296" y="1824"/>
            <a:chExt cx="2976" cy="432"/>
          </a:xfrm>
        </p:grpSpPr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8A3AC1BC-DAA0-481B-B9A5-7776020E312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6851E2FE-7489-4FCE-8DA4-7D8CCF62CED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00CC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DD3E9511-2305-4D8F-85D0-1831371E6D6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35" cy="243"/>
            </a:xfrm>
            <a:prstGeom prst="rect">
              <a:avLst/>
            </a:prstGeom>
            <a:solidFill>
              <a:srgbClr val="0000CC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仓库应用实战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0D9A6EF7-CCC4-4FDB-AB1F-FE16D71A16F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00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5.3</a:t>
              </a: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D49B1D21-E9DC-4E3B-A85D-37AC929CAC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9207" y="3409614"/>
            <a:ext cx="5668963" cy="822325"/>
            <a:chOff x="1296" y="1824"/>
            <a:chExt cx="2976" cy="432"/>
          </a:xfrm>
        </p:grpSpPr>
        <p:sp>
          <p:nvSpPr>
            <p:cNvPr id="15" name="AutoShape 20">
              <a:extLst>
                <a:ext uri="{FF2B5EF4-FFF2-40B4-BE49-F238E27FC236}">
                  <a16:creationId xmlns:a16="http://schemas.microsoft.com/office/drawing/2014/main" id="{F04D92F0-C489-4EA9-94C7-F743DCB2CF68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AutoShape 21">
              <a:extLst>
                <a:ext uri="{FF2B5EF4-FFF2-40B4-BE49-F238E27FC236}">
                  <a16:creationId xmlns:a16="http://schemas.microsoft.com/office/drawing/2014/main" id="{89FA5AE0-F958-4E5D-B431-F1C99C6C337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511CD885-5D43-4ED6-B508-77F39E2B5695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仓库简介</a:t>
              </a:r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569D1053-8663-4EBA-AEB9-4B97266BA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5.2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042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DF33D9-3766-46A9-A2C7-636C4F76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E942-D2FB-4AC5-BA90-FF34F7BE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10" y="1725127"/>
            <a:ext cx="4406636" cy="27471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5E233AC-0A53-497D-8C9B-C816678ED45B}"/>
              </a:ext>
            </a:extLst>
          </p:cNvPr>
          <p:cNvSpPr/>
          <p:nvPr/>
        </p:nvSpPr>
        <p:spPr>
          <a:xfrm>
            <a:off x="6629482" y="1725127"/>
            <a:ext cx="4370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hgfs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没有显示共享文件夹：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vmware-hgfsclient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yum install -y open-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-tools-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devel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vmhgfs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-fuse .host:/ /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hgfs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2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B2EE2-D8D6-4632-82F5-437C1FC4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ECF77-F38F-4F15-B905-903254B52B53}"/>
              </a:ext>
            </a:extLst>
          </p:cNvPr>
          <p:cNvSpPr txBox="1"/>
          <p:nvPr/>
        </p:nvSpPr>
        <p:spPr>
          <a:xfrm>
            <a:off x="1625600" y="170587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与图形管理工具</a:t>
            </a:r>
            <a:r>
              <a:rPr lang="en-US" altLang="zh-CN" dirty="0" err="1"/>
              <a:t>Portainer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简介 </a:t>
            </a:r>
            <a:r>
              <a:rPr lang="en-US" altLang="zh-CN" dirty="0" err="1"/>
              <a:t>Portainer</a:t>
            </a:r>
            <a:r>
              <a:rPr lang="zh-CN" altLang="en-US" dirty="0"/>
              <a:t>是</a:t>
            </a:r>
            <a:r>
              <a:rPr lang="en-US" altLang="zh-CN" dirty="0"/>
              <a:t>Docker</a:t>
            </a:r>
            <a:r>
              <a:rPr lang="zh-CN" altLang="en-US" dirty="0"/>
              <a:t>的图形化管理工具，提供状态显示面板、应用模板快速部署、容器镜像网络数据卷的基本操作（包括上传下载镜像，创建容器等操作）。</a:t>
            </a:r>
          </a:p>
          <a:p>
            <a:endParaRPr lang="zh-CN" altLang="en-US" dirty="0"/>
          </a:p>
          <a:p>
            <a:r>
              <a:rPr lang="zh-CN" altLang="en-US" dirty="0"/>
              <a:t>事件日志显示、容器控制台操作、</a:t>
            </a:r>
            <a:r>
              <a:rPr lang="en-US" altLang="zh-CN" dirty="0"/>
              <a:t>Swarm</a:t>
            </a:r>
            <a:r>
              <a:rPr lang="zh-CN" altLang="en-US" dirty="0"/>
              <a:t>集群和服务等集中管理和操作、登录用户管理和控制等功能。功能十分全面，基本能满足中小型单位对容器管理的全部需求。</a:t>
            </a:r>
          </a:p>
        </p:txBody>
      </p:sp>
    </p:spTree>
    <p:extLst>
      <p:ext uri="{BB962C8B-B14F-4D97-AF65-F5344CB8AC3E}">
        <p14:creationId xmlns:p14="http://schemas.microsoft.com/office/powerpoint/2010/main" val="3935252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5F2274-F068-4AD5-8405-C00ECB30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78CE5-BD87-42B1-810D-2A231BB8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10" y="2151939"/>
            <a:ext cx="4115022" cy="3196490"/>
          </a:xfrm>
          <a:prstGeom prst="rect">
            <a:avLst/>
          </a:prstGeom>
        </p:spPr>
      </p:pic>
      <p:pic>
        <p:nvPicPr>
          <p:cNvPr id="6" name="Picture 2" descr="dockerimage3.png">
            <a:extLst>
              <a:ext uri="{FF2B5EF4-FFF2-40B4-BE49-F238E27FC236}">
                <a16:creationId xmlns:a16="http://schemas.microsoft.com/office/drawing/2014/main" id="{9FACFDA3-9C36-4983-A24B-584D3C38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58" y="1948724"/>
            <a:ext cx="5185437" cy="36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5.1 </a:t>
            </a:r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</p:spTree>
    <p:extLst>
      <p:ext uri="{BB962C8B-B14F-4D97-AF65-F5344CB8AC3E}">
        <p14:creationId xmlns:p14="http://schemas.microsoft.com/office/powerpoint/2010/main" val="2557435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54A142-C810-47DE-9C76-085D1792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F71DE0-C037-4462-BE40-8029976F3FAC}"/>
              </a:ext>
            </a:extLst>
          </p:cNvPr>
          <p:cNvSpPr/>
          <p:nvPr/>
        </p:nvSpPr>
        <p:spPr>
          <a:xfrm>
            <a:off x="8829440" y="5538671"/>
            <a:ext cx="2607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https://www.docker.com/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B083DFD7-4A41-4170-B32B-925A0C2A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81" y="1652473"/>
            <a:ext cx="10267950" cy="455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5.1 </a:t>
            </a:r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</p:spTree>
    <p:extLst>
      <p:ext uri="{BB962C8B-B14F-4D97-AF65-F5344CB8AC3E}">
        <p14:creationId xmlns:p14="http://schemas.microsoft.com/office/powerpoint/2010/main" val="1620057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A471B-33C1-4661-9F47-DDF935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9E4778-DE18-460B-A18E-F05E77FD4F8D}"/>
              </a:ext>
            </a:extLst>
          </p:cNvPr>
          <p:cNvSpPr txBox="1"/>
          <p:nvPr/>
        </p:nvSpPr>
        <p:spPr>
          <a:xfrm>
            <a:off x="1523180" y="1639508"/>
            <a:ext cx="83114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0000"/>
                </a:solidFill>
              </a:rPr>
              <a:t>Dockerfile</a:t>
            </a:r>
            <a:r>
              <a:rPr lang="zh-CN" altLang="en-US" sz="2400" b="1" dirty="0"/>
              <a:t>是用来构建</a:t>
            </a:r>
            <a:r>
              <a:rPr lang="en-US" altLang="zh-CN" sz="2400" b="1" dirty="0"/>
              <a:t>Docker</a:t>
            </a:r>
            <a:r>
              <a:rPr lang="zh-CN" altLang="en-US" sz="2400" b="1" dirty="0"/>
              <a:t>镜像的文件，是由一系列命令和参数构成的脚本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一份自动化的</a:t>
            </a:r>
            <a:r>
              <a:rPr lang="en-US" altLang="zh-CN" sz="2400" b="1" dirty="0"/>
              <a:t>Linux</a:t>
            </a:r>
            <a:r>
              <a:rPr lang="zh-CN" altLang="en-US" sz="2400" b="1" dirty="0"/>
              <a:t>命令集</a:t>
            </a:r>
            <a:r>
              <a:rPr lang="en-US" altLang="zh-CN" sz="2400" b="1" dirty="0"/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构建步骤：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、编写</a:t>
            </a:r>
            <a:r>
              <a:rPr lang="en-US" altLang="zh-CN" sz="2400" b="1" dirty="0" err="1"/>
              <a:t>DockerFile</a:t>
            </a:r>
            <a:r>
              <a:rPr lang="zh-CN" altLang="en-US" sz="2400" b="1" dirty="0"/>
              <a:t>文件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docker build </a:t>
            </a:r>
            <a:r>
              <a:rPr lang="zh-CN" altLang="en-US" sz="2400" b="1" dirty="0"/>
              <a:t>构建镜像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b="1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43A81A6-606F-4B22-A140-686326EC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4" y="3817134"/>
            <a:ext cx="8132315" cy="199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B90655-6E5E-466C-AE22-87B944F2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40" y="43945"/>
            <a:ext cx="2119759" cy="18211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5.1 </a:t>
            </a:r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</p:spTree>
    <p:extLst>
      <p:ext uri="{BB962C8B-B14F-4D97-AF65-F5344CB8AC3E}">
        <p14:creationId xmlns:p14="http://schemas.microsoft.com/office/powerpoint/2010/main" val="42025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A471B-33C1-4661-9F47-DDF935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6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73E0C1-ECF0-42C7-BC68-5C7B5FE4007F}"/>
              </a:ext>
            </a:extLst>
          </p:cNvPr>
          <p:cNvSpPr txBox="1">
            <a:spLocks noChangeArrowheads="1"/>
          </p:cNvSpPr>
          <p:nvPr/>
        </p:nvSpPr>
        <p:spPr>
          <a:xfrm>
            <a:off x="1727462" y="1437540"/>
            <a:ext cx="10383473" cy="469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b="1" dirty="0">
                <a:hlinkClick r:id="rId2"/>
              </a:rPr>
              <a:t>官网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hlinkClick r:id="rId2"/>
              </a:rPr>
              <a:t>https://docs.docker.com/engine/reference/builder/</a:t>
            </a:r>
            <a:r>
              <a:rPr lang="en-US" altLang="zh-CN" sz="2400" b="1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09E7CC-CC6E-42C6-A6F2-E4D64A93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777" y="196295"/>
            <a:ext cx="3730095" cy="11837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219C00-2E53-4352-B083-92CF55950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974" y="1787226"/>
            <a:ext cx="9540052" cy="48744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5.1 </a:t>
            </a:r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</p:spTree>
    <p:extLst>
      <p:ext uri="{BB962C8B-B14F-4D97-AF65-F5344CB8AC3E}">
        <p14:creationId xmlns:p14="http://schemas.microsoft.com/office/powerpoint/2010/main" val="305836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DA20F0-06DD-4511-8F99-DE059F06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F68A0F-6349-42A9-9C03-9C39C4E3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2" y="1239094"/>
            <a:ext cx="11574574" cy="55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5.1 </a:t>
            </a:r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</p:spTree>
    <p:extLst>
      <p:ext uri="{BB962C8B-B14F-4D97-AF65-F5344CB8AC3E}">
        <p14:creationId xmlns:p14="http://schemas.microsoft.com/office/powerpoint/2010/main" val="2786980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06B9D9-E6BA-404F-9773-9359B785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3BFEE1-4ED6-4D07-B9B0-6B29C90E890A}"/>
              </a:ext>
            </a:extLst>
          </p:cNvPr>
          <p:cNvSpPr txBox="1"/>
          <p:nvPr/>
        </p:nvSpPr>
        <p:spPr>
          <a:xfrm>
            <a:off x="1530678" y="1353952"/>
            <a:ext cx="90088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Repository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）是集中存放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的场所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仓库分为公开仓库（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）和私有仓库（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）两种形式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最大的公开仓库是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Hub(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https://hub.docker.com/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</a:t>
            </a:r>
          </a:p>
          <a:p>
            <a:pPr>
              <a:buClr>
                <a:srgbClr val="FF0000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存放了数量庞大的镜像供用户下载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国内的公开仓库包括阿里云、网易云等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5.2 Docker</a:t>
            </a:r>
            <a:r>
              <a:rPr lang="zh-CN" altLang="en-US" sz="3200" b="1" dirty="0">
                <a:solidFill>
                  <a:srgbClr val="FF0000"/>
                </a:solidFill>
              </a:rPr>
              <a:t>仓库简介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763" y="3678448"/>
            <a:ext cx="4209524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87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1B3C3E-B99A-4E42-AA8B-4CDA3280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B68C57-CDAA-4DAF-9B5C-0FEDFC72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3" y="1314867"/>
            <a:ext cx="5127717" cy="53668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E89F2B-67A7-4E8A-992C-472558C2E80C}"/>
              </a:ext>
            </a:extLst>
          </p:cNvPr>
          <p:cNvSpPr txBox="1"/>
          <p:nvPr/>
        </p:nvSpPr>
        <p:spPr>
          <a:xfrm>
            <a:off x="6096000" y="154867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镜像仓库（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Docker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Repository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存储具体的存放镜像文件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注册服务器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(Docker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Registry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用于管理镜像仓库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5.2 Docker</a:t>
            </a:r>
            <a:r>
              <a:rPr lang="zh-CN" altLang="en-US" sz="3200" b="1" dirty="0">
                <a:solidFill>
                  <a:srgbClr val="FF0000"/>
                </a:solidFill>
              </a:rPr>
              <a:t>仓库简介</a:t>
            </a:r>
          </a:p>
        </p:txBody>
      </p:sp>
    </p:spTree>
    <p:extLst>
      <p:ext uri="{BB962C8B-B14F-4D97-AF65-F5344CB8AC3E}">
        <p14:creationId xmlns:p14="http://schemas.microsoft.com/office/powerpoint/2010/main" val="562619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14451</TotalTime>
  <Words>798</Words>
  <Application>Microsoft Office PowerPoint</Application>
  <PresentationFormat>宽屏</PresentationFormat>
  <Paragraphs>156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等线</vt:lpstr>
      <vt:lpstr>等线 Light</vt:lpstr>
      <vt:lpstr>仿宋_GB2312</vt:lpstr>
      <vt:lpstr>黑体</vt:lpstr>
      <vt:lpstr>华文新魏</vt:lpstr>
      <vt:lpstr>楷体</vt:lpstr>
      <vt:lpstr>宋体</vt:lpstr>
      <vt:lpstr>微软雅黑</vt:lpstr>
      <vt:lpstr>Arial</vt:lpstr>
      <vt:lpstr>Broadway</vt:lpstr>
      <vt:lpstr>Calibri</vt:lpstr>
      <vt:lpstr>Times New Roman</vt:lpstr>
      <vt:lpstr>Wingdings</vt:lpstr>
      <vt:lpstr>Office 主题​​</vt:lpstr>
      <vt:lpstr>Office 主题</vt:lpstr>
      <vt:lpstr>云平台开发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 jack</dc:creator>
  <cp:lastModifiedBy>苏泽荫</cp:lastModifiedBy>
  <cp:revision>307</cp:revision>
  <dcterms:created xsi:type="dcterms:W3CDTF">2021-08-01T00:41:46Z</dcterms:created>
  <dcterms:modified xsi:type="dcterms:W3CDTF">2023-10-15T12:54:48Z</dcterms:modified>
</cp:coreProperties>
</file>