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ink/ink1.xml" ContentType="application/inkml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47"/>
  </p:notesMasterIdLst>
  <p:sldIdLst>
    <p:sldId id="581" r:id="rId3"/>
    <p:sldId id="400" r:id="rId4"/>
    <p:sldId id="639" r:id="rId5"/>
    <p:sldId id="628" r:id="rId6"/>
    <p:sldId id="636" r:id="rId7"/>
    <p:sldId id="629" r:id="rId8"/>
    <p:sldId id="630" r:id="rId9"/>
    <p:sldId id="631" r:id="rId10"/>
    <p:sldId id="632" r:id="rId11"/>
    <p:sldId id="633" r:id="rId12"/>
    <p:sldId id="603" r:id="rId13"/>
    <p:sldId id="605" r:id="rId14"/>
    <p:sldId id="637" r:id="rId15"/>
    <p:sldId id="638" r:id="rId16"/>
    <p:sldId id="606" r:id="rId17"/>
    <p:sldId id="598" r:id="rId18"/>
    <p:sldId id="600" r:id="rId19"/>
    <p:sldId id="624" r:id="rId20"/>
    <p:sldId id="625" r:id="rId21"/>
    <p:sldId id="619" r:id="rId22"/>
    <p:sldId id="597" r:id="rId23"/>
    <p:sldId id="607" r:id="rId24"/>
    <p:sldId id="608" r:id="rId25"/>
    <p:sldId id="623" r:id="rId26"/>
    <p:sldId id="609" r:id="rId27"/>
    <p:sldId id="614" r:id="rId28"/>
    <p:sldId id="615" r:id="rId29"/>
    <p:sldId id="613" r:id="rId30"/>
    <p:sldId id="617" r:id="rId31"/>
    <p:sldId id="616" r:id="rId32"/>
    <p:sldId id="621" r:id="rId33"/>
    <p:sldId id="611" r:id="rId34"/>
    <p:sldId id="599" r:id="rId35"/>
    <p:sldId id="610" r:id="rId36"/>
    <p:sldId id="618" r:id="rId37"/>
    <p:sldId id="620" r:id="rId38"/>
    <p:sldId id="612" r:id="rId39"/>
    <p:sldId id="627" r:id="rId40"/>
    <p:sldId id="593" r:id="rId41"/>
    <p:sldId id="622" r:id="rId42"/>
    <p:sldId id="634" r:id="rId43"/>
    <p:sldId id="635" r:id="rId44"/>
    <p:sldId id="505" r:id="rId45"/>
    <p:sldId id="579" r:id="rId4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1" autoAdjust="0"/>
    <p:restoredTop sz="95056" autoAdjust="0"/>
  </p:normalViewPr>
  <p:slideViewPr>
    <p:cSldViewPr snapToGrid="0">
      <p:cViewPr varScale="1">
        <p:scale>
          <a:sx n="68" d="100"/>
          <a:sy n="68" d="100"/>
        </p:scale>
        <p:origin x="6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ffice" userId="c6185bd1-96d6-4cec-a36d-a0f2fcb17cc9" providerId="ADAL" clId="{986BBA56-445D-4257-8124-4CC7616D5588}"/>
    <pc:docChg chg="undo custSel modSld">
      <pc:chgData name="office" userId="c6185bd1-96d6-4cec-a36d-a0f2fcb17cc9" providerId="ADAL" clId="{986BBA56-445D-4257-8124-4CC7616D5588}" dt="2023-11-13T06:06:44.029" v="9" actId="1076"/>
      <pc:docMkLst>
        <pc:docMk/>
      </pc:docMkLst>
      <pc:sldChg chg="modSp mod">
        <pc:chgData name="office" userId="c6185bd1-96d6-4cec-a36d-a0f2fcb17cc9" providerId="ADAL" clId="{986BBA56-445D-4257-8124-4CC7616D5588}" dt="2023-11-13T06:06:44.029" v="9" actId="1076"/>
        <pc:sldMkLst>
          <pc:docMk/>
          <pc:sldMk cId="2590015396" sldId="579"/>
        </pc:sldMkLst>
        <pc:spChg chg="mod">
          <ac:chgData name="office" userId="c6185bd1-96d6-4cec-a36d-a0f2fcb17cc9" providerId="ADAL" clId="{986BBA56-445D-4257-8124-4CC7616D5588}" dt="2023-11-13T06:06:44.029" v="9" actId="1076"/>
          <ac:spMkLst>
            <pc:docMk/>
            <pc:sldMk cId="2590015396" sldId="579"/>
            <ac:spMk id="4" creationId="{D7CECF77-F38F-4F15-B905-903254B52B53}"/>
          </ac:spMkLst>
        </pc:spChg>
      </pc:sldChg>
      <pc:sldChg chg="modSp mod">
        <pc:chgData name="office" userId="c6185bd1-96d6-4cec-a36d-a0f2fcb17cc9" providerId="ADAL" clId="{986BBA56-445D-4257-8124-4CC7616D5588}" dt="2023-11-13T05:58:16.413" v="7" actId="1076"/>
        <pc:sldMkLst>
          <pc:docMk/>
          <pc:sldMk cId="4106512164" sldId="593"/>
        </pc:sldMkLst>
        <pc:spChg chg="mod">
          <ac:chgData name="office" userId="c6185bd1-96d6-4cec-a36d-a0f2fcb17cc9" providerId="ADAL" clId="{986BBA56-445D-4257-8124-4CC7616D5588}" dt="2023-11-13T05:58:16.413" v="7" actId="1076"/>
          <ac:spMkLst>
            <pc:docMk/>
            <pc:sldMk cId="4106512164" sldId="593"/>
            <ac:spMk id="11" creationId="{00000000-0000-0000-0000-000000000000}"/>
          </ac:spMkLst>
        </pc:spChg>
      </pc:sldChg>
      <pc:sldChg chg="modSp mod">
        <pc:chgData name="office" userId="c6185bd1-96d6-4cec-a36d-a0f2fcb17cc9" providerId="ADAL" clId="{986BBA56-445D-4257-8124-4CC7616D5588}" dt="2023-11-08T12:07:25.371" v="5" actId="1076"/>
        <pc:sldMkLst>
          <pc:docMk/>
          <pc:sldMk cId="4203202796" sldId="617"/>
        </pc:sldMkLst>
        <pc:spChg chg="mod">
          <ac:chgData name="office" userId="c6185bd1-96d6-4cec-a36d-a0f2fcb17cc9" providerId="ADAL" clId="{986BBA56-445D-4257-8124-4CC7616D5588}" dt="2023-11-08T12:07:25.371" v="5" actId="1076"/>
          <ac:spMkLst>
            <pc:docMk/>
            <pc:sldMk cId="4203202796" sldId="617"/>
            <ac:spMk id="4" creationId="{00000000-0000-0000-0000-000000000000}"/>
          </ac:spMkLst>
        </pc:spChg>
        <pc:spChg chg="mod">
          <ac:chgData name="office" userId="c6185bd1-96d6-4cec-a36d-a0f2fcb17cc9" providerId="ADAL" clId="{986BBA56-445D-4257-8124-4CC7616D5588}" dt="2023-11-08T11:17:11.257" v="4" actId="1076"/>
          <ac:spMkLst>
            <pc:docMk/>
            <pc:sldMk cId="4203202796" sldId="617"/>
            <ac:spMk id="6" creationId="{00000000-0000-0000-0000-000000000000}"/>
          </ac:spMkLst>
        </pc:spChg>
      </pc:sldChg>
      <pc:sldChg chg="modSp mod">
        <pc:chgData name="office" userId="c6185bd1-96d6-4cec-a36d-a0f2fcb17cc9" providerId="ADAL" clId="{986BBA56-445D-4257-8124-4CC7616D5588}" dt="2023-11-13T06:00:52.456" v="8" actId="1076"/>
        <pc:sldMkLst>
          <pc:docMk/>
          <pc:sldMk cId="2536085233" sldId="622"/>
        </pc:sldMkLst>
        <pc:spChg chg="mod">
          <ac:chgData name="office" userId="c6185bd1-96d6-4cec-a36d-a0f2fcb17cc9" providerId="ADAL" clId="{986BBA56-445D-4257-8124-4CC7616D5588}" dt="2023-11-13T06:00:52.456" v="8" actId="1076"/>
          <ac:spMkLst>
            <pc:docMk/>
            <pc:sldMk cId="2536085233" sldId="622"/>
            <ac:spMk id="8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40" units="1/cm"/>
          <inkml:channelProperty channel="Y" name="resolution" value="40" units="1/cm"/>
        </inkml:channelProperties>
      </inkml:inkSource>
      <inkml:timestamp xml:id="ts0" timeString="2021-12-07T09:01:41.4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10178 7620,'0'18,"17"-18,-17 17,18 1,-18 17,0-17,0-1,0 1,0 17,0-17,0 0,0-1,0 1,0-53,0-18,0 17,0 1,0 18,0-1,0-17,0 52,0 19,0 16,0-16,0-1,0 0,0-17,0 17,0-52,0-19,0 1,0-18,0 35,0-17,0 0,0 17,0 71,0-18,0 1,0-19,0 19,0-19,0-52,0-18,0 0,0 18,0-18,0 35,0-17,0 17,-18 1,1 34,-1 1,0 17,18 1,-17-1,-1-17,18 17,0 0,0-17,-18 17,18-17,0-1,0 1,0 0,0-1,0 1,18-18,0 0,-1-18,19 18,-19-17,-17-1,18 18,-18-18,18 18,-18-35,0 17,17 18,-17-35,18 17,-18 1,0-18,0 17,0 0,0 1,0-1,0 0,0 1,-18 34,18 36,-35 0,17 0,18-18,0 18,0-17,0-1,0-17,36-18,-36-36,17 1,1-18,-1 18,-17-1,0 1,0 0,0 17,-17 18,-1 18,1 17,17 0,0-17,0 0,0-1,0-52,0 0,0 17,0 1,-18-1,0 18,1 18,-1-1,18 36,0-35,-18-1,18 19,0-19,18-34,-18-1,0 0,0 1,0 34,0 1,0 0,0 17,0-17,0-1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8276F-86A2-4C07-8E93-8F3F5C967182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A8C26-EFB6-4F9E-854D-AEC636D40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11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4A8C26-EFB6-4F9E-854D-AEC636D408C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7856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初始层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大多是初始化容器环境时，与容器相关的环境信息，如容器主机名，主机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信息以及域名服务文件等。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读写层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Docker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容器内的进程只对可读写层拥有写权限，其他层对进程而言都是只读的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(Read-Only)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 另外，关于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VOLUME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以及容器的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hostname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resolv.conf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文件等都会挂载到这里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E802E-91D9-42C6-97C2-39A0C60A3186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993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提示：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run -d -P --name nginx01 -v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nginxconfig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nginx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nginx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4A8C26-EFB6-4F9E-854D-AEC636D408C5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66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EFF42-77CF-4FB5-9283-363C71DD9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91908E-0622-4862-ABDF-39CDC1FDB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6509F4-E73E-4502-9695-F92CE825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85CA-3CCA-4354-8A23-A633F915C7C5}" type="datetime1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A743A8-CB1D-4E49-B023-03517E173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5191CC-EE66-46E0-90A6-2CAA937B1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3180-0009-48DE-B11C-1DEDC7A13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91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AC15D-C614-4CF7-86C7-84411DF1B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DF4D9B-D875-4750-9239-4734295E3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CD8BE4-B9AD-4DE1-924C-B1AF7098B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DF3A-4F53-4952-B7BF-C7DED892073D}" type="datetime1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EE052F-21AB-4640-94FC-76FBC8429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9C4BB2-75A7-4B0D-BE7A-60B3F9833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3180-0009-48DE-B11C-1DEDC7A13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743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4BD65BD-074D-44FA-9EC2-75EAA8D9F2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EAA6CF-689E-4B0D-B8C4-FBC597391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ADA818-818C-4DD5-A110-617129D39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C8C6-F639-46DB-BF79-FC6841B256F9}" type="datetime1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309EE3-2D5C-4037-B6FA-AE262A8AC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69A82F-1E05-49EE-B692-9327DD0DD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3180-0009-48DE-B11C-1DEDC7A13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094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93BD-6631-4176-BDBD-56ED05236BC8}" type="datetime1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6461587"/>
            <a:ext cx="12192000" cy="19202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矩形 9"/>
          <p:cNvSpPr/>
          <p:nvPr userDrawn="1"/>
        </p:nvSpPr>
        <p:spPr>
          <a:xfrm flipV="1">
            <a:off x="0" y="6365575"/>
            <a:ext cx="12192000" cy="6095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椭圆 10"/>
          <p:cNvSpPr/>
          <p:nvPr userDrawn="1"/>
        </p:nvSpPr>
        <p:spPr>
          <a:xfrm>
            <a:off x="10896533" y="6125549"/>
            <a:ext cx="672075" cy="6720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92277" y="6316543"/>
            <a:ext cx="2844800" cy="365125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accent2">
                    <a:lumMod val="75000"/>
                  </a:schemeClr>
                </a:solidFill>
                <a:latin typeface="Broadway" panose="04040905080B02020502" pitchFamily="82" charset="0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8" name="组合 4">
            <a:extLst>
              <a:ext uri="{FF2B5EF4-FFF2-40B4-BE49-F238E27FC236}">
                <a16:creationId xmlns:a16="http://schemas.microsoft.com/office/drawing/2014/main" id="{64D8030D-D04E-4D55-A664-D2BB3B86BCED}"/>
              </a:ext>
            </a:extLst>
          </p:cNvPr>
          <p:cNvGrpSpPr/>
          <p:nvPr userDrawn="1"/>
        </p:nvGrpSpPr>
        <p:grpSpPr>
          <a:xfrm>
            <a:off x="1172210" y="949191"/>
            <a:ext cx="7438390" cy="497205"/>
            <a:chOff x="711835" y="935355"/>
            <a:chExt cx="7438390" cy="497205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CA0D6818-E3A1-4226-B242-998236D9AD16}"/>
                </a:ext>
              </a:extLst>
            </p:cNvPr>
            <p:cNvCxnSpPr/>
            <p:nvPr/>
          </p:nvCxnSpPr>
          <p:spPr>
            <a:xfrm flipH="1">
              <a:off x="1171575" y="1183640"/>
              <a:ext cx="6978650" cy="4445"/>
            </a:xfrm>
            <a:prstGeom prst="line">
              <a:avLst/>
            </a:prstGeom>
            <a:ln w="6350">
              <a:solidFill>
                <a:srgbClr val="FF7300"/>
              </a:solidFill>
              <a:prstDash val="sysDot"/>
              <a:headEnd type="oval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38867B03-0F40-4333-8944-7FF4D4747993}"/>
                </a:ext>
              </a:extLst>
            </p:cNvPr>
            <p:cNvSpPr/>
            <p:nvPr/>
          </p:nvSpPr>
          <p:spPr>
            <a:xfrm>
              <a:off x="711835" y="935355"/>
              <a:ext cx="497205" cy="497205"/>
            </a:xfrm>
            <a:prstGeom prst="ellipse">
              <a:avLst/>
            </a:prstGeom>
            <a:solidFill>
              <a:srgbClr val="FF73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50000"/>
                </a:lnSpc>
              </a:pPr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等腰三角形 1024">
              <a:extLst>
                <a:ext uri="{FF2B5EF4-FFF2-40B4-BE49-F238E27FC236}">
                  <a16:creationId xmlns:a16="http://schemas.microsoft.com/office/drawing/2014/main" id="{63DDF419-8115-413E-8BEC-E72223C6BAB6}"/>
                </a:ext>
              </a:extLst>
            </p:cNvPr>
            <p:cNvSpPr/>
            <p:nvPr/>
          </p:nvSpPr>
          <p:spPr>
            <a:xfrm>
              <a:off x="780415" y="1033145"/>
              <a:ext cx="360045" cy="300990"/>
            </a:xfrm>
            <a:custGeom>
              <a:avLst/>
              <a:gdLst/>
              <a:ahLst/>
              <a:cxnLst/>
              <a:rect l="l" t="t" r="r" b="b"/>
              <a:pathLst>
                <a:path w="504056" h="421632">
                  <a:moveTo>
                    <a:pt x="252028" y="0"/>
                  </a:moveTo>
                  <a:lnTo>
                    <a:pt x="504056" y="216024"/>
                  </a:lnTo>
                  <a:lnTo>
                    <a:pt x="432048" y="216024"/>
                  </a:lnTo>
                  <a:lnTo>
                    <a:pt x="432048" y="421632"/>
                  </a:lnTo>
                  <a:lnTo>
                    <a:pt x="324036" y="421632"/>
                  </a:lnTo>
                  <a:lnTo>
                    <a:pt x="324036" y="312478"/>
                  </a:lnTo>
                  <a:lnTo>
                    <a:pt x="180020" y="312478"/>
                  </a:lnTo>
                  <a:lnTo>
                    <a:pt x="180020" y="421632"/>
                  </a:lnTo>
                  <a:lnTo>
                    <a:pt x="72008" y="421632"/>
                  </a:lnTo>
                  <a:lnTo>
                    <a:pt x="72008" y="216024"/>
                  </a:lnTo>
                  <a:lnTo>
                    <a:pt x="0" y="2160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75718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4C00-10CD-49EF-868F-669335A42818}" type="datetime1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6461587"/>
            <a:ext cx="12192000" cy="19202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矩形 9"/>
          <p:cNvSpPr/>
          <p:nvPr userDrawn="1"/>
        </p:nvSpPr>
        <p:spPr>
          <a:xfrm flipV="1">
            <a:off x="0" y="6365575"/>
            <a:ext cx="12192000" cy="6095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椭圆 10"/>
          <p:cNvSpPr/>
          <p:nvPr userDrawn="1"/>
        </p:nvSpPr>
        <p:spPr>
          <a:xfrm>
            <a:off x="10896533" y="6125549"/>
            <a:ext cx="672075" cy="6720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92277" y="6316543"/>
            <a:ext cx="2844800" cy="365125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accent2">
                    <a:lumMod val="75000"/>
                  </a:schemeClr>
                </a:solidFill>
                <a:latin typeface="Broadway" panose="04040905080B02020502" pitchFamily="82" charset="0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020506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2023/11/13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E:\ppt模板\201611\首页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67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9C516-FEB7-4915-A013-A10B0EAB6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8D160A-FBC5-4BFC-AC8D-6FB24FDC0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AED50F-6641-40EB-B7DB-B631F7E39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747F-DEB4-4E52-999A-05079FA1CA06}" type="datetime1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2A8214-A28D-4305-90E6-2797AB390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731829-09B9-43F1-A2F2-4BDD30562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3180-0009-48DE-B11C-1DEDC7A13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948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09333-9586-446F-804E-57200F27D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B861B5-A660-4C44-8872-737667C02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168DCA-4293-4315-8C76-8994812A9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8D86-230F-4801-99CE-EE2E6F54D848}" type="datetime1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440A16-6850-4799-B035-AAF6F56BB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54ABB5-273E-493E-8171-A7EA4AE1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3180-0009-48DE-B11C-1DEDC7A13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530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508BF-C82E-4D63-BC0D-7B5D41002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E83F2D-6E11-46E8-8CDE-3DD0F90022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69BA1D-5C5F-4D71-AC5B-964139B05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E098E2-8C97-4C72-944B-C4174BA93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189F-43EF-4F57-BFEC-D028BB1C9F06}" type="datetime1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758634-2E6E-4CCD-BCCD-1381007AB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C0A1AB-737D-45BF-8CAD-FDAFDB3BE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3180-0009-48DE-B11C-1DEDC7A13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58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2058B-1581-45F6-B765-1A3617871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11E928-2303-4458-AE5E-510C1BA26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12A74B-A6F9-4221-9374-9705C1D3D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AC125B-575D-4578-98A8-50FE4D789C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B13696-CC25-4EAB-A0BF-19959A93A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5CA6DB-107B-44D2-9D1D-CE2110EAE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9550-D07B-4D59-9208-3B6778C23061}" type="datetime1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ABC7B7-FD13-4EC3-847F-964EDC4AA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629A048-011D-4230-B045-1D9FA69A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3180-0009-48DE-B11C-1DEDC7A13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39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4A7101-0177-40CE-B31E-2CEF90877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0E29A9-7D64-4CBD-ADD7-28D25BFB1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1E2F-891B-476D-91A7-49B85155C11C}" type="datetime1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9656BD-95D7-4996-AF22-C4580C236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4D38BC-4CE6-4CA0-ADD6-0DADEE53D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3180-0009-48DE-B11C-1DEDC7A13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073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7976DD-3680-44DC-9ADB-692A761D9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0D44-F4A6-45C3-976A-C7D48B566147}" type="datetime1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5BA4B6-7519-441D-9025-FB9339A9E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7F7784-E1FE-4AEA-AC22-EDD068293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3180-0009-48DE-B11C-1DEDC7A13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96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7B4D9-89F9-4219-8665-03C0FEE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1FC0B9-7325-45A4-B056-EABE702CC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0CEB34-3E14-4FC6-A938-64BDF7570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D2FC08-485C-47ED-87A2-0074307D3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66F85-A7FF-4A40-BB41-EEE45FF07EB6}" type="datetime1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D3ABEA-A317-4616-BBF3-A39F1E46C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152206-21C8-4925-A209-78A2F7B7E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3180-0009-48DE-B11C-1DEDC7A13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39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AC02D5-54F3-4CFB-B577-68D09A390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F735FB6-32FC-4979-9E85-93DB57EF79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CA887A-4296-4E65-A302-ACE665F61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657B9D-F71D-4CE1-B4C7-3E05000DA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81506-55D8-4809-A33C-504010170309}" type="datetime1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51011B-FFC0-4949-A445-888BC0E6F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9B7C3B-C282-4083-8CD0-F4D76365B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3180-0009-48DE-B11C-1DEDC7A13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687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831C08-3E43-43A8-8725-2AA24A6ED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3DEF10-34DE-468C-91E4-29296F3FD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C02A9F-B5A8-4753-BB76-071BDFAC5B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A1F8F-A3BC-4127-82B9-38F2DEA97A39}" type="datetime1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0411F2-E292-44A8-8D56-CE8E4F8A2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4FB54C-FD03-4393-96EA-1767BB74E0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E3180-0009-48DE-B11C-1DEDC7A13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9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0" y="164636"/>
            <a:ext cx="12192000" cy="864099"/>
            <a:chOff x="0" y="123477"/>
            <a:chExt cx="9144000" cy="648074"/>
          </a:xfrm>
        </p:grpSpPr>
        <p:pic>
          <p:nvPicPr>
            <p:cNvPr id="3074" name="Picture 2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23477"/>
              <a:ext cx="2605088" cy="6480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9752" y="123478"/>
              <a:ext cx="2641600" cy="6480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9992" y="123478"/>
              <a:ext cx="2641600" cy="6480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2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4248" y="123478"/>
              <a:ext cx="2339752" cy="6480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11424" y="6862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35360" y="356659"/>
            <a:ext cx="576064" cy="576064"/>
            <a:chOff x="251520" y="123478"/>
            <a:chExt cx="432048" cy="432048"/>
          </a:xfrm>
        </p:grpSpPr>
        <p:sp>
          <p:nvSpPr>
            <p:cNvPr id="9" name="椭圆 8"/>
            <p:cNvSpPr/>
            <p:nvPr userDrawn="1"/>
          </p:nvSpPr>
          <p:spPr>
            <a:xfrm>
              <a:off x="251520" y="123478"/>
              <a:ext cx="432048" cy="43204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D19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8" name="燕尾形 7"/>
            <p:cNvSpPr/>
            <p:nvPr userDrawn="1"/>
          </p:nvSpPr>
          <p:spPr>
            <a:xfrm>
              <a:off x="359532" y="231490"/>
              <a:ext cx="216024" cy="216024"/>
            </a:xfrm>
            <a:prstGeom prst="chevron">
              <a:avLst/>
            </a:prstGeom>
            <a:solidFill>
              <a:srgbClr val="CD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7338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l" defTabSz="1219170" rtl="0" eaLnBrk="1" latinLnBrk="0" hangingPunct="1">
        <a:spcBef>
          <a:spcPct val="0"/>
        </a:spcBef>
        <a:buNone/>
        <a:defRPr sz="4267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docs.docker.com/engine/reference/builder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emf"/><Relationship Id="rId4" Type="http://schemas.openxmlformats.org/officeDocument/2006/relationships/customXml" Target="../ink/ink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5" Type="http://schemas.openxmlformats.org/officeDocument/2006/relationships/hyperlink" Target="https://www.jianshu.com/p/5ec3d4dbf580" TargetMode="External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07701" y="3926053"/>
            <a:ext cx="7965909" cy="1470025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</a:rPr>
              <a:t>云平台开发</a:t>
            </a:r>
            <a:br>
              <a:rPr lang="zh-CN" altLang="en-US" sz="4800" dirty="0">
                <a:solidFill>
                  <a:schemeClr val="bg1"/>
                </a:solidFill>
              </a:rPr>
            </a:b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07701" y="5253203"/>
            <a:ext cx="7958336" cy="1176536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信息科学与技术学院</a:t>
            </a:r>
          </a:p>
          <a:p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苏泽荫</a:t>
            </a:r>
          </a:p>
          <a:p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683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576"/>
    </mc:Choice>
    <mc:Fallback xmlns="">
      <p:transition spd="slow" advTm="2057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B6C5F9-7411-44B8-8418-347105D0745E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发布镜像到阿里云</a:t>
            </a:r>
          </a:p>
        </p:txBody>
      </p:sp>
      <p:sp>
        <p:nvSpPr>
          <p:cNvPr id="4" name="矩形 3"/>
          <p:cNvSpPr/>
          <p:nvPr/>
        </p:nvSpPr>
        <p:spPr>
          <a:xfrm>
            <a:off x="1725891" y="1429435"/>
            <a:ext cx="72371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、在阿里云镜像仓库查看效果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891" y="1891100"/>
            <a:ext cx="7751061" cy="257628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D41A341-8E09-45B6-AAFA-355C8AA05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92" y="4482978"/>
            <a:ext cx="11570295" cy="237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19950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pic>
        <p:nvPicPr>
          <p:cNvPr id="2050" name="Picture 2" descr="https://gimg2.baidu.com/image_search/src=http%3A%2F%2Fwww.gylinux.cn%2Fwp-content%2Fuploads%2F2019%2F12%2F12345.png&amp;refer=http%3A%2F%2Fwww.gylinux.cn&amp;app=2002&amp;size=f9999,10000&amp;q=a80&amp;n=0&amp;g=0n&amp;fmt=jpeg?sec=1635643690&amp;t=46453840ffd91b4bc18cb6b6702b1a1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925" y="1441330"/>
            <a:ext cx="6257925" cy="505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AB6C5F9-7411-44B8-8418-347105D0745E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复习回顾</a:t>
            </a:r>
          </a:p>
        </p:txBody>
      </p:sp>
    </p:spTree>
    <p:extLst>
      <p:ext uri="{BB962C8B-B14F-4D97-AF65-F5344CB8AC3E}">
        <p14:creationId xmlns:p14="http://schemas.microsoft.com/office/powerpoint/2010/main" val="247710782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58A471B-33C1-4661-9F47-DDF9355D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1746" y="6269211"/>
            <a:ext cx="2134235" cy="365760"/>
          </a:xfrm>
        </p:spPr>
        <p:txBody>
          <a:bodyPr/>
          <a:lstStyle/>
          <a:p>
            <a:pPr>
              <a:lnSpc>
                <a:spcPct val="150000"/>
              </a:lnSpc>
            </a:pPr>
            <a:fld id="{0C913308-F349-4B6D-A68A-DD1791B4A57B}" type="slidenum">
              <a:rPr lang="zh-CN" altLang="en-US" smtClean="0"/>
              <a:pPr>
                <a:lnSpc>
                  <a:spcPct val="150000"/>
                </a:lnSpc>
              </a:pPr>
              <a:t>12</a:t>
            </a:fld>
            <a:endParaRPr lang="zh-CN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973E0C1-ECF0-42C7-BC68-5C7B5FE4007F}"/>
              </a:ext>
            </a:extLst>
          </p:cNvPr>
          <p:cNvSpPr txBox="1">
            <a:spLocks noChangeArrowheads="1"/>
          </p:cNvSpPr>
          <p:nvPr/>
        </p:nvSpPr>
        <p:spPr>
          <a:xfrm>
            <a:off x="1727462" y="1437540"/>
            <a:ext cx="10383473" cy="4690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400" b="1" dirty="0">
                <a:hlinkClick r:id="rId2"/>
              </a:rPr>
              <a:t>官网</a:t>
            </a:r>
            <a:r>
              <a:rPr lang="zh-CN" altLang="en-US" sz="2400" b="1" dirty="0"/>
              <a:t>：</a:t>
            </a:r>
            <a:r>
              <a:rPr lang="en-US" altLang="zh-CN" sz="2400" b="1" dirty="0">
                <a:hlinkClick r:id="rId2"/>
              </a:rPr>
              <a:t>https://docs.docker.com/engine/reference/builder/</a:t>
            </a:r>
            <a:r>
              <a:rPr lang="en-US" altLang="zh-CN" sz="2400" b="1" dirty="0"/>
              <a:t>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09E7CC-CC6E-42C6-A6F2-E4D64A93A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1777" y="196295"/>
            <a:ext cx="3730095" cy="118377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8219C00-2E53-4352-B083-92CF55950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974" y="1787226"/>
            <a:ext cx="9540052" cy="487447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AB6C5F9-7411-44B8-8418-347105D0745E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复习回顾</a:t>
            </a:r>
          </a:p>
        </p:txBody>
      </p:sp>
    </p:spTree>
    <p:extLst>
      <p:ext uri="{BB962C8B-B14F-4D97-AF65-F5344CB8AC3E}">
        <p14:creationId xmlns:p14="http://schemas.microsoft.com/office/powerpoint/2010/main" val="392930063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EDA6090-8661-48BD-A789-E088EABB9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D4F4B02-5973-4A95-8958-1506B560AEA1}"/>
              </a:ext>
            </a:extLst>
          </p:cNvPr>
          <p:cNvSpPr/>
          <p:nvPr/>
        </p:nvSpPr>
        <p:spPr>
          <a:xfrm>
            <a:off x="1463749" y="1383084"/>
            <a:ext cx="911564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站在 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Docker 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的角度，软件就是容器的组合：业务逻辑容器、数据库容器、储存容器、队列容器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......Docker 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使得软件可以拆分成若干个标准化容器，然后像搭积木一样组合起来。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25AC88D-C569-4A5F-A1E0-13B05D83E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254" y="2704416"/>
            <a:ext cx="6049926" cy="350967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772616E-00C0-4EE5-9270-59B8F29EF302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复习回顾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50ADDE7-3B88-40BE-B847-6C4AF1E06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3180" y="2664190"/>
            <a:ext cx="4323897" cy="338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58258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FA2C9AF-5746-4679-95B7-AE5089D12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36095D8-01BD-46CC-8DE4-7F8AD5AF5487}"/>
              </a:ext>
            </a:extLst>
          </p:cNvPr>
          <p:cNvSpPr/>
          <p:nvPr/>
        </p:nvSpPr>
        <p:spPr>
          <a:xfrm>
            <a:off x="1495645" y="1244861"/>
            <a:ext cx="86903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微服务（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microservices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）的思想：软件把任务外包出去，让各种外部服务完成这些任务，软件本身只是底层服务的调度中心和组装层。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微服务很适合用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Docker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容器实现，每个容器承载一个服务。一台计算机同时运行多个容器，从而就能很轻松地模拟出复杂的微服务架构。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2AC392-49D6-4B5C-8E42-456CBD0FA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815" y="2445190"/>
            <a:ext cx="7317124" cy="413542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C446783-61C9-4651-90B8-6FA53EECEDC7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复习回顾</a:t>
            </a:r>
          </a:p>
        </p:txBody>
      </p:sp>
    </p:spTree>
    <p:extLst>
      <p:ext uri="{BB962C8B-B14F-4D97-AF65-F5344CB8AC3E}">
        <p14:creationId xmlns:p14="http://schemas.microsoft.com/office/powerpoint/2010/main" val="135729540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056" y="2095706"/>
            <a:ext cx="5495238" cy="331428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AB6C5F9-7411-44B8-8418-347105D0745E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6.1 </a:t>
            </a:r>
            <a:r>
              <a:rPr lang="zh-CN" altLang="en-US" sz="3200" b="1" dirty="0">
                <a:solidFill>
                  <a:srgbClr val="FF0000"/>
                </a:solidFill>
              </a:rPr>
              <a:t>数据卷和数据卷容器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153" y="1967134"/>
            <a:ext cx="5657143" cy="3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6248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461226" y="1945839"/>
            <a:ext cx="913943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Docker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启动之后，容器内的文件和宿主机是隔离开的，如果不使用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docker commit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操作提交容器为镜像把数据保存下来的话，数据就会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因为容器的删除而丢失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而在构建镜像的过程中，尽量不要使用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docker commit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提交镜像，因为会导致镜像无法通过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Dockerfile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复现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，不利于迁移、重新构建等情况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为了可以保存数据，又不至于破坏镜像的可复现特性，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Docker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提出了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数据卷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的概念。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Docker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的卷概念有两种，即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数据卷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数据卷容器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B6C5F9-7411-44B8-8418-347105D0745E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6.1 </a:t>
            </a:r>
            <a:r>
              <a:rPr lang="zh-CN" altLang="en-US" sz="3200" b="1" dirty="0">
                <a:solidFill>
                  <a:srgbClr val="FF0000"/>
                </a:solidFill>
              </a:rPr>
              <a:t>数据卷和数据卷容器</a:t>
            </a:r>
          </a:p>
        </p:txBody>
      </p:sp>
    </p:spTree>
    <p:extLst>
      <p:ext uri="{BB962C8B-B14F-4D97-AF65-F5344CB8AC3E}">
        <p14:creationId xmlns:p14="http://schemas.microsoft.com/office/powerpoint/2010/main" val="10675777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09750" y="1802190"/>
            <a:ext cx="839750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数据卷简单来讲就是一个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目录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，它是由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Docker daemon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挂载到容器中的，因此数据卷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并不属于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联合文件系统。也就是说数据卷里面的内容不会因为容器的删除而丢失。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数据卷就像一个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盘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，可以连接计算机，即使计算机硬盘坏了，只要不影响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盘，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盘里面的数据并不会随着硬盘损坏而丢失。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挂载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了数据卷，使用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docker commit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提交时并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不会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把数据卷里面的内容提交到镜像中。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可以让两个容器使用同一个数据卷，也就是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数据卷共享</a:t>
            </a:r>
            <a:r>
              <a:rPr lang="zh-CN" altLang="en-US" sz="2400" dirty="0"/>
              <a:t>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B6C5F9-7411-44B8-8418-347105D0745E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6.1.1 </a:t>
            </a:r>
            <a:r>
              <a:rPr lang="zh-CN" altLang="en-US" sz="3200" b="1" dirty="0">
                <a:solidFill>
                  <a:srgbClr val="FF0000"/>
                </a:solidFill>
              </a:rPr>
              <a:t>数据卷</a:t>
            </a:r>
          </a:p>
        </p:txBody>
      </p:sp>
    </p:spTree>
    <p:extLst>
      <p:ext uri="{BB962C8B-B14F-4D97-AF65-F5344CB8AC3E}">
        <p14:creationId xmlns:p14="http://schemas.microsoft.com/office/powerpoint/2010/main" val="19435352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A6A7C39-24AE-4A4A-869A-F4FFE2E8D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5" name="文本占位符 95234">
            <a:extLst>
              <a:ext uri="{FF2B5EF4-FFF2-40B4-BE49-F238E27FC236}">
                <a16:creationId xmlns:a16="http://schemas.microsoft.com/office/drawing/2014/main" id="{BDC9F4D6-2ED5-4E37-9A8F-09D50CD2DB45}"/>
              </a:ext>
            </a:extLst>
          </p:cNvPr>
          <p:cNvSpPr txBox="1">
            <a:spLocks noChangeArrowheads="1"/>
          </p:cNvSpPr>
          <p:nvPr/>
        </p:nvSpPr>
        <p:spPr>
          <a:xfrm>
            <a:off x="1499992" y="1554637"/>
            <a:ext cx="8398610" cy="31505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挂载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Linux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系统中，当一个物理存储设备安装在硬件接口上（如将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盘插入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USB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接口中）时，操作系统能够通过硬件检测程序发现该设备。</a:t>
            </a:r>
            <a:endParaRPr lang="en-US" altLang="zh-CN" sz="22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用户在使用该存储设备之前，还必须将该设备中的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文件系统接入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Linux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的虚拟文件系统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中，这个过程称为挂载（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mount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2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只有将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Linux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本身的文件目录与硬件设备的文件目录合二为一，硬件设备才能为我们所用</a:t>
            </a:r>
            <a:endParaRPr lang="en-US" altLang="zh-CN" sz="22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文件系统所挂载到的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目录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称为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挂载点</a:t>
            </a:r>
            <a:endParaRPr lang="en-US" altLang="zh-CN" sz="22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卸载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释放所挂载的目录过程称为卸载（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umount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B6C5F9-7411-44B8-8418-347105D0745E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6.1.1 </a:t>
            </a:r>
            <a:r>
              <a:rPr lang="zh-CN" altLang="en-US" sz="3200" b="1" dirty="0">
                <a:solidFill>
                  <a:srgbClr val="FF0000"/>
                </a:solidFill>
              </a:rPr>
              <a:t>数据卷</a:t>
            </a:r>
          </a:p>
        </p:txBody>
      </p:sp>
    </p:spTree>
    <p:extLst>
      <p:ext uri="{BB962C8B-B14F-4D97-AF65-F5344CB8AC3E}">
        <p14:creationId xmlns:p14="http://schemas.microsoft.com/office/powerpoint/2010/main" val="93003393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973" y="1671014"/>
            <a:ext cx="8200000" cy="4200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AB6C5F9-7411-44B8-8418-347105D0745E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6.1.1 </a:t>
            </a:r>
            <a:r>
              <a:rPr lang="zh-CN" altLang="en-US" sz="3200" b="1" dirty="0">
                <a:solidFill>
                  <a:srgbClr val="FF0000"/>
                </a:solidFill>
              </a:rPr>
              <a:t>数据卷</a:t>
            </a:r>
          </a:p>
        </p:txBody>
      </p:sp>
    </p:spTree>
    <p:extLst>
      <p:ext uri="{BB962C8B-B14F-4D97-AF65-F5344CB8AC3E}">
        <p14:creationId xmlns:p14="http://schemas.microsoft.com/office/powerpoint/2010/main" val="53330659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221746" y="6269211"/>
            <a:ext cx="2134235" cy="365760"/>
          </a:xfrm>
        </p:spPr>
        <p:txBody>
          <a:bodyPr/>
          <a:lstStyle/>
          <a:p>
            <a:pPr>
              <a:lnSpc>
                <a:spcPct val="150000"/>
              </a:lnSpc>
            </a:pPr>
            <a:fld id="{0C913308-F349-4B6D-A68A-DD1791B4A57B}" type="slidenum">
              <a:rPr lang="zh-CN" altLang="en-US" smtClean="0"/>
              <a:pPr>
                <a:lnSpc>
                  <a:spcPct val="150000"/>
                </a:lnSpc>
              </a:pPr>
              <a:t>2</a:t>
            </a:fld>
            <a:endParaRPr lang="zh-CN" altLang="en-US" dirty="0"/>
          </a:p>
        </p:txBody>
      </p:sp>
      <p:grpSp>
        <p:nvGrpSpPr>
          <p:cNvPr id="3" name="组合 4"/>
          <p:cNvGrpSpPr/>
          <p:nvPr/>
        </p:nvGrpSpPr>
        <p:grpSpPr>
          <a:xfrm>
            <a:off x="2036589" y="1126522"/>
            <a:ext cx="7438390" cy="844446"/>
            <a:chOff x="711835" y="935355"/>
            <a:chExt cx="7438390" cy="844446"/>
          </a:xfrm>
        </p:grpSpPr>
        <p:cxnSp>
          <p:nvCxnSpPr>
            <p:cNvPr id="7" name="直接连接符 6"/>
            <p:cNvCxnSpPr/>
            <p:nvPr/>
          </p:nvCxnSpPr>
          <p:spPr>
            <a:xfrm flipH="1">
              <a:off x="1171575" y="1183640"/>
              <a:ext cx="6978650" cy="4445"/>
            </a:xfrm>
            <a:prstGeom prst="line">
              <a:avLst/>
            </a:prstGeom>
            <a:ln w="6350">
              <a:solidFill>
                <a:srgbClr val="FF7300"/>
              </a:solidFill>
              <a:prstDash val="sysDot"/>
              <a:headEnd type="oval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711835" y="935355"/>
              <a:ext cx="497205" cy="497205"/>
            </a:xfrm>
            <a:prstGeom prst="ellipse">
              <a:avLst/>
            </a:prstGeom>
            <a:solidFill>
              <a:srgbClr val="FF73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50000"/>
                </a:lnSpc>
              </a:pPr>
              <a:endParaRPr lang="zh-CN" altLang="en-US" sz="2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等腰三角形 1024"/>
            <p:cNvSpPr/>
            <p:nvPr/>
          </p:nvSpPr>
          <p:spPr>
            <a:xfrm>
              <a:off x="780415" y="1033145"/>
              <a:ext cx="360045" cy="300990"/>
            </a:xfrm>
            <a:custGeom>
              <a:avLst/>
              <a:gdLst/>
              <a:ahLst/>
              <a:cxnLst/>
              <a:rect l="l" t="t" r="r" b="b"/>
              <a:pathLst>
                <a:path w="504056" h="421632">
                  <a:moveTo>
                    <a:pt x="252028" y="0"/>
                  </a:moveTo>
                  <a:lnTo>
                    <a:pt x="504056" y="216024"/>
                  </a:lnTo>
                  <a:lnTo>
                    <a:pt x="432048" y="216024"/>
                  </a:lnTo>
                  <a:lnTo>
                    <a:pt x="432048" y="421632"/>
                  </a:lnTo>
                  <a:lnTo>
                    <a:pt x="324036" y="421632"/>
                  </a:lnTo>
                  <a:lnTo>
                    <a:pt x="324036" y="312478"/>
                  </a:lnTo>
                  <a:lnTo>
                    <a:pt x="180020" y="312478"/>
                  </a:lnTo>
                  <a:lnTo>
                    <a:pt x="180020" y="421632"/>
                  </a:lnTo>
                  <a:lnTo>
                    <a:pt x="72008" y="421632"/>
                  </a:lnTo>
                  <a:lnTo>
                    <a:pt x="72008" y="216024"/>
                  </a:lnTo>
                  <a:lnTo>
                    <a:pt x="0" y="2160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flipH="1">
              <a:off x="1183103" y="1198744"/>
              <a:ext cx="2434590" cy="581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本章学习目标</a:t>
              </a:r>
            </a:p>
          </p:txBody>
        </p:sp>
      </p:grpSp>
      <p:grpSp>
        <p:nvGrpSpPr>
          <p:cNvPr id="26" name="Group 4">
            <a:extLst>
              <a:ext uri="{FF2B5EF4-FFF2-40B4-BE49-F238E27FC236}">
                <a16:creationId xmlns:a16="http://schemas.microsoft.com/office/drawing/2014/main" id="{4FC99A4C-DBB2-4B67-86C0-E67B77D7B48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73193" y="2412399"/>
            <a:ext cx="5668963" cy="822325"/>
            <a:chOff x="1296" y="1824"/>
            <a:chExt cx="2976" cy="432"/>
          </a:xfrm>
        </p:grpSpPr>
        <p:sp>
          <p:nvSpPr>
            <p:cNvPr id="27" name="AutoShape 5">
              <a:extLst>
                <a:ext uri="{FF2B5EF4-FFF2-40B4-BE49-F238E27FC236}">
                  <a16:creationId xmlns:a16="http://schemas.microsoft.com/office/drawing/2014/main" id="{961C6435-724C-4F6B-92F3-D4D8A700398F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rgbClr val="CC6600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8" name="AutoShape 6">
              <a:extLst>
                <a:ext uri="{FF2B5EF4-FFF2-40B4-BE49-F238E27FC236}">
                  <a16:creationId xmlns:a16="http://schemas.microsoft.com/office/drawing/2014/main" id="{BC685C31-BA16-46DE-AC72-F67A8BF9BADA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rgbClr val="CC6600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9" name="Text Box 7">
              <a:extLst>
                <a:ext uri="{FF2B5EF4-FFF2-40B4-BE49-F238E27FC236}">
                  <a16:creationId xmlns:a16="http://schemas.microsoft.com/office/drawing/2014/main" id="{BD9910E0-1953-4F65-B42F-511E71C0D3BF}"/>
                </a:ext>
              </a:extLst>
            </p:cNvPr>
            <p:cNvSpPr txBox="1">
              <a:spLocks noChangeAspect="1" noChangeArrowheads="1"/>
            </p:cNvSpPr>
            <p:nvPr/>
          </p:nvSpPr>
          <p:spPr bwMode="gray">
            <a:xfrm>
              <a:off x="1680" y="1934"/>
              <a:ext cx="2527" cy="243"/>
            </a:xfrm>
            <a:prstGeom prst="rect">
              <a:avLst/>
            </a:prstGeom>
            <a:solidFill>
              <a:srgbClr val="CC6600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zh-CN" altLang="en-US" sz="2400" b="1" dirty="0">
                  <a:solidFill>
                    <a:schemeClr val="bg1"/>
                  </a:solidFill>
                  <a:ea typeface="华文新魏" pitchFamily="2" charset="-122"/>
                </a:rPr>
                <a:t>数据卷和数据卷容器</a:t>
              </a:r>
            </a:p>
          </p:txBody>
        </p:sp>
        <p:sp>
          <p:nvSpPr>
            <p:cNvPr id="30" name="Text Box 8">
              <a:extLst>
                <a:ext uri="{FF2B5EF4-FFF2-40B4-BE49-F238E27FC236}">
                  <a16:creationId xmlns:a16="http://schemas.microsoft.com/office/drawing/2014/main" id="{B86A873D-21EA-40DA-93E6-46685396BD1F}"/>
                </a:ext>
              </a:extLst>
            </p:cNvPr>
            <p:cNvSpPr txBox="1">
              <a:spLocks noChangeAspect="1" noChangeArrowheads="1"/>
            </p:cNvSpPr>
            <p:nvPr/>
          </p:nvSpPr>
          <p:spPr bwMode="gray">
            <a:xfrm>
              <a:off x="1365" y="1911"/>
              <a:ext cx="280" cy="210"/>
            </a:xfrm>
            <a:prstGeom prst="rect">
              <a:avLst/>
            </a:prstGeom>
            <a:solidFill>
              <a:srgbClr val="CC660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1"/>
                  </a:solidFill>
                  <a:ea typeface="仿宋_GB2312" pitchFamily="49" charset="-122"/>
                </a:rPr>
                <a:t>6.1</a:t>
              </a:r>
            </a:p>
          </p:txBody>
        </p:sp>
      </p:grpSp>
      <p:grpSp>
        <p:nvGrpSpPr>
          <p:cNvPr id="36" name="Group 19">
            <a:extLst>
              <a:ext uri="{FF2B5EF4-FFF2-40B4-BE49-F238E27FC236}">
                <a16:creationId xmlns:a16="http://schemas.microsoft.com/office/drawing/2014/main" id="{D49B1D21-E9DC-4E3B-A85D-37AC929CACC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49207" y="3409614"/>
            <a:ext cx="5668963" cy="822325"/>
            <a:chOff x="1296" y="1824"/>
            <a:chExt cx="2976" cy="432"/>
          </a:xfrm>
        </p:grpSpPr>
        <p:sp>
          <p:nvSpPr>
            <p:cNvPr id="37" name="AutoShape 20">
              <a:extLst>
                <a:ext uri="{FF2B5EF4-FFF2-40B4-BE49-F238E27FC236}">
                  <a16:creationId xmlns:a16="http://schemas.microsoft.com/office/drawing/2014/main" id="{F04D92F0-C489-4EA9-94C7-F743DCB2CF68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rgbClr val="009900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8" name="AutoShape 21">
              <a:extLst>
                <a:ext uri="{FF2B5EF4-FFF2-40B4-BE49-F238E27FC236}">
                  <a16:creationId xmlns:a16="http://schemas.microsoft.com/office/drawing/2014/main" id="{89FA5AE0-F958-4E5D-B431-F1C99C6C337F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rgbClr val="009900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9" name="Text Box 22">
              <a:extLst>
                <a:ext uri="{FF2B5EF4-FFF2-40B4-BE49-F238E27FC236}">
                  <a16:creationId xmlns:a16="http://schemas.microsoft.com/office/drawing/2014/main" id="{511CD885-5D43-4ED6-B508-77F39E2B5695}"/>
                </a:ext>
              </a:extLst>
            </p:cNvPr>
            <p:cNvSpPr txBox="1">
              <a:spLocks noChangeAspect="1" noChangeArrowheads="1"/>
            </p:cNvSpPr>
            <p:nvPr/>
          </p:nvSpPr>
          <p:spPr bwMode="gray">
            <a:xfrm>
              <a:off x="1680" y="1934"/>
              <a:ext cx="2527" cy="243"/>
            </a:xfrm>
            <a:prstGeom prst="rect">
              <a:avLst/>
            </a:prstGeom>
            <a:solidFill>
              <a:srgbClr val="009900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zh-CN" altLang="en-US" sz="2400" b="1" dirty="0">
                  <a:solidFill>
                    <a:schemeClr val="bg1"/>
                  </a:solidFill>
                  <a:ea typeface="华文新魏" pitchFamily="2" charset="-122"/>
                </a:rPr>
                <a:t>数据卷的应用实战</a:t>
              </a:r>
            </a:p>
          </p:txBody>
        </p:sp>
        <p:sp>
          <p:nvSpPr>
            <p:cNvPr id="40" name="Text Box 23">
              <a:extLst>
                <a:ext uri="{FF2B5EF4-FFF2-40B4-BE49-F238E27FC236}">
                  <a16:creationId xmlns:a16="http://schemas.microsoft.com/office/drawing/2014/main" id="{569D1053-8663-4EBA-AEB9-4B97266BAE14}"/>
                </a:ext>
              </a:extLst>
            </p:cNvPr>
            <p:cNvSpPr txBox="1">
              <a:spLocks noChangeAspect="1" noChangeArrowheads="1"/>
            </p:cNvSpPr>
            <p:nvPr/>
          </p:nvSpPr>
          <p:spPr bwMode="gray">
            <a:xfrm>
              <a:off x="1365" y="1911"/>
              <a:ext cx="280" cy="210"/>
            </a:xfrm>
            <a:prstGeom prst="rect">
              <a:avLst/>
            </a:prstGeom>
            <a:solidFill>
              <a:srgbClr val="00990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1"/>
                  </a:solidFill>
                  <a:ea typeface="仿宋_GB2312" pitchFamily="49" charset="-122"/>
                </a:rPr>
                <a:t>6.2</a:t>
              </a:r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0A2DEB9C-CC2F-4028-9C57-703BB4225FEF}"/>
              </a:ext>
            </a:extLst>
          </p:cNvPr>
          <p:cNvSpPr txBox="1"/>
          <p:nvPr/>
        </p:nvSpPr>
        <p:spPr>
          <a:xfrm>
            <a:off x="2717021" y="616963"/>
            <a:ext cx="8284354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800" b="1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第</a:t>
            </a:r>
            <a:r>
              <a:rPr lang="en-US" altLang="zh-CN" sz="3800" b="1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6</a:t>
            </a:r>
            <a:r>
              <a:rPr lang="zh-CN" altLang="en-US" sz="3800" b="1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章 </a:t>
            </a:r>
            <a:r>
              <a:rPr lang="en-US" altLang="zh-CN" sz="3800" b="1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Docker</a:t>
            </a:r>
            <a:r>
              <a:rPr lang="zh-CN" altLang="en-US" sz="3800" b="1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持久化存储与数据共享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6993337"/>
      </p:ext>
    </p:extLst>
  </p:cSld>
  <p:clrMapOvr>
    <a:masterClrMapping/>
  </p:clrMapOvr>
  <p:transition spd="slow" advTm="32777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238" y="2033781"/>
            <a:ext cx="5609524" cy="30952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762" y="2552795"/>
            <a:ext cx="3837691" cy="216208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AB6C5F9-7411-44B8-8418-347105D0745E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6.1.1 </a:t>
            </a:r>
            <a:r>
              <a:rPr lang="zh-CN" altLang="en-US" sz="3200" b="1" dirty="0">
                <a:solidFill>
                  <a:srgbClr val="FF0000"/>
                </a:solidFill>
              </a:rPr>
              <a:t>数据卷</a:t>
            </a:r>
          </a:p>
        </p:txBody>
      </p:sp>
    </p:spTree>
    <p:extLst>
      <p:ext uri="{BB962C8B-B14F-4D97-AF65-F5344CB8AC3E}">
        <p14:creationId xmlns:p14="http://schemas.microsoft.com/office/powerpoint/2010/main" val="1617654730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463" y="1524844"/>
            <a:ext cx="6803287" cy="430982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AB6C5F9-7411-44B8-8418-347105D0745E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6.1.1 </a:t>
            </a:r>
            <a:r>
              <a:rPr lang="zh-CN" altLang="en-US" sz="3200" b="1" dirty="0">
                <a:solidFill>
                  <a:srgbClr val="FF0000"/>
                </a:solidFill>
              </a:rPr>
              <a:t>数据卷</a:t>
            </a:r>
          </a:p>
        </p:txBody>
      </p:sp>
      <p:sp>
        <p:nvSpPr>
          <p:cNvPr id="5" name="爆炸形 1 4"/>
          <p:cNvSpPr/>
          <p:nvPr/>
        </p:nvSpPr>
        <p:spPr>
          <a:xfrm>
            <a:off x="8829676" y="3590925"/>
            <a:ext cx="2607402" cy="146685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数据持久化</a:t>
            </a:r>
          </a:p>
        </p:txBody>
      </p:sp>
    </p:spTree>
    <p:extLst>
      <p:ext uri="{BB962C8B-B14F-4D97-AF65-F5344CB8AC3E}">
        <p14:creationId xmlns:p14="http://schemas.microsoft.com/office/powerpoint/2010/main" val="42297870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B6C5F9-7411-44B8-8418-347105D0745E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6.1.1 </a:t>
            </a:r>
            <a:r>
              <a:rPr lang="zh-CN" altLang="en-US" sz="3200" b="1" dirty="0">
                <a:solidFill>
                  <a:srgbClr val="FF0000"/>
                </a:solidFill>
              </a:rPr>
              <a:t>数据卷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463" y="2544336"/>
            <a:ext cx="7657143" cy="144761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402737" y="1510745"/>
            <a:ext cx="101313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数据卷挂载命令：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docker run -it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-v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宿主机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绝对路径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目录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容器内目录 镜像名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docker run -it --name=centos01 -v /home/share:/home centos /bin/bash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463" y="4135201"/>
            <a:ext cx="5095238" cy="101904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5146" y="3211082"/>
            <a:ext cx="3657143" cy="217142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496919" y="5525757"/>
            <a:ext cx="81182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如果无法访问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/home 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，说明权限不够，是因为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CentOS7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中的安全模块</a:t>
            </a:r>
            <a:r>
              <a:rPr lang="en-US" altLang="zh-CN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selinux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把权限禁掉了，所以要在运行的时候加上特权：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--privileged=true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0382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057" y="4365779"/>
            <a:ext cx="8847619" cy="190476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AB6C5F9-7411-44B8-8418-347105D0745E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6.1.1 </a:t>
            </a:r>
            <a:r>
              <a:rPr lang="zh-CN" altLang="en-US" sz="3200" b="1" dirty="0">
                <a:solidFill>
                  <a:srgbClr val="FF0000"/>
                </a:solidFill>
              </a:rPr>
              <a:t>数据卷</a:t>
            </a:r>
          </a:p>
        </p:txBody>
      </p:sp>
      <p:sp>
        <p:nvSpPr>
          <p:cNvPr id="6" name="矩形 5"/>
          <p:cNvSpPr/>
          <p:nvPr/>
        </p:nvSpPr>
        <p:spPr>
          <a:xfrm>
            <a:off x="1350291" y="1539840"/>
            <a:ext cx="84811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如果要让两个容器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共享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数据卷，最快的办法就是让它们挂载同一个目录作为数据卷</a:t>
            </a:r>
            <a:endParaRPr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991" y="2416839"/>
            <a:ext cx="9136794" cy="172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35613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533525" y="1711290"/>
            <a:ext cx="84811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运行官方最新的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nginx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镜像，在宿主机上创建数据卷，将目录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/home/share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挂载到容器目录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/home/share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B6C5F9-7411-44B8-8418-347105D0745E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小试牛刀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B222567-1E87-4AAE-96DD-D3233ABE271D}"/>
              </a:ext>
            </a:extLst>
          </p:cNvPr>
          <p:cNvSpPr/>
          <p:nvPr/>
        </p:nvSpPr>
        <p:spPr>
          <a:xfrm>
            <a:off x="907533" y="5802031"/>
            <a:ext cx="97331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docker run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时通过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--privileged=true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给该容器加权限来解决挂载的目录没有权限的问题。</a:t>
            </a:r>
          </a:p>
        </p:txBody>
      </p:sp>
    </p:spTree>
    <p:extLst>
      <p:ext uri="{BB962C8B-B14F-4D97-AF65-F5344CB8AC3E}">
        <p14:creationId xmlns:p14="http://schemas.microsoft.com/office/powerpoint/2010/main" val="2377346115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147" y="1771780"/>
            <a:ext cx="9429393" cy="342887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AB6C5F9-7411-44B8-8418-347105D0745E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6.1.1 </a:t>
            </a:r>
            <a:r>
              <a:rPr lang="zh-CN" altLang="en-US" sz="3200" b="1" dirty="0">
                <a:solidFill>
                  <a:srgbClr val="FF0000"/>
                </a:solidFill>
              </a:rPr>
              <a:t>数据卷</a:t>
            </a:r>
          </a:p>
        </p:txBody>
      </p:sp>
    </p:spTree>
    <p:extLst>
      <p:ext uri="{BB962C8B-B14F-4D97-AF65-F5344CB8AC3E}">
        <p14:creationId xmlns:p14="http://schemas.microsoft.com/office/powerpoint/2010/main" val="2051203207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AB6C5F9-7411-44B8-8418-347105D0745E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6.1.1 </a:t>
            </a:r>
            <a:r>
              <a:rPr lang="zh-CN" altLang="en-US" sz="3200" b="1" dirty="0">
                <a:solidFill>
                  <a:srgbClr val="FF0000"/>
                </a:solidFill>
              </a:rPr>
              <a:t>数据卷</a:t>
            </a:r>
          </a:p>
        </p:txBody>
      </p:sp>
      <p:sp>
        <p:nvSpPr>
          <p:cNvPr id="6" name="矩形 5"/>
          <p:cNvSpPr/>
          <p:nvPr/>
        </p:nvSpPr>
        <p:spPr>
          <a:xfrm>
            <a:off x="1533525" y="1239094"/>
            <a:ext cx="8481152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匿名挂载（匿名卷）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-v 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只写容器内路径，没有写容器外路径 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docker run -d --name mysql01 -v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/home/volume </a:t>
            </a:r>
            <a:r>
              <a:rPr lang="en-US" altLang="zh-CN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mysql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# 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匿名挂载的缺点，就是不好维护，通常使用命令 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docker volume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维护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docker volume ls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3159469"/>
            <a:ext cx="7666667" cy="153333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533525" y="5098482"/>
            <a:ext cx="28087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docker inspect mysql01   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458598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5208848"/>
            <a:ext cx="8524258" cy="14728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775" y="1426799"/>
            <a:ext cx="8312628" cy="378204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AB6C5F9-7411-44B8-8418-347105D0745E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6.1.1 </a:t>
            </a:r>
            <a:r>
              <a:rPr lang="zh-CN" altLang="en-US" sz="3200" b="1" dirty="0">
                <a:solidFill>
                  <a:srgbClr val="FF0000"/>
                </a:solidFill>
              </a:rPr>
              <a:t>数据卷</a:t>
            </a:r>
          </a:p>
        </p:txBody>
      </p:sp>
    </p:spTree>
    <p:extLst>
      <p:ext uri="{BB962C8B-B14F-4D97-AF65-F5344CB8AC3E}">
        <p14:creationId xmlns:p14="http://schemas.microsoft.com/office/powerpoint/2010/main" val="922932646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485900" y="1460203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具名挂载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-v 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卷名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:/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容器内路径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2512083"/>
            <a:ext cx="8200000" cy="288571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AB6C5F9-7411-44B8-8418-347105D0745E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6.1.1 </a:t>
            </a:r>
            <a:r>
              <a:rPr lang="zh-CN" altLang="en-US" sz="3200" b="1" dirty="0">
                <a:solidFill>
                  <a:srgbClr val="FF0000"/>
                </a:solidFill>
              </a:rPr>
              <a:t>数据卷</a:t>
            </a:r>
          </a:p>
        </p:txBody>
      </p:sp>
    </p:spTree>
    <p:extLst>
      <p:ext uri="{BB962C8B-B14F-4D97-AF65-F5344CB8AC3E}">
        <p14:creationId xmlns:p14="http://schemas.microsoft.com/office/powerpoint/2010/main" val="2500570820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B6C5F9-7411-44B8-8418-347105D0745E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6.1.1 </a:t>
            </a:r>
            <a:r>
              <a:rPr lang="zh-CN" altLang="en-US" sz="3200" b="1" dirty="0">
                <a:solidFill>
                  <a:srgbClr val="FF0000"/>
                </a:solidFill>
              </a:rPr>
              <a:t>数据卷</a:t>
            </a:r>
          </a:p>
        </p:txBody>
      </p:sp>
      <p:sp>
        <p:nvSpPr>
          <p:cNvPr id="4" name="矩形 3"/>
          <p:cNvSpPr/>
          <p:nvPr/>
        </p:nvSpPr>
        <p:spPr>
          <a:xfrm>
            <a:off x="1816491" y="1427702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Dockerfile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构建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FROM centos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MAINTAINER 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xiaosu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:&lt;619388013@qq.com&gt;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VOLUME ["/data/volume01","/data/volume02"]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CMD /bin/bash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33900" y="3283665"/>
            <a:ext cx="34804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build -t mycentos:v1 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run -it mycentos:v1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428" y="4078762"/>
            <a:ext cx="5483067" cy="141914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296368" y="5686517"/>
            <a:ext cx="88487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注意：如果在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volume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声明之后的任何指令对其挂载点更改了数据，这些更改将会撤消</a:t>
            </a:r>
          </a:p>
        </p:txBody>
      </p:sp>
    </p:spTree>
    <p:extLst>
      <p:ext uri="{BB962C8B-B14F-4D97-AF65-F5344CB8AC3E}">
        <p14:creationId xmlns:p14="http://schemas.microsoft.com/office/powerpoint/2010/main" val="420320279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B6337A-6F83-4891-9B7A-822E293BE328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更改阿里云镜像加速地址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463" y="4844452"/>
            <a:ext cx="6951663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727463" y="3910644"/>
            <a:ext cx="31550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vim /</a:t>
            </a:r>
            <a:r>
              <a:rPr lang="en-US" altLang="zh-CN" sz="2000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etc</a:t>
            </a:r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/docker/</a:t>
            </a:r>
            <a:r>
              <a:rPr lang="en-US" altLang="zh-CN" sz="2000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daemon.json</a:t>
            </a:r>
            <a:endParaRPr lang="en-US" altLang="zh-CN" sz="2000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0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换成自己的镜像加速地址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738" y="1309819"/>
            <a:ext cx="3933825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201" y="1324106"/>
            <a:ext cx="575310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9972651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533" y="1510170"/>
            <a:ext cx="6288288" cy="154313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AB6C5F9-7411-44B8-8418-347105D0745E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6.1.1 </a:t>
            </a:r>
            <a:r>
              <a:rPr lang="zh-CN" altLang="en-US" sz="3200" b="1" dirty="0">
                <a:solidFill>
                  <a:srgbClr val="FF0000"/>
                </a:solidFill>
              </a:rPr>
              <a:t>数据卷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533" y="3324384"/>
            <a:ext cx="7953643" cy="285734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墨迹 5"/>
              <p14:cNvContentPartPr/>
              <p14:nvPr/>
            </p14:nvContentPartPr>
            <p14:xfrm>
              <a:off x="3632040" y="2711520"/>
              <a:ext cx="70200" cy="146520"/>
            </p14:xfrm>
          </p:contentPart>
        </mc:Choice>
        <mc:Fallback xmlns="">
          <p:pic>
            <p:nvPicPr>
              <p:cNvPr id="6" name="墨迹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22680" y="2702160"/>
                <a:ext cx="88920" cy="16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26025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967981" y="6316345"/>
            <a:ext cx="2134235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30369B-69C3-4218-8F03-A959F11CA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9119" y="1565791"/>
            <a:ext cx="8118225" cy="499947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9729BC2-3EA9-428A-9E4F-B852EFAF19E2}"/>
              </a:ext>
            </a:extLst>
          </p:cNvPr>
          <p:cNvSpPr txBox="1"/>
          <p:nvPr/>
        </p:nvSpPr>
        <p:spPr>
          <a:xfrm>
            <a:off x="4998720" y="126428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hlinkClick r:id="rId5"/>
              </a:rPr>
              <a:t>https://www.jianshu.com/p/5ec3d4dbf580</a:t>
            </a:r>
            <a:r>
              <a:rPr lang="zh-CN" altLang="en-US" b="1" dirty="0"/>
              <a:t>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AB6C5F9-7411-44B8-8418-347105D0745E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6.1.1 </a:t>
            </a:r>
            <a:r>
              <a:rPr lang="zh-CN" altLang="en-US" sz="3200" b="1" dirty="0">
                <a:solidFill>
                  <a:srgbClr val="FF0000"/>
                </a:solidFill>
              </a:rPr>
              <a:t>数据卷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7154427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727463" y="1857909"/>
            <a:ext cx="84811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、运行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centos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镜像，将本地目录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/home/share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映射到容器目录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/home/share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，在本地目录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/home/share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创建文件，测试能否在容器里面的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/home/share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目录找到。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、运行两个官方最新</a:t>
            </a:r>
            <a:r>
              <a:rPr lang="en-US" altLang="zh-CN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nginx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镜像，一个实现具名挂载，数据卷名字为</a:t>
            </a:r>
            <a:r>
              <a:rPr lang="en-US" altLang="zh-CN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nginx_conf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，容器内路径为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en-US" altLang="zh-CN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usr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/share/</a:t>
            </a:r>
            <a:r>
              <a:rPr lang="en-US" altLang="zh-CN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nginx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；一个匿名挂载，容器内路径为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en-US" altLang="zh-CN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usr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/share/</a:t>
            </a:r>
            <a:r>
              <a:rPr lang="en-US" altLang="zh-CN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nginx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</a:p>
          <a:p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B6C5F9-7411-44B8-8418-347105D0745E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课堂练习</a:t>
            </a:r>
          </a:p>
        </p:txBody>
      </p:sp>
      <p:sp>
        <p:nvSpPr>
          <p:cNvPr id="6" name="矩形 5"/>
          <p:cNvSpPr/>
          <p:nvPr/>
        </p:nvSpPr>
        <p:spPr>
          <a:xfrm>
            <a:off x="1533525" y="1314338"/>
            <a:ext cx="20201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数据卷练习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809287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B6C5F9-7411-44B8-8418-347105D0745E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6.1.2 </a:t>
            </a:r>
            <a:r>
              <a:rPr lang="zh-CN" altLang="en-US" sz="3200" b="1" dirty="0">
                <a:solidFill>
                  <a:srgbClr val="FF0000"/>
                </a:solidFill>
              </a:rPr>
              <a:t>数据卷容器</a:t>
            </a:r>
          </a:p>
        </p:txBody>
      </p:sp>
      <p:sp>
        <p:nvSpPr>
          <p:cNvPr id="4" name="矩形 3"/>
          <p:cNvSpPr/>
          <p:nvPr/>
        </p:nvSpPr>
        <p:spPr>
          <a:xfrm>
            <a:off x="1838324" y="1412855"/>
            <a:ext cx="7705725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挂载本地目录到容器虽然解决了数据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持久化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的问题，但是在迁移上还是很麻烦，比如多个容器之间共享数据卷需要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迁移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时，使用挂载宿主机的文件夹的方法迁移起来就会显得很麻烦，所以为了管理数据卷，可以启动一个容器专门用来存放数据：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数据卷容器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命名的容器挂载数据卷，其他容器通过挂载这个（父容器）实现数据共享，挂载数据卷的容器就是数据卷容器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127" y="3619014"/>
            <a:ext cx="7510922" cy="241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686183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727463" y="1501650"/>
            <a:ext cx="734377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注意点：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数据卷容器并不需要运行任何应用，只是一个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存放数据的容器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，允许其他容器挂载就可以了。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数据卷容器不是特指某一个具体的镜像启动的容器，事实上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每一个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容器都可以担当数据卷容器的功能。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不要运行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数据容器，这纯粹是在浪费资源，只要数据卷容器存在，数据卷就不会消失，不管容器处于什么状态</a:t>
            </a:r>
            <a:r>
              <a:rPr lang="zh-CN" altLang="en-US" sz="2400" dirty="0"/>
              <a:t>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B6C5F9-7411-44B8-8418-347105D0745E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6.1.2 </a:t>
            </a:r>
            <a:r>
              <a:rPr lang="zh-CN" altLang="en-US" sz="3200" b="1" dirty="0">
                <a:solidFill>
                  <a:srgbClr val="FF0000"/>
                </a:solidFill>
              </a:rPr>
              <a:t>数据卷容器</a:t>
            </a:r>
          </a:p>
        </p:txBody>
      </p:sp>
    </p:spTree>
    <p:extLst>
      <p:ext uri="{BB962C8B-B14F-4D97-AF65-F5344CB8AC3E}">
        <p14:creationId xmlns:p14="http://schemas.microsoft.com/office/powerpoint/2010/main" val="3935957335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787" y="2679547"/>
            <a:ext cx="9906816" cy="409222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AB6C5F9-7411-44B8-8418-347105D0745E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6.1.2 </a:t>
            </a:r>
            <a:r>
              <a:rPr lang="zh-CN" altLang="en-US" sz="3200" b="1" dirty="0">
                <a:solidFill>
                  <a:srgbClr val="FF0000"/>
                </a:solidFill>
              </a:rPr>
              <a:t>数据卷容器</a:t>
            </a:r>
          </a:p>
        </p:txBody>
      </p:sp>
      <p:sp>
        <p:nvSpPr>
          <p:cNvPr id="7" name="矩形 6"/>
          <p:cNvSpPr/>
          <p:nvPr/>
        </p:nvSpPr>
        <p:spPr>
          <a:xfrm>
            <a:off x="1727463" y="1359156"/>
            <a:ext cx="69004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运行前面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Dockerfile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创建的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centos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镜像，进入容器并在数据卷挂载的文件夹下创建一个文件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dirty="0"/>
              <a:t>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run -it --name=docker01 mycentos:v1</a:t>
            </a:r>
          </a:p>
        </p:txBody>
      </p:sp>
    </p:spTree>
    <p:extLst>
      <p:ext uri="{BB962C8B-B14F-4D97-AF65-F5344CB8AC3E}">
        <p14:creationId xmlns:p14="http://schemas.microsoft.com/office/powerpoint/2010/main" val="1770008963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B6C5F9-7411-44B8-8418-347105D0745E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6.1.2 </a:t>
            </a:r>
            <a:r>
              <a:rPr lang="zh-CN" altLang="en-US" sz="3200" b="1" dirty="0">
                <a:solidFill>
                  <a:srgbClr val="FF0000"/>
                </a:solidFill>
              </a:rPr>
              <a:t>数据卷容器</a:t>
            </a:r>
          </a:p>
        </p:txBody>
      </p:sp>
      <p:sp>
        <p:nvSpPr>
          <p:cNvPr id="6" name="矩形 5"/>
          <p:cNvSpPr/>
          <p:nvPr/>
        </p:nvSpPr>
        <p:spPr>
          <a:xfrm>
            <a:off x="1595892" y="1461230"/>
            <a:ext cx="93673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在同样镜像上再次运行新容器，挂载（引用、继承）数据卷容器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docker01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，查看数据卷挂载文件夹下有没有一个文件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docker run -it --name=docker02 --volumes-from docker01 mycentos:v1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892" y="2600703"/>
            <a:ext cx="9104762" cy="108571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481592" y="3635996"/>
            <a:ext cx="97251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删掉容器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docker01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，查看容器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docker02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的数据卷挂载文件夹下的文件还在不在</a:t>
            </a:r>
            <a:endParaRPr lang="zh-CN" altLang="en-US" sz="24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462" y="5268759"/>
            <a:ext cx="5521062" cy="158924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462" y="4466993"/>
            <a:ext cx="4854313" cy="57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66988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682" y="1647941"/>
            <a:ext cx="5714286" cy="186666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838682" y="3625334"/>
            <a:ext cx="3592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docker volume ls -f dangling=true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030" y="4176758"/>
            <a:ext cx="7276190" cy="7333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8682" y="5556735"/>
            <a:ext cx="3219048" cy="39047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838682" y="5048747"/>
            <a:ext cx="3414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删除这些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dangling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状态的数据卷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AB6C5F9-7411-44B8-8418-347105D0745E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6.1.2 </a:t>
            </a:r>
            <a:r>
              <a:rPr lang="zh-CN" altLang="en-US" sz="3200" b="1" dirty="0">
                <a:solidFill>
                  <a:srgbClr val="FF0000"/>
                </a:solidFill>
              </a:rPr>
              <a:t>数据卷容器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C9829F2-C0BD-4841-B8CF-10B794FD67E9}"/>
              </a:ext>
            </a:extLst>
          </p:cNvPr>
          <p:cNvSpPr/>
          <p:nvPr/>
        </p:nvSpPr>
        <p:spPr>
          <a:xfrm>
            <a:off x="1381482" y="5947211"/>
            <a:ext cx="103533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volume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rm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`docker volume ls -f dangling=true |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'local' |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awk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'{print $2}'`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63584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533525" y="1314338"/>
            <a:ext cx="2638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数据卷容器练习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B6C5F9-7411-44B8-8418-347105D0745E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课堂练习</a:t>
            </a:r>
          </a:p>
        </p:txBody>
      </p:sp>
      <p:sp>
        <p:nvSpPr>
          <p:cNvPr id="6" name="矩形 5"/>
          <p:cNvSpPr/>
          <p:nvPr/>
        </p:nvSpPr>
        <p:spPr>
          <a:xfrm>
            <a:off x="1619250" y="1934260"/>
            <a:ext cx="809625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、使用</a:t>
            </a:r>
            <a:r>
              <a:rPr lang="en-US" altLang="zh-CN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Dockerfile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创建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centos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镜像取名为</a:t>
            </a:r>
            <a:r>
              <a:rPr lang="en-US" altLang="zh-CN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mycentos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，版本为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1.0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，要求添加两个数据卷，分别挂载到容器内目录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/data/volume1 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 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/data/volume2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、运行镜像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mycentos:1.0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，指定容器名为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centos01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并进入容器，在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/data/volume1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文件夹下创建一个文件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file1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、再次运行镜像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mycentos:1.0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，挂载（引用、继承）数据卷容器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centos01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，进入容器，查看容器内目录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/data/volume1 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下是否有文件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file1</a:t>
            </a:r>
          </a:p>
          <a:p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、查看系统中有多少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dangling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状态的数据卷，并删除这些</a:t>
            </a:r>
            <a:r>
              <a:rPr lang="en-US" altLang="zh-CN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dangliing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状态的数据卷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63540208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256E1F3-BCDA-4226-B533-2653EB634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B6C5F9-7411-44B8-8418-347105D0745E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6.2 </a:t>
            </a:r>
            <a:r>
              <a:rPr lang="zh-CN" altLang="en-US" sz="3200" b="1" dirty="0">
                <a:solidFill>
                  <a:srgbClr val="FF0000"/>
                </a:solidFill>
              </a:rPr>
              <a:t>数据卷的应用实战</a:t>
            </a:r>
          </a:p>
        </p:txBody>
      </p:sp>
      <p:sp>
        <p:nvSpPr>
          <p:cNvPr id="3" name="矩形 2"/>
          <p:cNvSpPr/>
          <p:nvPr/>
        </p:nvSpPr>
        <p:spPr>
          <a:xfrm>
            <a:off x="1797632" y="1510784"/>
            <a:ext cx="46907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创建本地</a:t>
            </a:r>
            <a:r>
              <a:rPr lang="en-US" altLang="zh-CN" sz="28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docker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registry</a:t>
            </a:r>
          </a:p>
        </p:txBody>
      </p:sp>
      <p:sp>
        <p:nvSpPr>
          <p:cNvPr id="6" name="矩形 5"/>
          <p:cNvSpPr/>
          <p:nvPr/>
        </p:nvSpPr>
        <p:spPr>
          <a:xfrm>
            <a:off x="1797632" y="2180743"/>
            <a:ext cx="690040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、创建运行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registry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镜像</a:t>
            </a:r>
            <a:endParaRPr lang="zh-CN" altLang="en-US" sz="2200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97632" y="3122392"/>
            <a:ext cx="690040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、修改镜像标签</a:t>
            </a:r>
            <a:endParaRPr lang="zh-CN" altLang="en-US" sz="2200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83231" y="2712744"/>
            <a:ext cx="97561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run -d -p 5000:5000 --restart=always --name registry -v /opt/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myregistry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/lib/registry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registry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97632" y="5322993"/>
            <a:ext cx="690040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、推送镜像</a:t>
            </a:r>
            <a:endParaRPr lang="zh-CN" altLang="en-US" sz="2200" b="1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68215" y="5848860"/>
            <a:ext cx="3916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push 127.0.0.1:5000/tomcat:1.0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268937" y="2267157"/>
            <a:ext cx="63334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--restart=always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参数能够使我们在重启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时，自动启动相关容器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375" y="3648259"/>
            <a:ext cx="7257365" cy="157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1216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B6C5F9-7411-44B8-8418-347105D0745E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复习回顾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68474" y="1626117"/>
            <a:ext cx="100591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、一定要保存快照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、平时要做问题和解决方案记录。开发环境配置，网络配置等</a:t>
            </a:r>
          </a:p>
        </p:txBody>
      </p:sp>
      <p:sp>
        <p:nvSpPr>
          <p:cNvPr id="5" name="矩形 4"/>
          <p:cNvSpPr/>
          <p:nvPr/>
        </p:nvSpPr>
        <p:spPr>
          <a:xfrm>
            <a:off x="1168474" y="2538839"/>
            <a:ext cx="773430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、遇到问题的解决方法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for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docker.service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failed because the control process exited with error code. See "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systemctl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status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docker.service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and "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journalctl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for details.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--》</a:t>
            </a:r>
            <a:r>
              <a:rPr lang="en-US" altLang="zh-CN" sz="2400" dirty="0"/>
              <a:t>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/docker/</a:t>
            </a:r>
            <a:r>
              <a:rPr lang="en-US" altLang="zh-CN" sz="2400" dirty="0" err="1"/>
              <a:t>daemon.json</a:t>
            </a:r>
            <a:r>
              <a:rPr lang="en-US" altLang="zh-CN" sz="2400" dirty="0"/>
              <a:t>  </a:t>
            </a:r>
            <a:r>
              <a:rPr lang="zh-CN" altLang="en-US" sz="2400" dirty="0"/>
              <a:t>有问题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590448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B6C5F9-7411-44B8-8418-347105D0745E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6.2 </a:t>
            </a:r>
            <a:r>
              <a:rPr lang="zh-CN" altLang="en-US" sz="3200" b="1" dirty="0">
                <a:solidFill>
                  <a:srgbClr val="FF0000"/>
                </a:solidFill>
              </a:rPr>
              <a:t>数据卷的应用实战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803" y="1287432"/>
            <a:ext cx="9226164" cy="283425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674" y="5557756"/>
            <a:ext cx="9746421" cy="112391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21160" y="4995093"/>
            <a:ext cx="54938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 -l /opt/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myregistry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/registry/v2/repositories/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41674" y="4401653"/>
            <a:ext cx="690040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、查看推送的镜像</a:t>
            </a:r>
            <a:endParaRPr lang="zh-CN" altLang="en-US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085233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41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587211" y="1239094"/>
            <a:ext cx="902017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实现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http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访问私有仓库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Docker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自从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1.3.X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之后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docker registry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交互默认使用的是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HTTPS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，但是搭建私有镜像默认使用的是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HTTP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服务，不允许非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HTTPS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方式推送镜像。我们可以通过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Docker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的配置选项来取消这个限制。如果文件不存在则添加，要向仓库推送或拉取镜像的主机都要添加，因此如果要使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局域网其他主机也可以推送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，其他主机也要修改配置文件：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vim /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/docker/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daemon.json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"registry-mirrors": ["https://qcgoj09b.mirror.aliyuncs.com"],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"insecure-registries":["192.168.171.129:5000"]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如果直接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上传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拉取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镜像会失败，因为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默认为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https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方式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，得到提示信息如下：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Get https://172.16.1.31:5000/v2/: http: server gave HTTP response to HTTPS client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说明：该文件必须符合 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json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规范，否则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Docker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将不能启动。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重启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docker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服务并向镜像中心推送镜像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sv-SE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systemctl daemon-reload</a:t>
            </a:r>
          </a:p>
          <a:p>
            <a:pPr lvl="1"/>
            <a:r>
              <a:rPr lang="sv-SE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systemctl restart docker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AB6C5F9-7411-44B8-8418-347105D0745E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6.2 </a:t>
            </a:r>
            <a:r>
              <a:rPr lang="zh-CN" altLang="en-US" sz="3200" b="1" dirty="0">
                <a:solidFill>
                  <a:srgbClr val="FF0000"/>
                </a:solidFill>
              </a:rPr>
              <a:t>数据卷的应用实战</a:t>
            </a:r>
          </a:p>
        </p:txBody>
      </p:sp>
    </p:spTree>
    <p:extLst>
      <p:ext uri="{BB962C8B-B14F-4D97-AF65-F5344CB8AC3E}">
        <p14:creationId xmlns:p14="http://schemas.microsoft.com/office/powerpoint/2010/main" val="243153599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42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684713" y="1296614"/>
            <a:ext cx="844024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docker tag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nginx:latest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192.168.171.129:5000/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nginx:latest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docker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push 192.168.171.129:5000/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nginx:latest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查看本地仓库镜像资源：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curl 192.168.171.129:5000/v2/_catalog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yum install -y tree &amp;&gt; /dev/null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tree /opt/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myregistry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/docker/registry/v2/repositories/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从私有仓库拉取镜像：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docker pull 192.168.171.129:5000/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nginx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03" y="3429000"/>
            <a:ext cx="11720400" cy="296642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AB6C5F9-7411-44B8-8418-347105D0745E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6.2 </a:t>
            </a:r>
            <a:r>
              <a:rPr lang="zh-CN" altLang="en-US" sz="3200" b="1" dirty="0">
                <a:solidFill>
                  <a:srgbClr val="FF0000"/>
                </a:solidFill>
              </a:rPr>
              <a:t>数据卷的应用实战</a:t>
            </a:r>
          </a:p>
        </p:txBody>
      </p:sp>
    </p:spTree>
    <p:extLst>
      <p:ext uri="{BB962C8B-B14F-4D97-AF65-F5344CB8AC3E}">
        <p14:creationId xmlns:p14="http://schemas.microsoft.com/office/powerpoint/2010/main" val="1860946081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A5B286E-FE9A-4D1B-BD6E-817C8B5F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43</a:t>
            </a:fld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25E5BF-0039-443A-8C2A-E8EAB59924C8}"/>
              </a:ext>
            </a:extLst>
          </p:cNvPr>
          <p:cNvSpPr txBox="1">
            <a:spLocks noChangeArrowheads="1"/>
          </p:cNvSpPr>
          <p:nvPr/>
        </p:nvSpPr>
        <p:spPr>
          <a:xfrm>
            <a:off x="1705891" y="681872"/>
            <a:ext cx="8972995" cy="5436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作业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C7B46C2-D5C2-4094-B908-B2B9B20677EB}"/>
              </a:ext>
            </a:extLst>
          </p:cNvPr>
          <p:cNvSpPr txBox="1"/>
          <p:nvPr/>
        </p:nvSpPr>
        <p:spPr>
          <a:xfrm>
            <a:off x="1809944" y="1923068"/>
            <a:ext cx="75414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练习课堂学习的命令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完成实验报告</a:t>
            </a:r>
          </a:p>
        </p:txBody>
      </p:sp>
    </p:spTree>
    <p:extLst>
      <p:ext uri="{BB962C8B-B14F-4D97-AF65-F5344CB8AC3E}">
        <p14:creationId xmlns:p14="http://schemas.microsoft.com/office/powerpoint/2010/main" val="1191841857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8EB2EE2-D8D6-4632-82F5-437C1FC4F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44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7CECF77-F38F-4F15-B905-903254B52B53}"/>
              </a:ext>
            </a:extLst>
          </p:cNvPr>
          <p:cNvSpPr txBox="1"/>
          <p:nvPr/>
        </p:nvSpPr>
        <p:spPr>
          <a:xfrm>
            <a:off x="1752209" y="2001300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Docker</a:t>
            </a:r>
            <a:r>
              <a:rPr lang="zh-CN" altLang="en-US" dirty="0"/>
              <a:t>与图形管理工具</a:t>
            </a:r>
            <a:r>
              <a:rPr lang="en-US" altLang="zh-CN" dirty="0" err="1"/>
              <a:t>Portainer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简介 </a:t>
            </a:r>
            <a:r>
              <a:rPr lang="en-US" altLang="zh-CN" dirty="0" err="1"/>
              <a:t>Portainer</a:t>
            </a:r>
            <a:r>
              <a:rPr lang="zh-CN" altLang="en-US" dirty="0"/>
              <a:t>是</a:t>
            </a:r>
            <a:r>
              <a:rPr lang="en-US" altLang="zh-CN" dirty="0"/>
              <a:t>Docker</a:t>
            </a:r>
            <a:r>
              <a:rPr lang="zh-CN" altLang="en-US" dirty="0"/>
              <a:t>的图形化管理工具，提供状态显示面板、应用模板快速部署、容器镜像网络数据卷的基本操作（包括上传下载镜像，创建容器等操作）。</a:t>
            </a:r>
          </a:p>
          <a:p>
            <a:endParaRPr lang="zh-CN" altLang="en-US" dirty="0"/>
          </a:p>
          <a:p>
            <a:r>
              <a:rPr lang="zh-CN" altLang="en-US" dirty="0"/>
              <a:t>事件日志显示、容器控制台操作、</a:t>
            </a:r>
            <a:r>
              <a:rPr lang="en-US" altLang="zh-CN" dirty="0"/>
              <a:t>Swarm</a:t>
            </a:r>
            <a:r>
              <a:rPr lang="zh-CN" altLang="en-US" dirty="0"/>
              <a:t>集群和服务等集中管理和操作、登录用户管理和控制等功能。功能十分全面，基本能满足中小型单位对容器管理的全部需求。</a:t>
            </a:r>
          </a:p>
        </p:txBody>
      </p:sp>
    </p:spTree>
    <p:extLst>
      <p:ext uri="{BB962C8B-B14F-4D97-AF65-F5344CB8AC3E}">
        <p14:creationId xmlns:p14="http://schemas.microsoft.com/office/powerpoint/2010/main" val="259001539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71F4E8A-D8FF-4C1C-A916-DE43EA3D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594" y="1564314"/>
            <a:ext cx="8461653" cy="475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1110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B6C5F9-7411-44B8-8418-347105D0745E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发布镜像到阿里云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681" y="3116528"/>
            <a:ext cx="4295238" cy="307619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25891" y="142943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、登录阿里云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、找到容器镜像服务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、创建命名空间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3744" y="3464157"/>
            <a:ext cx="6561905" cy="2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94848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725891" y="142943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、创建镜像仓库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B6C5F9-7411-44B8-8418-347105D0745E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发布镜像到阿里云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771" y="2295703"/>
            <a:ext cx="5542857" cy="285714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831" y="2295703"/>
            <a:ext cx="4259344" cy="390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4861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725891" y="1429435"/>
            <a:ext cx="72371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、创建镜像仓库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、点击进入这个镜像仓库，可以看到所有的信息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docker logout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B6C5F9-7411-44B8-8418-347105D0745E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发布镜像到阿里云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45" y="3214888"/>
            <a:ext cx="5588195" cy="241438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358" y="3048182"/>
            <a:ext cx="5533333" cy="2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68641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B6C5F9-7411-44B8-8418-347105D0745E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发布镜像到阿里云</a:t>
            </a:r>
          </a:p>
        </p:txBody>
      </p:sp>
      <p:sp>
        <p:nvSpPr>
          <p:cNvPr id="4" name="矩形 3"/>
          <p:cNvSpPr/>
          <p:nvPr/>
        </p:nvSpPr>
        <p:spPr>
          <a:xfrm>
            <a:off x="1725891" y="1429435"/>
            <a:ext cx="72371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、登录并测试推送发布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383699"/>
            <a:ext cx="8519521" cy="402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64249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20076</TotalTime>
  <Words>2270</Words>
  <Application>Microsoft Office PowerPoint</Application>
  <PresentationFormat>宽屏</PresentationFormat>
  <Paragraphs>220</Paragraphs>
  <Slides>44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44</vt:i4>
      </vt:variant>
    </vt:vector>
  </HeadingPairs>
  <TitlesOfParts>
    <vt:vector size="57" baseType="lpstr">
      <vt:lpstr>等线</vt:lpstr>
      <vt:lpstr>等线 Light</vt:lpstr>
      <vt:lpstr>黑体</vt:lpstr>
      <vt:lpstr>楷体</vt:lpstr>
      <vt:lpstr>宋体</vt:lpstr>
      <vt:lpstr>微软雅黑</vt:lpstr>
      <vt:lpstr>Arial</vt:lpstr>
      <vt:lpstr>Broadway</vt:lpstr>
      <vt:lpstr>Calibri</vt:lpstr>
      <vt:lpstr>Times New Roman</vt:lpstr>
      <vt:lpstr>Wingdings</vt:lpstr>
      <vt:lpstr>Office 主题​​</vt:lpstr>
      <vt:lpstr>Office 主题</vt:lpstr>
      <vt:lpstr>云平台开发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 jack</dc:creator>
  <cp:lastModifiedBy>office</cp:lastModifiedBy>
  <cp:revision>389</cp:revision>
  <dcterms:created xsi:type="dcterms:W3CDTF">2021-08-01T00:41:46Z</dcterms:created>
  <dcterms:modified xsi:type="dcterms:W3CDTF">2023-11-13T06:06:54Z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2023-11-08T11:17:05Z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8ec0a376-4de7-4069-b8d0-8b87cb50f6b8</vt:lpwstr>
  </property>
  <property fmtid="{D5CDD505-2E9C-101B-9397-08002B2CF9AE}" pid="7" name="MSIP_Label_defa4170-0d19-0005-0004-bc88714345d2_ActionId">
    <vt:lpwstr>02042c78-3619-41ef-852e-bccc4b3fa535</vt:lpwstr>
  </property>
  <property fmtid="{D5CDD505-2E9C-101B-9397-08002B2CF9AE}" pid="8" name="MSIP_Label_defa4170-0d19-0005-0004-bc88714345d2_ContentBits">
    <vt:lpwstr>0</vt:lpwstr>
  </property>
</Properties>
</file>