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8"/>
  </p:notesMasterIdLst>
  <p:sldIdLst>
    <p:sldId id="586" r:id="rId3"/>
    <p:sldId id="400" r:id="rId4"/>
    <p:sldId id="610" r:id="rId5"/>
    <p:sldId id="594" r:id="rId6"/>
    <p:sldId id="595" r:id="rId7"/>
    <p:sldId id="611" r:id="rId8"/>
    <p:sldId id="612" r:id="rId9"/>
    <p:sldId id="613" r:id="rId10"/>
    <p:sldId id="614" r:id="rId11"/>
    <p:sldId id="588" r:id="rId12"/>
    <p:sldId id="596" r:id="rId13"/>
    <p:sldId id="598" r:id="rId14"/>
    <p:sldId id="597" r:id="rId15"/>
    <p:sldId id="593" r:id="rId16"/>
    <p:sldId id="602" r:id="rId17"/>
    <p:sldId id="587" r:id="rId18"/>
    <p:sldId id="600" r:id="rId19"/>
    <p:sldId id="601" r:id="rId20"/>
    <p:sldId id="577" r:id="rId21"/>
    <p:sldId id="599" r:id="rId22"/>
    <p:sldId id="603" r:id="rId23"/>
    <p:sldId id="604" r:id="rId24"/>
    <p:sldId id="605" r:id="rId25"/>
    <p:sldId id="606" r:id="rId26"/>
    <p:sldId id="6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87735" autoAdjust="0"/>
  </p:normalViewPr>
  <p:slideViewPr>
    <p:cSldViewPr snapToGrid="0">
      <p:cViewPr varScale="1">
        <p:scale>
          <a:sx n="115" d="100"/>
          <a:sy n="115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8276F-86A2-4C07-8E93-8F3F5C96718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A8C26-EFB6-4F9E-854D-AEC636D4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A8C26-EFB6-4F9E-854D-AEC636D408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4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EFF42-77CF-4FB5-9283-363C71DD9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1908E-0622-4862-ABDF-39CDC1FD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509F4-E73E-4502-9695-F92CE825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85CA-3CCA-4354-8A23-A633F915C7C5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743A8-CB1D-4E49-B023-03517E17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91CC-EE66-46E0-90A6-2CAA937B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AC15D-C614-4CF7-86C7-84411DF1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F4D9B-D875-4750-9239-4734295E3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D8BE4-B9AD-4DE1-924C-B1AF709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DF3A-4F53-4952-B7BF-C7DED892073D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E052F-21AB-4640-94FC-76FBC842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C4BB2-75A7-4B0D-BE7A-60B3F983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D65BD-074D-44FA-9EC2-75EAA8D9F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AA6CF-689E-4B0D-B8C4-FBC59739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DA818-818C-4DD5-A110-617129D3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C8C6-F639-46DB-BF79-FC6841B256F9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09EE3-2D5C-4037-B6FA-AE262A8A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9A82F-1E05-49EE-B692-9327DD0D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9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93BD-6631-4176-BDBD-56ED05236BC8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61587"/>
            <a:ext cx="12192000" cy="1920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flipV="1">
            <a:off x="0" y="6365575"/>
            <a:ext cx="12192000" cy="6095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 userDrawn="1"/>
        </p:nvSpPr>
        <p:spPr>
          <a:xfrm>
            <a:off x="10896533" y="6125549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4">
            <a:extLst>
              <a:ext uri="{FF2B5EF4-FFF2-40B4-BE49-F238E27FC236}">
                <a16:creationId xmlns:a16="http://schemas.microsoft.com/office/drawing/2014/main" id="{64D8030D-D04E-4D55-A664-D2BB3B86BCED}"/>
              </a:ext>
            </a:extLst>
          </p:cNvPr>
          <p:cNvGrpSpPr/>
          <p:nvPr userDrawn="1"/>
        </p:nvGrpSpPr>
        <p:grpSpPr>
          <a:xfrm>
            <a:off x="1172210" y="949191"/>
            <a:ext cx="7438390" cy="497205"/>
            <a:chOff x="711835" y="935355"/>
            <a:chExt cx="7438390" cy="49720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A0D6818-E3A1-4226-B242-998236D9AD16}"/>
                </a:ext>
              </a:extLst>
            </p:cNvPr>
            <p:cNvCxnSpPr/>
            <p:nvPr/>
          </p:nvCxnSpPr>
          <p:spPr>
            <a:xfrm flipH="1">
              <a:off x="1171575" y="1183640"/>
              <a:ext cx="6978650" cy="4445"/>
            </a:xfrm>
            <a:prstGeom prst="line">
              <a:avLst/>
            </a:prstGeom>
            <a:ln w="6350">
              <a:solidFill>
                <a:srgbClr val="FF7300"/>
              </a:solidFill>
              <a:prstDash val="sysDot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8867B03-0F40-4333-8944-7FF4D4747993}"/>
                </a:ext>
              </a:extLst>
            </p:cNvPr>
            <p:cNvSpPr/>
            <p:nvPr/>
          </p:nvSpPr>
          <p:spPr>
            <a:xfrm>
              <a:off x="711835" y="935355"/>
              <a:ext cx="497205" cy="49720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等腰三角形 1024">
              <a:extLst>
                <a:ext uri="{FF2B5EF4-FFF2-40B4-BE49-F238E27FC236}">
                  <a16:creationId xmlns:a16="http://schemas.microsoft.com/office/drawing/2014/main" id="{63DDF419-8115-413E-8BEC-E72223C6BAB6}"/>
                </a:ext>
              </a:extLst>
            </p:cNvPr>
            <p:cNvSpPr/>
            <p:nvPr/>
          </p:nvSpPr>
          <p:spPr>
            <a:xfrm>
              <a:off x="780415" y="1033145"/>
              <a:ext cx="360045" cy="300990"/>
            </a:xfrm>
            <a:custGeom>
              <a:avLst/>
              <a:gdLst/>
              <a:ahLst/>
              <a:cxnLst/>
              <a:rect l="l" t="t" r="r" b="b"/>
              <a:pathLst>
                <a:path w="504056" h="421632">
                  <a:moveTo>
                    <a:pt x="252028" y="0"/>
                  </a:moveTo>
                  <a:lnTo>
                    <a:pt x="504056" y="216024"/>
                  </a:lnTo>
                  <a:lnTo>
                    <a:pt x="432048" y="216024"/>
                  </a:lnTo>
                  <a:lnTo>
                    <a:pt x="432048" y="421632"/>
                  </a:lnTo>
                  <a:lnTo>
                    <a:pt x="324036" y="421632"/>
                  </a:lnTo>
                  <a:lnTo>
                    <a:pt x="324036" y="312478"/>
                  </a:lnTo>
                  <a:lnTo>
                    <a:pt x="180020" y="312478"/>
                  </a:lnTo>
                  <a:lnTo>
                    <a:pt x="180020" y="421632"/>
                  </a:lnTo>
                  <a:lnTo>
                    <a:pt x="72008" y="421632"/>
                  </a:lnTo>
                  <a:lnTo>
                    <a:pt x="72008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57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C00-10CD-49EF-868F-669335A42818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61587"/>
            <a:ext cx="12192000" cy="1920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 flipV="1">
            <a:off x="0" y="6365575"/>
            <a:ext cx="12192000" cy="6095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 userDrawn="1"/>
        </p:nvSpPr>
        <p:spPr>
          <a:xfrm>
            <a:off x="10896533" y="6125549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050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E:\ppt模板\201611\首页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7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C516-FEB7-4915-A013-A10B0EA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160A-FBC5-4BFC-AC8D-6FB24FDC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ED50F-6641-40EB-B7DB-B631F7E3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747F-DEB4-4E52-999A-05079FA1CA06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A8214-A28D-4305-90E6-2797AB39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31829-09B9-43F1-A2F2-4BDD3056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09333-9586-446F-804E-57200F27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861B5-A660-4C44-8872-737667C0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8DCA-4293-4315-8C76-8994812A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D86-230F-4801-99CE-EE2E6F54D848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40A16-6850-4799-B035-AAF6F56B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4ABB5-273E-493E-8171-A7EA4AE1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3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08BF-C82E-4D63-BC0D-7B5D4100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3F2D-6E11-46E8-8CDE-3DD0F9002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9BA1D-5C5F-4D71-AC5B-964139B0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098E2-8C97-4C72-944B-C4174BA9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89F-43EF-4F57-BFEC-D028BB1C9F06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58634-2E6E-4CCD-BCCD-1381007A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0A1AB-737D-45BF-8CAD-FDAFDB3B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8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2058B-1581-45F6-B765-1A361787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1E928-2303-4458-AE5E-510C1BA2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2A74B-A6F9-4221-9374-9705C1D3D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C125B-575D-4578-98A8-50FE4D78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13696-CC25-4EAB-A0BF-19959A93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5CA6DB-107B-44D2-9D1D-CE2110E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9550-D07B-4D59-9208-3B6778C23061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BC7B7-FD13-4EC3-847F-964EDC4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9A048-011D-4230-B045-1D9FA69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A7101-0177-40CE-B31E-2CEF9087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E29A9-7D64-4CBD-ADD7-28D25BFB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1E2F-891B-476D-91A7-49B85155C11C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656BD-95D7-4996-AF22-C4580C23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D38BC-4CE6-4CA0-ADD6-0DADEE53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976DD-3680-44DC-9ADB-692A761D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0D44-F4A6-45C3-976A-C7D48B566147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BA4B6-7519-441D-9025-FB9339A9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F7784-E1FE-4AEA-AC22-EDD06829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7B4D9-89F9-4219-8665-03C0FEE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FC0B9-7325-45A4-B056-EABE702C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CEB34-3E14-4FC6-A938-64BDF7570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2FC08-485C-47ED-87A2-0074307D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6F85-A7FF-4A40-BB41-EEE45FF07EB6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3ABEA-A317-4616-BBF3-A39F1E46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52206-21C8-4925-A209-78A2F7B7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C02D5-54F3-4CFB-B577-68D09A39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735FB6-32FC-4979-9E85-93DB57EF7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A887A-4296-4E65-A302-ACE665F6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57B9D-F71D-4CE1-B4C7-3E05000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1506-55D8-4809-A33C-504010170309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1011B-FFC0-4949-A445-888BC0E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B7C3B-C282-4083-8CD0-F4D7636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31C08-3E43-43A8-8725-2AA24A6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DEF10-34DE-468C-91E4-29296F3F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02A9F-B5A8-4753-BB76-071BDFAC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1F8F-A3BC-4127-82B9-38F2DEA97A39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411F2-E292-44A8-8D56-CE8E4F8A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FB54C-FD03-4393-96EA-1767BB74E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164636"/>
            <a:ext cx="12192000" cy="864099"/>
            <a:chOff x="0" y="123477"/>
            <a:chExt cx="9144000" cy="648074"/>
          </a:xfrm>
        </p:grpSpPr>
        <p:pic>
          <p:nvPicPr>
            <p:cNvPr id="307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3477"/>
              <a:ext cx="2605088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3478"/>
              <a:ext cx="2641600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23478"/>
              <a:ext cx="2641600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23478"/>
              <a:ext cx="2339752" cy="648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1424" y="6862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35360" y="356659"/>
            <a:ext cx="576064" cy="576064"/>
            <a:chOff x="251520" y="123478"/>
            <a:chExt cx="432048" cy="432048"/>
          </a:xfrm>
        </p:grpSpPr>
        <p:sp>
          <p:nvSpPr>
            <p:cNvPr id="9" name="椭圆 8"/>
            <p:cNvSpPr/>
            <p:nvPr userDrawn="1"/>
          </p:nvSpPr>
          <p:spPr>
            <a:xfrm>
              <a:off x="251520" y="123478"/>
              <a:ext cx="432048" cy="4320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D19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燕尾形 7"/>
            <p:cNvSpPr/>
            <p:nvPr userDrawn="1"/>
          </p:nvSpPr>
          <p:spPr>
            <a:xfrm>
              <a:off x="359532" y="231490"/>
              <a:ext cx="216024" cy="216024"/>
            </a:xfrm>
            <a:prstGeom prst="chevron">
              <a:avLst/>
            </a:prstGeom>
            <a:solidFill>
              <a:srgbClr val="CD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0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1219170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7701" y="3926053"/>
            <a:ext cx="7965909" cy="1470025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云平台开发</a:t>
            </a:r>
            <a:br>
              <a:rPr lang="zh-CN" altLang="en-US" sz="4800" dirty="0">
                <a:solidFill>
                  <a:schemeClr val="bg1"/>
                </a:solidFill>
              </a:rPr>
            </a:b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07701" y="5253203"/>
            <a:ext cx="7958336" cy="11765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信息科学与技术学院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苏泽荫</a:t>
            </a:r>
          </a:p>
          <a:p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78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6"/>
    </mc:Choice>
    <mc:Fallback xmlns="">
      <p:transition spd="slow" advTm="205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7709" y="1325867"/>
            <a:ext cx="52148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删除所有容器：</a:t>
            </a:r>
            <a:r>
              <a:rPr lang="sv-SE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rm -f  $(docker ps -aq)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查看本地</a:t>
            </a:r>
            <a:r>
              <a:rPr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addr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docker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网桥：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docker0</a:t>
            </a:r>
            <a:endParaRPr lang="zh-CN" altLang="en-US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40" y="1738164"/>
            <a:ext cx="5662684" cy="502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</p:spTree>
    <p:extLst>
      <p:ext uri="{BB962C8B-B14F-4D97-AF65-F5344CB8AC3E}">
        <p14:creationId xmlns:p14="http://schemas.microsoft.com/office/powerpoint/2010/main" val="12428695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97572" y="1381851"/>
            <a:ext cx="74203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在宿主机虚拟一个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容器网桥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(docker0)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启动一个容器时会根据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网桥的网段分配给容器一个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地址，称为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Container-IP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run -it --name=centos01 centos  /bin/bash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addr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主机能否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ping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同容器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3" y="3470677"/>
            <a:ext cx="10402261" cy="2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835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7463" y="1239094"/>
            <a:ext cx="8395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网桥是每个容器的默认网关。</a:t>
            </a:r>
            <a:endParaRPr lang="en-US" altLang="zh-CN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因为在同一宿主机内的容器都接入同一个网桥，这样容器之间就能够通过容器的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Container-IP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直接通信</a:t>
            </a:r>
            <a:endParaRPr lang="en-US" altLang="zh-CN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run -d -p 9090:8080 --name=tomcat01 tomcat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inspect tomcat01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run -it --name=centos01 centos /bin/bash</a:t>
            </a:r>
          </a:p>
          <a:p>
            <a:pPr marL="342900" indent="-342900">
              <a:buFont typeface="Wingdings" pitchFamily="2" charset="2"/>
              <a:buChar char="Ø"/>
            </a:pP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33" y="3916750"/>
            <a:ext cx="10458703" cy="249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1751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97572" y="1465576"/>
            <a:ext cx="76556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网桥是宿主机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虚拟出来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的，并不是真实存在的网络设备，外部网络是无法寻址到的，这也意味着外部网络无法通过直接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Container-IP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访问到容器。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如果容器希望外部访问能够访问到，可以通过映射容器端口到宿主主机（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端口映射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），即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run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创建容器时候通过 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-p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参数来启用，访问容器的时候就通过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宿主机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IP]:[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容器端口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访问容器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  <p:sp>
        <p:nvSpPr>
          <p:cNvPr id="5" name="矩形 4"/>
          <p:cNvSpPr/>
          <p:nvPr/>
        </p:nvSpPr>
        <p:spPr>
          <a:xfrm>
            <a:off x="1727463" y="3605579"/>
            <a:ext cx="6058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run -d -p 9090:8080 --name=tomcat01 tomcat </a:t>
            </a:r>
          </a:p>
        </p:txBody>
      </p:sp>
    </p:spTree>
    <p:extLst>
      <p:ext uri="{BB962C8B-B14F-4D97-AF65-F5344CB8AC3E}">
        <p14:creationId xmlns:p14="http://schemas.microsoft.com/office/powerpoint/2010/main" val="25396424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04141" y="1296446"/>
            <a:ext cx="69431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network ls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命令可以查看当前主机的网桥情况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network ls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network inspect  2886a8569d19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63" y="2412455"/>
            <a:ext cx="5351699" cy="431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5749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7" y="1566592"/>
            <a:ext cx="9412547" cy="45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</p:spTree>
    <p:extLst>
      <p:ext uri="{BB962C8B-B14F-4D97-AF65-F5344CB8AC3E}">
        <p14:creationId xmlns:p14="http://schemas.microsoft.com/office/powerpoint/2010/main" val="37301432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4024" y="1346538"/>
            <a:ext cx="7965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bridge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默认的网络模式，属于一种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网络模型，如图所示。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daemon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在启动的时候就会建立一个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网桥，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每个容器使用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bridge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模式启动时，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都会为容器创建一对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虚拟网络接口（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pair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设备，这对设备一端在容器的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Network Namespace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，另一端在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，这样就实现了容器与宿主机的通信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80" y="2839610"/>
            <a:ext cx="3110219" cy="3738187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</p:spTree>
    <p:extLst>
      <p:ext uri="{BB962C8B-B14F-4D97-AF65-F5344CB8AC3E}">
        <p14:creationId xmlns:p14="http://schemas.microsoft.com/office/powerpoint/2010/main" val="219332536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49FE0B-085B-448B-9682-F3148BA41A44}"/>
              </a:ext>
            </a:extLst>
          </p:cNvPr>
          <p:cNvSpPr/>
          <p:nvPr/>
        </p:nvSpPr>
        <p:spPr>
          <a:xfrm>
            <a:off x="949692" y="1526921"/>
            <a:ext cx="8454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run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centos01 centos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8" y="2037420"/>
            <a:ext cx="7542857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394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03432"/>
            <a:ext cx="7552685" cy="525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</p:spTree>
    <p:extLst>
      <p:ext uri="{BB962C8B-B14F-4D97-AF65-F5344CB8AC3E}">
        <p14:creationId xmlns:p14="http://schemas.microsoft.com/office/powerpoint/2010/main" val="1575999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12" y="1414724"/>
            <a:ext cx="8508853" cy="4788957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</p:spTree>
    <p:extLst>
      <p:ext uri="{BB962C8B-B14F-4D97-AF65-F5344CB8AC3E}">
        <p14:creationId xmlns:p14="http://schemas.microsoft.com/office/powerpoint/2010/main" val="6913928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2</a:t>
            </a:fld>
            <a:endParaRPr lang="zh-CN" altLang="en-US" dirty="0"/>
          </a:p>
        </p:txBody>
      </p:sp>
      <p:grpSp>
        <p:nvGrpSpPr>
          <p:cNvPr id="3" name="组合 4"/>
          <p:cNvGrpSpPr/>
          <p:nvPr/>
        </p:nvGrpSpPr>
        <p:grpSpPr>
          <a:xfrm>
            <a:off x="2036589" y="1126522"/>
            <a:ext cx="7438390" cy="844446"/>
            <a:chOff x="711835" y="935355"/>
            <a:chExt cx="7438390" cy="844446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171575" y="1183640"/>
              <a:ext cx="6978650" cy="4445"/>
            </a:xfrm>
            <a:prstGeom prst="line">
              <a:avLst/>
            </a:prstGeom>
            <a:ln w="6350">
              <a:solidFill>
                <a:srgbClr val="FF7300"/>
              </a:solidFill>
              <a:prstDash val="sysDot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11835" y="935355"/>
              <a:ext cx="497205" cy="49720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1024"/>
            <p:cNvSpPr/>
            <p:nvPr/>
          </p:nvSpPr>
          <p:spPr>
            <a:xfrm>
              <a:off x="780415" y="1033145"/>
              <a:ext cx="360045" cy="300990"/>
            </a:xfrm>
            <a:custGeom>
              <a:avLst/>
              <a:gdLst/>
              <a:ahLst/>
              <a:cxnLst/>
              <a:rect l="l" t="t" r="r" b="b"/>
              <a:pathLst>
                <a:path w="504056" h="421632">
                  <a:moveTo>
                    <a:pt x="252028" y="0"/>
                  </a:moveTo>
                  <a:lnTo>
                    <a:pt x="504056" y="216024"/>
                  </a:lnTo>
                  <a:lnTo>
                    <a:pt x="432048" y="216024"/>
                  </a:lnTo>
                  <a:lnTo>
                    <a:pt x="432048" y="421632"/>
                  </a:lnTo>
                  <a:lnTo>
                    <a:pt x="324036" y="421632"/>
                  </a:lnTo>
                  <a:lnTo>
                    <a:pt x="324036" y="312478"/>
                  </a:lnTo>
                  <a:lnTo>
                    <a:pt x="180020" y="312478"/>
                  </a:lnTo>
                  <a:lnTo>
                    <a:pt x="180020" y="421632"/>
                  </a:lnTo>
                  <a:lnTo>
                    <a:pt x="72008" y="421632"/>
                  </a:lnTo>
                  <a:lnTo>
                    <a:pt x="72008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1183103" y="1198744"/>
              <a:ext cx="243459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本章学习目标</a:t>
              </a: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FC99A4C-DBB2-4B67-86C0-E67B77D7B4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3193" y="2412399"/>
            <a:ext cx="5668963" cy="822325"/>
            <a:chOff x="1296" y="1824"/>
            <a:chExt cx="2976" cy="432"/>
          </a:xfrm>
        </p:grpSpPr>
        <p:sp>
          <p:nvSpPr>
            <p:cNvPr id="27" name="AutoShape 5">
              <a:extLst>
                <a:ext uri="{FF2B5EF4-FFF2-40B4-BE49-F238E27FC236}">
                  <a16:creationId xmlns:a16="http://schemas.microsoft.com/office/drawing/2014/main" id="{961C6435-724C-4F6B-92F3-D4D8A700398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BC685C31-BA16-46DE-AC72-F67A8BF9BAD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66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BD9910E0-1953-4F65-B42F-511E71C0D3B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数据卷的应用实战</a:t>
              </a: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B86A873D-21EA-40DA-93E6-46685396BD1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7.1</a:t>
              </a:r>
            </a:p>
          </p:txBody>
        </p:sp>
      </p:grpSp>
      <p:grpSp>
        <p:nvGrpSpPr>
          <p:cNvPr id="31" name="Group 9">
            <a:extLst>
              <a:ext uri="{FF2B5EF4-FFF2-40B4-BE49-F238E27FC236}">
                <a16:creationId xmlns:a16="http://schemas.microsoft.com/office/drawing/2014/main" id="{F0592EB5-A942-42D8-96A7-2DBCDC81E2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3193" y="4413738"/>
            <a:ext cx="5668963" cy="822325"/>
            <a:chOff x="1296" y="1824"/>
            <a:chExt cx="2976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8A3AC1BC-DAA0-481B-B9A5-7776020E312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6851E2FE-7489-4FCE-8DA4-7D8CCF62CED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00CC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Text Box 12">
              <a:extLst>
                <a:ext uri="{FF2B5EF4-FFF2-40B4-BE49-F238E27FC236}">
                  <a16:creationId xmlns:a16="http://schemas.microsoft.com/office/drawing/2014/main" id="{DD3E9511-2305-4D8F-85D0-1831371E6D6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35" cy="243"/>
            </a:xfrm>
            <a:prstGeom prst="rect">
              <a:avLst/>
            </a:prstGeom>
            <a:solidFill>
              <a:srgbClr val="0000CC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网络实战</a:t>
              </a:r>
            </a:p>
          </p:txBody>
        </p:sp>
        <p:sp>
          <p:nvSpPr>
            <p:cNvPr id="35" name="Text Box 13">
              <a:extLst>
                <a:ext uri="{FF2B5EF4-FFF2-40B4-BE49-F238E27FC236}">
                  <a16:creationId xmlns:a16="http://schemas.microsoft.com/office/drawing/2014/main" id="{0D9A6EF7-CCC4-4FDB-AB1F-FE16D71A16F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00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7.3</a:t>
              </a: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D49B1D21-E9DC-4E3B-A85D-37AC929CAC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9207" y="3409614"/>
            <a:ext cx="5668963" cy="822325"/>
            <a:chOff x="1296" y="1824"/>
            <a:chExt cx="2976" cy="432"/>
          </a:xfrm>
        </p:grpSpPr>
        <p:sp>
          <p:nvSpPr>
            <p:cNvPr id="37" name="AutoShape 20">
              <a:extLst>
                <a:ext uri="{FF2B5EF4-FFF2-40B4-BE49-F238E27FC236}">
                  <a16:creationId xmlns:a16="http://schemas.microsoft.com/office/drawing/2014/main" id="{F04D92F0-C489-4EA9-94C7-F743DCB2CF68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AutoShape 21">
              <a:extLst>
                <a:ext uri="{FF2B5EF4-FFF2-40B4-BE49-F238E27FC236}">
                  <a16:creationId xmlns:a16="http://schemas.microsoft.com/office/drawing/2014/main" id="{89FA5AE0-F958-4E5D-B431-F1C99C6C337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511CD885-5D43-4ED6-B508-77F39E2B5695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网络介绍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69D1053-8663-4EBA-AEB9-4B97266BA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7.2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A2DEB9C-CC2F-4028-9C57-703BB4225FEF}"/>
              </a:ext>
            </a:extLst>
          </p:cNvPr>
          <p:cNvSpPr txBox="1"/>
          <p:nvPr/>
        </p:nvSpPr>
        <p:spPr>
          <a:xfrm>
            <a:off x="2717021" y="616963"/>
            <a:ext cx="609442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章 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Docker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网络</a:t>
            </a:r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F0592EB5-A942-42D8-96A7-2DBCDC81E2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29753" y="5410952"/>
            <a:ext cx="5668963" cy="822325"/>
            <a:chOff x="1296" y="1824"/>
            <a:chExt cx="2976" cy="432"/>
          </a:xfrm>
          <a:solidFill>
            <a:srgbClr val="FF0000"/>
          </a:solidFill>
        </p:grpSpPr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id="{8A3AC1BC-DAA0-481B-B9A5-7776020E312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" name="AutoShape 11">
              <a:extLst>
                <a:ext uri="{FF2B5EF4-FFF2-40B4-BE49-F238E27FC236}">
                  <a16:creationId xmlns:a16="http://schemas.microsoft.com/office/drawing/2014/main" id="{6851E2FE-7489-4FCE-8DA4-7D8CCF62CED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" name="Text Box 12">
              <a:extLst>
                <a:ext uri="{FF2B5EF4-FFF2-40B4-BE49-F238E27FC236}">
                  <a16:creationId xmlns:a16="http://schemas.microsoft.com/office/drawing/2014/main" id="{DD3E9511-2305-4D8F-85D0-1831371E6D6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35" cy="24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自定义网络</a:t>
              </a:r>
            </a:p>
          </p:txBody>
        </p:sp>
        <p:sp>
          <p:nvSpPr>
            <p:cNvPr id="44" name="Text Box 13">
              <a:extLst>
                <a:ext uri="{FF2B5EF4-FFF2-40B4-BE49-F238E27FC236}">
                  <a16:creationId xmlns:a16="http://schemas.microsoft.com/office/drawing/2014/main" id="{0D9A6EF7-CCC4-4FDB-AB1F-FE16D71A16F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7.4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16993337"/>
      </p:ext>
    </p:extLst>
  </p:cSld>
  <p:clrMapOvr>
    <a:masterClrMapping/>
  </p:clrMapOvr>
  <p:transition spd="slow" advTm="3277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27463" y="1296335"/>
            <a:ext cx="87813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实际场景中，我们开发了很多微服务项目，那些微服务项目都要连接数据库，需要指定数据库的</a:t>
            </a:r>
            <a:r>
              <a:rPr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url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地址，通过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但是我们用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管理的话，假设数据库出问题了，我们重新启动运行一个，这个时候数据库的地址就会发生变化。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能否通过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容器名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访问？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run -d -p 9090:8080 --name=tomcat01 tomcat 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(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前面</a:t>
            </a:r>
            <a:r>
              <a:rPr lang="zh-CN" altLang="en-US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运行过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run --name=centos02 centos 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ping 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run </a:t>
            </a:r>
            <a:r>
              <a:rPr lang="en-US" altLang="zh-CN" sz="2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--name=centos03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--link 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 centos ping tomcat01</a:t>
            </a:r>
            <a:endParaRPr lang="zh-CN" altLang="en-US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86" y="3908121"/>
            <a:ext cx="9573193" cy="20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91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46996" y="1427161"/>
            <a:ext cx="9016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这个原理是什么呢？我们进入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centos03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查看下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host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配置文件</a:t>
            </a:r>
            <a:endParaRPr lang="en-US" altLang="zh-CN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原因：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--link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的时候，直接把需要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的主机的域名和</a:t>
            </a:r>
            <a:r>
              <a:rPr lang="en-US" altLang="zh-CN" sz="24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直接配置到了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hosts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文件中了。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7.2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96" y="2686998"/>
            <a:ext cx="6815007" cy="38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256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7.3 Docker</a:t>
            </a:r>
            <a:r>
              <a:rPr lang="zh-CN" altLang="en-US" sz="3200" b="1" dirty="0">
                <a:solidFill>
                  <a:srgbClr val="FF0000"/>
                </a:solidFill>
              </a:rPr>
              <a:t>网络实战</a:t>
            </a:r>
          </a:p>
        </p:txBody>
      </p:sp>
      <p:sp>
        <p:nvSpPr>
          <p:cNvPr id="4" name="矩形 3"/>
          <p:cNvSpPr/>
          <p:nvPr/>
        </p:nvSpPr>
        <p:spPr>
          <a:xfrm>
            <a:off x="1429704" y="1577252"/>
            <a:ext cx="969087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实战：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、以后台方式运行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 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镜像，端口映射为 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9090:8080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容器名字为：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、查看容器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 （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inspect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、运行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centos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最新镜像，容器名字为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centos01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，并进入容器，查看容器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地址，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ping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</a:t>
            </a:r>
            <a:endParaRPr lang="en-US" altLang="zh-CN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、运行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centos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最新镜像，容器名字为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centos02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，并与容器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连接，进入容器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centos02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ping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的容器名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tomcat01.(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也可直接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ping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容器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的容器名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tomcat01,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不用进入容器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5445" y="5812966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dirty="0"/>
              <a:t>docker rm -f  $(docker ps -aq)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6972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7.4 </a:t>
            </a:r>
            <a:r>
              <a:rPr lang="zh-CN" altLang="en-US" sz="3200" b="1" dirty="0">
                <a:solidFill>
                  <a:srgbClr val="FF0000"/>
                </a:solidFill>
              </a:rPr>
              <a:t>自定义网络</a:t>
            </a:r>
          </a:p>
        </p:txBody>
      </p:sp>
      <p:sp>
        <p:nvSpPr>
          <p:cNvPr id="4" name="矩形 3"/>
          <p:cNvSpPr/>
          <p:nvPr/>
        </p:nvSpPr>
        <p:spPr>
          <a:xfrm>
            <a:off x="1587550" y="1375326"/>
            <a:ext cx="9914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默认我们不配置网络，也就相当于默认值 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--net bridge 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使用的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docker0</a:t>
            </a:r>
          </a:p>
          <a:p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run -d -P --name tomcat01 --net bridge tomcat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自定义创建一个网络网络</a:t>
            </a:r>
            <a:endParaRPr lang="en-US" altLang="zh-CN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network create --driver bridge --subnet 192.168.0.0/16 --gateway 192.168.0.1 </a:t>
            </a:r>
            <a:r>
              <a:rPr lang="en-US" altLang="zh-CN" sz="24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mynet</a:t>
            </a:r>
            <a:endParaRPr lang="en-US" altLang="zh-CN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4" y="3493473"/>
            <a:ext cx="11137267" cy="241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37426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21840" y="1440808"/>
            <a:ext cx="81431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启动两个容器测试，使用自己创建的自定义网络的 </a:t>
            </a:r>
            <a:r>
              <a:rPr lang="en-US" altLang="zh-CN" sz="2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mynet</a:t>
            </a:r>
            <a:endParaRPr lang="nl-NL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nl-NL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run -d -P --name tomcat-net-01 --net mynet tomcat</a:t>
            </a:r>
          </a:p>
          <a:p>
            <a:r>
              <a:rPr lang="nl-NL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docker run -it --name=centos-net-02 --net mynet centos ping tomcat-net-01</a:t>
            </a:r>
          </a:p>
          <a:p>
            <a:endParaRPr lang="nl-NL" altLang="zh-CN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lang="zh-CN" altLang="en-US" sz="2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7.4 </a:t>
            </a:r>
            <a:r>
              <a:rPr lang="zh-CN" altLang="en-US" sz="3200" b="1" dirty="0">
                <a:solidFill>
                  <a:srgbClr val="FF0000"/>
                </a:solidFill>
              </a:rPr>
              <a:t>自定义网络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67" y="2849399"/>
            <a:ext cx="10076671" cy="23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44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下次课堂小测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463" y="1733265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实验报告</a:t>
            </a:r>
            <a:endParaRPr lang="en-US" altLang="zh-CN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命令整理</a:t>
            </a:r>
          </a:p>
        </p:txBody>
      </p:sp>
    </p:spTree>
    <p:extLst>
      <p:ext uri="{BB962C8B-B14F-4D97-AF65-F5344CB8AC3E}">
        <p14:creationId xmlns:p14="http://schemas.microsoft.com/office/powerpoint/2010/main" val="10940655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作业情况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473" y="1541980"/>
            <a:ext cx="73457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开发环境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图片大小、格式，确认没问题后，转成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PDF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格式上交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答题要点、按步得分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部分题目，尤其是最后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一题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512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38" y="2033781"/>
            <a:ext cx="5609524" cy="30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62" y="2552795"/>
            <a:ext cx="3837691" cy="21620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23759661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3" y="1524844"/>
            <a:ext cx="6803287" cy="4309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数据卷</a:t>
            </a:r>
          </a:p>
        </p:txBody>
      </p:sp>
      <p:sp>
        <p:nvSpPr>
          <p:cNvPr id="5" name="爆炸形 1 4"/>
          <p:cNvSpPr/>
          <p:nvPr/>
        </p:nvSpPr>
        <p:spPr>
          <a:xfrm>
            <a:off x="8829676" y="3590925"/>
            <a:ext cx="2607402" cy="14668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数据持久化</a:t>
            </a:r>
          </a:p>
        </p:txBody>
      </p:sp>
    </p:spTree>
    <p:extLst>
      <p:ext uri="{BB962C8B-B14F-4D97-AF65-F5344CB8AC3E}">
        <p14:creationId xmlns:p14="http://schemas.microsoft.com/office/powerpoint/2010/main" val="1460763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56E1F3-BCDA-4226-B533-2653EB63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7.1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3200" b="1" dirty="0">
                <a:solidFill>
                  <a:srgbClr val="FF0000"/>
                </a:solidFill>
              </a:rPr>
              <a:t>卷的应用实战</a:t>
            </a:r>
          </a:p>
        </p:txBody>
      </p:sp>
      <p:sp>
        <p:nvSpPr>
          <p:cNvPr id="3" name="矩形 2"/>
          <p:cNvSpPr/>
          <p:nvPr/>
        </p:nvSpPr>
        <p:spPr>
          <a:xfrm>
            <a:off x="1797632" y="1510784"/>
            <a:ext cx="4690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创建本地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registry</a:t>
            </a:r>
          </a:p>
        </p:txBody>
      </p:sp>
      <p:sp>
        <p:nvSpPr>
          <p:cNvPr id="6" name="矩形 5"/>
          <p:cNvSpPr/>
          <p:nvPr/>
        </p:nvSpPr>
        <p:spPr>
          <a:xfrm>
            <a:off x="1797632" y="2180743"/>
            <a:ext cx="6900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、创建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registry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7632" y="3122392"/>
            <a:ext cx="6900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、修改镜像标签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3231" y="2712744"/>
            <a:ext cx="9756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-d -p 5000:5000 --restart=always --name registry -v /opt/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myregistry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/lib/registry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7632" y="5322993"/>
            <a:ext cx="6900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、推送镜像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8215" y="5848860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push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127.0.0.1:5000/tomcat:1.0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47835" y="2258979"/>
            <a:ext cx="63334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--restart=always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参数能够使我们在重启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时，自动启动相关容器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75" y="3648259"/>
            <a:ext cx="7257365" cy="15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0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3200" b="1" dirty="0">
                <a:solidFill>
                  <a:srgbClr val="FF0000"/>
                </a:solidFill>
              </a:rPr>
              <a:t>卷的应用实战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03" y="1287432"/>
            <a:ext cx="9226164" cy="28342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74" y="5557756"/>
            <a:ext cx="9746421" cy="11239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1498" y="4995093"/>
            <a:ext cx="549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 /opt/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myregistry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/registry/v2/repositories/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1674" y="4401653"/>
            <a:ext cx="6900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、查看推送的镜像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1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87211" y="1239094"/>
            <a:ext cx="90201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访问私有仓库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1.3.X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registry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交互默认使用的是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，但是搭建私有镜像默认使用的是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服务，不允许非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方式推送镜像。我们可以通过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的配置选项来取消这个限制。如果文件不存在则添加，要向仓库推送或拉取镜像的主机都要添加，因此如果要使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局域网其他主机也可以推送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，其他主机也要修改配置文件：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/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/docker/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daemon.json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"registry-mirrors": ["https://qcgoj09b.mirror.aliyuncs.com"],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"insecure-registries":["192.168.171.129:5000"]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如果直接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拉取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镜像会失败，因为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默认为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，得到提示信息如下：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Get https://172.16.1.31:5000/v2/: http: server gave HTTP response to HTTPS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说明：该文件必须符合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规范，否则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将不能启动。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服务并向镜像中心推送镜像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sv-SE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 daemon-reload</a:t>
            </a:r>
          </a:p>
          <a:p>
            <a:pPr lvl="1"/>
            <a:r>
              <a:rPr lang="sv-SE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 restart docker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3200" b="1" dirty="0">
                <a:solidFill>
                  <a:srgbClr val="FF0000"/>
                </a:solidFill>
              </a:rPr>
              <a:t>卷的应用实战</a:t>
            </a:r>
          </a:p>
        </p:txBody>
      </p:sp>
    </p:spTree>
    <p:extLst>
      <p:ext uri="{BB962C8B-B14F-4D97-AF65-F5344CB8AC3E}">
        <p14:creationId xmlns:p14="http://schemas.microsoft.com/office/powerpoint/2010/main" val="236317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84713" y="1296614"/>
            <a:ext cx="84402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tag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nginx:latest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192.168.171.129:5000/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nginx:latest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 192.168.171.129:5000/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nginx:latest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查看本地仓库镜像资源：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curl 192.168.171.129:5000/v2/_catalog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yum install -y tree &amp;&gt; /dev/null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tree /opt/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myregistry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/docker/registry/v2/repositories/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从私有仓库拉取镜像：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pull 192.168.171.129:5000/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3" y="3429000"/>
            <a:ext cx="11720400" cy="296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B6C5F9-7411-44B8-8418-347105D0745E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3200" b="1" dirty="0">
                <a:solidFill>
                  <a:srgbClr val="FF0000"/>
                </a:solidFill>
              </a:rPr>
              <a:t>卷的应用实战</a:t>
            </a:r>
          </a:p>
        </p:txBody>
      </p:sp>
    </p:spTree>
    <p:extLst>
      <p:ext uri="{BB962C8B-B14F-4D97-AF65-F5344CB8AC3E}">
        <p14:creationId xmlns:p14="http://schemas.microsoft.com/office/powerpoint/2010/main" val="197494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13876</TotalTime>
  <Words>1163</Words>
  <Application>Microsoft Office PowerPoint</Application>
  <PresentationFormat>宽屏</PresentationFormat>
  <Paragraphs>136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等线</vt:lpstr>
      <vt:lpstr>等线 Light</vt:lpstr>
      <vt:lpstr>仿宋_GB2312</vt:lpstr>
      <vt:lpstr>黑体</vt:lpstr>
      <vt:lpstr>华文新魏</vt:lpstr>
      <vt:lpstr>楷体</vt:lpstr>
      <vt:lpstr>宋体</vt:lpstr>
      <vt:lpstr>微软雅黑</vt:lpstr>
      <vt:lpstr>Arial</vt:lpstr>
      <vt:lpstr>Broadway</vt:lpstr>
      <vt:lpstr>Calibri</vt:lpstr>
      <vt:lpstr>Times New Roman</vt:lpstr>
      <vt:lpstr>Wingdings</vt:lpstr>
      <vt:lpstr>Office 主题​​</vt:lpstr>
      <vt:lpstr>Office 主题</vt:lpstr>
      <vt:lpstr>云平台开发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 jack</dc:creator>
  <cp:lastModifiedBy>苏泽荫</cp:lastModifiedBy>
  <cp:revision>305</cp:revision>
  <dcterms:created xsi:type="dcterms:W3CDTF">2021-08-01T00:41:46Z</dcterms:created>
  <dcterms:modified xsi:type="dcterms:W3CDTF">2023-11-05T14:47:19Z</dcterms:modified>
</cp:coreProperties>
</file>