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4"/>
  </p:sldMasterIdLst>
  <p:notesMasterIdLst>
    <p:notesMasterId r:id="rId49"/>
  </p:notesMasterIdLst>
  <p:sldIdLst>
    <p:sldId id="256" r:id="rId25"/>
    <p:sldId id="257" r:id="rId26"/>
    <p:sldId id="258" r:id="rId27"/>
    <p:sldId id="259" r:id="rId28"/>
    <p:sldId id="261" r:id="rId29"/>
    <p:sldId id="262" r:id="rId30"/>
    <p:sldId id="265" r:id="rId31"/>
    <p:sldId id="280" r:id="rId32"/>
    <p:sldId id="266" r:id="rId33"/>
    <p:sldId id="281" r:id="rId34"/>
    <p:sldId id="267" r:id="rId35"/>
    <p:sldId id="264" r:id="rId36"/>
    <p:sldId id="282" r:id="rId37"/>
    <p:sldId id="283" r:id="rId38"/>
    <p:sldId id="268" r:id="rId39"/>
    <p:sldId id="269" r:id="rId40"/>
    <p:sldId id="270" r:id="rId41"/>
    <p:sldId id="272" r:id="rId42"/>
    <p:sldId id="273" r:id="rId43"/>
    <p:sldId id="274" r:id="rId44"/>
    <p:sldId id="275" r:id="rId45"/>
    <p:sldId id="276" r:id="rId46"/>
    <p:sldId id="277" r:id="rId47"/>
    <p:sldId id="279" r:id="rId48"/>
  </p:sldIdLst>
  <p:sldSz cx="12192000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幼圆" panose="02010509060101010101" pitchFamily="49" charset="-122"/>
      <p:regular r:id="rId54"/>
    </p:embeddedFont>
    <p:embeddedFont>
      <p:font typeface="微软雅黑" panose="020B0503020204020204" pitchFamily="34" charset="-122"/>
      <p:regular r:id="rId55"/>
      <p:bold r:id="rId56"/>
    </p:embeddedFont>
    <p:embeddedFont>
      <p:font typeface="Calibri Light" panose="020F0302020204030204" pitchFamily="34" charset="0"/>
      <p:regular r:id="rId57"/>
      <p:italic r:id="rId58"/>
    </p:embeddedFont>
    <p:embeddedFont>
      <p:font typeface="汉仪中圆简" panose="02010609000101010101" pitchFamily="49" charset="-122"/>
      <p:regular r:id="rId59"/>
    </p:embeddedFont>
    <p:embeddedFont>
      <p:font typeface="方正静蕾简体" panose="02000000000000000000" pitchFamily="2" charset="-122"/>
      <p:regular r:id="rId60"/>
    </p:embeddedFont>
    <p:embeddedFont>
      <p:font typeface="汉仪细圆简" panose="02010609000101010101" pitchFamily="49" charset="-122"/>
      <p:regular r:id="rId61"/>
    </p:embeddedFont>
    <p:embeddedFont>
      <p:font typeface="Gulim" panose="020B0600000101010101" pitchFamily="34" charset="-127"/>
      <p:regular r:id="rId62"/>
    </p:embeddedFont>
  </p:embeddedFontLst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2929"/>
    <a:srgbClr val="FC2424"/>
    <a:srgbClr val="FB0303"/>
    <a:srgbClr val="FC2222"/>
    <a:srgbClr val="FC5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936C-8617-4D7E-9DE0-9F7761002CED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7CDDB-FAF3-480B-84A5-BCEB251B8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4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那么什么是图片社交？我们生活中常用的</a:t>
            </a:r>
            <a:r>
              <a:rPr lang="zh-CN" altLang="en-US" baseline="0" dirty="0" smtClean="0"/>
              <a:t>社交软件，大多都是基于文本的社交，也有很多是文本图片混合的社交。表情包 图片社交对于国内还是个新事物，国外发展较好。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7CDDB-FAF3-480B-84A5-BCEB251B82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Pinterest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全球最热门社交网站前十名 </a:t>
            </a:r>
            <a:r>
              <a:rPr lang="zh-CN" altLang="en-US" baseline="0" dirty="0" smtClean="0"/>
              <a:t>图片界的</a:t>
            </a:r>
            <a:r>
              <a:rPr lang="en-US" altLang="zh-CN" baseline="0" dirty="0" err="1" smtClean="0"/>
              <a:t>facebook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采用瀑布流</a:t>
            </a:r>
            <a:endParaRPr lang="en-US" altLang="zh-CN" baseline="0" dirty="0" smtClean="0"/>
          </a:p>
          <a:p>
            <a:r>
              <a:rPr lang="en-US" altLang="zh-CN" dirty="0" err="1" smtClean="0"/>
              <a:t>Instagram</a:t>
            </a:r>
            <a:r>
              <a:rPr lang="en-US" altLang="zh-CN" dirty="0" smtClean="0"/>
              <a:t> 10</a:t>
            </a:r>
            <a:r>
              <a:rPr lang="zh-CN" altLang="en-US" dirty="0" smtClean="0"/>
              <a:t>亿被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收购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7CDDB-FAF3-480B-84A5-BCEB251B82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1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前端采用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进行模块化处理，使用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文件进行预处理，可以极大程度提升前端规范，以此来提高开发效率，也避免了多人协作的冲突，项目同时采用了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进行自动化处理，因为浏览器是并不直接支持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规范和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预处理的，所以我们需要在开发时进行构建，使用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能够极大程度降低我们的开发成本。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7CDDB-FAF3-480B-84A5-BCEB251B82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后端采用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框架，基于前后端分离的模式，为前端提供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格式的数据，前端完成路由布局，后端起到静态服务器的作用（这也就是说，在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目录下存放的文件，在项目启动后都可以通过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的形式直接在浏览器访问到）。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7CDDB-FAF3-480B-84A5-BCEB251B82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4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7CDDB-FAF3-480B-84A5-BCEB251B82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1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4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6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6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9793-0044-4B6F-BF31-CB8E1854C46E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0A59-2582-42CE-A917-559BE8B6F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5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397829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6600" b="1" spc="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zh-CN" altLang="en-US" sz="2800" b="1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63486" y="2851699"/>
            <a:ext cx="8665029" cy="1196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08400" y="2641596"/>
            <a:ext cx="4775200" cy="523220"/>
          </a:xfrm>
          <a:prstGeom prst="rect">
            <a:avLst/>
          </a:prstGeom>
          <a:solidFill>
            <a:srgbClr val="FF47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分享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生活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感悟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16897" y="1408583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spc="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校园图片社交平台</a:t>
            </a:r>
            <a:endParaRPr lang="en-US" altLang="zh-CN" sz="5400" b="1" spc="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9504" y="5254065"/>
            <a:ext cx="24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rgbClr val="FF4747"/>
                </a:solidFill>
                <a:latin typeface="汉仪细圆简" panose="02010609000101010101" pitchFamily="49" charset="-122"/>
                <a:ea typeface="汉仪细圆简" panose="02010609000101010101" pitchFamily="49" charset="-122"/>
              </a:rPr>
              <a:t>主讲人：吴桐</a:t>
            </a:r>
            <a:endParaRPr lang="zh-CN" altLang="en-US" sz="2400" b="1" spc="600" dirty="0">
              <a:solidFill>
                <a:srgbClr val="FF4747"/>
              </a:solidFill>
              <a:latin typeface="汉仪细圆简" panose="02010609000101010101" pitchFamily="49" charset="-122"/>
              <a:ea typeface="汉仪细圆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6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9034383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9592700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2846294" cy="6858000"/>
            <a:chOff x="9345706" y="0"/>
            <a:chExt cx="2846294" cy="6858000"/>
          </a:xfrm>
        </p:grpSpPr>
        <p:sp>
          <p:nvSpPr>
            <p:cNvPr id="6" name="矩形 5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活 动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21" y="581968"/>
            <a:ext cx="2695951" cy="540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76" y="915739"/>
            <a:ext cx="3106794" cy="52234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15967" y="6139149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650010" y="6040675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审核</a:t>
            </a:r>
            <a:endParaRPr lang="zh-CN" altLang="en-US" sz="28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1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9034383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9592700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内容模型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2846294" cy="6858000"/>
            <a:chOff x="9345706" y="0"/>
            <a:chExt cx="2846294" cy="6858000"/>
          </a:xfrm>
        </p:grpSpPr>
        <p:sp>
          <p:nvSpPr>
            <p:cNvPr id="6" name="矩形 5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2340881"/>
              <a:ext cx="1200329" cy="2176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类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2" t="13538" r="15289" b="36615"/>
          <a:stretch/>
        </p:blipFill>
        <p:spPr>
          <a:xfrm>
            <a:off x="4234374" y="1195754"/>
            <a:ext cx="6316395" cy="48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1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内容模型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345706" y="0"/>
            <a:ext cx="2846294" cy="6858000"/>
            <a:chOff x="9345706" y="0"/>
            <a:chExt cx="2846294" cy="6858000"/>
          </a:xfrm>
        </p:grpSpPr>
        <p:sp>
          <p:nvSpPr>
            <p:cNvPr id="7" name="矩形 6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状 态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27" y="526574"/>
            <a:ext cx="5295078" cy="587422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3847" y="2475914"/>
            <a:ext cx="553998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编辑个人主页</a:t>
            </a:r>
            <a:endParaRPr lang="zh-CN" altLang="en-US" sz="2400" spc="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33368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内容模型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345706" y="0"/>
            <a:ext cx="2846294" cy="6858000"/>
            <a:chOff x="9345706" y="0"/>
            <a:chExt cx="2846294" cy="6858000"/>
          </a:xfrm>
        </p:grpSpPr>
        <p:sp>
          <p:nvSpPr>
            <p:cNvPr id="7" name="矩形 6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状 态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41" y="469426"/>
            <a:ext cx="4067743" cy="54871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79" y="1436914"/>
            <a:ext cx="3162741" cy="47631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33711" y="609131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上传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74191" y="6035039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1817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内容模型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345706" y="0"/>
            <a:ext cx="2846294" cy="6858000"/>
            <a:chOff x="9345706" y="0"/>
            <a:chExt cx="2846294" cy="6858000"/>
          </a:xfrm>
        </p:grpSpPr>
        <p:sp>
          <p:nvSpPr>
            <p:cNvPr id="7" name="矩形 6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状 态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8" y="1292435"/>
            <a:ext cx="4265211" cy="46443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26" y="1292435"/>
            <a:ext cx="3108389" cy="45319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01896" y="5624057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关注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62952" y="5624057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收藏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0395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导航模型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" t="40212" r="31645" b="8609"/>
          <a:stretch/>
        </p:blipFill>
        <p:spPr>
          <a:xfrm>
            <a:off x="1542198" y="1436914"/>
            <a:ext cx="9462707" cy="39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导航模型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5525" r="1540" b="16030"/>
          <a:stretch/>
        </p:blipFill>
        <p:spPr>
          <a:xfrm>
            <a:off x="2945225" y="957942"/>
            <a:ext cx="6223381" cy="5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展示模型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4" t="6965" r="6188" b="8856"/>
          <a:stretch/>
        </p:blipFill>
        <p:spPr>
          <a:xfrm>
            <a:off x="6291618" y="581968"/>
            <a:ext cx="4858603" cy="57730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6168" y="2975211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4747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超文本静态建模</a:t>
            </a:r>
            <a:endParaRPr lang="en-US" altLang="zh-CN" sz="2800" b="1" dirty="0" smtClean="0">
              <a:solidFill>
                <a:srgbClr val="FF4747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4747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+</a:t>
            </a:r>
          </a:p>
          <a:p>
            <a:pPr algn="ctr"/>
            <a:r>
              <a:rPr lang="zh-CN" altLang="en-US" sz="2800" b="1" dirty="0" smtClean="0">
                <a:solidFill>
                  <a:srgbClr val="FF4747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适应性建模</a:t>
            </a:r>
            <a:endParaRPr lang="zh-CN" altLang="en-US" sz="2800" b="1" dirty="0">
              <a:solidFill>
                <a:srgbClr val="FF4747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53739">
            <a:off x="4529634" y="2936842"/>
            <a:ext cx="1461732" cy="14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29" name="矩形 28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156175" y="351136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过渡页</a:t>
            </a:r>
            <a:endParaRPr lang="zh-CN" altLang="en-US" sz="2400" spc="6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9941" y="1474474"/>
            <a:ext cx="2279876" cy="2279876"/>
            <a:chOff x="3149941" y="1474474"/>
            <a:chExt cx="2279876" cy="2279876"/>
          </a:xfrm>
        </p:grpSpPr>
        <p:sp>
          <p:nvSpPr>
            <p:cNvPr id="45" name="空心弧 44"/>
            <p:cNvSpPr/>
            <p:nvPr/>
          </p:nvSpPr>
          <p:spPr bwMode="auto">
            <a:xfrm>
              <a:off x="3149941" y="1474474"/>
              <a:ext cx="2279876" cy="2279876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矩形 10"/>
            <p:cNvSpPr>
              <a:spLocks noChangeArrowheads="1"/>
            </p:cNvSpPr>
            <p:nvPr/>
          </p:nvSpPr>
          <p:spPr bwMode="auto">
            <a:xfrm>
              <a:off x="3762639" y="2280446"/>
              <a:ext cx="11272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简 介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空心弧 48"/>
          <p:cNvSpPr/>
          <p:nvPr/>
        </p:nvSpPr>
        <p:spPr bwMode="auto">
          <a:xfrm rot="18903482">
            <a:off x="6791326" y="1473679"/>
            <a:ext cx="2279876" cy="2281865"/>
          </a:xfrm>
          <a:prstGeom prst="blockArc">
            <a:avLst>
              <a:gd name="adj1" fmla="val 13517990"/>
              <a:gd name="adj2" fmla="val 10691500"/>
              <a:gd name="adj3" fmla="val 622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矩形 10"/>
          <p:cNvSpPr>
            <a:spLocks noChangeArrowheads="1"/>
          </p:cNvSpPr>
          <p:nvPr/>
        </p:nvSpPr>
        <p:spPr bwMode="auto">
          <a:xfrm>
            <a:off x="7367648" y="2248198"/>
            <a:ext cx="1127231" cy="58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 型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空心弧 46"/>
          <p:cNvSpPr/>
          <p:nvPr/>
        </p:nvSpPr>
        <p:spPr bwMode="auto">
          <a:xfrm rot="7524918">
            <a:off x="3149941" y="4151137"/>
            <a:ext cx="2279876" cy="2279876"/>
          </a:xfrm>
          <a:prstGeom prst="blockArc">
            <a:avLst>
              <a:gd name="adj1" fmla="val 13517990"/>
              <a:gd name="adj2" fmla="val 10691500"/>
              <a:gd name="adj3" fmla="val 622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EBA8D"/>
              </a:solidFill>
            </a:endParaRPr>
          </a:p>
        </p:txBody>
      </p:sp>
      <p:sp>
        <p:nvSpPr>
          <p:cNvPr id="53" name="矩形 10"/>
          <p:cNvSpPr>
            <a:spLocks noChangeArrowheads="1"/>
          </p:cNvSpPr>
          <p:nvPr/>
        </p:nvSpPr>
        <p:spPr bwMode="auto">
          <a:xfrm>
            <a:off x="3726263" y="4924661"/>
            <a:ext cx="1127231" cy="5847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 构</a:t>
            </a:r>
            <a:endParaRPr lang="en-US" altLang="zh-CN" sz="3200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791326" y="4179434"/>
            <a:ext cx="2279876" cy="2281865"/>
            <a:chOff x="7343549" y="4324578"/>
            <a:chExt cx="1819275" cy="1820862"/>
          </a:xfrm>
        </p:grpSpPr>
        <p:sp>
          <p:nvSpPr>
            <p:cNvPr id="48" name="空心弧 47"/>
            <p:cNvSpPr/>
            <p:nvPr/>
          </p:nvSpPr>
          <p:spPr bwMode="auto">
            <a:xfrm rot="12717186">
              <a:off x="7343549" y="4324578"/>
              <a:ext cx="1819275" cy="1820862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4" name="矩形 10"/>
            <p:cNvSpPr>
              <a:spLocks noChangeArrowheads="1"/>
            </p:cNvSpPr>
            <p:nvPr/>
          </p:nvSpPr>
          <p:spPr bwMode="auto">
            <a:xfrm>
              <a:off x="7689570" y="4942622"/>
              <a:ext cx="11272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 计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5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9995" y="351471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   构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87" y="957607"/>
            <a:ext cx="7233315" cy="57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29" name="矩形 28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156175" y="351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  录</a:t>
            </a:r>
            <a:endParaRPr lang="zh-CN" altLang="en-US" sz="24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空心弧 44"/>
          <p:cNvSpPr/>
          <p:nvPr/>
        </p:nvSpPr>
        <p:spPr bwMode="auto">
          <a:xfrm>
            <a:off x="3149941" y="1474474"/>
            <a:ext cx="2279876" cy="2279876"/>
          </a:xfrm>
          <a:prstGeom prst="blockArc">
            <a:avLst>
              <a:gd name="adj1" fmla="val 13517990"/>
              <a:gd name="adj2" fmla="val 10691500"/>
              <a:gd name="adj3" fmla="val 622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EBA8D"/>
              </a:solidFill>
            </a:endParaRPr>
          </a:p>
        </p:txBody>
      </p:sp>
      <p:sp>
        <p:nvSpPr>
          <p:cNvPr id="46" name="矩形 10"/>
          <p:cNvSpPr>
            <a:spLocks noChangeArrowheads="1"/>
          </p:cNvSpPr>
          <p:nvPr/>
        </p:nvSpPr>
        <p:spPr bwMode="auto">
          <a:xfrm>
            <a:off x="3619943" y="2280446"/>
            <a:ext cx="1412624" cy="73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 介</a:t>
            </a:r>
            <a:endParaRPr lang="en-US" altLang="zh-CN" sz="3200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791326" y="1473679"/>
            <a:ext cx="2279876" cy="2281865"/>
            <a:chOff x="7310211" y="1587728"/>
            <a:chExt cx="1819275" cy="1820862"/>
          </a:xfrm>
        </p:grpSpPr>
        <p:sp>
          <p:nvSpPr>
            <p:cNvPr id="49" name="空心弧 48"/>
            <p:cNvSpPr/>
            <p:nvPr/>
          </p:nvSpPr>
          <p:spPr bwMode="auto">
            <a:xfrm rot="18903482">
              <a:off x="7310211" y="1587728"/>
              <a:ext cx="1819275" cy="1820862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1" name="矩形 10"/>
            <p:cNvSpPr>
              <a:spLocks noChangeArrowheads="1"/>
            </p:cNvSpPr>
            <p:nvPr/>
          </p:nvSpPr>
          <p:spPr bwMode="auto">
            <a:xfrm>
              <a:off x="7656232" y="2205772"/>
              <a:ext cx="11272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 型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49941" y="4151137"/>
            <a:ext cx="2279876" cy="2279876"/>
            <a:chOff x="3695020" y="4296280"/>
            <a:chExt cx="1819275" cy="1819275"/>
          </a:xfrm>
        </p:grpSpPr>
        <p:sp>
          <p:nvSpPr>
            <p:cNvPr id="47" name="空心弧 46"/>
            <p:cNvSpPr/>
            <p:nvPr/>
          </p:nvSpPr>
          <p:spPr bwMode="auto">
            <a:xfrm rot="7524918">
              <a:off x="3695020" y="4296280"/>
              <a:ext cx="1819275" cy="1819275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3" name="矩形 10"/>
            <p:cNvSpPr>
              <a:spLocks noChangeArrowheads="1"/>
            </p:cNvSpPr>
            <p:nvPr/>
          </p:nvSpPr>
          <p:spPr bwMode="auto">
            <a:xfrm>
              <a:off x="4041041" y="4913530"/>
              <a:ext cx="11272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架 构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1326" y="4179434"/>
            <a:ext cx="2279876" cy="2281865"/>
            <a:chOff x="7343549" y="4324578"/>
            <a:chExt cx="1819275" cy="1820862"/>
          </a:xfrm>
        </p:grpSpPr>
        <p:sp>
          <p:nvSpPr>
            <p:cNvPr id="48" name="空心弧 47"/>
            <p:cNvSpPr/>
            <p:nvPr/>
          </p:nvSpPr>
          <p:spPr bwMode="auto">
            <a:xfrm rot="12717186">
              <a:off x="7343549" y="4324578"/>
              <a:ext cx="1819275" cy="1820862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4" name="矩形 10"/>
            <p:cNvSpPr>
              <a:spLocks noChangeArrowheads="1"/>
            </p:cNvSpPr>
            <p:nvPr/>
          </p:nvSpPr>
          <p:spPr bwMode="auto">
            <a:xfrm>
              <a:off x="7689570" y="4942622"/>
              <a:ext cx="11272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 计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7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9995" y="351471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   构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"/>
          <a:stretch/>
        </p:blipFill>
        <p:spPr>
          <a:xfrm>
            <a:off x="1059995" y="957607"/>
            <a:ext cx="10058400" cy="54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29" name="矩形 28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156175" y="351136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过渡页</a:t>
            </a:r>
            <a:endParaRPr lang="zh-CN" altLang="en-US" sz="2400" spc="6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9941" y="1474474"/>
            <a:ext cx="2279876" cy="2279876"/>
            <a:chOff x="3149941" y="1474474"/>
            <a:chExt cx="2279876" cy="2279876"/>
          </a:xfrm>
        </p:grpSpPr>
        <p:sp>
          <p:nvSpPr>
            <p:cNvPr id="45" name="空心弧 44"/>
            <p:cNvSpPr/>
            <p:nvPr/>
          </p:nvSpPr>
          <p:spPr bwMode="auto">
            <a:xfrm>
              <a:off x="3149941" y="1474474"/>
              <a:ext cx="2279876" cy="2279876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矩形 10"/>
            <p:cNvSpPr>
              <a:spLocks noChangeArrowheads="1"/>
            </p:cNvSpPr>
            <p:nvPr/>
          </p:nvSpPr>
          <p:spPr bwMode="auto">
            <a:xfrm>
              <a:off x="3762639" y="2280446"/>
              <a:ext cx="11272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简 介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91326" y="1473679"/>
            <a:ext cx="2279876" cy="2281865"/>
            <a:chOff x="6791326" y="1473679"/>
            <a:chExt cx="2279876" cy="2281865"/>
          </a:xfrm>
        </p:grpSpPr>
        <p:sp>
          <p:nvSpPr>
            <p:cNvPr id="49" name="空心弧 48"/>
            <p:cNvSpPr/>
            <p:nvPr/>
          </p:nvSpPr>
          <p:spPr bwMode="auto">
            <a:xfrm rot="18903482">
              <a:off x="6791326" y="1473679"/>
              <a:ext cx="2279876" cy="2281865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矩形 10"/>
            <p:cNvSpPr>
              <a:spLocks noChangeArrowheads="1"/>
            </p:cNvSpPr>
            <p:nvPr/>
          </p:nvSpPr>
          <p:spPr bwMode="auto">
            <a:xfrm>
              <a:off x="7367648" y="2248198"/>
              <a:ext cx="1127231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 型</a:t>
              </a:r>
              <a:endParaRPr lang="en-US" altLang="zh-C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49941" y="4151137"/>
            <a:ext cx="2279876" cy="2279876"/>
            <a:chOff x="3695020" y="4296280"/>
            <a:chExt cx="1819275" cy="181927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空心弧 46"/>
            <p:cNvSpPr/>
            <p:nvPr/>
          </p:nvSpPr>
          <p:spPr bwMode="auto">
            <a:xfrm rot="7524918">
              <a:off x="3695020" y="4296280"/>
              <a:ext cx="1819275" cy="1819275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3" name="矩形 10"/>
            <p:cNvSpPr>
              <a:spLocks noChangeArrowheads="1"/>
            </p:cNvSpPr>
            <p:nvPr/>
          </p:nvSpPr>
          <p:spPr bwMode="auto">
            <a:xfrm>
              <a:off x="4154908" y="4913530"/>
              <a:ext cx="899498" cy="4666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架 构</a:t>
              </a:r>
              <a:endParaRPr lang="en-US" altLang="zh-C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8" name="空心弧 47"/>
          <p:cNvSpPr/>
          <p:nvPr/>
        </p:nvSpPr>
        <p:spPr bwMode="auto">
          <a:xfrm rot="12717186">
            <a:off x="6791326" y="4179434"/>
            <a:ext cx="2279876" cy="2281865"/>
          </a:xfrm>
          <a:prstGeom prst="blockArc">
            <a:avLst>
              <a:gd name="adj1" fmla="val 13517990"/>
              <a:gd name="adj2" fmla="val 10691500"/>
              <a:gd name="adj3" fmla="val 622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4747"/>
              </a:solidFill>
            </a:endParaRPr>
          </a:p>
        </p:txBody>
      </p:sp>
      <p:sp>
        <p:nvSpPr>
          <p:cNvPr id="54" name="矩形 10"/>
          <p:cNvSpPr>
            <a:spLocks noChangeArrowheads="1"/>
          </p:cNvSpPr>
          <p:nvPr/>
        </p:nvSpPr>
        <p:spPr bwMode="auto">
          <a:xfrm>
            <a:off x="7367648" y="4953953"/>
            <a:ext cx="1127231" cy="58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 计</a:t>
            </a:r>
            <a:endParaRPr lang="en-US" altLang="zh-CN" sz="3200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148160" y="37876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UI</a:t>
            </a:r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40" y="2037071"/>
            <a:ext cx="6526869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148160" y="333829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UI</a:t>
            </a:r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64524" y="1387633"/>
            <a:ext cx="10002133" cy="4575561"/>
            <a:chOff x="1064524" y="1387633"/>
            <a:chExt cx="10002133" cy="457556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"/>
            <a:stretch/>
          </p:blipFill>
          <p:spPr>
            <a:xfrm>
              <a:off x="1064524" y="1436914"/>
              <a:ext cx="10002133" cy="452628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b="25817"/>
            <a:stretch/>
          </p:blipFill>
          <p:spPr>
            <a:xfrm>
              <a:off x="1103904" y="1387633"/>
              <a:ext cx="816935" cy="366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397829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6600" b="1" spc="6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zh-CN" altLang="en-US" sz="2800" b="1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63486" y="2851699"/>
            <a:ext cx="8665029" cy="1196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08400" y="2641596"/>
            <a:ext cx="4775200" cy="523220"/>
          </a:xfrm>
          <a:prstGeom prst="rect">
            <a:avLst/>
          </a:prstGeom>
          <a:solidFill>
            <a:srgbClr val="FF47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分享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生活</a:t>
            </a:r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感悟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16897" y="1408583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spc="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校园图片社交平台</a:t>
            </a:r>
            <a:endParaRPr lang="en-US" altLang="zh-CN" sz="5400" b="1" spc="6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23106" y="5130590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spc="600" dirty="0" smtClean="0">
                <a:solidFill>
                  <a:srgbClr val="FF4747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zh-CN" altLang="en-US" sz="3200" b="1" spc="600" dirty="0" smtClean="0">
                <a:solidFill>
                  <a:srgbClr val="FF4747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！</a:t>
            </a:r>
            <a:endParaRPr lang="zh-CN" altLang="en-US" sz="3200" b="1" spc="600" dirty="0">
              <a:solidFill>
                <a:srgbClr val="FF4747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9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156175" y="351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简   介</a:t>
            </a:r>
            <a:endParaRPr lang="zh-CN" altLang="en-US" sz="24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6024" y="3166284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组长</a:t>
            </a:r>
            <a:endParaRPr lang="zh-CN" altLang="en-US" sz="4800" b="1" spc="6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7152" y="341250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吴桐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05821" y="3118517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endParaRPr lang="zh-CN" altLang="en-US" sz="4800" spc="6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2853" y="377986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牛秀月 杨杰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6024" y="336436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zh-CN" altLang="en-US" sz="3200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刘经纬</a:t>
            </a:r>
            <a:endParaRPr lang="zh-CN" altLang="en-US" sz="3200" spc="6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20744" y="3350721"/>
            <a:ext cx="274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</a:t>
            </a:r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刘添齐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28383" y="3337073"/>
            <a:ext cx="274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建模</a:t>
            </a:r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李泽阳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47843" y="3569277"/>
            <a:ext cx="274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</a:t>
            </a:r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苏靖鑫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34413" y="4063161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吴桐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06982" y="4352137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  <a:endParaRPr lang="zh-CN" altLang="en-US" sz="48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4615" y="455704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刘苗 李慧兰</a:t>
            </a:r>
            <a:endParaRPr lang="zh-CN" altLang="en-US" sz="32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3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04167E-6 7.40741E-7 L -0.05534 -0.1215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608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-0.05026 -0.1143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-571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14662 -0.17894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31" y="-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5534 -0.12153 L -0.18555 -0.129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-3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26 -0.11435 L -0.18685 -0.1164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022E-16 L 0.01068 -0.1738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87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0.24895 -0.024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12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25039 -0.0226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-11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62 -0.17894 L 1.45833E-6 -0.2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-356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-0.17384 L -3.125E-6 -0.2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-38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22222E-6 L 0.01511 -0.12731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-449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uild="allAtOnce"/>
      <p:bldP spid="10" grpId="2" build="allAtOnce"/>
      <p:bldP spid="10" grpId="3" build="allAtOnce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156175" y="351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简   介</a:t>
            </a:r>
            <a:endParaRPr lang="zh-CN" altLang="en-US" sz="24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4769" y="2756847"/>
            <a:ext cx="6135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神马是</a:t>
            </a:r>
            <a:r>
              <a:rPr lang="zh-CN" altLang="en-US" sz="6000" spc="600" dirty="0" smtClean="0">
                <a:solidFill>
                  <a:srgbClr val="FF4747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图片社交</a:t>
            </a:r>
            <a:r>
              <a:rPr lang="zh-CN" altLang="en-US" sz="4400" spc="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？</a:t>
            </a:r>
            <a:endParaRPr lang="zh-CN" altLang="en-US" sz="4400" spc="6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97" y="2911417"/>
            <a:ext cx="2727903" cy="12114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1"/>
          <a:stretch/>
        </p:blipFill>
        <p:spPr>
          <a:xfrm>
            <a:off x="4473208" y="2231289"/>
            <a:ext cx="3095625" cy="21905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64" y="2829995"/>
            <a:ext cx="1374337" cy="1374337"/>
          </a:xfrm>
          <a:prstGeom prst="rect">
            <a:avLst/>
          </a:prstGeom>
        </p:spPr>
      </p:pic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156175" y="35113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简   介</a:t>
            </a:r>
            <a:endParaRPr lang="zh-CN" altLang="en-US" sz="24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48" y="2715607"/>
            <a:ext cx="2062375" cy="13749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26" y="2660115"/>
            <a:ext cx="1485900" cy="14859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262083" y="2290335"/>
            <a:ext cx="3803744" cy="2178947"/>
            <a:chOff x="4262083" y="2290335"/>
            <a:chExt cx="3803744" cy="21789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083" y="2290335"/>
              <a:ext cx="3803744" cy="193357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7727" y="3975463"/>
              <a:ext cx="1676545" cy="493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6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29" name="矩形 28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156175" y="351136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过渡页</a:t>
            </a:r>
            <a:endParaRPr lang="zh-CN" altLang="en-US" sz="2400" spc="6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9941" y="1474474"/>
            <a:ext cx="2279876" cy="2279876"/>
            <a:chOff x="3149941" y="1474474"/>
            <a:chExt cx="2279876" cy="2279876"/>
          </a:xfrm>
        </p:grpSpPr>
        <p:sp>
          <p:nvSpPr>
            <p:cNvPr id="45" name="空心弧 44"/>
            <p:cNvSpPr/>
            <p:nvPr/>
          </p:nvSpPr>
          <p:spPr bwMode="auto">
            <a:xfrm>
              <a:off x="3149941" y="1474474"/>
              <a:ext cx="2279876" cy="2279876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矩形 10"/>
            <p:cNvSpPr>
              <a:spLocks noChangeArrowheads="1"/>
            </p:cNvSpPr>
            <p:nvPr/>
          </p:nvSpPr>
          <p:spPr bwMode="auto">
            <a:xfrm>
              <a:off x="3762639" y="2280446"/>
              <a:ext cx="11272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简 介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空心弧 48"/>
          <p:cNvSpPr/>
          <p:nvPr/>
        </p:nvSpPr>
        <p:spPr bwMode="auto">
          <a:xfrm rot="18903482">
            <a:off x="6791326" y="1473679"/>
            <a:ext cx="2279876" cy="2281865"/>
          </a:xfrm>
          <a:prstGeom prst="blockArc">
            <a:avLst>
              <a:gd name="adj1" fmla="val 13517990"/>
              <a:gd name="adj2" fmla="val 10691500"/>
              <a:gd name="adj3" fmla="val 6227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4747"/>
              </a:solidFill>
            </a:endParaRPr>
          </a:p>
        </p:txBody>
      </p:sp>
      <p:sp>
        <p:nvSpPr>
          <p:cNvPr id="51" name="矩形 10"/>
          <p:cNvSpPr>
            <a:spLocks noChangeArrowheads="1"/>
          </p:cNvSpPr>
          <p:nvPr/>
        </p:nvSpPr>
        <p:spPr bwMode="auto">
          <a:xfrm>
            <a:off x="7367648" y="2248198"/>
            <a:ext cx="1127231" cy="58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 型</a:t>
            </a:r>
            <a:endParaRPr lang="en-US" altLang="zh-CN" sz="3200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49941" y="4151137"/>
            <a:ext cx="2279876" cy="2279876"/>
            <a:chOff x="3695020" y="4296280"/>
            <a:chExt cx="1819275" cy="1819275"/>
          </a:xfrm>
        </p:grpSpPr>
        <p:sp>
          <p:nvSpPr>
            <p:cNvPr id="47" name="空心弧 46"/>
            <p:cNvSpPr/>
            <p:nvPr/>
          </p:nvSpPr>
          <p:spPr bwMode="auto">
            <a:xfrm rot="7524918">
              <a:off x="3695020" y="4296280"/>
              <a:ext cx="1819275" cy="1819275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3" name="矩形 10"/>
            <p:cNvSpPr>
              <a:spLocks noChangeArrowheads="1"/>
            </p:cNvSpPr>
            <p:nvPr/>
          </p:nvSpPr>
          <p:spPr bwMode="auto">
            <a:xfrm>
              <a:off x="4041041" y="4913530"/>
              <a:ext cx="11272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架 构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1326" y="4179434"/>
            <a:ext cx="2279876" cy="2281865"/>
            <a:chOff x="7343549" y="4324578"/>
            <a:chExt cx="1819275" cy="1820862"/>
          </a:xfrm>
        </p:grpSpPr>
        <p:sp>
          <p:nvSpPr>
            <p:cNvPr id="48" name="空心弧 47"/>
            <p:cNvSpPr/>
            <p:nvPr/>
          </p:nvSpPr>
          <p:spPr bwMode="auto">
            <a:xfrm rot="12717186">
              <a:off x="7343549" y="4324578"/>
              <a:ext cx="1819275" cy="1820862"/>
            </a:xfrm>
            <a:prstGeom prst="blockArc">
              <a:avLst>
                <a:gd name="adj1" fmla="val 13517990"/>
                <a:gd name="adj2" fmla="val 10691500"/>
                <a:gd name="adj3" fmla="val 622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EBA8D"/>
                </a:solidFill>
              </a:endParaRPr>
            </a:p>
          </p:txBody>
        </p:sp>
        <p:sp>
          <p:nvSpPr>
            <p:cNvPr id="54" name="矩形 10"/>
            <p:cNvSpPr>
              <a:spLocks noChangeArrowheads="1"/>
            </p:cNvSpPr>
            <p:nvPr/>
          </p:nvSpPr>
          <p:spPr bwMode="auto">
            <a:xfrm>
              <a:off x="7689570" y="4942622"/>
              <a:ext cx="11272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 计</a:t>
              </a:r>
              <a:endParaRPr lang="en-US" altLang="zh-C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449941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08258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45706" y="0"/>
            <a:ext cx="2846294" cy="6858000"/>
            <a:chOff x="9345706" y="0"/>
            <a:chExt cx="2846294" cy="6858000"/>
          </a:xfrm>
        </p:grpSpPr>
        <p:sp>
          <p:nvSpPr>
            <p:cNvPr id="6" name="矩形 5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用 例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09" y="1436914"/>
            <a:ext cx="663985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9034383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9592700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2846294" cy="6858000"/>
            <a:chOff x="9345706" y="0"/>
            <a:chExt cx="2846294" cy="6858000"/>
          </a:xfrm>
        </p:grpSpPr>
        <p:sp>
          <p:nvSpPr>
            <p:cNvPr id="6" name="矩形 5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活 动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700" y="447675"/>
            <a:ext cx="4038600" cy="5962650"/>
            <a:chOff x="4076700" y="447675"/>
            <a:chExt cx="4038600" cy="59626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0" y="447675"/>
              <a:ext cx="4038600" cy="596265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566681" y="5462870"/>
              <a:ext cx="931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登录</a:t>
              </a:r>
              <a:endPara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47879" y="1395127"/>
            <a:ext cx="3686689" cy="4590963"/>
            <a:chOff x="8247879" y="1395127"/>
            <a:chExt cx="3686689" cy="459096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879" y="1395127"/>
              <a:ext cx="3686689" cy="4067743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9089218" y="5462870"/>
              <a:ext cx="931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浏览</a:t>
              </a:r>
              <a:endPara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1927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custData r:id="rId1"/>
            </p:custDataLst>
          </p:nvPr>
        </p:nvGrpSpPr>
        <p:grpSpPr>
          <a:xfrm>
            <a:off x="9034383" y="130629"/>
            <a:ext cx="2700001" cy="754742"/>
            <a:chOff x="449941" y="130629"/>
            <a:chExt cx="2700001" cy="754742"/>
          </a:xfrm>
        </p:grpSpPr>
        <p:sp>
          <p:nvSpPr>
            <p:cNvPr id="3" name="矩形 2"/>
            <p:cNvSpPr/>
            <p:nvPr/>
          </p:nvSpPr>
          <p:spPr>
            <a:xfrm>
              <a:off x="449941" y="130629"/>
              <a:ext cx="2700000" cy="2032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49942" y="885371"/>
              <a:ext cx="2700000" cy="0"/>
            </a:xfrm>
            <a:prstGeom prst="line">
              <a:avLst/>
            </a:prstGeom>
            <a:ln w="25400">
              <a:solidFill>
                <a:srgbClr val="FF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9592700" y="3511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rgbClr val="FF474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需求模型</a:t>
            </a:r>
            <a:endParaRPr lang="zh-CN" altLang="en-US" sz="2400" spc="300" dirty="0">
              <a:solidFill>
                <a:srgbClr val="FF474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2846294" cy="6858000"/>
            <a:chOff x="9345706" y="0"/>
            <a:chExt cx="2846294" cy="6858000"/>
          </a:xfrm>
        </p:grpSpPr>
        <p:sp>
          <p:nvSpPr>
            <p:cNvPr id="6" name="矩形 5"/>
            <p:cNvSpPr/>
            <p:nvPr/>
          </p:nvSpPr>
          <p:spPr>
            <a:xfrm>
              <a:off x="9345706" y="0"/>
              <a:ext cx="2846294" cy="6858000"/>
            </a:xfrm>
            <a:prstGeom prst="rect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68688" y="1714107"/>
              <a:ext cx="1200329" cy="34297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6600" b="1" dirty="0" smtClean="0">
                  <a:solidFill>
                    <a:schemeClr val="bg1"/>
                  </a:solidFill>
                  <a:latin typeface="汉仪中圆简" panose="02010609000101010101" pitchFamily="49" charset="-122"/>
                  <a:ea typeface="汉仪中圆简" panose="02010609000101010101" pitchFamily="49" charset="-122"/>
                </a:rPr>
                <a:t>活 动 图</a:t>
              </a:r>
              <a:endParaRPr lang="zh-CN" altLang="en-US" sz="6600" b="1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78999" y="981194"/>
            <a:ext cx="6478521" cy="5323848"/>
            <a:chOff x="4278999" y="981194"/>
            <a:chExt cx="6478521" cy="532384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999" y="981194"/>
              <a:ext cx="6344535" cy="522995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9748911" y="5781822"/>
              <a:ext cx="100860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800" spc="300" dirty="0" smtClean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编辑</a:t>
              </a:r>
              <a:endParaRPr lang="zh-CN" altLang="en-US" sz="2800" spc="3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773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474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0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1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2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3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4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5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6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7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8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19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2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20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21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22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23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3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4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5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6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7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8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9.xml><?xml version="1.0" encoding="utf-8"?>
<Control xmlns="http://schemas.microsoft.com/VisualStudio/2011/storyboarding/control">
  <Id Name="9b04a631-5b35-48cc-89e6-433c6e1b1b22" Revision="1" Stencil="System.MyShapes" StencilVersion="1.0"/>
</Control>
</file>

<file path=customXml/itemProps1.xml><?xml version="1.0" encoding="utf-8"?>
<ds:datastoreItem xmlns:ds="http://schemas.openxmlformats.org/officeDocument/2006/customXml" ds:itemID="{6A7D7F1F-C70D-4458-8472-23EF26E7FF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3CA2BD-95B6-47B9-898E-42C5F91CCCD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65E81B2-7391-4702-9DF7-21BB43C946B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0EF19B4-3A2F-46D8-B7A7-B9AA12E379F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325168D-30FC-415E-BC6A-7FA1EE0DFD7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C05CC71-8C87-44B5-A951-D6B57988632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F4E9214-E3CF-4292-A093-638E888D163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3903BB8-8F9C-4809-830C-C960BDA31E3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CD9AFD5-7BD3-47A7-AF08-FA2780C1710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60F8530-E099-41E4-BDA9-28633767764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2994979-8F0C-4D1F-839B-0B85C100F6E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A028A51-F685-4426-BEB4-A49F819FAC0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F3A61A7-3D05-4C4D-86F8-A842D47B105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F354A57-2DC7-46CA-A04D-699CC0D9C57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654EEF-5693-40D0-BF29-63E9BC985E7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0E3892A-D4E3-4492-AC2D-7A34385BB5E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7879FD8-7F47-473B-8E17-577BE66C55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3750F9B-9C9B-4DC2-83CA-0020F9A5A5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0D8B23E-2016-4FCA-8466-1A00C21FA2B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0D357DC-4AAC-4D14-A264-4209413401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FE44EC1-88C5-461A-9877-232788B5C27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AA291F6-8660-4D9E-A372-3F28D1B1074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962B2AD-5B29-4B5D-9A0A-7131B86C6BF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396</Words>
  <Application>Microsoft Office PowerPoint</Application>
  <PresentationFormat>宽屏</PresentationFormat>
  <Paragraphs>87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Calibri</vt:lpstr>
      <vt:lpstr>幼圆</vt:lpstr>
      <vt:lpstr>微软雅黑</vt:lpstr>
      <vt:lpstr>Calibri Light</vt:lpstr>
      <vt:lpstr>汉仪中圆简</vt:lpstr>
      <vt:lpstr>方正静蕾简体</vt:lpstr>
      <vt:lpstr>宋体</vt:lpstr>
      <vt:lpstr>Arial</vt:lpstr>
      <vt:lpstr>汉仪细圆简</vt:lpstr>
      <vt:lpstr>Gulim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吴桐</dc:creator>
  <cp:lastModifiedBy>吴桐</cp:lastModifiedBy>
  <cp:revision>39</cp:revision>
  <dcterms:created xsi:type="dcterms:W3CDTF">2016-06-11T02:22:20Z</dcterms:created>
  <dcterms:modified xsi:type="dcterms:W3CDTF">2016-06-14T09:56:02Z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