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329897-7C06-4AFD-B810-095A162A32AB}">
  <a:tblStyle styleId="{2C329897-7C06-4AFD-B810-095A162A32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97000" y="1154113"/>
            <a:ext cx="41560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525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4f88912c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2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fc4f88912c_5_1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3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fc4f88912c_5_1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4f88912c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2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fc4f88912c_2_58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3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fc4f88912c_2_58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4f88912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fc4f88912c_0_4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3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fc4f88912c_0_4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4f88912c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fc4f88912c_2_26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3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fc4f88912c_2_26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c4f88912c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2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fc4f88912c_2_32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3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fc4f88912c_2_32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4f88912c_5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200" cy="311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fc4f88912c_5_37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3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fc4f88912c_5_37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4f88912c_5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fc4f88912c_5_49:notes"/>
          <p:cNvSpPr txBox="1">
            <a:spLocks noGrp="1"/>
          </p:cNvSpPr>
          <p:nvPr>
            <p:ph type="body" idx="1"/>
          </p:nvPr>
        </p:nvSpPr>
        <p:spPr>
          <a:xfrm>
            <a:off x="695325" y="4445000"/>
            <a:ext cx="55593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fc4f88912c_5_49:notes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ding-neural-network-forward-propagation-and-backpropagtion-ccf8cf369f7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8600" y="2844224"/>
            <a:ext cx="84582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Ken Chen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Donglai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Liu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Junyao Yang</a:t>
            </a:r>
            <a:endParaRPr dirty="0"/>
          </a:p>
          <a:p>
            <a:pPr marL="742950" marR="0" lvl="1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466450" y="1847775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Breast Cancer Detection Using AI Models</a:t>
            </a: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Final 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609600" y="1295400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0" y="504"/>
            <a:ext cx="9144000" cy="60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974425" y="1823925"/>
            <a:ext cx="7717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Hiba </a:t>
            </a:r>
            <a:r>
              <a:rPr lang="en-US" sz="1200" dirty="0" err="1">
                <a:solidFill>
                  <a:schemeClr val="dk1"/>
                </a:solidFill>
              </a:rPr>
              <a:t>Asria</a:t>
            </a:r>
            <a:r>
              <a:rPr lang="en-US" sz="1200" dirty="0">
                <a:solidFill>
                  <a:schemeClr val="dk1"/>
                </a:solidFill>
              </a:rPr>
              <a:t>. &amp; Hajar </a:t>
            </a:r>
            <a:r>
              <a:rPr lang="en-US" sz="1200" dirty="0" err="1">
                <a:solidFill>
                  <a:schemeClr val="dk1"/>
                </a:solidFill>
              </a:rPr>
              <a:t>Mousannif</a:t>
            </a:r>
            <a:r>
              <a:rPr lang="en-US" sz="1200" dirty="0">
                <a:solidFill>
                  <a:schemeClr val="dk1"/>
                </a:solidFill>
              </a:rPr>
              <a:t>. &amp; Hassan Al </a:t>
            </a:r>
            <a:r>
              <a:rPr lang="en-US" sz="1200" dirty="0" err="1">
                <a:solidFill>
                  <a:schemeClr val="dk1"/>
                </a:solidFill>
              </a:rPr>
              <a:t>Moatassime</a:t>
            </a:r>
            <a:r>
              <a:rPr lang="en-US" sz="1200" dirty="0">
                <a:solidFill>
                  <a:schemeClr val="dk1"/>
                </a:solidFill>
              </a:rPr>
              <a:t>.(2016)Using Machine Learning Algorithms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for Breast Cancer Risk Prediction and Diagnosis. In The 7th International Conference on Ambient Systems, Networks and Technologies (ANT 2016) Procedia Computer Science vol 83, page 1064-1069. ISSN 1877-0509.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dirty="0" err="1">
                <a:solidFill>
                  <a:schemeClr val="dk1"/>
                </a:solidFill>
              </a:rPr>
              <a:t>Meriem</a:t>
            </a:r>
            <a:r>
              <a:rPr lang="en-US" sz="1200" dirty="0">
                <a:solidFill>
                  <a:schemeClr val="dk1"/>
                </a:solidFill>
              </a:rPr>
              <a:t> AMRANE. &amp; </a:t>
            </a:r>
            <a:r>
              <a:rPr lang="en-US" sz="1200" dirty="0" err="1">
                <a:solidFill>
                  <a:schemeClr val="dk1"/>
                </a:solidFill>
              </a:rPr>
              <a:t>Saliha</a:t>
            </a:r>
            <a:r>
              <a:rPr lang="en-US" sz="1200" dirty="0">
                <a:solidFill>
                  <a:schemeClr val="dk1"/>
                </a:solidFill>
              </a:rPr>
              <a:t> OUKID. (2018) Breast Cancer Classification Using Machine Learning. 2018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Electric Electronics, Computer Science, Biomedical </a:t>
            </a:r>
            <a:r>
              <a:rPr lang="en-US" sz="1200" dirty="0" err="1">
                <a:solidFill>
                  <a:schemeClr val="dk1"/>
                </a:solidFill>
              </a:rPr>
              <a:t>Engineerings</a:t>
            </a:r>
            <a:r>
              <a:rPr lang="en-US" sz="1200" dirty="0">
                <a:solidFill>
                  <a:schemeClr val="dk1"/>
                </a:solidFill>
              </a:rPr>
              <a:t>’ Meeting 10.1109/EBBT.2018.8391453.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Li Shen. &amp; Laurie R. </a:t>
            </a:r>
            <a:r>
              <a:rPr lang="en-US" sz="1200" dirty="0" err="1">
                <a:solidFill>
                  <a:schemeClr val="dk1"/>
                </a:solidFill>
              </a:rPr>
              <a:t>Margolies</a:t>
            </a:r>
            <a:r>
              <a:rPr lang="en-US" sz="1200" dirty="0">
                <a:solidFill>
                  <a:schemeClr val="dk1"/>
                </a:solidFill>
              </a:rPr>
              <a:t>. (2019) Deep Learning to Improve Breast Cancer Detection on Screening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Mammography. Scientific Reports volume 9, Article number: 12495.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https://towardsdatascience.com/coding-neural-network-forward-propagation-and-backpropagtion-ccf8cf369f76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62000" y="2251500"/>
            <a:ext cx="7924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Dataset: 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Breast Cancer Dataset -</a:t>
            </a: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Wisconsin Breast Cancer database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Machine Learning A</a:t>
            </a: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Baseline - KNN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09600" y="1295400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dirty="0"/>
          </a:p>
        </p:txBody>
      </p:sp>
      <p:sp>
        <p:nvSpPr>
          <p:cNvPr id="94" name="Google Shape;94;p14"/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09600" y="1295400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Neural Network(NN)	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504"/>
            <a:ext cx="9144000" cy="60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neural networks learning rate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125" y="3199700"/>
            <a:ext cx="3653750" cy="201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932700" y="1852925"/>
            <a:ext cx="58263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●"/>
            </a:pPr>
            <a:r>
              <a:rPr lang="en-US" dirty="0">
                <a:solidFill>
                  <a:srgbClr val="002060"/>
                </a:solidFill>
              </a:rPr>
              <a:t>2 hidden layer Neural Network</a:t>
            </a:r>
            <a:endParaRPr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●"/>
            </a:pP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</a:rPr>
              <a:t>learned function would be: </a:t>
            </a:r>
            <a:r>
              <a:rPr lang="en-US" i="1" dirty="0">
                <a:solidFill>
                  <a:srgbClr val="002060"/>
                </a:solidFill>
                <a:highlight>
                  <a:srgbClr val="FFFFFF"/>
                </a:highlight>
              </a:rPr>
              <a:t>f(x) = f_3(f_2(f_1(x)))</a:t>
            </a:r>
            <a:endParaRPr i="1"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○"/>
            </a:pPr>
            <a:r>
              <a:rPr lang="en-US" i="1" dirty="0">
                <a:solidFill>
                  <a:srgbClr val="002060"/>
                </a:solidFill>
                <a:highlight>
                  <a:srgbClr val="FFFFFF"/>
                </a:highlight>
              </a:rPr>
              <a:t>f_1(x)</a:t>
            </a: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</a:rPr>
              <a:t>: Function learned on first hidden layer</a:t>
            </a:r>
            <a:endParaRPr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○"/>
            </a:pPr>
            <a:r>
              <a:rPr lang="en-US" i="1" dirty="0">
                <a:solidFill>
                  <a:srgbClr val="002060"/>
                </a:solidFill>
                <a:highlight>
                  <a:srgbClr val="FFFFFF"/>
                </a:highlight>
              </a:rPr>
              <a:t>f_2(x)</a:t>
            </a: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</a:rPr>
              <a:t>: Function learned on second hidden layer</a:t>
            </a:r>
            <a:endParaRPr dirty="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○"/>
            </a:pPr>
            <a:r>
              <a:rPr lang="en-US" i="1" dirty="0">
                <a:solidFill>
                  <a:srgbClr val="002060"/>
                </a:solidFill>
                <a:highlight>
                  <a:srgbClr val="FFFFFF"/>
                </a:highlight>
              </a:rPr>
              <a:t>f_3(x)</a:t>
            </a: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</a:rPr>
              <a:t>: Function learned on output layer</a:t>
            </a:r>
            <a:endParaRPr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●"/>
            </a:pP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</a:rPr>
              <a:t>Rectified Linear Unit (</a:t>
            </a:r>
            <a:r>
              <a:rPr lang="en-US" dirty="0" err="1">
                <a:solidFill>
                  <a:srgbClr val="002060"/>
                </a:solidFill>
                <a:highlight>
                  <a:srgbClr val="FFFFFF"/>
                </a:highlight>
              </a:rPr>
              <a:t>ReLU</a:t>
            </a: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</a:rPr>
              <a:t>): </a:t>
            </a:r>
            <a:r>
              <a:rPr lang="en-US" i="1" dirty="0">
                <a:solidFill>
                  <a:srgbClr val="002060"/>
                </a:solidFill>
                <a:highlight>
                  <a:srgbClr val="FFFFFF"/>
                </a:highlight>
              </a:rPr>
              <a:t>g(z)</a:t>
            </a:r>
            <a:r>
              <a:rPr lang="en-US" dirty="0">
                <a:solidFill>
                  <a:srgbClr val="002060"/>
                </a:solidFill>
                <a:highlight>
                  <a:srgbClr val="FFFFFF"/>
                </a:highlight>
              </a:rPr>
              <a:t> </a:t>
            </a:r>
            <a:r>
              <a:rPr lang="en-US" i="1" dirty="0">
                <a:solidFill>
                  <a:srgbClr val="002060"/>
                </a:solidFill>
                <a:highlight>
                  <a:srgbClr val="FFFFFF"/>
                </a:highlight>
              </a:rPr>
              <a:t>= max{0, z}</a:t>
            </a:r>
            <a:endParaRPr dirty="0">
              <a:solidFill>
                <a:srgbClr val="00206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855750" y="5284200"/>
            <a:ext cx="368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2060"/>
                </a:solidFill>
                <a:highlight>
                  <a:srgbClr val="FFFFFF"/>
                </a:highlight>
              </a:rPr>
              <a:t>Figure 1: Neural Network with two hidden layers</a:t>
            </a:r>
            <a:endParaRPr sz="1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96050" y="2022200"/>
            <a:ext cx="4176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Feature Learning</a:t>
            </a: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Flatten Layer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Convolution + </a:t>
            </a:r>
            <a:r>
              <a:rPr lang="en-US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Relu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Flatten Layer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Fully Connected Network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Dense Layer(</a:t>
            </a:r>
            <a:r>
              <a:rPr lang="en-US" altLang="zh-CN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igmod</a:t>
            </a:r>
            <a:r>
              <a:rPr lang="en-US" sz="18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09600" y="1178800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Convolution Neural Network(CNN)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0" y="504"/>
            <a:ext cx="9144000" cy="60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50" y="1567550"/>
            <a:ext cx="4290399" cy="423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609600" y="1295400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 (Baseline) </a:t>
            </a: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504"/>
            <a:ext cx="9144000" cy="609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844900" y="4813275"/>
            <a:ext cx="245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2060"/>
                </a:solidFill>
              </a:rPr>
              <a:t>Figure 2:Learning Curve for KNN</a:t>
            </a:r>
            <a:endParaRPr sz="1200">
              <a:solidFill>
                <a:srgbClr val="002060"/>
              </a:solidFill>
            </a:endParaRPr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552150" y="1887650"/>
          <a:ext cx="3720875" cy="1112710"/>
        </p:xfrm>
        <a:graphic>
          <a:graphicData uri="http://schemas.openxmlformats.org/drawingml/2006/table">
            <a:tbl>
              <a:tblPr>
                <a:noFill/>
                <a:tableStyleId>{2C329897-7C06-4AFD-B810-095A162A32AB}</a:tableStyleId>
              </a:tblPr>
              <a:tblGrid>
                <a:gridCol w="94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Distance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Default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Range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Accuracy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Euclidean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[5, 30]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0.94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Manhattan</a:t>
                      </a:r>
                      <a:endParaRPr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5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[5, 30]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0.95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0" y="1987949"/>
            <a:ext cx="4044900" cy="2825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17"/>
          <p:cNvGraphicFramePr/>
          <p:nvPr/>
        </p:nvGraphicFramePr>
        <p:xfrm>
          <a:off x="552150" y="3217100"/>
          <a:ext cx="3720850" cy="1112710"/>
        </p:xfrm>
        <a:graphic>
          <a:graphicData uri="http://schemas.openxmlformats.org/drawingml/2006/table">
            <a:tbl>
              <a:tblPr>
                <a:noFill/>
                <a:tableStyleId>{2C329897-7C06-4AFD-B810-095A162A32AB}</a:tableStyleId>
              </a:tblPr>
              <a:tblGrid>
                <a:gridCol w="99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Distance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Best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Worst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Average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Euclidean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0.95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0.92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0.94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Manhattan</a:t>
                      </a:r>
                      <a:endParaRPr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0.96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0.94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0.95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552163" y="4546550"/>
          <a:ext cx="3720850" cy="731460"/>
        </p:xfrm>
        <a:graphic>
          <a:graphicData uri="http://schemas.openxmlformats.org/drawingml/2006/table">
            <a:tbl>
              <a:tblPr>
                <a:noFill/>
                <a:tableStyleId>{2C329897-7C06-4AFD-B810-095A162A32AB}</a:tableStyleId>
              </a:tblPr>
              <a:tblGrid>
                <a:gridCol w="99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Best</a:t>
                      </a:r>
                      <a:endParaRPr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Worst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Average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NBC</a:t>
                      </a:r>
                      <a:endParaRPr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0.95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0.93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0.94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71700"/>
            <a:ext cx="4984351" cy="30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609600" y="1295400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 (Neural Network)</a:t>
            </a:r>
            <a:endParaRPr sz="24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0" y="504"/>
            <a:ext cx="9144000" cy="60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526200" y="2144090"/>
          <a:ext cx="4093400" cy="2612393"/>
        </p:xfrm>
        <a:graphic>
          <a:graphicData uri="http://schemas.openxmlformats.org/drawingml/2006/table">
            <a:tbl>
              <a:tblPr>
                <a:noFill/>
                <a:tableStyleId>{2C329897-7C06-4AFD-B810-095A162A32AB}</a:tableStyleId>
              </a:tblPr>
              <a:tblGrid>
                <a:gridCol w="9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</a:rPr>
                        <a:t>precision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</a:rPr>
                        <a:t>recall   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</a:rPr>
                        <a:t>f1-score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</a:rPr>
                        <a:t>support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</a:rPr>
                        <a:t>Class0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0.95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0.95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0.95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42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</a:rPr>
                        <a:t>Class1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0.97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0.97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0.97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72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</a:rPr>
                        <a:t>Accuracy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0.96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114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</a:rPr>
                        <a:t>Macro avg</a:t>
                      </a:r>
                      <a:endParaRPr sz="1200" b="1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0.96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0.96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0.96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114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</a:rPr>
                        <a:t>weighted avg</a:t>
                      </a:r>
                      <a:endParaRPr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0.96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0.96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0.96</a:t>
                      </a:r>
                      <a:endParaRPr sz="120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114</a:t>
                      </a:r>
                      <a:endParaRPr sz="1200" dirty="0">
                        <a:solidFill>
                          <a:srgbClr val="00206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8"/>
          <p:cNvSpPr txBox="1"/>
          <p:nvPr/>
        </p:nvSpPr>
        <p:spPr>
          <a:xfrm>
            <a:off x="5616511" y="4917475"/>
            <a:ext cx="289532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Figure 3:Learning Curve for Neural Network</a:t>
            </a:r>
            <a:endParaRPr sz="12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609600" y="1295400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 (CNN)	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0" y="504"/>
            <a:ext cx="9144000" cy="60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00" y="2105025"/>
            <a:ext cx="3871975" cy="27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325" y="2083688"/>
            <a:ext cx="3871975" cy="278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609600" y="1295400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</a:rPr>
              <a:t>Conclusion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0" y="504"/>
            <a:ext cx="9144000" cy="60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1375750" y="1828200"/>
            <a:ext cx="62535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Best performance algorithm: Neural Network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Deep learning algorithm CNN can take in an input image, assign learnable weights and biases to various aspects and be able to differentiate one from another.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Neural Network can perform well in approximating functions and solving variety of problems.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2060"/>
                </a:solidFill>
              </a:rPr>
              <a:t>Fundamental machine learning algorithms, like KNN and NBC, are applied as baseline methods in many problems. But it doesn’t mean they are not a competitive candidate to solve problems. 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Machine learning have huge potentials in healthcare industry. 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609600" y="1295400"/>
            <a:ext cx="685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</a:rPr>
              <a:t>What We Learned</a:t>
            </a:r>
            <a:endParaRPr sz="2400" b="1">
              <a:solidFill>
                <a:srgbClr val="002060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0" y="504"/>
            <a:ext cx="9144000" cy="60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 6630 Final Project Presentation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1417450" y="2042800"/>
            <a:ext cx="6253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●"/>
            </a:pPr>
            <a:r>
              <a:rPr lang="en-US" dirty="0">
                <a:solidFill>
                  <a:srgbClr val="002060"/>
                </a:solidFill>
              </a:rPr>
              <a:t>Four machine learning algorithms are studied</a:t>
            </a:r>
            <a:endParaRPr dirty="0">
              <a:solidFill>
                <a:srgbClr val="00206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●"/>
            </a:pPr>
            <a:r>
              <a:rPr lang="en-US" dirty="0">
                <a:solidFill>
                  <a:srgbClr val="002060"/>
                </a:solidFill>
              </a:rPr>
              <a:t>How to do research from scratch.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●"/>
            </a:pPr>
            <a:r>
              <a:rPr lang="en-US" dirty="0">
                <a:solidFill>
                  <a:srgbClr val="002060"/>
                </a:solidFill>
              </a:rPr>
              <a:t>Results visualization.</a:t>
            </a:r>
            <a:endParaRPr dirty="0">
              <a:solidFill>
                <a:srgbClr val="00206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●"/>
            </a:pPr>
            <a:r>
              <a:rPr lang="en-US" dirty="0">
                <a:solidFill>
                  <a:srgbClr val="002060"/>
                </a:solidFill>
              </a:rPr>
              <a:t>Teamwork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(4:3)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Junyao Yang</cp:lastModifiedBy>
  <cp:revision>1</cp:revision>
  <dcterms:modified xsi:type="dcterms:W3CDTF">2021-11-16T19:58:36Z</dcterms:modified>
</cp:coreProperties>
</file>