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663F09-628E-4E4F-B776-CC8445D407D6}">
  <a:tblStyle styleId="{66663F09-628E-4E4F-B776-CC8445D407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La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55" Type="http://schemas.openxmlformats.org/officeDocument/2006/relationships/font" Target="fonts/Lato-italic.fntdata"/><Relationship Id="rId10" Type="http://schemas.openxmlformats.org/officeDocument/2006/relationships/slide" Target="slides/slide4.xml"/><Relationship Id="rId54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3c380a9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3c380a9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less technical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7b7835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c7b7835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c7b7835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c7b7835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d24ba4d5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d24ba4d5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d24ba4d5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d24ba4d5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67bb3e8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67bb3e8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67bb3e8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67bb3e8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e7a899eb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e7a899eb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67bb3e8d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67bb3e8d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e7a899eb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e7a899eb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67bb3e8d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67bb3e8d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3c380a92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3c380a92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e7a899eb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e7a899eb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67bb3e8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67bb3e8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67bb3e8d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67bb3e8d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c8aa402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c8aa402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c8aa402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c8aa402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e7a899eb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e7a899e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e7a899eb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e7a899eb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e7a899eb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e7a899eb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e7a899eb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e7a899eb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c8aa402d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c8aa402d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3c380a92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3c380a92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c8aa402d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c8aa402d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d24ba4d5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d24ba4d5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d24ba4d5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d24ba4d5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c8aa402d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c8aa402d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c8aa402d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c8aa402d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e7a899eb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e7a899eb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e7a899eb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e7a899eb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c8aa402d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c8aa402d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c8aa402de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c8aa402de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c8aa402d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c8aa402d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3c380a9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3c380a9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d24ba4d5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d24ba4d5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c8aa402de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c8aa402de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d24ba4d5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d24ba4d5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3c380a92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c3c380a92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3c380a9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3c380a9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3c380a92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c3c380a92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3c380a9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c3c380a9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c7b7835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c7b7835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Data Challenge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17700" y="2171950"/>
            <a:ext cx="76881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 data &amp; sanity </a:t>
            </a:r>
            <a:r>
              <a:rPr lang="en" sz="1500"/>
              <a:t>check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Key metrics to monitor guest-host matching success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 engineering &amp; Model building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Segments doing well v.s. not well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Opportunities in increasing the number of successful bookings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Challenges of matching supply and demand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Additional research methods</a:t>
            </a:r>
            <a:r>
              <a:rPr lang="en" sz="1500"/>
              <a:t> </a:t>
            </a:r>
            <a:endParaRPr sz="15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85500" y="795300"/>
            <a:ext cx="823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metrics to monitor guest-host matching success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264100" y="1367375"/>
            <a:ext cx="88209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Reply/acceptance rate/booking rate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Reply rate = # inquiries replied/# total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Acceptance rate = # inquiries accepted/# </a:t>
            </a:r>
            <a:r>
              <a:rPr lang="en"/>
              <a:t>total</a:t>
            </a:r>
            <a:r>
              <a:rPr lang="en"/>
              <a:t>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Booking rate = # inquiries booked/# </a:t>
            </a:r>
            <a:r>
              <a:rPr lang="en"/>
              <a:t>total</a:t>
            </a:r>
            <a:r>
              <a:rPr lang="en"/>
              <a:t>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metrics help track the success rate of each steps of the booking funnel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Average interactions per inquiry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 interactions per inquiries = # total interactions / # total inquiries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monitoring this metric, Airbnb  can be proactively encourage interactions between hosts and guests when needed, since interaction the most important driver of acceptance and booking according to model results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Average number of reviews per listing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 number of reviews per listings</a:t>
            </a:r>
            <a:r>
              <a:rPr lang="en"/>
              <a:t> = # total reviews / # total listings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Based on model results, number of reviews positively impact booking success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monitoring this metric, </a:t>
            </a:r>
            <a:r>
              <a:rPr lang="en"/>
              <a:t>Airbnb can encourage guests to leave reviews for properties with few reviews and optimize resource allocation of encouraging reviews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Average inquiries per listing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# total inquiries / # total listings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monitoring this metric, Airbnb can capture the imbalance in supply and demand in certain region or neighborhood to guide host recruiting plan</a:t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542800" y="1911200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Feature engineering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&amp;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Model building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57125" y="117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</a:t>
            </a:r>
            <a:r>
              <a:rPr lang="en" sz="1800"/>
              <a:t>Created interaction features</a:t>
            </a:r>
            <a:endParaRPr sz="1100"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934375" y="1806450"/>
            <a:ext cx="30702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reviews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 of stay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 size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Room type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 length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Accept time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262500" y="1652950"/>
            <a:ext cx="4413900" cy="30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Channel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Lead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Days of stay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Guest size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Room type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Message length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interactions * Accept time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reviews * Lead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reviews * Days of stay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reviews * Guest size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reviews * Room type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reviews * Message length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Number of reviews * 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57125" y="117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</a:t>
            </a:r>
            <a:r>
              <a:rPr lang="en" sz="1800"/>
              <a:t>Created interaction features</a:t>
            </a:r>
            <a:endParaRPr sz="1100"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4662975" y="1617350"/>
            <a:ext cx="4307100" cy="21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 of stay * Guest size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 of stay * Room type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 of stay * Message length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 of stay * 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Days of stay * 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 size * Room type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 size * Message length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 size * 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Guest size * 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Room type * Message length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Room type * 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Room type * 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 length * 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Message length * 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 stage * 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 stage * Accept time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57125" y="1706350"/>
            <a:ext cx="40221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Number of interactions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Lead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Days of stay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Guest size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Room type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Message length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Channel * Accept time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time * Days of stay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time * Guest size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time * Room type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time * Message length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time * User stage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time * Reply time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7650" y="123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727650" y="20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{66663F09-628E-4E4F-B776-CC8445D407D6}</a:tableStyleId>
              </a:tblPr>
              <a:tblGrid>
                <a:gridCol w="1383850"/>
                <a:gridCol w="2110300"/>
                <a:gridCol w="2161000"/>
                <a:gridCol w="2347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Reply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Acceptance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Booking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Sub dataset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All inquiries in 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Contact Me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 &amp; Book It channel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All replied inquiries in Contact Me &amp; Book It channel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All accepted inquiries in Contact Me channel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Features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Left out variables related to 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number of 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i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nteractions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 (highly indicative)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Add independent variable 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reply time</a:t>
                      </a:r>
                      <a:endParaRPr i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Add independent variable </a:t>
                      </a:r>
                      <a:r>
                        <a:rPr i="1" lang="en" sz="1200">
                          <a:solidFill>
                            <a:schemeClr val="accent1"/>
                          </a:solidFill>
                        </a:rPr>
                        <a:t>accept time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Class weights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Add 10% more weight on not replied inquiries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/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Add 10% more weight on not booked inquiries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6" name="Google Shape;186;p27"/>
          <p:cNvGraphicFramePr/>
          <p:nvPr/>
        </p:nvGraphicFramePr>
        <p:xfrm>
          <a:off x="864025" y="208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{66663F09-628E-4E4F-B776-CC8445D407D6}</a:tableStyleId>
              </a:tblPr>
              <a:tblGrid>
                <a:gridCol w="1716950"/>
                <a:gridCol w="5522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Model type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Logistic regression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Collinearity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Regularized with ‘L2’ penalty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Feature selection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Removed features with coefficient of 0 when using ‘L1’ penalty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Cross validation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Used sklearn.model_selection.</a:t>
                      </a: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GridSearchCV to find the best hyperparameter value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Sampling method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Used stratified sampling in train/test split and cross validation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Evaluation metrics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Accuracy, precision, recall, AUC_ROC score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59125" y="119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reply?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582650" y="2057925"/>
            <a:ext cx="44319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Optimized parameter: Penalty = ‘L2’, C = 0.01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Weighted average class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 88%,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Precision 92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Recall 94%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Confusion Matrix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4" name="Google Shape;194;p28"/>
          <p:cNvGraphicFramePr/>
          <p:nvPr/>
        </p:nvGraphicFramePr>
        <p:xfrm>
          <a:off x="959875" y="298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{66663F09-628E-4E4F-B776-CC8445D407D6}</a:tableStyleId>
              </a:tblPr>
              <a:tblGrid>
                <a:gridCol w="1093500"/>
                <a:gridCol w="1233600"/>
                <a:gridCol w="1447475"/>
              </a:tblGrid>
              <a:tr h="30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Reply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Not Reply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Replied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1959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140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Not Replied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 179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134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150" y="2345525"/>
            <a:ext cx="2598825" cy="17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5619250" y="1947300"/>
            <a:ext cx="2598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ROC curve for reply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706188" y="4086325"/>
            <a:ext cx="2286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score 0.64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59125" y="119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reply?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4" name="Google Shape;204;p29"/>
          <p:cNvGraphicFramePr/>
          <p:nvPr/>
        </p:nvGraphicFramePr>
        <p:xfrm>
          <a:off x="519375" y="177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{66663F09-628E-4E4F-B776-CC8445D407D6}</a:tableStyleId>
              </a:tblPr>
              <a:tblGrid>
                <a:gridCol w="2832325"/>
                <a:gridCol w="10773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Significant Features 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Coefficient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c</a:t>
                      </a: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ontact_me*</a:t>
                      </a: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reviews_&gt;30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0.653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contact_me*</a:t>
                      </a: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reviews_21-30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0.327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</a:rPr>
                        <a:t>message_length_151-300*lead_time_31-60d</a:t>
                      </a:r>
                      <a:endParaRPr sz="11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</a:rPr>
                        <a:t>0.1644</a:t>
                      </a:r>
                      <a:endParaRPr sz="11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F9000"/>
                          </a:solidFill>
                        </a:rPr>
                        <a:t>Private room*guest_size_3-4</a:t>
                      </a:r>
                      <a:endParaRPr sz="11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F9000"/>
                          </a:solidFill>
                        </a:rPr>
                        <a:t>0.1231</a:t>
                      </a:r>
                      <a:endParaRPr sz="11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64D79"/>
                          </a:solidFill>
                        </a:rPr>
                        <a:t>contact_me*lead_time_31-60d</a:t>
                      </a:r>
                      <a:endParaRPr sz="11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64D79"/>
                          </a:solidFill>
                        </a:rPr>
                        <a:t>0.109</a:t>
                      </a:r>
                      <a:endParaRPr sz="11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message_length_0-150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-0.1788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51C75"/>
                          </a:solidFill>
                        </a:rPr>
                        <a:t>contact_me*past_booker</a:t>
                      </a:r>
                      <a:endParaRPr sz="1100"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51C75"/>
                          </a:solidFill>
                        </a:rPr>
                        <a:t>-</a:t>
                      </a:r>
                      <a:r>
                        <a:rPr lang="en" sz="1100">
                          <a:solidFill>
                            <a:srgbClr val="351C75"/>
                          </a:solidFill>
                        </a:rPr>
                        <a:t>0.1649</a:t>
                      </a:r>
                      <a:endParaRPr sz="1100"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" name="Google Shape;205;p29"/>
          <p:cNvSpPr txBox="1"/>
          <p:nvPr/>
        </p:nvSpPr>
        <p:spPr>
          <a:xfrm>
            <a:off x="4429000" y="1772750"/>
            <a:ext cx="45087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Char char="●"/>
            </a:pPr>
            <a:r>
              <a:rPr lang="en" sz="1100">
                <a:solidFill>
                  <a:srgbClr val="38761D"/>
                </a:solidFill>
              </a:rPr>
              <a:t>When using Contact Me channel, inquiries for listings with</a:t>
            </a:r>
            <a:r>
              <a:rPr lang="en" sz="1100">
                <a:solidFill>
                  <a:srgbClr val="38761D"/>
                </a:solidFill>
              </a:rPr>
              <a:t> higher number of </a:t>
            </a:r>
            <a:r>
              <a:rPr lang="en" sz="1100">
                <a:solidFill>
                  <a:srgbClr val="38761D"/>
                </a:solidFill>
              </a:rPr>
              <a:t>reviews (&gt;20 and/or &gt;30) are more likely to be replied</a:t>
            </a:r>
            <a:endParaRPr sz="1100">
              <a:solidFill>
                <a:srgbClr val="38761D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Char char="●"/>
            </a:pPr>
            <a:r>
              <a:rPr lang="en" sz="1100">
                <a:solidFill>
                  <a:srgbClr val="3D85C6"/>
                </a:solidFill>
              </a:rPr>
              <a:t>For inquiries with lead time between 31- 60 days, message length of 151- 300 characters are more likely to be replied</a:t>
            </a:r>
            <a:endParaRPr sz="1100">
              <a:solidFill>
                <a:srgbClr val="3D85C6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100"/>
              <a:buChar char="●"/>
            </a:pPr>
            <a:r>
              <a:rPr lang="en" sz="1100">
                <a:solidFill>
                  <a:srgbClr val="BF9000"/>
                </a:solidFill>
              </a:rPr>
              <a:t>For inquiries with guest size of 3 or 4, choosing private room would be increase reply rate</a:t>
            </a:r>
            <a:endParaRPr sz="1100">
              <a:solidFill>
                <a:srgbClr val="BF9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100"/>
              <a:buChar char="●"/>
            </a:pPr>
            <a:r>
              <a:rPr lang="en" sz="1100">
                <a:solidFill>
                  <a:srgbClr val="A64D79"/>
                </a:solidFill>
              </a:rPr>
              <a:t>Inquiries made 31-60 days ahead of check-in are more likely to be replied in Contact Me channel</a:t>
            </a:r>
            <a:endParaRPr sz="1100">
              <a:solidFill>
                <a:srgbClr val="CC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100"/>
              <a:buChar char="●"/>
            </a:pPr>
            <a:r>
              <a:rPr lang="en" sz="1100">
                <a:solidFill>
                  <a:srgbClr val="CC0000"/>
                </a:solidFill>
              </a:rPr>
              <a:t>Hosts are less likely to respond to first messages with less than 150 characters </a:t>
            </a:r>
            <a:endParaRPr sz="1100">
              <a:solidFill>
                <a:srgbClr val="CC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100"/>
              <a:buChar char="●"/>
            </a:pPr>
            <a:r>
              <a:rPr lang="en" sz="1100">
                <a:solidFill>
                  <a:srgbClr val="351C75"/>
                </a:solidFill>
              </a:rPr>
              <a:t>Using Contact Me channel reduces the reply rate of past bookers’ inquiries</a:t>
            </a:r>
            <a:endParaRPr sz="11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59125" y="119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acceptance?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487413" y="2062988"/>
            <a:ext cx="47343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Optimized parameter: Penalty = ‘L2’, C = 0.048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Weighted average class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77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%,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Precision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80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%, Recall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45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Confusion Matrix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841875" y="307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{66663F09-628E-4E4F-B776-CC8445D407D6}</a:tableStyleId>
              </a:tblPr>
              <a:tblGrid>
                <a:gridCol w="1093500"/>
                <a:gridCol w="1233600"/>
                <a:gridCol w="1447475"/>
              </a:tblGrid>
              <a:tr h="30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Accept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Not Accept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Accepted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1294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85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Not Accepted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411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330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30"/>
          <p:cNvSpPr txBox="1"/>
          <p:nvPr/>
        </p:nvSpPr>
        <p:spPr>
          <a:xfrm>
            <a:off x="5626625" y="2063000"/>
            <a:ext cx="2598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ROC curve for acceptance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5693775" y="4155175"/>
            <a:ext cx="2286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score 0.79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775" y="2478425"/>
            <a:ext cx="2464575" cy="160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690800" y="102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Acceptance?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3" name="Google Shape;223;p31"/>
          <p:cNvGraphicFramePr/>
          <p:nvPr/>
        </p:nvGraphicFramePr>
        <p:xfrm>
          <a:off x="474400" y="160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{66663F09-628E-4E4F-B776-CC8445D407D6}</a:tableStyleId>
              </a:tblPr>
              <a:tblGrid>
                <a:gridCol w="2785350"/>
                <a:gridCol w="1312250"/>
              </a:tblGrid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Significant Features 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Coefficient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interactions_&gt;30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0.5806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interactions_21-30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0.5122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reviews_&gt;30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0.471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contact_me*lead_time_&gt;90d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0.4061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interactions_1-10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-1.1965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reviews_0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-0.8542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64D79"/>
                          </a:solidFill>
                        </a:rPr>
                        <a:t>lead_time_&gt;90d*interactions_1-10</a:t>
                      </a:r>
                      <a:endParaRPr sz="12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64D79"/>
                          </a:solidFill>
                        </a:rPr>
                        <a:t>-0.6393</a:t>
                      </a:r>
                      <a:endParaRPr sz="12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F9000"/>
                          </a:solidFill>
                        </a:rPr>
                        <a:t>days_of_stay_1-5d*interactions_1-10</a:t>
                      </a:r>
                      <a:endParaRPr sz="12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F9000"/>
                          </a:solidFill>
                        </a:rPr>
                        <a:t>-0.5807</a:t>
                      </a:r>
                      <a:endParaRPr sz="12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4" name="Google Shape;224;p31"/>
          <p:cNvSpPr txBox="1"/>
          <p:nvPr/>
        </p:nvSpPr>
        <p:spPr>
          <a:xfrm>
            <a:off x="4572000" y="1494300"/>
            <a:ext cx="4613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●"/>
            </a:pPr>
            <a:r>
              <a:rPr lang="en" sz="1200">
                <a:solidFill>
                  <a:srgbClr val="38761D"/>
                </a:solidFill>
              </a:rPr>
              <a:t>Having more than 20 interactions increases the chance of </a:t>
            </a:r>
            <a:r>
              <a:rPr lang="en" sz="1200">
                <a:solidFill>
                  <a:srgbClr val="38761D"/>
                </a:solidFill>
              </a:rPr>
              <a:t>acceptance</a:t>
            </a:r>
            <a:r>
              <a:rPr lang="en" sz="1200">
                <a:solidFill>
                  <a:srgbClr val="38761D"/>
                </a:solidFill>
              </a:rPr>
              <a:t> and </a:t>
            </a:r>
            <a:r>
              <a:rPr lang="en" sz="1200">
                <a:solidFill>
                  <a:srgbClr val="38761D"/>
                </a:solidFill>
              </a:rPr>
              <a:t>having less than 10 interactions decrease it</a:t>
            </a:r>
            <a:endParaRPr sz="1200">
              <a:solidFill>
                <a:srgbClr val="38761D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Char char="●"/>
            </a:pPr>
            <a:r>
              <a:rPr lang="en" sz="1200">
                <a:solidFill>
                  <a:srgbClr val="0B5394"/>
                </a:solidFill>
              </a:rPr>
              <a:t>Inquiries for listings with more reviews are more likely to be accepted </a:t>
            </a:r>
            <a:endParaRPr sz="1200">
              <a:solidFill>
                <a:srgbClr val="0B539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●"/>
            </a:pPr>
            <a:r>
              <a:rPr lang="en" sz="1200">
                <a:solidFill>
                  <a:srgbClr val="CC0000"/>
                </a:solidFill>
              </a:rPr>
              <a:t>For inquiries made more than 90 days ahead, using Contact Me channel increase its chance to be accepted</a:t>
            </a:r>
            <a:endParaRPr sz="1200">
              <a:solidFill>
                <a:srgbClr val="CC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00"/>
              <a:buChar char="●"/>
            </a:pPr>
            <a:r>
              <a:rPr lang="en" sz="1200">
                <a:solidFill>
                  <a:srgbClr val="A64D79"/>
                </a:solidFill>
              </a:rPr>
              <a:t>For inquiries made more than 90 days ahead, having less than 10 interactions decreases their chance to be accepted</a:t>
            </a:r>
            <a:endParaRPr sz="1200">
              <a:solidFill>
                <a:srgbClr val="A64D7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●"/>
            </a:pPr>
            <a:r>
              <a:rPr lang="en" sz="1200">
                <a:solidFill>
                  <a:srgbClr val="BF9000"/>
                </a:solidFill>
              </a:rPr>
              <a:t>For inquiries with duration between 1- 5 days, having less than 10 interactions decreases their chance to be accepted</a:t>
            </a:r>
            <a:endParaRPr sz="12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336575" y="1883800"/>
            <a:ext cx="4160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Understand Data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&amp;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Sanity Check</a:t>
            </a:r>
            <a:endParaRPr sz="3000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759125" y="119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booking?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564888" y="2132050"/>
            <a:ext cx="45498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Optimized parameter: Penalty = ‘L2’, C = 0.093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Weighted average class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 89%,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Precision 71%, Recall 54%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Confusion Matrix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2" name="Google Shape;232;p32"/>
          <p:cNvGraphicFramePr/>
          <p:nvPr/>
        </p:nvGraphicFramePr>
        <p:xfrm>
          <a:off x="952513" y="308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{66663F09-628E-4E4F-B776-CC8445D407D6}</a:tableStyleId>
              </a:tblPr>
              <a:tblGrid>
                <a:gridCol w="1093500"/>
                <a:gridCol w="1233600"/>
                <a:gridCol w="1447475"/>
              </a:tblGrid>
              <a:tr h="30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Book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Predicted Not </a:t>
                      </a: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Book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Book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617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29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Not </a:t>
                      </a: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Booked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 60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</a:rPr>
                        <a:t>70</a:t>
                      </a:r>
                      <a:endParaRPr sz="1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3" name="Google Shape;233;p32"/>
          <p:cNvSpPr txBox="1"/>
          <p:nvPr/>
        </p:nvSpPr>
        <p:spPr>
          <a:xfrm>
            <a:off x="5619250" y="1947300"/>
            <a:ext cx="2598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ROC curve for booking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5716688" y="4123200"/>
            <a:ext cx="2286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AUC score 0.88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351" y="2363650"/>
            <a:ext cx="2652700" cy="17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690800" y="102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What impacts Booking?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2" name="Google Shape;242;p33"/>
          <p:cNvGraphicFramePr/>
          <p:nvPr/>
        </p:nvGraphicFramePr>
        <p:xfrm>
          <a:off x="585225" y="15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{66663F09-628E-4E4F-B776-CC8445D407D6}</a:tableStyleId>
              </a:tblPr>
              <a:tblGrid>
                <a:gridCol w="2897075"/>
                <a:gridCol w="1200325"/>
              </a:tblGrid>
              <a:tr h="17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Significant Features 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Coefficient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interactions_&gt;30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0.9256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interactions_21-30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0.6503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</a:rPr>
                        <a:t>past_booker</a:t>
                      </a:r>
                      <a:endParaRPr sz="11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D85C6"/>
                          </a:solidFill>
                        </a:rPr>
                        <a:t>0.5745</a:t>
                      </a:r>
                      <a:endParaRPr sz="11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message_length_151-300*interactions_&gt;30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0000"/>
                          </a:solidFill>
                        </a:rPr>
                        <a:t>0.4228</a:t>
                      </a:r>
                      <a:endParaRPr sz="11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interactions_1-10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8761D"/>
                          </a:solidFill>
                        </a:rPr>
                        <a:t>-1.7255</a:t>
                      </a:r>
                      <a:endParaRPr sz="11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64D79"/>
                          </a:solidFill>
                        </a:rPr>
                        <a:t>lead_time_&gt;90d*interactions_1-10</a:t>
                      </a:r>
                      <a:endParaRPr sz="11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64D79"/>
                          </a:solidFill>
                        </a:rPr>
                        <a:t>-0.6576</a:t>
                      </a:r>
                      <a:endParaRPr sz="11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F9000"/>
                          </a:solidFill>
                        </a:rPr>
                        <a:t>message_length_0-150*interactions_1-10</a:t>
                      </a:r>
                      <a:endParaRPr sz="11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F9000"/>
                          </a:solidFill>
                        </a:rPr>
                        <a:t>-0.5106</a:t>
                      </a:r>
                      <a:endParaRPr sz="1100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74EA7"/>
                          </a:solidFill>
                        </a:rPr>
                        <a:t>days_of_stay_&gt;15d</a:t>
                      </a:r>
                      <a:endParaRPr sz="1100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74EA7"/>
                          </a:solidFill>
                        </a:rPr>
                        <a:t>-0.5073</a:t>
                      </a:r>
                      <a:endParaRPr sz="1100">
                        <a:solidFill>
                          <a:srgbClr val="674EA7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3" name="Google Shape;243;p33"/>
          <p:cNvSpPr txBox="1"/>
          <p:nvPr/>
        </p:nvSpPr>
        <p:spPr>
          <a:xfrm>
            <a:off x="4682625" y="1494288"/>
            <a:ext cx="43224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Char char="●"/>
            </a:pPr>
            <a:r>
              <a:rPr lang="en" sz="1200">
                <a:solidFill>
                  <a:srgbClr val="38761D"/>
                </a:solidFill>
              </a:rPr>
              <a:t>Having more than 20 interactions increases the chance of booking and having less than 10 interactions decrease it</a:t>
            </a:r>
            <a:endParaRPr sz="1200">
              <a:solidFill>
                <a:srgbClr val="38761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200"/>
              <a:buChar char="●"/>
            </a:pPr>
            <a:r>
              <a:rPr lang="en" sz="1200">
                <a:solidFill>
                  <a:srgbClr val="3D85C6"/>
                </a:solidFill>
              </a:rPr>
              <a:t>Paster bookers are more willing to book make the booking when their inquiries is accepted</a:t>
            </a:r>
            <a:endParaRPr sz="1200">
              <a:solidFill>
                <a:srgbClr val="3D85C6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●"/>
            </a:pPr>
            <a:r>
              <a:rPr lang="en" sz="1200">
                <a:solidFill>
                  <a:srgbClr val="CC0000"/>
                </a:solidFill>
              </a:rPr>
              <a:t>When first message length is between 151 - 300 characters, having more than 30 interactions increases the inquiry’s chance to be booked </a:t>
            </a:r>
            <a:endParaRPr sz="1200">
              <a:solidFill>
                <a:srgbClr val="CC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00"/>
              <a:buChar char="●"/>
            </a:pPr>
            <a:r>
              <a:rPr lang="en" sz="1200">
                <a:solidFill>
                  <a:srgbClr val="A64D79"/>
                </a:solidFill>
              </a:rPr>
              <a:t>For inquiries made more than 90 days ahead, having less than 10 interactions decreases their chance to be accepted</a:t>
            </a:r>
            <a:endParaRPr sz="1200">
              <a:solidFill>
                <a:srgbClr val="A64D7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200"/>
              <a:buChar char="●"/>
            </a:pPr>
            <a:r>
              <a:rPr lang="en" sz="1200">
                <a:solidFill>
                  <a:srgbClr val="BF9000"/>
                </a:solidFill>
              </a:rPr>
              <a:t>When first message length is between 151 - 300 characters, having more than 30 interactions increases the inquiry’s chance to be booked </a:t>
            </a:r>
            <a:endParaRPr sz="1200">
              <a:solidFill>
                <a:srgbClr val="BF9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lang="en" sz="1200">
                <a:solidFill>
                  <a:srgbClr val="674EA7"/>
                </a:solidFill>
              </a:rPr>
              <a:t>Inquiries for stays over 15 days are less likely to be booked </a:t>
            </a:r>
            <a:endParaRPr sz="12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663725" y="1903825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Opportunities in increasing the number of successful bookings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727650" y="1193275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5"/>
          <p:cNvSpPr txBox="1"/>
          <p:nvPr/>
        </p:nvSpPr>
        <p:spPr>
          <a:xfrm>
            <a:off x="597425" y="3582525"/>
            <a:ext cx="84213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majority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(47%) of the inquiries are made in Contact Me channel, but only 7% of them turned into successful bookings, compare to 29% in Book It with success rate of 48% and 24% in Instant Book with success rate of 100%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Airbnb can shift ½ of the inquiries in Contact Me channel to Book It, we could gain 2517 additional bookings, bringing up the platform’s overall success rate from 41% to 60%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Airbnb can shift ½ of the inquiries in Book It channel to Instant Book, we could gain 1998 additional bookings, bringing up the platform’s overall success rate from 41% to 49%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25" y="1768614"/>
            <a:ext cx="2731200" cy="16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450" y="1770688"/>
            <a:ext cx="2729925" cy="163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095" y="1770688"/>
            <a:ext cx="2729925" cy="16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-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729450" y="1916650"/>
            <a:ext cx="79797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Instant Book channel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guests to use Instant Book channel: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Educate past bookers who used Book It about the benefit and convenience of switching to Instant Book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hosts to opt-in for Instant Book channel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Give credit to hosts opted-in for Instant Book channel, streamline the opt-it process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Book It channel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 Instant Book is not available, encourage guests to use Book It channel instead of Contact Me</a:t>
            </a:r>
            <a:endParaRPr sz="1400"/>
          </a:p>
        </p:txBody>
      </p:sp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727650" y="1246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Interactions</a:t>
            </a:r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162300" y="3335850"/>
            <a:ext cx="8981700" cy="1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Contact Me channel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90% of the inquiries (11,166) had no more than 15 interactions, with booking rate of 3%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</a:t>
            </a:r>
            <a:r>
              <a:rPr lang="en" sz="1200"/>
              <a:t>nquiries with more than 15 interactions have success rate of 47%, and </a:t>
            </a:r>
            <a:r>
              <a:rPr lang="en" sz="1200"/>
              <a:t>inquiries with more than 25 interactions have success rate of </a:t>
            </a:r>
            <a:r>
              <a:rPr lang="en" sz="1200"/>
              <a:t>62%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Book It channel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50% of the inquiries (3,844) had no more than 5 interactions, with booking rate of 18%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Inquiries with more than 5 interactions have success rate of 60%, and inquiries with more than 10 interactions have success rate of 87%</a:t>
            </a:r>
            <a:endParaRPr sz="1200"/>
          </a:p>
        </p:txBody>
      </p:sp>
      <p:sp>
        <p:nvSpPr>
          <p:cNvPr id="273" name="Google Shape;273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700" y="1713488"/>
            <a:ext cx="3013576" cy="17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3500"/>
            <a:ext cx="3031497" cy="17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Interactions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222450" y="1987325"/>
            <a:ext cx="877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Encourage interactions between guests and hosts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For Contact Me channel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If 50% of the inquiries that had less than 15 interactions can have more than 15 interactions, Airbnb could gain 1474 extra bookings, bringing up the channel’s overall success rate from 7% to 19%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If 30% of the inquiries that had less than 15 interactions can have more than 25 interactions, Airbnb could gain 1976 extra bookings, bringing up the channel’s overall success rate from 7% to 19%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For Book It channel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If 50% of the inquiries that had less than 5 interactions can have more than 5 interactions, Airbnb could gain 807 extra bookings, bringing up the channel’s overall success rate from 48% to 59%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If 30% of the inquiries that had less than 5 interactions can have more than 10 interactions, Airbnb could gain 796 extra bookings, bringing up the channel’s overall success rate from 48% to 59%</a:t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35200" y="3487650"/>
            <a:ext cx="87498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</a:t>
            </a:r>
            <a:r>
              <a:rPr lang="en" sz="1200"/>
              <a:t>Contact Me c</a:t>
            </a:r>
            <a:r>
              <a:rPr lang="en" sz="1200"/>
              <a:t>hannel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70% of the inquiries (8,677) were for listings with under 5 reviews and had booking rate of 5%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</a:t>
            </a:r>
            <a:r>
              <a:rPr lang="en" sz="1200"/>
              <a:t>aving 5+ reviews drives booking rate up to 11%, but booking rate stops increasing after 100+ reviews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Book It channel,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63% of the inquiries (4,817) were for listings with under 10 reviews and had booking rate of 36%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Having 10+ reviews drives booking rate up to 65%, and booking rate continues to climb up as number of reviews increases</a:t>
            </a:r>
            <a:endParaRPr/>
          </a:p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075" y="1881797"/>
            <a:ext cx="2765750" cy="15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725" y="1885150"/>
            <a:ext cx="2765750" cy="157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692600" y="1905475"/>
            <a:ext cx="7994400" cy="25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all guests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Encourage them to leave a review after completing their trips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Contact Me channel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50% of the listings with under 5 reviews can reach 5+ reviews, Airbnb could gain 364 additional bookings, bringing up the channel’s overall success rate from 7% to 10%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 need to encourage reviews for listings with 100+ reviews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</a:t>
            </a:r>
            <a:r>
              <a:rPr lang="en"/>
              <a:t>Book It channel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50% of the listings with under 10 reviews can reach 10+ reviews, Airbnb could gain 698 additional bookings, bringing up the channel’s overall success rate from 48 % to 58%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new listings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 Promote the listings so that they could have chance to gain reviews and bookings </a:t>
            </a:r>
            <a:endParaRPr sz="1300"/>
          </a:p>
        </p:txBody>
      </p:sp>
      <p:sp>
        <p:nvSpPr>
          <p:cNvPr id="298" name="Google Shape;298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727650" y="1126900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</a:t>
            </a:r>
            <a:r>
              <a:rPr lang="en"/>
              <a:t>and Opportunities</a:t>
            </a:r>
            <a:r>
              <a:rPr lang="en"/>
              <a:t> - User stages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801800" y="3528975"/>
            <a:ext cx="85644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new users: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Only 15% of the accepted inquiries in Contact Me channel are booked by guests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83% of the booked inquiries in Contact Me channel had over 10 interactions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past bookers</a:t>
            </a:r>
            <a:r>
              <a:rPr lang="en"/>
              <a:t>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Only 22% of the accepted inquiries in Contact Me channel are booked by guests 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90% of the booked inquiries are in either Book It or Contact Me channel</a:t>
            </a:r>
            <a:endParaRPr/>
          </a:p>
        </p:txBody>
      </p:sp>
      <p:sp>
        <p:nvSpPr>
          <p:cNvPr id="305" name="Google Shape;305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41"/>
          <p:cNvSpPr txBox="1"/>
          <p:nvPr/>
        </p:nvSpPr>
        <p:spPr>
          <a:xfrm>
            <a:off x="727650" y="1622925"/>
            <a:ext cx="8268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58% of the users are new users, but 55% of them chose Contact Me channel with booking rate of only 6%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07" name="Google Shape;307;p41"/>
          <p:cNvGraphicFramePr/>
          <p:nvPr/>
        </p:nvGraphicFramePr>
        <p:xfrm>
          <a:off x="1039525" y="222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{66663F09-628E-4E4F-B776-CC8445D407D6}</a:tableStyleId>
              </a:tblPr>
              <a:tblGrid>
                <a:gridCol w="2150175"/>
                <a:gridCol w="1464600"/>
                <a:gridCol w="2073775"/>
                <a:gridCol w="2098850"/>
              </a:tblGrid>
              <a:tr h="34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[# of inquiries] reply/acceptance/booking rate*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Contact Me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Book It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Instant Book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New Booker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[8,793] 91%/42%/6%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[4,296] 89%/46%/46%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[2,802] 100%/100%/100%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Past Booker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[4,005] 90%/42%/9%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[4,050] 90%/50%/50%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[3,881] 100%/100%/100%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10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465375"/>
            <a:ext cx="85551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400"/>
              <a:t>Contacts: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200"/>
              <a:t>There are 27,887 unique inquiries with 11,588 bookings, 14 variables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Inquiries are made through 3 channels: Contact me, Book it, and Instant book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 inquiry time varies from 01/01/2016 to 06/30/2016, lead time of these inquiries ranges from 0 - 803 days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 check in dates varies from 01/01/2016 to 05/01/2018, and length of stay ranges from 1 - 365 days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Inquiries are made by either new bookers or past bookers for 1 - 16 guests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 total number of interactions between guest and host ranges from 1 - 410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Listings: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200"/>
              <a:t>There 13038 unique listings with 4 variables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There are 3 room types for listings: Entire home/apt, private room and shared room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Listings are located in 68 neighborhoods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The number of reviews for listings ranges from 0 -268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Users: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200"/>
              <a:t>There are 31457 users after dropping 68 duplicated ones, with 3 variables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Users are from 121 unique countries with profile length ranges from 0 - 1442</a:t>
            </a:r>
            <a:endParaRPr sz="1200"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- User stages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729450" y="2101000"/>
            <a:ext cx="76887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both new users and past bookers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guests to use Book It or Instant Book channel instead of Contact Me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new users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hosts to interact more often with the guests for at least 10 times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past bookers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Find out why the booking rate is low for </a:t>
            </a:r>
            <a:r>
              <a:rPr lang="en" sz="1400"/>
              <a:t>accepted</a:t>
            </a:r>
            <a:r>
              <a:rPr lang="en" sz="1400"/>
              <a:t> inquiries </a:t>
            </a:r>
            <a:endParaRPr sz="1400"/>
          </a:p>
        </p:txBody>
      </p:sp>
      <p:sp>
        <p:nvSpPr>
          <p:cNvPr id="314" name="Google Shape;314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Reply time</a:t>
            </a:r>
            <a:endParaRPr/>
          </a:p>
        </p:txBody>
      </p:sp>
      <p:sp>
        <p:nvSpPr>
          <p:cNvPr id="320" name="Google Shape;320;p43"/>
          <p:cNvSpPr txBox="1"/>
          <p:nvPr>
            <p:ph idx="1" type="body"/>
          </p:nvPr>
        </p:nvSpPr>
        <p:spPr>
          <a:xfrm>
            <a:off x="575300" y="3691425"/>
            <a:ext cx="83181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Contact Me channel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63% of the inquiries (7,816) had reply time &gt; 30 mins, with booking rate of 7%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Reply time &lt;30 mins drives booking rate up to 12%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Book It channel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54% of the inquiries (4,107) had reply time &gt; 60 mins, with booking rate of 47%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Reply time &lt;60 mins drives booking rate up to 63%, and reply time &lt;10 mins drives booking rate up to 70%</a:t>
            </a:r>
            <a:endParaRPr sz="1100"/>
          </a:p>
        </p:txBody>
      </p:sp>
      <p:sp>
        <p:nvSpPr>
          <p:cNvPr id="321" name="Google Shape;321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25" y="1908350"/>
            <a:ext cx="3068375" cy="17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725" y="1934900"/>
            <a:ext cx="3068375" cy="1711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Reply time</a:t>
            </a:r>
            <a:endParaRPr/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729450" y="1949950"/>
            <a:ext cx="835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Contact Me channel: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Airbnb can make 50% of the 30+ min reply in Contact Me channel to &lt; 30 mins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We could gain 195 additional bookings, bringing up the channel’s overall success rate from 7% to 9%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Book It channel: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Airbnb can make 50% of the 60+ min reply in Book It channel to &lt;60 mins,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We could gain 328 additional bookings, bringing up the channel’s overall success rate of from 48% to 53%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Airbnb can make 30% of the 60+ min reply in Book It channel to &lt;60 mins,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We could gain 283 additional bookings, bringing up the channel’s overall success rate of from 48% to 52%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0" name="Google Shape;330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type="title"/>
          </p:nvPr>
        </p:nvSpPr>
        <p:spPr>
          <a:xfrm>
            <a:off x="727650" y="1126900"/>
            <a:ext cx="76887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Lead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5"/>
          <p:cNvSpPr txBox="1"/>
          <p:nvPr>
            <p:ph idx="1" type="body"/>
          </p:nvPr>
        </p:nvSpPr>
        <p:spPr>
          <a:xfrm>
            <a:off x="727650" y="3362100"/>
            <a:ext cx="79782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Contact Me channel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33% of all the inquiries (4,138) had long lead time (&gt; 100 days), with booking rate of 5%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Sending message of 200-250 characters drives booking rate of long lead time inquiries up to 8%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Having more than 25 interactions drives booking rate of long lead time inquiries up to 61%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Book It channel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28% of all the inquiries (2,133) had long lead time (&gt; 100 days), with booking rate of 30%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Sending message of 300-400 characters drives booking rate of long lead time inquiries up to 40%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Having more than 15 interactions drives booking rate of long lead time inquiries up to 88%</a:t>
            </a:r>
            <a:endParaRPr sz="1200"/>
          </a:p>
        </p:txBody>
      </p:sp>
      <p:sp>
        <p:nvSpPr>
          <p:cNvPr id="337" name="Google Shape;337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225" y="1745800"/>
            <a:ext cx="3014527" cy="16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710200"/>
            <a:ext cx="3014527" cy="16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- </a:t>
            </a:r>
            <a:r>
              <a:rPr lang="en"/>
              <a:t>Long lead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729450" y="2101000"/>
            <a:ext cx="76887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guests make inquiries more than 100 days ahead of check-in: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For Contact Me channel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Encourage guests to send message of 200-250 characters along with their inquiries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Encourage guests and hosts to have more than 25 interactions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For Book It channel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Encourage guests to send message of 300-400 characters along with their inquiries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Encourage guests and hosts to having more than 15 interactions</a:t>
            </a:r>
            <a:endParaRPr sz="1400"/>
          </a:p>
        </p:txBody>
      </p:sp>
      <p:sp>
        <p:nvSpPr>
          <p:cNvPr id="346" name="Google Shape;346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Opportunities - Neighborhood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4004200" y="1939900"/>
            <a:ext cx="4785900" cy="29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the most popular </a:t>
            </a:r>
            <a:r>
              <a:rPr lang="en" sz="1100"/>
              <a:t>neighborhoods: </a:t>
            </a:r>
            <a:r>
              <a:rPr lang="en" sz="1100"/>
              <a:t>Copacabana and Ipanema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6158 and 2766 inquiries were made for listings </a:t>
            </a:r>
            <a:r>
              <a:rPr lang="en"/>
              <a:t>in the two neighborhood</a:t>
            </a:r>
            <a:r>
              <a:rPr lang="en"/>
              <a:t> with booking rates 45% and 47%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Instant Book usages are 26% and 29% in the two neighborhood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t</a:t>
            </a:r>
            <a:r>
              <a:rPr lang="en" sz="1100"/>
              <a:t>he most successful </a:t>
            </a:r>
            <a:r>
              <a:rPr lang="en" sz="1100"/>
              <a:t>neighborhoods: </a:t>
            </a:r>
            <a:r>
              <a:rPr lang="en" sz="1100"/>
              <a:t>Santa Teresa and Lapa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546 and 406 </a:t>
            </a:r>
            <a:r>
              <a:rPr lang="en"/>
              <a:t>inquiries were made for listings in the two neighborhood with booking rates </a:t>
            </a:r>
            <a:r>
              <a:rPr lang="en"/>
              <a:t>61% and 58%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Instant Book usages are 41% and 44% in the two neighborhood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the worst performance neighborhood: Barra da Tijuca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960 inquiries were made for listings in the neighborhood with booking</a:t>
            </a:r>
            <a:r>
              <a:rPr lang="en" sz="1100"/>
              <a:t> rate only 37%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Instant Book usage of 20% and Contact Me usage of 53%</a:t>
            </a:r>
            <a:endParaRPr sz="1100"/>
          </a:p>
        </p:txBody>
      </p:sp>
      <p:sp>
        <p:nvSpPr>
          <p:cNvPr id="353" name="Google Shape;353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00" y="2126125"/>
            <a:ext cx="3255875" cy="23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- Neighborhood</a:t>
            </a:r>
            <a:endParaRPr/>
          </a:p>
        </p:txBody>
      </p:sp>
      <p:sp>
        <p:nvSpPr>
          <p:cNvPr id="360" name="Google Shape;360;p48"/>
          <p:cNvSpPr txBox="1"/>
          <p:nvPr>
            <p:ph idx="1" type="body"/>
          </p:nvPr>
        </p:nvSpPr>
        <p:spPr>
          <a:xfrm>
            <a:off x="729450" y="1980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</a:t>
            </a:r>
            <a:r>
              <a:rPr lang="en" sz="1400"/>
              <a:t>the most popular neighborhoods: Copacabana and Ipanema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guests to use Instant Book channel when making inquiries in the two neighborhoods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Encourage hosts to opt-in for Instant Book channel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the most successful neighborhoods: Santa Teresa and Lapa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Recruit more hosts and properties to rent their properties on the platform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Promote listings in the two neighborhood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the the worst performance neighborhood: Barra da Tijuca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Educate to the hosts of the benefit of opt-in for Instant Book channel</a:t>
            </a:r>
            <a:endParaRPr sz="1400"/>
          </a:p>
        </p:txBody>
      </p:sp>
      <p:sp>
        <p:nvSpPr>
          <p:cNvPr id="361" name="Google Shape;361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/>
          <p:nvPr>
            <p:ph type="title"/>
          </p:nvPr>
        </p:nvSpPr>
        <p:spPr>
          <a:xfrm>
            <a:off x="575250" y="2154575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Segments doing well v.s. not well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67" name="Google Shape;367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 doing well v.s. not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0"/>
          <p:cNvSpPr txBox="1"/>
          <p:nvPr>
            <p:ph idx="1" type="body"/>
          </p:nvPr>
        </p:nvSpPr>
        <p:spPr>
          <a:xfrm>
            <a:off x="677775" y="1919200"/>
            <a:ext cx="401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 doing well: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Instant Book channel: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Success rate 100%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Average # interactions per inquiries 11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Inquiries with 15+ interactions: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Success rate 75%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Listing with 30+ reviews: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Success rate 73%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Average # interactions per inquiries 9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Past Booker: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Success rate 53%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Average # interactions per inquiries 9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50"/>
          <p:cNvSpPr txBox="1"/>
          <p:nvPr/>
        </p:nvSpPr>
        <p:spPr>
          <a:xfrm>
            <a:off x="4653150" y="1923700"/>
            <a:ext cx="37650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well: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 Me channel: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 rate 7%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# interactions per inquiries 6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Inquiries with &lt;3 interactions: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 rate 12%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Listing with 0 reviews: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 rate 28%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# interactions per inquiries 6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Booker: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 rate 33%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# interactions per inquiries 8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/>
          <p:nvPr>
            <p:ph type="title"/>
          </p:nvPr>
        </p:nvSpPr>
        <p:spPr>
          <a:xfrm>
            <a:off x="575250" y="2184050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of matching supply and demand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81" name="Google Shape;381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111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 - </a:t>
            </a:r>
            <a:r>
              <a:rPr lang="en"/>
              <a:t>Assumptions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01400" y="1573125"/>
            <a:ext cx="654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Contacts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Inquiry/reply/accept/book timestamps: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 channels: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Inquiry time ≤ reply time ≤ accept time ≤ book time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accepted inquiries must be replied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 booked inquiries must be accepted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Check in time ≤ check out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Book it: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Accept time = book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Instant book: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Inquiry time = reply time = accept time = book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Guest size ≥ 1, total number of interactions ≥ 1, and message length ≥ 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Listings: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Number of reviews </a:t>
            </a:r>
            <a:r>
              <a:rPr lang="en" sz="1200"/>
              <a:t>≥ 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Users: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No duplicated users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Profile length ≥ 0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>
            <p:ph type="title"/>
          </p:nvPr>
        </p:nvSpPr>
        <p:spPr>
          <a:xfrm>
            <a:off x="727650" y="120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matching supply and demand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2"/>
          <p:cNvSpPr txBox="1"/>
          <p:nvPr>
            <p:ph idx="1" type="body"/>
          </p:nvPr>
        </p:nvSpPr>
        <p:spPr>
          <a:xfrm>
            <a:off x="727650" y="1738150"/>
            <a:ext cx="803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Purpose of travel and locations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Tourists</a:t>
            </a:r>
            <a:r>
              <a:rPr lang="en" sz="1400"/>
              <a:t> may want to stay closer to local attractions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Business travellers may value </a:t>
            </a:r>
            <a:r>
              <a:rPr lang="en" sz="1400"/>
              <a:t>accessibility</a:t>
            </a:r>
            <a:r>
              <a:rPr lang="en" sz="1400"/>
              <a:t> to their meeting locations and the airport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International</a:t>
            </a:r>
            <a:r>
              <a:rPr lang="en" sz="1400"/>
              <a:t> traveller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Language difference can cause d</a:t>
            </a:r>
            <a:r>
              <a:rPr lang="en" sz="1400"/>
              <a:t>ifficulties in communication between guests and hosts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Quality of stays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Characteristics of high quality stays can guide better matching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Low quality of stays may affect listing review and guests’ rebook rate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Pricing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highlight>
                  <a:srgbClr val="FFFFFF"/>
                </a:highlight>
              </a:rPr>
              <a:t>Hosts may set price lower or higher than market price </a:t>
            </a:r>
            <a:endParaRPr sz="1400">
              <a:highlight>
                <a:srgbClr val="FFFFFF"/>
              </a:highlight>
            </a:endParaRPr>
          </a:p>
        </p:txBody>
      </p:sp>
      <p:sp>
        <p:nvSpPr>
          <p:cNvPr id="388" name="Google Shape;388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 txBox="1"/>
          <p:nvPr>
            <p:ph type="title"/>
          </p:nvPr>
        </p:nvSpPr>
        <p:spPr>
          <a:xfrm>
            <a:off x="575250" y="2184050"/>
            <a:ext cx="799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Additional research methods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94" name="Google Shape;394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research methods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Conduct surveys to get guests’ feedback regarding the matching process to evaluate and improve matching success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Carry out A/B test to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Evaluate whether adding travel purpose in search criteria will increase booking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Find the best onsite translation service for international travellers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Evaluate whether suggest updated market price for similar listings to hosts will increase booking </a:t>
            </a:r>
            <a:endParaRPr sz="1400"/>
          </a:p>
        </p:txBody>
      </p:sp>
      <p:sp>
        <p:nvSpPr>
          <p:cNvPr id="401" name="Google Shape;401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 - </a:t>
            </a:r>
            <a:r>
              <a:rPr lang="en"/>
              <a:t>Observations</a:t>
            </a:r>
            <a:r>
              <a:rPr lang="en"/>
              <a:t> and Treatments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23550" y="1883350"/>
            <a:ext cx="7794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Contacts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Inquiry/reply/accept/book timestamps: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ALL channels: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452 inquiries where the inquiry time &gt; reply time with lags between 1-70 seconds</a:t>
            </a:r>
            <a:endParaRPr sz="1200"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◆"/>
            </a:pPr>
            <a:r>
              <a:rPr lang="en" sz="1200">
                <a:solidFill>
                  <a:schemeClr val="accent3"/>
                </a:solidFill>
              </a:rPr>
              <a:t>Updated the reply time to be the same as inquiry time</a:t>
            </a:r>
            <a:r>
              <a:rPr lang="en" sz="1200"/>
              <a:t>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Book it: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257 inquiries accepted but not booked,</a:t>
            </a:r>
            <a:endParaRPr sz="1200"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◆"/>
            </a:pPr>
            <a:r>
              <a:rPr lang="en" sz="1200">
                <a:solidFill>
                  <a:schemeClr val="accent3"/>
                </a:solidFill>
              </a:rPr>
              <a:t>Updated the book time to be the same as accept time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152 inquiries where booked but not accepted or book time  ≠ accepted time</a:t>
            </a:r>
            <a:endParaRPr sz="1200"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◆"/>
            </a:pPr>
            <a:r>
              <a:rPr lang="en" sz="1200">
                <a:solidFill>
                  <a:schemeClr val="accent3"/>
                </a:solidFill>
              </a:rPr>
              <a:t>Updated the book time to be the same as accept time</a:t>
            </a:r>
            <a:endParaRPr sz="1200">
              <a:solidFill>
                <a:srgbClr val="666666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Instant book: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40 inquiries where inquiry, reply, accept, and booking did not happen at the same hour (allowed the latency of an hour)</a:t>
            </a:r>
            <a:endParaRPr sz="1200"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◆"/>
            </a:pPr>
            <a:r>
              <a:rPr lang="en" sz="1200">
                <a:solidFill>
                  <a:schemeClr val="accent3"/>
                </a:solidFill>
              </a:rPr>
              <a:t>Filtered out these inquiries assuming they are erroneous records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819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 - Observations and Treatments</a:t>
            </a:r>
            <a:r>
              <a:rPr lang="en"/>
              <a:t> </a:t>
            </a:r>
            <a:r>
              <a:rPr lang="en" sz="2100"/>
              <a:t>(Cont.)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63800" y="1894525"/>
            <a:ext cx="711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Contacts: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Guest size: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4 inquiries where number of guests is 0:</a:t>
            </a:r>
            <a:endParaRPr sz="1200"/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 sz="1200">
                <a:solidFill>
                  <a:schemeClr val="accent3"/>
                </a:solidFill>
              </a:rPr>
              <a:t>Filtered out these inquiries assuming they are erroneous records</a:t>
            </a:r>
            <a:endParaRPr sz="1200"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Listings: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Number of reviews: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41 listings with negative number of reviews:</a:t>
            </a:r>
            <a:endParaRPr sz="1200"/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 sz="1200">
                <a:solidFill>
                  <a:schemeClr val="accent3"/>
                </a:solidFill>
              </a:rPr>
              <a:t>Replaced with medium</a:t>
            </a:r>
            <a:endParaRPr sz="1200"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Users: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Duplicates: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68 users with duplicate ids: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 sz="1200">
                <a:solidFill>
                  <a:schemeClr val="accent3"/>
                </a:solidFill>
              </a:rPr>
              <a:t>Remove from analysis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Data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58450" y="1926350"/>
            <a:ext cx="74820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Guest information: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Merged guest information from ‘Users’ to ‘Contacts’, by ‘id_guest_anon’ in ‘Contacts’ and ‘id_user_anon’ in ‘Users’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Host information: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Merged host information from ‘Users’ to ‘Contacts’, by ‘id_host_anon’ in ‘Contacts’ and ‘id_user_anon’ in ‘Users’</a:t>
            </a:r>
            <a:endParaRPr sz="12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Listing information: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Merged listing information from ‘Listings’ to ‘Contacts’, by ‘id_listing_anon’ in both datasets</a:t>
            </a:r>
            <a:endParaRPr sz="1200"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1230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 After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878775" y="4091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27,848 valid inquiries were made by 22,540 unique guests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inquiry time varies from 01/01/2016 to 06/30/2016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Inquiries were made for 12,812 unique listings of 8,956 unique hosts</a:t>
            </a:r>
            <a:endParaRPr sz="1400"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878775" y="19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{66663F09-628E-4E4F-B776-CC8445D407D6}</a:tableStyleId>
              </a:tblPr>
              <a:tblGrid>
                <a:gridCol w="1394750"/>
                <a:gridCol w="1394750"/>
                <a:gridCol w="1394750"/>
                <a:gridCol w="1394750"/>
                <a:gridCol w="1394750"/>
              </a:tblGrid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After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Inquiries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Replied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Accepted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12,828/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12,814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11,659/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11,645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5,482/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5,476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911/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909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 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8,366/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8,352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7,503/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7,492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4,240/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4,237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3,983/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3,980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Instant book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6,693/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6,682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6,693/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6,682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6,693/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6,682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6,693/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6,682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27,887/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27,848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25,855/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25,819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16,415/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16,395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11,587/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11,571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320000" y="1948050"/>
            <a:ext cx="650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Key metrics to monitor guest-host matching success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