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991BE3-D5B8-4010-B752-9997E3720178}">
  <a:tblStyle styleId="{D4991BE3-D5B8-4010-B752-9997E3720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c380a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c380a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less technical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7b783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7b783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7b7835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7b7835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24ba4d5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24ba4d5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24ba4d5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24ba4d5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7bb3e8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7bb3e8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7bb3e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7bb3e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7a899e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e7a899e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7bb3e8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67bb3e8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7a899e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7a899e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67bb3e8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67bb3e8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3c380a92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3c380a92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7a899e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7a899e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67bb3e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67bb3e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7bb3e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67bb3e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8aa402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8aa402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8aa40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c8aa40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e7a899e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e7a899e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7a899e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7a899e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e7a899e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e7a899e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e7a899e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e7a899e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8aa402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8aa40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c380a92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c380a92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c8aa402d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c8aa402d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d24ba4d5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d24ba4d5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d24ba4d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d24ba4d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c8aa402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c8aa402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8aa402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8aa40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e7a899eb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e7a899eb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7a899e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7a899e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c8aa402d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c8aa402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c8aa402d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c8aa402d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c8aa402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c8aa402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c380a9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c380a9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d24ba4d5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d24ba4d5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c8aa402d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c8aa402d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24ba4d5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24ba4d5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c380a9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c380a9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c380a9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3c380a9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c380a9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c380a9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3c380a9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3c380a9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7b783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7b783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7700" y="2171950"/>
            <a:ext cx="76881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data &amp; sanity </a:t>
            </a:r>
            <a:r>
              <a:rPr lang="en" sz="1500"/>
              <a:t>check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metrics to monitor guest-host matching success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engineering &amp; Model building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Segments doing well v.s. not well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Opportunities in increasing the number of successful bookings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of matching supply and demand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research methods</a:t>
            </a:r>
            <a:r>
              <a:rPr lang="en" sz="1500"/>
              <a:t> </a:t>
            </a:r>
            <a:endParaRPr sz="15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85500" y="795300"/>
            <a:ext cx="823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metrics to monitor guest-host matching success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64100" y="1367375"/>
            <a:ext cx="88209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Reply/acceptance rate/booking rate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Reply rate = # inquiries replied/#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 rate = # inquiries accepted/#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Booking rate = # inquiries booked/#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metrics help track the success rate of each steps of the booking funnel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interactions per inquiry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interactions per inquiries = # total interactions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 can be proactively encourage interactions between hosts and guests when needed, since interaction the most important driver of acceptance and booking according to model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number of reviews per listing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number of reviews per listings</a:t>
            </a:r>
            <a:r>
              <a:rPr lang="en"/>
              <a:t> = # total reviews / # total listings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model results, number of reviews positively impact booking success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</a:t>
            </a:r>
            <a:r>
              <a:rPr lang="en"/>
              <a:t>Airbnb can encourage guests to leave reviews for properties with few reviews and optimize resource allocation of encouraging reviews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inquiries per listing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total inquiries / # total listings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can capture the imbalance in supply and demand in certain region or neighborhood to guide host recruiting plan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42800" y="191120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engineering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&amp;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building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</a:t>
            </a:r>
            <a:endParaRPr sz="11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934375" y="1806450"/>
            <a:ext cx="30702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262500" y="1652950"/>
            <a:ext cx="44139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Channel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</a:t>
            </a:r>
            <a:endParaRPr sz="11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662975" y="1617350"/>
            <a:ext cx="43071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57125" y="1706350"/>
            <a:ext cx="40221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Number of interactions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650" y="123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727650" y="20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383850"/>
                <a:gridCol w="2110300"/>
                <a:gridCol w="2161000"/>
                <a:gridCol w="234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Reply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Acceptance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Booking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Sub dataset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inquiries in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Contact Me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replied inquiries in Contact Me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accepted inquiries in Contact Me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Left out variables related to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number of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nteractions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(highly indicative)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reply time</a:t>
                      </a:r>
                      <a:endParaRPr i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accept time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Class weights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replied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/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booked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864025" y="2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716950"/>
                <a:gridCol w="55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Model type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Collinearity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Regularized with ‘L2’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 selection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Removed features with coefficient of 0 when using ‘L1’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Cross validation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sklearn.model_selection.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GridSearchCV to find the best hyperparameter value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Sampling method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stratified sampling in train/test split and cross validation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Evaluation metrics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Accuracy, precision, recall, AUC_ROC score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582650" y="2057925"/>
            <a:ext cx="44319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88%,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92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Recall 94%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959875" y="29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1959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140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179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134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0" y="2345525"/>
            <a:ext cx="2598825" cy="1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reply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706188" y="408632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0.64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4" name="Google Shape;204;p29"/>
          <p:cNvGraphicFramePr/>
          <p:nvPr/>
        </p:nvGraphicFramePr>
        <p:xfrm>
          <a:off x="759125" y="18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2618475"/>
                <a:gridCol w="995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message_length_&gt;350*reviews_&gt;20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0.5372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c</a:t>
                      </a: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ontact_me*</a:t>
                      </a: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reviews_&gt;20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0.5041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message_length_&gt;350*lead_time_7-15d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0.2774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contact_me*</a:t>
                      </a: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days_of_stay_1-5d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0.1630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</a:t>
                      </a: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essage_length_0-50*reviews_0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-0.4391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Message_length_0-50*days_of_stay_&gt;15d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0.2673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4429000" y="1772750"/>
            <a:ext cx="450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Long message (350+ char) for listings with more than 20 drives reply</a:t>
            </a:r>
            <a:endParaRPr sz="1100">
              <a:solidFill>
                <a:srgbClr val="3D85C6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100"/>
              <a:buChar char="●"/>
            </a:pPr>
            <a:r>
              <a:rPr lang="en" sz="1100">
                <a:solidFill>
                  <a:srgbClr val="BF9000"/>
                </a:solidFill>
              </a:rPr>
              <a:t>For listings with more than 20 reviews, using contact me channel increases reply rate</a:t>
            </a:r>
            <a:endParaRPr sz="1100">
              <a:solidFill>
                <a:srgbClr val="BF9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Char char="●"/>
            </a:pPr>
            <a:r>
              <a:rPr lang="en" sz="1100">
                <a:solidFill>
                  <a:srgbClr val="3D85C6"/>
                </a:solidFill>
              </a:rPr>
              <a:t>For inquiries with lead time between 7-15 days, message length of 350+ characters are more likely to be replied</a:t>
            </a:r>
            <a:endParaRPr sz="1100">
              <a:solidFill>
                <a:srgbClr val="BF9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100"/>
              <a:buChar char="●"/>
            </a:pPr>
            <a:r>
              <a:rPr lang="en" sz="1100">
                <a:solidFill>
                  <a:srgbClr val="A64D79"/>
                </a:solidFill>
              </a:rPr>
              <a:t>Inquiries made for 1-5 days of stay are more likely to be replied in Contact Me channel</a:t>
            </a:r>
            <a:endParaRPr sz="11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en" sz="1100">
                <a:solidFill>
                  <a:srgbClr val="CC0000"/>
                </a:solidFill>
              </a:rPr>
              <a:t>Sending short messages (&lt;50 char) for no review listings decreases reply rate</a:t>
            </a:r>
            <a:endParaRPr sz="11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00"/>
              <a:buChar char="●"/>
            </a:pPr>
            <a:r>
              <a:rPr lang="en" sz="1100">
                <a:solidFill>
                  <a:srgbClr val="351C75"/>
                </a:solidFill>
              </a:rPr>
              <a:t>Sending short messages (&lt;50 char) for long stays (&gt;15d) decreases reply rate</a:t>
            </a:r>
            <a:endParaRPr sz="11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487413" y="2062988"/>
            <a:ext cx="47343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0.048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77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80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 Recall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841875" y="30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1294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85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411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330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5626625" y="20630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acceptance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693775" y="415517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0.79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775" y="2478425"/>
            <a:ext cx="2464575" cy="16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474400" y="1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2785350"/>
                <a:gridCol w="1312250"/>
              </a:tblGrid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0.5806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0.5122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reviews_&gt;30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0.471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contact_me*lead_time_&gt;90d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0.4061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-1.1965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-0.8542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-0.6393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days_of_stay_1-5d*interactions_1-10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-0.5807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/>
        </p:nvSpPr>
        <p:spPr>
          <a:xfrm>
            <a:off x="4572000" y="1494300"/>
            <a:ext cx="4613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</a:t>
            </a:r>
            <a:r>
              <a:rPr lang="en" sz="1200">
                <a:solidFill>
                  <a:srgbClr val="38761D"/>
                </a:solidFill>
              </a:rPr>
              <a:t>acceptance</a:t>
            </a:r>
            <a:r>
              <a:rPr lang="en" sz="1200">
                <a:solidFill>
                  <a:srgbClr val="38761D"/>
                </a:solidFill>
              </a:rPr>
              <a:t> and </a:t>
            </a:r>
            <a:r>
              <a:rPr lang="en" sz="1200">
                <a:solidFill>
                  <a:srgbClr val="38761D"/>
                </a:solidFill>
              </a:rPr>
              <a:t>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" sz="1200">
                <a:solidFill>
                  <a:srgbClr val="0B5394"/>
                </a:solidFill>
              </a:rPr>
              <a:t>Inquiries for listings with more reviews are more likely to be accepted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For inquiries made more than 90 days ahead, using Contact Me channel increase its chance to be accepted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For inquiries with duration between 1- 5 days, having less than 10 interactions decreases their chance to be accepted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36575" y="1883800"/>
            <a:ext cx="41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 Data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&amp;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Sanity Check</a:t>
            </a:r>
            <a:endParaRPr sz="3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564888" y="2132050"/>
            <a:ext cx="45498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0.093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89%,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71%, Recall 54%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952513" y="30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617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29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60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70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2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booking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716688" y="4123200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0.88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51" y="2363650"/>
            <a:ext cx="2652700" cy="1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585225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2897075"/>
                <a:gridCol w="1200325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0.9256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0.6503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past_booker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0.5745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message_length_151-300*interactions_&gt;30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0.4228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-1.7255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-0.6576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message_length_0-150*interactions_1-10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-0.5106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days_of_stay_&gt;15d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-0.5073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3"/>
          <p:cNvSpPr txBox="1"/>
          <p:nvPr/>
        </p:nvSpPr>
        <p:spPr>
          <a:xfrm>
            <a:off x="4682625" y="1494288"/>
            <a:ext cx="4322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booking and 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>
                <a:solidFill>
                  <a:srgbClr val="3D85C6"/>
                </a:solidFill>
              </a:rPr>
              <a:t>Paster bookers are more willing to book make the booking when their inquiries is accepted</a:t>
            </a:r>
            <a:endParaRPr sz="1200">
              <a:solidFill>
                <a:srgbClr val="3D85C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BF9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200">
                <a:solidFill>
                  <a:srgbClr val="674EA7"/>
                </a:solidFill>
              </a:rPr>
              <a:t>Inquiries for stays over 15 days are less likely to be booked 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663725" y="190382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Opportunities in increasing the number of successful bookings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7650" y="1193275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597425" y="3582525"/>
            <a:ext cx="8421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majority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(47%) of the inquiries are made in Contact Me channel, but only 7% of them turned into successful bookings, compare to 29% in Book It with success rate of 48% and 24% in Instant Book with success rate of 100%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Contact Me channel to Book It, we could gain 2517 additional bookings, bringing up the platform’s overall success rate from 41% to 60%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Book It channel to Instant Book, we could gain 1998 additional bookings, bringing up the platform’s overall success rate from 41% to 49%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" y="1768614"/>
            <a:ext cx="2731200" cy="1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50" y="1770688"/>
            <a:ext cx="2729925" cy="163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095" y="1770688"/>
            <a:ext cx="2729925" cy="1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729450" y="1916650"/>
            <a:ext cx="7979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usage of Instant Book channel: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Educate new bookers about the process of using Instant Book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for Instant Book channel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 credit to hosts opted-in for Instant Book channel, streamline the opt-it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Book It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Instant Book is not available, encourage usage of Book It channel </a:t>
            </a:r>
            <a:endParaRPr sz="1400"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27650" y="12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Interactions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162300" y="3335850"/>
            <a:ext cx="8981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Contact Me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90% of the inquiries (11,166) had no more than 15 interactions, with booking rate of 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</a:t>
            </a:r>
            <a:r>
              <a:rPr lang="en" sz="1200"/>
              <a:t>nquiries with more than 15 interactions have success rate of 47%, and </a:t>
            </a:r>
            <a:r>
              <a:rPr lang="en" sz="1200"/>
              <a:t>inquiries with more than 25 interactions have success rate of </a:t>
            </a:r>
            <a:r>
              <a:rPr lang="en" sz="1200"/>
              <a:t>62%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50% of the inquiries (3,844) had no more than 5 interactions, with booking rate of 18%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Inquiries with more than 5 interactions have success rate of 60%, and inquiries with more than 10 interactions have success rate of 87%</a:t>
            </a:r>
            <a:endParaRPr sz="1200"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00" y="1713488"/>
            <a:ext cx="3013576" cy="17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3500"/>
            <a:ext cx="3031497" cy="1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222450" y="1987325"/>
            <a:ext cx="87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 interactions between guests and hosts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 Contact Me channel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50% of the inquiries that had less than 15 interactions can have more than 15 interactions, Airbnb could gain 1474 extra bookings, bringing up the channel’s overall success rate from 7% to 19%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30% of the inquiries that had less than 15 interactions can have more than 25 interactions, Airbnb could gain 1976 extra bookings, bringing up the channel’s overall success rate from 7% to 19%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 Book It channel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50% of the inquiries that had less than 5 interactions can have more than 5 interactions, Airbnb could gain 807 extra bookings, bringing up the channel’s overall success rate from 48% to 59%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30% of the inquiries that had less than 5 interactions can have more than 10 interactions, Airbnb could gain 796 extra bookings, bringing up the channel’s overall success rate from 48% to 59%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692575" y="114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438450" y="3038675"/>
            <a:ext cx="87498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Listings with &lt;5 reviews tend to choose Contact me channel, but listings with more than 5 reviews are evenly distributed among Contact Me and Book 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</a:t>
            </a:r>
            <a:r>
              <a:rPr lang="en" sz="1100"/>
              <a:t>Contact Me c</a:t>
            </a:r>
            <a:r>
              <a:rPr lang="en" sz="1100"/>
              <a:t>hannel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70% of the inquiries (8,677) were for listings with under 5 reviews and had booking rate of 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</a:t>
            </a:r>
            <a:r>
              <a:rPr lang="en"/>
              <a:t>aving 5+ reviews drives booking rate up to 11%, but booking rate stops increasing after 100+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25+ interactions increase booking rate up to 64% when review &lt;5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Book It channel,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63% of the inquiries (4,817) were for listings with under 10 reviews and had booking rate of 36%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10+ reviews drives booking rate up to 65%, and booking rate continues to climb up as number of reviews increases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10+ interactions increase booking rate up to 80% when review &lt;10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75" y="1616325"/>
            <a:ext cx="2493125" cy="14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150" y="1616325"/>
            <a:ext cx="2503772" cy="14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727650" y="123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670475" y="1684225"/>
            <a:ext cx="79944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 reviews for all listings with &lt;5 reviews to drive usage of Book It channel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Contact Me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guests to leave a review when the listings has less than 5 reviews, but not for listings with 100+ reviews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50% of the listings with under 5 reviews can reach 5+ reviews, Airbnb could gain 364 additional bookings, bringing up the channel’s overall success rate from 7% to 10%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inquiries for listings with under 5 reviews, encourage hosts and guests to have at least 25 interactions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</a:t>
            </a:r>
            <a:r>
              <a:rPr lang="en" sz="1200"/>
              <a:t>Book It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guests to leave a review when the listings has less than 10 reviews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50% of the listings with under 10 reviews can reach 10+ reviews, Airbnb could gain 698 additional bookings, bringing up the channel’s overall success rate from 48 % to 58%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inquiries for listings with under 10 reviews, encourage hosts and guests to have at least 10 interactions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new listings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Promote the listings so that they could have chance to gain reviews and bookings </a:t>
            </a:r>
            <a:endParaRPr sz="1200"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r>
              <a:rPr lang="en"/>
              <a:t>and Opportunities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427800" y="2817975"/>
            <a:ext cx="85317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new 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55% of the inquiries made are in Contact Me channel with success rate of 6%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27% of the inquiries in Book It channel with success rate of 46%, and only 18% in Instant Book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Having more than 15 interaction drives booking rate in Contact Me channel to 47%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With the same reply and acceptance rate, new bookers’ booking rate in Contact Me channel is less than past bookers’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 users might not be aware of the last step of booking in Contact Me channel due to low familiarity with the booking process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Recommended listings for new bookers did not fully capture their need due to lack of personalization from prior experience with the platform </a:t>
            </a:r>
            <a:endParaRPr/>
          </a:p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6" name="Google Shape;306;p41"/>
          <p:cNvGraphicFramePr/>
          <p:nvPr/>
        </p:nvGraphicFramePr>
        <p:xfrm>
          <a:off x="727650" y="173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2150175"/>
                <a:gridCol w="1464600"/>
                <a:gridCol w="2073775"/>
                <a:gridCol w="2098850"/>
              </a:tblGrid>
              <a:tr h="34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[# of inquiries] reply/acceptance/booking rate*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Contact Me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Book It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Instant Book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New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[8,793] 91%/42%/6%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[4,296] 89%/46%/46%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[2,802]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Past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[4,005] 90%/42%/9%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[4,050] 90%/50%/50%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[3,881]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65375"/>
            <a:ext cx="85551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Contacts: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27,887 unique inquiries with 11,588 bookings, 14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through 3 channels: Contact me, Book it, and Instant book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inquiry time varies from 01/01/2016 to 06/30/2016, lead time of these inquiries ranges from 0 - 803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check in dates varies from 01/01/2016 to 05/01/2018, and length of stay ranges from 1 - 365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by either new bookers or past bookers for 1 - 16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total number of interactions between guest and host ranges from 1 - 410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Listings: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13038 unique listings with 4 variables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There are 3 room types for listings: Entire home/apt, private room and shared room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Listings are located in 68 neighborhoods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number of reviews for listings ranges from 0 -268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31457 users after dropping 68 duplicated ones, with 3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Users are from 121 unique countries with profile length ranges from 0 - 1442</a:t>
            </a:r>
            <a:endParaRPr sz="12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781075" y="185385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new users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Encourage usage of Instant Book and Book It channel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those who chooses Contact Me channel, encourage hosts and guests to have more than 15 interactions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Educate the process of Contact Me channel to new users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</a:t>
            </a:r>
            <a:r>
              <a:rPr lang="en"/>
              <a:t> search algorithms for new bookers and past booker in that they differ in prior experience with the platform</a:t>
            </a:r>
            <a:endParaRPr/>
          </a:p>
        </p:txBody>
      </p:sp>
      <p:sp>
        <p:nvSpPr>
          <p:cNvPr id="313" name="Google Shape;31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773200" y="110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Reply time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83500" y="3038950"/>
            <a:ext cx="906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distribution of reply time are similar for both Contact Me and Book It channel, meaning guests are equally responsive for both channels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Quick response drives bookings for both channels 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For Contact Me channel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63% of the inquiries (7,816) had reply time &gt; 30 mins, with booking rate of 7%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Reply time &lt;30 mins drives booking rate up to 12% 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For Book It channel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54% of the inquiries (4,107) had reply time &gt; 60 mins, with booking rate of 47%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Reply time &lt;60 mins drives booking rate up to 63%, and reply time &lt;10 mins drives booking rate up to 70%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 Contact Me channel: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Message length of 50-100 char for short lead time (&lt;=7 days) inquiries and 250-300 character messages for long lead time (&gt;7 days) inquiries drives quick reply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 Book It channel: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Message length of 21-50 char for short lead time (&lt;=7 days) inquiries and 400-500 character messages for long lead time (&gt;7 days) inquiries drives quick reply </a:t>
            </a:r>
            <a:endParaRPr sz="900"/>
          </a:p>
        </p:txBody>
      </p:sp>
      <p:sp>
        <p:nvSpPr>
          <p:cNvPr id="320" name="Google Shape;32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00" y="1556450"/>
            <a:ext cx="2729523" cy="1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275" y="1567750"/>
            <a:ext cx="2729525" cy="152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727650" y="120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Reply time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656525" y="1884325"/>
            <a:ext cx="83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 usage of Book It channel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 guests to give quicker replies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Contact Me: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reply within 30 mins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Book It: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reply within 60 mins, preferably 10 mins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 users to send proper length messages for different lead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Contact Me channel: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send message of 50-100 char if their are check-ining  within 7 days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send message of 150-300 char if their are check-ining  later than 7 days after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Book It channel: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send message of 21-50 char if their are check-ining  within 7 days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send message of 400-500 char if their are check-ining  later than 7 days after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698150" y="3234200"/>
            <a:ext cx="79782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inquiries with lead time &lt;= 7 days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36% of the inquiries (1,642) were made in Instant Book channel, with booking rate of 100%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32% of the inquiries (6,187) were made in Book It channel, with booking rate of 62%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62% of the inquiries have 5+ reviews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inquiries with lead time &gt;7 days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50% of the inquiries (10,874) were made in Contact Me channel, with booking rate of 7%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inquiries made in Contact Me channel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Sending message with 500+ characters drives booking rate up to 10%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Having 30+ interactions drives booking rate up to 68%</a:t>
            </a:r>
            <a:endParaRPr/>
          </a:p>
        </p:txBody>
      </p:sp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50" y="1622700"/>
            <a:ext cx="2887331" cy="15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2700"/>
            <a:ext cx="2802300" cy="1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</a:t>
            </a:r>
            <a:r>
              <a:rPr lang="en"/>
              <a:t>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729450" y="2101000"/>
            <a:ext cx="69564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 reviews for listings with less than 5 reviews to drive &lt;=7 days lead time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inquiries with &gt;7 days of lead time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usage of Instant Book and Book It channel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inquiries already made in Contact Me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to send message with 500+ characters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Encourage guests and hosts to have 30+ interactions </a:t>
            </a:r>
            <a:endParaRPr sz="1200"/>
          </a:p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Neighborhood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633175" y="1823250"/>
            <a:ext cx="53367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most popular </a:t>
            </a:r>
            <a:r>
              <a:rPr lang="en" sz="1100"/>
              <a:t>neighborhoods: </a:t>
            </a:r>
            <a:r>
              <a:rPr lang="en" sz="1100"/>
              <a:t>Copacabana and Ipanema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6158 and 2766 inquiries were </a:t>
            </a:r>
            <a:r>
              <a:rPr lang="en"/>
              <a:t>in the two neighborhood</a:t>
            </a:r>
            <a:r>
              <a:rPr lang="en"/>
              <a:t> with booking rates 45% and 47%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less than 30% in both neighborhood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number of reviews are 22 </a:t>
            </a:r>
            <a:r>
              <a:rPr lang="en"/>
              <a:t>and 27 in the two neighborhood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</a:t>
            </a:r>
            <a:r>
              <a:rPr lang="en" sz="1100"/>
              <a:t>he most successful </a:t>
            </a:r>
            <a:r>
              <a:rPr lang="en" sz="1100"/>
              <a:t>neighborhoods: </a:t>
            </a:r>
            <a:r>
              <a:rPr lang="en" sz="1100"/>
              <a:t>Santa Teresa and Lapa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546 and 406 </a:t>
            </a:r>
            <a:r>
              <a:rPr lang="en"/>
              <a:t>inquiries were made for listings in the two neighborhood with booking rates </a:t>
            </a:r>
            <a:r>
              <a:rPr lang="en"/>
              <a:t>61% and 58%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close to 45% in both neighborhood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number of reviews are 37 and 31 in the two neighborhood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worst performance neighborhood: Barra da Tijuca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960 inquiries were made for listings in the neighborhood with booking</a:t>
            </a:r>
            <a:r>
              <a:rPr lang="en" sz="1100"/>
              <a:t> rate only 37%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Instant Book usage of 20% and Contact Me usage of 53%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number of reviews is only 7</a:t>
            </a:r>
            <a:endParaRPr/>
          </a:p>
        </p:txBody>
      </p:sp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5" y="2059325"/>
            <a:ext cx="3239150" cy="22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Neighborhood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693000" y="1988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</a:t>
            </a:r>
            <a:r>
              <a:rPr lang="en" sz="1200"/>
              <a:t>the most popular neighborhoods: Copacabana and Ipanema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Instant Book usage in the neighborhood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hosts to opt-in for Instant Book channel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the most successful neighborhoods: Santa Teresa and Lapa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Recruit more hosts rent their properties on the platform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Promote listings in the two neighborhood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the the worst performance neighborhood: Barra da Tijuca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Instant Book usage in the neighborhood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hosts to opt-in for Instant Book channel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Encourage reviews for listings in the neighborhood </a:t>
            </a:r>
            <a:endParaRPr sz="1200"/>
          </a:p>
        </p:txBody>
      </p:sp>
      <p:sp>
        <p:nvSpPr>
          <p:cNvPr id="360" name="Google Shape;360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575250" y="215457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Segments doing well v.s. not well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 v.s. not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677775" y="1919200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Instant Book channel: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100%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11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Inquiries with 15+ interactions: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75%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Listing with 30+ reviews: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Past Booker: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53%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0"/>
          <p:cNvSpPr txBox="1"/>
          <p:nvPr/>
        </p:nvSpPr>
        <p:spPr>
          <a:xfrm>
            <a:off x="4653150" y="1923700"/>
            <a:ext cx="3765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well: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 Me channel: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7%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with &lt;3 interactions: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12%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Listing with 0 reviews: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28%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Booker: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33%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8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of matching supply and demand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0" name="Google Shape;380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1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01400" y="1573125"/>
            <a:ext cx="654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Contacts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Inquiry/reply/accept/book timestamps: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channels: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≤ reply time ≤ accept time ≤ book time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accepted inquiries must be replied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booked inquiries must be accepted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in time ≤ check out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Book 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Accept time = book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Instant book: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= reply time = accept time = book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Guest size ≥ 1, total number of interactions ≥ 1, and message length ≥ 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Listings: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reviews </a:t>
            </a:r>
            <a:r>
              <a:rPr lang="en" sz="1200"/>
              <a:t>≥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Users: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 duplicated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Profile length ≥ 0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727650" y="120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matching supply and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727650" y="1701300"/>
            <a:ext cx="80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Demand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Purpose of travel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Tourists may want to stay closer to local attractions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Business travellers may value accessibility to their meeting locations and the airport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Lead to difficulties in matching users’ exactly needs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Logged-out users/new users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information on prior behaviors and demographic characteristics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Lead to difficulties in personalizing recommendations for 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Supply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Demand</a:t>
            </a:r>
            <a:r>
              <a:rPr lang="en" sz="1400"/>
              <a:t> fulfillment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Unlike usual goods, it is hard to find what kind of listings has a </a:t>
            </a:r>
            <a:r>
              <a:rPr lang="en" sz="1400"/>
              <a:t>considerable</a:t>
            </a:r>
            <a:r>
              <a:rPr lang="en" sz="1400"/>
              <a:t> demand that has not been fulfilled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Lead to potential lack of supply of such listings </a:t>
            </a:r>
            <a:endParaRPr sz="1400"/>
          </a:p>
        </p:txBody>
      </p:sp>
      <p:sp>
        <p:nvSpPr>
          <p:cNvPr id="387" name="Google Shape;387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Additional research methods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research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773700" y="1912850"/>
            <a:ext cx="74856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travel purpose (family, business, etc) to the search criteria and use A/B test to determine  whether it drives more bookings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survey to obtain new/logged-off users’ demographic information and preferences to guide listing recommendation and use A/B test to find whether it drives more bookings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demand fulfilled evaluation methods to manage supply and use A/B test to determine whether it drives more bookings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Observations</a:t>
            </a:r>
            <a:r>
              <a:rPr lang="en"/>
              <a:t> and Treatments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3550" y="1883350"/>
            <a:ext cx="77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Inquiry/reply/accept/book timestamps: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ALL channels: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452 inquiries where the inquiry time &gt; reply time with lags between 1-70 seconds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reply time to be the same as inquiry time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Book it: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257 inquiries accepted but not booked,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152 inquiries where booked but not accepted or book time  ≠ accepted time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>
              <a:solidFill>
                <a:srgbClr val="66666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Instant book: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40 inquiries where inquiry, reply, accept, and booking did not happen at the same hour (allowed the latency of an hour)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819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Observations and Treatments</a:t>
            </a:r>
            <a:r>
              <a:rPr lang="en"/>
              <a:t> </a:t>
            </a:r>
            <a:r>
              <a:rPr lang="en" sz="2100"/>
              <a:t>(Cont.)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3800" y="1894525"/>
            <a:ext cx="711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Guest size: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 inquiries where number of guests is 0: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Listings: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Number of reviews: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41 listings with negative number of reviews: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Replaced with medium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Duplicates: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68 users with duplicate ids: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Remove from analysis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58450" y="1926350"/>
            <a:ext cx="748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guest information from ‘Users’ to ‘Contacts’, by ‘id_guest_anon’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host information from ‘Users’ to ‘Contacts’, by ‘id_host_anon’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Listing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listing information from ‘Listings’ to ‘Contacts’, by ‘id_listing_anon’ in both datasets</a:t>
            </a:r>
            <a:endParaRPr sz="1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23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After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78775" y="40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27,848 valid inquiries were made by 22,540 unique guests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inquiry time varies from 01/01/2016 to 06/30/2016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Inquiries were made for 12,812 unique listings of 8,956 unique hosts</a:t>
            </a:r>
            <a:endParaRPr sz="14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78775" y="19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{D4991BE3-D5B8-4010-B752-9997E3720178}</a:tableStyleId>
              </a:tblPr>
              <a:tblGrid>
                <a:gridCol w="1394750"/>
                <a:gridCol w="1394750"/>
                <a:gridCol w="1394750"/>
                <a:gridCol w="1394750"/>
                <a:gridCol w="1394750"/>
              </a:tblGrid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After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Inquiries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12,828/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12,814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11,659/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11,645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5,482/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5,476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911/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909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8,366/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8,352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7,503/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7,492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4,240/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4,237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3,983/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3,980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 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27,887/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27,848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25,855/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25,819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16,415/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16,395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11,587/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11,571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20000" y="1948050"/>
            <a:ext cx="650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metrics to monitor guest-host matching success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