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aleway"/>
      <p:regular r:id="rId39"/>
      <p:bold r:id="rId40"/>
      <p:italic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D1F29D8-4747-4CD0-AC2B-AACD60F41C5E}">
  <a:tblStyle styleId="{1D1F29D8-4747-4CD0-AC2B-AACD60F41C5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20" Type="http://schemas.openxmlformats.org/officeDocument/2006/relationships/slide" Target="slides/slide14.xml"/><Relationship Id="rId42" Type="http://schemas.openxmlformats.org/officeDocument/2006/relationships/font" Target="fonts/Raleway-boldItalic.fntdata"/><Relationship Id="rId41" Type="http://schemas.openxmlformats.org/officeDocument/2006/relationships/font" Target="fonts/Raleway-italic.fntdata"/><Relationship Id="rId22" Type="http://schemas.openxmlformats.org/officeDocument/2006/relationships/slide" Target="slides/slide16.xml"/><Relationship Id="rId44" Type="http://schemas.openxmlformats.org/officeDocument/2006/relationships/font" Target="fonts/Lato-bold.fntdata"/><Relationship Id="rId21" Type="http://schemas.openxmlformats.org/officeDocument/2006/relationships/slide" Target="slides/slide15.xml"/><Relationship Id="rId43" Type="http://schemas.openxmlformats.org/officeDocument/2006/relationships/font" Target="fonts/Lato-regular.fntdata"/><Relationship Id="rId24" Type="http://schemas.openxmlformats.org/officeDocument/2006/relationships/slide" Target="slides/slide18.xml"/><Relationship Id="rId46" Type="http://schemas.openxmlformats.org/officeDocument/2006/relationships/font" Target="fonts/Lato-boldItalic.fntdata"/><Relationship Id="rId23" Type="http://schemas.openxmlformats.org/officeDocument/2006/relationships/slide" Target="slides/slide17.xml"/><Relationship Id="rId45"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aleway-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Title less technical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031d485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031d485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00e7a71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00e7a71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36b68999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36b68999e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36b68999e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36b68999e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2nd point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36b68999e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36b68999e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percentage to majority</a:t>
            </a:r>
            <a:endParaRPr/>
          </a:p>
          <a:p>
            <a:pPr indent="0" lvl="0" marL="0" rtl="0" algn="l">
              <a:spcBef>
                <a:spcPts val="0"/>
              </a:spcBef>
              <a:spcAft>
                <a:spcPts val="0"/>
              </a:spcAft>
              <a:buNone/>
            </a:pPr>
            <a:r>
              <a:rPr lang="en"/>
              <a:t>Average diff</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36b68999e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36b68999e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031d485a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031d485a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3f07d9bf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3f07d9bf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36b68999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36b68999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2nd point: For all inquiries or successful?</a:t>
            </a:r>
            <a:endParaRPr/>
          </a:p>
          <a:p>
            <a:pPr indent="0" lvl="0" marL="0" rtl="0" algn="l">
              <a:spcBef>
                <a:spcPts val="0"/>
              </a:spcBef>
              <a:spcAft>
                <a:spcPts val="0"/>
              </a:spcAft>
              <a:buNone/>
            </a:pPr>
            <a:r>
              <a:rPr lang="en"/>
              <a:t>Inflextion point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836b68999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36b68999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more than 5 provide higher success rate for both channel, beyond that reciew positively infect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36b68999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36b68999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836b68999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36b68999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836b68999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836b68999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836b68999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36b68999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77ac93633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7ac93633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837f0e2eb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837f0e2eb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37f0e2eb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37f0e2eb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852304823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852304823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83f07d9bf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83f07d9bf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77ac93633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7ac93633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77ac93633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77ac93633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4f4f78d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4f4f78d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800e7a71f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800e7a71f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77ac93633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7ac93633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85ad08ebf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85ad08ebf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52304823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52304823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52304823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52304823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52304823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52304823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4f4f78d7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4f4f78d7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52304823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52304823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031d485a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031d485a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6.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0.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5.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9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Airbnb Data Challenge EDA</a:t>
            </a:r>
            <a:endParaRPr/>
          </a:p>
        </p:txBody>
      </p:sp>
      <p:sp>
        <p:nvSpPr>
          <p:cNvPr id="87" name="Google Shape;87;p13"/>
          <p:cNvSpPr txBox="1"/>
          <p:nvPr>
            <p:ph idx="1" type="subTitle"/>
          </p:nvPr>
        </p:nvSpPr>
        <p:spPr>
          <a:xfrm>
            <a:off x="917700" y="2171950"/>
            <a:ext cx="7688100" cy="21801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AutoNum type="romanUcPeriod"/>
            </a:pPr>
            <a:r>
              <a:rPr lang="en" sz="2400"/>
              <a:t>Understand dataset</a:t>
            </a:r>
            <a:endParaRPr sz="2400"/>
          </a:p>
          <a:p>
            <a:pPr indent="-381000" lvl="0" marL="457200" rtl="0" algn="l">
              <a:lnSpc>
                <a:spcPct val="150000"/>
              </a:lnSpc>
              <a:spcBef>
                <a:spcPts val="0"/>
              </a:spcBef>
              <a:spcAft>
                <a:spcPts val="0"/>
              </a:spcAft>
              <a:buSzPts val="2400"/>
              <a:buAutoNum type="romanUcPeriod"/>
            </a:pPr>
            <a:r>
              <a:rPr lang="en" sz="2400"/>
              <a:t>Univariate analysis</a:t>
            </a:r>
            <a:endParaRPr sz="2400"/>
          </a:p>
          <a:p>
            <a:pPr indent="-381000" lvl="0" marL="457200" rtl="0" algn="l">
              <a:lnSpc>
                <a:spcPct val="150000"/>
              </a:lnSpc>
              <a:spcBef>
                <a:spcPts val="0"/>
              </a:spcBef>
              <a:spcAft>
                <a:spcPts val="0"/>
              </a:spcAft>
              <a:buSzPts val="2400"/>
              <a:buAutoNum type="romanUcPeriod"/>
            </a:pPr>
            <a:r>
              <a:rPr lang="en" sz="2400"/>
              <a:t>Bivariate analysis</a:t>
            </a:r>
            <a:endParaRPr sz="2400"/>
          </a:p>
          <a:p>
            <a:pPr indent="-381000" lvl="0" marL="457200" rtl="0" algn="l">
              <a:lnSpc>
                <a:spcPct val="150000"/>
              </a:lnSpc>
              <a:spcBef>
                <a:spcPts val="0"/>
              </a:spcBef>
              <a:spcAft>
                <a:spcPts val="0"/>
              </a:spcAft>
              <a:buSzPts val="2400"/>
              <a:buAutoNum type="romanUcPeriod"/>
            </a:pPr>
            <a:r>
              <a:rPr lang="en" sz="2400"/>
              <a:t>Multivariate analysis</a:t>
            </a:r>
            <a:endParaRPr sz="2400"/>
          </a:p>
        </p:txBody>
      </p:sp>
      <p:sp>
        <p:nvSpPr>
          <p:cNvPr id="88" name="Google Shape;88;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27650" y="1126900"/>
            <a:ext cx="7688700" cy="46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3 Channels</a:t>
            </a:r>
            <a:endParaRPr/>
          </a:p>
        </p:txBody>
      </p:sp>
      <p:sp>
        <p:nvSpPr>
          <p:cNvPr id="149" name="Google Shape;149;p22"/>
          <p:cNvSpPr txBox="1"/>
          <p:nvPr>
            <p:ph idx="1" type="body"/>
          </p:nvPr>
        </p:nvSpPr>
        <p:spPr>
          <a:xfrm>
            <a:off x="355200" y="3595438"/>
            <a:ext cx="9144000" cy="1008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Almost h</a:t>
            </a:r>
            <a:r>
              <a:rPr lang="en"/>
              <a:t>alf (47%) of the inquiries are made through Contact Me channel</a:t>
            </a:r>
            <a:endParaRPr/>
          </a:p>
          <a:p>
            <a:pPr indent="-311150" lvl="0" marL="457200" rtl="0" algn="l">
              <a:spcBef>
                <a:spcPts val="0"/>
              </a:spcBef>
              <a:spcAft>
                <a:spcPts val="0"/>
              </a:spcAft>
              <a:buSzPts val="1300"/>
              <a:buChar char="●"/>
            </a:pPr>
            <a:r>
              <a:rPr lang="en"/>
              <a:t>The rest of the inquiries were made in Book It (29%) and Instant Book (24%)</a:t>
            </a:r>
            <a:endParaRPr/>
          </a:p>
          <a:p>
            <a:pPr indent="-311150" lvl="0" marL="457200" rtl="0" algn="l">
              <a:spcBef>
                <a:spcPts val="0"/>
              </a:spcBef>
              <a:spcAft>
                <a:spcPts val="0"/>
              </a:spcAft>
              <a:buSzPts val="1300"/>
              <a:buChar char="●"/>
            </a:pPr>
            <a:r>
              <a:rPr lang="en"/>
              <a:t>Contact Me and Book It does not differ much in terms of reply rate, 91% vs. 89%, and acceptance rate 46% v.s. 54%</a:t>
            </a:r>
            <a:endParaRPr/>
          </a:p>
          <a:p>
            <a:pPr indent="-311150" lvl="0" marL="457200" rtl="0" algn="l">
              <a:spcBef>
                <a:spcPts val="0"/>
              </a:spcBef>
              <a:spcAft>
                <a:spcPts val="0"/>
              </a:spcAft>
              <a:buSzPts val="1300"/>
              <a:buChar char="●"/>
            </a:pPr>
            <a:r>
              <a:rPr lang="en"/>
              <a:t>However, Contact Me channel has a low booking rate (17%)</a:t>
            </a:r>
            <a:endParaRPr/>
          </a:p>
        </p:txBody>
      </p:sp>
      <p:sp>
        <p:nvSpPr>
          <p:cNvPr id="150" name="Google Shape;150;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1" name="Google Shape;151;p22"/>
          <p:cNvSpPr txBox="1"/>
          <p:nvPr/>
        </p:nvSpPr>
        <p:spPr>
          <a:xfrm>
            <a:off x="355200" y="4681000"/>
            <a:ext cx="88989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chemeClr val="accent1"/>
                </a:solidFill>
                <a:latin typeface="Lato"/>
                <a:ea typeface="Lato"/>
                <a:cs typeface="Lato"/>
                <a:sym typeface="Lato"/>
              </a:rPr>
              <a:t>*Reply rate = # inquiries replied/</a:t>
            </a:r>
            <a:r>
              <a:rPr lang="en" sz="900">
                <a:solidFill>
                  <a:schemeClr val="accent1"/>
                </a:solidFill>
                <a:latin typeface="Lato"/>
                <a:ea typeface="Lato"/>
                <a:cs typeface="Lato"/>
                <a:sym typeface="Lato"/>
              </a:rPr>
              <a:t># inquiries made, acceptance rate = # inquiries accepted/# inquiries replied</a:t>
            </a:r>
            <a:r>
              <a:rPr lang="en" sz="1000">
                <a:latin typeface="Lato"/>
                <a:ea typeface="Lato"/>
                <a:cs typeface="Lato"/>
                <a:sym typeface="Lato"/>
              </a:rPr>
              <a:t>, </a:t>
            </a:r>
            <a:r>
              <a:rPr lang="en" sz="900">
                <a:solidFill>
                  <a:schemeClr val="accent1"/>
                </a:solidFill>
                <a:latin typeface="Lato"/>
                <a:ea typeface="Lato"/>
                <a:cs typeface="Lato"/>
                <a:sym typeface="Lato"/>
              </a:rPr>
              <a:t>booking rate = # inquiries book/# inquiries accepted.</a:t>
            </a:r>
            <a:endParaRPr sz="1000">
              <a:latin typeface="Lato"/>
              <a:ea typeface="Lato"/>
              <a:cs typeface="Lato"/>
              <a:sym typeface="Lato"/>
            </a:endParaRPr>
          </a:p>
          <a:p>
            <a:pPr indent="0" lvl="0" marL="0" rtl="0" algn="l">
              <a:lnSpc>
                <a:spcPct val="100000"/>
              </a:lnSpc>
              <a:spcBef>
                <a:spcPts val="1600"/>
              </a:spcBef>
              <a:spcAft>
                <a:spcPts val="1600"/>
              </a:spcAft>
              <a:buNone/>
            </a:pPr>
            <a:r>
              <a:t/>
            </a:r>
            <a:endParaRPr sz="900">
              <a:solidFill>
                <a:schemeClr val="accent1"/>
              </a:solidFill>
              <a:latin typeface="Lato"/>
              <a:ea typeface="Lato"/>
              <a:cs typeface="Lato"/>
              <a:sym typeface="Lato"/>
            </a:endParaRPr>
          </a:p>
        </p:txBody>
      </p:sp>
      <p:pic>
        <p:nvPicPr>
          <p:cNvPr id="152" name="Google Shape;152;p22"/>
          <p:cNvPicPr preferRelativeResize="0"/>
          <p:nvPr/>
        </p:nvPicPr>
        <p:blipFill>
          <a:blip r:embed="rId3">
            <a:alphaModFix/>
          </a:blip>
          <a:stretch>
            <a:fillRect/>
          </a:stretch>
        </p:blipFill>
        <p:spPr>
          <a:xfrm>
            <a:off x="404875" y="1657313"/>
            <a:ext cx="4620320" cy="1722074"/>
          </a:xfrm>
          <a:prstGeom prst="rect">
            <a:avLst/>
          </a:prstGeom>
          <a:noFill/>
          <a:ln>
            <a:noFill/>
          </a:ln>
        </p:spPr>
      </p:pic>
      <p:pic>
        <p:nvPicPr>
          <p:cNvPr id="153" name="Google Shape;153;p22"/>
          <p:cNvPicPr preferRelativeResize="0"/>
          <p:nvPr/>
        </p:nvPicPr>
        <p:blipFill>
          <a:blip r:embed="rId4">
            <a:alphaModFix/>
          </a:blip>
          <a:stretch>
            <a:fillRect/>
          </a:stretch>
        </p:blipFill>
        <p:spPr>
          <a:xfrm>
            <a:off x="5266075" y="1531389"/>
            <a:ext cx="3553575" cy="2080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727650" y="1244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Interaction</a:t>
            </a:r>
            <a:endParaRPr/>
          </a:p>
        </p:txBody>
      </p:sp>
      <p:sp>
        <p:nvSpPr>
          <p:cNvPr id="159" name="Google Shape;159;p23"/>
          <p:cNvSpPr txBox="1"/>
          <p:nvPr>
            <p:ph idx="1" type="body"/>
          </p:nvPr>
        </p:nvSpPr>
        <p:spPr>
          <a:xfrm>
            <a:off x="629925" y="4362250"/>
            <a:ext cx="8192700" cy="83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a:t>
            </a:r>
            <a:r>
              <a:rPr lang="en"/>
              <a:t>ajority of the inquiries in Contact Me (50%) channel and Book It (33%) have no more than 3 interactions</a:t>
            </a:r>
            <a:endParaRPr/>
          </a:p>
          <a:p>
            <a:pPr indent="-311150" lvl="0" marL="457200" rtl="0" algn="l">
              <a:spcBef>
                <a:spcPts val="0"/>
              </a:spcBef>
              <a:spcAft>
                <a:spcPts val="0"/>
              </a:spcAft>
              <a:buSzPts val="1300"/>
              <a:buChar char="●"/>
            </a:pPr>
            <a:r>
              <a:rPr lang="en"/>
              <a:t>Contact Me channel has a lower average interactions (6) than Book It (9)</a:t>
            </a:r>
            <a:endParaRPr/>
          </a:p>
        </p:txBody>
      </p:sp>
      <p:sp>
        <p:nvSpPr>
          <p:cNvPr id="160" name="Google Shape;160;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1" name="Google Shape;161;p23"/>
          <p:cNvPicPr preferRelativeResize="0"/>
          <p:nvPr/>
        </p:nvPicPr>
        <p:blipFill>
          <a:blip r:embed="rId3">
            <a:alphaModFix/>
          </a:blip>
          <a:stretch>
            <a:fillRect/>
          </a:stretch>
        </p:blipFill>
        <p:spPr>
          <a:xfrm>
            <a:off x="366250" y="1750600"/>
            <a:ext cx="3468425" cy="2424775"/>
          </a:xfrm>
          <a:prstGeom prst="rect">
            <a:avLst/>
          </a:prstGeom>
          <a:noFill/>
          <a:ln>
            <a:noFill/>
          </a:ln>
        </p:spPr>
      </p:pic>
      <p:pic>
        <p:nvPicPr>
          <p:cNvPr id="162" name="Google Shape;162;p23"/>
          <p:cNvPicPr preferRelativeResize="0"/>
          <p:nvPr/>
        </p:nvPicPr>
        <p:blipFill>
          <a:blip r:embed="rId4">
            <a:alphaModFix/>
          </a:blip>
          <a:stretch>
            <a:fillRect/>
          </a:stretch>
        </p:blipFill>
        <p:spPr>
          <a:xfrm>
            <a:off x="3721625" y="1840375"/>
            <a:ext cx="5147478" cy="233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773325" y="12744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Lead time</a:t>
            </a:r>
            <a:endParaRPr/>
          </a:p>
        </p:txBody>
      </p:sp>
      <p:sp>
        <p:nvSpPr>
          <p:cNvPr id="168" name="Google Shape;16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9" name="Google Shape;169;p24"/>
          <p:cNvPicPr preferRelativeResize="0"/>
          <p:nvPr/>
        </p:nvPicPr>
        <p:blipFill>
          <a:blip r:embed="rId3">
            <a:alphaModFix/>
          </a:blip>
          <a:stretch>
            <a:fillRect/>
          </a:stretch>
        </p:blipFill>
        <p:spPr>
          <a:xfrm>
            <a:off x="3824850" y="1874038"/>
            <a:ext cx="5120074" cy="2133600"/>
          </a:xfrm>
          <a:prstGeom prst="rect">
            <a:avLst/>
          </a:prstGeom>
          <a:noFill/>
          <a:ln>
            <a:noFill/>
          </a:ln>
        </p:spPr>
      </p:pic>
      <p:pic>
        <p:nvPicPr>
          <p:cNvPr id="170" name="Google Shape;170;p24"/>
          <p:cNvPicPr preferRelativeResize="0"/>
          <p:nvPr/>
        </p:nvPicPr>
        <p:blipFill>
          <a:blip r:embed="rId4">
            <a:alphaModFix/>
          </a:blip>
          <a:stretch>
            <a:fillRect/>
          </a:stretch>
        </p:blipFill>
        <p:spPr>
          <a:xfrm>
            <a:off x="361175" y="1856650"/>
            <a:ext cx="3434174" cy="2150975"/>
          </a:xfrm>
          <a:prstGeom prst="rect">
            <a:avLst/>
          </a:prstGeom>
          <a:noFill/>
          <a:ln>
            <a:noFill/>
          </a:ln>
        </p:spPr>
      </p:pic>
      <p:sp>
        <p:nvSpPr>
          <p:cNvPr id="171" name="Google Shape;171;p24"/>
          <p:cNvSpPr txBox="1"/>
          <p:nvPr/>
        </p:nvSpPr>
        <p:spPr>
          <a:xfrm>
            <a:off x="435000" y="4122700"/>
            <a:ext cx="8274000" cy="7596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Lead time ranges from 0 - 430 days for all inquiries, where the majority (75%) are shorter than 62 days </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Contact me channel has longer lead time(82 days) and instant book has shorter lead time (55 days) on average</a:t>
            </a:r>
            <a:endParaRPr sz="1300">
              <a:solidFill>
                <a:schemeClr val="accent1"/>
              </a:solidFill>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Duration of stay</a:t>
            </a:r>
            <a:endParaRPr/>
          </a:p>
        </p:txBody>
      </p:sp>
      <p:sp>
        <p:nvSpPr>
          <p:cNvPr id="177" name="Google Shape;177;p25"/>
          <p:cNvSpPr txBox="1"/>
          <p:nvPr>
            <p:ph idx="1" type="body"/>
          </p:nvPr>
        </p:nvSpPr>
        <p:spPr>
          <a:xfrm>
            <a:off x="729450" y="4153925"/>
            <a:ext cx="7688700" cy="704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majority (55%) of the inquiries are for 2-5 days of stays for all channels</a:t>
            </a:r>
            <a:endParaRPr/>
          </a:p>
          <a:p>
            <a:pPr indent="-311150" lvl="0" marL="457200" rtl="0" algn="l">
              <a:spcBef>
                <a:spcPts val="0"/>
              </a:spcBef>
              <a:spcAft>
                <a:spcPts val="0"/>
              </a:spcAft>
              <a:buSzPts val="1300"/>
              <a:buChar char="●"/>
            </a:pPr>
            <a:r>
              <a:rPr lang="en"/>
              <a:t>W</a:t>
            </a:r>
            <a:r>
              <a:rPr lang="en"/>
              <a:t>hen the length of stay is longer than 15 days, this inquiry is more likely to be made in Contact Me channel as 73% of all such inquiries fall under Contact Me channel</a:t>
            </a:r>
            <a:endParaRPr/>
          </a:p>
          <a:p>
            <a:pPr indent="-311150" lvl="0" marL="457200" rtl="0" algn="l">
              <a:spcBef>
                <a:spcPts val="0"/>
              </a:spcBef>
              <a:spcAft>
                <a:spcPts val="0"/>
              </a:spcAft>
              <a:buSzPts val="1300"/>
              <a:buChar char="●"/>
            </a:pPr>
            <a:r>
              <a:rPr lang="en"/>
              <a:t>Contact me </a:t>
            </a:r>
            <a:r>
              <a:rPr lang="en"/>
              <a:t>channel has longer length of stay than other channels on average</a:t>
            </a:r>
            <a:endParaRPr/>
          </a:p>
        </p:txBody>
      </p:sp>
      <p:sp>
        <p:nvSpPr>
          <p:cNvPr id="178" name="Google Shape;178;p2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25"/>
          <p:cNvPicPr preferRelativeResize="0"/>
          <p:nvPr/>
        </p:nvPicPr>
        <p:blipFill>
          <a:blip r:embed="rId3">
            <a:alphaModFix/>
          </a:blip>
          <a:stretch>
            <a:fillRect/>
          </a:stretch>
        </p:blipFill>
        <p:spPr>
          <a:xfrm>
            <a:off x="0" y="1914850"/>
            <a:ext cx="4009525" cy="2163450"/>
          </a:xfrm>
          <a:prstGeom prst="rect">
            <a:avLst/>
          </a:prstGeom>
          <a:noFill/>
          <a:ln>
            <a:noFill/>
          </a:ln>
        </p:spPr>
      </p:pic>
      <p:pic>
        <p:nvPicPr>
          <p:cNvPr id="180" name="Google Shape;180;p25"/>
          <p:cNvPicPr preferRelativeResize="0"/>
          <p:nvPr/>
        </p:nvPicPr>
        <p:blipFill>
          <a:blip r:embed="rId4">
            <a:alphaModFix/>
          </a:blip>
          <a:stretch>
            <a:fillRect/>
          </a:stretch>
        </p:blipFill>
        <p:spPr>
          <a:xfrm>
            <a:off x="4009525" y="2025525"/>
            <a:ext cx="5131999" cy="2215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93560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Guest size</a:t>
            </a:r>
            <a:endParaRPr/>
          </a:p>
        </p:txBody>
      </p:sp>
      <p:sp>
        <p:nvSpPr>
          <p:cNvPr id="186" name="Google Shape;186;p26"/>
          <p:cNvSpPr txBox="1"/>
          <p:nvPr>
            <p:ph idx="1" type="body"/>
          </p:nvPr>
        </p:nvSpPr>
        <p:spPr>
          <a:xfrm>
            <a:off x="613550" y="4199000"/>
            <a:ext cx="8332800" cy="927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86% of</a:t>
            </a:r>
            <a:r>
              <a:rPr lang="en"/>
              <a:t> the inquiries are for no more than 4  guests and 38% of the inquiries are for 2 guests for all channels</a:t>
            </a:r>
            <a:endParaRPr/>
          </a:p>
          <a:p>
            <a:pPr indent="-311150" lvl="0" marL="457200" rtl="0" algn="l">
              <a:spcBef>
                <a:spcPts val="0"/>
              </a:spcBef>
              <a:spcAft>
                <a:spcPts val="0"/>
              </a:spcAft>
              <a:buSzPts val="1300"/>
              <a:buChar char="●"/>
            </a:pPr>
            <a:r>
              <a:rPr lang="en"/>
              <a:t>Inquiries for 2 guests are most common for 3 channels</a:t>
            </a:r>
            <a:endParaRPr/>
          </a:p>
          <a:p>
            <a:pPr indent="-311150" lvl="0" marL="457200" rtl="0" algn="l">
              <a:spcBef>
                <a:spcPts val="0"/>
              </a:spcBef>
              <a:spcAft>
                <a:spcPts val="0"/>
              </a:spcAft>
              <a:buSzPts val="1300"/>
              <a:buChar char="●"/>
            </a:pPr>
            <a:r>
              <a:rPr lang="en"/>
              <a:t>Contact me has higher average guest size (3) than instant book</a:t>
            </a:r>
            <a:endParaRPr/>
          </a:p>
        </p:txBody>
      </p:sp>
      <p:sp>
        <p:nvSpPr>
          <p:cNvPr id="187" name="Google Shape;187;p2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8" name="Google Shape;188;p26"/>
          <p:cNvPicPr preferRelativeResize="0"/>
          <p:nvPr/>
        </p:nvPicPr>
        <p:blipFill>
          <a:blip r:embed="rId3">
            <a:alphaModFix/>
          </a:blip>
          <a:stretch>
            <a:fillRect/>
          </a:stretch>
        </p:blipFill>
        <p:spPr>
          <a:xfrm>
            <a:off x="358875" y="1939875"/>
            <a:ext cx="3164375" cy="2040350"/>
          </a:xfrm>
          <a:prstGeom prst="rect">
            <a:avLst/>
          </a:prstGeom>
          <a:noFill/>
          <a:ln>
            <a:noFill/>
          </a:ln>
        </p:spPr>
      </p:pic>
      <p:pic>
        <p:nvPicPr>
          <p:cNvPr id="189" name="Google Shape;189;p26"/>
          <p:cNvPicPr preferRelativeResize="0"/>
          <p:nvPr/>
        </p:nvPicPr>
        <p:blipFill>
          <a:blip r:embed="rId4">
            <a:alphaModFix/>
          </a:blip>
          <a:stretch>
            <a:fillRect/>
          </a:stretch>
        </p:blipFill>
        <p:spPr>
          <a:xfrm>
            <a:off x="3562650" y="2029238"/>
            <a:ext cx="5338075" cy="199437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727650" y="1252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Reviews</a:t>
            </a:r>
            <a:endParaRPr/>
          </a:p>
        </p:txBody>
      </p:sp>
      <p:sp>
        <p:nvSpPr>
          <p:cNvPr id="195" name="Google Shape;195;p27"/>
          <p:cNvSpPr txBox="1"/>
          <p:nvPr>
            <p:ph idx="1" type="body"/>
          </p:nvPr>
        </p:nvSpPr>
        <p:spPr>
          <a:xfrm>
            <a:off x="478700" y="3881150"/>
            <a:ext cx="8694900" cy="764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Most (57%) of the listings have no more than 5 reviews for all channels</a:t>
            </a:r>
            <a:endParaRPr sz="1100"/>
          </a:p>
          <a:p>
            <a:pPr indent="-298450" lvl="0" marL="457200" rtl="0" algn="l">
              <a:spcBef>
                <a:spcPts val="0"/>
              </a:spcBef>
              <a:spcAft>
                <a:spcPts val="0"/>
              </a:spcAft>
              <a:buSzPts val="1100"/>
              <a:buChar char="●"/>
            </a:pPr>
            <a:r>
              <a:rPr lang="en" sz="1100"/>
              <a:t>When a listing has no reviews, an inquiry to this listing is more likely to be made in the Contact Me channel</a:t>
            </a:r>
            <a:endParaRPr sz="1100"/>
          </a:p>
          <a:p>
            <a:pPr indent="-298450" lvl="0" marL="457200" rtl="0" algn="l">
              <a:spcBef>
                <a:spcPts val="0"/>
              </a:spcBef>
              <a:spcAft>
                <a:spcPts val="0"/>
              </a:spcAft>
              <a:buSzPts val="1100"/>
              <a:buChar char="●"/>
            </a:pPr>
            <a:r>
              <a:rPr lang="en" sz="1100"/>
              <a:t>Listings with less than 5 reviews are most common for contact me and book it channels, whereas listings with 31 - 100 reviews are popular in instant book as well</a:t>
            </a:r>
            <a:endParaRPr sz="1100"/>
          </a:p>
          <a:p>
            <a:pPr indent="-298450" lvl="0" marL="457200" rtl="0" algn="l">
              <a:spcBef>
                <a:spcPts val="0"/>
              </a:spcBef>
              <a:spcAft>
                <a:spcPts val="0"/>
              </a:spcAft>
              <a:buSzPts val="1100"/>
              <a:buChar char="●"/>
            </a:pPr>
            <a:r>
              <a:rPr lang="en" sz="1100"/>
              <a:t>Majority (55%) of inquiries for listings with more than 100 reviews are made in instant book channel</a:t>
            </a:r>
            <a:endParaRPr sz="1100"/>
          </a:p>
          <a:p>
            <a:pPr indent="-298450" lvl="0" marL="457200" rtl="0" algn="l">
              <a:spcBef>
                <a:spcPts val="0"/>
              </a:spcBef>
              <a:spcAft>
                <a:spcPts val="0"/>
              </a:spcAft>
              <a:buSzPts val="1100"/>
              <a:buChar char="●"/>
            </a:pPr>
            <a:r>
              <a:rPr lang="en" sz="1100"/>
              <a:t>Inquiries made through instant book channel have more reviews on average</a:t>
            </a:r>
            <a:endParaRPr sz="1100"/>
          </a:p>
          <a:p>
            <a:pPr indent="0" lvl="0" marL="0" rtl="0" algn="l">
              <a:spcBef>
                <a:spcPts val="1600"/>
              </a:spcBef>
              <a:spcAft>
                <a:spcPts val="1600"/>
              </a:spcAft>
              <a:buNone/>
            </a:pPr>
            <a:r>
              <a:t/>
            </a:r>
            <a:endParaRPr sz="1100"/>
          </a:p>
        </p:txBody>
      </p:sp>
      <p:sp>
        <p:nvSpPr>
          <p:cNvPr id="196" name="Google Shape;196;p2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7" name="Google Shape;197;p27"/>
          <p:cNvPicPr preferRelativeResize="0"/>
          <p:nvPr/>
        </p:nvPicPr>
        <p:blipFill>
          <a:blip r:embed="rId3">
            <a:alphaModFix/>
          </a:blip>
          <a:stretch>
            <a:fillRect/>
          </a:stretch>
        </p:blipFill>
        <p:spPr>
          <a:xfrm>
            <a:off x="189275" y="1787500"/>
            <a:ext cx="3638050" cy="2130275"/>
          </a:xfrm>
          <a:prstGeom prst="rect">
            <a:avLst/>
          </a:prstGeom>
          <a:noFill/>
          <a:ln>
            <a:noFill/>
          </a:ln>
        </p:spPr>
      </p:pic>
      <p:pic>
        <p:nvPicPr>
          <p:cNvPr id="198" name="Google Shape;198;p27"/>
          <p:cNvPicPr preferRelativeResize="0"/>
          <p:nvPr/>
        </p:nvPicPr>
        <p:blipFill>
          <a:blip r:embed="rId4">
            <a:alphaModFix/>
          </a:blip>
          <a:stretch>
            <a:fillRect/>
          </a:stretch>
        </p:blipFill>
        <p:spPr>
          <a:xfrm>
            <a:off x="3797825" y="1858725"/>
            <a:ext cx="5303889" cy="2130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727650" y="1252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Reply time* </a:t>
            </a:r>
            <a:endParaRPr sz="1400"/>
          </a:p>
        </p:txBody>
      </p:sp>
      <p:sp>
        <p:nvSpPr>
          <p:cNvPr id="204" name="Google Shape;204;p28"/>
          <p:cNvSpPr txBox="1"/>
          <p:nvPr>
            <p:ph idx="1" type="body"/>
          </p:nvPr>
        </p:nvSpPr>
        <p:spPr>
          <a:xfrm>
            <a:off x="663075" y="3945700"/>
            <a:ext cx="7688700" cy="5352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95% of the inquiries in both channels are replied within 1 day</a:t>
            </a:r>
            <a:endParaRPr sz="1100"/>
          </a:p>
          <a:p>
            <a:pPr indent="-298450" lvl="0" marL="457200" rtl="0" algn="l">
              <a:spcBef>
                <a:spcPts val="0"/>
              </a:spcBef>
              <a:spcAft>
                <a:spcPts val="0"/>
              </a:spcAft>
              <a:buSzPts val="1100"/>
              <a:buChar char="●"/>
            </a:pPr>
            <a:r>
              <a:rPr lang="en" sz="1100"/>
              <a:t>14% of the inquiries are replied with in 1 - 3 hours</a:t>
            </a:r>
            <a:endParaRPr sz="1100"/>
          </a:p>
          <a:p>
            <a:pPr indent="-298450" lvl="0" marL="457200" rtl="0" algn="l">
              <a:spcBef>
                <a:spcPts val="0"/>
              </a:spcBef>
              <a:spcAft>
                <a:spcPts val="0"/>
              </a:spcAft>
              <a:buSzPts val="1100"/>
              <a:buChar char="●"/>
            </a:pPr>
            <a:r>
              <a:rPr lang="en" sz="1100"/>
              <a:t>Longest reply time is 6 days for contact me channel 410 days for book it channel</a:t>
            </a:r>
            <a:endParaRPr sz="1100"/>
          </a:p>
          <a:p>
            <a:pPr indent="-298450" lvl="0" marL="457200" rtl="0" algn="l">
              <a:spcBef>
                <a:spcPts val="0"/>
              </a:spcBef>
              <a:spcAft>
                <a:spcPts val="0"/>
              </a:spcAft>
              <a:buSzPts val="1100"/>
              <a:buChar char="●"/>
            </a:pPr>
            <a:r>
              <a:rPr lang="en" sz="1100"/>
              <a:t>Reply time in contact me channel is longer than book it channel on average</a:t>
            </a:r>
            <a:endParaRPr sz="1100"/>
          </a:p>
        </p:txBody>
      </p:sp>
      <p:sp>
        <p:nvSpPr>
          <p:cNvPr id="205" name="Google Shape;205;p2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6" name="Google Shape;206;p28"/>
          <p:cNvPicPr preferRelativeResize="0"/>
          <p:nvPr/>
        </p:nvPicPr>
        <p:blipFill>
          <a:blip r:embed="rId3">
            <a:alphaModFix/>
          </a:blip>
          <a:stretch>
            <a:fillRect/>
          </a:stretch>
        </p:blipFill>
        <p:spPr>
          <a:xfrm>
            <a:off x="4171825" y="1740775"/>
            <a:ext cx="4723947" cy="2009575"/>
          </a:xfrm>
          <a:prstGeom prst="rect">
            <a:avLst/>
          </a:prstGeom>
          <a:noFill/>
          <a:ln>
            <a:noFill/>
          </a:ln>
        </p:spPr>
      </p:pic>
      <p:pic>
        <p:nvPicPr>
          <p:cNvPr id="207" name="Google Shape;207;p28"/>
          <p:cNvPicPr preferRelativeResize="0"/>
          <p:nvPr/>
        </p:nvPicPr>
        <p:blipFill>
          <a:blip r:embed="rId4">
            <a:alphaModFix/>
          </a:blip>
          <a:stretch>
            <a:fillRect/>
          </a:stretch>
        </p:blipFill>
        <p:spPr>
          <a:xfrm>
            <a:off x="277750" y="1740775"/>
            <a:ext cx="3726525" cy="2136775"/>
          </a:xfrm>
          <a:prstGeom prst="rect">
            <a:avLst/>
          </a:prstGeom>
          <a:noFill/>
          <a:ln>
            <a:noFill/>
          </a:ln>
        </p:spPr>
      </p:pic>
      <p:sp>
        <p:nvSpPr>
          <p:cNvPr id="208" name="Google Shape;208;p28"/>
          <p:cNvSpPr txBox="1"/>
          <p:nvPr/>
        </p:nvSpPr>
        <p:spPr>
          <a:xfrm>
            <a:off x="5550300" y="4836000"/>
            <a:ext cx="3063000" cy="1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accent1"/>
                </a:solidFill>
                <a:latin typeface="Lato"/>
                <a:ea typeface="Lato"/>
                <a:cs typeface="Lato"/>
                <a:sym typeface="Lato"/>
              </a:rPr>
              <a:t>*Inquiries where reply time = accept time are filtered out </a:t>
            </a:r>
            <a:endParaRPr sz="400">
              <a:solidFill>
                <a:schemeClr val="accen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1504450" y="2203750"/>
            <a:ext cx="7145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III. Bivariate Analysis </a:t>
            </a:r>
            <a:r>
              <a:rPr lang="en" sz="1500"/>
              <a:t>(Contact Me and Book It channel only)</a:t>
            </a:r>
            <a:endParaRPr sz="1500"/>
          </a:p>
        </p:txBody>
      </p:sp>
      <p:sp>
        <p:nvSpPr>
          <p:cNvPr id="214" name="Google Shape;214;p2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0"/>
          <p:cNvSpPr txBox="1"/>
          <p:nvPr>
            <p:ph type="title"/>
          </p:nvPr>
        </p:nvSpPr>
        <p:spPr>
          <a:xfrm>
            <a:off x="841475" y="1164500"/>
            <a:ext cx="7078800" cy="6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nteractions* and Booking rate</a:t>
            </a:r>
            <a:r>
              <a:rPr lang="en" sz="2000"/>
              <a:t> </a:t>
            </a:r>
            <a:endParaRPr sz="2000"/>
          </a:p>
          <a:p>
            <a:pPr indent="0" lvl="0" marL="0" rtl="0" algn="l">
              <a:spcBef>
                <a:spcPts val="0"/>
              </a:spcBef>
              <a:spcAft>
                <a:spcPts val="0"/>
              </a:spcAft>
              <a:buNone/>
            </a:pPr>
            <a:r>
              <a:t/>
            </a:r>
            <a:endParaRPr/>
          </a:p>
        </p:txBody>
      </p:sp>
      <p:sp>
        <p:nvSpPr>
          <p:cNvPr id="220" name="Google Shape;220;p30"/>
          <p:cNvSpPr txBox="1"/>
          <p:nvPr>
            <p:ph idx="1" type="body"/>
          </p:nvPr>
        </p:nvSpPr>
        <p:spPr>
          <a:xfrm>
            <a:off x="309600" y="3543063"/>
            <a:ext cx="8834400" cy="957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Majority (65%) </a:t>
            </a:r>
            <a:r>
              <a:rPr lang="en"/>
              <a:t>of the inquiries that have no more than 3 interactions fall under Contact Me channel</a:t>
            </a:r>
            <a:endParaRPr/>
          </a:p>
          <a:p>
            <a:pPr indent="-311150" lvl="0" marL="457200" rtl="0" algn="l">
              <a:spcBef>
                <a:spcPts val="0"/>
              </a:spcBef>
              <a:spcAft>
                <a:spcPts val="0"/>
              </a:spcAft>
              <a:buSzPts val="1300"/>
              <a:buChar char="●"/>
            </a:pPr>
            <a:r>
              <a:rPr lang="en"/>
              <a:t>More interactions are associated with higher booking rate for both channels, while t</a:t>
            </a:r>
            <a:r>
              <a:rPr lang="en"/>
              <a:t>he effect is stronger </a:t>
            </a:r>
            <a:r>
              <a:rPr lang="en"/>
              <a:t>for book it channel </a:t>
            </a:r>
            <a:endParaRPr/>
          </a:p>
          <a:p>
            <a:pPr indent="-311150" lvl="0" marL="457200" rtl="0" algn="l">
              <a:spcBef>
                <a:spcPts val="0"/>
              </a:spcBef>
              <a:spcAft>
                <a:spcPts val="0"/>
              </a:spcAft>
              <a:buSzPts val="1300"/>
              <a:buChar char="●"/>
            </a:pPr>
            <a:r>
              <a:rPr lang="en"/>
              <a:t>After 25 interactions for contact me channel and after 20 interactions for book it channel, the increase starts to slow down</a:t>
            </a:r>
            <a:endParaRPr/>
          </a:p>
        </p:txBody>
      </p:sp>
      <p:sp>
        <p:nvSpPr>
          <p:cNvPr id="221" name="Google Shape;221;p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2" name="Google Shape;222;p30"/>
          <p:cNvSpPr txBox="1"/>
          <p:nvPr/>
        </p:nvSpPr>
        <p:spPr>
          <a:xfrm>
            <a:off x="531750" y="4795450"/>
            <a:ext cx="8656500" cy="3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ato"/>
                <a:ea typeface="Lato"/>
                <a:cs typeface="Lato"/>
                <a:sym typeface="Lato"/>
              </a:rPr>
              <a:t>* The dataset provided has no flag for us to differentiation when an interaction has been made, therefore interactions include interactions both before and after a booking has been made.</a:t>
            </a:r>
            <a:endParaRPr sz="800">
              <a:latin typeface="Lato"/>
              <a:ea typeface="Lato"/>
              <a:cs typeface="Lato"/>
              <a:sym typeface="Lato"/>
            </a:endParaRPr>
          </a:p>
        </p:txBody>
      </p:sp>
      <p:pic>
        <p:nvPicPr>
          <p:cNvPr id="223" name="Google Shape;223;p30"/>
          <p:cNvPicPr preferRelativeResize="0"/>
          <p:nvPr/>
        </p:nvPicPr>
        <p:blipFill>
          <a:blip r:embed="rId3">
            <a:alphaModFix/>
          </a:blip>
          <a:stretch>
            <a:fillRect/>
          </a:stretch>
        </p:blipFill>
        <p:spPr>
          <a:xfrm>
            <a:off x="1002875" y="1617625"/>
            <a:ext cx="3350149" cy="1908250"/>
          </a:xfrm>
          <a:prstGeom prst="rect">
            <a:avLst/>
          </a:prstGeom>
          <a:noFill/>
          <a:ln>
            <a:noFill/>
          </a:ln>
        </p:spPr>
      </p:pic>
      <p:pic>
        <p:nvPicPr>
          <p:cNvPr id="224" name="Google Shape;224;p30"/>
          <p:cNvPicPr preferRelativeResize="0"/>
          <p:nvPr/>
        </p:nvPicPr>
        <p:blipFill>
          <a:blip r:embed="rId4">
            <a:alphaModFix/>
          </a:blip>
          <a:stretch>
            <a:fillRect/>
          </a:stretch>
        </p:blipFill>
        <p:spPr>
          <a:xfrm>
            <a:off x="4737300" y="1600413"/>
            <a:ext cx="3430817" cy="1942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1"/>
          <p:cNvSpPr txBox="1"/>
          <p:nvPr>
            <p:ph type="title"/>
          </p:nvPr>
        </p:nvSpPr>
        <p:spPr>
          <a:xfrm>
            <a:off x="781350" y="1348125"/>
            <a:ext cx="6730200" cy="6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Reviews and Booking rate</a:t>
            </a:r>
            <a:endParaRPr sz="1400"/>
          </a:p>
          <a:p>
            <a:pPr indent="0" lvl="0" marL="0" rtl="0" algn="l">
              <a:spcBef>
                <a:spcPts val="0"/>
              </a:spcBef>
              <a:spcAft>
                <a:spcPts val="0"/>
              </a:spcAft>
              <a:buNone/>
            </a:pPr>
            <a:r>
              <a:t/>
            </a:r>
            <a:endParaRPr/>
          </a:p>
        </p:txBody>
      </p:sp>
      <p:sp>
        <p:nvSpPr>
          <p:cNvPr id="230" name="Google Shape;230;p31"/>
          <p:cNvSpPr txBox="1"/>
          <p:nvPr>
            <p:ph idx="1" type="body"/>
          </p:nvPr>
        </p:nvSpPr>
        <p:spPr>
          <a:xfrm>
            <a:off x="250825" y="3846825"/>
            <a:ext cx="8509800" cy="1160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70% inquiries made in contact me channel were for listings with no more than 5 reviews with booking rate less than 7%</a:t>
            </a:r>
            <a:endParaRPr sz="1200"/>
          </a:p>
          <a:p>
            <a:pPr indent="-304800" lvl="0" marL="457200" rtl="0" algn="l">
              <a:spcBef>
                <a:spcPts val="0"/>
              </a:spcBef>
              <a:spcAft>
                <a:spcPts val="0"/>
              </a:spcAft>
              <a:buSzPts val="1200"/>
              <a:buChar char="●"/>
            </a:pPr>
            <a:r>
              <a:rPr lang="en" sz="1200"/>
              <a:t>53</a:t>
            </a:r>
            <a:r>
              <a:rPr lang="en" sz="1200"/>
              <a:t>% inquiries made in book it channel were for listings with no more than 5 reviews with booking rate less than 40%</a:t>
            </a:r>
            <a:endParaRPr sz="1200"/>
          </a:p>
          <a:p>
            <a:pPr indent="-304800" lvl="0" marL="457200" rtl="0" algn="l">
              <a:spcBef>
                <a:spcPts val="0"/>
              </a:spcBef>
              <a:spcAft>
                <a:spcPts val="0"/>
              </a:spcAft>
              <a:buSzPts val="1200"/>
              <a:buChar char="●"/>
            </a:pPr>
            <a:r>
              <a:rPr lang="en" sz="1200"/>
              <a:t>Having at least 11 reviews drives booking rate up to 13% in contact me channel and 65% in book it channel </a:t>
            </a:r>
            <a:endParaRPr sz="1200"/>
          </a:p>
          <a:p>
            <a:pPr indent="-304800" lvl="0" marL="457200" rtl="0" algn="l">
              <a:spcBef>
                <a:spcPts val="0"/>
              </a:spcBef>
              <a:spcAft>
                <a:spcPts val="0"/>
              </a:spcAft>
              <a:buSzPts val="1200"/>
              <a:buChar char="●"/>
            </a:pPr>
            <a:r>
              <a:rPr lang="en" sz="1200"/>
              <a:t>Having more than 50 reviews drives </a:t>
            </a:r>
            <a:r>
              <a:rPr lang="en" sz="1200"/>
              <a:t>booking rate up to 78% and reaches 85% when review &gt; 100, in</a:t>
            </a:r>
            <a:r>
              <a:rPr lang="en" sz="1200"/>
              <a:t> book it channel</a:t>
            </a:r>
            <a:endParaRPr sz="1200"/>
          </a:p>
          <a:p>
            <a:pPr indent="-304800" lvl="0" marL="457200" rtl="0" algn="l">
              <a:spcBef>
                <a:spcPts val="0"/>
              </a:spcBef>
              <a:spcAft>
                <a:spcPts val="0"/>
              </a:spcAft>
              <a:buSzPts val="1200"/>
              <a:buChar char="●"/>
            </a:pPr>
            <a:r>
              <a:rPr lang="en" sz="1200"/>
              <a:t>However, booking rate starts to decline after 100 reviews for contact me channel </a:t>
            </a:r>
            <a:endParaRPr sz="1200"/>
          </a:p>
        </p:txBody>
      </p:sp>
      <p:sp>
        <p:nvSpPr>
          <p:cNvPr id="231" name="Google Shape;231;p3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2" name="Google Shape;232;p31"/>
          <p:cNvPicPr preferRelativeResize="0"/>
          <p:nvPr/>
        </p:nvPicPr>
        <p:blipFill>
          <a:blip r:embed="rId3">
            <a:alphaModFix/>
          </a:blip>
          <a:stretch>
            <a:fillRect/>
          </a:stretch>
        </p:blipFill>
        <p:spPr>
          <a:xfrm>
            <a:off x="707600" y="1796863"/>
            <a:ext cx="3517656" cy="2006875"/>
          </a:xfrm>
          <a:prstGeom prst="rect">
            <a:avLst/>
          </a:prstGeom>
          <a:noFill/>
          <a:ln>
            <a:noFill/>
          </a:ln>
        </p:spPr>
      </p:pic>
      <p:pic>
        <p:nvPicPr>
          <p:cNvPr id="233" name="Google Shape;233;p31"/>
          <p:cNvPicPr preferRelativeResize="0"/>
          <p:nvPr/>
        </p:nvPicPr>
        <p:blipFill>
          <a:blip r:embed="rId4">
            <a:alphaModFix/>
          </a:blip>
          <a:stretch>
            <a:fillRect/>
          </a:stretch>
        </p:blipFill>
        <p:spPr>
          <a:xfrm>
            <a:off x="4638374" y="1796875"/>
            <a:ext cx="3290620" cy="1869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2341200" y="2102925"/>
            <a:ext cx="4461600" cy="5352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AutoNum type="romanUcPeriod"/>
            </a:pPr>
            <a:r>
              <a:rPr lang="en"/>
              <a:t>Understand Dataset</a:t>
            </a:r>
            <a:endParaRPr/>
          </a:p>
        </p:txBody>
      </p:sp>
      <p:sp>
        <p:nvSpPr>
          <p:cNvPr id="94" name="Google Shape;94;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Lead time and Booking rate</a:t>
            </a:r>
            <a:endParaRPr/>
          </a:p>
        </p:txBody>
      </p:sp>
      <p:sp>
        <p:nvSpPr>
          <p:cNvPr id="239" name="Google Shape;239;p32"/>
          <p:cNvSpPr txBox="1"/>
          <p:nvPr>
            <p:ph idx="1" type="body"/>
          </p:nvPr>
        </p:nvSpPr>
        <p:spPr>
          <a:xfrm>
            <a:off x="162325" y="4022550"/>
            <a:ext cx="9033300" cy="1010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27% of inquiries made within 1 day before check in are in contact me channel, and 33% in book it channel</a:t>
            </a:r>
            <a:endParaRPr/>
          </a:p>
          <a:p>
            <a:pPr indent="-311150" lvl="0" marL="457200" rtl="0" algn="l">
              <a:spcBef>
                <a:spcPts val="0"/>
              </a:spcBef>
              <a:spcAft>
                <a:spcPts val="0"/>
              </a:spcAft>
              <a:buSzPts val="1300"/>
              <a:buChar char="●"/>
            </a:pPr>
            <a:r>
              <a:rPr lang="en"/>
              <a:t>For book it channel, inquiries made closer to checkin date have higher booking rate overall, except for inquiries made 41 - 50 days before check in, whose success rate (65%) is the same as </a:t>
            </a:r>
            <a:r>
              <a:rPr lang="en"/>
              <a:t>inquiries made 2 -3 days before check in </a:t>
            </a:r>
            <a:endParaRPr/>
          </a:p>
          <a:p>
            <a:pPr indent="-311150" lvl="0" marL="457200" rtl="0" algn="l">
              <a:spcBef>
                <a:spcPts val="0"/>
              </a:spcBef>
              <a:spcAft>
                <a:spcPts val="0"/>
              </a:spcAft>
              <a:buSzPts val="1300"/>
              <a:buChar char="●"/>
            </a:pPr>
            <a:r>
              <a:rPr lang="en"/>
              <a:t>Lead time has no strong impact on success for contact me channel</a:t>
            </a:r>
            <a:endParaRPr/>
          </a:p>
        </p:txBody>
      </p:sp>
      <p:sp>
        <p:nvSpPr>
          <p:cNvPr id="240" name="Google Shape;240;p3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1" name="Google Shape;241;p32"/>
          <p:cNvPicPr preferRelativeResize="0"/>
          <p:nvPr/>
        </p:nvPicPr>
        <p:blipFill>
          <a:blip r:embed="rId3">
            <a:alphaModFix/>
          </a:blip>
          <a:stretch>
            <a:fillRect/>
          </a:stretch>
        </p:blipFill>
        <p:spPr>
          <a:xfrm>
            <a:off x="661250" y="1899125"/>
            <a:ext cx="3708067" cy="2123425"/>
          </a:xfrm>
          <a:prstGeom prst="rect">
            <a:avLst/>
          </a:prstGeom>
          <a:noFill/>
          <a:ln>
            <a:noFill/>
          </a:ln>
        </p:spPr>
      </p:pic>
      <p:pic>
        <p:nvPicPr>
          <p:cNvPr id="242" name="Google Shape;242;p32"/>
          <p:cNvPicPr preferRelativeResize="0"/>
          <p:nvPr/>
        </p:nvPicPr>
        <p:blipFill>
          <a:blip r:embed="rId4">
            <a:alphaModFix/>
          </a:blip>
          <a:stretch>
            <a:fillRect/>
          </a:stretch>
        </p:blipFill>
        <p:spPr>
          <a:xfrm>
            <a:off x="4572001" y="1930050"/>
            <a:ext cx="3680424" cy="2059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Duration of stay and Booking rate</a:t>
            </a:r>
            <a:endParaRPr/>
          </a:p>
        </p:txBody>
      </p:sp>
      <p:sp>
        <p:nvSpPr>
          <p:cNvPr id="248" name="Google Shape;248;p33"/>
          <p:cNvSpPr txBox="1"/>
          <p:nvPr>
            <p:ph idx="1" type="body"/>
          </p:nvPr>
        </p:nvSpPr>
        <p:spPr>
          <a:xfrm>
            <a:off x="969400" y="4003913"/>
            <a:ext cx="8115600" cy="722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a:t>
            </a:r>
            <a:r>
              <a:rPr lang="en"/>
              <a:t>majority (61%)</a:t>
            </a:r>
            <a:r>
              <a:rPr lang="en"/>
              <a:t> of trips longer than 7 days are in contact me channel</a:t>
            </a:r>
            <a:endParaRPr/>
          </a:p>
          <a:p>
            <a:pPr indent="-311150" lvl="0" marL="457200" rtl="0" algn="l">
              <a:spcBef>
                <a:spcPts val="0"/>
              </a:spcBef>
              <a:spcAft>
                <a:spcPts val="0"/>
              </a:spcAft>
              <a:buSzPts val="1300"/>
              <a:buChar char="●"/>
            </a:pPr>
            <a:r>
              <a:rPr lang="en"/>
              <a:t>Trips of 2 or 3 days are most likely to be booked for both channels</a:t>
            </a:r>
            <a:endParaRPr/>
          </a:p>
          <a:p>
            <a:pPr indent="-311150" lvl="0" marL="457200" rtl="0" algn="l">
              <a:spcBef>
                <a:spcPts val="0"/>
              </a:spcBef>
              <a:spcAft>
                <a:spcPts val="0"/>
              </a:spcAft>
              <a:buSzPts val="1300"/>
              <a:buChar char="●"/>
            </a:pPr>
            <a:r>
              <a:rPr lang="en"/>
              <a:t>T</a:t>
            </a:r>
            <a:r>
              <a:rPr lang="en"/>
              <a:t>he longer the stay, the lower the success rate for Book it channel</a:t>
            </a:r>
            <a:endParaRPr/>
          </a:p>
          <a:p>
            <a:pPr indent="-311150" lvl="0" marL="457200" rtl="0" algn="l">
              <a:spcBef>
                <a:spcPts val="0"/>
              </a:spcBef>
              <a:spcAft>
                <a:spcPts val="0"/>
              </a:spcAft>
              <a:buSzPts val="1300"/>
              <a:buChar char="●"/>
            </a:pPr>
            <a:r>
              <a:rPr lang="en"/>
              <a:t>Success rate starts to decline when trips are longer than 7 days for book it channel</a:t>
            </a:r>
            <a:endParaRPr/>
          </a:p>
        </p:txBody>
      </p:sp>
      <p:sp>
        <p:nvSpPr>
          <p:cNvPr id="249" name="Google Shape;249;p3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0" name="Google Shape;250;p33"/>
          <p:cNvPicPr preferRelativeResize="0"/>
          <p:nvPr/>
        </p:nvPicPr>
        <p:blipFill>
          <a:blip r:embed="rId3">
            <a:alphaModFix/>
          </a:blip>
          <a:stretch>
            <a:fillRect/>
          </a:stretch>
        </p:blipFill>
        <p:spPr>
          <a:xfrm>
            <a:off x="729450" y="1888250"/>
            <a:ext cx="3690596" cy="2092125"/>
          </a:xfrm>
          <a:prstGeom prst="rect">
            <a:avLst/>
          </a:prstGeom>
          <a:noFill/>
          <a:ln>
            <a:noFill/>
          </a:ln>
        </p:spPr>
      </p:pic>
      <p:pic>
        <p:nvPicPr>
          <p:cNvPr id="251" name="Google Shape;251;p33"/>
          <p:cNvPicPr preferRelativeResize="0"/>
          <p:nvPr/>
        </p:nvPicPr>
        <p:blipFill>
          <a:blip r:embed="rId4">
            <a:alphaModFix/>
          </a:blip>
          <a:stretch>
            <a:fillRect/>
          </a:stretch>
        </p:blipFill>
        <p:spPr>
          <a:xfrm>
            <a:off x="4729150" y="1904838"/>
            <a:ext cx="3642160" cy="2058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Message length and Booking rate</a:t>
            </a:r>
            <a:endParaRPr/>
          </a:p>
        </p:txBody>
      </p:sp>
      <p:sp>
        <p:nvSpPr>
          <p:cNvPr id="257" name="Google Shape;257;p34"/>
          <p:cNvSpPr txBox="1"/>
          <p:nvPr>
            <p:ph idx="1" type="body"/>
          </p:nvPr>
        </p:nvSpPr>
        <p:spPr>
          <a:xfrm>
            <a:off x="541775" y="3697175"/>
            <a:ext cx="8178600" cy="1015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18% of the inquires in contact me channel contains 100 -150 characters, 23% of the inquiries on book it channel contains less than 1 characters</a:t>
            </a:r>
            <a:endParaRPr sz="1100"/>
          </a:p>
          <a:p>
            <a:pPr indent="-298450" lvl="0" marL="457200" rtl="0" algn="l">
              <a:spcBef>
                <a:spcPts val="0"/>
              </a:spcBef>
              <a:spcAft>
                <a:spcPts val="0"/>
              </a:spcAft>
              <a:buSzPts val="1100"/>
              <a:buChar char="●"/>
            </a:pPr>
            <a:r>
              <a:rPr lang="en" sz="1100"/>
              <a:t>Longer(&gt;50 characters) messages </a:t>
            </a:r>
            <a:r>
              <a:rPr lang="en" sz="1100"/>
              <a:t>tend to be sent in contact me channel, </a:t>
            </a:r>
            <a:r>
              <a:rPr lang="en" sz="1100"/>
              <a:t>short (&lt;20 characters) </a:t>
            </a:r>
            <a:r>
              <a:rPr lang="en" sz="1100"/>
              <a:t>tend to be sent in book it channel</a:t>
            </a:r>
            <a:endParaRPr sz="1100"/>
          </a:p>
          <a:p>
            <a:pPr indent="-298450" lvl="0" marL="457200" rtl="0" algn="l">
              <a:spcBef>
                <a:spcPts val="0"/>
              </a:spcBef>
              <a:spcAft>
                <a:spcPts val="0"/>
              </a:spcAft>
              <a:buSzPts val="1100"/>
              <a:buChar char="●"/>
            </a:pPr>
            <a:r>
              <a:rPr lang="en" sz="1100"/>
              <a:t>Longer messages are associated with higher booking rate for contact me channel, but the increase is slow</a:t>
            </a:r>
            <a:endParaRPr sz="1100"/>
          </a:p>
          <a:p>
            <a:pPr indent="-298450" lvl="0" marL="457200" rtl="0" algn="l">
              <a:spcBef>
                <a:spcPts val="0"/>
              </a:spcBef>
              <a:spcAft>
                <a:spcPts val="0"/>
              </a:spcAft>
              <a:buSzPts val="1100"/>
              <a:buChar char="●"/>
            </a:pPr>
            <a:r>
              <a:rPr lang="en" sz="1100"/>
              <a:t>For book it channel, messages with either 20 - 50 or 300 -  400 </a:t>
            </a:r>
            <a:r>
              <a:rPr lang="en" sz="1100"/>
              <a:t>characters </a:t>
            </a:r>
            <a:r>
              <a:rPr lang="en" sz="1100"/>
              <a:t>are most likely to be booked, otherwise there is not a obvious trend between message length and booking rate</a:t>
            </a:r>
            <a:endParaRPr sz="1100"/>
          </a:p>
        </p:txBody>
      </p:sp>
      <p:sp>
        <p:nvSpPr>
          <p:cNvPr id="258" name="Google Shape;258;p3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9" name="Google Shape;259;p34"/>
          <p:cNvPicPr preferRelativeResize="0"/>
          <p:nvPr/>
        </p:nvPicPr>
        <p:blipFill>
          <a:blip r:embed="rId3">
            <a:alphaModFix/>
          </a:blip>
          <a:stretch>
            <a:fillRect/>
          </a:stretch>
        </p:blipFill>
        <p:spPr>
          <a:xfrm>
            <a:off x="729450" y="1819938"/>
            <a:ext cx="3534800" cy="1989750"/>
          </a:xfrm>
          <a:prstGeom prst="rect">
            <a:avLst/>
          </a:prstGeom>
          <a:noFill/>
          <a:ln>
            <a:noFill/>
          </a:ln>
        </p:spPr>
      </p:pic>
      <p:pic>
        <p:nvPicPr>
          <p:cNvPr id="260" name="Google Shape;260;p34"/>
          <p:cNvPicPr preferRelativeResize="0"/>
          <p:nvPr/>
        </p:nvPicPr>
        <p:blipFill>
          <a:blip r:embed="rId4">
            <a:alphaModFix/>
          </a:blip>
          <a:stretch>
            <a:fillRect/>
          </a:stretch>
        </p:blipFill>
        <p:spPr>
          <a:xfrm>
            <a:off x="4572002" y="1748150"/>
            <a:ext cx="3603000" cy="2030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Guest size</a:t>
            </a:r>
            <a:r>
              <a:rPr lang="en"/>
              <a:t> and Booking rate</a:t>
            </a:r>
            <a:endParaRPr/>
          </a:p>
          <a:p>
            <a:pPr indent="0" lvl="0" marL="0" rtl="0" algn="l">
              <a:spcBef>
                <a:spcPts val="0"/>
              </a:spcBef>
              <a:spcAft>
                <a:spcPts val="0"/>
              </a:spcAft>
              <a:buNone/>
            </a:pPr>
            <a:r>
              <a:t/>
            </a:r>
            <a:endParaRPr/>
          </a:p>
        </p:txBody>
      </p:sp>
      <p:sp>
        <p:nvSpPr>
          <p:cNvPr id="266" name="Google Shape;266;p35"/>
          <p:cNvSpPr txBox="1"/>
          <p:nvPr>
            <p:ph idx="1" type="body"/>
          </p:nvPr>
        </p:nvSpPr>
        <p:spPr>
          <a:xfrm>
            <a:off x="604800" y="3798200"/>
            <a:ext cx="8222100" cy="726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majority (36%) of single guests chose book it channel, whereas contact me channel dominates over other guest sizes</a:t>
            </a:r>
            <a:endParaRPr/>
          </a:p>
          <a:p>
            <a:pPr indent="-311150" lvl="0" marL="457200" rtl="0" algn="l">
              <a:spcBef>
                <a:spcPts val="0"/>
              </a:spcBef>
              <a:spcAft>
                <a:spcPts val="0"/>
              </a:spcAft>
              <a:buSzPts val="1300"/>
              <a:buChar char="●"/>
            </a:pPr>
            <a:r>
              <a:rPr lang="en"/>
              <a:t>Inquiries for single guest have the highest success rate for in book it channel</a:t>
            </a:r>
            <a:endParaRPr/>
          </a:p>
          <a:p>
            <a:pPr indent="-311150" lvl="0" marL="457200" rtl="0" algn="l">
              <a:spcBef>
                <a:spcPts val="0"/>
              </a:spcBef>
              <a:spcAft>
                <a:spcPts val="0"/>
              </a:spcAft>
              <a:buSzPts val="1300"/>
              <a:buChar char="●"/>
            </a:pPr>
            <a:r>
              <a:rPr lang="en"/>
              <a:t>More guests are associated with low booking rate for both channels </a:t>
            </a:r>
            <a:endParaRPr/>
          </a:p>
        </p:txBody>
      </p:sp>
      <p:sp>
        <p:nvSpPr>
          <p:cNvPr id="267" name="Google Shape;267;p3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8" name="Google Shape;268;p35"/>
          <p:cNvPicPr preferRelativeResize="0"/>
          <p:nvPr/>
        </p:nvPicPr>
        <p:blipFill>
          <a:blip r:embed="rId3">
            <a:alphaModFix/>
          </a:blip>
          <a:stretch>
            <a:fillRect/>
          </a:stretch>
        </p:blipFill>
        <p:spPr>
          <a:xfrm>
            <a:off x="926675" y="1853850"/>
            <a:ext cx="3301992" cy="1859575"/>
          </a:xfrm>
          <a:prstGeom prst="rect">
            <a:avLst/>
          </a:prstGeom>
          <a:noFill/>
          <a:ln>
            <a:noFill/>
          </a:ln>
        </p:spPr>
      </p:pic>
      <p:pic>
        <p:nvPicPr>
          <p:cNvPr id="269" name="Google Shape;269;p35"/>
          <p:cNvPicPr preferRelativeResize="0"/>
          <p:nvPr/>
        </p:nvPicPr>
        <p:blipFill>
          <a:blip r:embed="rId4">
            <a:alphaModFix/>
          </a:blip>
          <a:stretch>
            <a:fillRect/>
          </a:stretch>
        </p:blipFill>
        <p:spPr>
          <a:xfrm>
            <a:off x="4473575" y="1826975"/>
            <a:ext cx="3302000" cy="188483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6"/>
          <p:cNvSpPr txBox="1"/>
          <p:nvPr>
            <p:ph type="title"/>
          </p:nvPr>
        </p:nvSpPr>
        <p:spPr>
          <a:xfrm>
            <a:off x="727650" y="1244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Reply time* and Booking rate </a:t>
            </a:r>
            <a:endParaRPr/>
          </a:p>
        </p:txBody>
      </p:sp>
      <p:sp>
        <p:nvSpPr>
          <p:cNvPr id="275" name="Google Shape;275;p36"/>
          <p:cNvSpPr txBox="1"/>
          <p:nvPr>
            <p:ph idx="1" type="body"/>
          </p:nvPr>
        </p:nvSpPr>
        <p:spPr>
          <a:xfrm>
            <a:off x="339325" y="3645625"/>
            <a:ext cx="8664900" cy="1147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Contact me channel dominates over all reply time bins</a:t>
            </a:r>
            <a:endParaRPr sz="1200"/>
          </a:p>
          <a:p>
            <a:pPr indent="-304800" lvl="0" marL="457200" rtl="0" algn="l">
              <a:spcBef>
                <a:spcPts val="0"/>
              </a:spcBef>
              <a:spcAft>
                <a:spcPts val="0"/>
              </a:spcAft>
              <a:buSzPts val="1200"/>
              <a:buChar char="●"/>
            </a:pPr>
            <a:r>
              <a:rPr lang="en" sz="1200"/>
              <a:t>Longer reply time is associated with lower booking rate for both channels, whereas the decrease  is much stronger in book it channel</a:t>
            </a:r>
            <a:endParaRPr sz="1200"/>
          </a:p>
          <a:p>
            <a:pPr indent="-304800" lvl="0" marL="457200" rtl="0" algn="l">
              <a:spcBef>
                <a:spcPts val="0"/>
              </a:spcBef>
              <a:spcAft>
                <a:spcPts val="0"/>
              </a:spcAft>
              <a:buSzPts val="1200"/>
              <a:buChar char="●"/>
            </a:pPr>
            <a:r>
              <a:rPr lang="en" sz="1200"/>
              <a:t>Inquiries replied within 30 mins are most likely to be booked for both channels</a:t>
            </a:r>
            <a:endParaRPr sz="1200"/>
          </a:p>
          <a:p>
            <a:pPr indent="-304800" lvl="0" marL="457200" rtl="0" algn="l">
              <a:spcBef>
                <a:spcPts val="0"/>
              </a:spcBef>
              <a:spcAft>
                <a:spcPts val="0"/>
              </a:spcAft>
              <a:buSzPts val="1200"/>
              <a:buChar char="●"/>
            </a:pPr>
            <a:r>
              <a:rPr lang="en" sz="1200"/>
              <a:t>In book it channel, replies time longer than 1 hour drags booking rate below 70%, those longer than 12 hours drags booking rate below 50%</a:t>
            </a:r>
            <a:endParaRPr sz="1200"/>
          </a:p>
        </p:txBody>
      </p:sp>
      <p:sp>
        <p:nvSpPr>
          <p:cNvPr id="276" name="Google Shape;276;p3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7" name="Google Shape;277;p36"/>
          <p:cNvPicPr preferRelativeResize="0"/>
          <p:nvPr/>
        </p:nvPicPr>
        <p:blipFill>
          <a:blip r:embed="rId3">
            <a:alphaModFix/>
          </a:blip>
          <a:stretch>
            <a:fillRect/>
          </a:stretch>
        </p:blipFill>
        <p:spPr>
          <a:xfrm>
            <a:off x="781075" y="1679900"/>
            <a:ext cx="3538420" cy="2002600"/>
          </a:xfrm>
          <a:prstGeom prst="rect">
            <a:avLst/>
          </a:prstGeom>
          <a:noFill/>
          <a:ln>
            <a:noFill/>
          </a:ln>
        </p:spPr>
      </p:pic>
      <p:pic>
        <p:nvPicPr>
          <p:cNvPr id="278" name="Google Shape;278;p36"/>
          <p:cNvPicPr preferRelativeResize="0"/>
          <p:nvPr/>
        </p:nvPicPr>
        <p:blipFill>
          <a:blip r:embed="rId4">
            <a:alphaModFix/>
          </a:blip>
          <a:stretch>
            <a:fillRect/>
          </a:stretch>
        </p:blipFill>
        <p:spPr>
          <a:xfrm>
            <a:off x="4645725" y="1746025"/>
            <a:ext cx="3538425" cy="1973341"/>
          </a:xfrm>
          <a:prstGeom prst="rect">
            <a:avLst/>
          </a:prstGeom>
          <a:noFill/>
          <a:ln>
            <a:noFill/>
          </a:ln>
        </p:spPr>
      </p:pic>
      <p:sp>
        <p:nvSpPr>
          <p:cNvPr id="279" name="Google Shape;279;p36"/>
          <p:cNvSpPr txBox="1"/>
          <p:nvPr/>
        </p:nvSpPr>
        <p:spPr>
          <a:xfrm>
            <a:off x="5611875" y="4865500"/>
            <a:ext cx="3163500" cy="1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accent1"/>
                </a:solidFill>
                <a:latin typeface="Lato"/>
                <a:ea typeface="Lato"/>
                <a:cs typeface="Lato"/>
                <a:sym typeface="Lato"/>
              </a:rPr>
              <a:t>*Inquiries where reply time = accept time are filtered out </a:t>
            </a:r>
            <a:endParaRPr>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7"/>
          <p:cNvSpPr txBox="1"/>
          <p:nvPr>
            <p:ph type="title"/>
          </p:nvPr>
        </p:nvSpPr>
        <p:spPr>
          <a:xfrm>
            <a:off x="727650" y="13361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Accept time v.s. Booking rate  </a:t>
            </a:r>
            <a:endParaRPr/>
          </a:p>
        </p:txBody>
      </p:sp>
      <p:sp>
        <p:nvSpPr>
          <p:cNvPr id="285" name="Google Shape;285;p37"/>
          <p:cNvSpPr txBox="1"/>
          <p:nvPr>
            <p:ph idx="1" type="body"/>
          </p:nvPr>
        </p:nvSpPr>
        <p:spPr>
          <a:xfrm>
            <a:off x="845625" y="3957297"/>
            <a:ext cx="7807200" cy="118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For contact me channel, inquiries accepted within 1-3 hours after reply are most likely to be booked</a:t>
            </a:r>
            <a:endParaRPr/>
          </a:p>
          <a:p>
            <a:pPr indent="-311150" lvl="0" marL="457200" rtl="0" algn="l">
              <a:spcBef>
                <a:spcPts val="0"/>
              </a:spcBef>
              <a:spcAft>
                <a:spcPts val="0"/>
              </a:spcAft>
              <a:buSzPts val="1300"/>
              <a:buChar char="●"/>
            </a:pPr>
            <a:r>
              <a:rPr lang="en"/>
              <a:t>L</a:t>
            </a:r>
            <a:r>
              <a:rPr lang="en"/>
              <a:t>onger accept time tends to drive up the booking rate, longer accept time might could mean that the host spent more time to interact with the guest before accepting the request and therefore guests are more likely to make the booking</a:t>
            </a:r>
            <a:endParaRPr/>
          </a:p>
        </p:txBody>
      </p:sp>
      <p:sp>
        <p:nvSpPr>
          <p:cNvPr id="286" name="Google Shape;286;p3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7" name="Google Shape;287;p37"/>
          <p:cNvPicPr preferRelativeResize="0"/>
          <p:nvPr/>
        </p:nvPicPr>
        <p:blipFill>
          <a:blip r:embed="rId3">
            <a:alphaModFix/>
          </a:blip>
          <a:stretch>
            <a:fillRect/>
          </a:stretch>
        </p:blipFill>
        <p:spPr>
          <a:xfrm>
            <a:off x="2622750" y="1790175"/>
            <a:ext cx="3723400" cy="212193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8"/>
          <p:cNvSpPr txBox="1"/>
          <p:nvPr>
            <p:ph type="title"/>
          </p:nvPr>
        </p:nvSpPr>
        <p:spPr>
          <a:xfrm>
            <a:off x="727650" y="1182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stage and Booking rate</a:t>
            </a:r>
            <a:endParaRPr/>
          </a:p>
          <a:p>
            <a:pPr indent="0" lvl="0" marL="0" rtl="0" algn="l">
              <a:spcBef>
                <a:spcPts val="0"/>
              </a:spcBef>
              <a:spcAft>
                <a:spcPts val="0"/>
              </a:spcAft>
              <a:buNone/>
            </a:pPr>
            <a:r>
              <a:t/>
            </a:r>
            <a:endParaRPr/>
          </a:p>
        </p:txBody>
      </p:sp>
      <p:sp>
        <p:nvSpPr>
          <p:cNvPr id="293" name="Google Shape;293;p38"/>
          <p:cNvSpPr txBox="1"/>
          <p:nvPr>
            <p:ph idx="1" type="body"/>
          </p:nvPr>
        </p:nvSpPr>
        <p:spPr>
          <a:xfrm>
            <a:off x="604100" y="3777825"/>
            <a:ext cx="8071500" cy="1163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majority (56%) of new users tend to choose contact me channel</a:t>
            </a:r>
            <a:endParaRPr/>
          </a:p>
          <a:p>
            <a:pPr indent="-311150" lvl="0" marL="457200" rtl="0" algn="l">
              <a:spcBef>
                <a:spcPts val="0"/>
              </a:spcBef>
              <a:spcAft>
                <a:spcPts val="0"/>
              </a:spcAft>
              <a:buSzPts val="1300"/>
              <a:buChar char="●"/>
            </a:pPr>
            <a:r>
              <a:rPr lang="en"/>
              <a:t>Reply rate does not differ much between new and past booker among 3 channels</a:t>
            </a:r>
            <a:endParaRPr/>
          </a:p>
          <a:p>
            <a:pPr indent="-311150" lvl="0" marL="457200" rtl="0" algn="l">
              <a:spcBef>
                <a:spcPts val="0"/>
              </a:spcBef>
              <a:spcAft>
                <a:spcPts val="0"/>
              </a:spcAft>
              <a:buSzPts val="1300"/>
              <a:buChar char="●"/>
            </a:pPr>
            <a:r>
              <a:rPr lang="en"/>
              <a:t>Accept rate of past bookers is slightly higher than new bookers for Contact Me and Book It channel</a:t>
            </a:r>
            <a:endParaRPr/>
          </a:p>
          <a:p>
            <a:pPr indent="-311150" lvl="0" marL="457200" rtl="0" algn="l">
              <a:spcBef>
                <a:spcPts val="0"/>
              </a:spcBef>
              <a:spcAft>
                <a:spcPts val="0"/>
              </a:spcAft>
              <a:buSzPts val="1300"/>
              <a:buChar char="●"/>
            </a:pPr>
            <a:r>
              <a:rPr lang="en"/>
              <a:t>Book rate of past bookers is 47% higher than new booker (22% v.s. 15%) in Contact Me channel</a:t>
            </a:r>
            <a:endParaRPr/>
          </a:p>
        </p:txBody>
      </p:sp>
      <p:sp>
        <p:nvSpPr>
          <p:cNvPr id="294" name="Google Shape;294;p3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5" name="Google Shape;295;p38"/>
          <p:cNvPicPr preferRelativeResize="0"/>
          <p:nvPr/>
        </p:nvPicPr>
        <p:blipFill>
          <a:blip r:embed="rId3">
            <a:alphaModFix/>
          </a:blip>
          <a:stretch>
            <a:fillRect/>
          </a:stretch>
        </p:blipFill>
        <p:spPr>
          <a:xfrm>
            <a:off x="498975" y="1698625"/>
            <a:ext cx="2178750" cy="2018474"/>
          </a:xfrm>
          <a:prstGeom prst="rect">
            <a:avLst/>
          </a:prstGeom>
          <a:noFill/>
          <a:ln>
            <a:noFill/>
          </a:ln>
        </p:spPr>
      </p:pic>
      <p:graphicFrame>
        <p:nvGraphicFramePr>
          <p:cNvPr id="296" name="Google Shape;296;p38"/>
          <p:cNvGraphicFramePr/>
          <p:nvPr/>
        </p:nvGraphicFramePr>
        <p:xfrm>
          <a:off x="2879250" y="2009838"/>
          <a:ext cx="3000000" cy="3000000"/>
        </p:xfrm>
        <a:graphic>
          <a:graphicData uri="http://schemas.openxmlformats.org/drawingml/2006/table">
            <a:tbl>
              <a:tblPr>
                <a:noFill/>
                <a:tableStyleId>{1D1F29D8-4747-4CD0-AC2B-AACD60F41C5E}</a:tableStyleId>
              </a:tblPr>
              <a:tblGrid>
                <a:gridCol w="1213975"/>
                <a:gridCol w="1666625"/>
                <a:gridCol w="1652575"/>
                <a:gridCol w="1672575"/>
              </a:tblGrid>
              <a:tr h="526525">
                <a:tc>
                  <a:txBody>
                    <a:bodyPr/>
                    <a:lstStyle/>
                    <a:p>
                      <a:pPr indent="0" lvl="0" marL="0" rtl="0" algn="ctr">
                        <a:spcBef>
                          <a:spcPts val="0"/>
                        </a:spcBef>
                        <a:spcAft>
                          <a:spcPts val="0"/>
                        </a:spcAft>
                        <a:buNone/>
                      </a:pPr>
                      <a:r>
                        <a:rPr lang="en" sz="1000">
                          <a:solidFill>
                            <a:schemeClr val="accent1"/>
                          </a:solidFill>
                        </a:rPr>
                        <a:t>[</a:t>
                      </a:r>
                      <a:r>
                        <a:rPr lang="en" sz="1000">
                          <a:solidFill>
                            <a:schemeClr val="accent1"/>
                          </a:solidFill>
                        </a:rPr>
                        <a:t># of inquiries] reply/accept/book rate*</a:t>
                      </a:r>
                      <a:endParaRPr sz="1000">
                        <a:solidFill>
                          <a:schemeClr val="accent1"/>
                        </a:solidFill>
                      </a:endParaRPr>
                    </a:p>
                  </a:txBody>
                  <a:tcPr marT="91425" marB="91425" marR="91425" marL="91425"/>
                </a:tc>
                <a:tc>
                  <a:txBody>
                    <a:bodyPr/>
                    <a:lstStyle/>
                    <a:p>
                      <a:pPr indent="0" lvl="0" marL="0" rtl="0" algn="ctr">
                        <a:spcBef>
                          <a:spcPts val="0"/>
                        </a:spcBef>
                        <a:spcAft>
                          <a:spcPts val="0"/>
                        </a:spcAft>
                        <a:buNone/>
                      </a:pPr>
                      <a:r>
                        <a:rPr lang="en" sz="1000">
                          <a:solidFill>
                            <a:schemeClr val="accent1"/>
                          </a:solidFill>
                        </a:rPr>
                        <a:t>Contact Me</a:t>
                      </a:r>
                      <a:endParaRPr sz="1000">
                        <a:solidFill>
                          <a:schemeClr val="accent1"/>
                        </a:solidFill>
                      </a:endParaRPr>
                    </a:p>
                  </a:txBody>
                  <a:tcPr marT="91425" marB="91425" marR="91425" marL="91425"/>
                </a:tc>
                <a:tc>
                  <a:txBody>
                    <a:bodyPr/>
                    <a:lstStyle/>
                    <a:p>
                      <a:pPr indent="0" lvl="0" marL="0" rtl="0" algn="ctr">
                        <a:spcBef>
                          <a:spcPts val="0"/>
                        </a:spcBef>
                        <a:spcAft>
                          <a:spcPts val="0"/>
                        </a:spcAft>
                        <a:buNone/>
                      </a:pPr>
                      <a:r>
                        <a:rPr lang="en" sz="1000">
                          <a:solidFill>
                            <a:schemeClr val="accent1"/>
                          </a:solidFill>
                        </a:rPr>
                        <a:t>Book It</a:t>
                      </a:r>
                      <a:endParaRPr sz="1000">
                        <a:solidFill>
                          <a:schemeClr val="accent1"/>
                        </a:solidFill>
                      </a:endParaRPr>
                    </a:p>
                  </a:txBody>
                  <a:tcPr marT="91425" marB="91425" marR="91425" marL="91425"/>
                </a:tc>
                <a:tc>
                  <a:txBody>
                    <a:bodyPr/>
                    <a:lstStyle/>
                    <a:p>
                      <a:pPr indent="0" lvl="0" marL="0" rtl="0" algn="ctr">
                        <a:spcBef>
                          <a:spcPts val="0"/>
                        </a:spcBef>
                        <a:spcAft>
                          <a:spcPts val="0"/>
                        </a:spcAft>
                        <a:buNone/>
                      </a:pPr>
                      <a:r>
                        <a:rPr lang="en" sz="1000">
                          <a:solidFill>
                            <a:schemeClr val="accent1"/>
                          </a:solidFill>
                        </a:rPr>
                        <a:t>Instant Book</a:t>
                      </a:r>
                      <a:endParaRPr sz="1000">
                        <a:solidFill>
                          <a:schemeClr val="accent1"/>
                        </a:solidFill>
                      </a:endParaRPr>
                    </a:p>
                  </a:txBody>
                  <a:tcPr marT="91425" marB="91425" marR="91425" marL="91425"/>
                </a:tc>
              </a:tr>
              <a:tr h="474925">
                <a:tc>
                  <a:txBody>
                    <a:bodyPr/>
                    <a:lstStyle/>
                    <a:p>
                      <a:pPr indent="0" lvl="0" marL="0" rtl="0" algn="ctr">
                        <a:spcBef>
                          <a:spcPts val="0"/>
                        </a:spcBef>
                        <a:spcAft>
                          <a:spcPts val="0"/>
                        </a:spcAft>
                        <a:buNone/>
                      </a:pPr>
                      <a:r>
                        <a:rPr lang="en" sz="1000">
                          <a:solidFill>
                            <a:schemeClr val="accent1"/>
                          </a:solidFill>
                        </a:rPr>
                        <a:t>New Booker</a:t>
                      </a:r>
                      <a:endParaRPr sz="1000">
                        <a:solidFill>
                          <a:schemeClr val="accent1"/>
                        </a:solidFill>
                      </a:endParaRPr>
                    </a:p>
                  </a:txBody>
                  <a:tcPr marT="91425" marB="91425" marR="91425" marL="91425"/>
                </a:tc>
                <a:tc>
                  <a:txBody>
                    <a:bodyPr/>
                    <a:lstStyle/>
                    <a:p>
                      <a:pPr indent="0" lvl="0" marL="0" rtl="0" algn="ctr">
                        <a:spcBef>
                          <a:spcPts val="0"/>
                        </a:spcBef>
                        <a:spcAft>
                          <a:spcPts val="0"/>
                        </a:spcAft>
                        <a:buNone/>
                      </a:pPr>
                      <a:r>
                        <a:rPr lang="en" sz="1000">
                          <a:solidFill>
                            <a:schemeClr val="accent1"/>
                          </a:solidFill>
                        </a:rPr>
                        <a:t>[8,793] 91%/46%/15%</a:t>
                      </a:r>
                      <a:endParaRPr sz="1000">
                        <a:solidFill>
                          <a:schemeClr val="accent1"/>
                        </a:solidFill>
                      </a:endParaRPr>
                    </a:p>
                  </a:txBody>
                  <a:tcPr marT="91425" marB="91425" marR="91425" marL="91425"/>
                </a:tc>
                <a:tc>
                  <a:txBody>
                    <a:bodyPr/>
                    <a:lstStyle/>
                    <a:p>
                      <a:pPr indent="0" lvl="0" marL="0" rtl="0" algn="ctr">
                        <a:spcBef>
                          <a:spcPts val="0"/>
                        </a:spcBef>
                        <a:spcAft>
                          <a:spcPts val="0"/>
                        </a:spcAft>
                        <a:buNone/>
                      </a:pPr>
                      <a:r>
                        <a:rPr lang="en" sz="1000">
                          <a:solidFill>
                            <a:schemeClr val="accent1"/>
                          </a:solidFill>
                        </a:rPr>
                        <a:t>[4,296] 89%/52%/100%</a:t>
                      </a:r>
                      <a:endParaRPr sz="1000">
                        <a:solidFill>
                          <a:schemeClr val="accent1"/>
                        </a:solidFill>
                      </a:endParaRPr>
                    </a:p>
                  </a:txBody>
                  <a:tcPr marT="91425" marB="91425" marR="91425" marL="91425"/>
                </a:tc>
                <a:tc>
                  <a:txBody>
                    <a:bodyPr/>
                    <a:lstStyle/>
                    <a:p>
                      <a:pPr indent="0" lvl="0" marL="0" rtl="0" algn="ctr">
                        <a:spcBef>
                          <a:spcPts val="0"/>
                        </a:spcBef>
                        <a:spcAft>
                          <a:spcPts val="0"/>
                        </a:spcAft>
                        <a:buNone/>
                      </a:pPr>
                      <a:r>
                        <a:rPr lang="en" sz="1000">
                          <a:solidFill>
                            <a:schemeClr val="accent1"/>
                          </a:solidFill>
                        </a:rPr>
                        <a:t>[2,802] 100%/100%/100%</a:t>
                      </a:r>
                      <a:endParaRPr sz="1000">
                        <a:solidFill>
                          <a:schemeClr val="accent1"/>
                        </a:solidFill>
                      </a:endParaRPr>
                    </a:p>
                  </a:txBody>
                  <a:tcPr marT="91425" marB="91425" marR="91425" marL="91425"/>
                </a:tc>
              </a:tr>
              <a:tr h="497025">
                <a:tc>
                  <a:txBody>
                    <a:bodyPr/>
                    <a:lstStyle/>
                    <a:p>
                      <a:pPr indent="0" lvl="0" marL="0" rtl="0" algn="ctr">
                        <a:spcBef>
                          <a:spcPts val="0"/>
                        </a:spcBef>
                        <a:spcAft>
                          <a:spcPts val="0"/>
                        </a:spcAft>
                        <a:buNone/>
                      </a:pPr>
                      <a:r>
                        <a:rPr lang="en" sz="1000">
                          <a:solidFill>
                            <a:schemeClr val="accent1"/>
                          </a:solidFill>
                        </a:rPr>
                        <a:t>Past Booker</a:t>
                      </a:r>
                      <a:endParaRPr sz="1000">
                        <a:solidFill>
                          <a:schemeClr val="accent1"/>
                        </a:solidFill>
                      </a:endParaRPr>
                    </a:p>
                  </a:txBody>
                  <a:tcPr marT="91425" marB="91425" marR="91425" marL="91425"/>
                </a:tc>
                <a:tc>
                  <a:txBody>
                    <a:bodyPr/>
                    <a:lstStyle/>
                    <a:p>
                      <a:pPr indent="0" lvl="0" marL="0" rtl="0" algn="ctr">
                        <a:spcBef>
                          <a:spcPts val="0"/>
                        </a:spcBef>
                        <a:spcAft>
                          <a:spcPts val="0"/>
                        </a:spcAft>
                        <a:buNone/>
                      </a:pPr>
                      <a:r>
                        <a:rPr lang="en" sz="1000">
                          <a:solidFill>
                            <a:schemeClr val="accent1"/>
                          </a:solidFill>
                        </a:rPr>
                        <a:t>[4,005] 90%/47%/22%</a:t>
                      </a:r>
                      <a:endParaRPr sz="1000">
                        <a:solidFill>
                          <a:schemeClr val="accent1"/>
                        </a:solidFill>
                      </a:endParaRPr>
                    </a:p>
                  </a:txBody>
                  <a:tcPr marT="91425" marB="91425" marR="91425" marL="91425"/>
                </a:tc>
                <a:tc>
                  <a:txBody>
                    <a:bodyPr/>
                    <a:lstStyle/>
                    <a:p>
                      <a:pPr indent="0" lvl="0" marL="0" rtl="0" algn="ctr">
                        <a:spcBef>
                          <a:spcPts val="0"/>
                        </a:spcBef>
                        <a:spcAft>
                          <a:spcPts val="0"/>
                        </a:spcAft>
                        <a:buNone/>
                      </a:pPr>
                      <a:r>
                        <a:rPr lang="en" sz="1000">
                          <a:solidFill>
                            <a:schemeClr val="accent1"/>
                          </a:solidFill>
                        </a:rPr>
                        <a:t>[4,050] 90%/56%/100%</a:t>
                      </a:r>
                      <a:endParaRPr sz="1000">
                        <a:solidFill>
                          <a:schemeClr val="accent1"/>
                        </a:solidFill>
                      </a:endParaRPr>
                    </a:p>
                  </a:txBody>
                  <a:tcPr marT="91425" marB="91425" marR="91425" marL="91425"/>
                </a:tc>
                <a:tc>
                  <a:txBody>
                    <a:bodyPr/>
                    <a:lstStyle/>
                    <a:p>
                      <a:pPr indent="0" lvl="0" marL="0" rtl="0" algn="ctr">
                        <a:spcBef>
                          <a:spcPts val="0"/>
                        </a:spcBef>
                        <a:spcAft>
                          <a:spcPts val="0"/>
                        </a:spcAft>
                        <a:buNone/>
                      </a:pPr>
                      <a:r>
                        <a:rPr lang="en" sz="1000">
                          <a:solidFill>
                            <a:schemeClr val="accent1"/>
                          </a:solidFill>
                        </a:rPr>
                        <a:t>[3,881] 100%/100%/100%</a:t>
                      </a:r>
                      <a:endParaRPr sz="1000">
                        <a:solidFill>
                          <a:schemeClr val="accent1"/>
                        </a:solidFill>
                      </a:endParaRPr>
                    </a:p>
                  </a:txBody>
                  <a:tcPr marT="91425" marB="91425" marR="91425" marL="91425"/>
                </a:tc>
              </a:tr>
            </a:tbl>
          </a:graphicData>
        </a:graphic>
      </p:graphicFrame>
      <p:sp>
        <p:nvSpPr>
          <p:cNvPr id="297" name="Google Shape;297;p38"/>
          <p:cNvSpPr txBox="1"/>
          <p:nvPr/>
        </p:nvSpPr>
        <p:spPr>
          <a:xfrm>
            <a:off x="453600" y="4810150"/>
            <a:ext cx="8546700" cy="2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accent1"/>
                </a:solidFill>
                <a:latin typeface="Lato"/>
                <a:ea typeface="Lato"/>
                <a:cs typeface="Lato"/>
                <a:sym typeface="Lato"/>
              </a:rPr>
              <a:t>*Reply rate = # inquiries replied/# inquiries made, accept rate = # inquiries accepted/# inquiries replied</a:t>
            </a:r>
            <a:r>
              <a:rPr lang="en" sz="1000">
                <a:latin typeface="Lato"/>
                <a:ea typeface="Lato"/>
                <a:cs typeface="Lato"/>
                <a:sym typeface="Lato"/>
              </a:rPr>
              <a:t>, </a:t>
            </a:r>
            <a:r>
              <a:rPr lang="en" sz="900">
                <a:solidFill>
                  <a:schemeClr val="accent1"/>
                </a:solidFill>
                <a:latin typeface="Lato"/>
                <a:ea typeface="Lato"/>
                <a:cs typeface="Lato"/>
                <a:sym typeface="Lato"/>
              </a:rPr>
              <a:t>book  rate = # inquiries book/# inquiries accepted.</a:t>
            </a:r>
            <a:endParaRPr sz="1000">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39"/>
          <p:cNvSpPr txBox="1"/>
          <p:nvPr>
            <p:ph type="title"/>
          </p:nvPr>
        </p:nvSpPr>
        <p:spPr>
          <a:xfrm>
            <a:off x="926200" y="2232600"/>
            <a:ext cx="7610100" cy="6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IV</a:t>
            </a:r>
            <a:r>
              <a:rPr lang="en"/>
              <a:t>. Multivariate Analysis </a:t>
            </a:r>
            <a:r>
              <a:rPr lang="en" sz="1500"/>
              <a:t>(Contact Me and Book It channel only)</a:t>
            </a:r>
            <a:endParaRPr/>
          </a:p>
          <a:p>
            <a:pPr indent="0" lvl="0" marL="0" rtl="0" algn="l">
              <a:spcBef>
                <a:spcPts val="0"/>
              </a:spcBef>
              <a:spcAft>
                <a:spcPts val="0"/>
              </a:spcAft>
              <a:buNone/>
            </a:pPr>
            <a:r>
              <a:t/>
            </a:r>
            <a:endParaRPr/>
          </a:p>
        </p:txBody>
      </p:sp>
      <p:sp>
        <p:nvSpPr>
          <p:cNvPr id="303" name="Google Shape;303;p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0"/>
          <p:cNvSpPr txBox="1"/>
          <p:nvPr>
            <p:ph type="title"/>
          </p:nvPr>
        </p:nvSpPr>
        <p:spPr>
          <a:xfrm>
            <a:off x="727650" y="1096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Message + Interaction </a:t>
            </a:r>
            <a:endParaRPr/>
          </a:p>
        </p:txBody>
      </p:sp>
      <p:sp>
        <p:nvSpPr>
          <p:cNvPr id="309" name="Google Shape;309;p40"/>
          <p:cNvSpPr txBox="1"/>
          <p:nvPr>
            <p:ph idx="1" type="body"/>
          </p:nvPr>
        </p:nvSpPr>
        <p:spPr>
          <a:xfrm>
            <a:off x="6499600" y="1392850"/>
            <a:ext cx="2585400" cy="37506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Regardless of message length, when # of interactions &gt;11, it will lead to more bookings than non booking.</a:t>
            </a:r>
            <a:endParaRPr sz="1100"/>
          </a:p>
          <a:p>
            <a:pPr indent="-298450" lvl="0" marL="457200" rtl="0" algn="l">
              <a:spcBef>
                <a:spcPts val="0"/>
              </a:spcBef>
              <a:spcAft>
                <a:spcPts val="0"/>
              </a:spcAft>
              <a:buSzPts val="1100"/>
              <a:buChar char="●"/>
            </a:pPr>
            <a:r>
              <a:rPr lang="en" sz="1100"/>
              <a:t>When # of interactions &gt; 11, it can make up for the lack in message length, and turn an inquiry into a successful booking. </a:t>
            </a:r>
            <a:endParaRPr sz="1100"/>
          </a:p>
          <a:p>
            <a:pPr indent="-298450" lvl="0" marL="457200" rtl="0" algn="l">
              <a:spcBef>
                <a:spcPts val="0"/>
              </a:spcBef>
              <a:spcAft>
                <a:spcPts val="0"/>
              </a:spcAft>
              <a:buSzPts val="1100"/>
              <a:buChar char="●"/>
            </a:pPr>
            <a:r>
              <a:rPr lang="en" sz="1100"/>
              <a:t>When message length is &gt;20, more interactions are needed in order to turn an inquiry into a successful booking. This could be due to the fact that a longer message reflects the complexity of a stay request, therefore needing more interactions between the host and the guest in order for it to be successful.</a:t>
            </a:r>
            <a:endParaRPr sz="1100"/>
          </a:p>
          <a:p>
            <a:pPr indent="0" lvl="0" marL="0" rtl="0" algn="l">
              <a:spcBef>
                <a:spcPts val="1600"/>
              </a:spcBef>
              <a:spcAft>
                <a:spcPts val="1600"/>
              </a:spcAft>
              <a:buNone/>
            </a:pPr>
            <a:r>
              <a:t/>
            </a:r>
            <a:endParaRPr sz="1100"/>
          </a:p>
        </p:txBody>
      </p:sp>
      <p:sp>
        <p:nvSpPr>
          <p:cNvPr id="310" name="Google Shape;310;p4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1" name="Google Shape;311;p40"/>
          <p:cNvPicPr preferRelativeResize="0"/>
          <p:nvPr/>
        </p:nvPicPr>
        <p:blipFill>
          <a:blip r:embed="rId3">
            <a:alphaModFix/>
          </a:blip>
          <a:stretch>
            <a:fillRect/>
          </a:stretch>
        </p:blipFill>
        <p:spPr>
          <a:xfrm>
            <a:off x="0" y="1678375"/>
            <a:ext cx="6641299" cy="3179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Duration of stay + Interaction</a:t>
            </a:r>
            <a:endParaRPr/>
          </a:p>
        </p:txBody>
      </p:sp>
      <p:sp>
        <p:nvSpPr>
          <p:cNvPr id="317" name="Google Shape;317;p41"/>
          <p:cNvSpPr txBox="1"/>
          <p:nvPr>
            <p:ph idx="1" type="body"/>
          </p:nvPr>
        </p:nvSpPr>
        <p:spPr>
          <a:xfrm>
            <a:off x="6620700" y="1879350"/>
            <a:ext cx="2604300" cy="316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a:t>
            </a:r>
            <a:r>
              <a:rPr lang="en"/>
              <a:t>ays of stay </a:t>
            </a:r>
            <a:r>
              <a:rPr lang="en" sz="1100"/>
              <a:t>≤</a:t>
            </a:r>
            <a:r>
              <a:rPr lang="en"/>
              <a:t> 3 regardless of number of interactions, will lead success rate to double</a:t>
            </a:r>
            <a:endParaRPr/>
          </a:p>
          <a:p>
            <a:pPr indent="-311150" lvl="0" marL="457200" rtl="0" algn="l">
              <a:spcBef>
                <a:spcPts val="0"/>
              </a:spcBef>
              <a:spcAft>
                <a:spcPts val="0"/>
              </a:spcAft>
              <a:buSzPts val="1300"/>
              <a:buChar char="●"/>
            </a:pPr>
            <a:r>
              <a:rPr lang="en"/>
              <a:t>However, when number of interactions is more than 20, it no longer matters how long the stays are, which means, more than 20 interactions might be able to sufficiently make up for the long stays.</a:t>
            </a:r>
            <a:endParaRPr sz="1400"/>
          </a:p>
        </p:txBody>
      </p:sp>
      <p:sp>
        <p:nvSpPr>
          <p:cNvPr id="318" name="Google Shape;318;p4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9" name="Google Shape;319;p41"/>
          <p:cNvPicPr preferRelativeResize="0"/>
          <p:nvPr/>
        </p:nvPicPr>
        <p:blipFill>
          <a:blip r:embed="rId3">
            <a:alphaModFix/>
          </a:blip>
          <a:stretch>
            <a:fillRect/>
          </a:stretch>
        </p:blipFill>
        <p:spPr>
          <a:xfrm>
            <a:off x="71300" y="1807150"/>
            <a:ext cx="6627563" cy="3168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7650" y="11071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Data</a:t>
            </a:r>
            <a:endParaRPr/>
          </a:p>
          <a:p>
            <a:pPr indent="0" lvl="0" marL="0" rtl="0" algn="l">
              <a:spcBef>
                <a:spcPts val="0"/>
              </a:spcBef>
              <a:spcAft>
                <a:spcPts val="0"/>
              </a:spcAft>
              <a:buNone/>
            </a:pPr>
            <a:r>
              <a:t/>
            </a:r>
            <a:endParaRPr/>
          </a:p>
        </p:txBody>
      </p:sp>
      <p:sp>
        <p:nvSpPr>
          <p:cNvPr id="100" name="Google Shape;100;p15"/>
          <p:cNvSpPr txBox="1"/>
          <p:nvPr>
            <p:ph idx="1" type="body"/>
          </p:nvPr>
        </p:nvSpPr>
        <p:spPr>
          <a:xfrm>
            <a:off x="727650" y="1465375"/>
            <a:ext cx="8555100" cy="3553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400"/>
              <a:t>Contacts:</a:t>
            </a:r>
            <a:endParaRPr sz="1400"/>
          </a:p>
          <a:p>
            <a:pPr indent="-317500" lvl="1" marL="914400" rtl="0" algn="l">
              <a:spcBef>
                <a:spcPts val="0"/>
              </a:spcBef>
              <a:spcAft>
                <a:spcPts val="0"/>
              </a:spcAft>
              <a:buSzPts val="1400"/>
              <a:buChar char="➢"/>
            </a:pPr>
            <a:r>
              <a:rPr lang="en" sz="1200"/>
              <a:t>There are 27,887 unique inquiries with 11,588 bookings, 14 variables</a:t>
            </a:r>
            <a:endParaRPr sz="1200"/>
          </a:p>
          <a:p>
            <a:pPr indent="-304800" lvl="1" marL="914400" rtl="0" algn="l">
              <a:spcBef>
                <a:spcPts val="0"/>
              </a:spcBef>
              <a:spcAft>
                <a:spcPts val="0"/>
              </a:spcAft>
              <a:buSzPts val="1200"/>
              <a:buChar char="➢"/>
            </a:pPr>
            <a:r>
              <a:rPr lang="en" sz="1200"/>
              <a:t>Inquiries are made through 3 channels: Contact me, Book it, and Instant book</a:t>
            </a:r>
            <a:endParaRPr sz="1200"/>
          </a:p>
          <a:p>
            <a:pPr indent="-304800" lvl="1" marL="914400" rtl="0" algn="l">
              <a:spcBef>
                <a:spcPts val="0"/>
              </a:spcBef>
              <a:spcAft>
                <a:spcPts val="0"/>
              </a:spcAft>
              <a:buSzPts val="1200"/>
              <a:buChar char="➢"/>
            </a:pPr>
            <a:r>
              <a:rPr lang="en" sz="1200"/>
              <a:t>The inquiry time varies from 01/01/2016 to 06/30/2016, lead time of these inquiries ranges from 0 - 803 days</a:t>
            </a:r>
            <a:endParaRPr sz="1200"/>
          </a:p>
          <a:p>
            <a:pPr indent="-304800" lvl="1" marL="914400" rtl="0" algn="l">
              <a:spcBef>
                <a:spcPts val="0"/>
              </a:spcBef>
              <a:spcAft>
                <a:spcPts val="0"/>
              </a:spcAft>
              <a:buSzPts val="1200"/>
              <a:buChar char="➢"/>
            </a:pPr>
            <a:r>
              <a:rPr lang="en" sz="1200"/>
              <a:t>The check in dates varies from 01/01/2016 to 05/01/2018, and length of stay ranges from 1 - 365 days</a:t>
            </a:r>
            <a:endParaRPr sz="1200"/>
          </a:p>
          <a:p>
            <a:pPr indent="-304800" lvl="1" marL="914400" rtl="0" algn="l">
              <a:spcBef>
                <a:spcPts val="0"/>
              </a:spcBef>
              <a:spcAft>
                <a:spcPts val="0"/>
              </a:spcAft>
              <a:buSzPts val="1200"/>
              <a:buChar char="➢"/>
            </a:pPr>
            <a:r>
              <a:rPr lang="en" sz="1200"/>
              <a:t>Inquiries are made by either new bookers or past bookers for 1 - 16 guests</a:t>
            </a:r>
            <a:endParaRPr sz="1200"/>
          </a:p>
          <a:p>
            <a:pPr indent="-304800" lvl="1" marL="914400" rtl="0" algn="l">
              <a:spcBef>
                <a:spcPts val="0"/>
              </a:spcBef>
              <a:spcAft>
                <a:spcPts val="0"/>
              </a:spcAft>
              <a:buSzPts val="1200"/>
              <a:buChar char="➢"/>
            </a:pPr>
            <a:r>
              <a:rPr lang="en" sz="1200"/>
              <a:t>The total number of interactions between guest and host ranges from 1 - 410</a:t>
            </a:r>
            <a:endParaRPr sz="1200"/>
          </a:p>
          <a:p>
            <a:pPr indent="-317500" lvl="0" marL="457200" rtl="0" algn="l">
              <a:spcBef>
                <a:spcPts val="0"/>
              </a:spcBef>
              <a:spcAft>
                <a:spcPts val="0"/>
              </a:spcAft>
              <a:buSzPts val="1400"/>
              <a:buChar char="❖"/>
            </a:pPr>
            <a:r>
              <a:rPr lang="en" sz="1400"/>
              <a:t>Listings:</a:t>
            </a:r>
            <a:endParaRPr sz="1400"/>
          </a:p>
          <a:p>
            <a:pPr indent="-317500" lvl="1" marL="914400" rtl="0" algn="l">
              <a:spcBef>
                <a:spcPts val="0"/>
              </a:spcBef>
              <a:spcAft>
                <a:spcPts val="0"/>
              </a:spcAft>
              <a:buSzPts val="1400"/>
              <a:buChar char="➢"/>
            </a:pPr>
            <a:r>
              <a:rPr lang="en" sz="1200"/>
              <a:t>There 13038 unique listings with 4 variables </a:t>
            </a:r>
            <a:endParaRPr sz="1200"/>
          </a:p>
          <a:p>
            <a:pPr indent="-304800" lvl="1" marL="914400" rtl="0" algn="l">
              <a:spcBef>
                <a:spcPts val="0"/>
              </a:spcBef>
              <a:spcAft>
                <a:spcPts val="0"/>
              </a:spcAft>
              <a:buSzPts val="1200"/>
              <a:buChar char="➢"/>
            </a:pPr>
            <a:r>
              <a:rPr lang="en" sz="1200"/>
              <a:t>There are 3 room types for listings: Entire </a:t>
            </a:r>
            <a:r>
              <a:rPr lang="en" sz="1200"/>
              <a:t>home/apt</a:t>
            </a:r>
            <a:r>
              <a:rPr lang="en" sz="1200"/>
              <a:t>, private room and shared room</a:t>
            </a:r>
            <a:endParaRPr sz="1200"/>
          </a:p>
          <a:p>
            <a:pPr indent="-304800" lvl="1" marL="914400" rtl="0" algn="l">
              <a:spcBef>
                <a:spcPts val="0"/>
              </a:spcBef>
              <a:spcAft>
                <a:spcPts val="0"/>
              </a:spcAft>
              <a:buSzPts val="1200"/>
              <a:buChar char="➢"/>
            </a:pPr>
            <a:r>
              <a:rPr lang="en" sz="1200"/>
              <a:t>Listings are located in 68 neighborhoods</a:t>
            </a:r>
            <a:endParaRPr sz="1200"/>
          </a:p>
          <a:p>
            <a:pPr indent="-304800" lvl="1" marL="914400" rtl="0" algn="l">
              <a:spcBef>
                <a:spcPts val="0"/>
              </a:spcBef>
              <a:spcAft>
                <a:spcPts val="0"/>
              </a:spcAft>
              <a:buSzPts val="1200"/>
              <a:buChar char="➢"/>
            </a:pPr>
            <a:r>
              <a:rPr lang="en" sz="1200"/>
              <a:t>The number of reviews for listings ranges from 0 -268</a:t>
            </a:r>
            <a:endParaRPr sz="1200"/>
          </a:p>
          <a:p>
            <a:pPr indent="-317500" lvl="0" marL="457200" rtl="0" algn="l">
              <a:spcBef>
                <a:spcPts val="0"/>
              </a:spcBef>
              <a:spcAft>
                <a:spcPts val="0"/>
              </a:spcAft>
              <a:buSzPts val="1400"/>
              <a:buChar char="❖"/>
            </a:pPr>
            <a:r>
              <a:rPr lang="en" sz="1400"/>
              <a:t>Users:</a:t>
            </a:r>
            <a:endParaRPr sz="1400"/>
          </a:p>
          <a:p>
            <a:pPr indent="-317500" lvl="1" marL="914400" rtl="0" algn="l">
              <a:spcBef>
                <a:spcPts val="0"/>
              </a:spcBef>
              <a:spcAft>
                <a:spcPts val="0"/>
              </a:spcAft>
              <a:buSzPts val="1400"/>
              <a:buChar char="➢"/>
            </a:pPr>
            <a:r>
              <a:rPr lang="en" sz="1200"/>
              <a:t>There are 31457 users after dropping 68 duplicated ones, with 3 variables</a:t>
            </a:r>
            <a:endParaRPr sz="1200"/>
          </a:p>
          <a:p>
            <a:pPr indent="-304800" lvl="1" marL="914400" rtl="0" algn="l">
              <a:spcBef>
                <a:spcPts val="0"/>
              </a:spcBef>
              <a:spcAft>
                <a:spcPts val="0"/>
              </a:spcAft>
              <a:buSzPts val="1200"/>
              <a:buChar char="➢"/>
            </a:pPr>
            <a:r>
              <a:rPr lang="en" sz="1200"/>
              <a:t>Users are from 121 unique countries with profile length ranges from 0 - 1442</a:t>
            </a:r>
            <a:endParaRPr sz="1200"/>
          </a:p>
        </p:txBody>
      </p:sp>
      <p:sp>
        <p:nvSpPr>
          <p:cNvPr id="101" name="Google Shape;101;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2"/>
          <p:cNvSpPr txBox="1"/>
          <p:nvPr>
            <p:ph type="title"/>
          </p:nvPr>
        </p:nvSpPr>
        <p:spPr>
          <a:xfrm>
            <a:off x="727650" y="11817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 </a:t>
            </a:r>
            <a:r>
              <a:rPr lang="en"/>
              <a:t>Interaction </a:t>
            </a:r>
            <a:endParaRPr/>
          </a:p>
        </p:txBody>
      </p:sp>
      <p:sp>
        <p:nvSpPr>
          <p:cNvPr id="325" name="Google Shape;325;p42"/>
          <p:cNvSpPr txBox="1"/>
          <p:nvPr>
            <p:ph idx="1" type="body"/>
          </p:nvPr>
        </p:nvSpPr>
        <p:spPr>
          <a:xfrm>
            <a:off x="6821225" y="1581175"/>
            <a:ext cx="2322900" cy="3484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Number of reviews &gt; 5, regardless of number of interactions, will double the success rate</a:t>
            </a:r>
            <a:endParaRPr sz="1200"/>
          </a:p>
          <a:p>
            <a:pPr indent="-304800" lvl="0" marL="457200" rtl="0" algn="l">
              <a:spcBef>
                <a:spcPts val="0"/>
              </a:spcBef>
              <a:spcAft>
                <a:spcPts val="0"/>
              </a:spcAft>
              <a:buSzPts val="1200"/>
              <a:buChar char="●"/>
            </a:pPr>
            <a:r>
              <a:rPr lang="en" sz="1200"/>
              <a:t>However, when number of interactions is more than 20, it no longer matters when an inquiry has fewer or more than 5 reviews, which means, more than 20 interactions might be able to sufficiently make up for the lack of reviews.</a:t>
            </a:r>
            <a:endParaRPr sz="1200"/>
          </a:p>
        </p:txBody>
      </p:sp>
      <p:sp>
        <p:nvSpPr>
          <p:cNvPr id="326" name="Google Shape;326;p4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7" name="Google Shape;327;p42"/>
          <p:cNvPicPr preferRelativeResize="0"/>
          <p:nvPr/>
        </p:nvPicPr>
        <p:blipFill>
          <a:blip r:embed="rId3">
            <a:alphaModFix/>
          </a:blip>
          <a:stretch>
            <a:fillRect/>
          </a:stretch>
        </p:blipFill>
        <p:spPr>
          <a:xfrm>
            <a:off x="0" y="1658425"/>
            <a:ext cx="6933700" cy="3330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Interaction + Lead time</a:t>
            </a:r>
            <a:endParaRPr/>
          </a:p>
        </p:txBody>
      </p:sp>
      <p:sp>
        <p:nvSpPr>
          <p:cNvPr id="333" name="Google Shape;333;p43"/>
          <p:cNvSpPr txBox="1"/>
          <p:nvPr>
            <p:ph idx="1" type="body"/>
          </p:nvPr>
        </p:nvSpPr>
        <p:spPr>
          <a:xfrm>
            <a:off x="6407125" y="1817025"/>
            <a:ext cx="2527500" cy="3124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When lead time ≤ 15 days, the number of successes doubled regardless of interactions </a:t>
            </a:r>
            <a:endParaRPr sz="1200"/>
          </a:p>
          <a:p>
            <a:pPr indent="-304800" lvl="0" marL="457200" rtl="0" algn="l">
              <a:spcBef>
                <a:spcPts val="0"/>
              </a:spcBef>
              <a:spcAft>
                <a:spcPts val="0"/>
              </a:spcAft>
              <a:buSzPts val="1200"/>
              <a:buChar char="●"/>
            </a:pPr>
            <a:r>
              <a:rPr lang="en" sz="1200"/>
              <a:t>Regardless of lead time, when # of interactions &gt;11, it will lead to more bookings than non booking.</a:t>
            </a:r>
            <a:r>
              <a:rPr lang="en" sz="1200"/>
              <a:t> </a:t>
            </a:r>
            <a:r>
              <a:rPr lang="en" sz="1200"/>
              <a:t>Therefore, having more than 11 interactions can make up for the long lead times, and turn an inquiry into a successful booking. </a:t>
            </a:r>
            <a:endParaRPr sz="1200"/>
          </a:p>
        </p:txBody>
      </p:sp>
      <p:sp>
        <p:nvSpPr>
          <p:cNvPr id="334" name="Google Shape;334;p4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5" name="Google Shape;335;p43"/>
          <p:cNvPicPr preferRelativeResize="0"/>
          <p:nvPr/>
        </p:nvPicPr>
        <p:blipFill>
          <a:blip r:embed="rId3">
            <a:alphaModFix/>
          </a:blip>
          <a:stretch>
            <a:fillRect/>
          </a:stretch>
        </p:blipFill>
        <p:spPr>
          <a:xfrm>
            <a:off x="0" y="1771538"/>
            <a:ext cx="6641526" cy="32151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
            </a:r>
            <a:r>
              <a:rPr lang="en"/>
              <a:t>ey metrics to monitor success </a:t>
            </a:r>
            <a:endParaRPr/>
          </a:p>
        </p:txBody>
      </p:sp>
      <p:sp>
        <p:nvSpPr>
          <p:cNvPr id="341" name="Google Shape;341;p44"/>
          <p:cNvSpPr txBox="1"/>
          <p:nvPr>
            <p:ph idx="1" type="body"/>
          </p:nvPr>
        </p:nvSpPr>
        <p:spPr>
          <a:xfrm>
            <a:off x="729450" y="1979575"/>
            <a:ext cx="82008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a:t>
            </a:r>
            <a:r>
              <a:rPr lang="en"/>
              <a:t>eply/accept rate/book rate</a:t>
            </a:r>
            <a:endParaRPr/>
          </a:p>
          <a:p>
            <a:pPr indent="-298450" lvl="1" marL="914400" rtl="0" algn="l">
              <a:spcBef>
                <a:spcPts val="0"/>
              </a:spcBef>
              <a:spcAft>
                <a:spcPts val="0"/>
              </a:spcAft>
              <a:buSzPts val="1100"/>
              <a:buChar char="○"/>
            </a:pPr>
            <a:r>
              <a:rPr lang="en"/>
              <a:t>Reply rate = # inquiries replied/# inquiries made</a:t>
            </a:r>
            <a:endParaRPr/>
          </a:p>
          <a:p>
            <a:pPr indent="-298450" lvl="1" marL="914400" rtl="0" algn="l">
              <a:spcBef>
                <a:spcPts val="0"/>
              </a:spcBef>
              <a:spcAft>
                <a:spcPts val="0"/>
              </a:spcAft>
              <a:buSzPts val="1100"/>
              <a:buChar char="○"/>
            </a:pPr>
            <a:r>
              <a:rPr lang="en"/>
              <a:t>Accept rate = # inquiries accepted/# inquiries replied</a:t>
            </a:r>
            <a:endParaRPr/>
          </a:p>
          <a:p>
            <a:pPr indent="-298450" lvl="1" marL="914400" rtl="0" algn="l">
              <a:spcBef>
                <a:spcPts val="0"/>
              </a:spcBef>
              <a:spcAft>
                <a:spcPts val="0"/>
              </a:spcAft>
              <a:buSzPts val="1100"/>
              <a:buChar char="○"/>
            </a:pPr>
            <a:r>
              <a:rPr lang="en"/>
              <a:t>Book  rate = # inquiries book/# inquiries accepted</a:t>
            </a:r>
            <a:endParaRPr/>
          </a:p>
          <a:p>
            <a:pPr indent="-298450" lvl="1" marL="914400" rtl="0" algn="l">
              <a:spcBef>
                <a:spcPts val="0"/>
              </a:spcBef>
              <a:spcAft>
                <a:spcPts val="0"/>
              </a:spcAft>
              <a:buSzPts val="1100"/>
              <a:buChar char="○"/>
            </a:pPr>
            <a:r>
              <a:rPr lang="en"/>
              <a:t>These metrics help track the success rate of each step that an</a:t>
            </a:r>
            <a:r>
              <a:rPr lang="en"/>
              <a:t> inquiry takes to turn into a booking </a:t>
            </a:r>
            <a:endParaRPr/>
          </a:p>
          <a:p>
            <a:pPr indent="-311150" lvl="0" marL="457200" rtl="0" algn="l">
              <a:spcBef>
                <a:spcPts val="0"/>
              </a:spcBef>
              <a:spcAft>
                <a:spcPts val="0"/>
              </a:spcAft>
              <a:buSzPts val="1300"/>
              <a:buChar char="●"/>
            </a:pPr>
            <a:r>
              <a:rPr lang="en"/>
              <a:t>A</a:t>
            </a:r>
            <a:r>
              <a:rPr lang="en"/>
              <a:t>verage interactions per inquiry</a:t>
            </a:r>
            <a:endParaRPr/>
          </a:p>
          <a:p>
            <a:pPr indent="-298450" lvl="1" marL="914400" rtl="0" algn="l">
              <a:spcBef>
                <a:spcPts val="0"/>
              </a:spcBef>
              <a:spcAft>
                <a:spcPts val="0"/>
              </a:spcAft>
              <a:buSzPts val="1100"/>
              <a:buChar char="○"/>
            </a:pPr>
            <a:r>
              <a:rPr lang="en"/>
              <a:t>Avg interactions per inquiries = # interactions / # inquiries</a:t>
            </a:r>
            <a:endParaRPr/>
          </a:p>
          <a:p>
            <a:pPr indent="-298450" lvl="1" marL="914400" rtl="0" algn="l">
              <a:spcBef>
                <a:spcPts val="0"/>
              </a:spcBef>
              <a:spcAft>
                <a:spcPts val="0"/>
              </a:spcAft>
              <a:buSzPts val="1100"/>
              <a:buChar char="○"/>
            </a:pPr>
            <a:r>
              <a:rPr lang="en"/>
              <a:t>Analysis results indicate that inquiries with more interactions are more likely to be booked across all channels</a:t>
            </a:r>
            <a:endParaRPr/>
          </a:p>
          <a:p>
            <a:pPr indent="-311150" lvl="0" marL="457200" rtl="0" algn="l">
              <a:spcBef>
                <a:spcPts val="0"/>
              </a:spcBef>
              <a:spcAft>
                <a:spcPts val="0"/>
              </a:spcAft>
              <a:buSzPts val="1300"/>
              <a:buChar char="●"/>
            </a:pPr>
            <a:r>
              <a:rPr lang="en"/>
              <a:t>A</a:t>
            </a:r>
            <a:r>
              <a:rPr lang="en"/>
              <a:t>verage number of reviews per listing</a:t>
            </a:r>
            <a:endParaRPr/>
          </a:p>
          <a:p>
            <a:pPr indent="-298450" lvl="1" marL="914400" rtl="0" algn="l">
              <a:spcBef>
                <a:spcPts val="0"/>
              </a:spcBef>
              <a:spcAft>
                <a:spcPts val="0"/>
              </a:spcAft>
              <a:buSzPts val="1100"/>
              <a:buChar char="○"/>
            </a:pPr>
            <a:r>
              <a:rPr lang="en"/>
              <a:t>Avg # reviews per listing = # reviews / # listings</a:t>
            </a:r>
            <a:endParaRPr/>
          </a:p>
          <a:p>
            <a:pPr indent="-298450" lvl="1" marL="914400" rtl="0" algn="l">
              <a:spcBef>
                <a:spcPts val="0"/>
              </a:spcBef>
              <a:spcAft>
                <a:spcPts val="0"/>
              </a:spcAft>
              <a:buSzPts val="1100"/>
              <a:buChar char="○"/>
            </a:pPr>
            <a:r>
              <a:rPr lang="en"/>
              <a:t>Analysis results  indicate that inquiries with more interactions are more likely to be booked across all channels</a:t>
            </a:r>
            <a:endParaRPr/>
          </a:p>
        </p:txBody>
      </p:sp>
      <p:sp>
        <p:nvSpPr>
          <p:cNvPr id="342" name="Google Shape;342;p4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7650" y="1163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Sanity Check - Assumptions</a:t>
            </a:r>
            <a:endParaRPr/>
          </a:p>
          <a:p>
            <a:pPr indent="0" lvl="0" marL="0" rtl="0" algn="l">
              <a:spcBef>
                <a:spcPts val="0"/>
              </a:spcBef>
              <a:spcAft>
                <a:spcPts val="0"/>
              </a:spcAft>
              <a:buNone/>
            </a:pPr>
            <a:r>
              <a:t/>
            </a:r>
            <a:endParaRPr/>
          </a:p>
        </p:txBody>
      </p:sp>
      <p:sp>
        <p:nvSpPr>
          <p:cNvPr id="107" name="Google Shape;107;p16"/>
          <p:cNvSpPr txBox="1"/>
          <p:nvPr>
            <p:ph idx="1" type="body"/>
          </p:nvPr>
        </p:nvSpPr>
        <p:spPr>
          <a:xfrm>
            <a:off x="690775" y="1543625"/>
            <a:ext cx="6543300" cy="226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Contacts</a:t>
            </a:r>
            <a:endParaRPr sz="1200"/>
          </a:p>
          <a:p>
            <a:pPr indent="-298450" lvl="1" marL="914400" rtl="0" algn="l">
              <a:spcBef>
                <a:spcPts val="0"/>
              </a:spcBef>
              <a:spcAft>
                <a:spcPts val="0"/>
              </a:spcAft>
              <a:buSzPts val="1100"/>
              <a:buChar char="➢"/>
            </a:pPr>
            <a:r>
              <a:rPr lang="en"/>
              <a:t>Inquiry/reply/accept/book timestamps:</a:t>
            </a:r>
            <a:endParaRPr/>
          </a:p>
          <a:p>
            <a:pPr indent="-298450" lvl="2" marL="1371600" rtl="0" algn="l">
              <a:spcBef>
                <a:spcPts val="0"/>
              </a:spcBef>
              <a:spcAft>
                <a:spcPts val="0"/>
              </a:spcAft>
              <a:buSzPts val="1100"/>
              <a:buChar char="■"/>
            </a:pPr>
            <a:r>
              <a:rPr lang="en"/>
              <a:t>ALL</a:t>
            </a:r>
            <a:r>
              <a:rPr lang="en"/>
              <a:t> channels:</a:t>
            </a:r>
            <a:endParaRPr/>
          </a:p>
          <a:p>
            <a:pPr indent="-298450" lvl="3" marL="1828800" rtl="0" algn="l">
              <a:spcBef>
                <a:spcPts val="0"/>
              </a:spcBef>
              <a:spcAft>
                <a:spcPts val="0"/>
              </a:spcAft>
              <a:buSzPts val="1100"/>
              <a:buChar char="●"/>
            </a:pPr>
            <a:r>
              <a:rPr lang="en"/>
              <a:t>Inquiry time ≤ reply time ≤ accept time ≤ book time</a:t>
            </a:r>
            <a:endParaRPr/>
          </a:p>
          <a:p>
            <a:pPr indent="-298450" lvl="3" marL="1828800" rtl="0" algn="l">
              <a:spcBef>
                <a:spcPts val="0"/>
              </a:spcBef>
              <a:spcAft>
                <a:spcPts val="0"/>
              </a:spcAft>
              <a:buSzPts val="1100"/>
              <a:buChar char="●"/>
            </a:pPr>
            <a:r>
              <a:rPr lang="en"/>
              <a:t>All accepted inquiries must be replied</a:t>
            </a:r>
            <a:endParaRPr/>
          </a:p>
          <a:p>
            <a:pPr indent="-298450" lvl="3" marL="1828800" rtl="0" algn="l">
              <a:spcBef>
                <a:spcPts val="0"/>
              </a:spcBef>
              <a:spcAft>
                <a:spcPts val="0"/>
              </a:spcAft>
              <a:buSzPts val="1100"/>
              <a:buChar char="●"/>
            </a:pPr>
            <a:r>
              <a:rPr lang="en"/>
              <a:t>All booked inquiries must be accepted </a:t>
            </a:r>
            <a:endParaRPr/>
          </a:p>
          <a:p>
            <a:pPr indent="-298450" lvl="3" marL="1828800" rtl="0" algn="l">
              <a:spcBef>
                <a:spcPts val="0"/>
              </a:spcBef>
              <a:spcAft>
                <a:spcPts val="0"/>
              </a:spcAft>
              <a:buSzPts val="1100"/>
              <a:buChar char="●"/>
            </a:pPr>
            <a:r>
              <a:rPr lang="en"/>
              <a:t>Check in time ≤ check out time</a:t>
            </a:r>
            <a:endParaRPr/>
          </a:p>
          <a:p>
            <a:pPr indent="-298450" lvl="2" marL="1371600" rtl="0" algn="l">
              <a:spcBef>
                <a:spcPts val="0"/>
              </a:spcBef>
              <a:spcAft>
                <a:spcPts val="0"/>
              </a:spcAft>
              <a:buSzPts val="1100"/>
              <a:buChar char="■"/>
            </a:pPr>
            <a:r>
              <a:rPr lang="en"/>
              <a:t>Book it</a:t>
            </a:r>
            <a:r>
              <a:rPr lang="en"/>
              <a:t>:</a:t>
            </a:r>
            <a:endParaRPr/>
          </a:p>
          <a:p>
            <a:pPr indent="-298450" lvl="3" marL="1828800" rtl="0" algn="l">
              <a:spcBef>
                <a:spcPts val="0"/>
              </a:spcBef>
              <a:spcAft>
                <a:spcPts val="0"/>
              </a:spcAft>
              <a:buSzPts val="1100"/>
              <a:buChar char="●"/>
            </a:pPr>
            <a:r>
              <a:rPr lang="en"/>
              <a:t>Accept time = book time</a:t>
            </a:r>
            <a:endParaRPr/>
          </a:p>
          <a:p>
            <a:pPr indent="-298450" lvl="2" marL="1371600" rtl="0" algn="l">
              <a:spcBef>
                <a:spcPts val="0"/>
              </a:spcBef>
              <a:spcAft>
                <a:spcPts val="0"/>
              </a:spcAft>
              <a:buSzPts val="1100"/>
              <a:buChar char="■"/>
            </a:pPr>
            <a:r>
              <a:rPr lang="en"/>
              <a:t>Instant book:</a:t>
            </a:r>
            <a:endParaRPr/>
          </a:p>
          <a:p>
            <a:pPr indent="-298450" lvl="3" marL="1828800" rtl="0" algn="l">
              <a:spcBef>
                <a:spcPts val="0"/>
              </a:spcBef>
              <a:spcAft>
                <a:spcPts val="0"/>
              </a:spcAft>
              <a:buSzPts val="1100"/>
              <a:buChar char="●"/>
            </a:pPr>
            <a:r>
              <a:rPr lang="en"/>
              <a:t>Inquiry time = reply time = accept time = book time</a:t>
            </a:r>
            <a:endParaRPr/>
          </a:p>
          <a:p>
            <a:pPr indent="-298450" lvl="1" marL="914400" rtl="0" algn="l">
              <a:spcBef>
                <a:spcPts val="0"/>
              </a:spcBef>
              <a:spcAft>
                <a:spcPts val="0"/>
              </a:spcAft>
              <a:buSzPts val="1100"/>
              <a:buChar char="➢"/>
            </a:pPr>
            <a:r>
              <a:rPr lang="en"/>
              <a:t>Guest size ≥ 1, total number of interactions ≥ 1, and message length ≥ 0</a:t>
            </a:r>
            <a:endParaRPr/>
          </a:p>
          <a:p>
            <a:pPr indent="-304800" lvl="0" marL="457200" rtl="0" algn="l">
              <a:spcBef>
                <a:spcPts val="0"/>
              </a:spcBef>
              <a:spcAft>
                <a:spcPts val="0"/>
              </a:spcAft>
              <a:buSzPts val="1200"/>
              <a:buChar char="❖"/>
            </a:pPr>
            <a:r>
              <a:rPr lang="en" sz="1200"/>
              <a:t>Listings:</a:t>
            </a:r>
            <a:endParaRPr sz="1200"/>
          </a:p>
          <a:p>
            <a:pPr indent="-304800" lvl="1" marL="914400" rtl="0" algn="l">
              <a:spcBef>
                <a:spcPts val="0"/>
              </a:spcBef>
              <a:spcAft>
                <a:spcPts val="0"/>
              </a:spcAft>
              <a:buSzPts val="1200"/>
              <a:buChar char="➢"/>
            </a:pPr>
            <a:r>
              <a:rPr lang="en"/>
              <a:t>Number of reviews </a:t>
            </a:r>
            <a:r>
              <a:rPr lang="en" sz="1200"/>
              <a:t>≥ 0</a:t>
            </a:r>
            <a:endParaRPr sz="1200"/>
          </a:p>
          <a:p>
            <a:pPr indent="-304800" lvl="0" marL="457200" rtl="0" algn="l">
              <a:spcBef>
                <a:spcPts val="0"/>
              </a:spcBef>
              <a:spcAft>
                <a:spcPts val="0"/>
              </a:spcAft>
              <a:buSzPts val="1200"/>
              <a:buChar char="❖"/>
            </a:pPr>
            <a:r>
              <a:rPr lang="en" sz="1200"/>
              <a:t>Users:</a:t>
            </a:r>
            <a:endParaRPr sz="1200"/>
          </a:p>
          <a:p>
            <a:pPr indent="-298450" lvl="1" marL="914400" rtl="0" algn="l">
              <a:spcBef>
                <a:spcPts val="0"/>
              </a:spcBef>
              <a:spcAft>
                <a:spcPts val="0"/>
              </a:spcAft>
              <a:buSzPts val="1100"/>
              <a:buChar char="➢"/>
            </a:pPr>
            <a:r>
              <a:rPr lang="en"/>
              <a:t>No duplicated users</a:t>
            </a:r>
            <a:endParaRPr/>
          </a:p>
          <a:p>
            <a:pPr indent="-298450" lvl="1" marL="914400" rtl="0" algn="l">
              <a:spcBef>
                <a:spcPts val="0"/>
              </a:spcBef>
              <a:spcAft>
                <a:spcPts val="0"/>
              </a:spcAft>
              <a:buSzPts val="1100"/>
              <a:buChar char="➢"/>
            </a:pPr>
            <a:r>
              <a:rPr lang="en"/>
              <a:t>Profile length ≥ 0</a:t>
            </a:r>
            <a:endParaRPr/>
          </a:p>
        </p:txBody>
      </p:sp>
      <p:sp>
        <p:nvSpPr>
          <p:cNvPr id="108" name="Google Shape;108;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Sanity Check - Results and Treatments</a:t>
            </a:r>
            <a:endParaRPr/>
          </a:p>
        </p:txBody>
      </p:sp>
      <p:sp>
        <p:nvSpPr>
          <p:cNvPr id="114" name="Google Shape;114;p17"/>
          <p:cNvSpPr txBox="1"/>
          <p:nvPr>
            <p:ph idx="1" type="body"/>
          </p:nvPr>
        </p:nvSpPr>
        <p:spPr>
          <a:xfrm>
            <a:off x="623550" y="1883350"/>
            <a:ext cx="77946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Contacts</a:t>
            </a:r>
            <a:endParaRPr/>
          </a:p>
          <a:p>
            <a:pPr indent="-304800" lvl="1" marL="914400" rtl="0" algn="l">
              <a:spcBef>
                <a:spcPts val="0"/>
              </a:spcBef>
              <a:spcAft>
                <a:spcPts val="0"/>
              </a:spcAft>
              <a:buSzPts val="1200"/>
              <a:buChar char="➢"/>
            </a:pPr>
            <a:r>
              <a:rPr lang="en" sz="1200"/>
              <a:t>Inquiry/reply/accept/book timestamps:</a:t>
            </a:r>
            <a:endParaRPr sz="1200"/>
          </a:p>
          <a:p>
            <a:pPr indent="-304800" lvl="2" marL="1371600" rtl="0" algn="l">
              <a:spcBef>
                <a:spcPts val="0"/>
              </a:spcBef>
              <a:spcAft>
                <a:spcPts val="0"/>
              </a:spcAft>
              <a:buSzPts val="1200"/>
              <a:buChar char="■"/>
            </a:pPr>
            <a:r>
              <a:rPr lang="en" sz="1200"/>
              <a:t>ALL channels:</a:t>
            </a:r>
            <a:endParaRPr sz="1200"/>
          </a:p>
          <a:p>
            <a:pPr indent="-304800" lvl="3" marL="1828800" rtl="0" algn="l">
              <a:spcBef>
                <a:spcPts val="0"/>
              </a:spcBef>
              <a:spcAft>
                <a:spcPts val="0"/>
              </a:spcAft>
              <a:buSzPts val="1200"/>
              <a:buChar char="●"/>
            </a:pPr>
            <a:r>
              <a:rPr lang="en" sz="1200"/>
              <a:t>452 inquiries where the inquiry time &gt; reply time with lags between 1-70 seconds</a:t>
            </a:r>
            <a:endParaRPr sz="1200"/>
          </a:p>
          <a:p>
            <a:pPr indent="-304800" lvl="4" marL="2286000" rtl="0" algn="l">
              <a:spcBef>
                <a:spcPts val="0"/>
              </a:spcBef>
              <a:spcAft>
                <a:spcPts val="0"/>
              </a:spcAft>
              <a:buClr>
                <a:schemeClr val="accent3"/>
              </a:buClr>
              <a:buSzPts val="1200"/>
              <a:buChar char="◆"/>
            </a:pPr>
            <a:r>
              <a:rPr lang="en" sz="1200">
                <a:solidFill>
                  <a:schemeClr val="accent3"/>
                </a:solidFill>
              </a:rPr>
              <a:t>Updated the reply time to be the same as inquiry time</a:t>
            </a:r>
            <a:r>
              <a:rPr lang="en" sz="1200"/>
              <a:t> </a:t>
            </a:r>
            <a:endParaRPr sz="1200"/>
          </a:p>
          <a:p>
            <a:pPr indent="-304800" lvl="2" marL="1371600" rtl="0" algn="l">
              <a:spcBef>
                <a:spcPts val="0"/>
              </a:spcBef>
              <a:spcAft>
                <a:spcPts val="0"/>
              </a:spcAft>
              <a:buSzPts val="1200"/>
              <a:buChar char="■"/>
            </a:pPr>
            <a:r>
              <a:rPr lang="en" sz="1200"/>
              <a:t>Book it:</a:t>
            </a:r>
            <a:endParaRPr sz="1200"/>
          </a:p>
          <a:p>
            <a:pPr indent="-304800" lvl="3" marL="1828800" rtl="0" algn="l">
              <a:spcBef>
                <a:spcPts val="0"/>
              </a:spcBef>
              <a:spcAft>
                <a:spcPts val="0"/>
              </a:spcAft>
              <a:buSzPts val="1200"/>
              <a:buChar char="●"/>
            </a:pPr>
            <a:r>
              <a:rPr lang="en" sz="1200"/>
              <a:t>257 inquiries accepted but not booked,</a:t>
            </a:r>
            <a:endParaRPr sz="1200"/>
          </a:p>
          <a:p>
            <a:pPr indent="-304800" lvl="4" marL="2286000" rtl="0" algn="l">
              <a:spcBef>
                <a:spcPts val="0"/>
              </a:spcBef>
              <a:spcAft>
                <a:spcPts val="0"/>
              </a:spcAft>
              <a:buClr>
                <a:schemeClr val="accent3"/>
              </a:buClr>
              <a:buSzPts val="1200"/>
              <a:buChar char="◆"/>
            </a:pPr>
            <a:r>
              <a:rPr lang="en" sz="1200">
                <a:solidFill>
                  <a:schemeClr val="accent3"/>
                </a:solidFill>
              </a:rPr>
              <a:t>Updated the book time to be the same as accept time</a:t>
            </a:r>
            <a:endParaRPr sz="1200"/>
          </a:p>
          <a:p>
            <a:pPr indent="-304800" lvl="3" marL="1828800" rtl="0" algn="l">
              <a:spcBef>
                <a:spcPts val="0"/>
              </a:spcBef>
              <a:spcAft>
                <a:spcPts val="0"/>
              </a:spcAft>
              <a:buSzPts val="1200"/>
              <a:buChar char="●"/>
            </a:pPr>
            <a:r>
              <a:rPr lang="en" sz="1200"/>
              <a:t>152 inquiries where booked but not accepted or book time  ≠ accepted time</a:t>
            </a:r>
            <a:endParaRPr sz="1200"/>
          </a:p>
          <a:p>
            <a:pPr indent="-304800" lvl="4" marL="2286000" rtl="0" algn="l">
              <a:spcBef>
                <a:spcPts val="0"/>
              </a:spcBef>
              <a:spcAft>
                <a:spcPts val="0"/>
              </a:spcAft>
              <a:buClr>
                <a:schemeClr val="accent3"/>
              </a:buClr>
              <a:buSzPts val="1200"/>
              <a:buChar char="◆"/>
            </a:pPr>
            <a:r>
              <a:rPr lang="en" sz="1200">
                <a:solidFill>
                  <a:schemeClr val="accent3"/>
                </a:solidFill>
              </a:rPr>
              <a:t>Updated the book time to be the same as accept time</a:t>
            </a:r>
            <a:endParaRPr sz="1200">
              <a:solidFill>
                <a:srgbClr val="666666"/>
              </a:solidFill>
            </a:endParaRPr>
          </a:p>
          <a:p>
            <a:pPr indent="-304800" lvl="2" marL="1371600" rtl="0" algn="l">
              <a:spcBef>
                <a:spcPts val="0"/>
              </a:spcBef>
              <a:spcAft>
                <a:spcPts val="0"/>
              </a:spcAft>
              <a:buSzPts val="1200"/>
              <a:buChar char="■"/>
            </a:pPr>
            <a:r>
              <a:rPr lang="en" sz="1200"/>
              <a:t>Instant book:</a:t>
            </a:r>
            <a:endParaRPr sz="1200"/>
          </a:p>
          <a:p>
            <a:pPr indent="-304800" lvl="3" marL="1828800" rtl="0" algn="l">
              <a:spcBef>
                <a:spcPts val="0"/>
              </a:spcBef>
              <a:spcAft>
                <a:spcPts val="0"/>
              </a:spcAft>
              <a:buSzPts val="1200"/>
              <a:buChar char="●"/>
            </a:pPr>
            <a:r>
              <a:rPr lang="en" sz="1200"/>
              <a:t>40 inquiries where inquiry, reply, accept, and booking did not happen at the same hour (allowed the latency of an hour)</a:t>
            </a:r>
            <a:endParaRPr sz="1200"/>
          </a:p>
          <a:p>
            <a:pPr indent="-304800" lvl="4" marL="2286000" rtl="0" algn="l">
              <a:spcBef>
                <a:spcPts val="0"/>
              </a:spcBef>
              <a:spcAft>
                <a:spcPts val="0"/>
              </a:spcAft>
              <a:buClr>
                <a:schemeClr val="accent3"/>
              </a:buClr>
              <a:buSzPts val="1200"/>
              <a:buChar char="◆"/>
            </a:pPr>
            <a:r>
              <a:rPr lang="en" sz="1200">
                <a:solidFill>
                  <a:schemeClr val="accent3"/>
                </a:solidFill>
              </a:rPr>
              <a:t>Filtered out these inquiries assuming they are erroneous records</a:t>
            </a:r>
            <a:endParaRPr>
              <a:solidFill>
                <a:schemeClr val="accent3"/>
              </a:solidFill>
            </a:endParaRPr>
          </a:p>
        </p:txBody>
      </p:sp>
      <p:sp>
        <p:nvSpPr>
          <p:cNvPr id="115" name="Google Shape;115;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Sanity Check - Results and Treatments</a:t>
            </a:r>
            <a:endParaRPr/>
          </a:p>
          <a:p>
            <a:pPr indent="0" lvl="0" marL="0" rtl="0" algn="l">
              <a:spcBef>
                <a:spcPts val="0"/>
              </a:spcBef>
              <a:spcAft>
                <a:spcPts val="0"/>
              </a:spcAft>
              <a:buNone/>
            </a:pPr>
            <a:r>
              <a:t/>
            </a:r>
            <a:endParaRPr/>
          </a:p>
        </p:txBody>
      </p:sp>
      <p:sp>
        <p:nvSpPr>
          <p:cNvPr id="121" name="Google Shape;121;p18"/>
          <p:cNvSpPr txBox="1"/>
          <p:nvPr>
            <p:ph idx="1" type="body"/>
          </p:nvPr>
        </p:nvSpPr>
        <p:spPr>
          <a:xfrm>
            <a:off x="663800" y="1894525"/>
            <a:ext cx="7116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Contacts:</a:t>
            </a:r>
            <a:endParaRPr sz="1200"/>
          </a:p>
          <a:p>
            <a:pPr indent="-304800" lvl="1" marL="914400" rtl="0" algn="l">
              <a:spcBef>
                <a:spcPts val="0"/>
              </a:spcBef>
              <a:spcAft>
                <a:spcPts val="0"/>
              </a:spcAft>
              <a:buSzPts val="1200"/>
              <a:buChar char="➢"/>
            </a:pPr>
            <a:r>
              <a:rPr lang="en" sz="1200"/>
              <a:t>Guest size:</a:t>
            </a:r>
            <a:endParaRPr sz="1200"/>
          </a:p>
          <a:p>
            <a:pPr indent="-304800" lvl="2" marL="1371600" rtl="0" algn="l">
              <a:lnSpc>
                <a:spcPct val="115000"/>
              </a:lnSpc>
              <a:spcBef>
                <a:spcPts val="0"/>
              </a:spcBef>
              <a:spcAft>
                <a:spcPts val="0"/>
              </a:spcAft>
              <a:buSzPts val="1200"/>
              <a:buChar char="■"/>
            </a:pPr>
            <a:r>
              <a:rPr lang="en" sz="1200"/>
              <a:t>4 inquiries where number of guests is 0:</a:t>
            </a:r>
            <a:endParaRPr sz="1200"/>
          </a:p>
          <a:p>
            <a:pPr indent="-304800" lvl="3" marL="1828800" rtl="0" algn="l">
              <a:lnSpc>
                <a:spcPct val="115000"/>
              </a:lnSpc>
              <a:spcBef>
                <a:spcPts val="0"/>
              </a:spcBef>
              <a:spcAft>
                <a:spcPts val="0"/>
              </a:spcAft>
              <a:buClr>
                <a:schemeClr val="accent3"/>
              </a:buClr>
              <a:buSzPts val="1200"/>
              <a:buChar char="●"/>
            </a:pPr>
            <a:r>
              <a:rPr lang="en" sz="1200">
                <a:solidFill>
                  <a:schemeClr val="accent3"/>
                </a:solidFill>
              </a:rPr>
              <a:t>Filtered out these inquiries assuming they are erroneous records</a:t>
            </a:r>
            <a:endParaRPr sz="1200">
              <a:solidFill>
                <a:schemeClr val="accent3"/>
              </a:solidFill>
            </a:endParaRPr>
          </a:p>
          <a:p>
            <a:pPr indent="-311150" lvl="0" marL="457200" rtl="0" algn="l">
              <a:spcBef>
                <a:spcPts val="0"/>
              </a:spcBef>
              <a:spcAft>
                <a:spcPts val="0"/>
              </a:spcAft>
              <a:buSzPts val="1300"/>
              <a:buChar char="❖"/>
            </a:pPr>
            <a:r>
              <a:rPr lang="en"/>
              <a:t>Listings:</a:t>
            </a:r>
            <a:endParaRPr/>
          </a:p>
          <a:p>
            <a:pPr indent="-304800" lvl="1" marL="914400" rtl="0" algn="l">
              <a:spcBef>
                <a:spcPts val="0"/>
              </a:spcBef>
              <a:spcAft>
                <a:spcPts val="0"/>
              </a:spcAft>
              <a:buSzPts val="1200"/>
              <a:buChar char="➢"/>
            </a:pPr>
            <a:r>
              <a:rPr lang="en" sz="1200"/>
              <a:t>Number of reviews:</a:t>
            </a:r>
            <a:endParaRPr sz="1200"/>
          </a:p>
          <a:p>
            <a:pPr indent="-304800" lvl="2" marL="1371600" rtl="0" algn="l">
              <a:lnSpc>
                <a:spcPct val="115000"/>
              </a:lnSpc>
              <a:spcBef>
                <a:spcPts val="0"/>
              </a:spcBef>
              <a:spcAft>
                <a:spcPts val="0"/>
              </a:spcAft>
              <a:buSzPts val="1200"/>
              <a:buChar char="■"/>
            </a:pPr>
            <a:r>
              <a:rPr lang="en" sz="1200"/>
              <a:t>41 listings with negative number of reviews:</a:t>
            </a:r>
            <a:endParaRPr sz="1200"/>
          </a:p>
          <a:p>
            <a:pPr indent="-304800" lvl="3" marL="1828800" rtl="0" algn="l">
              <a:lnSpc>
                <a:spcPct val="115000"/>
              </a:lnSpc>
              <a:spcBef>
                <a:spcPts val="0"/>
              </a:spcBef>
              <a:spcAft>
                <a:spcPts val="0"/>
              </a:spcAft>
              <a:buClr>
                <a:schemeClr val="accent3"/>
              </a:buClr>
              <a:buSzPts val="1200"/>
              <a:buChar char="●"/>
            </a:pPr>
            <a:r>
              <a:rPr lang="en" sz="1200">
                <a:solidFill>
                  <a:schemeClr val="accent3"/>
                </a:solidFill>
              </a:rPr>
              <a:t>Replaced with medium</a:t>
            </a:r>
            <a:endParaRPr sz="1200">
              <a:solidFill>
                <a:schemeClr val="accent3"/>
              </a:solidFill>
            </a:endParaRPr>
          </a:p>
          <a:p>
            <a:pPr indent="-311150" lvl="0" marL="457200" rtl="0" algn="l">
              <a:spcBef>
                <a:spcPts val="0"/>
              </a:spcBef>
              <a:spcAft>
                <a:spcPts val="0"/>
              </a:spcAft>
              <a:buSzPts val="1300"/>
              <a:buChar char="❖"/>
            </a:pPr>
            <a:r>
              <a:rPr lang="en"/>
              <a:t>Users:</a:t>
            </a:r>
            <a:endParaRPr/>
          </a:p>
          <a:p>
            <a:pPr indent="-304800" lvl="1" marL="914400" rtl="0" algn="l">
              <a:spcBef>
                <a:spcPts val="0"/>
              </a:spcBef>
              <a:spcAft>
                <a:spcPts val="0"/>
              </a:spcAft>
              <a:buSzPts val="1200"/>
              <a:buChar char="➢"/>
            </a:pPr>
            <a:r>
              <a:rPr lang="en" sz="1200"/>
              <a:t>Duplicates:</a:t>
            </a:r>
            <a:endParaRPr sz="1200"/>
          </a:p>
          <a:p>
            <a:pPr indent="-304800" lvl="2" marL="1371600" rtl="0" algn="l">
              <a:spcBef>
                <a:spcPts val="0"/>
              </a:spcBef>
              <a:spcAft>
                <a:spcPts val="0"/>
              </a:spcAft>
              <a:buSzPts val="1200"/>
              <a:buChar char="■"/>
            </a:pPr>
            <a:r>
              <a:rPr lang="en" sz="1200"/>
              <a:t>68 users with duplicate ids:</a:t>
            </a:r>
            <a:endParaRPr sz="1200"/>
          </a:p>
          <a:p>
            <a:pPr indent="-304800" lvl="3" marL="1828800" rtl="0" algn="l">
              <a:spcBef>
                <a:spcPts val="0"/>
              </a:spcBef>
              <a:spcAft>
                <a:spcPts val="0"/>
              </a:spcAft>
              <a:buClr>
                <a:schemeClr val="accent3"/>
              </a:buClr>
              <a:buSzPts val="1200"/>
              <a:buChar char="●"/>
            </a:pPr>
            <a:r>
              <a:rPr lang="en" sz="1200">
                <a:solidFill>
                  <a:schemeClr val="accent3"/>
                </a:solidFill>
              </a:rPr>
              <a:t>Remove from analysis</a:t>
            </a:r>
            <a:endParaRPr sz="1200">
              <a:solidFill>
                <a:schemeClr val="accent3"/>
              </a:solidFill>
            </a:endParaRPr>
          </a:p>
          <a:p>
            <a:pPr indent="0" lvl="0" marL="0" rtl="0" algn="l">
              <a:spcBef>
                <a:spcPts val="0"/>
              </a:spcBef>
              <a:spcAft>
                <a:spcPts val="1600"/>
              </a:spcAft>
              <a:buNone/>
            </a:pPr>
            <a:r>
              <a:t/>
            </a:r>
            <a:endParaRPr/>
          </a:p>
        </p:txBody>
      </p:sp>
      <p:sp>
        <p:nvSpPr>
          <p:cNvPr id="122" name="Google Shape;122;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a:t>
            </a:r>
            <a:r>
              <a:rPr lang="en"/>
              <a:t> Data</a:t>
            </a:r>
            <a:endParaRPr/>
          </a:p>
        </p:txBody>
      </p:sp>
      <p:sp>
        <p:nvSpPr>
          <p:cNvPr id="128" name="Google Shape;128;p19"/>
          <p:cNvSpPr txBox="1"/>
          <p:nvPr>
            <p:ph idx="1" type="body"/>
          </p:nvPr>
        </p:nvSpPr>
        <p:spPr>
          <a:xfrm>
            <a:off x="858450" y="1926350"/>
            <a:ext cx="7482000" cy="2771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Guest information:</a:t>
            </a:r>
            <a:endParaRPr sz="1400"/>
          </a:p>
          <a:p>
            <a:pPr indent="-304800" lvl="1" marL="914400" rtl="0" algn="l">
              <a:lnSpc>
                <a:spcPct val="150000"/>
              </a:lnSpc>
              <a:spcBef>
                <a:spcPts val="0"/>
              </a:spcBef>
              <a:spcAft>
                <a:spcPts val="0"/>
              </a:spcAft>
              <a:buSzPts val="1200"/>
              <a:buChar char="○"/>
            </a:pPr>
            <a:r>
              <a:rPr lang="en" sz="1200"/>
              <a:t>Merged guest information from </a:t>
            </a:r>
            <a:r>
              <a:rPr lang="en" sz="1200"/>
              <a:t>‘</a:t>
            </a:r>
            <a:r>
              <a:rPr lang="en" sz="1200"/>
              <a:t>Users</a:t>
            </a:r>
            <a:r>
              <a:rPr lang="en" sz="1200"/>
              <a:t>’ </a:t>
            </a:r>
            <a:r>
              <a:rPr lang="en" sz="1200"/>
              <a:t>to ‘Contacts’, by ‘id_guest_anon’ in ‘Contacts’ and ‘id_user_anon’ in ‘Users’</a:t>
            </a:r>
            <a:endParaRPr sz="1200"/>
          </a:p>
          <a:p>
            <a:pPr indent="-317500" lvl="0" marL="457200" rtl="0" algn="l">
              <a:lnSpc>
                <a:spcPct val="150000"/>
              </a:lnSpc>
              <a:spcBef>
                <a:spcPts val="0"/>
              </a:spcBef>
              <a:spcAft>
                <a:spcPts val="0"/>
              </a:spcAft>
              <a:buSzPts val="1400"/>
              <a:buChar char="●"/>
            </a:pPr>
            <a:r>
              <a:rPr lang="en" sz="1400"/>
              <a:t>Host</a:t>
            </a:r>
            <a:r>
              <a:rPr lang="en" sz="1400"/>
              <a:t> information:</a:t>
            </a:r>
            <a:endParaRPr sz="1400"/>
          </a:p>
          <a:p>
            <a:pPr indent="-304800" lvl="1" marL="914400" rtl="0" algn="l">
              <a:lnSpc>
                <a:spcPct val="150000"/>
              </a:lnSpc>
              <a:spcBef>
                <a:spcPts val="0"/>
              </a:spcBef>
              <a:spcAft>
                <a:spcPts val="0"/>
              </a:spcAft>
              <a:buSzPts val="1200"/>
              <a:buChar char="○"/>
            </a:pPr>
            <a:r>
              <a:rPr lang="en" sz="1200"/>
              <a:t>Merged host information from ‘Users’ to ‘Contacts’, by ‘id_host_anon’ in ‘Contacts’ and ‘id_user_anon’ in ‘Users’</a:t>
            </a:r>
            <a:endParaRPr sz="1200"/>
          </a:p>
          <a:p>
            <a:pPr indent="-317500" lvl="0" marL="457200" rtl="0" algn="l">
              <a:lnSpc>
                <a:spcPct val="150000"/>
              </a:lnSpc>
              <a:spcBef>
                <a:spcPts val="0"/>
              </a:spcBef>
              <a:spcAft>
                <a:spcPts val="0"/>
              </a:spcAft>
              <a:buSzPts val="1400"/>
              <a:buChar char="●"/>
            </a:pPr>
            <a:r>
              <a:rPr lang="en" sz="1400"/>
              <a:t>Listing information:</a:t>
            </a:r>
            <a:endParaRPr sz="1400"/>
          </a:p>
          <a:p>
            <a:pPr indent="-304800" lvl="1" marL="914400" rtl="0" algn="l">
              <a:lnSpc>
                <a:spcPct val="150000"/>
              </a:lnSpc>
              <a:spcBef>
                <a:spcPts val="0"/>
              </a:spcBef>
              <a:spcAft>
                <a:spcPts val="0"/>
              </a:spcAft>
              <a:buSzPts val="1200"/>
              <a:buChar char="○"/>
            </a:pPr>
            <a:r>
              <a:rPr lang="en" sz="1200"/>
              <a:t>Merged listing information from ‘Listings’ to ‘Contacts’, by ‘id_listing_anon’ in both datasets</a:t>
            </a:r>
            <a:endParaRPr sz="1200"/>
          </a:p>
        </p:txBody>
      </p:sp>
      <p:sp>
        <p:nvSpPr>
          <p:cNvPr id="129" name="Google Shape;129;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7650" y="1230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Data After Cleaning</a:t>
            </a:r>
            <a:endParaRPr/>
          </a:p>
          <a:p>
            <a:pPr indent="0" lvl="0" marL="0" rtl="0" algn="l">
              <a:spcBef>
                <a:spcPts val="0"/>
              </a:spcBef>
              <a:spcAft>
                <a:spcPts val="0"/>
              </a:spcAft>
              <a:buNone/>
            </a:pPr>
            <a:r>
              <a:t/>
            </a:r>
            <a:endParaRPr/>
          </a:p>
        </p:txBody>
      </p:sp>
      <p:sp>
        <p:nvSpPr>
          <p:cNvPr id="135" name="Google Shape;135;p20"/>
          <p:cNvSpPr txBox="1"/>
          <p:nvPr>
            <p:ph idx="1" type="body"/>
          </p:nvPr>
        </p:nvSpPr>
        <p:spPr>
          <a:xfrm>
            <a:off x="878775" y="4091450"/>
            <a:ext cx="7688700" cy="53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27,848 valid inquiries were made by 22,540 unique guests</a:t>
            </a:r>
            <a:endParaRPr sz="1400"/>
          </a:p>
          <a:p>
            <a:pPr indent="-317500" lvl="0" marL="457200" rtl="0" algn="l">
              <a:spcBef>
                <a:spcPts val="0"/>
              </a:spcBef>
              <a:spcAft>
                <a:spcPts val="0"/>
              </a:spcAft>
              <a:buSzPts val="1400"/>
              <a:buChar char="●"/>
            </a:pPr>
            <a:r>
              <a:rPr lang="en" sz="1400"/>
              <a:t>The inquiry time varies from 01/01/2016 to 06/30/2016</a:t>
            </a:r>
            <a:endParaRPr sz="1400"/>
          </a:p>
          <a:p>
            <a:pPr indent="-317500" lvl="0" marL="457200" rtl="0" algn="l">
              <a:spcBef>
                <a:spcPts val="0"/>
              </a:spcBef>
              <a:spcAft>
                <a:spcPts val="0"/>
              </a:spcAft>
              <a:buSzPts val="1400"/>
              <a:buChar char="●"/>
            </a:pPr>
            <a:r>
              <a:rPr lang="en" sz="1400"/>
              <a:t>Inquiries were made for 12,812 unique listings of 8,956 unique hosts</a:t>
            </a:r>
            <a:endParaRPr sz="1400"/>
          </a:p>
        </p:txBody>
      </p:sp>
      <p:sp>
        <p:nvSpPr>
          <p:cNvPr id="136" name="Google Shape;136;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37" name="Google Shape;137;p20"/>
          <p:cNvGraphicFramePr/>
          <p:nvPr/>
        </p:nvGraphicFramePr>
        <p:xfrm>
          <a:off x="878775" y="1928975"/>
          <a:ext cx="3000000" cy="3000000"/>
        </p:xfrm>
        <a:graphic>
          <a:graphicData uri="http://schemas.openxmlformats.org/drawingml/2006/table">
            <a:tbl>
              <a:tblPr>
                <a:noFill/>
                <a:tableStyleId>{1D1F29D8-4747-4CD0-AC2B-AACD60F41C5E}</a:tableStyleId>
              </a:tblPr>
              <a:tblGrid>
                <a:gridCol w="1394750"/>
                <a:gridCol w="1394750"/>
                <a:gridCol w="1394750"/>
                <a:gridCol w="1394750"/>
                <a:gridCol w="1394750"/>
              </a:tblGrid>
              <a:tr h="306225">
                <a:tc>
                  <a:txBody>
                    <a:bodyPr/>
                    <a:lstStyle/>
                    <a:p>
                      <a:pPr indent="0" lvl="0" marL="0" rtl="0" algn="ctr">
                        <a:spcBef>
                          <a:spcPts val="0"/>
                        </a:spcBef>
                        <a:spcAft>
                          <a:spcPts val="0"/>
                        </a:spcAft>
                        <a:buNone/>
                      </a:pPr>
                      <a:r>
                        <a:rPr lang="en"/>
                        <a:t>Before/</a:t>
                      </a:r>
                      <a:r>
                        <a:rPr lang="en">
                          <a:solidFill>
                            <a:schemeClr val="accent3"/>
                          </a:solidFill>
                        </a:rPr>
                        <a:t>After</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Inquiries</a:t>
                      </a:r>
                      <a:endParaRPr/>
                    </a:p>
                  </a:txBody>
                  <a:tcPr marT="91425" marB="91425" marR="91425" marL="91425"/>
                </a:tc>
                <a:tc>
                  <a:txBody>
                    <a:bodyPr/>
                    <a:lstStyle/>
                    <a:p>
                      <a:pPr indent="0" lvl="0" marL="0" rtl="0" algn="ctr">
                        <a:spcBef>
                          <a:spcPts val="0"/>
                        </a:spcBef>
                        <a:spcAft>
                          <a:spcPts val="0"/>
                        </a:spcAft>
                        <a:buNone/>
                      </a:pPr>
                      <a:r>
                        <a:rPr lang="en"/>
                        <a:t>Replied</a:t>
                      </a:r>
                      <a:endParaRPr/>
                    </a:p>
                  </a:txBody>
                  <a:tcPr marT="91425" marB="91425" marR="91425" marL="91425"/>
                </a:tc>
                <a:tc>
                  <a:txBody>
                    <a:bodyPr/>
                    <a:lstStyle/>
                    <a:p>
                      <a:pPr indent="0" lvl="0" marL="0" rtl="0" algn="ctr">
                        <a:spcBef>
                          <a:spcPts val="0"/>
                        </a:spcBef>
                        <a:spcAft>
                          <a:spcPts val="0"/>
                        </a:spcAft>
                        <a:buNone/>
                      </a:pPr>
                      <a:r>
                        <a:rPr lang="en"/>
                        <a:t>Accepted</a:t>
                      </a:r>
                      <a:endParaRPr/>
                    </a:p>
                  </a:txBody>
                  <a:tcPr marT="91425" marB="91425" marR="91425" marL="91425"/>
                </a:tc>
                <a:tc>
                  <a:txBody>
                    <a:bodyPr/>
                    <a:lstStyle/>
                    <a:p>
                      <a:pPr indent="0" lvl="0" marL="0" rtl="0" algn="ctr">
                        <a:spcBef>
                          <a:spcPts val="0"/>
                        </a:spcBef>
                        <a:spcAft>
                          <a:spcPts val="0"/>
                        </a:spcAft>
                        <a:buNone/>
                      </a:pPr>
                      <a:r>
                        <a:rPr lang="en"/>
                        <a:t>Booked</a:t>
                      </a:r>
                      <a:endParaRPr/>
                    </a:p>
                  </a:txBody>
                  <a:tcPr marT="91425" marB="91425" marR="91425" marL="91425"/>
                </a:tc>
              </a:tr>
              <a:tr h="306225">
                <a:tc>
                  <a:txBody>
                    <a:bodyPr/>
                    <a:lstStyle/>
                    <a:p>
                      <a:pPr indent="0" lvl="0" marL="0" rtl="0" algn="ctr">
                        <a:spcBef>
                          <a:spcPts val="0"/>
                        </a:spcBef>
                        <a:spcAft>
                          <a:spcPts val="0"/>
                        </a:spcAft>
                        <a:buNone/>
                      </a:pPr>
                      <a:r>
                        <a:rPr lang="en"/>
                        <a:t>Contact me</a:t>
                      </a:r>
                      <a:endParaRPr/>
                    </a:p>
                  </a:txBody>
                  <a:tcPr marT="91425" marB="91425" marR="91425" marL="91425"/>
                </a:tc>
                <a:tc>
                  <a:txBody>
                    <a:bodyPr/>
                    <a:lstStyle/>
                    <a:p>
                      <a:pPr indent="0" lvl="0" marL="0" rtl="0" algn="ctr">
                        <a:spcBef>
                          <a:spcPts val="0"/>
                        </a:spcBef>
                        <a:spcAft>
                          <a:spcPts val="0"/>
                        </a:spcAft>
                        <a:buNone/>
                      </a:pPr>
                      <a:r>
                        <a:rPr lang="en"/>
                        <a:t>12,828/</a:t>
                      </a:r>
                      <a:r>
                        <a:rPr lang="en">
                          <a:solidFill>
                            <a:schemeClr val="accent3"/>
                          </a:solidFill>
                        </a:rPr>
                        <a:t>12,814</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11,659/</a:t>
                      </a:r>
                      <a:r>
                        <a:rPr lang="en">
                          <a:solidFill>
                            <a:schemeClr val="accent3"/>
                          </a:solidFill>
                        </a:rPr>
                        <a:t>11,645</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5,482/</a:t>
                      </a:r>
                      <a:r>
                        <a:rPr lang="en">
                          <a:solidFill>
                            <a:schemeClr val="accent3"/>
                          </a:solidFill>
                        </a:rPr>
                        <a:t>5,476</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911/</a:t>
                      </a:r>
                      <a:r>
                        <a:rPr lang="en">
                          <a:solidFill>
                            <a:schemeClr val="accent3"/>
                          </a:solidFill>
                        </a:rPr>
                        <a:t>909</a:t>
                      </a:r>
                      <a:endParaRPr>
                        <a:solidFill>
                          <a:schemeClr val="accent3"/>
                        </a:solidFill>
                      </a:endParaRPr>
                    </a:p>
                  </a:txBody>
                  <a:tcPr marT="91425" marB="91425" marR="91425" marL="91425"/>
                </a:tc>
              </a:tr>
              <a:tr h="306225">
                <a:tc>
                  <a:txBody>
                    <a:bodyPr/>
                    <a:lstStyle/>
                    <a:p>
                      <a:pPr indent="0" lvl="0" marL="0" rtl="0" algn="ctr">
                        <a:spcBef>
                          <a:spcPts val="0"/>
                        </a:spcBef>
                        <a:spcAft>
                          <a:spcPts val="0"/>
                        </a:spcAft>
                        <a:buNone/>
                      </a:pPr>
                      <a:r>
                        <a:rPr lang="en"/>
                        <a:t>Book it</a:t>
                      </a:r>
                      <a:endParaRPr/>
                    </a:p>
                  </a:txBody>
                  <a:tcPr marT="91425" marB="91425" marR="91425" marL="91425"/>
                </a:tc>
                <a:tc>
                  <a:txBody>
                    <a:bodyPr/>
                    <a:lstStyle/>
                    <a:p>
                      <a:pPr indent="0" lvl="0" marL="0" rtl="0" algn="ctr">
                        <a:spcBef>
                          <a:spcPts val="0"/>
                        </a:spcBef>
                        <a:spcAft>
                          <a:spcPts val="0"/>
                        </a:spcAft>
                        <a:buNone/>
                      </a:pPr>
                      <a:r>
                        <a:rPr lang="en"/>
                        <a:t>8,366/</a:t>
                      </a:r>
                      <a:r>
                        <a:rPr lang="en">
                          <a:solidFill>
                            <a:schemeClr val="accent3"/>
                          </a:solidFill>
                        </a:rPr>
                        <a:t>8,352</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7,503/</a:t>
                      </a:r>
                      <a:r>
                        <a:rPr lang="en">
                          <a:solidFill>
                            <a:schemeClr val="accent3"/>
                          </a:solidFill>
                        </a:rPr>
                        <a:t>7,492</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4,240/</a:t>
                      </a:r>
                      <a:r>
                        <a:rPr lang="en">
                          <a:solidFill>
                            <a:schemeClr val="accent3"/>
                          </a:solidFill>
                        </a:rPr>
                        <a:t>4,237</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3,983/</a:t>
                      </a:r>
                      <a:r>
                        <a:rPr lang="en">
                          <a:solidFill>
                            <a:schemeClr val="accent3"/>
                          </a:solidFill>
                        </a:rPr>
                        <a:t>3,980</a:t>
                      </a:r>
                      <a:endParaRPr>
                        <a:solidFill>
                          <a:schemeClr val="accent3"/>
                        </a:solidFill>
                      </a:endParaRPr>
                    </a:p>
                  </a:txBody>
                  <a:tcPr marT="91425" marB="91425" marR="91425" marL="91425"/>
                </a:tc>
              </a:tr>
              <a:tr h="306225">
                <a:tc>
                  <a:txBody>
                    <a:bodyPr/>
                    <a:lstStyle/>
                    <a:p>
                      <a:pPr indent="0" lvl="0" marL="0" rtl="0" algn="ctr">
                        <a:spcBef>
                          <a:spcPts val="0"/>
                        </a:spcBef>
                        <a:spcAft>
                          <a:spcPts val="0"/>
                        </a:spcAft>
                        <a:buNone/>
                      </a:pPr>
                      <a:r>
                        <a:rPr lang="en"/>
                        <a:t>Instant book</a:t>
                      </a:r>
                      <a:endParaRPr/>
                    </a:p>
                  </a:txBody>
                  <a:tcPr marT="91425" marB="91425" marR="91425" marL="91425"/>
                </a:tc>
                <a:tc>
                  <a:txBody>
                    <a:bodyPr/>
                    <a:lstStyle/>
                    <a:p>
                      <a:pPr indent="0" lvl="0" marL="0" rtl="0" algn="ctr">
                        <a:spcBef>
                          <a:spcPts val="0"/>
                        </a:spcBef>
                        <a:spcAft>
                          <a:spcPts val="0"/>
                        </a:spcAft>
                        <a:buNone/>
                      </a:pPr>
                      <a:r>
                        <a:rPr lang="en"/>
                        <a:t>6,693/</a:t>
                      </a:r>
                      <a:r>
                        <a:rPr lang="en">
                          <a:solidFill>
                            <a:schemeClr val="accent3"/>
                          </a:solidFill>
                        </a:rPr>
                        <a:t>6,682</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6,693/</a:t>
                      </a:r>
                      <a:r>
                        <a:rPr lang="en">
                          <a:solidFill>
                            <a:schemeClr val="accent3"/>
                          </a:solidFill>
                        </a:rPr>
                        <a:t>6,682</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6,693/</a:t>
                      </a:r>
                      <a:r>
                        <a:rPr lang="en">
                          <a:solidFill>
                            <a:schemeClr val="accent3"/>
                          </a:solidFill>
                        </a:rPr>
                        <a:t>6,682</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6,693/</a:t>
                      </a:r>
                      <a:r>
                        <a:rPr lang="en">
                          <a:solidFill>
                            <a:schemeClr val="accent3"/>
                          </a:solidFill>
                        </a:rPr>
                        <a:t>6,682</a:t>
                      </a:r>
                      <a:endParaRPr>
                        <a:solidFill>
                          <a:schemeClr val="accent3"/>
                        </a:solidFill>
                      </a:endParaRPr>
                    </a:p>
                  </a:txBody>
                  <a:tcPr marT="91425" marB="91425" marR="91425" marL="91425"/>
                </a:tc>
              </a:tr>
              <a:tr h="306225">
                <a:tc>
                  <a:txBody>
                    <a:bodyPr/>
                    <a:lstStyle/>
                    <a:p>
                      <a:pPr indent="0" lvl="0" marL="0" rtl="0" algn="ctr">
                        <a:spcBef>
                          <a:spcPts val="0"/>
                        </a:spcBef>
                        <a:spcAft>
                          <a:spcPts val="0"/>
                        </a:spcAft>
                        <a:buNone/>
                      </a:pPr>
                      <a:r>
                        <a:rPr lang="en"/>
                        <a:t>Total</a:t>
                      </a:r>
                      <a:endParaRPr/>
                    </a:p>
                  </a:txBody>
                  <a:tcPr marT="91425" marB="91425" marR="91425" marL="91425"/>
                </a:tc>
                <a:tc>
                  <a:txBody>
                    <a:bodyPr/>
                    <a:lstStyle/>
                    <a:p>
                      <a:pPr indent="0" lvl="0" marL="0" rtl="0" algn="ctr">
                        <a:spcBef>
                          <a:spcPts val="0"/>
                        </a:spcBef>
                        <a:spcAft>
                          <a:spcPts val="0"/>
                        </a:spcAft>
                        <a:buNone/>
                      </a:pPr>
                      <a:r>
                        <a:rPr lang="en"/>
                        <a:t>27,887/</a:t>
                      </a:r>
                      <a:r>
                        <a:rPr lang="en">
                          <a:solidFill>
                            <a:schemeClr val="accent3"/>
                          </a:solidFill>
                        </a:rPr>
                        <a:t>27,848</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25,855/</a:t>
                      </a:r>
                      <a:r>
                        <a:rPr lang="en">
                          <a:solidFill>
                            <a:schemeClr val="accent3"/>
                          </a:solidFill>
                        </a:rPr>
                        <a:t>25,819</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16,415/</a:t>
                      </a:r>
                      <a:r>
                        <a:rPr lang="en">
                          <a:solidFill>
                            <a:schemeClr val="accent3"/>
                          </a:solidFill>
                        </a:rPr>
                        <a:t>16,395</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t>11,587/</a:t>
                      </a:r>
                      <a:r>
                        <a:rPr lang="en">
                          <a:solidFill>
                            <a:schemeClr val="accent3"/>
                          </a:solidFill>
                        </a:rPr>
                        <a:t>11,571</a:t>
                      </a:r>
                      <a:endParaRPr>
                        <a:solidFill>
                          <a:schemeClr val="accent3"/>
                        </a:solidFill>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idx="1" type="body"/>
          </p:nvPr>
        </p:nvSpPr>
        <p:spPr>
          <a:xfrm>
            <a:off x="1297975" y="2198725"/>
            <a:ext cx="5737200" cy="672300"/>
          </a:xfrm>
          <a:prstGeom prst="rect">
            <a:avLst/>
          </a:prstGeom>
        </p:spPr>
        <p:txBody>
          <a:bodyPr anchorCtr="0" anchor="t" bIns="91425" lIns="91425" spcFirstLastPara="1" rIns="91425" wrap="square" tIns="91425">
            <a:noAutofit/>
          </a:bodyPr>
          <a:lstStyle/>
          <a:p>
            <a:pPr indent="0" lvl="0" marL="457200" rtl="0" algn="ctr">
              <a:lnSpc>
                <a:spcPct val="100000"/>
              </a:lnSpc>
              <a:spcBef>
                <a:spcPts val="0"/>
              </a:spcBef>
              <a:spcAft>
                <a:spcPts val="0"/>
              </a:spcAft>
              <a:buNone/>
            </a:pPr>
            <a:r>
              <a:rPr b="1" lang="en" sz="2600">
                <a:solidFill>
                  <a:schemeClr val="dk2"/>
                </a:solidFill>
                <a:latin typeface="Raleway"/>
                <a:ea typeface="Raleway"/>
                <a:cs typeface="Raleway"/>
                <a:sym typeface="Raleway"/>
              </a:rPr>
              <a:t>II.  Univariate Analysis</a:t>
            </a:r>
            <a:endParaRPr/>
          </a:p>
        </p:txBody>
      </p:sp>
      <p:sp>
        <p:nvSpPr>
          <p:cNvPr id="143" name="Google Shape;143;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