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9992CC-7DEE-405E-B115-128D84B4CC8A}">
  <a:tblStyle styleId="{929992CC-7DEE-405E-B115-128D84B4CC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less technical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31d48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031d48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0e7a7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0e7a7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6b68999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6b68999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2nd point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6b68999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6b68999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2nd point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36b68999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6b68999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percentage to majority</a:t>
            </a:r>
            <a:endParaRPr/>
          </a:p>
          <a:p>
            <a:pPr indent="0" lvl="0" marL="0" rtl="0" algn="l">
              <a:spcBef>
                <a:spcPts val="0"/>
              </a:spcBef>
              <a:spcAft>
                <a:spcPts val="0"/>
              </a:spcAft>
              <a:buNone/>
            </a:pPr>
            <a:r>
              <a:rPr lang="en"/>
              <a:t>Average diff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6b68999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6b68999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31d485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31d485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f07d9b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f07d9b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36b6899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36b6899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point: For all inquiries or successful?</a:t>
            </a:r>
            <a:endParaRPr/>
          </a:p>
          <a:p>
            <a:pPr indent="0" lvl="0" marL="0" rtl="0" algn="l">
              <a:spcBef>
                <a:spcPts val="0"/>
              </a:spcBef>
              <a:spcAft>
                <a:spcPts val="0"/>
              </a:spcAft>
              <a:buNone/>
            </a:pPr>
            <a:r>
              <a:rPr lang="en"/>
              <a:t>Inflextion 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36b68999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36b68999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more than 5 provide higher success rate for both channel, beyond that reciew positively infect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6b6899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6b6899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6b6899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6b6899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36b68999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36b68999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36b68999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36b68999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7ac9363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7ac9363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37f0e2e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37f0e2e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37f0e2e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37f0e2e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52304823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52304823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3f07d9b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3f07d9b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7ac9363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7ac9363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7ac9363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7ac9363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f4f78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f4f78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00e7a71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00e7a71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7ac9363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7ac9363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230482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230482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5230482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5230482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5230482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5230482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f4f78d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f4f78d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23048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23048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031d485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31d485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Data Challenge EDA</a:t>
            </a:r>
            <a:endParaRPr/>
          </a:p>
        </p:txBody>
      </p:sp>
      <p:sp>
        <p:nvSpPr>
          <p:cNvPr id="87" name="Google Shape;87;p13"/>
          <p:cNvSpPr txBox="1"/>
          <p:nvPr>
            <p:ph idx="1" type="subTitle"/>
          </p:nvPr>
        </p:nvSpPr>
        <p:spPr>
          <a:xfrm>
            <a:off x="917700" y="2171950"/>
            <a:ext cx="7688100" cy="2180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romanUcPeriod"/>
            </a:pPr>
            <a:r>
              <a:rPr lang="en" sz="2400"/>
              <a:t>Understand dataset</a:t>
            </a:r>
            <a:endParaRPr sz="2400"/>
          </a:p>
          <a:p>
            <a:pPr indent="-381000" lvl="0" marL="457200" rtl="0" algn="l">
              <a:lnSpc>
                <a:spcPct val="150000"/>
              </a:lnSpc>
              <a:spcBef>
                <a:spcPts val="0"/>
              </a:spcBef>
              <a:spcAft>
                <a:spcPts val="0"/>
              </a:spcAft>
              <a:buSzPts val="2400"/>
              <a:buAutoNum type="romanUcPeriod"/>
            </a:pPr>
            <a:r>
              <a:rPr lang="en" sz="2400"/>
              <a:t>Single variable analysis</a:t>
            </a:r>
            <a:endParaRPr sz="2400"/>
          </a:p>
          <a:p>
            <a:pPr indent="-381000" lvl="0" marL="457200" rtl="0" algn="l">
              <a:lnSpc>
                <a:spcPct val="150000"/>
              </a:lnSpc>
              <a:spcBef>
                <a:spcPts val="0"/>
              </a:spcBef>
              <a:spcAft>
                <a:spcPts val="0"/>
              </a:spcAft>
              <a:buSzPts val="2400"/>
              <a:buAutoNum type="romanUcPeriod"/>
            </a:pPr>
            <a:r>
              <a:rPr lang="en" sz="2400"/>
              <a:t>How each variable impacts successes</a:t>
            </a:r>
            <a:endParaRPr sz="2400"/>
          </a:p>
          <a:p>
            <a:pPr indent="-381000" lvl="0" marL="457200" rtl="0" algn="l">
              <a:lnSpc>
                <a:spcPct val="150000"/>
              </a:lnSpc>
              <a:spcBef>
                <a:spcPts val="0"/>
              </a:spcBef>
              <a:spcAft>
                <a:spcPts val="0"/>
              </a:spcAft>
              <a:buSzPts val="2400"/>
              <a:buAutoNum type="romanUcPeriod"/>
            </a:pPr>
            <a:r>
              <a:rPr lang="en" sz="2400"/>
              <a:t>Interactive effects of variables on successes</a:t>
            </a:r>
            <a:endParaRPr sz="2400"/>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1126900"/>
            <a:ext cx="76887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3 Channels</a:t>
            </a:r>
            <a:endParaRPr/>
          </a:p>
        </p:txBody>
      </p:sp>
      <p:sp>
        <p:nvSpPr>
          <p:cNvPr id="149" name="Google Shape;149;p22"/>
          <p:cNvSpPr txBox="1"/>
          <p:nvPr>
            <p:ph idx="1" type="body"/>
          </p:nvPr>
        </p:nvSpPr>
        <p:spPr>
          <a:xfrm>
            <a:off x="575300" y="3620275"/>
            <a:ext cx="8318100" cy="10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Almost h</a:t>
            </a:r>
            <a:r>
              <a:rPr lang="en"/>
              <a:t>alf (47%) of the inquiries are made through contact me channel</a:t>
            </a:r>
            <a:endParaRPr/>
          </a:p>
          <a:p>
            <a:pPr indent="-311150" lvl="0" marL="457200" rtl="0" algn="l">
              <a:spcBef>
                <a:spcPts val="0"/>
              </a:spcBef>
              <a:spcAft>
                <a:spcPts val="0"/>
              </a:spcAft>
              <a:buSzPts val="1300"/>
              <a:buChar char="●"/>
            </a:pPr>
            <a:r>
              <a:rPr lang="en"/>
              <a:t>Book it (29%) and Instant book (24%) almost equally share the other half</a:t>
            </a:r>
            <a:endParaRPr/>
          </a:p>
          <a:p>
            <a:pPr indent="-311150" lvl="0" marL="457200" rtl="0" algn="l">
              <a:spcBef>
                <a:spcPts val="0"/>
              </a:spcBef>
              <a:spcAft>
                <a:spcPts val="0"/>
              </a:spcAft>
              <a:buSzPts val="1300"/>
              <a:buChar char="●"/>
            </a:pPr>
            <a:r>
              <a:rPr lang="en"/>
              <a:t>Reply rate (91%, 89%) and acceptance rate (46%, 54%) do not differ much between Contact me and Book it</a:t>
            </a:r>
            <a:endParaRPr/>
          </a:p>
          <a:p>
            <a:pPr indent="-311150" lvl="0" marL="457200" rtl="0" algn="l">
              <a:spcBef>
                <a:spcPts val="0"/>
              </a:spcBef>
              <a:spcAft>
                <a:spcPts val="0"/>
              </a:spcAft>
              <a:buSzPts val="1300"/>
              <a:buChar char="●"/>
            </a:pPr>
            <a:r>
              <a:rPr lang="en"/>
              <a:t>Contact me channel has a low booking rate (17%)</a:t>
            </a:r>
            <a:endParaRPr/>
          </a:p>
        </p:txBody>
      </p:sp>
      <p:sp>
        <p:nvSpPr>
          <p:cNvPr id="150" name="Google Shape;150;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2"/>
          <p:cNvPicPr preferRelativeResize="0"/>
          <p:nvPr/>
        </p:nvPicPr>
        <p:blipFill>
          <a:blip r:embed="rId3">
            <a:alphaModFix/>
          </a:blip>
          <a:stretch>
            <a:fillRect/>
          </a:stretch>
        </p:blipFill>
        <p:spPr>
          <a:xfrm>
            <a:off x="698149" y="1765037"/>
            <a:ext cx="4353325" cy="1589450"/>
          </a:xfrm>
          <a:prstGeom prst="rect">
            <a:avLst/>
          </a:prstGeom>
          <a:noFill/>
          <a:ln>
            <a:noFill/>
          </a:ln>
        </p:spPr>
      </p:pic>
      <p:sp>
        <p:nvSpPr>
          <p:cNvPr id="152" name="Google Shape;152;p22"/>
          <p:cNvSpPr txBox="1"/>
          <p:nvPr/>
        </p:nvSpPr>
        <p:spPr>
          <a:xfrm>
            <a:off x="727650" y="4723325"/>
            <a:ext cx="6491700" cy="33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*Reply/acceptance/booking rate = # inquiries replied/accepted/book divided by </a:t>
            </a:r>
            <a:r>
              <a:rPr lang="en" sz="1000">
                <a:solidFill>
                  <a:schemeClr val="accent1"/>
                </a:solidFill>
                <a:latin typeface="Lato"/>
                <a:ea typeface="Lato"/>
                <a:cs typeface="Lato"/>
                <a:sym typeface="Lato"/>
              </a:rPr>
              <a:t># inquiries made/replied/accepted.</a:t>
            </a:r>
            <a:endParaRPr sz="1100">
              <a:latin typeface="Lato"/>
              <a:ea typeface="Lato"/>
              <a:cs typeface="Lato"/>
              <a:sym typeface="Lato"/>
            </a:endParaRPr>
          </a:p>
        </p:txBody>
      </p:sp>
      <p:pic>
        <p:nvPicPr>
          <p:cNvPr id="153" name="Google Shape;153;p22"/>
          <p:cNvPicPr preferRelativeResize="0"/>
          <p:nvPr/>
        </p:nvPicPr>
        <p:blipFill>
          <a:blip r:embed="rId4">
            <a:alphaModFix/>
          </a:blip>
          <a:stretch>
            <a:fillRect/>
          </a:stretch>
        </p:blipFill>
        <p:spPr>
          <a:xfrm>
            <a:off x="5233375" y="1593400"/>
            <a:ext cx="3302925" cy="19327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7650" y="1244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a:t>
            </a:r>
            <a:endParaRPr/>
          </a:p>
        </p:txBody>
      </p:sp>
      <p:sp>
        <p:nvSpPr>
          <p:cNvPr id="159" name="Google Shape;159;p23"/>
          <p:cNvSpPr txBox="1"/>
          <p:nvPr>
            <p:ph idx="1" type="body"/>
          </p:nvPr>
        </p:nvSpPr>
        <p:spPr>
          <a:xfrm>
            <a:off x="612150" y="4175375"/>
            <a:ext cx="8192700" cy="8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50%, 33%, and 12% of the inquiries in contact me, book it and instant book channels have no more than 3 interactions, </a:t>
            </a:r>
            <a:r>
              <a:rPr lang="en"/>
              <a:t>respectively</a:t>
            </a:r>
            <a:endParaRPr/>
          </a:p>
          <a:p>
            <a:pPr indent="-311150" lvl="0" marL="457200" rtl="0" algn="l">
              <a:spcBef>
                <a:spcPts val="0"/>
              </a:spcBef>
              <a:spcAft>
                <a:spcPts val="0"/>
              </a:spcAft>
              <a:buSzPts val="1300"/>
              <a:buChar char="●"/>
            </a:pPr>
            <a:r>
              <a:rPr lang="en"/>
              <a:t>Average number of total interactions is lowest in contact me channel (6) and highest in instant book (12) </a:t>
            </a:r>
            <a:endParaRPr/>
          </a:p>
        </p:txBody>
      </p:sp>
      <p:sp>
        <p:nvSpPr>
          <p:cNvPr id="160" name="Google Shape;16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3"/>
          <p:cNvPicPr preferRelativeResize="0"/>
          <p:nvPr/>
        </p:nvPicPr>
        <p:blipFill>
          <a:blip r:embed="rId3">
            <a:alphaModFix/>
          </a:blip>
          <a:stretch>
            <a:fillRect/>
          </a:stretch>
        </p:blipFill>
        <p:spPr>
          <a:xfrm>
            <a:off x="366250" y="1750600"/>
            <a:ext cx="3468425" cy="2424775"/>
          </a:xfrm>
          <a:prstGeom prst="rect">
            <a:avLst/>
          </a:prstGeom>
          <a:noFill/>
          <a:ln>
            <a:noFill/>
          </a:ln>
        </p:spPr>
      </p:pic>
      <p:pic>
        <p:nvPicPr>
          <p:cNvPr id="162" name="Google Shape;162;p23"/>
          <p:cNvPicPr preferRelativeResize="0"/>
          <p:nvPr/>
        </p:nvPicPr>
        <p:blipFill>
          <a:blip r:embed="rId4">
            <a:alphaModFix/>
          </a:blip>
          <a:stretch>
            <a:fillRect/>
          </a:stretch>
        </p:blipFill>
        <p:spPr>
          <a:xfrm>
            <a:off x="3721625" y="1840375"/>
            <a:ext cx="5147478" cy="233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73325" y="1274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a:t>
            </a:r>
            <a:endParaRPr/>
          </a:p>
        </p:txBody>
      </p:sp>
      <p:sp>
        <p:nvSpPr>
          <p:cNvPr id="168" name="Google Shape;168;p24"/>
          <p:cNvSpPr txBox="1"/>
          <p:nvPr>
            <p:ph idx="1" type="body"/>
          </p:nvPr>
        </p:nvSpPr>
        <p:spPr>
          <a:xfrm>
            <a:off x="287675" y="4054675"/>
            <a:ext cx="8930100" cy="7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(75%) of inquiries have lead time shorter than 62 days for all channels</a:t>
            </a:r>
            <a:endParaRPr/>
          </a:p>
          <a:p>
            <a:pPr indent="-311150" lvl="0" marL="457200" rtl="0" algn="l">
              <a:spcBef>
                <a:spcPts val="0"/>
              </a:spcBef>
              <a:spcAft>
                <a:spcPts val="0"/>
              </a:spcAft>
              <a:buSzPts val="1300"/>
              <a:buChar char="●"/>
            </a:pPr>
            <a:r>
              <a:rPr lang="en"/>
              <a:t>Lead time ranges from 0 - 378 days in contact me and instant book channel, 0 - 430 days in book it channel</a:t>
            </a:r>
            <a:endParaRPr/>
          </a:p>
          <a:p>
            <a:pPr indent="-311150" lvl="0" marL="457200" rtl="0" algn="l">
              <a:spcBef>
                <a:spcPts val="0"/>
              </a:spcBef>
              <a:spcAft>
                <a:spcPts val="0"/>
              </a:spcAft>
              <a:buSzPts val="1300"/>
              <a:buChar char="●"/>
            </a:pPr>
            <a:r>
              <a:rPr lang="en"/>
              <a:t>Contact me channel has longer lead time(82 days) and instant book has shorter lead time (55 days) on average</a:t>
            </a:r>
            <a:endParaRPr/>
          </a:p>
        </p:txBody>
      </p:sp>
      <p:sp>
        <p:nvSpPr>
          <p:cNvPr id="169" name="Google Shape;16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a:blip r:embed="rId3">
            <a:alphaModFix/>
          </a:blip>
          <a:stretch>
            <a:fillRect/>
          </a:stretch>
        </p:blipFill>
        <p:spPr>
          <a:xfrm>
            <a:off x="3824850" y="1874038"/>
            <a:ext cx="5120074" cy="2133600"/>
          </a:xfrm>
          <a:prstGeom prst="rect">
            <a:avLst/>
          </a:prstGeom>
          <a:noFill/>
          <a:ln>
            <a:noFill/>
          </a:ln>
        </p:spPr>
      </p:pic>
      <p:pic>
        <p:nvPicPr>
          <p:cNvPr id="171" name="Google Shape;171;p24"/>
          <p:cNvPicPr preferRelativeResize="0"/>
          <p:nvPr/>
        </p:nvPicPr>
        <p:blipFill>
          <a:blip r:embed="rId4">
            <a:alphaModFix/>
          </a:blip>
          <a:stretch>
            <a:fillRect/>
          </a:stretch>
        </p:blipFill>
        <p:spPr>
          <a:xfrm>
            <a:off x="361175" y="1856650"/>
            <a:ext cx="3434174" cy="215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a:t>
            </a:r>
            <a:endParaRPr/>
          </a:p>
        </p:txBody>
      </p:sp>
      <p:sp>
        <p:nvSpPr>
          <p:cNvPr id="177" name="Google Shape;177;p25"/>
          <p:cNvSpPr txBox="1"/>
          <p:nvPr>
            <p:ph idx="1" type="body"/>
          </p:nvPr>
        </p:nvSpPr>
        <p:spPr>
          <a:xfrm>
            <a:off x="729450" y="4153925"/>
            <a:ext cx="7688700" cy="70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(55%) of the inquiries are for 2-5 days of stays for all channels</a:t>
            </a:r>
            <a:endParaRPr/>
          </a:p>
          <a:p>
            <a:pPr indent="-311150" lvl="0" marL="457200" rtl="0" algn="l">
              <a:spcBef>
                <a:spcPts val="0"/>
              </a:spcBef>
              <a:spcAft>
                <a:spcPts val="0"/>
              </a:spcAft>
              <a:buSzPts val="1300"/>
              <a:buChar char="●"/>
            </a:pPr>
            <a:r>
              <a:rPr lang="en"/>
              <a:t>The majority (73%) of the inquiries for more than 15 days of stays are made </a:t>
            </a:r>
            <a:r>
              <a:rPr lang="en"/>
              <a:t>in contact me channel </a:t>
            </a:r>
            <a:endParaRPr/>
          </a:p>
          <a:p>
            <a:pPr indent="-311150" lvl="0" marL="457200" rtl="0" algn="l">
              <a:spcBef>
                <a:spcPts val="0"/>
              </a:spcBef>
              <a:spcAft>
                <a:spcPts val="0"/>
              </a:spcAft>
              <a:buSzPts val="1300"/>
              <a:buChar char="●"/>
            </a:pPr>
            <a:r>
              <a:rPr lang="en"/>
              <a:t>Contact me </a:t>
            </a:r>
            <a:r>
              <a:rPr lang="en"/>
              <a:t>channel has longer length of stay than other channels on average</a:t>
            </a:r>
            <a:endParaRPr/>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5"/>
          <p:cNvPicPr preferRelativeResize="0"/>
          <p:nvPr/>
        </p:nvPicPr>
        <p:blipFill>
          <a:blip r:embed="rId3">
            <a:alphaModFix/>
          </a:blip>
          <a:stretch>
            <a:fillRect/>
          </a:stretch>
        </p:blipFill>
        <p:spPr>
          <a:xfrm>
            <a:off x="0" y="1914850"/>
            <a:ext cx="4009525" cy="2163450"/>
          </a:xfrm>
          <a:prstGeom prst="rect">
            <a:avLst/>
          </a:prstGeom>
          <a:noFill/>
          <a:ln>
            <a:noFill/>
          </a:ln>
        </p:spPr>
      </p:pic>
      <p:pic>
        <p:nvPicPr>
          <p:cNvPr id="180" name="Google Shape;180;p25"/>
          <p:cNvPicPr preferRelativeResize="0"/>
          <p:nvPr/>
        </p:nvPicPr>
        <p:blipFill>
          <a:blip r:embed="rId4">
            <a:alphaModFix/>
          </a:blip>
          <a:stretch>
            <a:fillRect/>
          </a:stretch>
        </p:blipFill>
        <p:spPr>
          <a:xfrm>
            <a:off x="4009525" y="2025525"/>
            <a:ext cx="5131999" cy="221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93560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Guest size</a:t>
            </a:r>
            <a:endParaRPr/>
          </a:p>
        </p:txBody>
      </p:sp>
      <p:sp>
        <p:nvSpPr>
          <p:cNvPr id="186" name="Google Shape;186;p26"/>
          <p:cNvSpPr txBox="1"/>
          <p:nvPr>
            <p:ph idx="1" type="body"/>
          </p:nvPr>
        </p:nvSpPr>
        <p:spPr>
          <a:xfrm>
            <a:off x="613550" y="4199000"/>
            <a:ext cx="8332800" cy="92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86% of</a:t>
            </a:r>
            <a:r>
              <a:rPr lang="en"/>
              <a:t> the inquiries are for no more than 4  guests and 38% of the inquiries are for 2 guests for all channels</a:t>
            </a:r>
            <a:endParaRPr/>
          </a:p>
          <a:p>
            <a:pPr indent="-311150" lvl="0" marL="457200" rtl="0" algn="l">
              <a:spcBef>
                <a:spcPts val="0"/>
              </a:spcBef>
              <a:spcAft>
                <a:spcPts val="0"/>
              </a:spcAft>
              <a:buSzPts val="1300"/>
              <a:buChar char="●"/>
            </a:pPr>
            <a:r>
              <a:rPr lang="en"/>
              <a:t>Inquiries for 2 guests are most common for 3 channels</a:t>
            </a:r>
            <a:endParaRPr/>
          </a:p>
          <a:p>
            <a:pPr indent="-311150" lvl="0" marL="457200" rtl="0" algn="l">
              <a:spcBef>
                <a:spcPts val="0"/>
              </a:spcBef>
              <a:spcAft>
                <a:spcPts val="0"/>
              </a:spcAft>
              <a:buSzPts val="1300"/>
              <a:buChar char="●"/>
            </a:pPr>
            <a:r>
              <a:rPr lang="en"/>
              <a:t>Contact me has higher average guest size (3) than instant book</a:t>
            </a:r>
            <a:endParaRPr/>
          </a:p>
        </p:txBody>
      </p:sp>
      <p:sp>
        <p:nvSpPr>
          <p:cNvPr id="187" name="Google Shape;18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6"/>
          <p:cNvPicPr preferRelativeResize="0"/>
          <p:nvPr/>
        </p:nvPicPr>
        <p:blipFill>
          <a:blip r:embed="rId3">
            <a:alphaModFix/>
          </a:blip>
          <a:stretch>
            <a:fillRect/>
          </a:stretch>
        </p:blipFill>
        <p:spPr>
          <a:xfrm>
            <a:off x="358875" y="1939875"/>
            <a:ext cx="3164375" cy="2040350"/>
          </a:xfrm>
          <a:prstGeom prst="rect">
            <a:avLst/>
          </a:prstGeom>
          <a:noFill/>
          <a:ln>
            <a:noFill/>
          </a:ln>
        </p:spPr>
      </p:pic>
      <p:pic>
        <p:nvPicPr>
          <p:cNvPr id="189" name="Google Shape;189;p26"/>
          <p:cNvPicPr preferRelativeResize="0"/>
          <p:nvPr/>
        </p:nvPicPr>
        <p:blipFill>
          <a:blip r:embed="rId4">
            <a:alphaModFix/>
          </a:blip>
          <a:stretch>
            <a:fillRect/>
          </a:stretch>
        </p:blipFill>
        <p:spPr>
          <a:xfrm>
            <a:off x="3562650" y="2029238"/>
            <a:ext cx="5338075" cy="19943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7650" y="125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a:t>
            </a:r>
            <a:endParaRPr/>
          </a:p>
        </p:txBody>
      </p:sp>
      <p:sp>
        <p:nvSpPr>
          <p:cNvPr id="195" name="Google Shape;195;p27"/>
          <p:cNvSpPr txBox="1"/>
          <p:nvPr>
            <p:ph idx="1" type="body"/>
          </p:nvPr>
        </p:nvSpPr>
        <p:spPr>
          <a:xfrm>
            <a:off x="478700" y="3881150"/>
            <a:ext cx="8694900" cy="764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Most (57%) of the listings have no more than 5 reviews for all channels</a:t>
            </a:r>
            <a:endParaRPr sz="1100"/>
          </a:p>
          <a:p>
            <a:pPr indent="-298450" lvl="0" marL="457200" rtl="0" algn="l">
              <a:spcBef>
                <a:spcPts val="0"/>
              </a:spcBef>
              <a:spcAft>
                <a:spcPts val="0"/>
              </a:spcAft>
              <a:buSzPts val="1100"/>
              <a:buChar char="●"/>
            </a:pPr>
            <a:r>
              <a:rPr lang="en" sz="1100"/>
              <a:t>41%, 28%, and 17% of the inquiries made in contact me, book it and instant book channel are for listings with 0 reviews</a:t>
            </a:r>
            <a:endParaRPr sz="1100"/>
          </a:p>
          <a:p>
            <a:pPr indent="-298450" lvl="0" marL="457200" rtl="0" algn="l">
              <a:spcBef>
                <a:spcPts val="0"/>
              </a:spcBef>
              <a:spcAft>
                <a:spcPts val="0"/>
              </a:spcAft>
              <a:buSzPts val="1100"/>
              <a:buChar char="●"/>
            </a:pPr>
            <a:r>
              <a:rPr lang="en" sz="1100"/>
              <a:t>Listings with 0 - 5 reviews are most common for contact me and book it channels, whereas listings with 31 - 100 reviews are popular in instant book as well</a:t>
            </a:r>
            <a:endParaRPr sz="1100"/>
          </a:p>
          <a:p>
            <a:pPr indent="-298450" lvl="0" marL="457200" rtl="0" algn="l">
              <a:spcBef>
                <a:spcPts val="0"/>
              </a:spcBef>
              <a:spcAft>
                <a:spcPts val="0"/>
              </a:spcAft>
              <a:buSzPts val="1100"/>
              <a:buChar char="●"/>
            </a:pPr>
            <a:r>
              <a:rPr lang="en" sz="1100"/>
              <a:t>Majority (55%) of inquiries for listings with more than 100 reviews are made in instant book channel</a:t>
            </a:r>
            <a:endParaRPr sz="1100"/>
          </a:p>
          <a:p>
            <a:pPr indent="-298450" lvl="0" marL="457200" rtl="0" algn="l">
              <a:spcBef>
                <a:spcPts val="0"/>
              </a:spcBef>
              <a:spcAft>
                <a:spcPts val="0"/>
              </a:spcAft>
              <a:buSzPts val="1100"/>
              <a:buChar char="●"/>
            </a:pPr>
            <a:r>
              <a:rPr lang="en" sz="1100"/>
              <a:t>Inquiries made through instant book channel have more reviews on average</a:t>
            </a:r>
            <a:endParaRPr sz="1100"/>
          </a:p>
          <a:p>
            <a:pPr indent="0" lvl="0" marL="0" rtl="0" algn="l">
              <a:spcBef>
                <a:spcPts val="1600"/>
              </a:spcBef>
              <a:spcAft>
                <a:spcPts val="1600"/>
              </a:spcAft>
              <a:buNone/>
            </a:pPr>
            <a:r>
              <a:t/>
            </a:r>
            <a:endParaRPr sz="1100"/>
          </a:p>
        </p:txBody>
      </p:sp>
      <p:sp>
        <p:nvSpPr>
          <p:cNvPr id="196" name="Google Shape;19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7"/>
          <p:cNvPicPr preferRelativeResize="0"/>
          <p:nvPr/>
        </p:nvPicPr>
        <p:blipFill>
          <a:blip r:embed="rId3">
            <a:alphaModFix/>
          </a:blip>
          <a:stretch>
            <a:fillRect/>
          </a:stretch>
        </p:blipFill>
        <p:spPr>
          <a:xfrm>
            <a:off x="189275" y="1787500"/>
            <a:ext cx="3638050" cy="2130275"/>
          </a:xfrm>
          <a:prstGeom prst="rect">
            <a:avLst/>
          </a:prstGeom>
          <a:noFill/>
          <a:ln>
            <a:noFill/>
          </a:ln>
        </p:spPr>
      </p:pic>
      <p:pic>
        <p:nvPicPr>
          <p:cNvPr id="198" name="Google Shape;198;p27"/>
          <p:cNvPicPr preferRelativeResize="0"/>
          <p:nvPr/>
        </p:nvPicPr>
        <p:blipFill>
          <a:blip r:embed="rId4">
            <a:alphaModFix/>
          </a:blip>
          <a:stretch>
            <a:fillRect/>
          </a:stretch>
        </p:blipFill>
        <p:spPr>
          <a:xfrm>
            <a:off x="3797825" y="1858725"/>
            <a:ext cx="5303889" cy="213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Reply time </a:t>
            </a:r>
            <a:endParaRPr sz="1400"/>
          </a:p>
        </p:txBody>
      </p:sp>
      <p:sp>
        <p:nvSpPr>
          <p:cNvPr id="204" name="Google Shape;204;p28"/>
          <p:cNvSpPr txBox="1"/>
          <p:nvPr>
            <p:ph idx="1" type="body"/>
          </p:nvPr>
        </p:nvSpPr>
        <p:spPr>
          <a:xfrm>
            <a:off x="670450" y="4093175"/>
            <a:ext cx="7688700" cy="53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95% of the inquiries in both channels are replied within 1 day</a:t>
            </a:r>
            <a:endParaRPr/>
          </a:p>
          <a:p>
            <a:pPr indent="-311150" lvl="0" marL="457200" rtl="0" algn="l">
              <a:spcBef>
                <a:spcPts val="0"/>
              </a:spcBef>
              <a:spcAft>
                <a:spcPts val="0"/>
              </a:spcAft>
              <a:buSzPts val="1300"/>
              <a:buChar char="●"/>
            </a:pPr>
            <a:r>
              <a:rPr lang="en"/>
              <a:t>14% of the inquiries are replied with in 1 - 3 hours</a:t>
            </a:r>
            <a:endParaRPr/>
          </a:p>
          <a:p>
            <a:pPr indent="-311150" lvl="0" marL="457200" rtl="0" algn="l">
              <a:spcBef>
                <a:spcPts val="0"/>
              </a:spcBef>
              <a:spcAft>
                <a:spcPts val="0"/>
              </a:spcAft>
              <a:buSzPts val="1300"/>
              <a:buChar char="●"/>
            </a:pPr>
            <a:r>
              <a:rPr lang="en"/>
              <a:t>Longest reply time is 6 days for contact me channel 410 days for book it channel</a:t>
            </a:r>
            <a:endParaRPr/>
          </a:p>
          <a:p>
            <a:pPr indent="-311150" lvl="0" marL="457200" rtl="0" algn="l">
              <a:spcBef>
                <a:spcPts val="0"/>
              </a:spcBef>
              <a:spcAft>
                <a:spcPts val="0"/>
              </a:spcAft>
              <a:buSzPts val="1300"/>
              <a:buChar char="●"/>
            </a:pPr>
            <a:r>
              <a:rPr lang="en"/>
              <a:t>Reply time in contact me channel is longer than book it channel on average</a:t>
            </a:r>
            <a:endParaRPr/>
          </a:p>
        </p:txBody>
      </p:sp>
      <p:sp>
        <p:nvSpPr>
          <p:cNvPr id="205" name="Google Shape;205;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8"/>
          <p:cNvPicPr preferRelativeResize="0"/>
          <p:nvPr/>
        </p:nvPicPr>
        <p:blipFill>
          <a:blip r:embed="rId3">
            <a:alphaModFix/>
          </a:blip>
          <a:stretch>
            <a:fillRect/>
          </a:stretch>
        </p:blipFill>
        <p:spPr>
          <a:xfrm>
            <a:off x="4149700" y="2006250"/>
            <a:ext cx="4723947" cy="2009575"/>
          </a:xfrm>
          <a:prstGeom prst="rect">
            <a:avLst/>
          </a:prstGeom>
          <a:noFill/>
          <a:ln>
            <a:noFill/>
          </a:ln>
        </p:spPr>
      </p:pic>
      <p:pic>
        <p:nvPicPr>
          <p:cNvPr id="207" name="Google Shape;207;p28"/>
          <p:cNvPicPr preferRelativeResize="0"/>
          <p:nvPr/>
        </p:nvPicPr>
        <p:blipFill>
          <a:blip r:embed="rId4">
            <a:alphaModFix/>
          </a:blip>
          <a:stretch>
            <a:fillRect/>
          </a:stretch>
        </p:blipFill>
        <p:spPr>
          <a:xfrm>
            <a:off x="255625" y="1905125"/>
            <a:ext cx="3726525" cy="213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1348550" y="2100500"/>
            <a:ext cx="6741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a:t>
            </a:r>
            <a:r>
              <a:rPr lang="en"/>
              <a:t>How each variable impacts successes</a:t>
            </a:r>
            <a:r>
              <a:rPr lang="en"/>
              <a:t>     </a:t>
            </a:r>
            <a:r>
              <a:rPr lang="en" sz="1500"/>
              <a:t>(contact me and book it only)</a:t>
            </a:r>
            <a:endParaRPr sz="1500"/>
          </a:p>
        </p:txBody>
      </p:sp>
      <p:sp>
        <p:nvSpPr>
          <p:cNvPr id="213" name="Google Shape;213;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841475" y="1164500"/>
            <a:ext cx="70788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nteractions* and Booking rate</a:t>
            </a:r>
            <a:r>
              <a:rPr lang="en" sz="2000"/>
              <a:t> </a:t>
            </a:r>
            <a:endParaRPr sz="2000"/>
          </a:p>
          <a:p>
            <a:pPr indent="0" lvl="0" marL="0" rtl="0" algn="l">
              <a:spcBef>
                <a:spcPts val="0"/>
              </a:spcBef>
              <a:spcAft>
                <a:spcPts val="0"/>
              </a:spcAft>
              <a:buNone/>
            </a:pPr>
            <a:r>
              <a:t/>
            </a:r>
            <a:endParaRPr/>
          </a:p>
        </p:txBody>
      </p:sp>
      <p:sp>
        <p:nvSpPr>
          <p:cNvPr id="219" name="Google Shape;219;p30"/>
          <p:cNvSpPr txBox="1"/>
          <p:nvPr>
            <p:ph idx="1" type="body"/>
          </p:nvPr>
        </p:nvSpPr>
        <p:spPr>
          <a:xfrm>
            <a:off x="309600" y="3683388"/>
            <a:ext cx="8834400" cy="95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50% and 33% of the inquiries in contact me and book it channel have no more than 3 interactions, respectively</a:t>
            </a:r>
            <a:endParaRPr/>
          </a:p>
          <a:p>
            <a:pPr indent="-311150" lvl="0" marL="457200" rtl="0" algn="l">
              <a:spcBef>
                <a:spcPts val="0"/>
              </a:spcBef>
              <a:spcAft>
                <a:spcPts val="0"/>
              </a:spcAft>
              <a:buSzPts val="1300"/>
              <a:buChar char="●"/>
            </a:pPr>
            <a:r>
              <a:rPr lang="en"/>
              <a:t>More interactions are associated with higher booking rate for both channels, while t</a:t>
            </a:r>
            <a:r>
              <a:rPr lang="en"/>
              <a:t>he effect is stronger </a:t>
            </a:r>
            <a:r>
              <a:rPr lang="en"/>
              <a:t>for book it channel </a:t>
            </a:r>
            <a:endParaRPr/>
          </a:p>
          <a:p>
            <a:pPr indent="-311150" lvl="0" marL="457200" rtl="0" algn="l">
              <a:spcBef>
                <a:spcPts val="0"/>
              </a:spcBef>
              <a:spcAft>
                <a:spcPts val="0"/>
              </a:spcAft>
              <a:buSzPts val="1300"/>
              <a:buChar char="●"/>
            </a:pPr>
            <a:r>
              <a:rPr lang="en"/>
              <a:t>After 25 interactions for contact me channel and after 20 interactions for book it channel, the increase starts to slow down</a:t>
            </a:r>
            <a:endParaRPr/>
          </a:p>
        </p:txBody>
      </p:sp>
      <p:sp>
        <p:nvSpPr>
          <p:cNvPr id="220" name="Google Shape;220;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30"/>
          <p:cNvSpPr txBox="1"/>
          <p:nvPr/>
        </p:nvSpPr>
        <p:spPr>
          <a:xfrm>
            <a:off x="4204175" y="4795450"/>
            <a:ext cx="77649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 P</a:t>
            </a:r>
            <a:r>
              <a:rPr lang="en" sz="900">
                <a:latin typeface="Lato"/>
                <a:ea typeface="Lato"/>
                <a:cs typeface="Lato"/>
                <a:sym typeface="Lato"/>
              </a:rPr>
              <a:t>rior/post booking interactions are both included here </a:t>
            </a:r>
            <a:r>
              <a:rPr lang="en" sz="900">
                <a:latin typeface="Lato"/>
                <a:ea typeface="Lato"/>
                <a:cs typeface="Lato"/>
                <a:sym typeface="Lato"/>
              </a:rPr>
              <a:t>due to limitation of dataset</a:t>
            </a:r>
            <a:endParaRPr sz="900">
              <a:latin typeface="Lato"/>
              <a:ea typeface="Lato"/>
              <a:cs typeface="Lato"/>
              <a:sym typeface="Lato"/>
            </a:endParaRPr>
          </a:p>
        </p:txBody>
      </p:sp>
      <p:pic>
        <p:nvPicPr>
          <p:cNvPr id="222" name="Google Shape;222;p30"/>
          <p:cNvPicPr preferRelativeResize="0"/>
          <p:nvPr/>
        </p:nvPicPr>
        <p:blipFill>
          <a:blip r:embed="rId3">
            <a:alphaModFix/>
          </a:blip>
          <a:stretch>
            <a:fillRect/>
          </a:stretch>
        </p:blipFill>
        <p:spPr>
          <a:xfrm>
            <a:off x="1002875" y="1731975"/>
            <a:ext cx="3350149" cy="1908250"/>
          </a:xfrm>
          <a:prstGeom prst="rect">
            <a:avLst/>
          </a:prstGeom>
          <a:noFill/>
          <a:ln>
            <a:noFill/>
          </a:ln>
        </p:spPr>
      </p:pic>
      <p:pic>
        <p:nvPicPr>
          <p:cNvPr id="223" name="Google Shape;223;p30"/>
          <p:cNvPicPr preferRelativeResize="0"/>
          <p:nvPr/>
        </p:nvPicPr>
        <p:blipFill>
          <a:blip r:embed="rId4">
            <a:alphaModFix/>
          </a:blip>
          <a:stretch>
            <a:fillRect/>
          </a:stretch>
        </p:blipFill>
        <p:spPr>
          <a:xfrm>
            <a:off x="4744675" y="1731963"/>
            <a:ext cx="3430817" cy="194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781350" y="1348125"/>
            <a:ext cx="67302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 and Booking rate</a:t>
            </a:r>
            <a:endParaRPr sz="1400"/>
          </a:p>
          <a:p>
            <a:pPr indent="0" lvl="0" marL="0" rtl="0" algn="l">
              <a:spcBef>
                <a:spcPts val="0"/>
              </a:spcBef>
              <a:spcAft>
                <a:spcPts val="0"/>
              </a:spcAft>
              <a:buNone/>
            </a:pPr>
            <a:r>
              <a:t/>
            </a:r>
            <a:endParaRPr/>
          </a:p>
        </p:txBody>
      </p:sp>
      <p:sp>
        <p:nvSpPr>
          <p:cNvPr id="229" name="Google Shape;229;p31"/>
          <p:cNvSpPr txBox="1"/>
          <p:nvPr>
            <p:ph idx="1" type="body"/>
          </p:nvPr>
        </p:nvSpPr>
        <p:spPr>
          <a:xfrm>
            <a:off x="250825" y="3846825"/>
            <a:ext cx="8509800" cy="116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70% inquiries made in contact me channel were for listings with no more than 5 reviews with booking rate less than 7%</a:t>
            </a:r>
            <a:endParaRPr sz="1200"/>
          </a:p>
          <a:p>
            <a:pPr indent="-304800" lvl="0" marL="457200" rtl="0" algn="l">
              <a:spcBef>
                <a:spcPts val="0"/>
              </a:spcBef>
              <a:spcAft>
                <a:spcPts val="0"/>
              </a:spcAft>
              <a:buSzPts val="1200"/>
              <a:buChar char="●"/>
            </a:pPr>
            <a:r>
              <a:rPr lang="en" sz="1200"/>
              <a:t>53</a:t>
            </a:r>
            <a:r>
              <a:rPr lang="en" sz="1200"/>
              <a:t>% inquiries made in book it channel were for listings with no more than 5 reviews with booking rate less than 40%</a:t>
            </a:r>
            <a:endParaRPr sz="1200"/>
          </a:p>
          <a:p>
            <a:pPr indent="-304800" lvl="0" marL="457200" rtl="0" algn="l">
              <a:spcBef>
                <a:spcPts val="0"/>
              </a:spcBef>
              <a:spcAft>
                <a:spcPts val="0"/>
              </a:spcAft>
              <a:buSzPts val="1200"/>
              <a:buChar char="●"/>
            </a:pPr>
            <a:r>
              <a:rPr lang="en" sz="1200"/>
              <a:t>Having at least 11 reviews drives booking rate up to 13% in contact me channel and 65% in book it channel </a:t>
            </a:r>
            <a:endParaRPr sz="1200"/>
          </a:p>
          <a:p>
            <a:pPr indent="-304800" lvl="0" marL="457200" rtl="0" algn="l">
              <a:spcBef>
                <a:spcPts val="0"/>
              </a:spcBef>
              <a:spcAft>
                <a:spcPts val="0"/>
              </a:spcAft>
              <a:buSzPts val="1200"/>
              <a:buChar char="●"/>
            </a:pPr>
            <a:r>
              <a:rPr lang="en" sz="1200"/>
              <a:t>Having more than 50 reviews drives </a:t>
            </a:r>
            <a:r>
              <a:rPr lang="en" sz="1200"/>
              <a:t>booking rate up to 78% and reaches 85% when review &gt; 100, in</a:t>
            </a:r>
            <a:r>
              <a:rPr lang="en" sz="1200"/>
              <a:t> book it channel</a:t>
            </a:r>
            <a:endParaRPr sz="1200"/>
          </a:p>
          <a:p>
            <a:pPr indent="-304800" lvl="0" marL="457200" rtl="0" algn="l">
              <a:spcBef>
                <a:spcPts val="0"/>
              </a:spcBef>
              <a:spcAft>
                <a:spcPts val="0"/>
              </a:spcAft>
              <a:buSzPts val="1200"/>
              <a:buChar char="●"/>
            </a:pPr>
            <a:r>
              <a:rPr lang="en" sz="1200"/>
              <a:t>However, booking rate starts to decline after 100 reviews for contact me channel </a:t>
            </a:r>
            <a:endParaRPr sz="1200"/>
          </a:p>
        </p:txBody>
      </p:sp>
      <p:sp>
        <p:nvSpPr>
          <p:cNvPr id="230" name="Google Shape;230;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1"/>
          <p:cNvPicPr preferRelativeResize="0"/>
          <p:nvPr/>
        </p:nvPicPr>
        <p:blipFill>
          <a:blip r:embed="rId3">
            <a:alphaModFix/>
          </a:blip>
          <a:stretch>
            <a:fillRect/>
          </a:stretch>
        </p:blipFill>
        <p:spPr>
          <a:xfrm>
            <a:off x="707600" y="1796863"/>
            <a:ext cx="3517656" cy="2006875"/>
          </a:xfrm>
          <a:prstGeom prst="rect">
            <a:avLst/>
          </a:prstGeom>
          <a:noFill/>
          <a:ln>
            <a:noFill/>
          </a:ln>
        </p:spPr>
      </p:pic>
      <p:pic>
        <p:nvPicPr>
          <p:cNvPr id="232" name="Google Shape;232;p31"/>
          <p:cNvPicPr preferRelativeResize="0"/>
          <p:nvPr/>
        </p:nvPicPr>
        <p:blipFill>
          <a:blip r:embed="rId4">
            <a:alphaModFix/>
          </a:blip>
          <a:stretch>
            <a:fillRect/>
          </a:stretch>
        </p:blipFill>
        <p:spPr>
          <a:xfrm>
            <a:off x="4638374" y="1796875"/>
            <a:ext cx="3290620" cy="186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341200" y="2102925"/>
            <a:ext cx="44616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romanUcPeriod"/>
            </a:pPr>
            <a:r>
              <a:rPr lang="en"/>
              <a:t>Understand Dataset</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and Booking rate</a:t>
            </a:r>
            <a:endParaRPr/>
          </a:p>
        </p:txBody>
      </p:sp>
      <p:sp>
        <p:nvSpPr>
          <p:cNvPr id="238" name="Google Shape;238;p32"/>
          <p:cNvSpPr txBox="1"/>
          <p:nvPr>
            <p:ph idx="1" type="body"/>
          </p:nvPr>
        </p:nvSpPr>
        <p:spPr>
          <a:xfrm>
            <a:off x="162325" y="4022550"/>
            <a:ext cx="9033300" cy="101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27% of inquiries made within 1 day before check in are in contact me channel, and 33% in book it channel</a:t>
            </a:r>
            <a:endParaRPr/>
          </a:p>
          <a:p>
            <a:pPr indent="-311150" lvl="0" marL="457200" rtl="0" algn="l">
              <a:spcBef>
                <a:spcPts val="0"/>
              </a:spcBef>
              <a:spcAft>
                <a:spcPts val="0"/>
              </a:spcAft>
              <a:buSzPts val="1300"/>
              <a:buChar char="●"/>
            </a:pPr>
            <a:r>
              <a:rPr lang="en"/>
              <a:t>For book it channel, inquiries made closer to checkin date have higher booking rate overall, except for inquiries made 41 - 50 days before check in, whose success rate (65%) is the same as </a:t>
            </a:r>
            <a:r>
              <a:rPr lang="en"/>
              <a:t>inquiries made 2 -3 days before check in </a:t>
            </a:r>
            <a:endParaRPr/>
          </a:p>
          <a:p>
            <a:pPr indent="-311150" lvl="0" marL="457200" rtl="0" algn="l">
              <a:spcBef>
                <a:spcPts val="0"/>
              </a:spcBef>
              <a:spcAft>
                <a:spcPts val="0"/>
              </a:spcAft>
              <a:buSzPts val="1300"/>
              <a:buChar char="●"/>
            </a:pPr>
            <a:r>
              <a:rPr lang="en"/>
              <a:t>Lead time has no strong impact on success for contact me channel</a:t>
            </a:r>
            <a:endParaRPr/>
          </a:p>
        </p:txBody>
      </p:sp>
      <p:sp>
        <p:nvSpPr>
          <p:cNvPr id="239" name="Google Shape;239;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2"/>
          <p:cNvPicPr preferRelativeResize="0"/>
          <p:nvPr/>
        </p:nvPicPr>
        <p:blipFill>
          <a:blip r:embed="rId3">
            <a:alphaModFix/>
          </a:blip>
          <a:stretch>
            <a:fillRect/>
          </a:stretch>
        </p:blipFill>
        <p:spPr>
          <a:xfrm>
            <a:off x="661250" y="1899125"/>
            <a:ext cx="3708067" cy="2123425"/>
          </a:xfrm>
          <a:prstGeom prst="rect">
            <a:avLst/>
          </a:prstGeom>
          <a:noFill/>
          <a:ln>
            <a:noFill/>
          </a:ln>
        </p:spPr>
      </p:pic>
      <p:pic>
        <p:nvPicPr>
          <p:cNvPr id="241" name="Google Shape;241;p32"/>
          <p:cNvPicPr preferRelativeResize="0"/>
          <p:nvPr/>
        </p:nvPicPr>
        <p:blipFill>
          <a:blip r:embed="rId4">
            <a:alphaModFix/>
          </a:blip>
          <a:stretch>
            <a:fillRect/>
          </a:stretch>
        </p:blipFill>
        <p:spPr>
          <a:xfrm>
            <a:off x="4572001" y="1930050"/>
            <a:ext cx="3680424" cy="205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 and Booking rate</a:t>
            </a:r>
            <a:endParaRPr/>
          </a:p>
        </p:txBody>
      </p:sp>
      <p:sp>
        <p:nvSpPr>
          <p:cNvPr id="247" name="Google Shape;247;p33"/>
          <p:cNvSpPr txBox="1"/>
          <p:nvPr>
            <p:ph idx="1" type="body"/>
          </p:nvPr>
        </p:nvSpPr>
        <p:spPr>
          <a:xfrm>
            <a:off x="969400" y="4003913"/>
            <a:ext cx="8115600" cy="72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lang="en"/>
              <a:t>majority (61%)</a:t>
            </a:r>
            <a:r>
              <a:rPr lang="en"/>
              <a:t> of trips longer than 7 days are in contact me channel</a:t>
            </a:r>
            <a:endParaRPr/>
          </a:p>
          <a:p>
            <a:pPr indent="-311150" lvl="0" marL="457200" rtl="0" algn="l">
              <a:spcBef>
                <a:spcPts val="0"/>
              </a:spcBef>
              <a:spcAft>
                <a:spcPts val="0"/>
              </a:spcAft>
              <a:buSzPts val="1300"/>
              <a:buChar char="●"/>
            </a:pPr>
            <a:r>
              <a:rPr lang="en"/>
              <a:t>Trips of 2 or 3 days are most likely to be booked for both channels</a:t>
            </a:r>
            <a:endParaRPr/>
          </a:p>
          <a:p>
            <a:pPr indent="-311150" lvl="0" marL="457200" rtl="0" algn="l">
              <a:spcBef>
                <a:spcPts val="0"/>
              </a:spcBef>
              <a:spcAft>
                <a:spcPts val="0"/>
              </a:spcAft>
              <a:buSzPts val="1300"/>
              <a:buChar char="●"/>
            </a:pPr>
            <a:r>
              <a:rPr lang="en"/>
              <a:t>T</a:t>
            </a:r>
            <a:r>
              <a:rPr lang="en"/>
              <a:t>he longer the stay, the lower the success rate for Book it channel</a:t>
            </a:r>
            <a:endParaRPr/>
          </a:p>
          <a:p>
            <a:pPr indent="-311150" lvl="0" marL="457200" rtl="0" algn="l">
              <a:spcBef>
                <a:spcPts val="0"/>
              </a:spcBef>
              <a:spcAft>
                <a:spcPts val="0"/>
              </a:spcAft>
              <a:buSzPts val="1300"/>
              <a:buChar char="●"/>
            </a:pPr>
            <a:r>
              <a:rPr lang="en"/>
              <a:t>Success rate starts to decline when trips are longer than 7 days for book it channel</a:t>
            </a:r>
            <a:endParaRPr/>
          </a:p>
        </p:txBody>
      </p:sp>
      <p:sp>
        <p:nvSpPr>
          <p:cNvPr id="248" name="Google Shape;248;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33"/>
          <p:cNvPicPr preferRelativeResize="0"/>
          <p:nvPr/>
        </p:nvPicPr>
        <p:blipFill>
          <a:blip r:embed="rId3">
            <a:alphaModFix/>
          </a:blip>
          <a:stretch>
            <a:fillRect/>
          </a:stretch>
        </p:blipFill>
        <p:spPr>
          <a:xfrm>
            <a:off x="729450" y="1888250"/>
            <a:ext cx="3690596" cy="2092125"/>
          </a:xfrm>
          <a:prstGeom prst="rect">
            <a:avLst/>
          </a:prstGeom>
          <a:noFill/>
          <a:ln>
            <a:noFill/>
          </a:ln>
        </p:spPr>
      </p:pic>
      <p:pic>
        <p:nvPicPr>
          <p:cNvPr id="250" name="Google Shape;250;p33"/>
          <p:cNvPicPr preferRelativeResize="0"/>
          <p:nvPr/>
        </p:nvPicPr>
        <p:blipFill>
          <a:blip r:embed="rId4">
            <a:alphaModFix/>
          </a:blip>
          <a:stretch>
            <a:fillRect/>
          </a:stretch>
        </p:blipFill>
        <p:spPr>
          <a:xfrm>
            <a:off x="4729150" y="1904838"/>
            <a:ext cx="3642160" cy="205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length and Booking rate</a:t>
            </a:r>
            <a:endParaRPr/>
          </a:p>
        </p:txBody>
      </p:sp>
      <p:sp>
        <p:nvSpPr>
          <p:cNvPr id="256" name="Google Shape;256;p34"/>
          <p:cNvSpPr txBox="1"/>
          <p:nvPr>
            <p:ph idx="1" type="body"/>
          </p:nvPr>
        </p:nvSpPr>
        <p:spPr>
          <a:xfrm>
            <a:off x="541775" y="3697175"/>
            <a:ext cx="8178600" cy="1015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18% of the inquires in contact me channel contains 100 -150 characters, 23% of the inquiries on book it channel contains less than 1 characters</a:t>
            </a:r>
            <a:endParaRPr sz="1100"/>
          </a:p>
          <a:p>
            <a:pPr indent="-298450" lvl="0" marL="457200" rtl="0" algn="l">
              <a:spcBef>
                <a:spcPts val="0"/>
              </a:spcBef>
              <a:spcAft>
                <a:spcPts val="0"/>
              </a:spcAft>
              <a:buSzPts val="1100"/>
              <a:buChar char="●"/>
            </a:pPr>
            <a:r>
              <a:rPr lang="en" sz="1100"/>
              <a:t>Longer(&gt;50 characters) messages </a:t>
            </a:r>
            <a:r>
              <a:rPr lang="en" sz="1100"/>
              <a:t>tend to be sent in contact me channel, </a:t>
            </a:r>
            <a:r>
              <a:rPr lang="en" sz="1100"/>
              <a:t>short (&lt;20 characters) </a:t>
            </a:r>
            <a:r>
              <a:rPr lang="en" sz="1100"/>
              <a:t>tend to be sent in book it channel</a:t>
            </a:r>
            <a:endParaRPr sz="1100"/>
          </a:p>
          <a:p>
            <a:pPr indent="-298450" lvl="0" marL="457200" rtl="0" algn="l">
              <a:spcBef>
                <a:spcPts val="0"/>
              </a:spcBef>
              <a:spcAft>
                <a:spcPts val="0"/>
              </a:spcAft>
              <a:buSzPts val="1100"/>
              <a:buChar char="●"/>
            </a:pPr>
            <a:r>
              <a:rPr lang="en" sz="1100"/>
              <a:t>Longer messages are associated with higher booking rate for contact me channel, but the increase is slow</a:t>
            </a:r>
            <a:endParaRPr sz="1100"/>
          </a:p>
          <a:p>
            <a:pPr indent="-298450" lvl="0" marL="457200" rtl="0" algn="l">
              <a:spcBef>
                <a:spcPts val="0"/>
              </a:spcBef>
              <a:spcAft>
                <a:spcPts val="0"/>
              </a:spcAft>
              <a:buSzPts val="1100"/>
              <a:buChar char="●"/>
            </a:pPr>
            <a:r>
              <a:rPr lang="en" sz="1100"/>
              <a:t>For book it channel, messages with either 20 - 50 or 300 -  400 </a:t>
            </a:r>
            <a:r>
              <a:rPr lang="en" sz="1100"/>
              <a:t>characters </a:t>
            </a:r>
            <a:r>
              <a:rPr lang="en" sz="1100"/>
              <a:t>are most likely to be booked, otherwise there is not a obvious trend between message length and booking rate</a:t>
            </a:r>
            <a:endParaRPr sz="1100"/>
          </a:p>
        </p:txBody>
      </p:sp>
      <p:sp>
        <p:nvSpPr>
          <p:cNvPr id="257" name="Google Shape;257;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4"/>
          <p:cNvPicPr preferRelativeResize="0"/>
          <p:nvPr/>
        </p:nvPicPr>
        <p:blipFill>
          <a:blip r:embed="rId3">
            <a:alphaModFix/>
          </a:blip>
          <a:stretch>
            <a:fillRect/>
          </a:stretch>
        </p:blipFill>
        <p:spPr>
          <a:xfrm>
            <a:off x="729450" y="1819938"/>
            <a:ext cx="3534800" cy="1989750"/>
          </a:xfrm>
          <a:prstGeom prst="rect">
            <a:avLst/>
          </a:prstGeom>
          <a:noFill/>
          <a:ln>
            <a:noFill/>
          </a:ln>
        </p:spPr>
      </p:pic>
      <p:pic>
        <p:nvPicPr>
          <p:cNvPr id="259" name="Google Shape;259;p34"/>
          <p:cNvPicPr preferRelativeResize="0"/>
          <p:nvPr/>
        </p:nvPicPr>
        <p:blipFill>
          <a:blip r:embed="rId4">
            <a:alphaModFix/>
          </a:blip>
          <a:stretch>
            <a:fillRect/>
          </a:stretch>
        </p:blipFill>
        <p:spPr>
          <a:xfrm>
            <a:off x="4572002" y="1748150"/>
            <a:ext cx="3603000" cy="203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Guest size</a:t>
            </a:r>
            <a:r>
              <a:rPr lang="en"/>
              <a:t> and Booking rate</a:t>
            </a:r>
            <a:endParaRPr/>
          </a:p>
          <a:p>
            <a:pPr indent="0" lvl="0" marL="0" rtl="0" algn="l">
              <a:spcBef>
                <a:spcPts val="0"/>
              </a:spcBef>
              <a:spcAft>
                <a:spcPts val="0"/>
              </a:spcAft>
              <a:buNone/>
            </a:pPr>
            <a:r>
              <a:t/>
            </a:r>
            <a:endParaRPr/>
          </a:p>
        </p:txBody>
      </p:sp>
      <p:sp>
        <p:nvSpPr>
          <p:cNvPr id="265" name="Google Shape;265;p35"/>
          <p:cNvSpPr txBox="1"/>
          <p:nvPr>
            <p:ph idx="1" type="body"/>
          </p:nvPr>
        </p:nvSpPr>
        <p:spPr>
          <a:xfrm>
            <a:off x="604800" y="3798200"/>
            <a:ext cx="8222100" cy="7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(36%) of single guests chose book it channel, whereas contact me channel dominates over other guest sizes</a:t>
            </a:r>
            <a:endParaRPr/>
          </a:p>
          <a:p>
            <a:pPr indent="-311150" lvl="0" marL="457200" rtl="0" algn="l">
              <a:spcBef>
                <a:spcPts val="0"/>
              </a:spcBef>
              <a:spcAft>
                <a:spcPts val="0"/>
              </a:spcAft>
              <a:buSzPts val="1300"/>
              <a:buChar char="●"/>
            </a:pPr>
            <a:r>
              <a:rPr lang="en"/>
              <a:t>Inquiries for single guest have the highest success rate for in book it channel</a:t>
            </a:r>
            <a:endParaRPr/>
          </a:p>
          <a:p>
            <a:pPr indent="-311150" lvl="0" marL="457200" rtl="0" algn="l">
              <a:spcBef>
                <a:spcPts val="0"/>
              </a:spcBef>
              <a:spcAft>
                <a:spcPts val="0"/>
              </a:spcAft>
              <a:buSzPts val="1300"/>
              <a:buChar char="●"/>
            </a:pPr>
            <a:r>
              <a:rPr lang="en"/>
              <a:t>More guests are associated with low booking rate for both channels </a:t>
            </a:r>
            <a:endParaRPr/>
          </a:p>
        </p:txBody>
      </p:sp>
      <p:sp>
        <p:nvSpPr>
          <p:cNvPr id="266" name="Google Shape;266;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35"/>
          <p:cNvPicPr preferRelativeResize="0"/>
          <p:nvPr/>
        </p:nvPicPr>
        <p:blipFill>
          <a:blip r:embed="rId3">
            <a:alphaModFix/>
          </a:blip>
          <a:stretch>
            <a:fillRect/>
          </a:stretch>
        </p:blipFill>
        <p:spPr>
          <a:xfrm>
            <a:off x="926675" y="1853850"/>
            <a:ext cx="3301992" cy="1859575"/>
          </a:xfrm>
          <a:prstGeom prst="rect">
            <a:avLst/>
          </a:prstGeom>
          <a:noFill/>
          <a:ln>
            <a:noFill/>
          </a:ln>
        </p:spPr>
      </p:pic>
      <p:pic>
        <p:nvPicPr>
          <p:cNvPr id="268" name="Google Shape;268;p35"/>
          <p:cNvPicPr preferRelativeResize="0"/>
          <p:nvPr/>
        </p:nvPicPr>
        <p:blipFill>
          <a:blip r:embed="rId4">
            <a:alphaModFix/>
          </a:blip>
          <a:stretch>
            <a:fillRect/>
          </a:stretch>
        </p:blipFill>
        <p:spPr>
          <a:xfrm>
            <a:off x="4473575" y="1826975"/>
            <a:ext cx="3302000" cy="18848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Reply time and Booking rate </a:t>
            </a:r>
            <a:endParaRPr/>
          </a:p>
        </p:txBody>
      </p:sp>
      <p:sp>
        <p:nvSpPr>
          <p:cNvPr id="274" name="Google Shape;274;p36"/>
          <p:cNvSpPr txBox="1"/>
          <p:nvPr>
            <p:ph idx="1" type="body"/>
          </p:nvPr>
        </p:nvSpPr>
        <p:spPr>
          <a:xfrm>
            <a:off x="331950" y="3719375"/>
            <a:ext cx="8664900" cy="114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Contact me channel dominates over all reply time bins</a:t>
            </a:r>
            <a:endParaRPr sz="1200"/>
          </a:p>
          <a:p>
            <a:pPr indent="-304800" lvl="0" marL="457200" rtl="0" algn="l">
              <a:spcBef>
                <a:spcPts val="0"/>
              </a:spcBef>
              <a:spcAft>
                <a:spcPts val="0"/>
              </a:spcAft>
              <a:buSzPts val="1200"/>
              <a:buChar char="●"/>
            </a:pPr>
            <a:r>
              <a:rPr lang="en" sz="1200"/>
              <a:t>Longer reply time is associated with lower booking rate for both channels, whereas the decrease  is much stronger in book it channel</a:t>
            </a:r>
            <a:endParaRPr sz="1200"/>
          </a:p>
          <a:p>
            <a:pPr indent="-304800" lvl="0" marL="457200" rtl="0" algn="l">
              <a:spcBef>
                <a:spcPts val="0"/>
              </a:spcBef>
              <a:spcAft>
                <a:spcPts val="0"/>
              </a:spcAft>
              <a:buSzPts val="1200"/>
              <a:buChar char="●"/>
            </a:pPr>
            <a:r>
              <a:rPr lang="en" sz="1200"/>
              <a:t>Inquiries replied within 30 mins are most likely to be booked for both channels</a:t>
            </a:r>
            <a:endParaRPr sz="1200"/>
          </a:p>
          <a:p>
            <a:pPr indent="-304800" lvl="0" marL="457200" rtl="0" algn="l">
              <a:spcBef>
                <a:spcPts val="0"/>
              </a:spcBef>
              <a:spcAft>
                <a:spcPts val="0"/>
              </a:spcAft>
              <a:buSzPts val="1200"/>
              <a:buChar char="●"/>
            </a:pPr>
            <a:r>
              <a:rPr lang="en" sz="1200"/>
              <a:t>In book it channel, replies time longer than 1 hour drags booking rate below 70%, those longer than 12 hours drags booking rate below 50%</a:t>
            </a:r>
            <a:endParaRPr sz="1200"/>
          </a:p>
        </p:txBody>
      </p:sp>
      <p:sp>
        <p:nvSpPr>
          <p:cNvPr id="275" name="Google Shape;275;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6"/>
          <p:cNvPicPr preferRelativeResize="0"/>
          <p:nvPr/>
        </p:nvPicPr>
        <p:blipFill>
          <a:blip r:embed="rId3">
            <a:alphaModFix/>
          </a:blip>
          <a:stretch>
            <a:fillRect/>
          </a:stretch>
        </p:blipFill>
        <p:spPr>
          <a:xfrm>
            <a:off x="781075" y="1812625"/>
            <a:ext cx="3538420" cy="2002600"/>
          </a:xfrm>
          <a:prstGeom prst="rect">
            <a:avLst/>
          </a:prstGeom>
          <a:noFill/>
          <a:ln>
            <a:noFill/>
          </a:ln>
        </p:spPr>
      </p:pic>
      <p:pic>
        <p:nvPicPr>
          <p:cNvPr id="277" name="Google Shape;277;p36"/>
          <p:cNvPicPr preferRelativeResize="0"/>
          <p:nvPr/>
        </p:nvPicPr>
        <p:blipFill>
          <a:blip r:embed="rId4">
            <a:alphaModFix/>
          </a:blip>
          <a:stretch>
            <a:fillRect/>
          </a:stretch>
        </p:blipFill>
        <p:spPr>
          <a:xfrm>
            <a:off x="4645725" y="1827850"/>
            <a:ext cx="3538425" cy="19733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727650" y="1336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 time v.s. Booking rate  </a:t>
            </a:r>
            <a:endParaRPr/>
          </a:p>
        </p:txBody>
      </p:sp>
      <p:sp>
        <p:nvSpPr>
          <p:cNvPr id="283" name="Google Shape;283;p37"/>
          <p:cNvSpPr txBox="1"/>
          <p:nvPr>
            <p:ph idx="1" type="body"/>
          </p:nvPr>
        </p:nvSpPr>
        <p:spPr>
          <a:xfrm>
            <a:off x="779275" y="4123753"/>
            <a:ext cx="7807200" cy="62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contact me channel, inquiries accepted within 1-3 hours after reply are most likely to be booked</a:t>
            </a:r>
            <a:endParaRPr/>
          </a:p>
          <a:p>
            <a:pPr indent="-311150" lvl="0" marL="457200" rtl="0" algn="l">
              <a:spcBef>
                <a:spcPts val="0"/>
              </a:spcBef>
              <a:spcAft>
                <a:spcPts val="0"/>
              </a:spcAft>
              <a:buSzPts val="1300"/>
              <a:buChar char="●"/>
            </a:pPr>
            <a:r>
              <a:rPr lang="en"/>
              <a:t>Accept time shorter or longer than this time frame are all less likely to be booked </a:t>
            </a:r>
            <a:endParaRPr/>
          </a:p>
        </p:txBody>
      </p:sp>
      <p:sp>
        <p:nvSpPr>
          <p:cNvPr id="284" name="Google Shape;284;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37"/>
          <p:cNvPicPr preferRelativeResize="0"/>
          <p:nvPr/>
        </p:nvPicPr>
        <p:blipFill>
          <a:blip r:embed="rId3">
            <a:alphaModFix/>
          </a:blip>
          <a:stretch>
            <a:fillRect/>
          </a:stretch>
        </p:blipFill>
        <p:spPr>
          <a:xfrm>
            <a:off x="2622750" y="1871300"/>
            <a:ext cx="3723400" cy="21219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stage and Booking rate</a:t>
            </a:r>
            <a:endParaRPr/>
          </a:p>
          <a:p>
            <a:pPr indent="0" lvl="0" marL="0" rtl="0" algn="l">
              <a:spcBef>
                <a:spcPts val="0"/>
              </a:spcBef>
              <a:spcAft>
                <a:spcPts val="0"/>
              </a:spcAft>
              <a:buNone/>
            </a:pPr>
            <a:r>
              <a:t/>
            </a:r>
            <a:endParaRPr/>
          </a:p>
        </p:txBody>
      </p:sp>
      <p:sp>
        <p:nvSpPr>
          <p:cNvPr id="291" name="Google Shape;291;p38"/>
          <p:cNvSpPr txBox="1"/>
          <p:nvPr>
            <p:ph idx="1" type="body"/>
          </p:nvPr>
        </p:nvSpPr>
        <p:spPr>
          <a:xfrm>
            <a:off x="590050" y="4210500"/>
            <a:ext cx="8071500" cy="93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(56%) of new users chose contact me channel, 26% chose book it channel</a:t>
            </a:r>
            <a:endParaRPr/>
          </a:p>
          <a:p>
            <a:pPr indent="-311150" lvl="0" marL="457200" rtl="0" algn="l">
              <a:spcBef>
                <a:spcPts val="0"/>
              </a:spcBef>
              <a:spcAft>
                <a:spcPts val="0"/>
              </a:spcAft>
              <a:buSzPts val="1300"/>
              <a:buChar char="●"/>
            </a:pPr>
            <a:r>
              <a:rPr lang="en"/>
              <a:t>Inquiries made by past bookers have higher success rate for both contact me and book it channels </a:t>
            </a:r>
            <a:endParaRPr/>
          </a:p>
          <a:p>
            <a:pPr indent="-311150" lvl="0" marL="457200" rtl="0" algn="l">
              <a:spcBef>
                <a:spcPts val="0"/>
              </a:spcBef>
              <a:spcAft>
                <a:spcPts val="0"/>
              </a:spcAft>
              <a:buSzPts val="1300"/>
              <a:buChar char="●"/>
            </a:pPr>
            <a:r>
              <a:rPr lang="en"/>
              <a:t>Inquiries made in book it channel has higher success rate for both user stages </a:t>
            </a:r>
            <a:endParaRPr/>
          </a:p>
        </p:txBody>
      </p:sp>
      <p:sp>
        <p:nvSpPr>
          <p:cNvPr id="292" name="Google Shape;292;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38"/>
          <p:cNvPicPr preferRelativeResize="0"/>
          <p:nvPr/>
        </p:nvPicPr>
        <p:blipFill>
          <a:blip r:embed="rId3">
            <a:alphaModFix/>
          </a:blip>
          <a:stretch>
            <a:fillRect/>
          </a:stretch>
        </p:blipFill>
        <p:spPr>
          <a:xfrm>
            <a:off x="978325" y="1912838"/>
            <a:ext cx="2416415" cy="2238675"/>
          </a:xfrm>
          <a:prstGeom prst="rect">
            <a:avLst/>
          </a:prstGeom>
          <a:noFill/>
          <a:ln>
            <a:noFill/>
          </a:ln>
        </p:spPr>
      </p:pic>
      <p:graphicFrame>
        <p:nvGraphicFramePr>
          <p:cNvPr id="294" name="Google Shape;294;p38"/>
          <p:cNvGraphicFramePr/>
          <p:nvPr/>
        </p:nvGraphicFramePr>
        <p:xfrm>
          <a:off x="3874400" y="1905450"/>
          <a:ext cx="3000000" cy="3000000"/>
        </p:xfrm>
        <a:graphic>
          <a:graphicData uri="http://schemas.openxmlformats.org/drawingml/2006/table">
            <a:tbl>
              <a:tblPr>
                <a:noFill/>
                <a:tableStyleId>{929992CC-7DEE-405E-B115-128D84B4CC8A}</a:tableStyleId>
              </a:tblPr>
              <a:tblGrid>
                <a:gridCol w="1424375"/>
                <a:gridCol w="1394750"/>
                <a:gridCol w="1387350"/>
              </a:tblGrid>
              <a:tr h="516350">
                <a:tc>
                  <a:txBody>
                    <a:bodyPr/>
                    <a:lstStyle/>
                    <a:p>
                      <a:pPr indent="0" lvl="0" marL="0" rtl="0" algn="ctr">
                        <a:spcBef>
                          <a:spcPts val="0"/>
                        </a:spcBef>
                        <a:spcAft>
                          <a:spcPts val="0"/>
                        </a:spcAft>
                        <a:buNone/>
                      </a:pPr>
                      <a:r>
                        <a:rPr lang="en" sz="1200">
                          <a:solidFill>
                            <a:srgbClr val="4A86E8"/>
                          </a:solidFill>
                        </a:rPr>
                        <a:t># of inquiries  </a:t>
                      </a:r>
                      <a:endParaRPr sz="1200">
                        <a:solidFill>
                          <a:srgbClr val="4A86E8"/>
                        </a:solidFill>
                      </a:endParaRPr>
                    </a:p>
                    <a:p>
                      <a:pPr indent="0" lvl="0" marL="0" rtl="0" algn="ctr">
                        <a:spcBef>
                          <a:spcPts val="0"/>
                        </a:spcBef>
                        <a:spcAft>
                          <a:spcPts val="0"/>
                        </a:spcAft>
                        <a:buNone/>
                      </a:pPr>
                      <a:r>
                        <a:rPr lang="en" sz="1200">
                          <a:solidFill>
                            <a:srgbClr val="E69138"/>
                          </a:solidFill>
                        </a:rPr>
                        <a:t>booking rate</a:t>
                      </a:r>
                      <a:endParaRPr sz="1200">
                        <a:solidFill>
                          <a:srgbClr val="E69138"/>
                        </a:solidFill>
                      </a:endParaRPr>
                    </a:p>
                  </a:txBody>
                  <a:tcPr marT="91425" marB="91425" marR="91425" marL="91425"/>
                </a:tc>
                <a:tc>
                  <a:txBody>
                    <a:bodyPr/>
                    <a:lstStyle/>
                    <a:p>
                      <a:pPr indent="0" lvl="0" marL="0" rtl="0" algn="ctr">
                        <a:spcBef>
                          <a:spcPts val="0"/>
                        </a:spcBef>
                        <a:spcAft>
                          <a:spcPts val="0"/>
                        </a:spcAft>
                        <a:buNone/>
                      </a:pPr>
                      <a:r>
                        <a:rPr lang="en" sz="1200"/>
                        <a:t>New booker</a:t>
                      </a:r>
                      <a:endParaRPr sz="1200"/>
                    </a:p>
                  </a:txBody>
                  <a:tcPr marT="91425" marB="91425" marR="91425" marL="91425"/>
                </a:tc>
                <a:tc>
                  <a:txBody>
                    <a:bodyPr/>
                    <a:lstStyle/>
                    <a:p>
                      <a:pPr indent="0" lvl="0" marL="0" rtl="0" algn="ctr">
                        <a:spcBef>
                          <a:spcPts val="0"/>
                        </a:spcBef>
                        <a:spcAft>
                          <a:spcPts val="0"/>
                        </a:spcAft>
                        <a:buNone/>
                      </a:pPr>
                      <a:r>
                        <a:rPr lang="en" sz="1200"/>
                        <a:t>Past Booker</a:t>
                      </a:r>
                      <a:endParaRPr sz="1200"/>
                    </a:p>
                  </a:txBody>
                  <a:tcPr marT="91425" marB="91425" marR="91425" marL="91425"/>
                </a:tc>
              </a:tr>
              <a:tr h="516925">
                <a:tc>
                  <a:txBody>
                    <a:bodyPr/>
                    <a:lstStyle/>
                    <a:p>
                      <a:pPr indent="0" lvl="0" marL="0" rtl="0" algn="ctr">
                        <a:spcBef>
                          <a:spcPts val="0"/>
                        </a:spcBef>
                        <a:spcAft>
                          <a:spcPts val="0"/>
                        </a:spcAft>
                        <a:buNone/>
                      </a:pPr>
                      <a:r>
                        <a:rPr lang="en" sz="1200"/>
                        <a:t>Contact me</a:t>
                      </a:r>
                      <a:endParaRPr sz="1200"/>
                    </a:p>
                  </a:txBody>
                  <a:tcPr marT="91425" marB="91425" marR="91425" marL="91425"/>
                </a:tc>
                <a:tc>
                  <a:txBody>
                    <a:bodyPr/>
                    <a:lstStyle/>
                    <a:p>
                      <a:pPr indent="0" lvl="0" marL="0" rtl="0" algn="ctr">
                        <a:spcBef>
                          <a:spcPts val="0"/>
                        </a:spcBef>
                        <a:spcAft>
                          <a:spcPts val="0"/>
                        </a:spcAft>
                        <a:buNone/>
                      </a:pPr>
                      <a:r>
                        <a:rPr lang="en" sz="1200">
                          <a:solidFill>
                            <a:srgbClr val="4A86E8"/>
                          </a:solidFill>
                        </a:rPr>
                        <a:t>8550</a:t>
                      </a:r>
                      <a:endParaRPr sz="1200">
                        <a:solidFill>
                          <a:srgbClr val="4A86E8"/>
                        </a:solidFill>
                      </a:endParaRPr>
                    </a:p>
                    <a:p>
                      <a:pPr indent="0" lvl="0" marL="0" rtl="0" algn="ctr">
                        <a:spcBef>
                          <a:spcPts val="0"/>
                        </a:spcBef>
                        <a:spcAft>
                          <a:spcPts val="0"/>
                        </a:spcAft>
                        <a:buNone/>
                      </a:pPr>
                      <a:r>
                        <a:rPr lang="en" sz="1200">
                          <a:solidFill>
                            <a:srgbClr val="E69138"/>
                          </a:solidFill>
                        </a:rPr>
                        <a:t>6%</a:t>
                      </a:r>
                      <a:endParaRPr sz="1200">
                        <a:solidFill>
                          <a:srgbClr val="E69138"/>
                        </a:solidFill>
                      </a:endParaRPr>
                    </a:p>
                  </a:txBody>
                  <a:tcPr marT="91425" marB="91425" marR="91425" marL="91425"/>
                </a:tc>
                <a:tc>
                  <a:txBody>
                    <a:bodyPr/>
                    <a:lstStyle/>
                    <a:p>
                      <a:pPr indent="0" lvl="0" marL="0" rtl="0" algn="ctr">
                        <a:spcBef>
                          <a:spcPts val="0"/>
                        </a:spcBef>
                        <a:spcAft>
                          <a:spcPts val="0"/>
                        </a:spcAft>
                        <a:buNone/>
                      </a:pPr>
                      <a:r>
                        <a:rPr lang="en" sz="1200">
                          <a:solidFill>
                            <a:srgbClr val="4A86E8"/>
                          </a:solidFill>
                        </a:rPr>
                        <a:t>3810</a:t>
                      </a:r>
                      <a:endParaRPr sz="1200">
                        <a:solidFill>
                          <a:srgbClr val="4A86E8"/>
                        </a:solidFill>
                      </a:endParaRPr>
                    </a:p>
                    <a:p>
                      <a:pPr indent="0" lvl="0" marL="0" rtl="0" algn="ctr">
                        <a:spcBef>
                          <a:spcPts val="0"/>
                        </a:spcBef>
                        <a:spcAft>
                          <a:spcPts val="0"/>
                        </a:spcAft>
                        <a:buNone/>
                      </a:pPr>
                      <a:r>
                        <a:rPr lang="en" sz="1200">
                          <a:solidFill>
                            <a:srgbClr val="E69138"/>
                          </a:solidFill>
                        </a:rPr>
                        <a:t>9%</a:t>
                      </a:r>
                      <a:endParaRPr sz="1200">
                        <a:solidFill>
                          <a:srgbClr val="E69138"/>
                        </a:solidFill>
                      </a:endParaRPr>
                    </a:p>
                  </a:txBody>
                  <a:tcPr marT="91425" marB="91425" marR="91425" marL="91425"/>
                </a:tc>
              </a:tr>
              <a:tr h="516350">
                <a:tc>
                  <a:txBody>
                    <a:bodyPr/>
                    <a:lstStyle/>
                    <a:p>
                      <a:pPr indent="0" lvl="0" marL="0" rtl="0" algn="ctr">
                        <a:spcBef>
                          <a:spcPts val="0"/>
                        </a:spcBef>
                        <a:spcAft>
                          <a:spcPts val="0"/>
                        </a:spcAft>
                        <a:buNone/>
                      </a:pPr>
                      <a:r>
                        <a:rPr lang="en" sz="1200"/>
                        <a:t>Book it</a:t>
                      </a:r>
                      <a:endParaRPr sz="1200"/>
                    </a:p>
                  </a:txBody>
                  <a:tcPr marT="91425" marB="91425" marR="91425" marL="91425"/>
                </a:tc>
                <a:tc>
                  <a:txBody>
                    <a:bodyPr/>
                    <a:lstStyle/>
                    <a:p>
                      <a:pPr indent="0" lvl="0" marL="0" rtl="0" algn="ctr">
                        <a:spcBef>
                          <a:spcPts val="0"/>
                        </a:spcBef>
                        <a:spcAft>
                          <a:spcPts val="0"/>
                        </a:spcAft>
                        <a:buNone/>
                      </a:pPr>
                      <a:r>
                        <a:rPr lang="en" sz="1200">
                          <a:solidFill>
                            <a:srgbClr val="4A86E8"/>
                          </a:solidFill>
                        </a:rPr>
                        <a:t>4007</a:t>
                      </a:r>
                      <a:endParaRPr sz="1200">
                        <a:solidFill>
                          <a:srgbClr val="4A86E8"/>
                        </a:solidFill>
                      </a:endParaRPr>
                    </a:p>
                    <a:p>
                      <a:pPr indent="0" lvl="0" marL="0" rtl="0" algn="ctr">
                        <a:spcBef>
                          <a:spcPts val="0"/>
                        </a:spcBef>
                        <a:spcAft>
                          <a:spcPts val="0"/>
                        </a:spcAft>
                        <a:buNone/>
                      </a:pPr>
                      <a:r>
                        <a:rPr lang="en" sz="1200">
                          <a:solidFill>
                            <a:srgbClr val="E69138"/>
                          </a:solidFill>
                        </a:rPr>
                        <a:t>46%</a:t>
                      </a:r>
                      <a:endParaRPr sz="1200">
                        <a:solidFill>
                          <a:srgbClr val="E69138"/>
                        </a:solidFill>
                      </a:endParaRPr>
                    </a:p>
                  </a:txBody>
                  <a:tcPr marT="91425" marB="91425" marR="91425" marL="91425"/>
                </a:tc>
                <a:tc>
                  <a:txBody>
                    <a:bodyPr/>
                    <a:lstStyle/>
                    <a:p>
                      <a:pPr indent="0" lvl="0" marL="0" rtl="0" algn="ctr">
                        <a:spcBef>
                          <a:spcPts val="0"/>
                        </a:spcBef>
                        <a:spcAft>
                          <a:spcPts val="0"/>
                        </a:spcAft>
                        <a:buNone/>
                      </a:pPr>
                      <a:r>
                        <a:rPr lang="en" sz="1200">
                          <a:solidFill>
                            <a:srgbClr val="4A86E8"/>
                          </a:solidFill>
                        </a:rPr>
                        <a:t>3635</a:t>
                      </a:r>
                      <a:endParaRPr sz="1200">
                        <a:solidFill>
                          <a:srgbClr val="4A86E8"/>
                        </a:solidFill>
                      </a:endParaRPr>
                    </a:p>
                    <a:p>
                      <a:pPr indent="0" lvl="0" marL="0" rtl="0" algn="ctr">
                        <a:spcBef>
                          <a:spcPts val="0"/>
                        </a:spcBef>
                        <a:spcAft>
                          <a:spcPts val="0"/>
                        </a:spcAft>
                        <a:buNone/>
                      </a:pPr>
                      <a:r>
                        <a:rPr lang="en" sz="1200">
                          <a:solidFill>
                            <a:srgbClr val="E69138"/>
                          </a:solidFill>
                        </a:rPr>
                        <a:t>50%</a:t>
                      </a:r>
                      <a:endParaRPr sz="1200">
                        <a:solidFill>
                          <a:srgbClr val="E69138"/>
                        </a:solidFill>
                      </a:endParaRPr>
                    </a:p>
                  </a:txBody>
                  <a:tcPr marT="91425" marB="91425" marR="91425" marL="91425"/>
                </a:tc>
              </a:tr>
              <a:tr h="516350">
                <a:tc>
                  <a:txBody>
                    <a:bodyPr/>
                    <a:lstStyle/>
                    <a:p>
                      <a:pPr indent="0" lvl="0" marL="0" rtl="0" algn="ctr">
                        <a:spcBef>
                          <a:spcPts val="0"/>
                        </a:spcBef>
                        <a:spcAft>
                          <a:spcPts val="0"/>
                        </a:spcAft>
                        <a:buNone/>
                      </a:pPr>
                      <a:r>
                        <a:rPr lang="en" sz="1200"/>
                        <a:t>Total</a:t>
                      </a:r>
                      <a:br>
                        <a:rPr lang="en" sz="1200"/>
                      </a:br>
                      <a:r>
                        <a:rPr lang="en" sz="900"/>
                        <a:t>(Excluded Instant book)</a:t>
                      </a:r>
                      <a:endParaRPr sz="900"/>
                    </a:p>
                  </a:txBody>
                  <a:tcPr marT="91425" marB="91425" marR="91425" marL="91425"/>
                </a:tc>
                <a:tc>
                  <a:txBody>
                    <a:bodyPr/>
                    <a:lstStyle/>
                    <a:p>
                      <a:pPr indent="0" lvl="0" marL="0" rtl="0" algn="ctr">
                        <a:spcBef>
                          <a:spcPts val="0"/>
                        </a:spcBef>
                        <a:spcAft>
                          <a:spcPts val="0"/>
                        </a:spcAft>
                        <a:buNone/>
                      </a:pPr>
                      <a:r>
                        <a:rPr lang="en" sz="1200">
                          <a:solidFill>
                            <a:srgbClr val="4A86E8"/>
                          </a:solidFill>
                        </a:rPr>
                        <a:t>12557</a:t>
                      </a:r>
                      <a:endParaRPr sz="1200">
                        <a:solidFill>
                          <a:srgbClr val="4A86E8"/>
                        </a:solidFill>
                      </a:endParaRPr>
                    </a:p>
                    <a:p>
                      <a:pPr indent="0" lvl="0" marL="0" rtl="0" algn="ctr">
                        <a:spcBef>
                          <a:spcPts val="0"/>
                        </a:spcBef>
                        <a:spcAft>
                          <a:spcPts val="0"/>
                        </a:spcAft>
                        <a:buNone/>
                      </a:pPr>
                      <a:r>
                        <a:rPr lang="en" sz="1200">
                          <a:solidFill>
                            <a:srgbClr val="E69138"/>
                          </a:solidFill>
                        </a:rPr>
                        <a:t>19%</a:t>
                      </a:r>
                      <a:endParaRPr sz="1200">
                        <a:solidFill>
                          <a:srgbClr val="E69138"/>
                        </a:solidFill>
                      </a:endParaRPr>
                    </a:p>
                  </a:txBody>
                  <a:tcPr marT="91425" marB="91425" marR="91425" marL="91425"/>
                </a:tc>
                <a:tc>
                  <a:txBody>
                    <a:bodyPr/>
                    <a:lstStyle/>
                    <a:p>
                      <a:pPr indent="0" lvl="0" marL="0" rtl="0" algn="ctr">
                        <a:spcBef>
                          <a:spcPts val="0"/>
                        </a:spcBef>
                        <a:spcAft>
                          <a:spcPts val="0"/>
                        </a:spcAft>
                        <a:buNone/>
                      </a:pPr>
                      <a:r>
                        <a:rPr lang="en" sz="1200">
                          <a:solidFill>
                            <a:srgbClr val="4A86E8"/>
                          </a:solidFill>
                        </a:rPr>
                        <a:t>7445</a:t>
                      </a:r>
                      <a:endParaRPr sz="1200">
                        <a:solidFill>
                          <a:srgbClr val="4A86E8"/>
                        </a:solidFill>
                      </a:endParaRPr>
                    </a:p>
                    <a:p>
                      <a:pPr indent="0" lvl="0" marL="0" rtl="0" algn="ctr">
                        <a:spcBef>
                          <a:spcPts val="0"/>
                        </a:spcBef>
                        <a:spcAft>
                          <a:spcPts val="0"/>
                        </a:spcAft>
                        <a:buNone/>
                      </a:pPr>
                      <a:r>
                        <a:rPr lang="en" sz="1200">
                          <a:solidFill>
                            <a:srgbClr val="E69138"/>
                          </a:solidFill>
                        </a:rPr>
                        <a:t>29%</a:t>
                      </a:r>
                      <a:endParaRPr sz="1200">
                        <a:solidFill>
                          <a:srgbClr val="E69138"/>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862875" y="2205550"/>
            <a:ext cx="7610100" cy="8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t>
            </a:r>
            <a:r>
              <a:rPr lang="en"/>
              <a:t>. Interactive effects of variables on successes </a:t>
            </a:r>
            <a:r>
              <a:rPr lang="en" sz="1500"/>
              <a:t>(contact me and book it only)</a:t>
            </a:r>
            <a:endParaRPr sz="1500"/>
          </a:p>
          <a:p>
            <a:pPr indent="0" lvl="0" marL="0" rtl="0" algn="l">
              <a:spcBef>
                <a:spcPts val="0"/>
              </a:spcBef>
              <a:spcAft>
                <a:spcPts val="0"/>
              </a:spcAft>
              <a:buNone/>
            </a:pPr>
            <a:r>
              <a:t/>
            </a:r>
            <a:endParaRPr/>
          </a:p>
        </p:txBody>
      </p:sp>
      <p:sp>
        <p:nvSpPr>
          <p:cNvPr id="300" name="Google Shape;300;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727650" y="109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 Interaction </a:t>
            </a:r>
            <a:endParaRPr/>
          </a:p>
        </p:txBody>
      </p:sp>
      <p:sp>
        <p:nvSpPr>
          <p:cNvPr id="306" name="Google Shape;306;p40"/>
          <p:cNvSpPr txBox="1"/>
          <p:nvPr>
            <p:ph idx="1" type="body"/>
          </p:nvPr>
        </p:nvSpPr>
        <p:spPr>
          <a:xfrm>
            <a:off x="6499600" y="1392850"/>
            <a:ext cx="2585400" cy="375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Regardless of message length, when # of interactions &gt;11, it will lead to more bookings than non booking.</a:t>
            </a:r>
            <a:endParaRPr sz="1100"/>
          </a:p>
          <a:p>
            <a:pPr indent="-298450" lvl="0" marL="457200" rtl="0" algn="l">
              <a:spcBef>
                <a:spcPts val="0"/>
              </a:spcBef>
              <a:spcAft>
                <a:spcPts val="0"/>
              </a:spcAft>
              <a:buSzPts val="1100"/>
              <a:buChar char="●"/>
            </a:pPr>
            <a:r>
              <a:rPr lang="en" sz="1100"/>
              <a:t>When # of interactions &gt; 11, it can make up for the lack in message length, and turn an inquiry into a successful booking. </a:t>
            </a:r>
            <a:endParaRPr sz="1100"/>
          </a:p>
          <a:p>
            <a:pPr indent="-298450" lvl="0" marL="457200" rtl="0" algn="l">
              <a:spcBef>
                <a:spcPts val="0"/>
              </a:spcBef>
              <a:spcAft>
                <a:spcPts val="0"/>
              </a:spcAft>
              <a:buSzPts val="1100"/>
              <a:buChar char="●"/>
            </a:pPr>
            <a:r>
              <a:rPr lang="en" sz="1100"/>
              <a:t>When message length is &gt;20, more interactions are needed in order to turn an inquiry into a successful booking. This could be due to the fact that a longer message reflects the complexity of a stay request, therefore needing more interactions between the host and the guest in order for it to be successful.</a:t>
            </a:r>
            <a:endParaRPr sz="1100"/>
          </a:p>
          <a:p>
            <a:pPr indent="0" lvl="0" marL="0" rtl="0" algn="l">
              <a:spcBef>
                <a:spcPts val="1600"/>
              </a:spcBef>
              <a:spcAft>
                <a:spcPts val="1600"/>
              </a:spcAft>
              <a:buNone/>
            </a:pPr>
            <a:r>
              <a:t/>
            </a:r>
            <a:endParaRPr sz="1100"/>
          </a:p>
        </p:txBody>
      </p:sp>
      <p:sp>
        <p:nvSpPr>
          <p:cNvPr id="307" name="Google Shape;307;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0"/>
          <p:cNvPicPr preferRelativeResize="0"/>
          <p:nvPr/>
        </p:nvPicPr>
        <p:blipFill>
          <a:blip r:embed="rId3">
            <a:alphaModFix/>
          </a:blip>
          <a:stretch>
            <a:fillRect/>
          </a:stretch>
        </p:blipFill>
        <p:spPr>
          <a:xfrm>
            <a:off x="0" y="1563350"/>
            <a:ext cx="6757048" cy="35801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 + Interaction</a:t>
            </a:r>
            <a:endParaRPr/>
          </a:p>
        </p:txBody>
      </p:sp>
      <p:sp>
        <p:nvSpPr>
          <p:cNvPr id="314" name="Google Shape;314;p41"/>
          <p:cNvSpPr txBox="1"/>
          <p:nvPr>
            <p:ph idx="1" type="body"/>
          </p:nvPr>
        </p:nvSpPr>
        <p:spPr>
          <a:xfrm>
            <a:off x="6620700" y="1879350"/>
            <a:ext cx="2604300" cy="316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days of stay &gt; 3 regardless of number of interactions, it will significantly improve the booking success.</a:t>
            </a:r>
            <a:endParaRPr/>
          </a:p>
          <a:p>
            <a:pPr indent="-311150" lvl="0" marL="457200" rtl="0" algn="l">
              <a:spcBef>
                <a:spcPts val="0"/>
              </a:spcBef>
              <a:spcAft>
                <a:spcPts val="0"/>
              </a:spcAft>
              <a:buSzPts val="1300"/>
              <a:buChar char="●"/>
            </a:pPr>
            <a:r>
              <a:rPr lang="en"/>
              <a:t>However, when number of interactions is more than 20, it no longer matters how long the stays are, which means, more than 20 interactions might be able to sufficiently make up for the lack of reviews.</a:t>
            </a:r>
            <a:endParaRPr sz="1400"/>
          </a:p>
        </p:txBody>
      </p:sp>
      <p:sp>
        <p:nvSpPr>
          <p:cNvPr id="315" name="Google Shape;315;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41"/>
          <p:cNvPicPr preferRelativeResize="0"/>
          <p:nvPr/>
        </p:nvPicPr>
        <p:blipFill>
          <a:blip r:embed="rId3">
            <a:alphaModFix/>
          </a:blip>
          <a:stretch>
            <a:fillRect/>
          </a:stretch>
        </p:blipFill>
        <p:spPr>
          <a:xfrm>
            <a:off x="0" y="1783800"/>
            <a:ext cx="6784352" cy="3359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222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692150" y="1757975"/>
            <a:ext cx="8555100" cy="318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Contacts:</a:t>
            </a:r>
            <a:endParaRPr sz="1400"/>
          </a:p>
          <a:p>
            <a:pPr indent="-317500" lvl="1" marL="914400" rtl="0" algn="l">
              <a:spcBef>
                <a:spcPts val="0"/>
              </a:spcBef>
              <a:spcAft>
                <a:spcPts val="0"/>
              </a:spcAft>
              <a:buSzPts val="1400"/>
              <a:buChar char="➢"/>
            </a:pPr>
            <a:r>
              <a:rPr lang="en" sz="1200"/>
              <a:t>There are 27887 unique inquiries with 14 variables</a:t>
            </a:r>
            <a:endParaRPr sz="1200"/>
          </a:p>
          <a:p>
            <a:pPr indent="-304800" lvl="1" marL="914400" rtl="0" algn="l">
              <a:spcBef>
                <a:spcPts val="0"/>
              </a:spcBef>
              <a:spcAft>
                <a:spcPts val="0"/>
              </a:spcAft>
              <a:buSzPts val="1200"/>
              <a:buChar char="➢"/>
            </a:pPr>
            <a:r>
              <a:rPr lang="en" sz="1200"/>
              <a:t>Inquiries are made through 3 channels: Contact me, Book it, and Instant book</a:t>
            </a:r>
            <a:endParaRPr sz="1200"/>
          </a:p>
          <a:p>
            <a:pPr indent="-304800" lvl="1" marL="914400" rtl="0" algn="l">
              <a:spcBef>
                <a:spcPts val="0"/>
              </a:spcBef>
              <a:spcAft>
                <a:spcPts val="0"/>
              </a:spcAft>
              <a:buSzPts val="1200"/>
              <a:buChar char="➢"/>
            </a:pPr>
            <a:r>
              <a:rPr lang="en" sz="1200"/>
              <a:t>Timestamps of inquiries being sent, replied, accepted, and/or booked is recorded</a:t>
            </a:r>
            <a:endParaRPr sz="1200"/>
          </a:p>
          <a:p>
            <a:pPr indent="-304800" lvl="1" marL="914400" rtl="0" algn="l">
              <a:spcBef>
                <a:spcPts val="0"/>
              </a:spcBef>
              <a:spcAft>
                <a:spcPts val="0"/>
              </a:spcAft>
              <a:buSzPts val="1200"/>
              <a:buChar char="➢"/>
            </a:pPr>
            <a:r>
              <a:rPr lang="en" sz="1200"/>
              <a:t>Guest size, guest’s user stage, and total number of interactions between guest and host are given for each inquiry </a:t>
            </a:r>
            <a:endParaRPr sz="1200"/>
          </a:p>
          <a:p>
            <a:pPr indent="-317500" lvl="0" marL="457200" rtl="0" algn="l">
              <a:spcBef>
                <a:spcPts val="0"/>
              </a:spcBef>
              <a:spcAft>
                <a:spcPts val="0"/>
              </a:spcAft>
              <a:buSzPts val="1400"/>
              <a:buChar char="❖"/>
            </a:pPr>
            <a:r>
              <a:rPr lang="en" sz="1400"/>
              <a:t>Listings:</a:t>
            </a:r>
            <a:endParaRPr sz="1400"/>
          </a:p>
          <a:p>
            <a:pPr indent="-317500" lvl="1" marL="914400" rtl="0" algn="l">
              <a:spcBef>
                <a:spcPts val="0"/>
              </a:spcBef>
              <a:spcAft>
                <a:spcPts val="0"/>
              </a:spcAft>
              <a:buSzPts val="1400"/>
              <a:buChar char="➢"/>
            </a:pPr>
            <a:r>
              <a:rPr lang="en" sz="1200"/>
              <a:t>There 13038 unique listings with 4 variables </a:t>
            </a:r>
            <a:endParaRPr sz="1200"/>
          </a:p>
          <a:p>
            <a:pPr indent="-304800" lvl="1" marL="914400" rtl="0" algn="l">
              <a:spcBef>
                <a:spcPts val="0"/>
              </a:spcBef>
              <a:spcAft>
                <a:spcPts val="0"/>
              </a:spcAft>
              <a:buSzPts val="1200"/>
              <a:buChar char="➢"/>
            </a:pPr>
            <a:r>
              <a:rPr lang="en" sz="1200"/>
              <a:t>There are 3 room type sfor listings: Entire </a:t>
            </a:r>
            <a:r>
              <a:rPr lang="en" sz="1200"/>
              <a:t>home/apt</a:t>
            </a:r>
            <a:r>
              <a:rPr lang="en" sz="1200"/>
              <a:t>, private room and shared room</a:t>
            </a:r>
            <a:endParaRPr sz="1200"/>
          </a:p>
          <a:p>
            <a:pPr indent="-304800" lvl="1" marL="914400" rtl="0" algn="l">
              <a:spcBef>
                <a:spcPts val="0"/>
              </a:spcBef>
              <a:spcAft>
                <a:spcPts val="0"/>
              </a:spcAft>
              <a:buSzPts val="1200"/>
              <a:buChar char="➢"/>
            </a:pPr>
            <a:r>
              <a:rPr lang="en" sz="1200"/>
              <a:t>Listings are located in 68 neighborhoods</a:t>
            </a:r>
            <a:endParaRPr sz="1200"/>
          </a:p>
          <a:p>
            <a:pPr indent="-304800" lvl="1" marL="914400" rtl="0" algn="l">
              <a:spcBef>
                <a:spcPts val="0"/>
              </a:spcBef>
              <a:spcAft>
                <a:spcPts val="0"/>
              </a:spcAft>
              <a:buSzPts val="1200"/>
              <a:buChar char="➢"/>
            </a:pPr>
            <a:r>
              <a:rPr lang="en" sz="1200"/>
              <a:t>Total number of reviews is included </a:t>
            </a:r>
            <a:r>
              <a:rPr lang="en" sz="1200"/>
              <a:t>for each listing</a:t>
            </a:r>
            <a:endParaRPr sz="1200"/>
          </a:p>
          <a:p>
            <a:pPr indent="-317500" lvl="0" marL="457200" rtl="0" algn="l">
              <a:spcBef>
                <a:spcPts val="0"/>
              </a:spcBef>
              <a:spcAft>
                <a:spcPts val="0"/>
              </a:spcAft>
              <a:buSzPts val="1400"/>
              <a:buChar char="❖"/>
            </a:pPr>
            <a:r>
              <a:rPr lang="en" sz="1400"/>
              <a:t>Users:</a:t>
            </a:r>
            <a:endParaRPr sz="1400"/>
          </a:p>
          <a:p>
            <a:pPr indent="-317500" lvl="1" marL="914400" rtl="0" algn="l">
              <a:spcBef>
                <a:spcPts val="0"/>
              </a:spcBef>
              <a:spcAft>
                <a:spcPts val="0"/>
              </a:spcAft>
              <a:buSzPts val="1400"/>
              <a:buChar char="➢"/>
            </a:pPr>
            <a:r>
              <a:rPr lang="en" sz="1200"/>
              <a:t>There are 31457 users after dropping 68 duplicated ones, with 3 variables</a:t>
            </a:r>
            <a:endParaRPr sz="1200"/>
          </a:p>
          <a:p>
            <a:pPr indent="-304800" lvl="1" marL="914400" rtl="0" algn="l">
              <a:spcBef>
                <a:spcPts val="0"/>
              </a:spcBef>
              <a:spcAft>
                <a:spcPts val="0"/>
              </a:spcAft>
              <a:buSzPts val="1200"/>
              <a:buChar char="➢"/>
            </a:pPr>
            <a:r>
              <a:rPr lang="en" sz="1200"/>
              <a:t>Both </a:t>
            </a:r>
            <a:r>
              <a:rPr lang="en" sz="1200"/>
              <a:t>guests</a:t>
            </a:r>
            <a:r>
              <a:rPr lang="en" sz="1200"/>
              <a:t> and </a:t>
            </a:r>
            <a:r>
              <a:rPr lang="en" sz="1200"/>
              <a:t>hosts’ profile information are included in the table</a:t>
            </a:r>
            <a:endParaRPr sz="1200"/>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727650" y="118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 </a:t>
            </a:r>
            <a:r>
              <a:rPr lang="en"/>
              <a:t>Interaction </a:t>
            </a:r>
            <a:endParaRPr/>
          </a:p>
        </p:txBody>
      </p:sp>
      <p:sp>
        <p:nvSpPr>
          <p:cNvPr id="322" name="Google Shape;322;p42"/>
          <p:cNvSpPr txBox="1"/>
          <p:nvPr>
            <p:ph idx="1" type="body"/>
          </p:nvPr>
        </p:nvSpPr>
        <p:spPr>
          <a:xfrm>
            <a:off x="6629700" y="1581163"/>
            <a:ext cx="2514300" cy="348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When an inquiry has more than 5 reviews, regardless of number of interactions, it will significantly improve the booking success.</a:t>
            </a:r>
            <a:endParaRPr sz="1200"/>
          </a:p>
          <a:p>
            <a:pPr indent="-304800" lvl="0" marL="457200" rtl="0" algn="l">
              <a:spcBef>
                <a:spcPts val="0"/>
              </a:spcBef>
              <a:spcAft>
                <a:spcPts val="0"/>
              </a:spcAft>
              <a:buSzPts val="1200"/>
              <a:buChar char="●"/>
            </a:pPr>
            <a:r>
              <a:rPr lang="en" sz="1200"/>
              <a:t>However, when number of interactions is more than 20, it no longer matters when an inquiry has fewer or more than 5 reviews, which means, more than 20 interactions might be able to sufficiently make up for the lack of reviews.</a:t>
            </a:r>
            <a:endParaRPr sz="1200"/>
          </a:p>
        </p:txBody>
      </p:sp>
      <p:sp>
        <p:nvSpPr>
          <p:cNvPr id="323" name="Google Shape;323;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2"/>
          <p:cNvPicPr preferRelativeResize="0"/>
          <p:nvPr/>
        </p:nvPicPr>
        <p:blipFill>
          <a:blip r:embed="rId3">
            <a:alphaModFix/>
          </a:blip>
          <a:stretch>
            <a:fillRect/>
          </a:stretch>
        </p:blipFill>
        <p:spPr>
          <a:xfrm>
            <a:off x="0" y="1619575"/>
            <a:ext cx="6718574" cy="352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 Lead time</a:t>
            </a:r>
            <a:endParaRPr/>
          </a:p>
        </p:txBody>
      </p:sp>
      <p:sp>
        <p:nvSpPr>
          <p:cNvPr id="330" name="Google Shape;330;p43"/>
          <p:cNvSpPr txBox="1"/>
          <p:nvPr>
            <p:ph idx="1" type="body"/>
          </p:nvPr>
        </p:nvSpPr>
        <p:spPr>
          <a:xfrm>
            <a:off x="6407125" y="1817025"/>
            <a:ext cx="2527500" cy="312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Regardless of lead time, when # of interactions &gt;11, it will lead to more bookings than non booking.</a:t>
            </a:r>
            <a:r>
              <a:rPr lang="en"/>
              <a:t> </a:t>
            </a:r>
            <a:endParaRPr/>
          </a:p>
          <a:p>
            <a:pPr indent="-311150" lvl="0" marL="457200" rtl="0" algn="l">
              <a:spcBef>
                <a:spcPts val="0"/>
              </a:spcBef>
              <a:spcAft>
                <a:spcPts val="0"/>
              </a:spcAft>
              <a:buSzPts val="1300"/>
              <a:buChar char="●"/>
            </a:pPr>
            <a:r>
              <a:rPr lang="en"/>
              <a:t>Therefore, having more than 11 interactions can make up for the long lead times, and turn an inquiry into a successful booking. </a:t>
            </a:r>
            <a:endParaRPr/>
          </a:p>
        </p:txBody>
      </p:sp>
      <p:sp>
        <p:nvSpPr>
          <p:cNvPr id="331" name="Google Shape;331;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3"/>
          <p:cNvPicPr preferRelativeResize="0"/>
          <p:nvPr/>
        </p:nvPicPr>
        <p:blipFill>
          <a:blip r:embed="rId3">
            <a:alphaModFix/>
          </a:blip>
          <a:stretch>
            <a:fillRect/>
          </a:stretch>
        </p:blipFill>
        <p:spPr>
          <a:xfrm>
            <a:off x="0" y="1751650"/>
            <a:ext cx="6442724" cy="3391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163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Assumptions</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690775" y="1632625"/>
            <a:ext cx="6543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a:p>
          <a:p>
            <a:pPr indent="-304800" lvl="1" marL="914400" rtl="0" algn="l">
              <a:spcBef>
                <a:spcPts val="0"/>
              </a:spcBef>
              <a:spcAft>
                <a:spcPts val="0"/>
              </a:spcAft>
              <a:buSzPts val="1200"/>
              <a:buChar char="➢"/>
            </a:pPr>
            <a:r>
              <a:rPr lang="en" sz="1200"/>
              <a:t>Inquiry/reply/accept/book timestamps:</a:t>
            </a:r>
            <a:endParaRPr sz="1200"/>
          </a:p>
          <a:p>
            <a:pPr indent="-304800" lvl="2" marL="1371600" rtl="0" algn="l">
              <a:spcBef>
                <a:spcPts val="0"/>
              </a:spcBef>
              <a:spcAft>
                <a:spcPts val="0"/>
              </a:spcAft>
              <a:buSzPts val="1200"/>
              <a:buChar char="■"/>
            </a:pPr>
            <a:r>
              <a:rPr lang="en" sz="1200"/>
              <a:t>ALL</a:t>
            </a:r>
            <a:r>
              <a:rPr lang="en" sz="1200"/>
              <a:t> channels:</a:t>
            </a:r>
            <a:endParaRPr sz="1200"/>
          </a:p>
          <a:p>
            <a:pPr indent="-304800" lvl="3" marL="1828800" rtl="0" algn="l">
              <a:spcBef>
                <a:spcPts val="0"/>
              </a:spcBef>
              <a:spcAft>
                <a:spcPts val="0"/>
              </a:spcAft>
              <a:buSzPts val="1200"/>
              <a:buChar char="●"/>
            </a:pPr>
            <a:r>
              <a:rPr lang="en" sz="1200"/>
              <a:t>Inquiry time </a:t>
            </a:r>
            <a:r>
              <a:rPr lang="en" sz="1200">
                <a:solidFill>
                  <a:srgbClr val="222222"/>
                </a:solidFill>
                <a:highlight>
                  <a:srgbClr val="FFFFFF"/>
                </a:highlight>
                <a:latin typeface="Roboto"/>
                <a:ea typeface="Roboto"/>
                <a:cs typeface="Roboto"/>
                <a:sym typeface="Roboto"/>
              </a:rPr>
              <a:t>≤</a:t>
            </a:r>
            <a:r>
              <a:rPr lang="en" sz="1200"/>
              <a:t> reply time ≤ accept time </a:t>
            </a:r>
            <a:r>
              <a:rPr lang="en" sz="1200">
                <a:solidFill>
                  <a:srgbClr val="222222"/>
                </a:solidFill>
                <a:highlight>
                  <a:srgbClr val="FFFFFF"/>
                </a:highlight>
                <a:latin typeface="Roboto"/>
                <a:ea typeface="Roboto"/>
                <a:cs typeface="Roboto"/>
                <a:sym typeface="Roboto"/>
              </a:rPr>
              <a:t>≤</a:t>
            </a:r>
            <a:r>
              <a:rPr lang="en" sz="1200"/>
              <a:t> book time</a:t>
            </a:r>
            <a:endParaRPr sz="1200"/>
          </a:p>
          <a:p>
            <a:pPr indent="-304800" lvl="3" marL="1828800" rtl="0" algn="l">
              <a:spcBef>
                <a:spcPts val="0"/>
              </a:spcBef>
              <a:spcAft>
                <a:spcPts val="0"/>
              </a:spcAft>
              <a:buSzPts val="1200"/>
              <a:buChar char="●"/>
            </a:pPr>
            <a:r>
              <a:rPr lang="en" sz="1200"/>
              <a:t>All accepted inquiries must be replied</a:t>
            </a:r>
            <a:endParaRPr sz="1200"/>
          </a:p>
          <a:p>
            <a:pPr indent="-304800" lvl="3" marL="1828800" rtl="0" algn="l">
              <a:spcBef>
                <a:spcPts val="0"/>
              </a:spcBef>
              <a:spcAft>
                <a:spcPts val="0"/>
              </a:spcAft>
              <a:buSzPts val="1200"/>
              <a:buChar char="●"/>
            </a:pPr>
            <a:r>
              <a:rPr lang="en" sz="1200"/>
              <a:t>All booked inquiries must be accepted </a:t>
            </a:r>
            <a:endParaRPr sz="1200"/>
          </a:p>
          <a:p>
            <a:pPr indent="-304800" lvl="2" marL="1371600" rtl="0" algn="l">
              <a:spcBef>
                <a:spcPts val="0"/>
              </a:spcBef>
              <a:spcAft>
                <a:spcPts val="0"/>
              </a:spcAft>
              <a:buSzPts val="1200"/>
              <a:buChar char="■"/>
            </a:pPr>
            <a:r>
              <a:rPr lang="en" sz="1200"/>
              <a:t>Book it</a:t>
            </a:r>
            <a:r>
              <a:rPr lang="en" sz="1200"/>
              <a:t>:</a:t>
            </a:r>
            <a:endParaRPr sz="1200"/>
          </a:p>
          <a:p>
            <a:pPr indent="-304800" lvl="3" marL="1828800" rtl="0" algn="l">
              <a:spcBef>
                <a:spcPts val="0"/>
              </a:spcBef>
              <a:spcAft>
                <a:spcPts val="0"/>
              </a:spcAft>
              <a:buSzPts val="1200"/>
              <a:buChar char="●"/>
            </a:pPr>
            <a:r>
              <a:rPr lang="en" sz="1200"/>
              <a:t>Accept time </a:t>
            </a:r>
            <a:r>
              <a:rPr lang="en" sz="1200">
                <a:solidFill>
                  <a:srgbClr val="222222"/>
                </a:solidFill>
                <a:highlight>
                  <a:srgbClr val="FFFFFF"/>
                </a:highlight>
                <a:latin typeface="Roboto"/>
                <a:ea typeface="Roboto"/>
                <a:cs typeface="Roboto"/>
                <a:sym typeface="Roboto"/>
              </a:rPr>
              <a:t>=</a:t>
            </a:r>
            <a:r>
              <a:rPr lang="en" sz="1200"/>
              <a:t> book time</a:t>
            </a:r>
            <a:endParaRPr sz="1200"/>
          </a:p>
          <a:p>
            <a:pPr indent="-304800" lvl="2" marL="1371600" rtl="0" algn="l">
              <a:spcBef>
                <a:spcPts val="0"/>
              </a:spcBef>
              <a:spcAft>
                <a:spcPts val="0"/>
              </a:spcAft>
              <a:buSzPts val="1200"/>
              <a:buChar char="■"/>
            </a:pPr>
            <a:r>
              <a:rPr lang="en" sz="1200"/>
              <a:t>Instant book:</a:t>
            </a:r>
            <a:endParaRPr sz="1200"/>
          </a:p>
          <a:p>
            <a:pPr indent="-304800" lvl="3" marL="1828800" rtl="0" algn="l">
              <a:spcBef>
                <a:spcPts val="0"/>
              </a:spcBef>
              <a:spcAft>
                <a:spcPts val="0"/>
              </a:spcAft>
              <a:buSzPts val="1200"/>
              <a:buChar char="●"/>
            </a:pPr>
            <a:r>
              <a:rPr lang="en" sz="1200"/>
              <a:t>Inquiry time = reply time = accept time = book time</a:t>
            </a:r>
            <a:endParaRPr sz="1200"/>
          </a:p>
          <a:p>
            <a:pPr indent="-304800" lvl="1" marL="914400" rtl="0" algn="l">
              <a:spcBef>
                <a:spcPts val="0"/>
              </a:spcBef>
              <a:spcAft>
                <a:spcPts val="0"/>
              </a:spcAft>
              <a:buSzPts val="1200"/>
              <a:buChar char="➢"/>
            </a:pPr>
            <a:r>
              <a:rPr lang="en" sz="1200"/>
              <a:t>Guest size ≥ 1, total number of interactions ≥ 1, and message length ≥ 0</a:t>
            </a:r>
            <a:endParaRPr sz="1200"/>
          </a:p>
          <a:p>
            <a:pPr indent="-311150" lvl="0" marL="457200" rtl="0" algn="l">
              <a:spcBef>
                <a:spcPts val="0"/>
              </a:spcBef>
              <a:spcAft>
                <a:spcPts val="0"/>
              </a:spcAft>
              <a:buSzPts val="1300"/>
              <a:buChar char="❖"/>
            </a:pPr>
            <a:r>
              <a:rPr lang="en"/>
              <a:t>Listings:</a:t>
            </a:r>
            <a:endParaRPr/>
          </a:p>
          <a:p>
            <a:pPr indent="-304800" lvl="1" marL="914400" rtl="0" algn="l">
              <a:spcBef>
                <a:spcPts val="0"/>
              </a:spcBef>
              <a:spcAft>
                <a:spcPts val="0"/>
              </a:spcAft>
              <a:buSzPts val="1200"/>
              <a:buChar char="➢"/>
            </a:pPr>
            <a:r>
              <a:rPr lang="en" sz="1200"/>
              <a:t>Number of reviews </a:t>
            </a:r>
            <a:r>
              <a:rPr lang="en" sz="1300"/>
              <a:t>≥ 0</a:t>
            </a:r>
            <a:endParaRPr sz="1300"/>
          </a:p>
          <a:p>
            <a:pPr indent="-311150" lvl="0" marL="457200" rtl="0" algn="l">
              <a:spcBef>
                <a:spcPts val="0"/>
              </a:spcBef>
              <a:spcAft>
                <a:spcPts val="0"/>
              </a:spcAft>
              <a:buSzPts val="1300"/>
              <a:buChar char="❖"/>
            </a:pPr>
            <a:r>
              <a:rPr lang="en"/>
              <a:t>Users:</a:t>
            </a:r>
            <a:endParaRPr/>
          </a:p>
          <a:p>
            <a:pPr indent="-304800" lvl="1" marL="914400" rtl="0" algn="l">
              <a:spcBef>
                <a:spcPts val="0"/>
              </a:spcBef>
              <a:spcAft>
                <a:spcPts val="0"/>
              </a:spcAft>
              <a:buSzPts val="1200"/>
              <a:buChar char="➢"/>
            </a:pPr>
            <a:r>
              <a:rPr lang="en" sz="1200"/>
              <a:t>Profile length ≥ 0</a:t>
            </a:r>
            <a:endParaRPr sz="1200"/>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Results and Treatments</a:t>
            </a:r>
            <a:endParaRPr/>
          </a:p>
        </p:txBody>
      </p:sp>
      <p:sp>
        <p:nvSpPr>
          <p:cNvPr id="114" name="Google Shape;114;p17"/>
          <p:cNvSpPr txBox="1"/>
          <p:nvPr>
            <p:ph idx="1" type="body"/>
          </p:nvPr>
        </p:nvSpPr>
        <p:spPr>
          <a:xfrm>
            <a:off x="623550" y="1883350"/>
            <a:ext cx="7794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a:p>
          <a:p>
            <a:pPr indent="-304800" lvl="1" marL="914400" rtl="0" algn="l">
              <a:spcBef>
                <a:spcPts val="0"/>
              </a:spcBef>
              <a:spcAft>
                <a:spcPts val="0"/>
              </a:spcAft>
              <a:buSzPts val="1200"/>
              <a:buChar char="➢"/>
            </a:pPr>
            <a:r>
              <a:rPr lang="en" sz="1200"/>
              <a:t>Inquiry/reply/accept/book timestamps:</a:t>
            </a:r>
            <a:endParaRPr sz="1200"/>
          </a:p>
          <a:p>
            <a:pPr indent="-304800" lvl="2" marL="1371600" rtl="0" algn="l">
              <a:spcBef>
                <a:spcPts val="0"/>
              </a:spcBef>
              <a:spcAft>
                <a:spcPts val="0"/>
              </a:spcAft>
              <a:buSzPts val="1200"/>
              <a:buChar char="■"/>
            </a:pPr>
            <a:r>
              <a:rPr lang="en" sz="1200"/>
              <a:t>ALL channels:</a:t>
            </a:r>
            <a:endParaRPr sz="1200"/>
          </a:p>
          <a:p>
            <a:pPr indent="-304800" lvl="3" marL="1828800" rtl="0" algn="l">
              <a:spcBef>
                <a:spcPts val="0"/>
              </a:spcBef>
              <a:spcAft>
                <a:spcPts val="0"/>
              </a:spcAft>
              <a:buSzPts val="1200"/>
              <a:buChar char="●"/>
            </a:pPr>
            <a:r>
              <a:rPr lang="en" sz="1200"/>
              <a:t>452 inquiries where the inquiry time &gt; reply time with lags between 1-70 seconds</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reply time to be the same as inquiry time</a:t>
            </a:r>
            <a:r>
              <a:rPr lang="en" sz="1200"/>
              <a:t> </a:t>
            </a:r>
            <a:endParaRPr sz="1200"/>
          </a:p>
          <a:p>
            <a:pPr indent="-304800" lvl="2" marL="1371600" rtl="0" algn="l">
              <a:spcBef>
                <a:spcPts val="0"/>
              </a:spcBef>
              <a:spcAft>
                <a:spcPts val="0"/>
              </a:spcAft>
              <a:buSzPts val="1200"/>
              <a:buChar char="■"/>
            </a:pPr>
            <a:r>
              <a:rPr lang="en" sz="1200"/>
              <a:t>Book it:</a:t>
            </a:r>
            <a:endParaRPr sz="1200"/>
          </a:p>
          <a:p>
            <a:pPr indent="-304800" lvl="3" marL="1828800" rtl="0" algn="l">
              <a:spcBef>
                <a:spcPts val="0"/>
              </a:spcBef>
              <a:spcAft>
                <a:spcPts val="0"/>
              </a:spcAft>
              <a:buSzPts val="1200"/>
              <a:buChar char="●"/>
            </a:pPr>
            <a:r>
              <a:rPr lang="en" sz="1200"/>
              <a:t>257 accepted but not booked, 152 inquiries where book time  ≠ accepted time</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book time to be the same as accept time</a:t>
            </a:r>
            <a:endParaRPr sz="1200">
              <a:solidFill>
                <a:schemeClr val="accent3"/>
              </a:solidFill>
            </a:endParaRPr>
          </a:p>
          <a:p>
            <a:pPr indent="-304800" lvl="2" marL="1371600" rtl="0" algn="l">
              <a:spcBef>
                <a:spcPts val="0"/>
              </a:spcBef>
              <a:spcAft>
                <a:spcPts val="0"/>
              </a:spcAft>
              <a:buSzPts val="1200"/>
              <a:buChar char="■"/>
            </a:pPr>
            <a:r>
              <a:rPr lang="en" sz="1200"/>
              <a:t>Instant book:</a:t>
            </a:r>
            <a:endParaRPr sz="1200"/>
          </a:p>
          <a:p>
            <a:pPr indent="-304800" lvl="3" marL="1828800" rtl="0" algn="l">
              <a:spcBef>
                <a:spcPts val="0"/>
              </a:spcBef>
              <a:spcAft>
                <a:spcPts val="0"/>
              </a:spcAft>
              <a:buSzPts val="1200"/>
              <a:buChar char="●"/>
            </a:pPr>
            <a:r>
              <a:rPr lang="en" sz="1200"/>
              <a:t>40 inquiries where acceptance and booking did not happen at the same hour (allowed the latency of an hour)</a:t>
            </a:r>
            <a:endParaRPr sz="1200"/>
          </a:p>
          <a:p>
            <a:pPr indent="-304800" lvl="4" marL="2286000" rtl="0" algn="l">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a:solidFill>
                <a:schemeClr val="accent3"/>
              </a:solidFill>
            </a:endParaRPr>
          </a:p>
        </p:txBody>
      </p:sp>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Results and Treatments</a:t>
            </a:r>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663800" y="1894525"/>
            <a:ext cx="711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sz="1200"/>
          </a:p>
          <a:p>
            <a:pPr indent="-304800" lvl="1" marL="914400" rtl="0" algn="l">
              <a:spcBef>
                <a:spcPts val="0"/>
              </a:spcBef>
              <a:spcAft>
                <a:spcPts val="0"/>
              </a:spcAft>
              <a:buSzPts val="1200"/>
              <a:buChar char="➢"/>
            </a:pPr>
            <a:r>
              <a:rPr lang="en" sz="1200"/>
              <a:t>Guest size:</a:t>
            </a:r>
            <a:endParaRPr sz="1200"/>
          </a:p>
          <a:p>
            <a:pPr indent="-304800" lvl="2" marL="1371600" rtl="0" algn="l">
              <a:lnSpc>
                <a:spcPct val="115000"/>
              </a:lnSpc>
              <a:spcBef>
                <a:spcPts val="0"/>
              </a:spcBef>
              <a:spcAft>
                <a:spcPts val="0"/>
              </a:spcAft>
              <a:buSzPts val="1200"/>
              <a:buChar char="■"/>
            </a:pPr>
            <a:r>
              <a:rPr lang="en" sz="1200"/>
              <a:t>4 inquiries where number of guests is 0:</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sz="1200">
              <a:solidFill>
                <a:schemeClr val="accent3"/>
              </a:solidFill>
            </a:endParaRPr>
          </a:p>
          <a:p>
            <a:pPr indent="-311150" lvl="0" marL="457200" rtl="0" algn="l">
              <a:spcBef>
                <a:spcPts val="0"/>
              </a:spcBef>
              <a:spcAft>
                <a:spcPts val="0"/>
              </a:spcAft>
              <a:buSzPts val="1300"/>
              <a:buChar char="❖"/>
            </a:pPr>
            <a:r>
              <a:rPr lang="en"/>
              <a:t>Listings:</a:t>
            </a:r>
            <a:endParaRPr/>
          </a:p>
          <a:p>
            <a:pPr indent="-304800" lvl="1" marL="914400" rtl="0" algn="l">
              <a:spcBef>
                <a:spcPts val="0"/>
              </a:spcBef>
              <a:spcAft>
                <a:spcPts val="0"/>
              </a:spcAft>
              <a:buSzPts val="1200"/>
              <a:buChar char="➢"/>
            </a:pPr>
            <a:r>
              <a:rPr lang="en" sz="1200"/>
              <a:t>Number of reviews:</a:t>
            </a:r>
            <a:endParaRPr sz="1200"/>
          </a:p>
          <a:p>
            <a:pPr indent="-304800" lvl="2" marL="1371600" rtl="0" algn="l">
              <a:lnSpc>
                <a:spcPct val="115000"/>
              </a:lnSpc>
              <a:spcBef>
                <a:spcPts val="0"/>
              </a:spcBef>
              <a:spcAft>
                <a:spcPts val="0"/>
              </a:spcAft>
              <a:buSzPts val="1200"/>
              <a:buChar char="■"/>
            </a:pPr>
            <a:r>
              <a:rPr lang="en" sz="1200"/>
              <a:t>40 listings with negative number of reviews:</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Replaced with medium</a:t>
            </a:r>
            <a:endParaRPr sz="1200">
              <a:solidFill>
                <a:schemeClr val="accent3"/>
              </a:solidFill>
            </a:endParaRPr>
          </a:p>
          <a:p>
            <a:pPr indent="0" lvl="0" marL="0" rtl="0" algn="l">
              <a:spcBef>
                <a:spcPts val="0"/>
              </a:spcBef>
              <a:spcAft>
                <a:spcPts val="1600"/>
              </a:spcAft>
              <a:buNone/>
            </a:pPr>
            <a:r>
              <a:t/>
            </a:r>
            <a:endParaRPr/>
          </a:p>
        </p:txBody>
      </p:sp>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 Data</a:t>
            </a:r>
            <a:endParaRPr/>
          </a:p>
        </p:txBody>
      </p:sp>
      <p:sp>
        <p:nvSpPr>
          <p:cNvPr id="128" name="Google Shape;128;p19"/>
          <p:cNvSpPr txBox="1"/>
          <p:nvPr>
            <p:ph idx="1" type="body"/>
          </p:nvPr>
        </p:nvSpPr>
        <p:spPr>
          <a:xfrm>
            <a:off x="858450" y="1926350"/>
            <a:ext cx="7482000" cy="2771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Guest information:</a:t>
            </a:r>
            <a:endParaRPr sz="1400"/>
          </a:p>
          <a:p>
            <a:pPr indent="-304800" lvl="1" marL="914400" rtl="0" algn="l">
              <a:lnSpc>
                <a:spcPct val="150000"/>
              </a:lnSpc>
              <a:spcBef>
                <a:spcPts val="0"/>
              </a:spcBef>
              <a:spcAft>
                <a:spcPts val="0"/>
              </a:spcAft>
              <a:buSzPts val="1200"/>
              <a:buChar char="○"/>
            </a:pPr>
            <a:r>
              <a:rPr lang="en" sz="1200"/>
              <a:t>Merged guest information from </a:t>
            </a:r>
            <a:r>
              <a:rPr lang="en" sz="1200"/>
              <a:t>‘</a:t>
            </a:r>
            <a:r>
              <a:rPr lang="en" sz="1200"/>
              <a:t>Users</a:t>
            </a:r>
            <a:r>
              <a:rPr lang="en" sz="1200"/>
              <a:t>’ </a:t>
            </a:r>
            <a:r>
              <a:rPr lang="en" sz="1200"/>
              <a:t>to ‘Contacts’, by ‘id_guest_anon’ in ‘Contacts’ and ‘id_user_anon’ in ‘Users’</a:t>
            </a:r>
            <a:endParaRPr sz="1200"/>
          </a:p>
          <a:p>
            <a:pPr indent="-317500" lvl="0" marL="457200" rtl="0" algn="l">
              <a:lnSpc>
                <a:spcPct val="150000"/>
              </a:lnSpc>
              <a:spcBef>
                <a:spcPts val="0"/>
              </a:spcBef>
              <a:spcAft>
                <a:spcPts val="0"/>
              </a:spcAft>
              <a:buSzPts val="1400"/>
              <a:buChar char="●"/>
            </a:pPr>
            <a:r>
              <a:rPr lang="en" sz="1400"/>
              <a:t>Host</a:t>
            </a:r>
            <a:r>
              <a:rPr lang="en" sz="1400"/>
              <a:t> information:</a:t>
            </a:r>
            <a:endParaRPr sz="1400"/>
          </a:p>
          <a:p>
            <a:pPr indent="-304800" lvl="1" marL="914400" rtl="0" algn="l">
              <a:lnSpc>
                <a:spcPct val="150000"/>
              </a:lnSpc>
              <a:spcBef>
                <a:spcPts val="0"/>
              </a:spcBef>
              <a:spcAft>
                <a:spcPts val="0"/>
              </a:spcAft>
              <a:buSzPts val="1200"/>
              <a:buChar char="○"/>
            </a:pPr>
            <a:r>
              <a:rPr lang="en" sz="1200"/>
              <a:t>Merged host information from ‘Users’ to ‘Contacts’, by ‘id_host_anon’ in ‘Contacts’ and ‘id_user_anon’ in ‘Users’</a:t>
            </a:r>
            <a:endParaRPr sz="1200"/>
          </a:p>
          <a:p>
            <a:pPr indent="-317500" lvl="0" marL="457200" rtl="0" algn="l">
              <a:lnSpc>
                <a:spcPct val="150000"/>
              </a:lnSpc>
              <a:spcBef>
                <a:spcPts val="0"/>
              </a:spcBef>
              <a:spcAft>
                <a:spcPts val="0"/>
              </a:spcAft>
              <a:buSzPts val="1400"/>
              <a:buChar char="●"/>
            </a:pPr>
            <a:r>
              <a:rPr lang="en" sz="1400"/>
              <a:t>Listing information:</a:t>
            </a:r>
            <a:endParaRPr sz="1400"/>
          </a:p>
          <a:p>
            <a:pPr indent="-304800" lvl="1" marL="914400" rtl="0" algn="l">
              <a:lnSpc>
                <a:spcPct val="150000"/>
              </a:lnSpc>
              <a:spcBef>
                <a:spcPts val="0"/>
              </a:spcBef>
              <a:spcAft>
                <a:spcPts val="0"/>
              </a:spcAft>
              <a:buSzPts val="1200"/>
              <a:buChar char="○"/>
            </a:pPr>
            <a:r>
              <a:rPr lang="en" sz="1200"/>
              <a:t>Merged listing information from ‘Listings’ to ‘Contacts’, by ‘id_listing_anon’ in both datasets</a:t>
            </a:r>
            <a:endParaRPr sz="1200"/>
          </a:p>
        </p:txBody>
      </p:sp>
      <p:sp>
        <p:nvSpPr>
          <p:cNvPr id="129" name="Google Shape;12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650" y="1230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After Cleaning</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878775" y="4091450"/>
            <a:ext cx="76887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27,848 valid inquiries were made by 22,540 unique guests</a:t>
            </a:r>
            <a:endParaRPr sz="1400"/>
          </a:p>
          <a:p>
            <a:pPr indent="-317500" lvl="0" marL="457200" rtl="0" algn="l">
              <a:spcBef>
                <a:spcPts val="0"/>
              </a:spcBef>
              <a:spcAft>
                <a:spcPts val="0"/>
              </a:spcAft>
              <a:buSzPts val="1400"/>
              <a:buChar char="●"/>
            </a:pPr>
            <a:r>
              <a:rPr lang="en" sz="1400"/>
              <a:t>There were for 12,812 unique listing of 8,954 unique hosts</a:t>
            </a:r>
            <a:endParaRPr sz="1400"/>
          </a:p>
        </p:txBody>
      </p:sp>
      <p:sp>
        <p:nvSpPr>
          <p:cNvPr id="136" name="Google Shape;13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7" name="Google Shape;137;p20"/>
          <p:cNvGraphicFramePr/>
          <p:nvPr/>
        </p:nvGraphicFramePr>
        <p:xfrm>
          <a:off x="878775" y="1928975"/>
          <a:ext cx="3000000" cy="3000000"/>
        </p:xfrm>
        <a:graphic>
          <a:graphicData uri="http://schemas.openxmlformats.org/drawingml/2006/table">
            <a:tbl>
              <a:tblPr>
                <a:noFill/>
                <a:tableStyleId>{929992CC-7DEE-405E-B115-128D84B4CC8A}</a:tableStyleId>
              </a:tblPr>
              <a:tblGrid>
                <a:gridCol w="1394750"/>
                <a:gridCol w="1394750"/>
                <a:gridCol w="1394750"/>
                <a:gridCol w="1394750"/>
                <a:gridCol w="1394750"/>
              </a:tblGrid>
              <a:tr h="306225">
                <a:tc>
                  <a:txBody>
                    <a:bodyPr/>
                    <a:lstStyle/>
                    <a:p>
                      <a:pPr indent="0" lvl="0" marL="0" rtl="0" algn="ctr">
                        <a:spcBef>
                          <a:spcPts val="0"/>
                        </a:spcBef>
                        <a:spcAft>
                          <a:spcPts val="0"/>
                        </a:spcAft>
                        <a:buNone/>
                      </a:pPr>
                      <a:r>
                        <a:rPr lang="en"/>
                        <a:t>Before/</a:t>
                      </a:r>
                      <a:r>
                        <a:rPr lang="en">
                          <a:solidFill>
                            <a:schemeClr val="accent3"/>
                          </a:solidFill>
                        </a:rPr>
                        <a:t>After</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Inquiries</a:t>
                      </a:r>
                      <a:endParaRPr/>
                    </a:p>
                  </a:txBody>
                  <a:tcPr marT="91425" marB="91425" marR="91425" marL="91425"/>
                </a:tc>
                <a:tc>
                  <a:txBody>
                    <a:bodyPr/>
                    <a:lstStyle/>
                    <a:p>
                      <a:pPr indent="0" lvl="0" marL="0" rtl="0" algn="ctr">
                        <a:spcBef>
                          <a:spcPts val="0"/>
                        </a:spcBef>
                        <a:spcAft>
                          <a:spcPts val="0"/>
                        </a:spcAft>
                        <a:buNone/>
                      </a:pPr>
                      <a:r>
                        <a:rPr lang="en"/>
                        <a:t>Replied</a:t>
                      </a:r>
                      <a:endParaRPr/>
                    </a:p>
                  </a:txBody>
                  <a:tcPr marT="91425" marB="91425" marR="91425" marL="91425"/>
                </a:tc>
                <a:tc>
                  <a:txBody>
                    <a:bodyPr/>
                    <a:lstStyle/>
                    <a:p>
                      <a:pPr indent="0" lvl="0" marL="0" rtl="0" algn="ctr">
                        <a:spcBef>
                          <a:spcPts val="0"/>
                        </a:spcBef>
                        <a:spcAft>
                          <a:spcPts val="0"/>
                        </a:spcAft>
                        <a:buNone/>
                      </a:pPr>
                      <a:r>
                        <a:rPr lang="en"/>
                        <a:t>Accepted</a:t>
                      </a:r>
                      <a:endParaRPr/>
                    </a:p>
                  </a:txBody>
                  <a:tcPr marT="91425" marB="91425" marR="91425" marL="91425"/>
                </a:tc>
                <a:tc>
                  <a:txBody>
                    <a:bodyPr/>
                    <a:lstStyle/>
                    <a:p>
                      <a:pPr indent="0" lvl="0" marL="0" rtl="0" algn="ctr">
                        <a:spcBef>
                          <a:spcPts val="0"/>
                        </a:spcBef>
                        <a:spcAft>
                          <a:spcPts val="0"/>
                        </a:spcAft>
                        <a:buNone/>
                      </a:pPr>
                      <a:r>
                        <a:rPr lang="en"/>
                        <a:t>Booked</a:t>
                      </a:r>
                      <a:endParaRPr/>
                    </a:p>
                  </a:txBody>
                  <a:tcPr marT="91425" marB="91425" marR="91425" marL="91425"/>
                </a:tc>
              </a:tr>
              <a:tr h="306225">
                <a:tc>
                  <a:txBody>
                    <a:bodyPr/>
                    <a:lstStyle/>
                    <a:p>
                      <a:pPr indent="0" lvl="0" marL="0" rtl="0" algn="ctr">
                        <a:spcBef>
                          <a:spcPts val="0"/>
                        </a:spcBef>
                        <a:spcAft>
                          <a:spcPts val="0"/>
                        </a:spcAft>
                        <a:buNone/>
                      </a:pPr>
                      <a:r>
                        <a:rPr lang="en"/>
                        <a:t>Contact me</a:t>
                      </a:r>
                      <a:endParaRPr/>
                    </a:p>
                  </a:txBody>
                  <a:tcPr marT="91425" marB="91425" marR="91425" marL="91425"/>
                </a:tc>
                <a:tc>
                  <a:txBody>
                    <a:bodyPr/>
                    <a:lstStyle/>
                    <a:p>
                      <a:pPr indent="0" lvl="0" marL="0" rtl="0" algn="ctr">
                        <a:spcBef>
                          <a:spcPts val="0"/>
                        </a:spcBef>
                        <a:spcAft>
                          <a:spcPts val="0"/>
                        </a:spcAft>
                        <a:buNone/>
                      </a:pPr>
                      <a:r>
                        <a:rPr lang="en"/>
                        <a:t>12,828/</a:t>
                      </a:r>
                      <a:r>
                        <a:rPr lang="en">
                          <a:solidFill>
                            <a:schemeClr val="accent3"/>
                          </a:solidFill>
                        </a:rPr>
                        <a:t>12,814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11,659/</a:t>
                      </a:r>
                      <a:r>
                        <a:rPr lang="en">
                          <a:solidFill>
                            <a:schemeClr val="accent3"/>
                          </a:solidFill>
                        </a:rPr>
                        <a:t>11,645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5,482/</a:t>
                      </a:r>
                      <a:r>
                        <a:rPr lang="en">
                          <a:solidFill>
                            <a:schemeClr val="accent3"/>
                          </a:solidFill>
                        </a:rPr>
                        <a:t>5,476</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911/</a:t>
                      </a:r>
                      <a:r>
                        <a:rPr lang="en">
                          <a:solidFill>
                            <a:schemeClr val="accent3"/>
                          </a:solidFill>
                        </a:rPr>
                        <a:t>909</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Book it</a:t>
                      </a:r>
                      <a:endParaRPr/>
                    </a:p>
                  </a:txBody>
                  <a:tcPr marT="91425" marB="91425" marR="91425" marL="91425"/>
                </a:tc>
                <a:tc>
                  <a:txBody>
                    <a:bodyPr/>
                    <a:lstStyle/>
                    <a:p>
                      <a:pPr indent="0" lvl="0" marL="0" rtl="0" algn="ctr">
                        <a:spcBef>
                          <a:spcPts val="0"/>
                        </a:spcBef>
                        <a:spcAft>
                          <a:spcPts val="0"/>
                        </a:spcAft>
                        <a:buNone/>
                      </a:pPr>
                      <a:r>
                        <a:rPr lang="en"/>
                        <a:t>8,366/</a:t>
                      </a:r>
                      <a:r>
                        <a:rPr lang="en">
                          <a:solidFill>
                            <a:schemeClr val="accent3"/>
                          </a:solidFill>
                        </a:rPr>
                        <a:t>8,352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7,503/</a:t>
                      </a:r>
                      <a:r>
                        <a:rPr lang="en">
                          <a:solidFill>
                            <a:schemeClr val="accent3"/>
                          </a:solidFill>
                        </a:rPr>
                        <a:t>7,492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4,240/</a:t>
                      </a:r>
                      <a:r>
                        <a:rPr lang="en">
                          <a:solidFill>
                            <a:schemeClr val="accent3"/>
                          </a:solidFill>
                        </a:rPr>
                        <a:t>4,237</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3,983/</a:t>
                      </a:r>
                      <a:r>
                        <a:rPr lang="en">
                          <a:solidFill>
                            <a:schemeClr val="accent3"/>
                          </a:solidFill>
                        </a:rPr>
                        <a:t>3,980</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Instant book</a:t>
                      </a:r>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Total</a:t>
                      </a:r>
                      <a:endParaRPr/>
                    </a:p>
                  </a:txBody>
                  <a:tcPr marT="91425" marB="91425" marR="91425" marL="91425"/>
                </a:tc>
                <a:tc>
                  <a:txBody>
                    <a:bodyPr/>
                    <a:lstStyle/>
                    <a:p>
                      <a:pPr indent="0" lvl="0" marL="0" rtl="0" algn="ctr">
                        <a:spcBef>
                          <a:spcPts val="0"/>
                        </a:spcBef>
                        <a:spcAft>
                          <a:spcPts val="0"/>
                        </a:spcAft>
                        <a:buNone/>
                      </a:pPr>
                      <a:r>
                        <a:rPr lang="en"/>
                        <a:t>27,887/</a:t>
                      </a:r>
                      <a:r>
                        <a:rPr lang="en">
                          <a:solidFill>
                            <a:schemeClr val="accent3"/>
                          </a:solidFill>
                        </a:rPr>
                        <a:t>27,848</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25,855/</a:t>
                      </a:r>
                      <a:r>
                        <a:rPr lang="en">
                          <a:solidFill>
                            <a:schemeClr val="accent3"/>
                          </a:solidFill>
                        </a:rPr>
                        <a:t>25,819</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16,415/</a:t>
                      </a:r>
                      <a:r>
                        <a:rPr lang="en">
                          <a:solidFill>
                            <a:schemeClr val="accent3"/>
                          </a:solidFill>
                        </a:rPr>
                        <a:t>16,395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11,587/</a:t>
                      </a:r>
                      <a:r>
                        <a:rPr lang="en">
                          <a:solidFill>
                            <a:schemeClr val="accent3"/>
                          </a:solidFill>
                        </a:rPr>
                        <a:t>11,571</a:t>
                      </a:r>
                      <a:endParaRPr>
                        <a:solidFill>
                          <a:schemeClr val="accent3"/>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1297975" y="2198725"/>
            <a:ext cx="5737200" cy="6723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sz="2600">
                <a:solidFill>
                  <a:schemeClr val="dk2"/>
                </a:solidFill>
                <a:latin typeface="Raleway"/>
                <a:ea typeface="Raleway"/>
                <a:cs typeface="Raleway"/>
                <a:sym typeface="Raleway"/>
              </a:rPr>
              <a:t>II.  Individual Variable Analysis</a:t>
            </a:r>
            <a:endParaRPr/>
          </a:p>
        </p:txBody>
      </p:sp>
      <p:sp>
        <p:nvSpPr>
          <p:cNvPr id="143" name="Google Shape;143;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