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embeddedFontLst>
    <p:embeddedFont>
      <p:font typeface="Raleway"/>
      <p:regular r:id="rId55"/>
      <p:bold r:id="rId56"/>
      <p:italic r:id="rId57"/>
      <p:boldItalic r:id="rId58"/>
    </p:embeddedFont>
    <p:embeddedFont>
      <p:font typeface="Lato"/>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A0705F6-BA3D-4582-8E07-8F0FD8417C85}">
  <a:tblStyle styleId="{EA0705F6-BA3D-4582-8E07-8F0FD8417C8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Lato-boldItalic.fntdata"/><Relationship Id="rId61" Type="http://schemas.openxmlformats.org/officeDocument/2006/relationships/font" Target="fonts/Lato-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Lato-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aleway-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Raleway-italic.fntdata"/><Relationship Id="rId12" Type="http://schemas.openxmlformats.org/officeDocument/2006/relationships/slide" Target="slides/slide6.xml"/><Relationship Id="rId56" Type="http://schemas.openxmlformats.org/officeDocument/2006/relationships/font" Target="fonts/Raleway-bold.fntdata"/><Relationship Id="rId15" Type="http://schemas.openxmlformats.org/officeDocument/2006/relationships/slide" Target="slides/slide9.xml"/><Relationship Id="rId59" Type="http://schemas.openxmlformats.org/officeDocument/2006/relationships/font" Target="fonts/Lato-regular.fntdata"/><Relationship Id="rId14" Type="http://schemas.openxmlformats.org/officeDocument/2006/relationships/slide" Target="slides/slide8.xml"/><Relationship Id="rId58" Type="http://schemas.openxmlformats.org/officeDocument/2006/relationships/font" Target="fonts/Raleway-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c3c380a9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c3c380a9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Title less technical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c3c380a92_0_1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c3c380a92_0_1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c3c380a92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c3c380a92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c3c380a92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c3c380a92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c3c380a92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c3c380a92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c3c380a92_0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c3c380a92_0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c3c380a92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c3c380a92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2nd point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8c3c380a92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c3c380a92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percentage to majority</a:t>
            </a:r>
            <a:endParaRPr/>
          </a:p>
          <a:p>
            <a:pPr indent="0" lvl="0" marL="0" rtl="0" algn="l">
              <a:spcBef>
                <a:spcPts val="0"/>
              </a:spcBef>
              <a:spcAft>
                <a:spcPts val="0"/>
              </a:spcAft>
              <a:buNone/>
            </a:pPr>
            <a:r>
              <a:rPr lang="en"/>
              <a:t>Average diff</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c3c380a92_0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c3c380a92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8c3c380a92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c3c380a92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2nd point: For all inquiries or successful?</a:t>
            </a:r>
            <a:endParaRPr/>
          </a:p>
          <a:p>
            <a:pPr indent="0" lvl="0" marL="0" rtl="0" algn="l">
              <a:spcBef>
                <a:spcPts val="0"/>
              </a:spcBef>
              <a:spcAft>
                <a:spcPts val="0"/>
              </a:spcAft>
              <a:buNone/>
            </a:pPr>
            <a:r>
              <a:rPr lang="en"/>
              <a:t>Inflextion point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8c3c380a92_0_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c3c380a92_0_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more than 5 provide higher success rate for both channel, beyond that reciew positively infect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c3c380a92_0_1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c3c380a92_0_1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8c3c380a92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c3c380a92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8c3c380a92_0_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8c3c380a92_0_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8c3c380a92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c3c380a92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8c3c380a92_0_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8c3c380a92_0_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8c3c380a92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8c3c380a92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8c3c380a92_0_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8c3c380a92_0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8c3c380a92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8c3c380a92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8c3c380a92_0_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8c3c380a92_0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8c3c380a92_0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8c3c380a92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8c3c380a92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8c3c380a92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c3c380a92_0_10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c3c380a92_0_1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8c3c380a92_0_9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8c3c380a92_0_9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8c3c380a92_0_1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8c3c380a92_0_1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8c3c380a92_0_1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8c3c380a92_0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8c3c380a92_0_10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8c3c380a92_0_1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8c3c380a92_0_10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8c3c380a92_0_10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8c3c380a92_0_10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8c3c380a92_0_10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8c3c380a92_0_1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8c3c380a92_0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8c3c380a92_0_10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8c3c380a92_0_1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8c3c380a92_0_10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8c3c380a92_0_1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8c3c380a92_0_1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8c3c380a92_0_1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c3c380a92_0_1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c3c380a92_0_1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8c3c380a92_0_1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8c3c380a92_0_1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8c3c380a92_0_1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8c3c380a92_0_1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g8c3c380a92_0_1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8c3c380a92_0_1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8c3c380a92_0_1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8c3c380a92_0_1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8c3c380a92_0_1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8c3c380a92_0_1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8c3c380a92_0_1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8c3c380a92_0_1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8c3c380a92_0_1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8c3c380a92_0_1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8db71cc0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8db71cc0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8db71cc0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8db71cc0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c3c380a92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c3c380a92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c3c380a92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c3c380a92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c3c380a92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c3c380a92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c3c380a92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c3c380a92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c3c380a92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c3c380a92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2.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9.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1.png"/><Relationship Id="rId4" Type="http://schemas.openxmlformats.org/officeDocument/2006/relationships/image" Target="../media/image23.png"/><Relationship Id="rId5"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4.png"/><Relationship Id="rId4" Type="http://schemas.openxmlformats.org/officeDocument/2006/relationships/image" Target="../media/image33.png"/><Relationship Id="rId5" Type="http://schemas.openxmlformats.org/officeDocument/2006/relationships/image" Target="../media/image44.png"/><Relationship Id="rId6" Type="http://schemas.openxmlformats.org/officeDocument/2006/relationships/image" Target="../media/image37.png"/><Relationship Id="rId7" Type="http://schemas.openxmlformats.org/officeDocument/2006/relationships/image" Target="../media/image48.png"/><Relationship Id="rId8" Type="http://schemas.openxmlformats.org/officeDocument/2006/relationships/image" Target="../media/image5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2.png"/><Relationship Id="rId4" Type="http://schemas.openxmlformats.org/officeDocument/2006/relationships/image" Target="../media/image39.png"/><Relationship Id="rId5" Type="http://schemas.openxmlformats.org/officeDocument/2006/relationships/image" Target="../media/image46.png"/><Relationship Id="rId6" Type="http://schemas.openxmlformats.org/officeDocument/2006/relationships/image" Target="../media/image4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7.png"/><Relationship Id="rId4" Type="http://schemas.openxmlformats.org/officeDocument/2006/relationships/image" Target="../media/image5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0.png"/><Relationship Id="rId4" Type="http://schemas.openxmlformats.org/officeDocument/2006/relationships/image" Target="../media/image50.png"/><Relationship Id="rId5" Type="http://schemas.openxmlformats.org/officeDocument/2006/relationships/image" Target="../media/image45.png"/><Relationship Id="rId6" Type="http://schemas.openxmlformats.org/officeDocument/2006/relationships/image" Target="../media/image5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6.png"/><Relationship Id="rId4" Type="http://schemas.openxmlformats.org/officeDocument/2006/relationships/image" Target="../media/image58.png"/><Relationship Id="rId5" Type="http://schemas.openxmlformats.org/officeDocument/2006/relationships/image" Target="../media/image5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5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9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Airbnb Data Challenge</a:t>
            </a:r>
            <a:endParaRPr/>
          </a:p>
        </p:txBody>
      </p:sp>
      <p:sp>
        <p:nvSpPr>
          <p:cNvPr id="87" name="Google Shape;87;p13"/>
          <p:cNvSpPr txBox="1"/>
          <p:nvPr>
            <p:ph idx="1" type="subTitle"/>
          </p:nvPr>
        </p:nvSpPr>
        <p:spPr>
          <a:xfrm>
            <a:off x="917700" y="2171950"/>
            <a:ext cx="7688100" cy="24744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SzPts val="1900"/>
              <a:buChar char="●"/>
            </a:pPr>
            <a:r>
              <a:rPr lang="en" sz="1900"/>
              <a:t>Introduction</a:t>
            </a:r>
            <a:endParaRPr sz="1900"/>
          </a:p>
          <a:p>
            <a:pPr indent="-349250" lvl="0" marL="457200" rtl="0" algn="l">
              <a:lnSpc>
                <a:spcPct val="150000"/>
              </a:lnSpc>
              <a:spcBef>
                <a:spcPts val="0"/>
              </a:spcBef>
              <a:spcAft>
                <a:spcPts val="0"/>
              </a:spcAft>
              <a:buSzPts val="1900"/>
              <a:buChar char="●"/>
            </a:pPr>
            <a:r>
              <a:rPr lang="en" sz="1900"/>
              <a:t>Sanity Check</a:t>
            </a:r>
            <a:endParaRPr sz="1900"/>
          </a:p>
          <a:p>
            <a:pPr indent="-349250" lvl="0" marL="457200" rtl="0" algn="l">
              <a:lnSpc>
                <a:spcPct val="150000"/>
              </a:lnSpc>
              <a:spcBef>
                <a:spcPts val="0"/>
              </a:spcBef>
              <a:spcAft>
                <a:spcPts val="0"/>
              </a:spcAft>
              <a:buSzPts val="1900"/>
              <a:buChar char="●"/>
            </a:pPr>
            <a:r>
              <a:rPr lang="en" sz="1900"/>
              <a:t>Data Exploration</a:t>
            </a:r>
            <a:endParaRPr sz="1900"/>
          </a:p>
          <a:p>
            <a:pPr indent="-349250" lvl="0" marL="457200" rtl="0" algn="l">
              <a:lnSpc>
                <a:spcPct val="150000"/>
              </a:lnSpc>
              <a:spcBef>
                <a:spcPts val="0"/>
              </a:spcBef>
              <a:spcAft>
                <a:spcPts val="0"/>
              </a:spcAft>
              <a:buSzPts val="1900"/>
              <a:buChar char="●"/>
            </a:pPr>
            <a:r>
              <a:rPr lang="en" sz="1900"/>
              <a:t>Model Results</a:t>
            </a:r>
            <a:endParaRPr sz="1900"/>
          </a:p>
          <a:p>
            <a:pPr indent="-349250" lvl="0" marL="457200" rtl="0" algn="l">
              <a:lnSpc>
                <a:spcPct val="150000"/>
              </a:lnSpc>
              <a:spcBef>
                <a:spcPts val="0"/>
              </a:spcBef>
              <a:spcAft>
                <a:spcPts val="0"/>
              </a:spcAft>
              <a:buSzPts val="1900"/>
              <a:buChar char="●"/>
            </a:pPr>
            <a:r>
              <a:rPr lang="en" sz="1900"/>
              <a:t>Conclusion </a:t>
            </a:r>
            <a:endParaRPr sz="1900"/>
          </a:p>
        </p:txBody>
      </p:sp>
      <p:sp>
        <p:nvSpPr>
          <p:cNvPr id="88" name="Google Shape;88;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818650" y="1372875"/>
            <a:ext cx="5066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t>Data Exploration</a:t>
            </a:r>
            <a:endParaRPr sz="3700"/>
          </a:p>
        </p:txBody>
      </p:sp>
      <p:sp>
        <p:nvSpPr>
          <p:cNvPr id="151" name="Google Shape;151;p22"/>
          <p:cNvSpPr txBox="1"/>
          <p:nvPr/>
        </p:nvSpPr>
        <p:spPr>
          <a:xfrm>
            <a:off x="1032500" y="2537225"/>
            <a:ext cx="5176800" cy="1836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Univariate analysis</a:t>
            </a:r>
            <a:endParaRPr sz="1800">
              <a:solidFill>
                <a:schemeClr val="accent1"/>
              </a:solidFill>
              <a:latin typeface="Lato"/>
              <a:ea typeface="Lato"/>
              <a:cs typeface="Lato"/>
              <a:sym typeface="Lato"/>
            </a:endParaRPr>
          </a:p>
          <a:p>
            <a:pPr indent="-342900" lvl="0" marL="457200" rtl="0" algn="l">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Bivariate analysis</a:t>
            </a:r>
            <a:endParaRPr sz="1800">
              <a:solidFill>
                <a:schemeClr val="accent1"/>
              </a:solidFill>
              <a:latin typeface="Lato"/>
              <a:ea typeface="Lato"/>
              <a:cs typeface="Lato"/>
              <a:sym typeface="Lato"/>
            </a:endParaRPr>
          </a:p>
          <a:p>
            <a:pPr indent="-342900" lvl="0" marL="457200" rtl="0" algn="l">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Multivariate analysis</a:t>
            </a:r>
            <a:endParaRPr sz="1800">
              <a:solidFill>
                <a:schemeClr val="accent1"/>
              </a:solidFill>
              <a:latin typeface="Lato"/>
              <a:ea typeface="Lato"/>
              <a:cs typeface="Lato"/>
              <a:sym typeface="Lato"/>
            </a:endParaRPr>
          </a:p>
          <a:p>
            <a:pPr indent="0" lvl="0" marL="0" rtl="0" algn="l">
              <a:spcBef>
                <a:spcPts val="0"/>
              </a:spcBef>
              <a:spcAft>
                <a:spcPts val="0"/>
              </a:spcAft>
              <a:buNone/>
            </a:pPr>
            <a:r>
              <a:t/>
            </a:r>
            <a:endParaRPr>
              <a:solidFill>
                <a:schemeClr val="accent1"/>
              </a:solidFill>
              <a:latin typeface="Lato"/>
              <a:ea typeface="Lato"/>
              <a:cs typeface="Lato"/>
              <a:sym typeface="Lato"/>
            </a:endParaRPr>
          </a:p>
        </p:txBody>
      </p:sp>
      <p:sp>
        <p:nvSpPr>
          <p:cNvPr id="152" name="Google Shape;152;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727650" y="1126900"/>
            <a:ext cx="7688700" cy="46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3 Channels</a:t>
            </a:r>
            <a:endParaRPr/>
          </a:p>
        </p:txBody>
      </p:sp>
      <p:sp>
        <p:nvSpPr>
          <p:cNvPr id="158" name="Google Shape;158;p23"/>
          <p:cNvSpPr txBox="1"/>
          <p:nvPr>
            <p:ph idx="1" type="body"/>
          </p:nvPr>
        </p:nvSpPr>
        <p:spPr>
          <a:xfrm>
            <a:off x="355200" y="3595438"/>
            <a:ext cx="9144000" cy="1008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Almost half (47%) of the inquiries are made through Contact Me channel</a:t>
            </a:r>
            <a:endParaRPr/>
          </a:p>
          <a:p>
            <a:pPr indent="-311150" lvl="0" marL="457200" rtl="0" algn="l">
              <a:spcBef>
                <a:spcPts val="0"/>
              </a:spcBef>
              <a:spcAft>
                <a:spcPts val="0"/>
              </a:spcAft>
              <a:buSzPts val="1300"/>
              <a:buChar char="●"/>
            </a:pPr>
            <a:r>
              <a:rPr lang="en"/>
              <a:t>The rest of the inquiries were made in Book It (29%) and Instant Book (24%)</a:t>
            </a:r>
            <a:endParaRPr/>
          </a:p>
          <a:p>
            <a:pPr indent="-311150" lvl="0" marL="457200" rtl="0" algn="l">
              <a:spcBef>
                <a:spcPts val="0"/>
              </a:spcBef>
              <a:spcAft>
                <a:spcPts val="0"/>
              </a:spcAft>
              <a:buSzPts val="1300"/>
              <a:buChar char="●"/>
            </a:pPr>
            <a:r>
              <a:rPr lang="en"/>
              <a:t>Contact Me and Book It does not differ much in terms of reply rate, 91% vs. 89%, and acceptance rate 46% v.s. 54%</a:t>
            </a:r>
            <a:endParaRPr/>
          </a:p>
          <a:p>
            <a:pPr indent="-311150" lvl="0" marL="457200" rtl="0" algn="l">
              <a:spcBef>
                <a:spcPts val="0"/>
              </a:spcBef>
              <a:spcAft>
                <a:spcPts val="0"/>
              </a:spcAft>
              <a:buSzPts val="1300"/>
              <a:buChar char="●"/>
            </a:pPr>
            <a:r>
              <a:rPr lang="en"/>
              <a:t>However, Contact Me channel has a low booking rate (17%)</a:t>
            </a:r>
            <a:endParaRPr/>
          </a:p>
        </p:txBody>
      </p:sp>
      <p:sp>
        <p:nvSpPr>
          <p:cNvPr id="159" name="Google Shape;159;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0" name="Google Shape;160;p23"/>
          <p:cNvSpPr txBox="1"/>
          <p:nvPr/>
        </p:nvSpPr>
        <p:spPr>
          <a:xfrm>
            <a:off x="355200" y="4681000"/>
            <a:ext cx="88989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chemeClr val="accent1"/>
                </a:solidFill>
                <a:latin typeface="Lato"/>
                <a:ea typeface="Lato"/>
                <a:cs typeface="Lato"/>
                <a:sym typeface="Lato"/>
              </a:rPr>
              <a:t>*Reply rate = # inquiries replied/# inquiries made, acceptance rate = # inquiries accepted/# inquiries replied</a:t>
            </a:r>
            <a:r>
              <a:rPr lang="en" sz="1000">
                <a:latin typeface="Lato"/>
                <a:ea typeface="Lato"/>
                <a:cs typeface="Lato"/>
                <a:sym typeface="Lato"/>
              </a:rPr>
              <a:t>, </a:t>
            </a:r>
            <a:r>
              <a:rPr lang="en" sz="900">
                <a:solidFill>
                  <a:schemeClr val="accent1"/>
                </a:solidFill>
                <a:latin typeface="Lato"/>
                <a:ea typeface="Lato"/>
                <a:cs typeface="Lato"/>
                <a:sym typeface="Lato"/>
              </a:rPr>
              <a:t>booking rate = # inquiries book/# inquiries accepted.</a:t>
            </a:r>
            <a:endParaRPr sz="1000">
              <a:latin typeface="Lato"/>
              <a:ea typeface="Lato"/>
              <a:cs typeface="Lato"/>
              <a:sym typeface="Lato"/>
            </a:endParaRPr>
          </a:p>
          <a:p>
            <a:pPr indent="0" lvl="0" marL="0" rtl="0" algn="l">
              <a:lnSpc>
                <a:spcPct val="100000"/>
              </a:lnSpc>
              <a:spcBef>
                <a:spcPts val="1600"/>
              </a:spcBef>
              <a:spcAft>
                <a:spcPts val="1600"/>
              </a:spcAft>
              <a:buNone/>
            </a:pPr>
            <a:r>
              <a:t/>
            </a:r>
            <a:endParaRPr sz="900">
              <a:solidFill>
                <a:schemeClr val="accent1"/>
              </a:solidFill>
              <a:latin typeface="Lato"/>
              <a:ea typeface="Lato"/>
              <a:cs typeface="Lato"/>
              <a:sym typeface="Lato"/>
            </a:endParaRPr>
          </a:p>
        </p:txBody>
      </p:sp>
      <p:pic>
        <p:nvPicPr>
          <p:cNvPr id="161" name="Google Shape;161;p23"/>
          <p:cNvPicPr preferRelativeResize="0"/>
          <p:nvPr/>
        </p:nvPicPr>
        <p:blipFill>
          <a:blip r:embed="rId3">
            <a:alphaModFix/>
          </a:blip>
          <a:stretch>
            <a:fillRect/>
          </a:stretch>
        </p:blipFill>
        <p:spPr>
          <a:xfrm>
            <a:off x="404875" y="1657313"/>
            <a:ext cx="4620320" cy="1722074"/>
          </a:xfrm>
          <a:prstGeom prst="rect">
            <a:avLst/>
          </a:prstGeom>
          <a:noFill/>
          <a:ln>
            <a:noFill/>
          </a:ln>
        </p:spPr>
      </p:pic>
      <p:pic>
        <p:nvPicPr>
          <p:cNvPr id="162" name="Google Shape;162;p23"/>
          <p:cNvPicPr preferRelativeResize="0"/>
          <p:nvPr/>
        </p:nvPicPr>
        <p:blipFill>
          <a:blip r:embed="rId4">
            <a:alphaModFix/>
          </a:blip>
          <a:stretch>
            <a:fillRect/>
          </a:stretch>
        </p:blipFill>
        <p:spPr>
          <a:xfrm>
            <a:off x="5266075" y="1531389"/>
            <a:ext cx="3553575" cy="2080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727650" y="1244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Univariate Analysis - # </a:t>
            </a:r>
            <a:r>
              <a:rPr lang="en"/>
              <a:t>Interactions</a:t>
            </a:r>
            <a:endParaRPr/>
          </a:p>
        </p:txBody>
      </p:sp>
      <p:sp>
        <p:nvSpPr>
          <p:cNvPr id="168" name="Google Shape;168;p24"/>
          <p:cNvSpPr txBox="1"/>
          <p:nvPr>
            <p:ph idx="1" type="body"/>
          </p:nvPr>
        </p:nvSpPr>
        <p:spPr>
          <a:xfrm>
            <a:off x="629925" y="4362250"/>
            <a:ext cx="8192700" cy="833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Majority of the inquiries in Contact Me (50%) channel and Book It (33%) have no more than 3 interactions</a:t>
            </a:r>
            <a:endParaRPr/>
          </a:p>
          <a:p>
            <a:pPr indent="-311150" lvl="0" marL="457200" rtl="0" algn="l">
              <a:spcBef>
                <a:spcPts val="0"/>
              </a:spcBef>
              <a:spcAft>
                <a:spcPts val="0"/>
              </a:spcAft>
              <a:buSzPts val="1300"/>
              <a:buChar char="●"/>
            </a:pPr>
            <a:r>
              <a:rPr lang="en"/>
              <a:t>Contact Me channel has a lower average interactions (6) than Book It (9)</a:t>
            </a:r>
            <a:endParaRPr/>
          </a:p>
        </p:txBody>
      </p:sp>
      <p:sp>
        <p:nvSpPr>
          <p:cNvPr id="169" name="Google Shape;169;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0" name="Google Shape;170;p24"/>
          <p:cNvPicPr preferRelativeResize="0"/>
          <p:nvPr/>
        </p:nvPicPr>
        <p:blipFill>
          <a:blip r:embed="rId3">
            <a:alphaModFix/>
          </a:blip>
          <a:stretch>
            <a:fillRect/>
          </a:stretch>
        </p:blipFill>
        <p:spPr>
          <a:xfrm>
            <a:off x="366250" y="1750600"/>
            <a:ext cx="3468425" cy="2424775"/>
          </a:xfrm>
          <a:prstGeom prst="rect">
            <a:avLst/>
          </a:prstGeom>
          <a:noFill/>
          <a:ln>
            <a:noFill/>
          </a:ln>
        </p:spPr>
      </p:pic>
      <p:pic>
        <p:nvPicPr>
          <p:cNvPr id="171" name="Google Shape;171;p24"/>
          <p:cNvPicPr preferRelativeResize="0"/>
          <p:nvPr/>
        </p:nvPicPr>
        <p:blipFill>
          <a:blip r:embed="rId4">
            <a:alphaModFix/>
          </a:blip>
          <a:stretch>
            <a:fillRect/>
          </a:stretch>
        </p:blipFill>
        <p:spPr>
          <a:xfrm>
            <a:off x="3721625" y="1840375"/>
            <a:ext cx="5147478" cy="2335000"/>
          </a:xfrm>
          <a:prstGeom prst="rect">
            <a:avLst/>
          </a:prstGeom>
          <a:noFill/>
          <a:ln>
            <a:noFill/>
          </a:ln>
        </p:spPr>
      </p:pic>
      <p:sp>
        <p:nvSpPr>
          <p:cNvPr id="172" name="Google Shape;172;p24"/>
          <p:cNvSpPr txBox="1"/>
          <p:nvPr/>
        </p:nvSpPr>
        <p:spPr>
          <a:xfrm>
            <a:off x="1511825" y="1637575"/>
            <a:ext cx="4247400" cy="4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727650" y="1252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Univariate Analysis - # </a:t>
            </a:r>
            <a:r>
              <a:rPr lang="en"/>
              <a:t>Reviews</a:t>
            </a:r>
            <a:endParaRPr/>
          </a:p>
        </p:txBody>
      </p:sp>
      <p:sp>
        <p:nvSpPr>
          <p:cNvPr id="178" name="Google Shape;178;p25"/>
          <p:cNvSpPr txBox="1"/>
          <p:nvPr>
            <p:ph idx="1" type="body"/>
          </p:nvPr>
        </p:nvSpPr>
        <p:spPr>
          <a:xfrm>
            <a:off x="478700" y="3881150"/>
            <a:ext cx="8694900" cy="764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Most (57%) of the listings have no more than 5 reviews for all channels</a:t>
            </a:r>
            <a:endParaRPr sz="1100"/>
          </a:p>
          <a:p>
            <a:pPr indent="-298450" lvl="0" marL="457200" rtl="0" algn="l">
              <a:spcBef>
                <a:spcPts val="0"/>
              </a:spcBef>
              <a:spcAft>
                <a:spcPts val="0"/>
              </a:spcAft>
              <a:buSzPts val="1100"/>
              <a:buChar char="●"/>
            </a:pPr>
            <a:r>
              <a:rPr lang="en" sz="1100"/>
              <a:t>When a listing has no reviews, an inquiry to this listing is more likely to be made in the Contact Me channel</a:t>
            </a:r>
            <a:endParaRPr sz="1100"/>
          </a:p>
          <a:p>
            <a:pPr indent="-298450" lvl="0" marL="457200" rtl="0" algn="l">
              <a:spcBef>
                <a:spcPts val="0"/>
              </a:spcBef>
              <a:spcAft>
                <a:spcPts val="0"/>
              </a:spcAft>
              <a:buSzPts val="1100"/>
              <a:buChar char="●"/>
            </a:pPr>
            <a:r>
              <a:rPr lang="en" sz="1100"/>
              <a:t>Listings with less than 5 reviews are most common for contact me and book it channels, whereas listings with 31 - 100 reviews are popular in instant book as well</a:t>
            </a:r>
            <a:endParaRPr sz="1100"/>
          </a:p>
          <a:p>
            <a:pPr indent="-298450" lvl="0" marL="457200" rtl="0" algn="l">
              <a:spcBef>
                <a:spcPts val="0"/>
              </a:spcBef>
              <a:spcAft>
                <a:spcPts val="0"/>
              </a:spcAft>
              <a:buSzPts val="1100"/>
              <a:buChar char="●"/>
            </a:pPr>
            <a:r>
              <a:rPr lang="en" sz="1100"/>
              <a:t>Majority (55%) of inquiries for listings with more than 100 reviews are made in instant book channel</a:t>
            </a:r>
            <a:endParaRPr sz="1100"/>
          </a:p>
          <a:p>
            <a:pPr indent="-298450" lvl="0" marL="457200" rtl="0" algn="l">
              <a:spcBef>
                <a:spcPts val="0"/>
              </a:spcBef>
              <a:spcAft>
                <a:spcPts val="0"/>
              </a:spcAft>
              <a:buSzPts val="1100"/>
              <a:buChar char="●"/>
            </a:pPr>
            <a:r>
              <a:rPr lang="en" sz="1100"/>
              <a:t>Inquiries made through instant book channel have more reviews on average</a:t>
            </a:r>
            <a:endParaRPr sz="1100"/>
          </a:p>
          <a:p>
            <a:pPr indent="0" lvl="0" marL="0" rtl="0" algn="l">
              <a:spcBef>
                <a:spcPts val="1600"/>
              </a:spcBef>
              <a:spcAft>
                <a:spcPts val="1600"/>
              </a:spcAft>
              <a:buNone/>
            </a:pPr>
            <a:r>
              <a:t/>
            </a:r>
            <a:endParaRPr sz="1100"/>
          </a:p>
        </p:txBody>
      </p:sp>
      <p:sp>
        <p:nvSpPr>
          <p:cNvPr id="179" name="Google Shape;179;p2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0" name="Google Shape;180;p25"/>
          <p:cNvPicPr preferRelativeResize="0"/>
          <p:nvPr/>
        </p:nvPicPr>
        <p:blipFill>
          <a:blip r:embed="rId3">
            <a:alphaModFix/>
          </a:blip>
          <a:stretch>
            <a:fillRect/>
          </a:stretch>
        </p:blipFill>
        <p:spPr>
          <a:xfrm>
            <a:off x="189275" y="1787500"/>
            <a:ext cx="3638050" cy="2130275"/>
          </a:xfrm>
          <a:prstGeom prst="rect">
            <a:avLst/>
          </a:prstGeom>
          <a:noFill/>
          <a:ln>
            <a:noFill/>
          </a:ln>
        </p:spPr>
      </p:pic>
      <p:pic>
        <p:nvPicPr>
          <p:cNvPr id="181" name="Google Shape;181;p25"/>
          <p:cNvPicPr preferRelativeResize="0"/>
          <p:nvPr/>
        </p:nvPicPr>
        <p:blipFill>
          <a:blip r:embed="rId4">
            <a:alphaModFix/>
          </a:blip>
          <a:stretch>
            <a:fillRect/>
          </a:stretch>
        </p:blipFill>
        <p:spPr>
          <a:xfrm>
            <a:off x="3797825" y="1858725"/>
            <a:ext cx="5303889" cy="2130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773325" y="12744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Univariate Analysis - </a:t>
            </a:r>
            <a:r>
              <a:rPr lang="en"/>
              <a:t>Lead time</a:t>
            </a:r>
            <a:endParaRPr/>
          </a:p>
        </p:txBody>
      </p:sp>
      <p:sp>
        <p:nvSpPr>
          <p:cNvPr id="187" name="Google Shape;187;p2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8" name="Google Shape;188;p26"/>
          <p:cNvPicPr preferRelativeResize="0"/>
          <p:nvPr/>
        </p:nvPicPr>
        <p:blipFill>
          <a:blip r:embed="rId3">
            <a:alphaModFix/>
          </a:blip>
          <a:stretch>
            <a:fillRect/>
          </a:stretch>
        </p:blipFill>
        <p:spPr>
          <a:xfrm>
            <a:off x="3824850" y="1874038"/>
            <a:ext cx="5120074" cy="2133600"/>
          </a:xfrm>
          <a:prstGeom prst="rect">
            <a:avLst/>
          </a:prstGeom>
          <a:noFill/>
          <a:ln>
            <a:noFill/>
          </a:ln>
        </p:spPr>
      </p:pic>
      <p:pic>
        <p:nvPicPr>
          <p:cNvPr id="189" name="Google Shape;189;p26"/>
          <p:cNvPicPr preferRelativeResize="0"/>
          <p:nvPr/>
        </p:nvPicPr>
        <p:blipFill>
          <a:blip r:embed="rId4">
            <a:alphaModFix/>
          </a:blip>
          <a:stretch>
            <a:fillRect/>
          </a:stretch>
        </p:blipFill>
        <p:spPr>
          <a:xfrm>
            <a:off x="361175" y="1856650"/>
            <a:ext cx="3434174" cy="2150975"/>
          </a:xfrm>
          <a:prstGeom prst="rect">
            <a:avLst/>
          </a:prstGeom>
          <a:noFill/>
          <a:ln>
            <a:noFill/>
          </a:ln>
        </p:spPr>
      </p:pic>
      <p:sp>
        <p:nvSpPr>
          <p:cNvPr id="190" name="Google Shape;190;p26"/>
          <p:cNvSpPr txBox="1"/>
          <p:nvPr/>
        </p:nvSpPr>
        <p:spPr>
          <a:xfrm>
            <a:off x="435000" y="4122700"/>
            <a:ext cx="8274000" cy="7596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Lead time ranges from 0 - 430 days for all inquiries, where the majority (75%) are shorter than 62 days </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Contact me channel has longer lead time(82 days) and instant book has shorter lead time (55 days) on average</a:t>
            </a:r>
            <a:endParaRPr sz="1300">
              <a:solidFill>
                <a:schemeClr val="accent1"/>
              </a:solidFill>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Univariate Analysis - </a:t>
            </a:r>
            <a:r>
              <a:rPr lang="en"/>
              <a:t>Duration of stay</a:t>
            </a:r>
            <a:endParaRPr/>
          </a:p>
        </p:txBody>
      </p:sp>
      <p:sp>
        <p:nvSpPr>
          <p:cNvPr id="196" name="Google Shape;196;p27"/>
          <p:cNvSpPr txBox="1"/>
          <p:nvPr>
            <p:ph idx="1" type="body"/>
          </p:nvPr>
        </p:nvSpPr>
        <p:spPr>
          <a:xfrm>
            <a:off x="729450" y="4153925"/>
            <a:ext cx="7688700" cy="704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majority (55%) of the inquiries are for 2-5 days of stays for all channels</a:t>
            </a:r>
            <a:endParaRPr/>
          </a:p>
          <a:p>
            <a:pPr indent="-311150" lvl="0" marL="457200" rtl="0" algn="l">
              <a:spcBef>
                <a:spcPts val="0"/>
              </a:spcBef>
              <a:spcAft>
                <a:spcPts val="0"/>
              </a:spcAft>
              <a:buSzPts val="1300"/>
              <a:buChar char="●"/>
            </a:pPr>
            <a:r>
              <a:rPr lang="en"/>
              <a:t>When the length of stay is longer than 15 days, this inquiry is more likely to be made in Contact Me channel as 73% of all such inquiries fall under Contact Me channel</a:t>
            </a:r>
            <a:endParaRPr/>
          </a:p>
          <a:p>
            <a:pPr indent="-311150" lvl="0" marL="457200" rtl="0" algn="l">
              <a:spcBef>
                <a:spcPts val="0"/>
              </a:spcBef>
              <a:spcAft>
                <a:spcPts val="0"/>
              </a:spcAft>
              <a:buSzPts val="1300"/>
              <a:buChar char="●"/>
            </a:pPr>
            <a:r>
              <a:rPr lang="en"/>
              <a:t>Contact me channel has longer length of stay than other channels on average</a:t>
            </a:r>
            <a:endParaRPr/>
          </a:p>
        </p:txBody>
      </p:sp>
      <p:sp>
        <p:nvSpPr>
          <p:cNvPr id="197" name="Google Shape;197;p2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8" name="Google Shape;198;p27"/>
          <p:cNvPicPr preferRelativeResize="0"/>
          <p:nvPr/>
        </p:nvPicPr>
        <p:blipFill>
          <a:blip r:embed="rId3">
            <a:alphaModFix/>
          </a:blip>
          <a:stretch>
            <a:fillRect/>
          </a:stretch>
        </p:blipFill>
        <p:spPr>
          <a:xfrm>
            <a:off x="0" y="1914850"/>
            <a:ext cx="4009525" cy="2163450"/>
          </a:xfrm>
          <a:prstGeom prst="rect">
            <a:avLst/>
          </a:prstGeom>
          <a:noFill/>
          <a:ln>
            <a:noFill/>
          </a:ln>
        </p:spPr>
      </p:pic>
      <p:pic>
        <p:nvPicPr>
          <p:cNvPr id="199" name="Google Shape;199;p27"/>
          <p:cNvPicPr preferRelativeResize="0"/>
          <p:nvPr/>
        </p:nvPicPr>
        <p:blipFill>
          <a:blip r:embed="rId4">
            <a:alphaModFix/>
          </a:blip>
          <a:stretch>
            <a:fillRect/>
          </a:stretch>
        </p:blipFill>
        <p:spPr>
          <a:xfrm>
            <a:off x="4009525" y="2025525"/>
            <a:ext cx="5131999" cy="2215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802875"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Univariate Analysis - </a:t>
            </a:r>
            <a:r>
              <a:rPr lang="en"/>
              <a:t>Guest size</a:t>
            </a:r>
            <a:endParaRPr/>
          </a:p>
        </p:txBody>
      </p:sp>
      <p:sp>
        <p:nvSpPr>
          <p:cNvPr id="205" name="Google Shape;205;p28"/>
          <p:cNvSpPr txBox="1"/>
          <p:nvPr>
            <p:ph idx="1" type="body"/>
          </p:nvPr>
        </p:nvSpPr>
        <p:spPr>
          <a:xfrm>
            <a:off x="613550" y="4199000"/>
            <a:ext cx="8332800" cy="927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86% of the inquiries are for no more than 4  guests and 38% of the inquiries are for 2 guests for all channels</a:t>
            </a:r>
            <a:endParaRPr/>
          </a:p>
          <a:p>
            <a:pPr indent="-311150" lvl="0" marL="457200" rtl="0" algn="l">
              <a:spcBef>
                <a:spcPts val="0"/>
              </a:spcBef>
              <a:spcAft>
                <a:spcPts val="0"/>
              </a:spcAft>
              <a:buSzPts val="1300"/>
              <a:buChar char="●"/>
            </a:pPr>
            <a:r>
              <a:rPr lang="en"/>
              <a:t>Inquiries for 2 guests are most common for 3 channels</a:t>
            </a:r>
            <a:endParaRPr/>
          </a:p>
          <a:p>
            <a:pPr indent="-311150" lvl="0" marL="457200" rtl="0" algn="l">
              <a:spcBef>
                <a:spcPts val="0"/>
              </a:spcBef>
              <a:spcAft>
                <a:spcPts val="0"/>
              </a:spcAft>
              <a:buSzPts val="1300"/>
              <a:buChar char="●"/>
            </a:pPr>
            <a:r>
              <a:rPr lang="en"/>
              <a:t>Contact me has higher average guest size (3) than instant book</a:t>
            </a:r>
            <a:endParaRPr/>
          </a:p>
        </p:txBody>
      </p:sp>
      <p:sp>
        <p:nvSpPr>
          <p:cNvPr id="206" name="Google Shape;206;p2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7" name="Google Shape;207;p28"/>
          <p:cNvPicPr preferRelativeResize="0"/>
          <p:nvPr/>
        </p:nvPicPr>
        <p:blipFill>
          <a:blip r:embed="rId3">
            <a:alphaModFix/>
          </a:blip>
          <a:stretch>
            <a:fillRect/>
          </a:stretch>
        </p:blipFill>
        <p:spPr>
          <a:xfrm>
            <a:off x="358875" y="1939875"/>
            <a:ext cx="3164375" cy="2040350"/>
          </a:xfrm>
          <a:prstGeom prst="rect">
            <a:avLst/>
          </a:prstGeom>
          <a:noFill/>
          <a:ln>
            <a:noFill/>
          </a:ln>
        </p:spPr>
      </p:pic>
      <p:pic>
        <p:nvPicPr>
          <p:cNvPr id="208" name="Google Shape;208;p28"/>
          <p:cNvPicPr preferRelativeResize="0"/>
          <p:nvPr/>
        </p:nvPicPr>
        <p:blipFill>
          <a:blip r:embed="rId4">
            <a:alphaModFix/>
          </a:blip>
          <a:stretch>
            <a:fillRect/>
          </a:stretch>
        </p:blipFill>
        <p:spPr>
          <a:xfrm>
            <a:off x="3562650" y="2029238"/>
            <a:ext cx="5338075" cy="199437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727650" y="1252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Univariate Analysis - </a:t>
            </a:r>
            <a:r>
              <a:rPr lang="en"/>
              <a:t>Reply time* </a:t>
            </a:r>
            <a:endParaRPr sz="1400"/>
          </a:p>
        </p:txBody>
      </p:sp>
      <p:sp>
        <p:nvSpPr>
          <p:cNvPr id="214" name="Google Shape;214;p29"/>
          <p:cNvSpPr txBox="1"/>
          <p:nvPr>
            <p:ph idx="1" type="body"/>
          </p:nvPr>
        </p:nvSpPr>
        <p:spPr>
          <a:xfrm>
            <a:off x="663075" y="3945700"/>
            <a:ext cx="7688700" cy="5352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95% of the inquiries in both channels are replied within 1 day</a:t>
            </a:r>
            <a:endParaRPr sz="1100"/>
          </a:p>
          <a:p>
            <a:pPr indent="-298450" lvl="0" marL="457200" rtl="0" algn="l">
              <a:spcBef>
                <a:spcPts val="0"/>
              </a:spcBef>
              <a:spcAft>
                <a:spcPts val="0"/>
              </a:spcAft>
              <a:buSzPts val="1100"/>
              <a:buChar char="●"/>
            </a:pPr>
            <a:r>
              <a:rPr lang="en" sz="1100"/>
              <a:t>14% of the inquiries are replied with in 1 - 3 hours</a:t>
            </a:r>
            <a:endParaRPr sz="1100"/>
          </a:p>
          <a:p>
            <a:pPr indent="-298450" lvl="0" marL="457200" rtl="0" algn="l">
              <a:spcBef>
                <a:spcPts val="0"/>
              </a:spcBef>
              <a:spcAft>
                <a:spcPts val="0"/>
              </a:spcAft>
              <a:buSzPts val="1100"/>
              <a:buChar char="●"/>
            </a:pPr>
            <a:r>
              <a:rPr lang="en" sz="1100"/>
              <a:t>Longest reply time is 6 days for contact me channel 410 days for book it channel</a:t>
            </a:r>
            <a:endParaRPr sz="1100"/>
          </a:p>
          <a:p>
            <a:pPr indent="-298450" lvl="0" marL="457200" rtl="0" algn="l">
              <a:spcBef>
                <a:spcPts val="0"/>
              </a:spcBef>
              <a:spcAft>
                <a:spcPts val="0"/>
              </a:spcAft>
              <a:buSzPts val="1100"/>
              <a:buChar char="●"/>
            </a:pPr>
            <a:r>
              <a:rPr lang="en" sz="1100"/>
              <a:t>Reply time in contact me channel is longer than book it channel on average</a:t>
            </a:r>
            <a:endParaRPr sz="1100"/>
          </a:p>
        </p:txBody>
      </p:sp>
      <p:sp>
        <p:nvSpPr>
          <p:cNvPr id="215" name="Google Shape;215;p2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6" name="Google Shape;216;p29"/>
          <p:cNvPicPr preferRelativeResize="0"/>
          <p:nvPr/>
        </p:nvPicPr>
        <p:blipFill>
          <a:blip r:embed="rId3">
            <a:alphaModFix/>
          </a:blip>
          <a:stretch>
            <a:fillRect/>
          </a:stretch>
        </p:blipFill>
        <p:spPr>
          <a:xfrm>
            <a:off x="4171825" y="1740775"/>
            <a:ext cx="4723947" cy="2009575"/>
          </a:xfrm>
          <a:prstGeom prst="rect">
            <a:avLst/>
          </a:prstGeom>
          <a:noFill/>
          <a:ln>
            <a:noFill/>
          </a:ln>
        </p:spPr>
      </p:pic>
      <p:pic>
        <p:nvPicPr>
          <p:cNvPr id="217" name="Google Shape;217;p29"/>
          <p:cNvPicPr preferRelativeResize="0"/>
          <p:nvPr/>
        </p:nvPicPr>
        <p:blipFill>
          <a:blip r:embed="rId4">
            <a:alphaModFix/>
          </a:blip>
          <a:stretch>
            <a:fillRect/>
          </a:stretch>
        </p:blipFill>
        <p:spPr>
          <a:xfrm>
            <a:off x="277750" y="1740775"/>
            <a:ext cx="3726525" cy="2136775"/>
          </a:xfrm>
          <a:prstGeom prst="rect">
            <a:avLst/>
          </a:prstGeom>
          <a:noFill/>
          <a:ln>
            <a:noFill/>
          </a:ln>
        </p:spPr>
      </p:pic>
      <p:sp>
        <p:nvSpPr>
          <p:cNvPr id="218" name="Google Shape;218;p29"/>
          <p:cNvSpPr txBox="1"/>
          <p:nvPr/>
        </p:nvSpPr>
        <p:spPr>
          <a:xfrm>
            <a:off x="5550300" y="4836000"/>
            <a:ext cx="3063000" cy="1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accent1"/>
                </a:solidFill>
                <a:latin typeface="Lato"/>
                <a:ea typeface="Lato"/>
                <a:cs typeface="Lato"/>
                <a:sym typeface="Lato"/>
              </a:rPr>
              <a:t>*Inquiries where reply time = accept time are filtered out </a:t>
            </a:r>
            <a:endParaRPr sz="400">
              <a:solidFill>
                <a:schemeClr val="accen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0"/>
          <p:cNvSpPr txBox="1"/>
          <p:nvPr>
            <p:ph type="title"/>
          </p:nvPr>
        </p:nvSpPr>
        <p:spPr>
          <a:xfrm>
            <a:off x="531750" y="1135000"/>
            <a:ext cx="8487600" cy="6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Bivariate Analysis - # </a:t>
            </a:r>
            <a:r>
              <a:rPr lang="en" sz="2400"/>
              <a:t>Interactions* and Booking Rate</a:t>
            </a:r>
            <a:r>
              <a:rPr lang="en" sz="1800"/>
              <a:t> </a:t>
            </a:r>
            <a:endParaRPr sz="1800"/>
          </a:p>
          <a:p>
            <a:pPr indent="0" lvl="0" marL="0" rtl="0" algn="l">
              <a:spcBef>
                <a:spcPts val="0"/>
              </a:spcBef>
              <a:spcAft>
                <a:spcPts val="0"/>
              </a:spcAft>
              <a:buNone/>
            </a:pPr>
            <a:r>
              <a:t/>
            </a:r>
            <a:endParaRPr sz="2400"/>
          </a:p>
        </p:txBody>
      </p:sp>
      <p:sp>
        <p:nvSpPr>
          <p:cNvPr id="224" name="Google Shape;224;p30"/>
          <p:cNvSpPr txBox="1"/>
          <p:nvPr>
            <p:ph idx="1" type="body"/>
          </p:nvPr>
        </p:nvSpPr>
        <p:spPr>
          <a:xfrm>
            <a:off x="309600" y="3543063"/>
            <a:ext cx="8834400" cy="957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Majority (65%) of the inquiries that have no more than 3 interactions fall under Contact Me channel</a:t>
            </a:r>
            <a:endParaRPr/>
          </a:p>
          <a:p>
            <a:pPr indent="-311150" lvl="0" marL="457200" rtl="0" algn="l">
              <a:spcBef>
                <a:spcPts val="0"/>
              </a:spcBef>
              <a:spcAft>
                <a:spcPts val="0"/>
              </a:spcAft>
              <a:buSzPts val="1300"/>
              <a:buChar char="●"/>
            </a:pPr>
            <a:r>
              <a:rPr lang="en"/>
              <a:t>More interactions are associated with higher booking rate for both channels, while the effect is stronger for book it channel </a:t>
            </a:r>
            <a:endParaRPr/>
          </a:p>
          <a:p>
            <a:pPr indent="-311150" lvl="0" marL="457200" rtl="0" algn="l">
              <a:spcBef>
                <a:spcPts val="0"/>
              </a:spcBef>
              <a:spcAft>
                <a:spcPts val="0"/>
              </a:spcAft>
              <a:buSzPts val="1300"/>
              <a:buChar char="●"/>
            </a:pPr>
            <a:r>
              <a:rPr lang="en"/>
              <a:t>After 25 interactions for contact me channel and after 20 interactions for book it channel, the increase starts to slow down</a:t>
            </a:r>
            <a:endParaRPr/>
          </a:p>
        </p:txBody>
      </p:sp>
      <p:sp>
        <p:nvSpPr>
          <p:cNvPr id="225" name="Google Shape;225;p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6" name="Google Shape;226;p30"/>
          <p:cNvSpPr txBox="1"/>
          <p:nvPr/>
        </p:nvSpPr>
        <p:spPr>
          <a:xfrm>
            <a:off x="531750" y="4795450"/>
            <a:ext cx="8656500" cy="3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ato"/>
                <a:ea typeface="Lato"/>
                <a:cs typeface="Lato"/>
                <a:sym typeface="Lato"/>
              </a:rPr>
              <a:t>* The dataset provided has no flag for us to differentiation when an interaction has been made, therefore interactions include interactions both before and after a booking has been made.</a:t>
            </a:r>
            <a:endParaRPr sz="800">
              <a:latin typeface="Lato"/>
              <a:ea typeface="Lato"/>
              <a:cs typeface="Lato"/>
              <a:sym typeface="Lato"/>
            </a:endParaRPr>
          </a:p>
        </p:txBody>
      </p:sp>
      <p:pic>
        <p:nvPicPr>
          <p:cNvPr id="227" name="Google Shape;227;p30"/>
          <p:cNvPicPr preferRelativeResize="0"/>
          <p:nvPr/>
        </p:nvPicPr>
        <p:blipFill>
          <a:blip r:embed="rId3">
            <a:alphaModFix/>
          </a:blip>
          <a:stretch>
            <a:fillRect/>
          </a:stretch>
        </p:blipFill>
        <p:spPr>
          <a:xfrm>
            <a:off x="1002875" y="1617625"/>
            <a:ext cx="3350149" cy="1908250"/>
          </a:xfrm>
          <a:prstGeom prst="rect">
            <a:avLst/>
          </a:prstGeom>
          <a:noFill/>
          <a:ln>
            <a:noFill/>
          </a:ln>
        </p:spPr>
      </p:pic>
      <p:pic>
        <p:nvPicPr>
          <p:cNvPr id="228" name="Google Shape;228;p30"/>
          <p:cNvPicPr preferRelativeResize="0"/>
          <p:nvPr/>
        </p:nvPicPr>
        <p:blipFill>
          <a:blip r:embed="rId4">
            <a:alphaModFix/>
          </a:blip>
          <a:stretch>
            <a:fillRect/>
          </a:stretch>
        </p:blipFill>
        <p:spPr>
          <a:xfrm>
            <a:off x="4737300" y="1600413"/>
            <a:ext cx="3430817" cy="1942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805500" y="1237525"/>
            <a:ext cx="7571700" cy="6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Bivariate Analysis - # </a:t>
            </a:r>
            <a:r>
              <a:rPr lang="en" sz="2400"/>
              <a:t>Reviews and Booking R</a:t>
            </a:r>
            <a:r>
              <a:rPr lang="en" sz="2400"/>
              <a:t>ate</a:t>
            </a:r>
            <a:endParaRPr sz="2400"/>
          </a:p>
        </p:txBody>
      </p:sp>
      <p:sp>
        <p:nvSpPr>
          <p:cNvPr id="234" name="Google Shape;234;p31"/>
          <p:cNvSpPr txBox="1"/>
          <p:nvPr>
            <p:ph idx="1" type="body"/>
          </p:nvPr>
        </p:nvSpPr>
        <p:spPr>
          <a:xfrm>
            <a:off x="250825" y="3846825"/>
            <a:ext cx="8509800" cy="1160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70% inquiries made in contact me channel were for listings with no more than 5 reviews with booking rate less than 7%</a:t>
            </a:r>
            <a:endParaRPr sz="1200"/>
          </a:p>
          <a:p>
            <a:pPr indent="-304800" lvl="0" marL="457200" rtl="0" algn="l">
              <a:spcBef>
                <a:spcPts val="0"/>
              </a:spcBef>
              <a:spcAft>
                <a:spcPts val="0"/>
              </a:spcAft>
              <a:buSzPts val="1200"/>
              <a:buChar char="●"/>
            </a:pPr>
            <a:r>
              <a:rPr lang="en" sz="1200"/>
              <a:t>53% inquiries made in book it channel were for listings with no more than 5 reviews with booking rate less than 40%</a:t>
            </a:r>
            <a:endParaRPr sz="1200"/>
          </a:p>
          <a:p>
            <a:pPr indent="-304800" lvl="0" marL="457200" rtl="0" algn="l">
              <a:spcBef>
                <a:spcPts val="0"/>
              </a:spcBef>
              <a:spcAft>
                <a:spcPts val="0"/>
              </a:spcAft>
              <a:buSzPts val="1200"/>
              <a:buChar char="●"/>
            </a:pPr>
            <a:r>
              <a:rPr lang="en" sz="1200"/>
              <a:t>Having at least 11 reviews drives booking rate up to 13% in contact me channel and 65% in book it channel </a:t>
            </a:r>
            <a:endParaRPr sz="1200"/>
          </a:p>
          <a:p>
            <a:pPr indent="-304800" lvl="0" marL="457200" rtl="0" algn="l">
              <a:spcBef>
                <a:spcPts val="0"/>
              </a:spcBef>
              <a:spcAft>
                <a:spcPts val="0"/>
              </a:spcAft>
              <a:buSzPts val="1200"/>
              <a:buChar char="●"/>
            </a:pPr>
            <a:r>
              <a:rPr lang="en" sz="1200"/>
              <a:t>Having more than 50 reviews drives booking rate up to 78% and reaches 85% when review &gt; 100, in book it channel</a:t>
            </a:r>
            <a:endParaRPr sz="1200"/>
          </a:p>
          <a:p>
            <a:pPr indent="-304800" lvl="0" marL="457200" rtl="0" algn="l">
              <a:spcBef>
                <a:spcPts val="0"/>
              </a:spcBef>
              <a:spcAft>
                <a:spcPts val="0"/>
              </a:spcAft>
              <a:buSzPts val="1200"/>
              <a:buChar char="●"/>
            </a:pPr>
            <a:r>
              <a:rPr lang="en" sz="1200"/>
              <a:t>However, booking rate starts to decline after 100 reviews for contact me channel </a:t>
            </a:r>
            <a:endParaRPr sz="1200"/>
          </a:p>
        </p:txBody>
      </p:sp>
      <p:sp>
        <p:nvSpPr>
          <p:cNvPr id="235" name="Google Shape;235;p3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6" name="Google Shape;236;p31"/>
          <p:cNvPicPr preferRelativeResize="0"/>
          <p:nvPr/>
        </p:nvPicPr>
        <p:blipFill>
          <a:blip r:embed="rId3">
            <a:alphaModFix/>
          </a:blip>
          <a:stretch>
            <a:fillRect/>
          </a:stretch>
        </p:blipFill>
        <p:spPr>
          <a:xfrm>
            <a:off x="707600" y="1796863"/>
            <a:ext cx="3517656" cy="2006875"/>
          </a:xfrm>
          <a:prstGeom prst="rect">
            <a:avLst/>
          </a:prstGeom>
          <a:noFill/>
          <a:ln>
            <a:noFill/>
          </a:ln>
        </p:spPr>
      </p:pic>
      <p:pic>
        <p:nvPicPr>
          <p:cNvPr id="237" name="Google Shape;237;p31"/>
          <p:cNvPicPr preferRelativeResize="0"/>
          <p:nvPr/>
        </p:nvPicPr>
        <p:blipFill>
          <a:blip r:embed="rId4">
            <a:alphaModFix/>
          </a:blip>
          <a:stretch>
            <a:fillRect/>
          </a:stretch>
        </p:blipFill>
        <p:spPr>
          <a:xfrm>
            <a:off x="4638374" y="1796875"/>
            <a:ext cx="3290620" cy="1869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802750" y="1397100"/>
            <a:ext cx="3394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t>Introduction</a:t>
            </a:r>
            <a:endParaRPr sz="2100"/>
          </a:p>
        </p:txBody>
      </p:sp>
      <p:sp>
        <p:nvSpPr>
          <p:cNvPr id="94" name="Google Shape;94;p14"/>
          <p:cNvSpPr txBox="1"/>
          <p:nvPr/>
        </p:nvSpPr>
        <p:spPr>
          <a:xfrm>
            <a:off x="921875" y="2751050"/>
            <a:ext cx="6968700" cy="7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1"/>
                </a:solidFill>
                <a:latin typeface="Lato"/>
                <a:ea typeface="Lato"/>
                <a:cs typeface="Lato"/>
                <a:sym typeface="Lato"/>
              </a:rPr>
              <a:t>The goal of this analysis is to identify opportunities to increase successful guest-host matching in Rio de Janeiro using the datasets provided.</a:t>
            </a:r>
            <a:endParaRPr sz="1600">
              <a:solidFill>
                <a:schemeClr val="accent1"/>
              </a:solidFill>
              <a:latin typeface="Lato"/>
              <a:ea typeface="Lato"/>
              <a:cs typeface="Lato"/>
              <a:sym typeface="Lato"/>
            </a:endParaRPr>
          </a:p>
        </p:txBody>
      </p:sp>
      <p:sp>
        <p:nvSpPr>
          <p:cNvPr id="95" name="Google Shape;95;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Bivariate Analysis - </a:t>
            </a:r>
            <a:r>
              <a:rPr lang="en" sz="2400"/>
              <a:t>Lead time and Booking Rate</a:t>
            </a:r>
            <a:endParaRPr sz="2400"/>
          </a:p>
        </p:txBody>
      </p:sp>
      <p:sp>
        <p:nvSpPr>
          <p:cNvPr id="243" name="Google Shape;243;p32"/>
          <p:cNvSpPr txBox="1"/>
          <p:nvPr>
            <p:ph idx="1" type="body"/>
          </p:nvPr>
        </p:nvSpPr>
        <p:spPr>
          <a:xfrm>
            <a:off x="162325" y="4022550"/>
            <a:ext cx="9033300" cy="1010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27% of inquiries made within 1 day before check in are in contact me channel, and 33% in book it channel</a:t>
            </a:r>
            <a:endParaRPr/>
          </a:p>
          <a:p>
            <a:pPr indent="-311150" lvl="0" marL="457200" rtl="0" algn="l">
              <a:spcBef>
                <a:spcPts val="0"/>
              </a:spcBef>
              <a:spcAft>
                <a:spcPts val="0"/>
              </a:spcAft>
              <a:buSzPts val="1300"/>
              <a:buChar char="●"/>
            </a:pPr>
            <a:r>
              <a:rPr lang="en"/>
              <a:t>For book it channel, inquiries made closer to checkin date have higher booking rate overall, except for inquiries made 41 - 50 days before check in, whose success rate (65%) is the same as inquiries made 2 -3 days before check in </a:t>
            </a:r>
            <a:endParaRPr/>
          </a:p>
          <a:p>
            <a:pPr indent="-311150" lvl="0" marL="457200" rtl="0" algn="l">
              <a:spcBef>
                <a:spcPts val="0"/>
              </a:spcBef>
              <a:spcAft>
                <a:spcPts val="0"/>
              </a:spcAft>
              <a:buSzPts val="1300"/>
              <a:buChar char="●"/>
            </a:pPr>
            <a:r>
              <a:rPr lang="en"/>
              <a:t>Lead time has no strong impact on success for contact me channel</a:t>
            </a:r>
            <a:endParaRPr/>
          </a:p>
        </p:txBody>
      </p:sp>
      <p:sp>
        <p:nvSpPr>
          <p:cNvPr id="244" name="Google Shape;244;p3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5" name="Google Shape;245;p32"/>
          <p:cNvPicPr preferRelativeResize="0"/>
          <p:nvPr/>
        </p:nvPicPr>
        <p:blipFill>
          <a:blip r:embed="rId3">
            <a:alphaModFix/>
          </a:blip>
          <a:stretch>
            <a:fillRect/>
          </a:stretch>
        </p:blipFill>
        <p:spPr>
          <a:xfrm>
            <a:off x="661250" y="1899125"/>
            <a:ext cx="3708067" cy="2123425"/>
          </a:xfrm>
          <a:prstGeom prst="rect">
            <a:avLst/>
          </a:prstGeom>
          <a:noFill/>
          <a:ln>
            <a:noFill/>
          </a:ln>
        </p:spPr>
      </p:pic>
      <p:pic>
        <p:nvPicPr>
          <p:cNvPr id="246" name="Google Shape;246;p32"/>
          <p:cNvPicPr preferRelativeResize="0"/>
          <p:nvPr/>
        </p:nvPicPr>
        <p:blipFill>
          <a:blip r:embed="rId4">
            <a:alphaModFix/>
          </a:blip>
          <a:stretch>
            <a:fillRect/>
          </a:stretch>
        </p:blipFill>
        <p:spPr>
          <a:xfrm>
            <a:off x="4572001" y="1930050"/>
            <a:ext cx="3680424" cy="2059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729450" y="1230175"/>
            <a:ext cx="8414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Bivariate Analysis - </a:t>
            </a:r>
            <a:r>
              <a:rPr lang="en" sz="2400"/>
              <a:t>Duration of Stay and Booking Rate</a:t>
            </a:r>
            <a:endParaRPr sz="2400"/>
          </a:p>
        </p:txBody>
      </p:sp>
      <p:sp>
        <p:nvSpPr>
          <p:cNvPr id="252" name="Google Shape;252;p33"/>
          <p:cNvSpPr txBox="1"/>
          <p:nvPr>
            <p:ph idx="1" type="body"/>
          </p:nvPr>
        </p:nvSpPr>
        <p:spPr>
          <a:xfrm>
            <a:off x="969400" y="4003913"/>
            <a:ext cx="8115600" cy="722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majority (61%) of trips longer than 7 days are in contact me channel</a:t>
            </a:r>
            <a:endParaRPr/>
          </a:p>
          <a:p>
            <a:pPr indent="-311150" lvl="0" marL="457200" rtl="0" algn="l">
              <a:spcBef>
                <a:spcPts val="0"/>
              </a:spcBef>
              <a:spcAft>
                <a:spcPts val="0"/>
              </a:spcAft>
              <a:buSzPts val="1300"/>
              <a:buChar char="●"/>
            </a:pPr>
            <a:r>
              <a:rPr lang="en"/>
              <a:t>Trips of 2 or 3 days are most likely to be booked for both channels</a:t>
            </a:r>
            <a:endParaRPr/>
          </a:p>
          <a:p>
            <a:pPr indent="-311150" lvl="0" marL="457200" rtl="0" algn="l">
              <a:spcBef>
                <a:spcPts val="0"/>
              </a:spcBef>
              <a:spcAft>
                <a:spcPts val="0"/>
              </a:spcAft>
              <a:buSzPts val="1300"/>
              <a:buChar char="●"/>
            </a:pPr>
            <a:r>
              <a:rPr lang="en"/>
              <a:t>The longer the stay, the lower the success rate for Book it channel</a:t>
            </a:r>
            <a:endParaRPr/>
          </a:p>
          <a:p>
            <a:pPr indent="-311150" lvl="0" marL="457200" rtl="0" algn="l">
              <a:spcBef>
                <a:spcPts val="0"/>
              </a:spcBef>
              <a:spcAft>
                <a:spcPts val="0"/>
              </a:spcAft>
              <a:buSzPts val="1300"/>
              <a:buChar char="●"/>
            </a:pPr>
            <a:r>
              <a:rPr lang="en"/>
              <a:t>Success rate starts to decline when trips are longer than 7 days for book it channel</a:t>
            </a:r>
            <a:endParaRPr/>
          </a:p>
        </p:txBody>
      </p:sp>
      <p:sp>
        <p:nvSpPr>
          <p:cNvPr id="253" name="Google Shape;253;p3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4" name="Google Shape;254;p33"/>
          <p:cNvPicPr preferRelativeResize="0"/>
          <p:nvPr/>
        </p:nvPicPr>
        <p:blipFill>
          <a:blip r:embed="rId3">
            <a:alphaModFix/>
          </a:blip>
          <a:stretch>
            <a:fillRect/>
          </a:stretch>
        </p:blipFill>
        <p:spPr>
          <a:xfrm>
            <a:off x="729450" y="1888250"/>
            <a:ext cx="3690596" cy="2092125"/>
          </a:xfrm>
          <a:prstGeom prst="rect">
            <a:avLst/>
          </a:prstGeom>
          <a:noFill/>
          <a:ln>
            <a:noFill/>
          </a:ln>
        </p:spPr>
      </p:pic>
      <p:pic>
        <p:nvPicPr>
          <p:cNvPr id="255" name="Google Shape;255;p33"/>
          <p:cNvPicPr preferRelativeResize="0"/>
          <p:nvPr/>
        </p:nvPicPr>
        <p:blipFill>
          <a:blip r:embed="rId4">
            <a:alphaModFix/>
          </a:blip>
          <a:stretch>
            <a:fillRect/>
          </a:stretch>
        </p:blipFill>
        <p:spPr>
          <a:xfrm>
            <a:off x="4729150" y="1904838"/>
            <a:ext cx="3642160" cy="2058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670600" y="1247900"/>
            <a:ext cx="8414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Bivariate Analysis - </a:t>
            </a:r>
            <a:r>
              <a:rPr lang="en" sz="2400"/>
              <a:t>Message Length and Booking rate</a:t>
            </a:r>
            <a:endParaRPr sz="2400"/>
          </a:p>
        </p:txBody>
      </p:sp>
      <p:sp>
        <p:nvSpPr>
          <p:cNvPr id="261" name="Google Shape;261;p34"/>
          <p:cNvSpPr txBox="1"/>
          <p:nvPr>
            <p:ph idx="1" type="body"/>
          </p:nvPr>
        </p:nvSpPr>
        <p:spPr>
          <a:xfrm>
            <a:off x="541775" y="3697175"/>
            <a:ext cx="8178600" cy="1015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18% of the inquires in contact me channel contains 100 -150 characters, 23% of the inquiries on book it channel contains less than 1 characters</a:t>
            </a:r>
            <a:endParaRPr sz="1100"/>
          </a:p>
          <a:p>
            <a:pPr indent="-298450" lvl="0" marL="457200" rtl="0" algn="l">
              <a:spcBef>
                <a:spcPts val="0"/>
              </a:spcBef>
              <a:spcAft>
                <a:spcPts val="0"/>
              </a:spcAft>
              <a:buSzPts val="1100"/>
              <a:buChar char="●"/>
            </a:pPr>
            <a:r>
              <a:rPr lang="en" sz="1100"/>
              <a:t>Longer(&gt;50 characters) messages tend to be sent in contact me channel, short (&lt;20 characters) tend to be sent in book it channel</a:t>
            </a:r>
            <a:endParaRPr sz="1100"/>
          </a:p>
          <a:p>
            <a:pPr indent="-298450" lvl="0" marL="457200" rtl="0" algn="l">
              <a:spcBef>
                <a:spcPts val="0"/>
              </a:spcBef>
              <a:spcAft>
                <a:spcPts val="0"/>
              </a:spcAft>
              <a:buSzPts val="1100"/>
              <a:buChar char="●"/>
            </a:pPr>
            <a:r>
              <a:rPr lang="en" sz="1100"/>
              <a:t>Longer messages are associated with higher booking rate for contact me channel, but the increase is slow</a:t>
            </a:r>
            <a:endParaRPr sz="1100"/>
          </a:p>
          <a:p>
            <a:pPr indent="-298450" lvl="0" marL="457200" rtl="0" algn="l">
              <a:spcBef>
                <a:spcPts val="0"/>
              </a:spcBef>
              <a:spcAft>
                <a:spcPts val="0"/>
              </a:spcAft>
              <a:buSzPts val="1100"/>
              <a:buChar char="●"/>
            </a:pPr>
            <a:r>
              <a:rPr lang="en" sz="1100"/>
              <a:t>For book it channel, messages with either 20 - 50 or 300 -  400 characters are most likely to be booked, otherwise there is not a obvious trend between message length and booking rate</a:t>
            </a:r>
            <a:endParaRPr sz="1100"/>
          </a:p>
        </p:txBody>
      </p:sp>
      <p:sp>
        <p:nvSpPr>
          <p:cNvPr id="262" name="Google Shape;262;p3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3" name="Google Shape;263;p34"/>
          <p:cNvPicPr preferRelativeResize="0"/>
          <p:nvPr/>
        </p:nvPicPr>
        <p:blipFill>
          <a:blip r:embed="rId3">
            <a:alphaModFix/>
          </a:blip>
          <a:stretch>
            <a:fillRect/>
          </a:stretch>
        </p:blipFill>
        <p:spPr>
          <a:xfrm>
            <a:off x="729450" y="1819938"/>
            <a:ext cx="3534800" cy="1989750"/>
          </a:xfrm>
          <a:prstGeom prst="rect">
            <a:avLst/>
          </a:prstGeom>
          <a:noFill/>
          <a:ln>
            <a:noFill/>
          </a:ln>
        </p:spPr>
      </p:pic>
      <p:pic>
        <p:nvPicPr>
          <p:cNvPr id="264" name="Google Shape;264;p34"/>
          <p:cNvPicPr preferRelativeResize="0"/>
          <p:nvPr/>
        </p:nvPicPr>
        <p:blipFill>
          <a:blip r:embed="rId4">
            <a:alphaModFix/>
          </a:blip>
          <a:stretch>
            <a:fillRect/>
          </a:stretch>
        </p:blipFill>
        <p:spPr>
          <a:xfrm>
            <a:off x="4572002" y="1748150"/>
            <a:ext cx="3603000" cy="2030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Bivariate Analysis - </a:t>
            </a:r>
            <a:r>
              <a:rPr lang="en" sz="2400"/>
              <a:t>Guest Size and Booking Rate</a:t>
            </a:r>
            <a:endParaRPr sz="2400"/>
          </a:p>
          <a:p>
            <a:pPr indent="0" lvl="0" marL="0" rtl="0" algn="l">
              <a:spcBef>
                <a:spcPts val="0"/>
              </a:spcBef>
              <a:spcAft>
                <a:spcPts val="0"/>
              </a:spcAft>
              <a:buNone/>
            </a:pPr>
            <a:r>
              <a:t/>
            </a:r>
            <a:endParaRPr sz="2400"/>
          </a:p>
        </p:txBody>
      </p:sp>
      <p:sp>
        <p:nvSpPr>
          <p:cNvPr id="270" name="Google Shape;270;p35"/>
          <p:cNvSpPr txBox="1"/>
          <p:nvPr>
            <p:ph idx="1" type="body"/>
          </p:nvPr>
        </p:nvSpPr>
        <p:spPr>
          <a:xfrm>
            <a:off x="604800" y="3798200"/>
            <a:ext cx="8222100" cy="726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majority (36%) of single guests chose book it channel, whereas contact me channel dominates over other guest sizes</a:t>
            </a:r>
            <a:endParaRPr/>
          </a:p>
          <a:p>
            <a:pPr indent="-311150" lvl="0" marL="457200" rtl="0" algn="l">
              <a:spcBef>
                <a:spcPts val="0"/>
              </a:spcBef>
              <a:spcAft>
                <a:spcPts val="0"/>
              </a:spcAft>
              <a:buSzPts val="1300"/>
              <a:buChar char="●"/>
            </a:pPr>
            <a:r>
              <a:rPr lang="en"/>
              <a:t>Inquiries for single guest have the highest success rate for in book it channel</a:t>
            </a:r>
            <a:endParaRPr/>
          </a:p>
          <a:p>
            <a:pPr indent="-311150" lvl="0" marL="457200" rtl="0" algn="l">
              <a:spcBef>
                <a:spcPts val="0"/>
              </a:spcBef>
              <a:spcAft>
                <a:spcPts val="0"/>
              </a:spcAft>
              <a:buSzPts val="1300"/>
              <a:buChar char="●"/>
            </a:pPr>
            <a:r>
              <a:rPr lang="en"/>
              <a:t>More guests are associated with low booking rate for both channels </a:t>
            </a:r>
            <a:endParaRPr/>
          </a:p>
        </p:txBody>
      </p:sp>
      <p:sp>
        <p:nvSpPr>
          <p:cNvPr id="271" name="Google Shape;271;p3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2" name="Google Shape;272;p35"/>
          <p:cNvPicPr preferRelativeResize="0"/>
          <p:nvPr/>
        </p:nvPicPr>
        <p:blipFill>
          <a:blip r:embed="rId3">
            <a:alphaModFix/>
          </a:blip>
          <a:stretch>
            <a:fillRect/>
          </a:stretch>
        </p:blipFill>
        <p:spPr>
          <a:xfrm>
            <a:off x="926675" y="1853850"/>
            <a:ext cx="3301992" cy="1859575"/>
          </a:xfrm>
          <a:prstGeom prst="rect">
            <a:avLst/>
          </a:prstGeom>
          <a:noFill/>
          <a:ln>
            <a:noFill/>
          </a:ln>
        </p:spPr>
      </p:pic>
      <p:pic>
        <p:nvPicPr>
          <p:cNvPr id="273" name="Google Shape;273;p35"/>
          <p:cNvPicPr preferRelativeResize="0"/>
          <p:nvPr/>
        </p:nvPicPr>
        <p:blipFill>
          <a:blip r:embed="rId4">
            <a:alphaModFix/>
          </a:blip>
          <a:stretch>
            <a:fillRect/>
          </a:stretch>
        </p:blipFill>
        <p:spPr>
          <a:xfrm>
            <a:off x="4473575" y="1826975"/>
            <a:ext cx="3302000" cy="188483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6"/>
          <p:cNvSpPr txBox="1"/>
          <p:nvPr>
            <p:ph type="title"/>
          </p:nvPr>
        </p:nvSpPr>
        <p:spPr>
          <a:xfrm>
            <a:off x="727650" y="1244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Bivariate Analysis - </a:t>
            </a:r>
            <a:r>
              <a:rPr lang="en" sz="2400"/>
              <a:t>Reply Time* and Booking Rate </a:t>
            </a:r>
            <a:endParaRPr sz="2400"/>
          </a:p>
        </p:txBody>
      </p:sp>
      <p:sp>
        <p:nvSpPr>
          <p:cNvPr id="279" name="Google Shape;279;p36"/>
          <p:cNvSpPr txBox="1"/>
          <p:nvPr>
            <p:ph idx="1" type="body"/>
          </p:nvPr>
        </p:nvSpPr>
        <p:spPr>
          <a:xfrm>
            <a:off x="339325" y="3645625"/>
            <a:ext cx="8664900" cy="1147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Contact me channel dominates over all reply time bins</a:t>
            </a:r>
            <a:endParaRPr sz="1200"/>
          </a:p>
          <a:p>
            <a:pPr indent="-304800" lvl="0" marL="457200" rtl="0" algn="l">
              <a:spcBef>
                <a:spcPts val="0"/>
              </a:spcBef>
              <a:spcAft>
                <a:spcPts val="0"/>
              </a:spcAft>
              <a:buSzPts val="1200"/>
              <a:buChar char="●"/>
            </a:pPr>
            <a:r>
              <a:rPr lang="en" sz="1200"/>
              <a:t>Longer reply time is associated with lower booking rate for both channels, whereas the decrease  is much stronger in book it channel</a:t>
            </a:r>
            <a:endParaRPr sz="1200"/>
          </a:p>
          <a:p>
            <a:pPr indent="-304800" lvl="0" marL="457200" rtl="0" algn="l">
              <a:spcBef>
                <a:spcPts val="0"/>
              </a:spcBef>
              <a:spcAft>
                <a:spcPts val="0"/>
              </a:spcAft>
              <a:buSzPts val="1200"/>
              <a:buChar char="●"/>
            </a:pPr>
            <a:r>
              <a:rPr lang="en" sz="1200"/>
              <a:t>Inquiries replied within 30 mins are most likely to be booked for both channels</a:t>
            </a:r>
            <a:endParaRPr sz="1200"/>
          </a:p>
          <a:p>
            <a:pPr indent="-304800" lvl="0" marL="457200" rtl="0" algn="l">
              <a:spcBef>
                <a:spcPts val="0"/>
              </a:spcBef>
              <a:spcAft>
                <a:spcPts val="0"/>
              </a:spcAft>
              <a:buSzPts val="1200"/>
              <a:buChar char="●"/>
            </a:pPr>
            <a:r>
              <a:rPr lang="en" sz="1200"/>
              <a:t>In book it channel, replies time longer than 1 hour drags booking rate below 70%, those longer than 12 hours drags booking rate below 50%</a:t>
            </a:r>
            <a:endParaRPr sz="1200"/>
          </a:p>
        </p:txBody>
      </p:sp>
      <p:sp>
        <p:nvSpPr>
          <p:cNvPr id="280" name="Google Shape;280;p3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1" name="Google Shape;281;p36"/>
          <p:cNvPicPr preferRelativeResize="0"/>
          <p:nvPr/>
        </p:nvPicPr>
        <p:blipFill>
          <a:blip r:embed="rId3">
            <a:alphaModFix/>
          </a:blip>
          <a:stretch>
            <a:fillRect/>
          </a:stretch>
        </p:blipFill>
        <p:spPr>
          <a:xfrm>
            <a:off x="781075" y="1679900"/>
            <a:ext cx="3538420" cy="2002600"/>
          </a:xfrm>
          <a:prstGeom prst="rect">
            <a:avLst/>
          </a:prstGeom>
          <a:noFill/>
          <a:ln>
            <a:noFill/>
          </a:ln>
        </p:spPr>
      </p:pic>
      <p:pic>
        <p:nvPicPr>
          <p:cNvPr id="282" name="Google Shape;282;p36"/>
          <p:cNvPicPr preferRelativeResize="0"/>
          <p:nvPr/>
        </p:nvPicPr>
        <p:blipFill>
          <a:blip r:embed="rId4">
            <a:alphaModFix/>
          </a:blip>
          <a:stretch>
            <a:fillRect/>
          </a:stretch>
        </p:blipFill>
        <p:spPr>
          <a:xfrm>
            <a:off x="4645725" y="1746025"/>
            <a:ext cx="3538425" cy="1973341"/>
          </a:xfrm>
          <a:prstGeom prst="rect">
            <a:avLst/>
          </a:prstGeom>
          <a:noFill/>
          <a:ln>
            <a:noFill/>
          </a:ln>
        </p:spPr>
      </p:pic>
      <p:sp>
        <p:nvSpPr>
          <p:cNvPr id="283" name="Google Shape;283;p36"/>
          <p:cNvSpPr txBox="1"/>
          <p:nvPr/>
        </p:nvSpPr>
        <p:spPr>
          <a:xfrm>
            <a:off x="5611875" y="4865500"/>
            <a:ext cx="3163500" cy="1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accent1"/>
                </a:solidFill>
                <a:latin typeface="Lato"/>
                <a:ea typeface="Lato"/>
                <a:cs typeface="Lato"/>
                <a:sym typeface="Lato"/>
              </a:rPr>
              <a:t>*Inquiries where reply time = accept time are filtered out </a:t>
            </a:r>
            <a:endParaRPr>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7"/>
          <p:cNvSpPr txBox="1"/>
          <p:nvPr>
            <p:ph type="title"/>
          </p:nvPr>
        </p:nvSpPr>
        <p:spPr>
          <a:xfrm>
            <a:off x="725325" y="1254975"/>
            <a:ext cx="80478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Bivariate Analysis - </a:t>
            </a:r>
            <a:r>
              <a:rPr lang="en"/>
              <a:t>Accept time and Booking rate  </a:t>
            </a:r>
            <a:endParaRPr/>
          </a:p>
        </p:txBody>
      </p:sp>
      <p:sp>
        <p:nvSpPr>
          <p:cNvPr id="289" name="Google Shape;289;p37"/>
          <p:cNvSpPr txBox="1"/>
          <p:nvPr>
            <p:ph idx="1" type="body"/>
          </p:nvPr>
        </p:nvSpPr>
        <p:spPr>
          <a:xfrm>
            <a:off x="845625" y="3957297"/>
            <a:ext cx="7807200" cy="118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For contact me channel, inquiries accepted within 1-3 hours after reply are most likely to be booked</a:t>
            </a:r>
            <a:endParaRPr/>
          </a:p>
          <a:p>
            <a:pPr indent="-311150" lvl="0" marL="457200" rtl="0" algn="l">
              <a:spcBef>
                <a:spcPts val="0"/>
              </a:spcBef>
              <a:spcAft>
                <a:spcPts val="0"/>
              </a:spcAft>
              <a:buSzPts val="1300"/>
              <a:buChar char="●"/>
            </a:pPr>
            <a:r>
              <a:rPr lang="en"/>
              <a:t>Longer accept time tends to drive up the booking rate, longer accept time might could mean that the host spent more time to interact with the guest before accepting the request and therefore guests are more likely to make the booking</a:t>
            </a:r>
            <a:endParaRPr/>
          </a:p>
        </p:txBody>
      </p:sp>
      <p:sp>
        <p:nvSpPr>
          <p:cNvPr id="290" name="Google Shape;290;p3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1" name="Google Shape;291;p37"/>
          <p:cNvPicPr preferRelativeResize="0"/>
          <p:nvPr/>
        </p:nvPicPr>
        <p:blipFill>
          <a:blip r:embed="rId3">
            <a:alphaModFix/>
          </a:blip>
          <a:stretch>
            <a:fillRect/>
          </a:stretch>
        </p:blipFill>
        <p:spPr>
          <a:xfrm>
            <a:off x="2622750" y="1790175"/>
            <a:ext cx="3723400" cy="212193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38"/>
          <p:cNvSpPr txBox="1"/>
          <p:nvPr>
            <p:ph type="title"/>
          </p:nvPr>
        </p:nvSpPr>
        <p:spPr>
          <a:xfrm>
            <a:off x="727650" y="1182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Bivariate Analysis - </a:t>
            </a:r>
            <a:r>
              <a:rPr lang="en"/>
              <a:t>User stage and Booking rate</a:t>
            </a:r>
            <a:endParaRPr/>
          </a:p>
          <a:p>
            <a:pPr indent="0" lvl="0" marL="0" rtl="0" algn="l">
              <a:spcBef>
                <a:spcPts val="0"/>
              </a:spcBef>
              <a:spcAft>
                <a:spcPts val="0"/>
              </a:spcAft>
              <a:buNone/>
            </a:pPr>
            <a:r>
              <a:t/>
            </a:r>
            <a:endParaRPr/>
          </a:p>
        </p:txBody>
      </p:sp>
      <p:sp>
        <p:nvSpPr>
          <p:cNvPr id="297" name="Google Shape;297;p38"/>
          <p:cNvSpPr txBox="1"/>
          <p:nvPr>
            <p:ph idx="1" type="body"/>
          </p:nvPr>
        </p:nvSpPr>
        <p:spPr>
          <a:xfrm>
            <a:off x="604100" y="3777825"/>
            <a:ext cx="8071500" cy="1163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majority (56%) of new users tend to choose contact me channel</a:t>
            </a:r>
            <a:endParaRPr/>
          </a:p>
          <a:p>
            <a:pPr indent="-311150" lvl="0" marL="457200" rtl="0" algn="l">
              <a:spcBef>
                <a:spcPts val="0"/>
              </a:spcBef>
              <a:spcAft>
                <a:spcPts val="0"/>
              </a:spcAft>
              <a:buSzPts val="1300"/>
              <a:buChar char="●"/>
            </a:pPr>
            <a:r>
              <a:rPr lang="en"/>
              <a:t>Reply rate does not differ much between new and past booker among 3 channels</a:t>
            </a:r>
            <a:endParaRPr/>
          </a:p>
          <a:p>
            <a:pPr indent="-311150" lvl="0" marL="457200" rtl="0" algn="l">
              <a:spcBef>
                <a:spcPts val="0"/>
              </a:spcBef>
              <a:spcAft>
                <a:spcPts val="0"/>
              </a:spcAft>
              <a:buSzPts val="1300"/>
              <a:buChar char="●"/>
            </a:pPr>
            <a:r>
              <a:rPr lang="en"/>
              <a:t>Accept rate of past bookers is slightly higher than new bookers for Contact Me and Book It channel</a:t>
            </a:r>
            <a:endParaRPr/>
          </a:p>
          <a:p>
            <a:pPr indent="-311150" lvl="0" marL="457200" rtl="0" algn="l">
              <a:spcBef>
                <a:spcPts val="0"/>
              </a:spcBef>
              <a:spcAft>
                <a:spcPts val="0"/>
              </a:spcAft>
              <a:buSzPts val="1300"/>
              <a:buChar char="●"/>
            </a:pPr>
            <a:r>
              <a:rPr lang="en"/>
              <a:t>Book rate of past bookers is 47% higher than new booker (22% v.s. 15%) in Contact Me channel</a:t>
            </a:r>
            <a:endParaRPr/>
          </a:p>
        </p:txBody>
      </p:sp>
      <p:sp>
        <p:nvSpPr>
          <p:cNvPr id="298" name="Google Shape;298;p3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9" name="Google Shape;299;p38"/>
          <p:cNvPicPr preferRelativeResize="0"/>
          <p:nvPr/>
        </p:nvPicPr>
        <p:blipFill>
          <a:blip r:embed="rId3">
            <a:alphaModFix/>
          </a:blip>
          <a:stretch>
            <a:fillRect/>
          </a:stretch>
        </p:blipFill>
        <p:spPr>
          <a:xfrm>
            <a:off x="498975" y="1698625"/>
            <a:ext cx="2178750" cy="2018474"/>
          </a:xfrm>
          <a:prstGeom prst="rect">
            <a:avLst/>
          </a:prstGeom>
          <a:noFill/>
          <a:ln>
            <a:noFill/>
          </a:ln>
        </p:spPr>
      </p:pic>
      <p:graphicFrame>
        <p:nvGraphicFramePr>
          <p:cNvPr id="300" name="Google Shape;300;p38"/>
          <p:cNvGraphicFramePr/>
          <p:nvPr/>
        </p:nvGraphicFramePr>
        <p:xfrm>
          <a:off x="2879250" y="2009838"/>
          <a:ext cx="3000000" cy="3000000"/>
        </p:xfrm>
        <a:graphic>
          <a:graphicData uri="http://schemas.openxmlformats.org/drawingml/2006/table">
            <a:tbl>
              <a:tblPr>
                <a:noFill/>
                <a:tableStyleId>{EA0705F6-BA3D-4582-8E07-8F0FD8417C85}</a:tableStyleId>
              </a:tblPr>
              <a:tblGrid>
                <a:gridCol w="1213975"/>
                <a:gridCol w="1666625"/>
                <a:gridCol w="1652575"/>
                <a:gridCol w="1672575"/>
              </a:tblGrid>
              <a:tr h="526525">
                <a:tc>
                  <a:txBody>
                    <a:bodyPr/>
                    <a:lstStyle/>
                    <a:p>
                      <a:pPr indent="0" lvl="0" marL="0" rtl="0" algn="ctr">
                        <a:spcBef>
                          <a:spcPts val="0"/>
                        </a:spcBef>
                        <a:spcAft>
                          <a:spcPts val="0"/>
                        </a:spcAft>
                        <a:buNone/>
                      </a:pPr>
                      <a:r>
                        <a:rPr lang="en" sz="1000">
                          <a:solidFill>
                            <a:schemeClr val="accent1"/>
                          </a:solidFill>
                        </a:rPr>
                        <a:t>[# of inquiries] reply/accept/book rate*</a:t>
                      </a:r>
                      <a:endParaRPr sz="1000">
                        <a:solidFill>
                          <a:schemeClr val="accent1"/>
                        </a:solidFill>
                      </a:endParaRPr>
                    </a:p>
                  </a:txBody>
                  <a:tcPr marT="91425" marB="91425" marR="91425" marL="91425"/>
                </a:tc>
                <a:tc>
                  <a:txBody>
                    <a:bodyPr/>
                    <a:lstStyle/>
                    <a:p>
                      <a:pPr indent="0" lvl="0" marL="0" rtl="0" algn="ctr">
                        <a:spcBef>
                          <a:spcPts val="0"/>
                        </a:spcBef>
                        <a:spcAft>
                          <a:spcPts val="0"/>
                        </a:spcAft>
                        <a:buNone/>
                      </a:pPr>
                      <a:r>
                        <a:rPr lang="en" sz="1000">
                          <a:solidFill>
                            <a:schemeClr val="accent1"/>
                          </a:solidFill>
                        </a:rPr>
                        <a:t>Contact Me</a:t>
                      </a:r>
                      <a:endParaRPr sz="1000">
                        <a:solidFill>
                          <a:schemeClr val="accent1"/>
                        </a:solidFill>
                      </a:endParaRPr>
                    </a:p>
                  </a:txBody>
                  <a:tcPr marT="91425" marB="91425" marR="91425" marL="91425"/>
                </a:tc>
                <a:tc>
                  <a:txBody>
                    <a:bodyPr/>
                    <a:lstStyle/>
                    <a:p>
                      <a:pPr indent="0" lvl="0" marL="0" rtl="0" algn="ctr">
                        <a:spcBef>
                          <a:spcPts val="0"/>
                        </a:spcBef>
                        <a:spcAft>
                          <a:spcPts val="0"/>
                        </a:spcAft>
                        <a:buNone/>
                      </a:pPr>
                      <a:r>
                        <a:rPr lang="en" sz="1000">
                          <a:solidFill>
                            <a:schemeClr val="accent1"/>
                          </a:solidFill>
                        </a:rPr>
                        <a:t>Book It</a:t>
                      </a:r>
                      <a:endParaRPr sz="1000">
                        <a:solidFill>
                          <a:schemeClr val="accent1"/>
                        </a:solidFill>
                      </a:endParaRPr>
                    </a:p>
                  </a:txBody>
                  <a:tcPr marT="91425" marB="91425" marR="91425" marL="91425"/>
                </a:tc>
                <a:tc>
                  <a:txBody>
                    <a:bodyPr/>
                    <a:lstStyle/>
                    <a:p>
                      <a:pPr indent="0" lvl="0" marL="0" rtl="0" algn="ctr">
                        <a:spcBef>
                          <a:spcPts val="0"/>
                        </a:spcBef>
                        <a:spcAft>
                          <a:spcPts val="0"/>
                        </a:spcAft>
                        <a:buNone/>
                      </a:pPr>
                      <a:r>
                        <a:rPr lang="en" sz="1000">
                          <a:solidFill>
                            <a:schemeClr val="accent1"/>
                          </a:solidFill>
                        </a:rPr>
                        <a:t>Instant Book</a:t>
                      </a:r>
                      <a:endParaRPr sz="1000">
                        <a:solidFill>
                          <a:schemeClr val="accent1"/>
                        </a:solidFill>
                      </a:endParaRPr>
                    </a:p>
                  </a:txBody>
                  <a:tcPr marT="91425" marB="91425" marR="91425" marL="91425"/>
                </a:tc>
              </a:tr>
              <a:tr h="474925">
                <a:tc>
                  <a:txBody>
                    <a:bodyPr/>
                    <a:lstStyle/>
                    <a:p>
                      <a:pPr indent="0" lvl="0" marL="0" rtl="0" algn="ctr">
                        <a:spcBef>
                          <a:spcPts val="0"/>
                        </a:spcBef>
                        <a:spcAft>
                          <a:spcPts val="0"/>
                        </a:spcAft>
                        <a:buNone/>
                      </a:pPr>
                      <a:r>
                        <a:rPr lang="en" sz="1000">
                          <a:solidFill>
                            <a:schemeClr val="accent1"/>
                          </a:solidFill>
                        </a:rPr>
                        <a:t>New Booker</a:t>
                      </a:r>
                      <a:endParaRPr sz="1000">
                        <a:solidFill>
                          <a:schemeClr val="accent1"/>
                        </a:solidFill>
                      </a:endParaRPr>
                    </a:p>
                  </a:txBody>
                  <a:tcPr marT="91425" marB="91425" marR="91425" marL="91425"/>
                </a:tc>
                <a:tc>
                  <a:txBody>
                    <a:bodyPr/>
                    <a:lstStyle/>
                    <a:p>
                      <a:pPr indent="0" lvl="0" marL="0" rtl="0" algn="ctr">
                        <a:spcBef>
                          <a:spcPts val="0"/>
                        </a:spcBef>
                        <a:spcAft>
                          <a:spcPts val="0"/>
                        </a:spcAft>
                        <a:buNone/>
                      </a:pPr>
                      <a:r>
                        <a:rPr lang="en" sz="1000">
                          <a:solidFill>
                            <a:schemeClr val="accent1"/>
                          </a:solidFill>
                        </a:rPr>
                        <a:t>[8,793] 91%/46%/15%</a:t>
                      </a:r>
                      <a:endParaRPr sz="1000">
                        <a:solidFill>
                          <a:schemeClr val="accent1"/>
                        </a:solidFill>
                      </a:endParaRPr>
                    </a:p>
                  </a:txBody>
                  <a:tcPr marT="91425" marB="91425" marR="91425" marL="91425"/>
                </a:tc>
                <a:tc>
                  <a:txBody>
                    <a:bodyPr/>
                    <a:lstStyle/>
                    <a:p>
                      <a:pPr indent="0" lvl="0" marL="0" rtl="0" algn="ctr">
                        <a:spcBef>
                          <a:spcPts val="0"/>
                        </a:spcBef>
                        <a:spcAft>
                          <a:spcPts val="0"/>
                        </a:spcAft>
                        <a:buNone/>
                      </a:pPr>
                      <a:r>
                        <a:rPr lang="en" sz="1000">
                          <a:solidFill>
                            <a:schemeClr val="accent1"/>
                          </a:solidFill>
                        </a:rPr>
                        <a:t>[4,296] 89%/52%/100%</a:t>
                      </a:r>
                      <a:endParaRPr sz="1000">
                        <a:solidFill>
                          <a:schemeClr val="accent1"/>
                        </a:solidFill>
                      </a:endParaRPr>
                    </a:p>
                  </a:txBody>
                  <a:tcPr marT="91425" marB="91425" marR="91425" marL="91425"/>
                </a:tc>
                <a:tc>
                  <a:txBody>
                    <a:bodyPr/>
                    <a:lstStyle/>
                    <a:p>
                      <a:pPr indent="0" lvl="0" marL="0" rtl="0" algn="ctr">
                        <a:spcBef>
                          <a:spcPts val="0"/>
                        </a:spcBef>
                        <a:spcAft>
                          <a:spcPts val="0"/>
                        </a:spcAft>
                        <a:buNone/>
                      </a:pPr>
                      <a:r>
                        <a:rPr lang="en" sz="1000">
                          <a:solidFill>
                            <a:schemeClr val="accent1"/>
                          </a:solidFill>
                        </a:rPr>
                        <a:t>[2,802] 100%/100%/100%</a:t>
                      </a:r>
                      <a:endParaRPr sz="1000">
                        <a:solidFill>
                          <a:schemeClr val="accent1"/>
                        </a:solidFill>
                      </a:endParaRPr>
                    </a:p>
                  </a:txBody>
                  <a:tcPr marT="91425" marB="91425" marR="91425" marL="91425"/>
                </a:tc>
              </a:tr>
              <a:tr h="497025">
                <a:tc>
                  <a:txBody>
                    <a:bodyPr/>
                    <a:lstStyle/>
                    <a:p>
                      <a:pPr indent="0" lvl="0" marL="0" rtl="0" algn="ctr">
                        <a:spcBef>
                          <a:spcPts val="0"/>
                        </a:spcBef>
                        <a:spcAft>
                          <a:spcPts val="0"/>
                        </a:spcAft>
                        <a:buNone/>
                      </a:pPr>
                      <a:r>
                        <a:rPr lang="en" sz="1000">
                          <a:solidFill>
                            <a:schemeClr val="accent1"/>
                          </a:solidFill>
                        </a:rPr>
                        <a:t>Past Booker</a:t>
                      </a:r>
                      <a:endParaRPr sz="1000">
                        <a:solidFill>
                          <a:schemeClr val="accent1"/>
                        </a:solidFill>
                      </a:endParaRPr>
                    </a:p>
                  </a:txBody>
                  <a:tcPr marT="91425" marB="91425" marR="91425" marL="91425"/>
                </a:tc>
                <a:tc>
                  <a:txBody>
                    <a:bodyPr/>
                    <a:lstStyle/>
                    <a:p>
                      <a:pPr indent="0" lvl="0" marL="0" rtl="0" algn="ctr">
                        <a:spcBef>
                          <a:spcPts val="0"/>
                        </a:spcBef>
                        <a:spcAft>
                          <a:spcPts val="0"/>
                        </a:spcAft>
                        <a:buNone/>
                      </a:pPr>
                      <a:r>
                        <a:rPr lang="en" sz="1000">
                          <a:solidFill>
                            <a:schemeClr val="accent1"/>
                          </a:solidFill>
                        </a:rPr>
                        <a:t>[4,005] 90%/47%/22%</a:t>
                      </a:r>
                      <a:endParaRPr sz="1000">
                        <a:solidFill>
                          <a:schemeClr val="accent1"/>
                        </a:solidFill>
                      </a:endParaRPr>
                    </a:p>
                  </a:txBody>
                  <a:tcPr marT="91425" marB="91425" marR="91425" marL="91425"/>
                </a:tc>
                <a:tc>
                  <a:txBody>
                    <a:bodyPr/>
                    <a:lstStyle/>
                    <a:p>
                      <a:pPr indent="0" lvl="0" marL="0" rtl="0" algn="ctr">
                        <a:spcBef>
                          <a:spcPts val="0"/>
                        </a:spcBef>
                        <a:spcAft>
                          <a:spcPts val="0"/>
                        </a:spcAft>
                        <a:buNone/>
                      </a:pPr>
                      <a:r>
                        <a:rPr lang="en" sz="1000">
                          <a:solidFill>
                            <a:schemeClr val="accent1"/>
                          </a:solidFill>
                        </a:rPr>
                        <a:t>[4,050] 90%/56%/100%</a:t>
                      </a:r>
                      <a:endParaRPr sz="1000">
                        <a:solidFill>
                          <a:schemeClr val="accent1"/>
                        </a:solidFill>
                      </a:endParaRPr>
                    </a:p>
                  </a:txBody>
                  <a:tcPr marT="91425" marB="91425" marR="91425" marL="91425"/>
                </a:tc>
                <a:tc>
                  <a:txBody>
                    <a:bodyPr/>
                    <a:lstStyle/>
                    <a:p>
                      <a:pPr indent="0" lvl="0" marL="0" rtl="0" algn="ctr">
                        <a:spcBef>
                          <a:spcPts val="0"/>
                        </a:spcBef>
                        <a:spcAft>
                          <a:spcPts val="0"/>
                        </a:spcAft>
                        <a:buNone/>
                      </a:pPr>
                      <a:r>
                        <a:rPr lang="en" sz="1000">
                          <a:solidFill>
                            <a:schemeClr val="accent1"/>
                          </a:solidFill>
                        </a:rPr>
                        <a:t>[3,881] 100%/100%/100%</a:t>
                      </a:r>
                      <a:endParaRPr sz="1000">
                        <a:solidFill>
                          <a:schemeClr val="accent1"/>
                        </a:solidFill>
                      </a:endParaRPr>
                    </a:p>
                  </a:txBody>
                  <a:tcPr marT="91425" marB="91425" marR="91425" marL="91425"/>
                </a:tc>
              </a:tr>
            </a:tbl>
          </a:graphicData>
        </a:graphic>
      </p:graphicFrame>
      <p:sp>
        <p:nvSpPr>
          <p:cNvPr id="301" name="Google Shape;301;p38"/>
          <p:cNvSpPr txBox="1"/>
          <p:nvPr/>
        </p:nvSpPr>
        <p:spPr>
          <a:xfrm>
            <a:off x="453600" y="4810150"/>
            <a:ext cx="8546700" cy="2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accent1"/>
                </a:solidFill>
                <a:latin typeface="Lato"/>
                <a:ea typeface="Lato"/>
                <a:cs typeface="Lato"/>
                <a:sym typeface="Lato"/>
              </a:rPr>
              <a:t>*Reply rate = # inquiries replied/# inquiries made, accept rate = # inquiries accepted/# inquiries replied</a:t>
            </a:r>
            <a:r>
              <a:rPr lang="en" sz="1000">
                <a:latin typeface="Lato"/>
                <a:ea typeface="Lato"/>
                <a:cs typeface="Lato"/>
                <a:sym typeface="Lato"/>
              </a:rPr>
              <a:t>, </a:t>
            </a:r>
            <a:r>
              <a:rPr lang="en" sz="900">
                <a:solidFill>
                  <a:schemeClr val="accent1"/>
                </a:solidFill>
                <a:latin typeface="Lato"/>
                <a:ea typeface="Lato"/>
                <a:cs typeface="Lato"/>
                <a:sym typeface="Lato"/>
              </a:rPr>
              <a:t>book  rate = # inquiries book/# inquiries accepted.</a:t>
            </a:r>
            <a:endParaRPr sz="1000">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39"/>
          <p:cNvSpPr txBox="1"/>
          <p:nvPr>
            <p:ph type="title"/>
          </p:nvPr>
        </p:nvSpPr>
        <p:spPr>
          <a:xfrm>
            <a:off x="727650" y="1096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Multivariate Analysis - </a:t>
            </a:r>
            <a:r>
              <a:rPr lang="en" sz="2400"/>
              <a:t>Message + # Interactions </a:t>
            </a:r>
            <a:endParaRPr sz="2400"/>
          </a:p>
        </p:txBody>
      </p:sp>
      <p:sp>
        <p:nvSpPr>
          <p:cNvPr id="307" name="Google Shape;307;p39"/>
          <p:cNvSpPr txBox="1"/>
          <p:nvPr>
            <p:ph idx="1" type="body"/>
          </p:nvPr>
        </p:nvSpPr>
        <p:spPr>
          <a:xfrm>
            <a:off x="6499600" y="1392850"/>
            <a:ext cx="2585400" cy="37506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Regardless of message length, when # of interactions &gt;11, it will lead to more bookings than non booking.</a:t>
            </a:r>
            <a:endParaRPr sz="1100"/>
          </a:p>
          <a:p>
            <a:pPr indent="-298450" lvl="0" marL="457200" rtl="0" algn="l">
              <a:spcBef>
                <a:spcPts val="0"/>
              </a:spcBef>
              <a:spcAft>
                <a:spcPts val="0"/>
              </a:spcAft>
              <a:buSzPts val="1100"/>
              <a:buChar char="●"/>
            </a:pPr>
            <a:r>
              <a:rPr lang="en" sz="1100"/>
              <a:t>When # of interactions &gt; 11, it can make up for the lack in message length, and turn an inquiry into a successful booking. </a:t>
            </a:r>
            <a:endParaRPr sz="1100"/>
          </a:p>
          <a:p>
            <a:pPr indent="-298450" lvl="0" marL="457200" rtl="0" algn="l">
              <a:spcBef>
                <a:spcPts val="0"/>
              </a:spcBef>
              <a:spcAft>
                <a:spcPts val="0"/>
              </a:spcAft>
              <a:buSzPts val="1100"/>
              <a:buChar char="●"/>
            </a:pPr>
            <a:r>
              <a:rPr lang="en" sz="1100"/>
              <a:t>When message length is &gt;20, more interactions are needed in order to turn an inquiry into a successful booking. This could be due to the fact that a longer message reflects the complexity of a stay request, therefore needing more interactions between the host and the guest in order for it to be successful.</a:t>
            </a:r>
            <a:endParaRPr sz="1100"/>
          </a:p>
          <a:p>
            <a:pPr indent="0" lvl="0" marL="0" rtl="0" algn="l">
              <a:spcBef>
                <a:spcPts val="1600"/>
              </a:spcBef>
              <a:spcAft>
                <a:spcPts val="1600"/>
              </a:spcAft>
              <a:buNone/>
            </a:pPr>
            <a:r>
              <a:t/>
            </a:r>
            <a:endParaRPr sz="1100"/>
          </a:p>
        </p:txBody>
      </p:sp>
      <p:sp>
        <p:nvSpPr>
          <p:cNvPr id="308" name="Google Shape;308;p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9" name="Google Shape;309;p39"/>
          <p:cNvPicPr preferRelativeResize="0"/>
          <p:nvPr/>
        </p:nvPicPr>
        <p:blipFill>
          <a:blip r:embed="rId3">
            <a:alphaModFix/>
          </a:blip>
          <a:stretch>
            <a:fillRect/>
          </a:stretch>
        </p:blipFill>
        <p:spPr>
          <a:xfrm>
            <a:off x="0" y="1678375"/>
            <a:ext cx="6641299" cy="3179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0"/>
          <p:cNvSpPr txBox="1"/>
          <p:nvPr>
            <p:ph type="title"/>
          </p:nvPr>
        </p:nvSpPr>
        <p:spPr>
          <a:xfrm>
            <a:off x="758950" y="1174550"/>
            <a:ext cx="8208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Multivariate Analysis - </a:t>
            </a:r>
            <a:r>
              <a:rPr lang="en" sz="2400"/>
              <a:t>Duration of stay + # Interactions</a:t>
            </a:r>
            <a:endParaRPr sz="2400"/>
          </a:p>
        </p:txBody>
      </p:sp>
      <p:sp>
        <p:nvSpPr>
          <p:cNvPr id="315" name="Google Shape;315;p40"/>
          <p:cNvSpPr txBox="1"/>
          <p:nvPr>
            <p:ph idx="1" type="body"/>
          </p:nvPr>
        </p:nvSpPr>
        <p:spPr>
          <a:xfrm>
            <a:off x="6620700" y="1879350"/>
            <a:ext cx="2604300" cy="316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Days of stay </a:t>
            </a:r>
            <a:r>
              <a:rPr lang="en" sz="1100"/>
              <a:t>≤</a:t>
            </a:r>
            <a:r>
              <a:rPr lang="en"/>
              <a:t> 3 regardless of number of interactions, will lead success rate to double</a:t>
            </a:r>
            <a:endParaRPr/>
          </a:p>
          <a:p>
            <a:pPr indent="-311150" lvl="0" marL="457200" rtl="0" algn="l">
              <a:spcBef>
                <a:spcPts val="0"/>
              </a:spcBef>
              <a:spcAft>
                <a:spcPts val="0"/>
              </a:spcAft>
              <a:buSzPts val="1300"/>
              <a:buChar char="●"/>
            </a:pPr>
            <a:r>
              <a:rPr lang="en"/>
              <a:t>However, when number of interactions is more than 20, it no longer matters how long the stays are, which means, more than 20 interactions might be able to sufficiently make up for the long stays.</a:t>
            </a:r>
            <a:endParaRPr sz="1400"/>
          </a:p>
        </p:txBody>
      </p:sp>
      <p:sp>
        <p:nvSpPr>
          <p:cNvPr id="316" name="Google Shape;316;p4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7" name="Google Shape;317;p40"/>
          <p:cNvPicPr preferRelativeResize="0"/>
          <p:nvPr/>
        </p:nvPicPr>
        <p:blipFill>
          <a:blip r:embed="rId3">
            <a:alphaModFix/>
          </a:blip>
          <a:stretch>
            <a:fillRect/>
          </a:stretch>
        </p:blipFill>
        <p:spPr>
          <a:xfrm>
            <a:off x="71300" y="1807150"/>
            <a:ext cx="6627563" cy="3168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1"/>
          <p:cNvSpPr txBox="1"/>
          <p:nvPr>
            <p:ph type="title"/>
          </p:nvPr>
        </p:nvSpPr>
        <p:spPr>
          <a:xfrm>
            <a:off x="727650" y="11817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Multivariate Analysis - </a:t>
            </a:r>
            <a:r>
              <a:rPr lang="en" sz="2400"/>
              <a:t>Review + # Interactions </a:t>
            </a:r>
            <a:endParaRPr sz="2400"/>
          </a:p>
        </p:txBody>
      </p:sp>
      <p:sp>
        <p:nvSpPr>
          <p:cNvPr id="323" name="Google Shape;323;p41"/>
          <p:cNvSpPr txBox="1"/>
          <p:nvPr>
            <p:ph idx="1" type="body"/>
          </p:nvPr>
        </p:nvSpPr>
        <p:spPr>
          <a:xfrm>
            <a:off x="6821225" y="1581175"/>
            <a:ext cx="2322900" cy="3484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Number of reviews &gt; 5, regardless of number of interactions, will double the success rate</a:t>
            </a:r>
            <a:endParaRPr sz="1200"/>
          </a:p>
          <a:p>
            <a:pPr indent="-304800" lvl="0" marL="457200" rtl="0" algn="l">
              <a:spcBef>
                <a:spcPts val="0"/>
              </a:spcBef>
              <a:spcAft>
                <a:spcPts val="0"/>
              </a:spcAft>
              <a:buSzPts val="1200"/>
              <a:buChar char="●"/>
            </a:pPr>
            <a:r>
              <a:rPr lang="en" sz="1200"/>
              <a:t>However, when number of interactions is more than 20, it no longer matters when an inquiry has fewer or more than 5 reviews, which means, more than 20 interactions might be able to sufficiently make up for the lack of reviews.</a:t>
            </a:r>
            <a:endParaRPr sz="1200"/>
          </a:p>
        </p:txBody>
      </p:sp>
      <p:sp>
        <p:nvSpPr>
          <p:cNvPr id="324" name="Google Shape;324;p4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5" name="Google Shape;325;p41"/>
          <p:cNvPicPr preferRelativeResize="0"/>
          <p:nvPr/>
        </p:nvPicPr>
        <p:blipFill>
          <a:blip r:embed="rId3">
            <a:alphaModFix/>
          </a:blip>
          <a:stretch>
            <a:fillRect/>
          </a:stretch>
        </p:blipFill>
        <p:spPr>
          <a:xfrm>
            <a:off x="0" y="1658425"/>
            <a:ext cx="6933700" cy="333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7650" y="11071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Datasets</a:t>
            </a:r>
            <a:endParaRPr/>
          </a:p>
          <a:p>
            <a:pPr indent="0" lvl="0" marL="0" rtl="0" algn="l">
              <a:spcBef>
                <a:spcPts val="0"/>
              </a:spcBef>
              <a:spcAft>
                <a:spcPts val="0"/>
              </a:spcAft>
              <a:buNone/>
            </a:pPr>
            <a:r>
              <a:t/>
            </a:r>
            <a:endParaRPr/>
          </a:p>
        </p:txBody>
      </p:sp>
      <p:sp>
        <p:nvSpPr>
          <p:cNvPr id="101" name="Google Shape;101;p15"/>
          <p:cNvSpPr txBox="1"/>
          <p:nvPr>
            <p:ph idx="1" type="body"/>
          </p:nvPr>
        </p:nvSpPr>
        <p:spPr>
          <a:xfrm>
            <a:off x="727650" y="1465375"/>
            <a:ext cx="8555100" cy="3553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400"/>
              <a:t>Contacts:</a:t>
            </a:r>
            <a:endParaRPr sz="1400"/>
          </a:p>
          <a:p>
            <a:pPr indent="-317500" lvl="1" marL="914400" rtl="0" algn="l">
              <a:spcBef>
                <a:spcPts val="0"/>
              </a:spcBef>
              <a:spcAft>
                <a:spcPts val="0"/>
              </a:spcAft>
              <a:buSzPts val="1400"/>
              <a:buChar char="➢"/>
            </a:pPr>
            <a:r>
              <a:rPr lang="en" sz="1200"/>
              <a:t>There are 27,887 unique inquiries with 11,588 bookings, 14 variables</a:t>
            </a:r>
            <a:endParaRPr sz="1200"/>
          </a:p>
          <a:p>
            <a:pPr indent="-304800" lvl="1" marL="914400" rtl="0" algn="l">
              <a:spcBef>
                <a:spcPts val="0"/>
              </a:spcBef>
              <a:spcAft>
                <a:spcPts val="0"/>
              </a:spcAft>
              <a:buSzPts val="1200"/>
              <a:buChar char="➢"/>
            </a:pPr>
            <a:r>
              <a:rPr lang="en" sz="1200"/>
              <a:t>Inquiries are made through 3 channels: Contact me, Book it, and Instant book</a:t>
            </a:r>
            <a:endParaRPr sz="1200"/>
          </a:p>
          <a:p>
            <a:pPr indent="-304800" lvl="1" marL="914400" rtl="0" algn="l">
              <a:spcBef>
                <a:spcPts val="0"/>
              </a:spcBef>
              <a:spcAft>
                <a:spcPts val="0"/>
              </a:spcAft>
              <a:buSzPts val="1200"/>
              <a:buChar char="➢"/>
            </a:pPr>
            <a:r>
              <a:rPr lang="en" sz="1200"/>
              <a:t>The inquiry time varies from 01/01/2016 to 06/30/2016, lead time of these inquiries ranges from 0 - 803 days</a:t>
            </a:r>
            <a:endParaRPr sz="1200"/>
          </a:p>
          <a:p>
            <a:pPr indent="-304800" lvl="1" marL="914400" rtl="0" algn="l">
              <a:spcBef>
                <a:spcPts val="0"/>
              </a:spcBef>
              <a:spcAft>
                <a:spcPts val="0"/>
              </a:spcAft>
              <a:buSzPts val="1200"/>
              <a:buChar char="➢"/>
            </a:pPr>
            <a:r>
              <a:rPr lang="en" sz="1200"/>
              <a:t>The check in dates varies from 01/01/2016 to 05/01/2018, and length of stay ranges from 1 - 365 days</a:t>
            </a:r>
            <a:endParaRPr sz="1200"/>
          </a:p>
          <a:p>
            <a:pPr indent="-304800" lvl="1" marL="914400" rtl="0" algn="l">
              <a:spcBef>
                <a:spcPts val="0"/>
              </a:spcBef>
              <a:spcAft>
                <a:spcPts val="0"/>
              </a:spcAft>
              <a:buSzPts val="1200"/>
              <a:buChar char="➢"/>
            </a:pPr>
            <a:r>
              <a:rPr lang="en" sz="1200"/>
              <a:t>Inquiries are made by either new bookers or past bookers for 1 - 16 guests</a:t>
            </a:r>
            <a:endParaRPr sz="1200"/>
          </a:p>
          <a:p>
            <a:pPr indent="-304800" lvl="1" marL="914400" rtl="0" algn="l">
              <a:spcBef>
                <a:spcPts val="0"/>
              </a:spcBef>
              <a:spcAft>
                <a:spcPts val="0"/>
              </a:spcAft>
              <a:buSzPts val="1200"/>
              <a:buChar char="➢"/>
            </a:pPr>
            <a:r>
              <a:rPr lang="en" sz="1200"/>
              <a:t>The total number of interactions between guest and host ranges from 1 - 410</a:t>
            </a:r>
            <a:endParaRPr sz="1200"/>
          </a:p>
          <a:p>
            <a:pPr indent="-317500" lvl="0" marL="457200" rtl="0" algn="l">
              <a:spcBef>
                <a:spcPts val="0"/>
              </a:spcBef>
              <a:spcAft>
                <a:spcPts val="0"/>
              </a:spcAft>
              <a:buSzPts val="1400"/>
              <a:buChar char="❖"/>
            </a:pPr>
            <a:r>
              <a:rPr lang="en" sz="1400"/>
              <a:t>Listings:</a:t>
            </a:r>
            <a:endParaRPr sz="1400"/>
          </a:p>
          <a:p>
            <a:pPr indent="-317500" lvl="1" marL="914400" rtl="0" algn="l">
              <a:spcBef>
                <a:spcPts val="0"/>
              </a:spcBef>
              <a:spcAft>
                <a:spcPts val="0"/>
              </a:spcAft>
              <a:buSzPts val="1400"/>
              <a:buChar char="➢"/>
            </a:pPr>
            <a:r>
              <a:rPr lang="en" sz="1200"/>
              <a:t>There 13038 unique listings with 4 variables </a:t>
            </a:r>
            <a:endParaRPr sz="1200"/>
          </a:p>
          <a:p>
            <a:pPr indent="-304800" lvl="1" marL="914400" rtl="0" algn="l">
              <a:spcBef>
                <a:spcPts val="0"/>
              </a:spcBef>
              <a:spcAft>
                <a:spcPts val="0"/>
              </a:spcAft>
              <a:buSzPts val="1200"/>
              <a:buChar char="➢"/>
            </a:pPr>
            <a:r>
              <a:rPr lang="en" sz="1200"/>
              <a:t>There are 3 room types for listings: Entire home/apt, private room and shared room</a:t>
            </a:r>
            <a:endParaRPr sz="1200"/>
          </a:p>
          <a:p>
            <a:pPr indent="-304800" lvl="1" marL="914400" rtl="0" algn="l">
              <a:spcBef>
                <a:spcPts val="0"/>
              </a:spcBef>
              <a:spcAft>
                <a:spcPts val="0"/>
              </a:spcAft>
              <a:buSzPts val="1200"/>
              <a:buChar char="➢"/>
            </a:pPr>
            <a:r>
              <a:rPr lang="en" sz="1200"/>
              <a:t>Listings are located in 68 neighborhoods</a:t>
            </a:r>
            <a:endParaRPr sz="1200"/>
          </a:p>
          <a:p>
            <a:pPr indent="-304800" lvl="1" marL="914400" rtl="0" algn="l">
              <a:spcBef>
                <a:spcPts val="0"/>
              </a:spcBef>
              <a:spcAft>
                <a:spcPts val="0"/>
              </a:spcAft>
              <a:buSzPts val="1200"/>
              <a:buChar char="➢"/>
            </a:pPr>
            <a:r>
              <a:rPr lang="en" sz="1200"/>
              <a:t>The number of reviews for listings ranges from 0 -268</a:t>
            </a:r>
            <a:endParaRPr sz="1200"/>
          </a:p>
          <a:p>
            <a:pPr indent="-317500" lvl="0" marL="457200" rtl="0" algn="l">
              <a:spcBef>
                <a:spcPts val="0"/>
              </a:spcBef>
              <a:spcAft>
                <a:spcPts val="0"/>
              </a:spcAft>
              <a:buSzPts val="1400"/>
              <a:buChar char="❖"/>
            </a:pPr>
            <a:r>
              <a:rPr lang="en" sz="1400"/>
              <a:t>Users:</a:t>
            </a:r>
            <a:endParaRPr sz="1400"/>
          </a:p>
          <a:p>
            <a:pPr indent="-317500" lvl="1" marL="914400" rtl="0" algn="l">
              <a:spcBef>
                <a:spcPts val="0"/>
              </a:spcBef>
              <a:spcAft>
                <a:spcPts val="0"/>
              </a:spcAft>
              <a:buSzPts val="1400"/>
              <a:buChar char="➢"/>
            </a:pPr>
            <a:r>
              <a:rPr lang="en" sz="1200"/>
              <a:t>There are 31457 users after dropping 68 duplicated ones, with 3 variables</a:t>
            </a:r>
            <a:endParaRPr sz="1200"/>
          </a:p>
          <a:p>
            <a:pPr indent="-304800" lvl="1" marL="914400" rtl="0" algn="l">
              <a:spcBef>
                <a:spcPts val="0"/>
              </a:spcBef>
              <a:spcAft>
                <a:spcPts val="0"/>
              </a:spcAft>
              <a:buSzPts val="1200"/>
              <a:buChar char="➢"/>
            </a:pPr>
            <a:r>
              <a:rPr lang="en" sz="1200"/>
              <a:t>Users are from 121 unique countries with profile length ranges from 0 - 1442</a:t>
            </a:r>
            <a:endParaRPr sz="1200"/>
          </a:p>
        </p:txBody>
      </p:sp>
      <p:sp>
        <p:nvSpPr>
          <p:cNvPr id="102" name="Google Shape;102;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Multivariate Analysis - # </a:t>
            </a:r>
            <a:r>
              <a:rPr lang="en" sz="2400"/>
              <a:t>Interactions + Lead Time</a:t>
            </a:r>
            <a:endParaRPr sz="2400"/>
          </a:p>
        </p:txBody>
      </p:sp>
      <p:sp>
        <p:nvSpPr>
          <p:cNvPr id="331" name="Google Shape;331;p42"/>
          <p:cNvSpPr txBox="1"/>
          <p:nvPr>
            <p:ph idx="1" type="body"/>
          </p:nvPr>
        </p:nvSpPr>
        <p:spPr>
          <a:xfrm>
            <a:off x="6407125" y="1817025"/>
            <a:ext cx="2527500" cy="3124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When lead time ≤ 15 days, the number of successes doubled regardless of interactions </a:t>
            </a:r>
            <a:endParaRPr sz="1200"/>
          </a:p>
          <a:p>
            <a:pPr indent="-304800" lvl="0" marL="457200" rtl="0" algn="l">
              <a:spcBef>
                <a:spcPts val="0"/>
              </a:spcBef>
              <a:spcAft>
                <a:spcPts val="0"/>
              </a:spcAft>
              <a:buSzPts val="1200"/>
              <a:buChar char="●"/>
            </a:pPr>
            <a:r>
              <a:rPr lang="en" sz="1200"/>
              <a:t>Regardless of lead time, when # of interactions &gt;11, it will lead to more bookings than non booking. Therefore, having more than 11 interactions can make up for the long lead times, and turn an inquiry into a successful booking. </a:t>
            </a:r>
            <a:endParaRPr sz="1200"/>
          </a:p>
        </p:txBody>
      </p:sp>
      <p:sp>
        <p:nvSpPr>
          <p:cNvPr id="332" name="Google Shape;332;p4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3" name="Google Shape;333;p42"/>
          <p:cNvPicPr preferRelativeResize="0"/>
          <p:nvPr/>
        </p:nvPicPr>
        <p:blipFill>
          <a:blip r:embed="rId3">
            <a:alphaModFix/>
          </a:blip>
          <a:stretch>
            <a:fillRect/>
          </a:stretch>
        </p:blipFill>
        <p:spPr>
          <a:xfrm>
            <a:off x="0" y="1771538"/>
            <a:ext cx="6641526" cy="32151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3"/>
          <p:cNvSpPr txBox="1"/>
          <p:nvPr>
            <p:ph type="title"/>
          </p:nvPr>
        </p:nvSpPr>
        <p:spPr>
          <a:xfrm>
            <a:off x="818650" y="1372875"/>
            <a:ext cx="5066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t>Model Results</a:t>
            </a:r>
            <a:endParaRPr sz="3700"/>
          </a:p>
        </p:txBody>
      </p:sp>
      <p:sp>
        <p:nvSpPr>
          <p:cNvPr id="339" name="Google Shape;339;p43"/>
          <p:cNvSpPr txBox="1"/>
          <p:nvPr/>
        </p:nvSpPr>
        <p:spPr>
          <a:xfrm>
            <a:off x="914525" y="2308625"/>
            <a:ext cx="7167600" cy="18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accent1"/>
                </a:solidFill>
                <a:latin typeface="Lato"/>
                <a:ea typeface="Lato"/>
                <a:cs typeface="Lato"/>
                <a:sym typeface="Lato"/>
              </a:rPr>
              <a:t>Inquiries usually follow the steps of being replied -- accepted -- booked. Therefore, three models were built each to find:</a:t>
            </a:r>
            <a:endParaRPr sz="1700">
              <a:solidFill>
                <a:schemeClr val="accent1"/>
              </a:solidFill>
              <a:latin typeface="Lato"/>
              <a:ea typeface="Lato"/>
              <a:cs typeface="Lato"/>
              <a:sym typeface="Lato"/>
            </a:endParaRPr>
          </a:p>
          <a:p>
            <a:pPr indent="0" lvl="0" marL="0" rtl="0" algn="l">
              <a:spcBef>
                <a:spcPts val="0"/>
              </a:spcBef>
              <a:spcAft>
                <a:spcPts val="0"/>
              </a:spcAft>
              <a:buNone/>
            </a:pPr>
            <a:r>
              <a:t/>
            </a:r>
            <a:endParaRPr sz="1800">
              <a:solidFill>
                <a:schemeClr val="accent1"/>
              </a:solidFill>
              <a:latin typeface="Lato"/>
              <a:ea typeface="Lato"/>
              <a:cs typeface="Lato"/>
              <a:sym typeface="Lato"/>
            </a:endParaRPr>
          </a:p>
          <a:p>
            <a:pPr indent="-342900" lvl="0" marL="457200" rtl="0" algn="l">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Drivers of Reply</a:t>
            </a:r>
            <a:endParaRPr sz="1800">
              <a:solidFill>
                <a:schemeClr val="accent1"/>
              </a:solidFill>
              <a:latin typeface="Lato"/>
              <a:ea typeface="Lato"/>
              <a:cs typeface="Lato"/>
              <a:sym typeface="Lato"/>
            </a:endParaRPr>
          </a:p>
          <a:p>
            <a:pPr indent="-342900" lvl="0" marL="457200" rtl="0" algn="l">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Drivers of Acceptance</a:t>
            </a:r>
            <a:endParaRPr sz="1800">
              <a:solidFill>
                <a:schemeClr val="accent1"/>
              </a:solidFill>
              <a:latin typeface="Lato"/>
              <a:ea typeface="Lato"/>
              <a:cs typeface="Lato"/>
              <a:sym typeface="Lato"/>
            </a:endParaRPr>
          </a:p>
          <a:p>
            <a:pPr indent="-342900" lvl="0" marL="457200" rtl="0" algn="l">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Drivers of Confirmation for Booking</a:t>
            </a:r>
            <a:endParaRPr sz="1800">
              <a:solidFill>
                <a:schemeClr val="accent1"/>
              </a:solidFill>
              <a:latin typeface="Lato"/>
              <a:ea typeface="Lato"/>
              <a:cs typeface="Lato"/>
              <a:sym typeface="Lato"/>
            </a:endParaRPr>
          </a:p>
          <a:p>
            <a:pPr indent="0" lvl="0" marL="0" rtl="0" algn="l">
              <a:spcBef>
                <a:spcPts val="0"/>
              </a:spcBef>
              <a:spcAft>
                <a:spcPts val="0"/>
              </a:spcAft>
              <a:buNone/>
            </a:pPr>
            <a:r>
              <a:t/>
            </a:r>
            <a:endParaRPr>
              <a:solidFill>
                <a:schemeClr val="accent1"/>
              </a:solidFill>
              <a:latin typeface="Lato"/>
              <a:ea typeface="Lato"/>
              <a:cs typeface="Lato"/>
              <a:sym typeface="Lato"/>
            </a:endParaRPr>
          </a:p>
        </p:txBody>
      </p:sp>
      <p:sp>
        <p:nvSpPr>
          <p:cNvPr id="340" name="Google Shape;340;p4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Drivers of Reply</a:t>
            </a:r>
            <a:endParaRPr/>
          </a:p>
        </p:txBody>
      </p:sp>
      <p:sp>
        <p:nvSpPr>
          <p:cNvPr id="346" name="Google Shape;346;p44"/>
          <p:cNvSpPr txBox="1"/>
          <p:nvPr>
            <p:ph idx="1" type="body"/>
          </p:nvPr>
        </p:nvSpPr>
        <p:spPr>
          <a:xfrm>
            <a:off x="4706175" y="2169075"/>
            <a:ext cx="3603300" cy="1140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Important drivers of hosts’ reply are:</a:t>
            </a:r>
            <a:endParaRPr/>
          </a:p>
          <a:p>
            <a:pPr indent="-304800" lvl="1" marL="914400" rtl="0" algn="l">
              <a:spcBef>
                <a:spcPts val="0"/>
              </a:spcBef>
              <a:spcAft>
                <a:spcPts val="0"/>
              </a:spcAft>
              <a:buSzPts val="1200"/>
              <a:buChar char="○"/>
            </a:pPr>
            <a:r>
              <a:rPr lang="en" sz="1200"/>
              <a:t>Number of reviews for the listing</a:t>
            </a:r>
            <a:endParaRPr sz="1200"/>
          </a:p>
          <a:p>
            <a:pPr indent="-304800" lvl="1" marL="914400" rtl="0" algn="l">
              <a:spcBef>
                <a:spcPts val="0"/>
              </a:spcBef>
              <a:spcAft>
                <a:spcPts val="0"/>
              </a:spcAft>
              <a:buSzPts val="1200"/>
              <a:buChar char="○"/>
            </a:pPr>
            <a:r>
              <a:rPr lang="en" sz="1200"/>
              <a:t>First message length</a:t>
            </a:r>
            <a:endParaRPr sz="1200"/>
          </a:p>
          <a:p>
            <a:pPr indent="-304800" lvl="1" marL="914400" rtl="0" algn="l">
              <a:spcBef>
                <a:spcPts val="0"/>
              </a:spcBef>
              <a:spcAft>
                <a:spcPts val="0"/>
              </a:spcAft>
              <a:buSzPts val="1200"/>
              <a:buChar char="○"/>
            </a:pPr>
            <a:r>
              <a:rPr lang="en" sz="1200"/>
              <a:t>Lead time</a:t>
            </a:r>
            <a:endParaRPr sz="1200"/>
          </a:p>
          <a:p>
            <a:pPr indent="0" lvl="0" marL="0" rtl="0" algn="l">
              <a:spcBef>
                <a:spcPts val="1600"/>
              </a:spcBef>
              <a:spcAft>
                <a:spcPts val="1600"/>
              </a:spcAft>
              <a:buNone/>
            </a:pPr>
            <a:r>
              <a:t/>
            </a:r>
            <a:endParaRPr/>
          </a:p>
        </p:txBody>
      </p:sp>
      <p:sp>
        <p:nvSpPr>
          <p:cNvPr id="347" name="Google Shape;347;p44"/>
          <p:cNvSpPr txBox="1"/>
          <p:nvPr/>
        </p:nvSpPr>
        <p:spPr>
          <a:xfrm>
            <a:off x="633575" y="2169075"/>
            <a:ext cx="3487800" cy="1140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Logistic Regression model is used to predict what drives hosts' reply for all inquiries made in Contact Me and Book It channel</a:t>
            </a:r>
            <a:endParaRPr sz="1300">
              <a:solidFill>
                <a:schemeClr val="accent1"/>
              </a:solidFill>
              <a:latin typeface="Lato"/>
              <a:ea typeface="Lato"/>
              <a:cs typeface="Lato"/>
              <a:sym typeface="Lato"/>
            </a:endParaRPr>
          </a:p>
          <a:p>
            <a:pPr indent="0" lvl="0" marL="0" rtl="0" algn="l">
              <a:lnSpc>
                <a:spcPct val="115000"/>
              </a:lnSpc>
              <a:spcBef>
                <a:spcPts val="1600"/>
              </a:spcBef>
              <a:spcAft>
                <a:spcPts val="1600"/>
              </a:spcAft>
              <a:buNone/>
            </a:pPr>
            <a:r>
              <a:t/>
            </a:r>
            <a:endParaRPr sz="1300">
              <a:solidFill>
                <a:schemeClr val="accent1"/>
              </a:solidFill>
              <a:latin typeface="Lato"/>
              <a:ea typeface="Lato"/>
              <a:cs typeface="Lato"/>
              <a:sym typeface="Lato"/>
            </a:endParaRPr>
          </a:p>
        </p:txBody>
      </p:sp>
      <p:sp>
        <p:nvSpPr>
          <p:cNvPr id="348" name="Google Shape;348;p44"/>
          <p:cNvSpPr txBox="1"/>
          <p:nvPr/>
        </p:nvSpPr>
        <p:spPr>
          <a:xfrm>
            <a:off x="4777050" y="3272725"/>
            <a:ext cx="2951100" cy="1088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accent1"/>
              </a:buClr>
              <a:buSzPts val="1200"/>
              <a:buFont typeface="Lato"/>
              <a:buChar char="●"/>
            </a:pPr>
            <a:r>
              <a:rPr lang="en" sz="1200">
                <a:solidFill>
                  <a:schemeClr val="accent1"/>
                </a:solidFill>
                <a:latin typeface="Lato"/>
                <a:ea typeface="Lato"/>
                <a:cs typeface="Lato"/>
                <a:sym typeface="Lato"/>
              </a:rPr>
              <a:t>Model performance:</a:t>
            </a:r>
            <a:endParaRPr sz="1200">
              <a:solidFill>
                <a:schemeClr val="accent1"/>
              </a:solidFill>
              <a:latin typeface="Lato"/>
              <a:ea typeface="Lato"/>
              <a:cs typeface="Lato"/>
              <a:sym typeface="Lato"/>
            </a:endParaRPr>
          </a:p>
          <a:p>
            <a:pPr indent="-304800" lvl="1" marL="914400" rtl="0" algn="l">
              <a:lnSpc>
                <a:spcPct val="115000"/>
              </a:lnSpc>
              <a:spcBef>
                <a:spcPts val="0"/>
              </a:spcBef>
              <a:spcAft>
                <a:spcPts val="0"/>
              </a:spcAft>
              <a:buClr>
                <a:schemeClr val="accent1"/>
              </a:buClr>
              <a:buSzPts val="1200"/>
              <a:buFont typeface="Lato"/>
              <a:buChar char="○"/>
            </a:pPr>
            <a:r>
              <a:rPr lang="en" sz="1200">
                <a:solidFill>
                  <a:schemeClr val="accent1"/>
                </a:solidFill>
                <a:latin typeface="Lato"/>
                <a:ea typeface="Lato"/>
                <a:cs typeface="Lato"/>
                <a:sym typeface="Lato"/>
              </a:rPr>
              <a:t>AUC score: 0.64</a:t>
            </a:r>
            <a:endParaRPr sz="1200">
              <a:solidFill>
                <a:schemeClr val="accent1"/>
              </a:solidFill>
              <a:latin typeface="Lato"/>
              <a:ea typeface="Lato"/>
              <a:cs typeface="Lato"/>
              <a:sym typeface="Lato"/>
            </a:endParaRPr>
          </a:p>
          <a:p>
            <a:pPr indent="-304800" lvl="1" marL="914400" rtl="0" algn="l">
              <a:lnSpc>
                <a:spcPct val="115000"/>
              </a:lnSpc>
              <a:spcBef>
                <a:spcPts val="0"/>
              </a:spcBef>
              <a:spcAft>
                <a:spcPts val="0"/>
              </a:spcAft>
              <a:buClr>
                <a:schemeClr val="accent1"/>
              </a:buClr>
              <a:buSzPts val="1200"/>
              <a:buFont typeface="Lato"/>
              <a:buChar char="○"/>
            </a:pPr>
            <a:r>
              <a:rPr lang="en" sz="1200">
                <a:solidFill>
                  <a:schemeClr val="accent1"/>
                </a:solidFill>
                <a:latin typeface="Lato"/>
                <a:ea typeface="Lato"/>
                <a:cs typeface="Lato"/>
                <a:sym typeface="Lato"/>
              </a:rPr>
              <a:t>Accuracy: 0.88</a:t>
            </a:r>
            <a:endParaRPr>
              <a:latin typeface="Lato"/>
              <a:ea typeface="Lato"/>
              <a:cs typeface="Lato"/>
              <a:sym typeface="Lato"/>
            </a:endParaRPr>
          </a:p>
        </p:txBody>
      </p:sp>
      <p:sp>
        <p:nvSpPr>
          <p:cNvPr id="349" name="Google Shape;349;p44"/>
          <p:cNvSpPr txBox="1"/>
          <p:nvPr/>
        </p:nvSpPr>
        <p:spPr>
          <a:xfrm>
            <a:off x="633575" y="3272725"/>
            <a:ext cx="3264000" cy="10134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Inquiries in Instant Book channel and inquiries where reply timestamp equals accept timestamp are excluded.</a:t>
            </a:r>
            <a:endParaRPr sz="1300">
              <a:solidFill>
                <a:schemeClr val="accent1"/>
              </a:solidFill>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p:txBody>
      </p:sp>
      <p:sp>
        <p:nvSpPr>
          <p:cNvPr id="350" name="Google Shape;350;p4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5"/>
          <p:cNvSpPr txBox="1"/>
          <p:nvPr>
            <p:ph type="title"/>
          </p:nvPr>
        </p:nvSpPr>
        <p:spPr>
          <a:xfrm>
            <a:off x="593625" y="1187775"/>
            <a:ext cx="8510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How do # reviews, first message length, and lead time drives reply</a:t>
            </a:r>
            <a:endParaRPr sz="1900"/>
          </a:p>
        </p:txBody>
      </p:sp>
      <p:sp>
        <p:nvSpPr>
          <p:cNvPr id="356" name="Google Shape;356;p45"/>
          <p:cNvSpPr txBox="1"/>
          <p:nvPr>
            <p:ph idx="1" type="body"/>
          </p:nvPr>
        </p:nvSpPr>
        <p:spPr>
          <a:xfrm>
            <a:off x="216750" y="3420525"/>
            <a:ext cx="3065700" cy="16419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Having more than 10 reviews significantly increases the probability of reply</a:t>
            </a:r>
            <a:endParaRPr sz="1000"/>
          </a:p>
          <a:p>
            <a:pPr indent="-292100" lvl="0" marL="457200" rtl="0" algn="l">
              <a:spcBef>
                <a:spcPts val="0"/>
              </a:spcBef>
              <a:spcAft>
                <a:spcPts val="0"/>
              </a:spcAft>
              <a:buSzPts val="1000"/>
              <a:buChar char="●"/>
            </a:pPr>
            <a:r>
              <a:rPr lang="en" sz="1000"/>
              <a:t>Hosts who reply more are matched for more bookings and therefore have more reviews</a:t>
            </a:r>
            <a:endParaRPr sz="1000"/>
          </a:p>
          <a:p>
            <a:pPr indent="-292100" lvl="0" marL="457200" rtl="0" algn="l">
              <a:spcBef>
                <a:spcPts val="0"/>
              </a:spcBef>
              <a:spcAft>
                <a:spcPts val="0"/>
              </a:spcAft>
              <a:buSzPts val="1000"/>
              <a:buChar char="●"/>
            </a:pPr>
            <a:r>
              <a:rPr lang="en" sz="1000"/>
              <a:t>Can consider to promote new hosts so that they can have more chance to get reviews and increase bookings</a:t>
            </a:r>
            <a:endParaRPr sz="1000"/>
          </a:p>
        </p:txBody>
      </p:sp>
      <p:sp>
        <p:nvSpPr>
          <p:cNvPr id="357" name="Google Shape;357;p45"/>
          <p:cNvSpPr txBox="1"/>
          <p:nvPr/>
        </p:nvSpPr>
        <p:spPr>
          <a:xfrm>
            <a:off x="3055550" y="3420525"/>
            <a:ext cx="2943600" cy="13488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accent1"/>
              </a:buClr>
              <a:buSzPts val="1000"/>
              <a:buFont typeface="Lato"/>
              <a:buChar char="●"/>
            </a:pPr>
            <a:r>
              <a:rPr lang="en" sz="1000">
                <a:solidFill>
                  <a:schemeClr val="accent1"/>
                </a:solidFill>
                <a:latin typeface="Lato"/>
                <a:ea typeface="Lato"/>
                <a:cs typeface="Lato"/>
                <a:sym typeface="Lato"/>
              </a:rPr>
              <a:t>Messages with more than 150 characters are likely to be replied, messages too short(0-150 characters) have a lower chance to be replied.</a:t>
            </a:r>
            <a:endParaRPr sz="1000">
              <a:solidFill>
                <a:schemeClr val="accent1"/>
              </a:solidFill>
              <a:latin typeface="Lato"/>
              <a:ea typeface="Lato"/>
              <a:cs typeface="Lato"/>
              <a:sym typeface="Lato"/>
            </a:endParaRPr>
          </a:p>
          <a:p>
            <a:pPr indent="-292100" lvl="0" marL="457200" rtl="0" algn="l">
              <a:lnSpc>
                <a:spcPct val="115000"/>
              </a:lnSpc>
              <a:spcBef>
                <a:spcPts val="0"/>
              </a:spcBef>
              <a:spcAft>
                <a:spcPts val="0"/>
              </a:spcAft>
              <a:buClr>
                <a:schemeClr val="accent1"/>
              </a:buClr>
              <a:buSzPts val="1000"/>
              <a:buFont typeface="Lato"/>
              <a:buChar char="●"/>
            </a:pPr>
            <a:r>
              <a:rPr lang="en" sz="1000">
                <a:solidFill>
                  <a:schemeClr val="accent1"/>
                </a:solidFill>
                <a:latin typeface="Lato"/>
                <a:ea typeface="Lato"/>
                <a:cs typeface="Lato"/>
                <a:sym typeface="Lato"/>
              </a:rPr>
              <a:t>Short messages give too little information for hosts to reply to the inquiries. </a:t>
            </a:r>
            <a:endParaRPr sz="1000">
              <a:solidFill>
                <a:schemeClr val="accent1"/>
              </a:solidFill>
              <a:latin typeface="Lato"/>
              <a:ea typeface="Lato"/>
              <a:cs typeface="Lato"/>
              <a:sym typeface="Lato"/>
            </a:endParaRPr>
          </a:p>
          <a:p>
            <a:pPr indent="-292100" lvl="0" marL="457200" rtl="0" algn="l">
              <a:lnSpc>
                <a:spcPct val="115000"/>
              </a:lnSpc>
              <a:spcBef>
                <a:spcPts val="0"/>
              </a:spcBef>
              <a:spcAft>
                <a:spcPts val="0"/>
              </a:spcAft>
              <a:buClr>
                <a:schemeClr val="accent1"/>
              </a:buClr>
              <a:buSzPts val="1000"/>
              <a:buFont typeface="Lato"/>
              <a:buChar char="●"/>
            </a:pPr>
            <a:r>
              <a:rPr lang="en" sz="1000">
                <a:solidFill>
                  <a:schemeClr val="accent1"/>
                </a:solidFill>
                <a:latin typeface="Lato"/>
                <a:ea typeface="Lato"/>
                <a:cs typeface="Lato"/>
                <a:sym typeface="Lato"/>
              </a:rPr>
              <a:t>Can encourage guests to send longer message (&gt;150 characters) and prompt for desired information of hosts </a:t>
            </a:r>
            <a:endParaRPr sz="1000">
              <a:solidFill>
                <a:schemeClr val="accent1"/>
              </a:solidFill>
              <a:latin typeface="Lato"/>
              <a:ea typeface="Lato"/>
              <a:cs typeface="Lato"/>
              <a:sym typeface="Lato"/>
            </a:endParaRPr>
          </a:p>
          <a:p>
            <a:pPr indent="0" lvl="0" marL="0" rtl="0" algn="l">
              <a:spcBef>
                <a:spcPts val="1600"/>
              </a:spcBef>
              <a:spcAft>
                <a:spcPts val="0"/>
              </a:spcAft>
              <a:buNone/>
            </a:pPr>
            <a:r>
              <a:t/>
            </a:r>
            <a:endParaRPr sz="1000">
              <a:latin typeface="Lato"/>
              <a:ea typeface="Lato"/>
              <a:cs typeface="Lato"/>
              <a:sym typeface="Lato"/>
            </a:endParaRPr>
          </a:p>
        </p:txBody>
      </p:sp>
      <p:sp>
        <p:nvSpPr>
          <p:cNvPr id="358" name="Google Shape;358;p45"/>
          <p:cNvSpPr txBox="1"/>
          <p:nvPr/>
        </p:nvSpPr>
        <p:spPr>
          <a:xfrm>
            <a:off x="5791150" y="3420525"/>
            <a:ext cx="2826600" cy="15432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accent1"/>
              </a:buClr>
              <a:buSzPts val="1000"/>
              <a:buFont typeface="Lato"/>
              <a:buChar char="●"/>
            </a:pPr>
            <a:r>
              <a:rPr lang="en" sz="1000">
                <a:solidFill>
                  <a:schemeClr val="accent1"/>
                </a:solidFill>
                <a:latin typeface="Lato"/>
                <a:ea typeface="Lato"/>
                <a:cs typeface="Lato"/>
                <a:sym typeface="Lato"/>
              </a:rPr>
              <a:t>Inquiries with long lead time (&gt;90d) have a lower chance to be replied.</a:t>
            </a:r>
            <a:endParaRPr sz="1000">
              <a:solidFill>
                <a:schemeClr val="accent1"/>
              </a:solidFill>
              <a:latin typeface="Lato"/>
              <a:ea typeface="Lato"/>
              <a:cs typeface="Lato"/>
              <a:sym typeface="Lato"/>
            </a:endParaRPr>
          </a:p>
          <a:p>
            <a:pPr indent="-292100" lvl="0" marL="457200" rtl="0" algn="l">
              <a:lnSpc>
                <a:spcPct val="115000"/>
              </a:lnSpc>
              <a:spcBef>
                <a:spcPts val="0"/>
              </a:spcBef>
              <a:spcAft>
                <a:spcPts val="0"/>
              </a:spcAft>
              <a:buClr>
                <a:schemeClr val="accent1"/>
              </a:buClr>
              <a:buSzPts val="1000"/>
              <a:buFont typeface="Lato"/>
              <a:buChar char="●"/>
            </a:pPr>
            <a:r>
              <a:rPr lang="en" sz="1000">
                <a:solidFill>
                  <a:schemeClr val="accent1"/>
                </a:solidFill>
                <a:latin typeface="Lato"/>
                <a:ea typeface="Lato"/>
                <a:cs typeface="Lato"/>
                <a:sym typeface="Lato"/>
              </a:rPr>
              <a:t>Inquiries made too far ahead of check-in may increase the difficulty for hosts to arrange for the trip.</a:t>
            </a:r>
            <a:endParaRPr sz="1000">
              <a:solidFill>
                <a:schemeClr val="accent1"/>
              </a:solidFill>
              <a:latin typeface="Lato"/>
              <a:ea typeface="Lato"/>
              <a:cs typeface="Lato"/>
              <a:sym typeface="Lato"/>
            </a:endParaRPr>
          </a:p>
          <a:p>
            <a:pPr indent="0" lvl="0" marL="0" rtl="0" algn="l">
              <a:spcBef>
                <a:spcPts val="1600"/>
              </a:spcBef>
              <a:spcAft>
                <a:spcPts val="0"/>
              </a:spcAft>
              <a:buNone/>
            </a:pPr>
            <a:r>
              <a:t/>
            </a:r>
            <a:endParaRPr sz="1000">
              <a:latin typeface="Lato"/>
              <a:ea typeface="Lato"/>
              <a:cs typeface="Lato"/>
              <a:sym typeface="Lato"/>
            </a:endParaRPr>
          </a:p>
        </p:txBody>
      </p:sp>
      <p:pic>
        <p:nvPicPr>
          <p:cNvPr id="359" name="Google Shape;359;p45"/>
          <p:cNvPicPr preferRelativeResize="0"/>
          <p:nvPr/>
        </p:nvPicPr>
        <p:blipFill>
          <a:blip r:embed="rId3">
            <a:alphaModFix/>
          </a:blip>
          <a:stretch>
            <a:fillRect/>
          </a:stretch>
        </p:blipFill>
        <p:spPr>
          <a:xfrm>
            <a:off x="548900" y="1766925"/>
            <a:ext cx="2475655" cy="1641900"/>
          </a:xfrm>
          <a:prstGeom prst="rect">
            <a:avLst/>
          </a:prstGeom>
          <a:noFill/>
          <a:ln>
            <a:noFill/>
          </a:ln>
        </p:spPr>
      </p:pic>
      <p:pic>
        <p:nvPicPr>
          <p:cNvPr id="360" name="Google Shape;360;p45"/>
          <p:cNvPicPr preferRelativeResize="0"/>
          <p:nvPr/>
        </p:nvPicPr>
        <p:blipFill>
          <a:blip r:embed="rId4">
            <a:alphaModFix/>
          </a:blip>
          <a:stretch>
            <a:fillRect/>
          </a:stretch>
        </p:blipFill>
        <p:spPr>
          <a:xfrm>
            <a:off x="3306838" y="1745688"/>
            <a:ext cx="2536725" cy="1652123"/>
          </a:xfrm>
          <a:prstGeom prst="rect">
            <a:avLst/>
          </a:prstGeom>
          <a:noFill/>
          <a:ln>
            <a:noFill/>
          </a:ln>
        </p:spPr>
      </p:pic>
      <p:pic>
        <p:nvPicPr>
          <p:cNvPr id="361" name="Google Shape;361;p45"/>
          <p:cNvPicPr preferRelativeResize="0"/>
          <p:nvPr/>
        </p:nvPicPr>
        <p:blipFill>
          <a:blip r:embed="rId5">
            <a:alphaModFix/>
          </a:blip>
          <a:stretch>
            <a:fillRect/>
          </a:stretch>
        </p:blipFill>
        <p:spPr>
          <a:xfrm>
            <a:off x="6125850" y="1721700"/>
            <a:ext cx="2404233" cy="1652100"/>
          </a:xfrm>
          <a:prstGeom prst="rect">
            <a:avLst/>
          </a:prstGeom>
          <a:noFill/>
          <a:ln>
            <a:noFill/>
          </a:ln>
        </p:spPr>
      </p:pic>
      <p:sp>
        <p:nvSpPr>
          <p:cNvPr id="362" name="Google Shape;362;p4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Drivers of Acceptance</a:t>
            </a:r>
            <a:endParaRPr/>
          </a:p>
        </p:txBody>
      </p:sp>
      <p:sp>
        <p:nvSpPr>
          <p:cNvPr id="368" name="Google Shape;368;p46"/>
          <p:cNvSpPr txBox="1"/>
          <p:nvPr>
            <p:ph idx="1" type="body"/>
          </p:nvPr>
        </p:nvSpPr>
        <p:spPr>
          <a:xfrm>
            <a:off x="4661500" y="1925800"/>
            <a:ext cx="3870600" cy="1140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Important drivers of guests’ confirmation are:</a:t>
            </a:r>
            <a:endParaRPr sz="1200"/>
          </a:p>
          <a:p>
            <a:pPr indent="-304800" lvl="1" marL="914400" rtl="0" algn="l">
              <a:spcBef>
                <a:spcPts val="0"/>
              </a:spcBef>
              <a:spcAft>
                <a:spcPts val="0"/>
              </a:spcAft>
              <a:buSzPts val="1200"/>
              <a:buChar char="○"/>
            </a:pPr>
            <a:r>
              <a:rPr lang="en" sz="1200"/>
              <a:t>Number of interactions</a:t>
            </a:r>
            <a:endParaRPr sz="1200"/>
          </a:p>
          <a:p>
            <a:pPr indent="-304800" lvl="1" marL="914400" rtl="0" algn="l">
              <a:spcBef>
                <a:spcPts val="0"/>
              </a:spcBef>
              <a:spcAft>
                <a:spcPts val="0"/>
              </a:spcAft>
              <a:buSzPts val="1200"/>
              <a:buChar char="○"/>
            </a:pPr>
            <a:r>
              <a:rPr lang="en" sz="1200"/>
              <a:t>Number of reviews</a:t>
            </a:r>
            <a:endParaRPr sz="1200"/>
          </a:p>
          <a:p>
            <a:pPr indent="-304800" lvl="1" marL="914400" rtl="0" algn="l">
              <a:spcBef>
                <a:spcPts val="0"/>
              </a:spcBef>
              <a:spcAft>
                <a:spcPts val="0"/>
              </a:spcAft>
              <a:buSzPts val="1200"/>
              <a:buChar char="○"/>
            </a:pPr>
            <a:r>
              <a:rPr lang="en" sz="1200"/>
              <a:t>Lead time</a:t>
            </a:r>
            <a:endParaRPr sz="1200"/>
          </a:p>
          <a:p>
            <a:pPr indent="-304800" lvl="1" marL="914400" rtl="0" algn="l">
              <a:spcBef>
                <a:spcPts val="0"/>
              </a:spcBef>
              <a:spcAft>
                <a:spcPts val="0"/>
              </a:spcAft>
              <a:buSzPts val="1200"/>
              <a:buChar char="○"/>
            </a:pPr>
            <a:r>
              <a:rPr lang="en" sz="1200"/>
              <a:t>Days of stay</a:t>
            </a:r>
            <a:endParaRPr sz="1200"/>
          </a:p>
          <a:p>
            <a:pPr indent="-304800" lvl="1" marL="914400" rtl="0" algn="l">
              <a:spcBef>
                <a:spcPts val="0"/>
              </a:spcBef>
              <a:spcAft>
                <a:spcPts val="0"/>
              </a:spcAft>
              <a:buSzPts val="1200"/>
              <a:buChar char="○"/>
            </a:pPr>
            <a:r>
              <a:rPr lang="en" sz="1200"/>
              <a:t>Reply time</a:t>
            </a:r>
            <a:endParaRPr sz="1200"/>
          </a:p>
          <a:p>
            <a:pPr indent="-304800" lvl="1" marL="914400" rtl="0" algn="l">
              <a:spcBef>
                <a:spcPts val="0"/>
              </a:spcBef>
              <a:spcAft>
                <a:spcPts val="0"/>
              </a:spcAft>
              <a:buSzPts val="1200"/>
              <a:buChar char="○"/>
            </a:pPr>
            <a:r>
              <a:rPr lang="en" sz="1200"/>
              <a:t>First message length</a:t>
            </a:r>
            <a:endParaRPr sz="1200"/>
          </a:p>
          <a:p>
            <a:pPr indent="-304800" lvl="1" marL="914400" rtl="0" algn="l">
              <a:spcBef>
                <a:spcPts val="0"/>
              </a:spcBef>
              <a:spcAft>
                <a:spcPts val="0"/>
              </a:spcAft>
              <a:buSzPts val="1200"/>
              <a:buChar char="○"/>
            </a:pPr>
            <a:r>
              <a:rPr lang="en" sz="1200"/>
              <a:t>Guest size</a:t>
            </a:r>
            <a:endParaRPr sz="1200"/>
          </a:p>
          <a:p>
            <a:pPr indent="0" lvl="0" marL="0" rtl="0" algn="l">
              <a:spcBef>
                <a:spcPts val="1600"/>
              </a:spcBef>
              <a:spcAft>
                <a:spcPts val="1600"/>
              </a:spcAft>
              <a:buNone/>
            </a:pPr>
            <a:r>
              <a:t/>
            </a:r>
            <a:endParaRPr/>
          </a:p>
        </p:txBody>
      </p:sp>
      <p:sp>
        <p:nvSpPr>
          <p:cNvPr id="369" name="Google Shape;369;p46"/>
          <p:cNvSpPr txBox="1"/>
          <p:nvPr/>
        </p:nvSpPr>
        <p:spPr>
          <a:xfrm>
            <a:off x="670800" y="2001288"/>
            <a:ext cx="3487800" cy="1140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Logistic Regression model is used to predict what drives hosts' acceptance for replied inquiries in Contact Me and Book It channel</a:t>
            </a:r>
            <a:endParaRPr sz="1300">
              <a:solidFill>
                <a:schemeClr val="accent1"/>
              </a:solidFill>
              <a:latin typeface="Lato"/>
              <a:ea typeface="Lato"/>
              <a:cs typeface="Lato"/>
              <a:sym typeface="Lato"/>
            </a:endParaRPr>
          </a:p>
          <a:p>
            <a:pPr indent="0" lvl="0" marL="0" rtl="0" algn="l">
              <a:lnSpc>
                <a:spcPct val="115000"/>
              </a:lnSpc>
              <a:spcBef>
                <a:spcPts val="1600"/>
              </a:spcBef>
              <a:spcAft>
                <a:spcPts val="1600"/>
              </a:spcAft>
              <a:buNone/>
            </a:pPr>
            <a:r>
              <a:t/>
            </a:r>
            <a:endParaRPr sz="1300">
              <a:solidFill>
                <a:schemeClr val="accent1"/>
              </a:solidFill>
              <a:latin typeface="Lato"/>
              <a:ea typeface="Lato"/>
              <a:cs typeface="Lato"/>
              <a:sym typeface="Lato"/>
            </a:endParaRPr>
          </a:p>
        </p:txBody>
      </p:sp>
      <p:sp>
        <p:nvSpPr>
          <p:cNvPr id="370" name="Google Shape;370;p46"/>
          <p:cNvSpPr txBox="1"/>
          <p:nvPr/>
        </p:nvSpPr>
        <p:spPr>
          <a:xfrm>
            <a:off x="4721025" y="3811525"/>
            <a:ext cx="2958600" cy="794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accent1"/>
              </a:buClr>
              <a:buSzPts val="1200"/>
              <a:buFont typeface="Lato"/>
              <a:buChar char="●"/>
            </a:pPr>
            <a:r>
              <a:rPr lang="en" sz="1200">
                <a:solidFill>
                  <a:schemeClr val="accent1"/>
                </a:solidFill>
                <a:latin typeface="Lato"/>
                <a:ea typeface="Lato"/>
                <a:cs typeface="Lato"/>
                <a:sym typeface="Lato"/>
              </a:rPr>
              <a:t>Model performance:</a:t>
            </a:r>
            <a:endParaRPr sz="1200">
              <a:solidFill>
                <a:schemeClr val="accent1"/>
              </a:solidFill>
              <a:latin typeface="Lato"/>
              <a:ea typeface="Lato"/>
              <a:cs typeface="Lato"/>
              <a:sym typeface="Lato"/>
            </a:endParaRPr>
          </a:p>
          <a:p>
            <a:pPr indent="-298450" lvl="1" marL="914400" rtl="0" algn="l">
              <a:lnSpc>
                <a:spcPct val="115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AUC score: 0.79</a:t>
            </a:r>
            <a:endParaRPr sz="1100">
              <a:solidFill>
                <a:schemeClr val="accent1"/>
              </a:solidFill>
              <a:latin typeface="Lato"/>
              <a:ea typeface="Lato"/>
              <a:cs typeface="Lato"/>
              <a:sym typeface="Lato"/>
            </a:endParaRPr>
          </a:p>
          <a:p>
            <a:pPr indent="-298450" lvl="1" marL="914400" rtl="0" algn="l">
              <a:lnSpc>
                <a:spcPct val="115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Accuracy: 0.76</a:t>
            </a:r>
            <a:endParaRPr sz="1100">
              <a:latin typeface="Lato"/>
              <a:ea typeface="Lato"/>
              <a:cs typeface="Lato"/>
              <a:sym typeface="Lato"/>
            </a:endParaRPr>
          </a:p>
        </p:txBody>
      </p:sp>
      <p:sp>
        <p:nvSpPr>
          <p:cNvPr id="371" name="Google Shape;371;p46"/>
          <p:cNvSpPr txBox="1"/>
          <p:nvPr/>
        </p:nvSpPr>
        <p:spPr>
          <a:xfrm>
            <a:off x="670800" y="3238125"/>
            <a:ext cx="3264000" cy="10134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Inquiries in Instant Book channel and inquiries where reply timestamp equals accept timestamp are excluded.</a:t>
            </a:r>
            <a:endParaRPr sz="1300">
              <a:solidFill>
                <a:schemeClr val="accent1"/>
              </a:solidFill>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p:txBody>
      </p:sp>
      <p:sp>
        <p:nvSpPr>
          <p:cNvPr id="372" name="Google Shape;372;p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47"/>
          <p:cNvSpPr txBox="1"/>
          <p:nvPr>
            <p:ph type="title"/>
          </p:nvPr>
        </p:nvSpPr>
        <p:spPr>
          <a:xfrm>
            <a:off x="569550" y="1192350"/>
            <a:ext cx="7688700" cy="47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How does each driver impact acceptance</a:t>
            </a:r>
            <a:endParaRPr sz="2000"/>
          </a:p>
          <a:p>
            <a:pPr indent="0" lvl="0" marL="0" rtl="0" algn="l">
              <a:spcBef>
                <a:spcPts val="0"/>
              </a:spcBef>
              <a:spcAft>
                <a:spcPts val="0"/>
              </a:spcAft>
              <a:buNone/>
            </a:pPr>
            <a:r>
              <a:t/>
            </a:r>
            <a:endParaRPr sz="2200"/>
          </a:p>
        </p:txBody>
      </p:sp>
      <p:sp>
        <p:nvSpPr>
          <p:cNvPr id="378" name="Google Shape;378;p47"/>
          <p:cNvSpPr txBox="1"/>
          <p:nvPr>
            <p:ph idx="1" type="body"/>
          </p:nvPr>
        </p:nvSpPr>
        <p:spPr>
          <a:xfrm>
            <a:off x="5681025" y="1670250"/>
            <a:ext cx="3413400" cy="27327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More than 20 interactions significantly increases the probability of acceptance, and having less than 10 interactions decreases it</a:t>
            </a:r>
            <a:endParaRPr sz="1000"/>
          </a:p>
          <a:p>
            <a:pPr indent="-292100" lvl="0" marL="457200" rtl="0" algn="l">
              <a:spcBef>
                <a:spcPts val="0"/>
              </a:spcBef>
              <a:spcAft>
                <a:spcPts val="0"/>
              </a:spcAft>
              <a:buSzPts val="1000"/>
              <a:buChar char="●"/>
            </a:pPr>
            <a:r>
              <a:rPr lang="en" sz="1000"/>
              <a:t>Hosts whose listings have more than 10 reviews are more likely to accept the inquiries than those whose listings have less than 10 reviews</a:t>
            </a:r>
            <a:endParaRPr sz="1000"/>
          </a:p>
          <a:p>
            <a:pPr indent="-292100" lvl="0" marL="457200" rtl="0" algn="l">
              <a:spcBef>
                <a:spcPts val="0"/>
              </a:spcBef>
              <a:spcAft>
                <a:spcPts val="0"/>
              </a:spcAft>
              <a:buSzPts val="1000"/>
              <a:buChar char="●"/>
            </a:pPr>
            <a:r>
              <a:rPr lang="en" sz="1000"/>
              <a:t>Inquiries made less than 90 days before check-in are more likely to be accepted</a:t>
            </a:r>
            <a:endParaRPr sz="1000"/>
          </a:p>
          <a:p>
            <a:pPr indent="-292100" lvl="0" marL="457200" rtl="0" algn="l">
              <a:spcBef>
                <a:spcPts val="0"/>
              </a:spcBef>
              <a:spcAft>
                <a:spcPts val="0"/>
              </a:spcAft>
              <a:buSzPts val="1000"/>
              <a:buChar char="●"/>
            </a:pPr>
            <a:r>
              <a:rPr lang="en" sz="1000"/>
              <a:t>Inquiries for less than 15 days of stay are likely to be accepted</a:t>
            </a:r>
            <a:endParaRPr sz="1000"/>
          </a:p>
          <a:p>
            <a:pPr indent="-292100" lvl="0" marL="457200" rtl="0" algn="l">
              <a:spcBef>
                <a:spcPts val="0"/>
              </a:spcBef>
              <a:spcAft>
                <a:spcPts val="0"/>
              </a:spcAft>
              <a:buSzPts val="1000"/>
              <a:buChar char="●"/>
            </a:pPr>
            <a:r>
              <a:rPr lang="en" sz="1000"/>
              <a:t>Inquiries with message between 150 and 450 characters are more likely to be accepted</a:t>
            </a:r>
            <a:endParaRPr sz="1000"/>
          </a:p>
          <a:p>
            <a:pPr indent="-292100" lvl="0" marL="457200" rtl="0" algn="l">
              <a:spcBef>
                <a:spcPts val="0"/>
              </a:spcBef>
              <a:spcAft>
                <a:spcPts val="0"/>
              </a:spcAft>
              <a:buSzPts val="1000"/>
              <a:buChar char="●"/>
            </a:pPr>
            <a:r>
              <a:rPr lang="en" sz="1000"/>
              <a:t>Inquiries for single guest are most likely to be accepted, and inquiries for more than 2 guests are less likely to be booked</a:t>
            </a:r>
            <a:endParaRPr sz="1000"/>
          </a:p>
        </p:txBody>
      </p:sp>
      <p:pic>
        <p:nvPicPr>
          <p:cNvPr id="379" name="Google Shape;379;p47"/>
          <p:cNvPicPr preferRelativeResize="0"/>
          <p:nvPr/>
        </p:nvPicPr>
        <p:blipFill>
          <a:blip r:embed="rId3">
            <a:alphaModFix/>
          </a:blip>
          <a:stretch>
            <a:fillRect/>
          </a:stretch>
        </p:blipFill>
        <p:spPr>
          <a:xfrm>
            <a:off x="2247038" y="1670250"/>
            <a:ext cx="1472200" cy="1303200"/>
          </a:xfrm>
          <a:prstGeom prst="rect">
            <a:avLst/>
          </a:prstGeom>
          <a:noFill/>
          <a:ln>
            <a:noFill/>
          </a:ln>
        </p:spPr>
      </p:pic>
      <p:pic>
        <p:nvPicPr>
          <p:cNvPr id="380" name="Google Shape;380;p47"/>
          <p:cNvPicPr preferRelativeResize="0"/>
          <p:nvPr/>
        </p:nvPicPr>
        <p:blipFill>
          <a:blip r:embed="rId4">
            <a:alphaModFix/>
          </a:blip>
          <a:stretch>
            <a:fillRect/>
          </a:stretch>
        </p:blipFill>
        <p:spPr>
          <a:xfrm>
            <a:off x="3960599" y="1670262"/>
            <a:ext cx="1554206" cy="1303200"/>
          </a:xfrm>
          <a:prstGeom prst="rect">
            <a:avLst/>
          </a:prstGeom>
          <a:noFill/>
          <a:ln>
            <a:noFill/>
          </a:ln>
        </p:spPr>
      </p:pic>
      <p:pic>
        <p:nvPicPr>
          <p:cNvPr id="381" name="Google Shape;381;p47"/>
          <p:cNvPicPr preferRelativeResize="0"/>
          <p:nvPr/>
        </p:nvPicPr>
        <p:blipFill>
          <a:blip r:embed="rId5">
            <a:alphaModFix/>
          </a:blip>
          <a:stretch>
            <a:fillRect/>
          </a:stretch>
        </p:blipFill>
        <p:spPr>
          <a:xfrm>
            <a:off x="2247050" y="3237438"/>
            <a:ext cx="1606425" cy="1470050"/>
          </a:xfrm>
          <a:prstGeom prst="rect">
            <a:avLst/>
          </a:prstGeom>
          <a:noFill/>
          <a:ln>
            <a:noFill/>
          </a:ln>
        </p:spPr>
      </p:pic>
      <p:pic>
        <p:nvPicPr>
          <p:cNvPr id="382" name="Google Shape;382;p47"/>
          <p:cNvPicPr preferRelativeResize="0"/>
          <p:nvPr/>
        </p:nvPicPr>
        <p:blipFill>
          <a:blip r:embed="rId6">
            <a:alphaModFix/>
          </a:blip>
          <a:stretch>
            <a:fillRect/>
          </a:stretch>
        </p:blipFill>
        <p:spPr>
          <a:xfrm>
            <a:off x="4041925" y="3219738"/>
            <a:ext cx="1606425" cy="1470050"/>
          </a:xfrm>
          <a:prstGeom prst="rect">
            <a:avLst/>
          </a:prstGeom>
          <a:noFill/>
          <a:ln>
            <a:noFill/>
          </a:ln>
        </p:spPr>
      </p:pic>
      <p:pic>
        <p:nvPicPr>
          <p:cNvPr id="383" name="Google Shape;383;p47"/>
          <p:cNvPicPr preferRelativeResize="0"/>
          <p:nvPr/>
        </p:nvPicPr>
        <p:blipFill>
          <a:blip r:embed="rId7">
            <a:alphaModFix/>
          </a:blip>
          <a:stretch>
            <a:fillRect/>
          </a:stretch>
        </p:blipFill>
        <p:spPr>
          <a:xfrm>
            <a:off x="451475" y="1678375"/>
            <a:ext cx="1554200" cy="1382107"/>
          </a:xfrm>
          <a:prstGeom prst="rect">
            <a:avLst/>
          </a:prstGeom>
          <a:noFill/>
          <a:ln>
            <a:noFill/>
          </a:ln>
        </p:spPr>
      </p:pic>
      <p:pic>
        <p:nvPicPr>
          <p:cNvPr id="384" name="Google Shape;384;p47"/>
          <p:cNvPicPr preferRelativeResize="0"/>
          <p:nvPr/>
        </p:nvPicPr>
        <p:blipFill>
          <a:blip r:embed="rId8">
            <a:alphaModFix/>
          </a:blip>
          <a:stretch>
            <a:fillRect/>
          </a:stretch>
        </p:blipFill>
        <p:spPr>
          <a:xfrm>
            <a:off x="398550" y="3255150"/>
            <a:ext cx="1660050" cy="1434625"/>
          </a:xfrm>
          <a:prstGeom prst="rect">
            <a:avLst/>
          </a:prstGeom>
          <a:noFill/>
          <a:ln>
            <a:noFill/>
          </a:ln>
        </p:spPr>
      </p:pic>
      <p:sp>
        <p:nvSpPr>
          <p:cNvPr id="385" name="Google Shape;385;p4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48"/>
          <p:cNvSpPr txBox="1"/>
          <p:nvPr>
            <p:ph type="title"/>
          </p:nvPr>
        </p:nvSpPr>
        <p:spPr>
          <a:xfrm>
            <a:off x="727650" y="1088900"/>
            <a:ext cx="7688700" cy="4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Interactions between some variables </a:t>
            </a:r>
            <a:endParaRPr sz="2000"/>
          </a:p>
        </p:txBody>
      </p:sp>
      <p:sp>
        <p:nvSpPr>
          <p:cNvPr id="391" name="Google Shape;391;p48"/>
          <p:cNvSpPr txBox="1"/>
          <p:nvPr>
            <p:ph idx="1" type="body"/>
          </p:nvPr>
        </p:nvSpPr>
        <p:spPr>
          <a:xfrm>
            <a:off x="354075" y="3639725"/>
            <a:ext cx="2150700" cy="645000"/>
          </a:xfrm>
          <a:prstGeom prst="rect">
            <a:avLst/>
          </a:prstGeom>
        </p:spPr>
        <p:txBody>
          <a:bodyPr anchorCtr="0" anchor="t" bIns="91425" lIns="91425" spcFirstLastPara="1" rIns="91425" wrap="square" tIns="91425">
            <a:noAutofit/>
          </a:bodyPr>
          <a:lstStyle/>
          <a:p>
            <a:pPr indent="-279400" lvl="0" marL="457200" rtl="0" algn="l">
              <a:spcBef>
                <a:spcPts val="0"/>
              </a:spcBef>
              <a:spcAft>
                <a:spcPts val="0"/>
              </a:spcAft>
              <a:buSzPts val="800"/>
              <a:buChar char="●"/>
            </a:pPr>
            <a:r>
              <a:rPr lang="en" sz="800"/>
              <a:t>Having more than 10 interactions drives up the probability of acceptance from negative to positive for lead times &lt; 90 days</a:t>
            </a:r>
            <a:endParaRPr sz="800"/>
          </a:p>
          <a:p>
            <a:pPr indent="-279400" lvl="0" marL="457200" rtl="0" algn="l">
              <a:spcBef>
                <a:spcPts val="0"/>
              </a:spcBef>
              <a:spcAft>
                <a:spcPts val="0"/>
              </a:spcAft>
              <a:buSzPts val="800"/>
              <a:buChar char="●"/>
            </a:pPr>
            <a:r>
              <a:rPr lang="en" sz="800"/>
              <a:t>For inquiries with lead time &gt;90 days, need more than 20 interactions to drive acceptance</a:t>
            </a:r>
            <a:endParaRPr sz="800"/>
          </a:p>
        </p:txBody>
      </p:sp>
      <p:sp>
        <p:nvSpPr>
          <p:cNvPr id="392" name="Google Shape;392;p48"/>
          <p:cNvSpPr txBox="1"/>
          <p:nvPr/>
        </p:nvSpPr>
        <p:spPr>
          <a:xfrm>
            <a:off x="2563775" y="3624075"/>
            <a:ext cx="1898100" cy="12951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chemeClr val="accent1"/>
              </a:buClr>
              <a:buSzPts val="800"/>
              <a:buFont typeface="Lato"/>
              <a:buChar char="●"/>
            </a:pPr>
            <a:r>
              <a:rPr lang="en" sz="800">
                <a:solidFill>
                  <a:schemeClr val="accent1"/>
                </a:solidFill>
                <a:latin typeface="Lato"/>
                <a:ea typeface="Lato"/>
                <a:cs typeface="Lato"/>
                <a:sym typeface="Lato"/>
              </a:rPr>
              <a:t>When lead time between 31 - 60 days, sending long messages(&gt; 450 char) drags down acceptance rate</a:t>
            </a:r>
            <a:endParaRPr sz="800">
              <a:solidFill>
                <a:schemeClr val="accent1"/>
              </a:solidFill>
              <a:latin typeface="Lato"/>
              <a:ea typeface="Lato"/>
              <a:cs typeface="Lato"/>
              <a:sym typeface="Lato"/>
            </a:endParaRPr>
          </a:p>
          <a:p>
            <a:pPr indent="-279400" lvl="0" marL="457200" rtl="0" algn="l">
              <a:lnSpc>
                <a:spcPct val="115000"/>
              </a:lnSpc>
              <a:spcBef>
                <a:spcPts val="0"/>
              </a:spcBef>
              <a:spcAft>
                <a:spcPts val="0"/>
              </a:spcAft>
              <a:buClr>
                <a:schemeClr val="accent1"/>
              </a:buClr>
              <a:buSzPts val="800"/>
              <a:buFont typeface="Lato"/>
              <a:buChar char="●"/>
            </a:pPr>
            <a:r>
              <a:rPr lang="en" sz="800">
                <a:solidFill>
                  <a:schemeClr val="accent1"/>
                </a:solidFill>
                <a:latin typeface="Lato"/>
                <a:ea typeface="Lato"/>
                <a:cs typeface="Lato"/>
                <a:sym typeface="Lato"/>
              </a:rPr>
              <a:t>When lead time between 61 - 90 days, sending short messages(&lt; 150 char) drags down acceptance rate</a:t>
            </a:r>
            <a:endParaRPr sz="800">
              <a:solidFill>
                <a:schemeClr val="accent1"/>
              </a:solidFill>
              <a:latin typeface="Lato"/>
              <a:ea typeface="Lato"/>
              <a:cs typeface="Lato"/>
              <a:sym typeface="Lato"/>
            </a:endParaRPr>
          </a:p>
        </p:txBody>
      </p:sp>
      <p:sp>
        <p:nvSpPr>
          <p:cNvPr id="393" name="Google Shape;393;p48"/>
          <p:cNvSpPr txBox="1"/>
          <p:nvPr/>
        </p:nvSpPr>
        <p:spPr>
          <a:xfrm>
            <a:off x="6452525" y="3512375"/>
            <a:ext cx="2623500" cy="8997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chemeClr val="accent1"/>
              </a:buClr>
              <a:buSzPts val="800"/>
              <a:buFont typeface="Lato"/>
              <a:buChar char="●"/>
            </a:pPr>
            <a:r>
              <a:rPr lang="en" sz="800">
                <a:solidFill>
                  <a:schemeClr val="accent1"/>
                </a:solidFill>
                <a:latin typeface="Lato"/>
                <a:ea typeface="Lato"/>
                <a:cs typeface="Lato"/>
                <a:sym typeface="Lato"/>
              </a:rPr>
              <a:t>When guest size = 1, inquiries for a shared room are most likely to be accepted</a:t>
            </a:r>
            <a:endParaRPr sz="800">
              <a:solidFill>
                <a:schemeClr val="accent1"/>
              </a:solidFill>
              <a:latin typeface="Lato"/>
              <a:ea typeface="Lato"/>
              <a:cs typeface="Lato"/>
              <a:sym typeface="Lato"/>
            </a:endParaRPr>
          </a:p>
          <a:p>
            <a:pPr indent="-279400" lvl="0" marL="457200" rtl="0" algn="l">
              <a:lnSpc>
                <a:spcPct val="115000"/>
              </a:lnSpc>
              <a:spcBef>
                <a:spcPts val="0"/>
              </a:spcBef>
              <a:spcAft>
                <a:spcPts val="0"/>
              </a:spcAft>
              <a:buClr>
                <a:schemeClr val="accent1"/>
              </a:buClr>
              <a:buSzPts val="800"/>
              <a:buFont typeface="Lato"/>
              <a:buChar char="●"/>
            </a:pPr>
            <a:r>
              <a:rPr lang="en" sz="800">
                <a:solidFill>
                  <a:schemeClr val="accent1"/>
                </a:solidFill>
                <a:latin typeface="Lato"/>
                <a:ea typeface="Lato"/>
                <a:cs typeface="Lato"/>
                <a:sym typeface="Lato"/>
              </a:rPr>
              <a:t>When guest size = 2, inquiries for an entire_home/apt are less likely to be accepted</a:t>
            </a:r>
            <a:endParaRPr sz="800">
              <a:solidFill>
                <a:schemeClr val="accent1"/>
              </a:solidFill>
              <a:latin typeface="Lato"/>
              <a:ea typeface="Lato"/>
              <a:cs typeface="Lato"/>
              <a:sym typeface="Lato"/>
            </a:endParaRPr>
          </a:p>
          <a:p>
            <a:pPr indent="-279400" lvl="0" marL="457200" rtl="0" algn="l">
              <a:lnSpc>
                <a:spcPct val="115000"/>
              </a:lnSpc>
              <a:spcBef>
                <a:spcPts val="0"/>
              </a:spcBef>
              <a:spcAft>
                <a:spcPts val="0"/>
              </a:spcAft>
              <a:buClr>
                <a:schemeClr val="accent1"/>
              </a:buClr>
              <a:buSzPts val="800"/>
              <a:buFont typeface="Lato"/>
              <a:buChar char="●"/>
            </a:pPr>
            <a:r>
              <a:rPr lang="en" sz="800">
                <a:solidFill>
                  <a:schemeClr val="accent1"/>
                </a:solidFill>
                <a:latin typeface="Lato"/>
                <a:ea typeface="Lato"/>
                <a:cs typeface="Lato"/>
                <a:sym typeface="Lato"/>
              </a:rPr>
              <a:t>When guest size between 3 - 4 or &gt; 6, inquiries for an entire_home/apt are most likely to be accepted</a:t>
            </a:r>
            <a:endParaRPr sz="800">
              <a:solidFill>
                <a:schemeClr val="accent1"/>
              </a:solidFill>
              <a:latin typeface="Lato"/>
              <a:ea typeface="Lato"/>
              <a:cs typeface="Lato"/>
              <a:sym typeface="Lato"/>
            </a:endParaRPr>
          </a:p>
          <a:p>
            <a:pPr indent="-279400" lvl="0" marL="457200" rtl="0" algn="l">
              <a:lnSpc>
                <a:spcPct val="115000"/>
              </a:lnSpc>
              <a:spcBef>
                <a:spcPts val="0"/>
              </a:spcBef>
              <a:spcAft>
                <a:spcPts val="0"/>
              </a:spcAft>
              <a:buClr>
                <a:schemeClr val="accent1"/>
              </a:buClr>
              <a:buSzPts val="800"/>
              <a:buFont typeface="Lato"/>
              <a:buChar char="●"/>
            </a:pPr>
            <a:r>
              <a:rPr lang="en" sz="800">
                <a:solidFill>
                  <a:schemeClr val="accent1"/>
                </a:solidFill>
                <a:latin typeface="Lato"/>
                <a:ea typeface="Lato"/>
                <a:cs typeface="Lato"/>
                <a:sym typeface="Lato"/>
              </a:rPr>
              <a:t>When guest size between 5 - 6, inquiries for an entire_home/apt are less likely to be accepted</a:t>
            </a:r>
            <a:endParaRPr sz="800">
              <a:solidFill>
                <a:schemeClr val="accent1"/>
              </a:solidFill>
              <a:latin typeface="Lato"/>
              <a:ea typeface="Lato"/>
              <a:cs typeface="Lato"/>
              <a:sym typeface="Lato"/>
            </a:endParaRPr>
          </a:p>
        </p:txBody>
      </p:sp>
      <p:sp>
        <p:nvSpPr>
          <p:cNvPr id="394" name="Google Shape;394;p48"/>
          <p:cNvSpPr txBox="1"/>
          <p:nvPr/>
        </p:nvSpPr>
        <p:spPr>
          <a:xfrm>
            <a:off x="4368413" y="3592775"/>
            <a:ext cx="2499900" cy="8406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chemeClr val="accent1"/>
              </a:buClr>
              <a:buSzPts val="800"/>
              <a:buFont typeface="Lato"/>
              <a:buChar char="●"/>
            </a:pPr>
            <a:r>
              <a:rPr lang="en" sz="800">
                <a:solidFill>
                  <a:schemeClr val="accent1"/>
                </a:solidFill>
                <a:latin typeface="Lato"/>
                <a:ea typeface="Lato"/>
                <a:cs typeface="Lato"/>
                <a:sym typeface="Lato"/>
              </a:rPr>
              <a:t>Having less than 10 interactions decreases the probability of acceptance across all lengths of stay</a:t>
            </a:r>
            <a:endParaRPr sz="800">
              <a:solidFill>
                <a:schemeClr val="accent1"/>
              </a:solidFill>
              <a:latin typeface="Lato"/>
              <a:ea typeface="Lato"/>
              <a:cs typeface="Lato"/>
              <a:sym typeface="Lato"/>
            </a:endParaRPr>
          </a:p>
          <a:p>
            <a:pPr indent="-279400" lvl="0" marL="457200" rtl="0" algn="l">
              <a:lnSpc>
                <a:spcPct val="115000"/>
              </a:lnSpc>
              <a:spcBef>
                <a:spcPts val="0"/>
              </a:spcBef>
              <a:spcAft>
                <a:spcPts val="0"/>
              </a:spcAft>
              <a:buClr>
                <a:schemeClr val="accent1"/>
              </a:buClr>
              <a:buSzPts val="800"/>
              <a:buFont typeface="Lato"/>
              <a:buChar char="●"/>
            </a:pPr>
            <a:r>
              <a:rPr lang="en" sz="800">
                <a:solidFill>
                  <a:schemeClr val="accent1"/>
                </a:solidFill>
                <a:latin typeface="Lato"/>
                <a:ea typeface="Lato"/>
                <a:cs typeface="Lato"/>
                <a:sym typeface="Lato"/>
              </a:rPr>
              <a:t>When stay &lt;= 5 days, interaction between 11 - 20 benefits acceptance the most</a:t>
            </a:r>
            <a:endParaRPr sz="800">
              <a:solidFill>
                <a:schemeClr val="accent1"/>
              </a:solidFill>
              <a:latin typeface="Lato"/>
              <a:ea typeface="Lato"/>
              <a:cs typeface="Lato"/>
              <a:sym typeface="Lato"/>
            </a:endParaRPr>
          </a:p>
          <a:p>
            <a:pPr indent="-279400" lvl="0" marL="457200" rtl="0" algn="l">
              <a:lnSpc>
                <a:spcPct val="115000"/>
              </a:lnSpc>
              <a:spcBef>
                <a:spcPts val="0"/>
              </a:spcBef>
              <a:spcAft>
                <a:spcPts val="0"/>
              </a:spcAft>
              <a:buClr>
                <a:schemeClr val="accent1"/>
              </a:buClr>
              <a:buSzPts val="800"/>
              <a:buFont typeface="Lato"/>
              <a:buChar char="●"/>
            </a:pPr>
            <a:r>
              <a:rPr lang="en" sz="800">
                <a:solidFill>
                  <a:schemeClr val="accent1"/>
                </a:solidFill>
                <a:latin typeface="Lato"/>
                <a:ea typeface="Lato"/>
                <a:cs typeface="Lato"/>
                <a:sym typeface="Lato"/>
              </a:rPr>
              <a:t>When stay between 6 - 15 days, interaction between 21 - 30 benefits acceptance the most</a:t>
            </a:r>
            <a:endParaRPr sz="800">
              <a:solidFill>
                <a:schemeClr val="accent1"/>
              </a:solidFill>
              <a:latin typeface="Lato"/>
              <a:ea typeface="Lato"/>
              <a:cs typeface="Lato"/>
              <a:sym typeface="Lato"/>
            </a:endParaRPr>
          </a:p>
          <a:p>
            <a:pPr indent="-279400" lvl="0" marL="457200" rtl="0" algn="l">
              <a:lnSpc>
                <a:spcPct val="115000"/>
              </a:lnSpc>
              <a:spcBef>
                <a:spcPts val="0"/>
              </a:spcBef>
              <a:spcAft>
                <a:spcPts val="0"/>
              </a:spcAft>
              <a:buClr>
                <a:schemeClr val="accent1"/>
              </a:buClr>
              <a:buSzPts val="800"/>
              <a:buFont typeface="Lato"/>
              <a:buChar char="●"/>
            </a:pPr>
            <a:r>
              <a:rPr lang="en" sz="800">
                <a:solidFill>
                  <a:schemeClr val="accent1"/>
                </a:solidFill>
                <a:latin typeface="Lato"/>
                <a:ea typeface="Lato"/>
                <a:cs typeface="Lato"/>
                <a:sym typeface="Lato"/>
              </a:rPr>
              <a:t>When stay &gt; 15 days, need more than 30 interactions to drive acceptance</a:t>
            </a:r>
            <a:endParaRPr sz="800">
              <a:solidFill>
                <a:schemeClr val="accent1"/>
              </a:solidFill>
              <a:latin typeface="Lato"/>
              <a:ea typeface="Lato"/>
              <a:cs typeface="Lato"/>
              <a:sym typeface="Lato"/>
            </a:endParaRPr>
          </a:p>
        </p:txBody>
      </p:sp>
      <p:pic>
        <p:nvPicPr>
          <p:cNvPr id="395" name="Google Shape;395;p48"/>
          <p:cNvPicPr preferRelativeResize="0"/>
          <p:nvPr/>
        </p:nvPicPr>
        <p:blipFill>
          <a:blip r:embed="rId3">
            <a:alphaModFix/>
          </a:blip>
          <a:stretch>
            <a:fillRect/>
          </a:stretch>
        </p:blipFill>
        <p:spPr>
          <a:xfrm>
            <a:off x="668725" y="1453850"/>
            <a:ext cx="1776600" cy="2163538"/>
          </a:xfrm>
          <a:prstGeom prst="rect">
            <a:avLst/>
          </a:prstGeom>
          <a:noFill/>
          <a:ln>
            <a:noFill/>
          </a:ln>
        </p:spPr>
      </p:pic>
      <p:pic>
        <p:nvPicPr>
          <p:cNvPr id="396" name="Google Shape;396;p48"/>
          <p:cNvPicPr preferRelativeResize="0"/>
          <p:nvPr/>
        </p:nvPicPr>
        <p:blipFill>
          <a:blip r:embed="rId4">
            <a:alphaModFix/>
          </a:blip>
          <a:stretch>
            <a:fillRect/>
          </a:stretch>
        </p:blipFill>
        <p:spPr>
          <a:xfrm>
            <a:off x="2696038" y="1422625"/>
            <a:ext cx="1825300" cy="2225971"/>
          </a:xfrm>
          <a:prstGeom prst="rect">
            <a:avLst/>
          </a:prstGeom>
          <a:noFill/>
          <a:ln>
            <a:noFill/>
          </a:ln>
        </p:spPr>
      </p:pic>
      <p:pic>
        <p:nvPicPr>
          <p:cNvPr id="397" name="Google Shape;397;p48"/>
          <p:cNvPicPr preferRelativeResize="0"/>
          <p:nvPr/>
        </p:nvPicPr>
        <p:blipFill>
          <a:blip r:embed="rId5">
            <a:alphaModFix/>
          </a:blip>
          <a:stretch>
            <a:fillRect/>
          </a:stretch>
        </p:blipFill>
        <p:spPr>
          <a:xfrm>
            <a:off x="4772087" y="1429225"/>
            <a:ext cx="1825300" cy="2212783"/>
          </a:xfrm>
          <a:prstGeom prst="rect">
            <a:avLst/>
          </a:prstGeom>
          <a:noFill/>
          <a:ln>
            <a:noFill/>
          </a:ln>
        </p:spPr>
      </p:pic>
      <p:pic>
        <p:nvPicPr>
          <p:cNvPr id="398" name="Google Shape;398;p48"/>
          <p:cNvPicPr preferRelativeResize="0"/>
          <p:nvPr/>
        </p:nvPicPr>
        <p:blipFill>
          <a:blip r:embed="rId6">
            <a:alphaModFix/>
          </a:blip>
          <a:stretch>
            <a:fillRect/>
          </a:stretch>
        </p:blipFill>
        <p:spPr>
          <a:xfrm>
            <a:off x="7003650" y="1422613"/>
            <a:ext cx="1776600" cy="2176902"/>
          </a:xfrm>
          <a:prstGeom prst="rect">
            <a:avLst/>
          </a:prstGeom>
          <a:noFill/>
          <a:ln>
            <a:noFill/>
          </a:ln>
        </p:spPr>
      </p:pic>
      <p:sp>
        <p:nvSpPr>
          <p:cNvPr id="399" name="Google Shape;399;p4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49"/>
          <p:cNvSpPr txBox="1"/>
          <p:nvPr>
            <p:ph type="title"/>
          </p:nvPr>
        </p:nvSpPr>
        <p:spPr>
          <a:xfrm>
            <a:off x="972800" y="1259750"/>
            <a:ext cx="7688700" cy="3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Additional findings </a:t>
            </a:r>
            <a:endParaRPr sz="1900"/>
          </a:p>
        </p:txBody>
      </p:sp>
      <p:sp>
        <p:nvSpPr>
          <p:cNvPr id="405" name="Google Shape;405;p49"/>
          <p:cNvSpPr txBox="1"/>
          <p:nvPr>
            <p:ph idx="1" type="body"/>
          </p:nvPr>
        </p:nvSpPr>
        <p:spPr>
          <a:xfrm>
            <a:off x="906425" y="3242750"/>
            <a:ext cx="3252000" cy="1062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Inquiries made within 30 days before check-in are more likely to be accepted in Book it channel</a:t>
            </a:r>
            <a:endParaRPr sz="1100"/>
          </a:p>
          <a:p>
            <a:pPr indent="-298450" lvl="0" marL="457200" rtl="0" algn="l">
              <a:spcBef>
                <a:spcPts val="0"/>
              </a:spcBef>
              <a:spcAft>
                <a:spcPts val="0"/>
              </a:spcAft>
              <a:buSzPts val="1100"/>
              <a:buChar char="●"/>
            </a:pPr>
            <a:r>
              <a:rPr lang="en" sz="1100"/>
              <a:t>Inquiries made more than 30 days before check-in are more likely to be accepted in Contact Me channel</a:t>
            </a:r>
            <a:endParaRPr sz="1100"/>
          </a:p>
        </p:txBody>
      </p:sp>
      <p:pic>
        <p:nvPicPr>
          <p:cNvPr id="406" name="Google Shape;406;p49"/>
          <p:cNvPicPr preferRelativeResize="0"/>
          <p:nvPr/>
        </p:nvPicPr>
        <p:blipFill>
          <a:blip r:embed="rId3">
            <a:alphaModFix/>
          </a:blip>
          <a:stretch>
            <a:fillRect/>
          </a:stretch>
        </p:blipFill>
        <p:spPr>
          <a:xfrm>
            <a:off x="1171900" y="2105788"/>
            <a:ext cx="2579143" cy="1062000"/>
          </a:xfrm>
          <a:prstGeom prst="rect">
            <a:avLst/>
          </a:prstGeom>
          <a:noFill/>
          <a:ln>
            <a:noFill/>
          </a:ln>
        </p:spPr>
      </p:pic>
      <p:pic>
        <p:nvPicPr>
          <p:cNvPr id="407" name="Google Shape;407;p49"/>
          <p:cNvPicPr preferRelativeResize="0"/>
          <p:nvPr/>
        </p:nvPicPr>
        <p:blipFill>
          <a:blip r:embed="rId4">
            <a:alphaModFix/>
          </a:blip>
          <a:stretch>
            <a:fillRect/>
          </a:stretch>
        </p:blipFill>
        <p:spPr>
          <a:xfrm>
            <a:off x="3544625" y="2397125"/>
            <a:ext cx="751425" cy="479350"/>
          </a:xfrm>
          <a:prstGeom prst="rect">
            <a:avLst/>
          </a:prstGeom>
          <a:noFill/>
          <a:ln>
            <a:noFill/>
          </a:ln>
        </p:spPr>
      </p:pic>
      <p:cxnSp>
        <p:nvCxnSpPr>
          <p:cNvPr id="408" name="Google Shape;408;p49"/>
          <p:cNvCxnSpPr/>
          <p:nvPr/>
        </p:nvCxnSpPr>
        <p:spPr>
          <a:xfrm rot="10800000">
            <a:off x="5554725" y="2124400"/>
            <a:ext cx="11100" cy="1253400"/>
          </a:xfrm>
          <a:prstGeom prst="straightConnector1">
            <a:avLst/>
          </a:prstGeom>
          <a:noFill/>
          <a:ln cap="flat" cmpd="sng" w="9525">
            <a:solidFill>
              <a:schemeClr val="dk2"/>
            </a:solidFill>
            <a:prstDash val="solid"/>
            <a:round/>
            <a:headEnd len="med" w="med" type="none"/>
            <a:tailEnd len="med" w="med" type="triangle"/>
          </a:ln>
        </p:spPr>
      </p:cxnSp>
      <p:cxnSp>
        <p:nvCxnSpPr>
          <p:cNvPr id="409" name="Google Shape;409;p49"/>
          <p:cNvCxnSpPr/>
          <p:nvPr/>
        </p:nvCxnSpPr>
        <p:spPr>
          <a:xfrm>
            <a:off x="5565825" y="3375388"/>
            <a:ext cx="2073900" cy="24600"/>
          </a:xfrm>
          <a:prstGeom prst="straightConnector1">
            <a:avLst/>
          </a:prstGeom>
          <a:noFill/>
          <a:ln cap="flat" cmpd="sng" w="9525">
            <a:solidFill>
              <a:schemeClr val="dk2"/>
            </a:solidFill>
            <a:prstDash val="solid"/>
            <a:round/>
            <a:headEnd len="med" w="med" type="none"/>
            <a:tailEnd len="med" w="med" type="triangle"/>
          </a:ln>
        </p:spPr>
      </p:cxnSp>
      <p:sp>
        <p:nvSpPr>
          <p:cNvPr id="410" name="Google Shape;410;p49"/>
          <p:cNvSpPr txBox="1"/>
          <p:nvPr/>
        </p:nvSpPr>
        <p:spPr>
          <a:xfrm>
            <a:off x="5143575" y="1957588"/>
            <a:ext cx="833400" cy="1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ato"/>
                <a:ea typeface="Lato"/>
                <a:cs typeface="Lato"/>
                <a:sym typeface="Lato"/>
              </a:rPr>
              <a:t>Probability</a:t>
            </a:r>
            <a:endParaRPr sz="1200">
              <a:latin typeface="Lato"/>
              <a:ea typeface="Lato"/>
              <a:cs typeface="Lato"/>
              <a:sym typeface="Lato"/>
            </a:endParaRPr>
          </a:p>
        </p:txBody>
      </p:sp>
      <p:sp>
        <p:nvSpPr>
          <p:cNvPr id="411" name="Google Shape;411;p49"/>
          <p:cNvSpPr txBox="1"/>
          <p:nvPr/>
        </p:nvSpPr>
        <p:spPr>
          <a:xfrm>
            <a:off x="7462825" y="3419725"/>
            <a:ext cx="921900" cy="1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ato"/>
                <a:ea typeface="Lato"/>
                <a:cs typeface="Lato"/>
                <a:sym typeface="Lato"/>
              </a:rPr>
              <a:t>Reply Time</a:t>
            </a:r>
            <a:endParaRPr sz="800">
              <a:latin typeface="Lato"/>
              <a:ea typeface="Lato"/>
              <a:cs typeface="Lato"/>
              <a:sym typeface="Lato"/>
            </a:endParaRPr>
          </a:p>
        </p:txBody>
      </p:sp>
      <p:sp>
        <p:nvSpPr>
          <p:cNvPr id="412" name="Google Shape;412;p49"/>
          <p:cNvSpPr txBox="1"/>
          <p:nvPr/>
        </p:nvSpPr>
        <p:spPr>
          <a:xfrm>
            <a:off x="6371500" y="2457450"/>
            <a:ext cx="1017600" cy="2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Lato"/>
                <a:ea typeface="Lato"/>
                <a:cs typeface="Lato"/>
                <a:sym typeface="Lato"/>
              </a:rPr>
              <a:t>Slope =</a:t>
            </a:r>
            <a:r>
              <a:rPr lang="en" sz="900">
                <a:solidFill>
                  <a:schemeClr val="accent3"/>
                </a:solidFill>
                <a:latin typeface="Lato"/>
                <a:ea typeface="Lato"/>
                <a:cs typeface="Lato"/>
                <a:sym typeface="Lato"/>
              </a:rPr>
              <a:t> -0.2506</a:t>
            </a:r>
            <a:endParaRPr sz="900">
              <a:solidFill>
                <a:schemeClr val="accent3"/>
              </a:solidFill>
              <a:latin typeface="Lato"/>
              <a:ea typeface="Lato"/>
              <a:cs typeface="Lato"/>
              <a:sym typeface="Lato"/>
            </a:endParaRPr>
          </a:p>
        </p:txBody>
      </p:sp>
      <p:cxnSp>
        <p:nvCxnSpPr>
          <p:cNvPr id="413" name="Google Shape;413;p49"/>
          <p:cNvCxnSpPr/>
          <p:nvPr/>
        </p:nvCxnSpPr>
        <p:spPr>
          <a:xfrm>
            <a:off x="5725350" y="2620750"/>
            <a:ext cx="1590000" cy="260700"/>
          </a:xfrm>
          <a:prstGeom prst="straightConnector1">
            <a:avLst/>
          </a:prstGeom>
          <a:noFill/>
          <a:ln cap="flat" cmpd="sng" w="19050">
            <a:solidFill>
              <a:schemeClr val="accent2"/>
            </a:solidFill>
            <a:prstDash val="solid"/>
            <a:round/>
            <a:headEnd len="med" w="med" type="none"/>
            <a:tailEnd len="med" w="med" type="none"/>
          </a:ln>
        </p:spPr>
      </p:cxnSp>
      <p:sp>
        <p:nvSpPr>
          <p:cNvPr id="414" name="Google Shape;414;p49"/>
          <p:cNvSpPr txBox="1"/>
          <p:nvPr/>
        </p:nvSpPr>
        <p:spPr>
          <a:xfrm>
            <a:off x="5316900" y="3557350"/>
            <a:ext cx="2986500" cy="8922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Each additional minute decreases the probability of acceptance</a:t>
            </a:r>
            <a:endParaRPr sz="1100">
              <a:solidFill>
                <a:schemeClr val="accent1"/>
              </a:solidFill>
              <a:latin typeface="Lato"/>
              <a:ea typeface="Lato"/>
              <a:cs typeface="Lato"/>
              <a:sym typeface="Lato"/>
            </a:endParaRPr>
          </a:p>
          <a:p>
            <a:pPr indent="-298450" lvl="0" marL="457200" rtl="0" algn="l">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Hosts who reply sooner are more likely to accept the inquiries</a:t>
            </a:r>
            <a:endParaRPr sz="1100">
              <a:solidFill>
                <a:schemeClr val="accent1"/>
              </a:solidFill>
              <a:latin typeface="Lato"/>
              <a:ea typeface="Lato"/>
              <a:cs typeface="Lato"/>
              <a:sym typeface="Lato"/>
            </a:endParaRPr>
          </a:p>
        </p:txBody>
      </p:sp>
      <p:sp>
        <p:nvSpPr>
          <p:cNvPr id="415" name="Google Shape;415;p4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Drivers of Confirmation for Booking</a:t>
            </a:r>
            <a:endParaRPr/>
          </a:p>
        </p:txBody>
      </p:sp>
      <p:sp>
        <p:nvSpPr>
          <p:cNvPr id="421" name="Google Shape;421;p50"/>
          <p:cNvSpPr txBox="1"/>
          <p:nvPr>
            <p:ph idx="1" type="body"/>
          </p:nvPr>
        </p:nvSpPr>
        <p:spPr>
          <a:xfrm>
            <a:off x="4661500" y="1925800"/>
            <a:ext cx="3603300" cy="1140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Important drivers of hosts’ acceptance are:</a:t>
            </a:r>
            <a:endParaRPr sz="1200"/>
          </a:p>
          <a:p>
            <a:pPr indent="-304800" lvl="1" marL="914400" rtl="0" algn="l">
              <a:spcBef>
                <a:spcPts val="0"/>
              </a:spcBef>
              <a:spcAft>
                <a:spcPts val="0"/>
              </a:spcAft>
              <a:buSzPts val="1200"/>
              <a:buChar char="○"/>
            </a:pPr>
            <a:r>
              <a:rPr lang="en" sz="1200"/>
              <a:t>Number of interactions</a:t>
            </a:r>
            <a:endParaRPr sz="1200"/>
          </a:p>
          <a:p>
            <a:pPr indent="-304800" lvl="1" marL="914400" rtl="0" algn="l">
              <a:spcBef>
                <a:spcPts val="0"/>
              </a:spcBef>
              <a:spcAft>
                <a:spcPts val="0"/>
              </a:spcAft>
              <a:buSzPts val="1200"/>
              <a:buChar char="○"/>
            </a:pPr>
            <a:r>
              <a:rPr lang="en" sz="1200"/>
              <a:t>Number of reviews</a:t>
            </a:r>
            <a:endParaRPr sz="1200"/>
          </a:p>
          <a:p>
            <a:pPr indent="-304800" lvl="1" marL="914400" rtl="0" algn="l">
              <a:spcBef>
                <a:spcPts val="0"/>
              </a:spcBef>
              <a:spcAft>
                <a:spcPts val="0"/>
              </a:spcAft>
              <a:buSzPts val="1200"/>
              <a:buChar char="○"/>
            </a:pPr>
            <a:r>
              <a:rPr lang="en" sz="1200"/>
              <a:t>User stage</a:t>
            </a:r>
            <a:endParaRPr sz="1200"/>
          </a:p>
          <a:p>
            <a:pPr indent="-304800" lvl="1" marL="914400" rtl="0" algn="l">
              <a:spcBef>
                <a:spcPts val="0"/>
              </a:spcBef>
              <a:spcAft>
                <a:spcPts val="0"/>
              </a:spcAft>
              <a:buSzPts val="1200"/>
              <a:buChar char="○"/>
            </a:pPr>
            <a:r>
              <a:rPr lang="en" sz="1200"/>
              <a:t>Days of stay</a:t>
            </a:r>
            <a:endParaRPr sz="1200"/>
          </a:p>
          <a:p>
            <a:pPr indent="-304800" lvl="1" marL="914400" rtl="0" algn="l">
              <a:spcBef>
                <a:spcPts val="0"/>
              </a:spcBef>
              <a:spcAft>
                <a:spcPts val="0"/>
              </a:spcAft>
              <a:buSzPts val="1200"/>
              <a:buChar char="○"/>
            </a:pPr>
            <a:r>
              <a:rPr lang="en" sz="1200"/>
              <a:t>Accept time</a:t>
            </a:r>
            <a:endParaRPr sz="1200"/>
          </a:p>
          <a:p>
            <a:pPr indent="-304800" lvl="1" marL="914400" rtl="0" algn="l">
              <a:spcBef>
                <a:spcPts val="0"/>
              </a:spcBef>
              <a:spcAft>
                <a:spcPts val="0"/>
              </a:spcAft>
              <a:buSzPts val="1200"/>
              <a:buChar char="○"/>
            </a:pPr>
            <a:r>
              <a:rPr lang="en" sz="1200"/>
              <a:t>Lead time</a:t>
            </a:r>
            <a:endParaRPr sz="1200"/>
          </a:p>
          <a:p>
            <a:pPr indent="0" lvl="0" marL="0" rtl="0" algn="l">
              <a:spcBef>
                <a:spcPts val="1600"/>
              </a:spcBef>
              <a:spcAft>
                <a:spcPts val="1600"/>
              </a:spcAft>
              <a:buNone/>
            </a:pPr>
            <a:r>
              <a:t/>
            </a:r>
            <a:endParaRPr/>
          </a:p>
        </p:txBody>
      </p:sp>
      <p:sp>
        <p:nvSpPr>
          <p:cNvPr id="422" name="Google Shape;422;p50"/>
          <p:cNvSpPr txBox="1"/>
          <p:nvPr/>
        </p:nvSpPr>
        <p:spPr>
          <a:xfrm>
            <a:off x="699950" y="2436363"/>
            <a:ext cx="3487800" cy="1140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Logistic Regression model is used to predict what drives guests’ confirmation for accepted inquiries in Contact Me channel</a:t>
            </a:r>
            <a:endParaRPr sz="1300">
              <a:solidFill>
                <a:schemeClr val="accent1"/>
              </a:solidFill>
              <a:latin typeface="Lato"/>
              <a:ea typeface="Lato"/>
              <a:cs typeface="Lato"/>
              <a:sym typeface="Lato"/>
            </a:endParaRPr>
          </a:p>
          <a:p>
            <a:pPr indent="0" lvl="0" marL="0" rtl="0" algn="l">
              <a:lnSpc>
                <a:spcPct val="115000"/>
              </a:lnSpc>
              <a:spcBef>
                <a:spcPts val="1600"/>
              </a:spcBef>
              <a:spcAft>
                <a:spcPts val="1600"/>
              </a:spcAft>
              <a:buNone/>
            </a:pPr>
            <a:r>
              <a:t/>
            </a:r>
            <a:endParaRPr sz="1300">
              <a:solidFill>
                <a:schemeClr val="accent1"/>
              </a:solidFill>
              <a:latin typeface="Lato"/>
              <a:ea typeface="Lato"/>
              <a:cs typeface="Lato"/>
              <a:sym typeface="Lato"/>
            </a:endParaRPr>
          </a:p>
        </p:txBody>
      </p:sp>
      <p:sp>
        <p:nvSpPr>
          <p:cNvPr id="423" name="Google Shape;423;p50"/>
          <p:cNvSpPr txBox="1"/>
          <p:nvPr/>
        </p:nvSpPr>
        <p:spPr>
          <a:xfrm>
            <a:off x="4721025" y="3811525"/>
            <a:ext cx="2958600" cy="794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accent1"/>
              </a:buClr>
              <a:buSzPts val="1200"/>
              <a:buFont typeface="Lato"/>
              <a:buChar char="●"/>
            </a:pPr>
            <a:r>
              <a:rPr lang="en" sz="1200">
                <a:solidFill>
                  <a:schemeClr val="accent1"/>
                </a:solidFill>
                <a:latin typeface="Lato"/>
                <a:ea typeface="Lato"/>
                <a:cs typeface="Lato"/>
                <a:sym typeface="Lato"/>
              </a:rPr>
              <a:t>Model performance:</a:t>
            </a:r>
            <a:endParaRPr sz="1200">
              <a:solidFill>
                <a:schemeClr val="accent1"/>
              </a:solidFill>
              <a:latin typeface="Lato"/>
              <a:ea typeface="Lato"/>
              <a:cs typeface="Lato"/>
              <a:sym typeface="Lato"/>
            </a:endParaRPr>
          </a:p>
          <a:p>
            <a:pPr indent="-298450" lvl="1" marL="914400" rtl="0" algn="l">
              <a:lnSpc>
                <a:spcPct val="115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AUC score: 0.88</a:t>
            </a:r>
            <a:endParaRPr sz="1100">
              <a:solidFill>
                <a:schemeClr val="accent1"/>
              </a:solidFill>
              <a:latin typeface="Lato"/>
              <a:ea typeface="Lato"/>
              <a:cs typeface="Lato"/>
              <a:sym typeface="Lato"/>
            </a:endParaRPr>
          </a:p>
          <a:p>
            <a:pPr indent="-298450" lvl="1" marL="914400" rtl="0" algn="l">
              <a:lnSpc>
                <a:spcPct val="115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Accuracy: 0.89</a:t>
            </a:r>
            <a:endParaRPr sz="1100">
              <a:latin typeface="Lato"/>
              <a:ea typeface="Lato"/>
              <a:cs typeface="Lato"/>
              <a:sym typeface="Lato"/>
            </a:endParaRPr>
          </a:p>
        </p:txBody>
      </p:sp>
      <p:sp>
        <p:nvSpPr>
          <p:cNvPr id="424" name="Google Shape;424;p5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51"/>
          <p:cNvSpPr txBox="1"/>
          <p:nvPr>
            <p:ph type="title"/>
          </p:nvPr>
        </p:nvSpPr>
        <p:spPr>
          <a:xfrm>
            <a:off x="706825" y="1126875"/>
            <a:ext cx="8069700" cy="34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How does each driver impact confirmation for booking</a:t>
            </a:r>
            <a:endParaRPr sz="2000"/>
          </a:p>
          <a:p>
            <a:pPr indent="0" lvl="0" marL="0" rtl="0" algn="l">
              <a:spcBef>
                <a:spcPts val="0"/>
              </a:spcBef>
              <a:spcAft>
                <a:spcPts val="0"/>
              </a:spcAft>
              <a:buNone/>
            </a:pPr>
            <a:r>
              <a:t/>
            </a:r>
            <a:endParaRPr sz="2200"/>
          </a:p>
          <a:p>
            <a:pPr indent="0" lvl="0" marL="0" rtl="0" algn="l">
              <a:spcBef>
                <a:spcPts val="0"/>
              </a:spcBef>
              <a:spcAft>
                <a:spcPts val="0"/>
              </a:spcAft>
              <a:buNone/>
            </a:pPr>
            <a:r>
              <a:t/>
            </a:r>
            <a:endParaRPr sz="1700"/>
          </a:p>
        </p:txBody>
      </p:sp>
      <p:sp>
        <p:nvSpPr>
          <p:cNvPr id="430" name="Google Shape;430;p51"/>
          <p:cNvSpPr txBox="1"/>
          <p:nvPr>
            <p:ph idx="1" type="body"/>
          </p:nvPr>
        </p:nvSpPr>
        <p:spPr>
          <a:xfrm>
            <a:off x="612175" y="3403850"/>
            <a:ext cx="8259000" cy="11466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More than 20 interactions significantly increases the probability of confirmation from hosts, and having less than 10 interactions decreases it</a:t>
            </a:r>
            <a:endParaRPr sz="1100"/>
          </a:p>
          <a:p>
            <a:pPr indent="-298450" lvl="0" marL="457200" rtl="0" algn="l">
              <a:spcBef>
                <a:spcPts val="0"/>
              </a:spcBef>
              <a:spcAft>
                <a:spcPts val="0"/>
              </a:spcAft>
              <a:buSzPts val="1100"/>
              <a:buChar char="●"/>
            </a:pPr>
            <a:r>
              <a:rPr lang="en" sz="1100"/>
              <a:t>Guests are less likely to confirm the booking if the listings have 0 reviews but more likely to confirm those with more 30 reviews</a:t>
            </a:r>
            <a:endParaRPr sz="1100"/>
          </a:p>
          <a:p>
            <a:pPr indent="-298450" lvl="0" marL="457200" rtl="0" algn="l">
              <a:spcBef>
                <a:spcPts val="0"/>
              </a:spcBef>
              <a:spcAft>
                <a:spcPts val="0"/>
              </a:spcAft>
              <a:buSzPts val="1100"/>
              <a:buChar char="●"/>
            </a:pPr>
            <a:r>
              <a:rPr lang="en" sz="1100"/>
              <a:t>Inquiries for less than 10 days of stays are more likely to be confirmed, but inquiries for more than 15 days of stays are less likely to be confirmed</a:t>
            </a:r>
            <a:endParaRPr sz="1100"/>
          </a:p>
          <a:p>
            <a:pPr indent="-298450" lvl="0" marL="457200" rtl="0" algn="l">
              <a:spcBef>
                <a:spcPts val="0"/>
              </a:spcBef>
              <a:spcAft>
                <a:spcPts val="0"/>
              </a:spcAft>
              <a:buSzPts val="1100"/>
              <a:buChar char="●"/>
            </a:pPr>
            <a:r>
              <a:rPr lang="en" sz="1100"/>
              <a:t>Guests are less likely to confirm accepted inquiries if they are made more than 90 days before check-in</a:t>
            </a:r>
            <a:endParaRPr sz="1100"/>
          </a:p>
        </p:txBody>
      </p:sp>
      <p:pic>
        <p:nvPicPr>
          <p:cNvPr id="431" name="Google Shape;431;p51"/>
          <p:cNvPicPr preferRelativeResize="0"/>
          <p:nvPr/>
        </p:nvPicPr>
        <p:blipFill>
          <a:blip r:embed="rId3">
            <a:alphaModFix/>
          </a:blip>
          <a:stretch>
            <a:fillRect/>
          </a:stretch>
        </p:blipFill>
        <p:spPr>
          <a:xfrm>
            <a:off x="285950" y="1563851"/>
            <a:ext cx="2043700" cy="1751350"/>
          </a:xfrm>
          <a:prstGeom prst="rect">
            <a:avLst/>
          </a:prstGeom>
          <a:noFill/>
          <a:ln>
            <a:noFill/>
          </a:ln>
        </p:spPr>
      </p:pic>
      <p:pic>
        <p:nvPicPr>
          <p:cNvPr id="432" name="Google Shape;432;p51"/>
          <p:cNvPicPr preferRelativeResize="0"/>
          <p:nvPr/>
        </p:nvPicPr>
        <p:blipFill>
          <a:blip r:embed="rId4">
            <a:alphaModFix/>
          </a:blip>
          <a:stretch>
            <a:fillRect/>
          </a:stretch>
        </p:blipFill>
        <p:spPr>
          <a:xfrm>
            <a:off x="2520000" y="1545963"/>
            <a:ext cx="2095925" cy="1787125"/>
          </a:xfrm>
          <a:prstGeom prst="rect">
            <a:avLst/>
          </a:prstGeom>
          <a:noFill/>
          <a:ln>
            <a:noFill/>
          </a:ln>
        </p:spPr>
      </p:pic>
      <p:pic>
        <p:nvPicPr>
          <p:cNvPr id="433" name="Google Shape;433;p51"/>
          <p:cNvPicPr preferRelativeResize="0"/>
          <p:nvPr/>
        </p:nvPicPr>
        <p:blipFill>
          <a:blip r:embed="rId5">
            <a:alphaModFix/>
          </a:blip>
          <a:stretch>
            <a:fillRect/>
          </a:stretch>
        </p:blipFill>
        <p:spPr>
          <a:xfrm>
            <a:off x="4850525" y="1545951"/>
            <a:ext cx="2129650" cy="1787125"/>
          </a:xfrm>
          <a:prstGeom prst="rect">
            <a:avLst/>
          </a:prstGeom>
          <a:noFill/>
          <a:ln>
            <a:noFill/>
          </a:ln>
        </p:spPr>
      </p:pic>
      <p:pic>
        <p:nvPicPr>
          <p:cNvPr id="434" name="Google Shape;434;p51"/>
          <p:cNvPicPr preferRelativeResize="0"/>
          <p:nvPr/>
        </p:nvPicPr>
        <p:blipFill>
          <a:blip r:embed="rId6">
            <a:alphaModFix/>
          </a:blip>
          <a:stretch>
            <a:fillRect/>
          </a:stretch>
        </p:blipFill>
        <p:spPr>
          <a:xfrm>
            <a:off x="7087225" y="1581740"/>
            <a:ext cx="2005275" cy="1751360"/>
          </a:xfrm>
          <a:prstGeom prst="rect">
            <a:avLst/>
          </a:prstGeom>
          <a:noFill/>
          <a:ln>
            <a:noFill/>
          </a:ln>
        </p:spPr>
      </p:pic>
      <p:sp>
        <p:nvSpPr>
          <p:cNvPr id="435" name="Google Shape;435;p5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597425" y="1262275"/>
            <a:ext cx="33480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700"/>
              <a:t>Sanity Check</a:t>
            </a:r>
            <a:endParaRPr sz="2100"/>
          </a:p>
        </p:txBody>
      </p:sp>
      <p:sp>
        <p:nvSpPr>
          <p:cNvPr id="108" name="Google Shape;108;p16"/>
          <p:cNvSpPr txBox="1"/>
          <p:nvPr/>
        </p:nvSpPr>
        <p:spPr>
          <a:xfrm>
            <a:off x="944075" y="2478250"/>
            <a:ext cx="4889100" cy="1076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Assumptions </a:t>
            </a:r>
            <a:endParaRPr sz="1800">
              <a:solidFill>
                <a:schemeClr val="accent1"/>
              </a:solidFill>
              <a:latin typeface="Lato"/>
              <a:ea typeface="Lato"/>
              <a:cs typeface="Lato"/>
              <a:sym typeface="Lato"/>
            </a:endParaRPr>
          </a:p>
          <a:p>
            <a:pPr indent="-342900" lvl="0" marL="457200" rtl="0" algn="l">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Observations and Treatments</a:t>
            </a:r>
            <a:endParaRPr sz="1800">
              <a:solidFill>
                <a:schemeClr val="accent1"/>
              </a:solidFill>
              <a:latin typeface="Lato"/>
              <a:ea typeface="Lato"/>
              <a:cs typeface="Lato"/>
              <a:sym typeface="Lato"/>
            </a:endParaRPr>
          </a:p>
          <a:p>
            <a:pPr indent="-342900" lvl="0" marL="457200" rtl="0" algn="l">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Merge data</a:t>
            </a:r>
            <a:endParaRPr sz="1800">
              <a:solidFill>
                <a:schemeClr val="accent1"/>
              </a:solidFill>
              <a:latin typeface="Lato"/>
              <a:ea typeface="Lato"/>
              <a:cs typeface="Lato"/>
              <a:sym typeface="Lato"/>
            </a:endParaRPr>
          </a:p>
          <a:p>
            <a:pPr indent="-342900" lvl="0" marL="457200" rtl="0" algn="l">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Overview of data after cleaning</a:t>
            </a:r>
            <a:endParaRPr sz="1800">
              <a:solidFill>
                <a:schemeClr val="accent1"/>
              </a:solidFill>
              <a:latin typeface="Lato"/>
              <a:ea typeface="Lato"/>
              <a:cs typeface="Lato"/>
              <a:sym typeface="Lato"/>
            </a:endParaRPr>
          </a:p>
        </p:txBody>
      </p:sp>
      <p:sp>
        <p:nvSpPr>
          <p:cNvPr id="109" name="Google Shape;109;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52"/>
          <p:cNvSpPr txBox="1"/>
          <p:nvPr>
            <p:ph type="title"/>
          </p:nvPr>
        </p:nvSpPr>
        <p:spPr>
          <a:xfrm>
            <a:off x="758950" y="1171175"/>
            <a:ext cx="7688700" cy="4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Interactions between some variables </a:t>
            </a:r>
            <a:endParaRPr sz="2000"/>
          </a:p>
          <a:p>
            <a:pPr indent="0" lvl="0" marL="0" rtl="0" algn="l">
              <a:spcBef>
                <a:spcPts val="0"/>
              </a:spcBef>
              <a:spcAft>
                <a:spcPts val="0"/>
              </a:spcAft>
              <a:buNone/>
            </a:pPr>
            <a:r>
              <a:t/>
            </a:r>
            <a:endParaRPr/>
          </a:p>
        </p:txBody>
      </p:sp>
      <p:sp>
        <p:nvSpPr>
          <p:cNvPr id="441" name="Google Shape;441;p52"/>
          <p:cNvSpPr txBox="1"/>
          <p:nvPr>
            <p:ph idx="1" type="body"/>
          </p:nvPr>
        </p:nvSpPr>
        <p:spPr>
          <a:xfrm>
            <a:off x="275925" y="3736500"/>
            <a:ext cx="3128100" cy="10398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SzPts val="900"/>
              <a:buChar char="●"/>
            </a:pPr>
            <a:r>
              <a:rPr lang="en" sz="900"/>
              <a:t>Having more than 10 interactions drives up the probability of confirmation from negative to positive for lead time within 90 days </a:t>
            </a:r>
            <a:endParaRPr sz="900"/>
          </a:p>
          <a:p>
            <a:pPr indent="-285750" lvl="0" marL="457200" rtl="0" algn="l">
              <a:spcBef>
                <a:spcPts val="0"/>
              </a:spcBef>
              <a:spcAft>
                <a:spcPts val="0"/>
              </a:spcAft>
              <a:buSzPts val="900"/>
              <a:buChar char="●"/>
            </a:pPr>
            <a:r>
              <a:rPr lang="en" sz="900"/>
              <a:t>For inquiries with lead time &gt;90 days, need more than 20 interactions to drive confirmation</a:t>
            </a:r>
            <a:endParaRPr sz="900"/>
          </a:p>
        </p:txBody>
      </p:sp>
      <p:sp>
        <p:nvSpPr>
          <p:cNvPr id="442" name="Google Shape;442;p52"/>
          <p:cNvSpPr txBox="1"/>
          <p:nvPr/>
        </p:nvSpPr>
        <p:spPr>
          <a:xfrm>
            <a:off x="2974013" y="3736500"/>
            <a:ext cx="3344400" cy="899700"/>
          </a:xfrm>
          <a:prstGeom prst="rect">
            <a:avLst/>
          </a:prstGeom>
          <a:noFill/>
          <a:ln>
            <a:noFill/>
          </a:ln>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chemeClr val="accent1"/>
              </a:buClr>
              <a:buSzPts val="900"/>
              <a:buFont typeface="Lato"/>
              <a:buChar char="●"/>
            </a:pPr>
            <a:r>
              <a:rPr lang="en" sz="900">
                <a:solidFill>
                  <a:schemeClr val="accent1"/>
                </a:solidFill>
                <a:latin typeface="Lato"/>
                <a:ea typeface="Lato"/>
                <a:cs typeface="Lato"/>
                <a:sym typeface="Lato"/>
              </a:rPr>
              <a:t>When message length &lt;= 150 char, 21-30 interactions benefits confirmation the most</a:t>
            </a:r>
            <a:endParaRPr sz="900">
              <a:solidFill>
                <a:schemeClr val="accent1"/>
              </a:solidFill>
              <a:latin typeface="Lato"/>
              <a:ea typeface="Lato"/>
              <a:cs typeface="Lato"/>
              <a:sym typeface="Lato"/>
            </a:endParaRPr>
          </a:p>
          <a:p>
            <a:pPr indent="-285750" lvl="0" marL="457200" rtl="0" algn="l">
              <a:lnSpc>
                <a:spcPct val="115000"/>
              </a:lnSpc>
              <a:spcBef>
                <a:spcPts val="0"/>
              </a:spcBef>
              <a:spcAft>
                <a:spcPts val="0"/>
              </a:spcAft>
              <a:buClr>
                <a:schemeClr val="accent1"/>
              </a:buClr>
              <a:buSzPts val="900"/>
              <a:buFont typeface="Lato"/>
              <a:buChar char="●"/>
            </a:pPr>
            <a:r>
              <a:rPr lang="en" sz="900">
                <a:solidFill>
                  <a:schemeClr val="accent1"/>
                </a:solidFill>
                <a:latin typeface="Lato"/>
                <a:ea typeface="Lato"/>
                <a:cs typeface="Lato"/>
                <a:sym typeface="Lato"/>
              </a:rPr>
              <a:t>When message length between 151 - 300 char, &gt; 30 interactions benefits confirmation the most</a:t>
            </a:r>
            <a:endParaRPr sz="900">
              <a:solidFill>
                <a:schemeClr val="accent1"/>
              </a:solidFill>
              <a:latin typeface="Lato"/>
              <a:ea typeface="Lato"/>
              <a:cs typeface="Lato"/>
              <a:sym typeface="Lato"/>
            </a:endParaRPr>
          </a:p>
          <a:p>
            <a:pPr indent="-285750" lvl="0" marL="457200" rtl="0" algn="l">
              <a:lnSpc>
                <a:spcPct val="115000"/>
              </a:lnSpc>
              <a:spcBef>
                <a:spcPts val="0"/>
              </a:spcBef>
              <a:spcAft>
                <a:spcPts val="0"/>
              </a:spcAft>
              <a:buClr>
                <a:schemeClr val="accent1"/>
              </a:buClr>
              <a:buSzPts val="900"/>
              <a:buFont typeface="Lato"/>
              <a:buChar char="●"/>
            </a:pPr>
            <a:r>
              <a:rPr lang="en" sz="900">
                <a:solidFill>
                  <a:schemeClr val="accent1"/>
                </a:solidFill>
                <a:latin typeface="Lato"/>
                <a:ea typeface="Lato"/>
                <a:cs typeface="Lato"/>
                <a:sym typeface="Lato"/>
              </a:rPr>
              <a:t>When message length between 301 - 450 char, need more than 20 interactions to drive confirmation </a:t>
            </a:r>
            <a:endParaRPr sz="900">
              <a:solidFill>
                <a:schemeClr val="accent1"/>
              </a:solidFill>
              <a:latin typeface="Lato"/>
              <a:ea typeface="Lato"/>
              <a:cs typeface="Lato"/>
              <a:sym typeface="Lato"/>
            </a:endParaRPr>
          </a:p>
          <a:p>
            <a:pPr indent="-285750" lvl="0" marL="457200" rtl="0" algn="l">
              <a:lnSpc>
                <a:spcPct val="115000"/>
              </a:lnSpc>
              <a:spcBef>
                <a:spcPts val="0"/>
              </a:spcBef>
              <a:spcAft>
                <a:spcPts val="0"/>
              </a:spcAft>
              <a:buClr>
                <a:schemeClr val="accent1"/>
              </a:buClr>
              <a:buSzPts val="900"/>
              <a:buFont typeface="Lato"/>
              <a:buChar char="●"/>
            </a:pPr>
            <a:r>
              <a:rPr lang="en" sz="900">
                <a:solidFill>
                  <a:schemeClr val="accent1"/>
                </a:solidFill>
                <a:latin typeface="Lato"/>
                <a:ea typeface="Lato"/>
                <a:cs typeface="Lato"/>
                <a:sym typeface="Lato"/>
              </a:rPr>
              <a:t>When message length &gt; 450 char, 21-30 interactions doesn't benefit confirmation but 11 - 20 does the most</a:t>
            </a:r>
            <a:endParaRPr sz="900">
              <a:solidFill>
                <a:schemeClr val="accent1"/>
              </a:solidFill>
              <a:latin typeface="Lato"/>
              <a:ea typeface="Lato"/>
              <a:cs typeface="Lato"/>
              <a:sym typeface="Lato"/>
            </a:endParaRPr>
          </a:p>
        </p:txBody>
      </p:sp>
      <p:sp>
        <p:nvSpPr>
          <p:cNvPr id="443" name="Google Shape;443;p52"/>
          <p:cNvSpPr txBox="1"/>
          <p:nvPr/>
        </p:nvSpPr>
        <p:spPr>
          <a:xfrm>
            <a:off x="5984975" y="3740250"/>
            <a:ext cx="3195900" cy="892200"/>
          </a:xfrm>
          <a:prstGeom prst="rect">
            <a:avLst/>
          </a:prstGeom>
          <a:noFill/>
          <a:ln>
            <a:noFill/>
          </a:ln>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chemeClr val="accent1"/>
              </a:buClr>
              <a:buSzPts val="900"/>
              <a:buFont typeface="Lato"/>
              <a:buChar char="●"/>
            </a:pPr>
            <a:r>
              <a:rPr lang="en" sz="900">
                <a:solidFill>
                  <a:schemeClr val="accent1"/>
                </a:solidFill>
                <a:latin typeface="Lato"/>
                <a:ea typeface="Lato"/>
                <a:cs typeface="Lato"/>
                <a:sym typeface="Lato"/>
              </a:rPr>
              <a:t>When lead_time &lt;= 60 days, long messages(&gt;450 char) benefits confirmation </a:t>
            </a:r>
            <a:endParaRPr sz="900">
              <a:solidFill>
                <a:schemeClr val="accent1"/>
              </a:solidFill>
              <a:latin typeface="Lato"/>
              <a:ea typeface="Lato"/>
              <a:cs typeface="Lato"/>
              <a:sym typeface="Lato"/>
            </a:endParaRPr>
          </a:p>
          <a:p>
            <a:pPr indent="-285750" lvl="0" marL="457200" rtl="0" algn="l">
              <a:lnSpc>
                <a:spcPct val="115000"/>
              </a:lnSpc>
              <a:spcBef>
                <a:spcPts val="0"/>
              </a:spcBef>
              <a:spcAft>
                <a:spcPts val="0"/>
              </a:spcAft>
              <a:buClr>
                <a:schemeClr val="accent1"/>
              </a:buClr>
              <a:buSzPts val="900"/>
              <a:buFont typeface="Lato"/>
              <a:buChar char="●"/>
            </a:pPr>
            <a:r>
              <a:rPr lang="en" sz="900">
                <a:solidFill>
                  <a:schemeClr val="accent1"/>
                </a:solidFill>
                <a:latin typeface="Lato"/>
                <a:ea typeface="Lato"/>
                <a:cs typeface="Lato"/>
                <a:sym typeface="Lato"/>
              </a:rPr>
              <a:t>When lead_time between 60 - 90 days, long messages(&gt;450 char) don't benefits confirmation, but intermediate length messages (301- 450 char) do </a:t>
            </a:r>
            <a:endParaRPr sz="900">
              <a:solidFill>
                <a:schemeClr val="accent1"/>
              </a:solidFill>
              <a:latin typeface="Lato"/>
              <a:ea typeface="Lato"/>
              <a:cs typeface="Lato"/>
              <a:sym typeface="Lato"/>
            </a:endParaRPr>
          </a:p>
          <a:p>
            <a:pPr indent="-285750" lvl="0" marL="457200" rtl="0" algn="l">
              <a:lnSpc>
                <a:spcPct val="115000"/>
              </a:lnSpc>
              <a:spcBef>
                <a:spcPts val="0"/>
              </a:spcBef>
              <a:spcAft>
                <a:spcPts val="0"/>
              </a:spcAft>
              <a:buClr>
                <a:schemeClr val="accent1"/>
              </a:buClr>
              <a:buSzPts val="900"/>
              <a:buFont typeface="Lato"/>
              <a:buChar char="●"/>
            </a:pPr>
            <a:r>
              <a:rPr lang="en" sz="900">
                <a:solidFill>
                  <a:schemeClr val="accent1"/>
                </a:solidFill>
                <a:latin typeface="Lato"/>
                <a:ea typeface="Lato"/>
                <a:cs typeface="Lato"/>
                <a:sym typeface="Lato"/>
              </a:rPr>
              <a:t>When lead_time &gt;90 days, only messages between 150 - 300 char benefit confirmation</a:t>
            </a:r>
            <a:endParaRPr sz="900">
              <a:solidFill>
                <a:schemeClr val="accent1"/>
              </a:solidFill>
              <a:latin typeface="Lato"/>
              <a:ea typeface="Lato"/>
              <a:cs typeface="Lato"/>
              <a:sym typeface="Lato"/>
            </a:endParaRPr>
          </a:p>
        </p:txBody>
      </p:sp>
      <p:pic>
        <p:nvPicPr>
          <p:cNvPr id="444" name="Google Shape;444;p52"/>
          <p:cNvPicPr preferRelativeResize="0"/>
          <p:nvPr/>
        </p:nvPicPr>
        <p:blipFill rotWithShape="1">
          <a:blip r:embed="rId3">
            <a:alphaModFix/>
          </a:blip>
          <a:srcRect b="1310" l="0" r="0" t="-1310"/>
          <a:stretch/>
        </p:blipFill>
        <p:spPr>
          <a:xfrm>
            <a:off x="758950" y="1521175"/>
            <a:ext cx="2404725" cy="2248575"/>
          </a:xfrm>
          <a:prstGeom prst="rect">
            <a:avLst/>
          </a:prstGeom>
          <a:noFill/>
          <a:ln>
            <a:noFill/>
          </a:ln>
        </p:spPr>
      </p:pic>
      <p:pic>
        <p:nvPicPr>
          <p:cNvPr id="445" name="Google Shape;445;p52"/>
          <p:cNvPicPr preferRelativeResize="0"/>
          <p:nvPr/>
        </p:nvPicPr>
        <p:blipFill>
          <a:blip r:embed="rId4">
            <a:alphaModFix/>
          </a:blip>
          <a:stretch>
            <a:fillRect/>
          </a:stretch>
        </p:blipFill>
        <p:spPr>
          <a:xfrm>
            <a:off x="6318425" y="1568238"/>
            <a:ext cx="2404725" cy="2241052"/>
          </a:xfrm>
          <a:prstGeom prst="rect">
            <a:avLst/>
          </a:prstGeom>
          <a:noFill/>
          <a:ln>
            <a:noFill/>
          </a:ln>
        </p:spPr>
      </p:pic>
      <p:pic>
        <p:nvPicPr>
          <p:cNvPr id="446" name="Google Shape;446;p52"/>
          <p:cNvPicPr preferRelativeResize="0"/>
          <p:nvPr/>
        </p:nvPicPr>
        <p:blipFill>
          <a:blip r:embed="rId5">
            <a:alphaModFix/>
          </a:blip>
          <a:stretch>
            <a:fillRect/>
          </a:stretch>
        </p:blipFill>
        <p:spPr>
          <a:xfrm>
            <a:off x="3443862" y="1571375"/>
            <a:ext cx="2404725" cy="2234770"/>
          </a:xfrm>
          <a:prstGeom prst="rect">
            <a:avLst/>
          </a:prstGeom>
          <a:noFill/>
          <a:ln>
            <a:noFill/>
          </a:ln>
        </p:spPr>
      </p:pic>
      <p:sp>
        <p:nvSpPr>
          <p:cNvPr id="447" name="Google Shape;447;p5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Additional findings </a:t>
            </a:r>
            <a:endParaRPr sz="2000"/>
          </a:p>
        </p:txBody>
      </p:sp>
      <p:sp>
        <p:nvSpPr>
          <p:cNvPr id="453" name="Google Shape;453;p53"/>
          <p:cNvSpPr txBox="1"/>
          <p:nvPr>
            <p:ph idx="1" type="body"/>
          </p:nvPr>
        </p:nvSpPr>
        <p:spPr>
          <a:xfrm>
            <a:off x="1118138" y="3811975"/>
            <a:ext cx="3015900" cy="6375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Past bookers are more likely to confirm bookings after the inquiries are accepted, may because of their trust in the process and the platform </a:t>
            </a:r>
            <a:endParaRPr sz="1100"/>
          </a:p>
        </p:txBody>
      </p:sp>
      <p:pic>
        <p:nvPicPr>
          <p:cNvPr id="454" name="Google Shape;454;p53"/>
          <p:cNvPicPr preferRelativeResize="0"/>
          <p:nvPr/>
        </p:nvPicPr>
        <p:blipFill>
          <a:blip r:embed="rId3">
            <a:alphaModFix/>
          </a:blip>
          <a:stretch>
            <a:fillRect/>
          </a:stretch>
        </p:blipFill>
        <p:spPr>
          <a:xfrm>
            <a:off x="1682975" y="2025913"/>
            <a:ext cx="1635525" cy="1614000"/>
          </a:xfrm>
          <a:prstGeom prst="rect">
            <a:avLst/>
          </a:prstGeom>
          <a:noFill/>
          <a:ln>
            <a:noFill/>
          </a:ln>
        </p:spPr>
      </p:pic>
      <p:cxnSp>
        <p:nvCxnSpPr>
          <p:cNvPr id="455" name="Google Shape;455;p53"/>
          <p:cNvCxnSpPr/>
          <p:nvPr/>
        </p:nvCxnSpPr>
        <p:spPr>
          <a:xfrm rot="10800000">
            <a:off x="5154675" y="2197975"/>
            <a:ext cx="0" cy="1246200"/>
          </a:xfrm>
          <a:prstGeom prst="straightConnector1">
            <a:avLst/>
          </a:prstGeom>
          <a:noFill/>
          <a:ln cap="flat" cmpd="sng" w="9525">
            <a:solidFill>
              <a:schemeClr val="dk2"/>
            </a:solidFill>
            <a:prstDash val="solid"/>
            <a:round/>
            <a:headEnd len="med" w="med" type="none"/>
            <a:tailEnd len="med" w="med" type="triangle"/>
          </a:ln>
        </p:spPr>
      </p:cxnSp>
      <p:cxnSp>
        <p:nvCxnSpPr>
          <p:cNvPr id="456" name="Google Shape;456;p53"/>
          <p:cNvCxnSpPr/>
          <p:nvPr/>
        </p:nvCxnSpPr>
        <p:spPr>
          <a:xfrm>
            <a:off x="5154675" y="3444175"/>
            <a:ext cx="2263800" cy="7500"/>
          </a:xfrm>
          <a:prstGeom prst="straightConnector1">
            <a:avLst/>
          </a:prstGeom>
          <a:noFill/>
          <a:ln cap="flat" cmpd="sng" w="9525">
            <a:solidFill>
              <a:schemeClr val="dk2"/>
            </a:solidFill>
            <a:prstDash val="solid"/>
            <a:round/>
            <a:headEnd len="med" w="med" type="none"/>
            <a:tailEnd len="med" w="med" type="triangle"/>
          </a:ln>
        </p:spPr>
      </p:cxnSp>
      <p:cxnSp>
        <p:nvCxnSpPr>
          <p:cNvPr id="457" name="Google Shape;457;p53"/>
          <p:cNvCxnSpPr/>
          <p:nvPr/>
        </p:nvCxnSpPr>
        <p:spPr>
          <a:xfrm flipH="1" rot="10800000">
            <a:off x="5339025" y="2780475"/>
            <a:ext cx="1637100" cy="339300"/>
          </a:xfrm>
          <a:prstGeom prst="straightConnector1">
            <a:avLst/>
          </a:prstGeom>
          <a:noFill/>
          <a:ln cap="flat" cmpd="sng" w="19050">
            <a:solidFill>
              <a:schemeClr val="accent2"/>
            </a:solidFill>
            <a:prstDash val="solid"/>
            <a:round/>
            <a:headEnd len="med" w="med" type="none"/>
            <a:tailEnd len="med" w="med" type="none"/>
          </a:ln>
        </p:spPr>
      </p:cxnSp>
      <p:sp>
        <p:nvSpPr>
          <p:cNvPr id="458" name="Google Shape;458;p53"/>
          <p:cNvSpPr txBox="1"/>
          <p:nvPr/>
        </p:nvSpPr>
        <p:spPr>
          <a:xfrm>
            <a:off x="4785950" y="2050375"/>
            <a:ext cx="796500" cy="1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ato"/>
                <a:ea typeface="Lato"/>
                <a:cs typeface="Lato"/>
                <a:sym typeface="Lato"/>
              </a:rPr>
              <a:t>Probability</a:t>
            </a:r>
            <a:endParaRPr sz="800">
              <a:latin typeface="Lato"/>
              <a:ea typeface="Lato"/>
              <a:cs typeface="Lato"/>
              <a:sym typeface="Lato"/>
            </a:endParaRPr>
          </a:p>
        </p:txBody>
      </p:sp>
      <p:sp>
        <p:nvSpPr>
          <p:cNvPr id="459" name="Google Shape;459;p53"/>
          <p:cNvSpPr txBox="1"/>
          <p:nvPr/>
        </p:nvSpPr>
        <p:spPr>
          <a:xfrm>
            <a:off x="7167825" y="3374125"/>
            <a:ext cx="715200" cy="1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ato"/>
                <a:ea typeface="Lato"/>
                <a:cs typeface="Lato"/>
                <a:sym typeface="Lato"/>
              </a:rPr>
              <a:t>Accept time</a:t>
            </a:r>
            <a:endParaRPr sz="800">
              <a:latin typeface="Lato"/>
              <a:ea typeface="Lato"/>
              <a:cs typeface="Lato"/>
              <a:sym typeface="Lato"/>
            </a:endParaRPr>
          </a:p>
        </p:txBody>
      </p:sp>
      <p:sp>
        <p:nvSpPr>
          <p:cNvPr id="460" name="Google Shape;460;p53"/>
          <p:cNvSpPr txBox="1"/>
          <p:nvPr/>
        </p:nvSpPr>
        <p:spPr>
          <a:xfrm>
            <a:off x="6091200" y="2529850"/>
            <a:ext cx="12609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Lato"/>
                <a:ea typeface="Lato"/>
                <a:cs typeface="Lato"/>
                <a:sym typeface="Lato"/>
              </a:rPr>
              <a:t>Slope = </a:t>
            </a:r>
            <a:r>
              <a:rPr lang="en" sz="900">
                <a:solidFill>
                  <a:schemeClr val="accent3"/>
                </a:solidFill>
                <a:latin typeface="Lato"/>
                <a:ea typeface="Lato"/>
                <a:cs typeface="Lato"/>
                <a:sym typeface="Lato"/>
              </a:rPr>
              <a:t>0.0656 </a:t>
            </a:r>
            <a:endParaRPr sz="900">
              <a:solidFill>
                <a:schemeClr val="accent3"/>
              </a:solidFill>
              <a:latin typeface="Lato"/>
              <a:ea typeface="Lato"/>
              <a:cs typeface="Lato"/>
              <a:sym typeface="Lato"/>
            </a:endParaRPr>
          </a:p>
        </p:txBody>
      </p:sp>
      <p:sp>
        <p:nvSpPr>
          <p:cNvPr id="461" name="Google Shape;461;p53"/>
          <p:cNvSpPr txBox="1"/>
          <p:nvPr/>
        </p:nvSpPr>
        <p:spPr>
          <a:xfrm>
            <a:off x="4785950" y="3776075"/>
            <a:ext cx="3281400" cy="9990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Longer accept time increases the probability of confirmation</a:t>
            </a:r>
            <a:endParaRPr sz="1100">
              <a:solidFill>
                <a:schemeClr val="accent1"/>
              </a:solidFill>
              <a:latin typeface="Lato"/>
              <a:ea typeface="Lato"/>
              <a:cs typeface="Lato"/>
              <a:sym typeface="Lato"/>
            </a:endParaRPr>
          </a:p>
          <a:p>
            <a:pPr indent="-298450" lvl="0" marL="457200" rtl="0" algn="l">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Longer accept time may be the result of more interactions between hosts and guests, and therefore guests are more likely to confirm the booking</a:t>
            </a:r>
            <a:endParaRPr sz="1100">
              <a:solidFill>
                <a:schemeClr val="accent1"/>
              </a:solidFill>
              <a:latin typeface="Lato"/>
              <a:ea typeface="Lato"/>
              <a:cs typeface="Lato"/>
              <a:sym typeface="Lato"/>
            </a:endParaRPr>
          </a:p>
        </p:txBody>
      </p:sp>
      <p:sp>
        <p:nvSpPr>
          <p:cNvPr id="462" name="Google Shape;462;p53"/>
          <p:cNvSpPr txBox="1"/>
          <p:nvPr/>
        </p:nvSpPr>
        <p:spPr>
          <a:xfrm>
            <a:off x="5648750" y="1917775"/>
            <a:ext cx="1187100" cy="2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1"/>
                </a:solidFill>
                <a:latin typeface="Lato"/>
                <a:ea typeface="Lato"/>
                <a:cs typeface="Lato"/>
                <a:sym typeface="Lato"/>
              </a:rPr>
              <a:t>Accept time</a:t>
            </a:r>
            <a:endParaRPr sz="1100">
              <a:solidFill>
                <a:schemeClr val="accent1"/>
              </a:solidFill>
              <a:latin typeface="Lato"/>
              <a:ea typeface="Lato"/>
              <a:cs typeface="Lato"/>
              <a:sym typeface="Lato"/>
            </a:endParaRPr>
          </a:p>
        </p:txBody>
      </p:sp>
      <p:sp>
        <p:nvSpPr>
          <p:cNvPr id="463" name="Google Shape;463;p5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54"/>
          <p:cNvSpPr txBox="1"/>
          <p:nvPr>
            <p:ph type="title"/>
          </p:nvPr>
        </p:nvSpPr>
        <p:spPr>
          <a:xfrm>
            <a:off x="818650" y="1372875"/>
            <a:ext cx="5066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t>Conclusion</a:t>
            </a:r>
            <a:endParaRPr sz="3700"/>
          </a:p>
        </p:txBody>
      </p:sp>
      <p:sp>
        <p:nvSpPr>
          <p:cNvPr id="469" name="Google Shape;469;p54"/>
          <p:cNvSpPr txBox="1"/>
          <p:nvPr/>
        </p:nvSpPr>
        <p:spPr>
          <a:xfrm>
            <a:off x="885025" y="2441350"/>
            <a:ext cx="7167600" cy="1836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Key metrics to monitor success </a:t>
            </a:r>
            <a:endParaRPr sz="1800">
              <a:solidFill>
                <a:schemeClr val="accent1"/>
              </a:solidFill>
              <a:latin typeface="Lato"/>
              <a:ea typeface="Lato"/>
              <a:cs typeface="Lato"/>
              <a:sym typeface="Lato"/>
            </a:endParaRPr>
          </a:p>
          <a:p>
            <a:pPr indent="-342900" lvl="0" marL="457200" rtl="0" algn="l">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Segments doing well and segments could be improved</a:t>
            </a:r>
            <a:endParaRPr sz="1800">
              <a:solidFill>
                <a:schemeClr val="accent1"/>
              </a:solidFill>
              <a:latin typeface="Lato"/>
              <a:ea typeface="Lato"/>
              <a:cs typeface="Lato"/>
              <a:sym typeface="Lato"/>
            </a:endParaRPr>
          </a:p>
          <a:p>
            <a:pPr indent="-342900" lvl="0" marL="457200" rtl="0" algn="l">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O</a:t>
            </a:r>
            <a:r>
              <a:rPr lang="en" sz="1800">
                <a:solidFill>
                  <a:schemeClr val="accent1"/>
                </a:solidFill>
                <a:latin typeface="Lato"/>
                <a:ea typeface="Lato"/>
                <a:cs typeface="Lato"/>
                <a:sym typeface="Lato"/>
              </a:rPr>
              <a:t>pportunities in increasing the number of successful bookings</a:t>
            </a:r>
            <a:endParaRPr sz="1800">
              <a:solidFill>
                <a:schemeClr val="accent1"/>
              </a:solidFill>
              <a:latin typeface="Lato"/>
              <a:ea typeface="Lato"/>
              <a:cs typeface="Lato"/>
              <a:sym typeface="Lato"/>
            </a:endParaRPr>
          </a:p>
          <a:p>
            <a:pPr indent="-342900" lvl="0" marL="457200" rtl="0" algn="l">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R</a:t>
            </a:r>
            <a:r>
              <a:rPr lang="en" sz="1800">
                <a:solidFill>
                  <a:schemeClr val="accent1"/>
                </a:solidFill>
                <a:latin typeface="Lato"/>
                <a:ea typeface="Lato"/>
                <a:cs typeface="Lato"/>
                <a:sym typeface="Lato"/>
              </a:rPr>
              <a:t>ecommendations </a:t>
            </a:r>
            <a:endParaRPr>
              <a:solidFill>
                <a:schemeClr val="accent1"/>
              </a:solidFill>
              <a:latin typeface="Lato"/>
              <a:ea typeface="Lato"/>
              <a:cs typeface="Lato"/>
              <a:sym typeface="Lato"/>
            </a:endParaRPr>
          </a:p>
        </p:txBody>
      </p:sp>
      <p:sp>
        <p:nvSpPr>
          <p:cNvPr id="470" name="Google Shape;470;p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55"/>
          <p:cNvSpPr txBox="1"/>
          <p:nvPr>
            <p:ph type="title"/>
          </p:nvPr>
        </p:nvSpPr>
        <p:spPr>
          <a:xfrm>
            <a:off x="727650" y="1185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metrics to monitor success </a:t>
            </a:r>
            <a:endParaRPr/>
          </a:p>
        </p:txBody>
      </p:sp>
      <p:sp>
        <p:nvSpPr>
          <p:cNvPr id="476" name="Google Shape;476;p55"/>
          <p:cNvSpPr txBox="1"/>
          <p:nvPr>
            <p:ph idx="1" type="body"/>
          </p:nvPr>
        </p:nvSpPr>
        <p:spPr>
          <a:xfrm>
            <a:off x="633600" y="1721125"/>
            <a:ext cx="8510400" cy="3198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Successful rate</a:t>
            </a:r>
            <a:endParaRPr sz="1200"/>
          </a:p>
          <a:p>
            <a:pPr indent="-304800" lvl="1" marL="914400" rtl="0" algn="l">
              <a:spcBef>
                <a:spcPts val="0"/>
              </a:spcBef>
              <a:spcAft>
                <a:spcPts val="0"/>
              </a:spcAft>
              <a:buSzPts val="1200"/>
              <a:buChar char="○"/>
            </a:pPr>
            <a:r>
              <a:rPr lang="en" sz="1200"/>
              <a:t>Success rate = # successful bookings  / # total inquiries</a:t>
            </a:r>
            <a:endParaRPr sz="1200"/>
          </a:p>
          <a:p>
            <a:pPr indent="-304800" lvl="1" marL="914400" rtl="0" algn="l">
              <a:spcBef>
                <a:spcPts val="0"/>
              </a:spcBef>
              <a:spcAft>
                <a:spcPts val="0"/>
              </a:spcAft>
              <a:buSzPts val="1200"/>
              <a:buChar char="○"/>
            </a:pPr>
            <a:r>
              <a:rPr lang="en" sz="1200"/>
              <a:t>This metric monitors the overall performance of the booking funnel</a:t>
            </a:r>
            <a:endParaRPr sz="1200"/>
          </a:p>
          <a:p>
            <a:pPr indent="-304800" lvl="0" marL="457200" rtl="0" algn="l">
              <a:spcBef>
                <a:spcPts val="0"/>
              </a:spcBef>
              <a:spcAft>
                <a:spcPts val="0"/>
              </a:spcAft>
              <a:buSzPts val="1200"/>
              <a:buChar char="●"/>
            </a:pPr>
            <a:r>
              <a:rPr lang="en" sz="1200"/>
              <a:t>Reply/acceptance rate/booking rate</a:t>
            </a:r>
            <a:endParaRPr sz="1200"/>
          </a:p>
          <a:p>
            <a:pPr indent="-304800" lvl="1" marL="914400" rtl="0" algn="l">
              <a:spcBef>
                <a:spcPts val="0"/>
              </a:spcBef>
              <a:spcAft>
                <a:spcPts val="0"/>
              </a:spcAft>
              <a:buSzPts val="1200"/>
              <a:buChar char="○"/>
            </a:pPr>
            <a:r>
              <a:rPr lang="en" sz="1200"/>
              <a:t>Reply rate = # inquiries replied/# total inquiries</a:t>
            </a:r>
            <a:endParaRPr sz="1200"/>
          </a:p>
          <a:p>
            <a:pPr indent="-304800" lvl="1" marL="914400" rtl="0" algn="l">
              <a:spcBef>
                <a:spcPts val="0"/>
              </a:spcBef>
              <a:spcAft>
                <a:spcPts val="0"/>
              </a:spcAft>
              <a:buSzPts val="1200"/>
              <a:buChar char="○"/>
            </a:pPr>
            <a:r>
              <a:rPr lang="en" sz="1200"/>
              <a:t>Acceptance rate = # inquiries accepted/# replied inquiries</a:t>
            </a:r>
            <a:endParaRPr sz="1200"/>
          </a:p>
          <a:p>
            <a:pPr indent="-304800" lvl="1" marL="914400" rtl="0" algn="l">
              <a:spcBef>
                <a:spcPts val="0"/>
              </a:spcBef>
              <a:spcAft>
                <a:spcPts val="0"/>
              </a:spcAft>
              <a:buSzPts val="1200"/>
              <a:buChar char="○"/>
            </a:pPr>
            <a:r>
              <a:rPr lang="en" sz="1200"/>
              <a:t>Booking rate = # inquiries booked/# accepted inquiries</a:t>
            </a:r>
            <a:endParaRPr sz="1200"/>
          </a:p>
          <a:p>
            <a:pPr indent="-304800" lvl="1" marL="914400" rtl="0" algn="l">
              <a:spcBef>
                <a:spcPts val="0"/>
              </a:spcBef>
              <a:spcAft>
                <a:spcPts val="0"/>
              </a:spcAft>
              <a:buSzPts val="1200"/>
              <a:buChar char="○"/>
            </a:pPr>
            <a:r>
              <a:rPr lang="en" sz="1200"/>
              <a:t>These metrics help track the success rate of each steps of the booking funnel</a:t>
            </a:r>
            <a:endParaRPr b="1" sz="1200"/>
          </a:p>
          <a:p>
            <a:pPr indent="-304800" lvl="0" marL="457200" rtl="0" algn="l">
              <a:spcBef>
                <a:spcPts val="0"/>
              </a:spcBef>
              <a:spcAft>
                <a:spcPts val="0"/>
              </a:spcAft>
              <a:buSzPts val="1200"/>
              <a:buChar char="●"/>
            </a:pPr>
            <a:r>
              <a:rPr lang="en" sz="1200"/>
              <a:t>Average interactions per inquiry</a:t>
            </a:r>
            <a:endParaRPr sz="1200"/>
          </a:p>
          <a:p>
            <a:pPr indent="-304800" lvl="1" marL="914400" rtl="0" algn="l">
              <a:spcBef>
                <a:spcPts val="0"/>
              </a:spcBef>
              <a:spcAft>
                <a:spcPts val="0"/>
              </a:spcAft>
              <a:buSzPts val="1200"/>
              <a:buChar char="○"/>
            </a:pPr>
            <a:r>
              <a:rPr lang="en" sz="1200"/>
              <a:t>Avg interactions per inquiries = # total interactions / # total inquiries</a:t>
            </a:r>
            <a:endParaRPr sz="1200"/>
          </a:p>
          <a:p>
            <a:pPr indent="-304800" lvl="1" marL="914400" rtl="0" algn="l">
              <a:spcBef>
                <a:spcPts val="0"/>
              </a:spcBef>
              <a:spcAft>
                <a:spcPts val="0"/>
              </a:spcAft>
              <a:buSzPts val="1200"/>
              <a:buChar char="○"/>
            </a:pPr>
            <a:r>
              <a:rPr lang="en" sz="1200"/>
              <a:t>Interactions drive acceptance and confirmation regardless of long lead time, all duration of stay, and short first message</a:t>
            </a:r>
            <a:endParaRPr sz="1200"/>
          </a:p>
          <a:p>
            <a:pPr indent="-304800" lvl="0" marL="457200" rtl="0" algn="l">
              <a:spcBef>
                <a:spcPts val="0"/>
              </a:spcBef>
              <a:spcAft>
                <a:spcPts val="0"/>
              </a:spcAft>
              <a:buSzPts val="1200"/>
              <a:buChar char="●"/>
            </a:pPr>
            <a:r>
              <a:rPr lang="en" sz="1200"/>
              <a:t>Review rate </a:t>
            </a:r>
            <a:endParaRPr sz="1200"/>
          </a:p>
          <a:p>
            <a:pPr indent="-304800" lvl="1" marL="914400" rtl="0" algn="l">
              <a:spcBef>
                <a:spcPts val="0"/>
              </a:spcBef>
              <a:spcAft>
                <a:spcPts val="0"/>
              </a:spcAft>
              <a:buSzPts val="1200"/>
              <a:buChar char="○"/>
            </a:pPr>
            <a:r>
              <a:rPr lang="en" sz="1200"/>
              <a:t>Review rate</a:t>
            </a:r>
            <a:r>
              <a:rPr lang="en" sz="1200"/>
              <a:t> = # inquiries that the guest left a review / # </a:t>
            </a:r>
            <a:r>
              <a:rPr lang="en" sz="1200"/>
              <a:t>total</a:t>
            </a:r>
            <a:r>
              <a:rPr lang="en" sz="1200"/>
              <a:t> inquiries</a:t>
            </a:r>
            <a:endParaRPr sz="1200"/>
          </a:p>
          <a:p>
            <a:pPr indent="-304800" lvl="1" marL="914400" rtl="0" algn="l">
              <a:spcBef>
                <a:spcPts val="0"/>
              </a:spcBef>
              <a:spcAft>
                <a:spcPts val="0"/>
              </a:spcAft>
              <a:buSzPts val="1200"/>
              <a:buChar char="○"/>
            </a:pPr>
            <a:r>
              <a:rPr lang="en" sz="1200"/>
              <a:t>Reviews drives guests’ confirmation for booking, and </a:t>
            </a:r>
            <a:r>
              <a:rPr lang="en" sz="1200"/>
              <a:t>exhibit</a:t>
            </a:r>
            <a:r>
              <a:rPr lang="en" sz="1200"/>
              <a:t> </a:t>
            </a:r>
            <a:r>
              <a:rPr lang="en" sz="1200"/>
              <a:t>hosts’ willingness to reply and accept</a:t>
            </a:r>
            <a:r>
              <a:rPr lang="en" sz="1200"/>
              <a:t> </a:t>
            </a:r>
            <a:endParaRPr sz="1200"/>
          </a:p>
        </p:txBody>
      </p:sp>
      <p:sp>
        <p:nvSpPr>
          <p:cNvPr id="477" name="Google Shape;477;p5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56"/>
          <p:cNvSpPr txBox="1"/>
          <p:nvPr>
            <p:ph type="title"/>
          </p:nvPr>
        </p:nvSpPr>
        <p:spPr>
          <a:xfrm>
            <a:off x="531000" y="1230175"/>
            <a:ext cx="8436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Segments doing well and segments could be improved</a:t>
            </a:r>
            <a:endParaRPr sz="2400"/>
          </a:p>
        </p:txBody>
      </p:sp>
      <p:sp>
        <p:nvSpPr>
          <p:cNvPr id="483" name="Google Shape;483;p56"/>
          <p:cNvSpPr txBox="1"/>
          <p:nvPr>
            <p:ph idx="1" type="body"/>
          </p:nvPr>
        </p:nvSpPr>
        <p:spPr>
          <a:xfrm>
            <a:off x="727950" y="3234150"/>
            <a:ext cx="8121300" cy="999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Airbnb is doing well in </a:t>
            </a:r>
            <a:r>
              <a:rPr lang="en"/>
              <a:t>getting hosts to respond to inquiries</a:t>
            </a:r>
            <a:endParaRPr/>
          </a:p>
          <a:p>
            <a:pPr indent="-311150" lvl="0" marL="457200" rtl="0" algn="l">
              <a:spcBef>
                <a:spcPts val="0"/>
              </a:spcBef>
              <a:spcAft>
                <a:spcPts val="0"/>
              </a:spcAft>
              <a:buSzPts val="1300"/>
              <a:buChar char="●"/>
            </a:pPr>
            <a:r>
              <a:rPr lang="en"/>
              <a:t>However, it needs to find opportunities in encouraging </a:t>
            </a:r>
            <a:endParaRPr/>
          </a:p>
          <a:p>
            <a:pPr indent="-311150" lvl="1" marL="914400" rtl="0" algn="l">
              <a:spcBef>
                <a:spcPts val="0"/>
              </a:spcBef>
              <a:spcAft>
                <a:spcPts val="0"/>
              </a:spcAft>
              <a:buSzPts val="1300"/>
              <a:buChar char="○"/>
            </a:pPr>
            <a:r>
              <a:rPr lang="en" sz="1300"/>
              <a:t>hosts to </a:t>
            </a:r>
            <a:r>
              <a:rPr lang="en" sz="1300"/>
              <a:t>accept</a:t>
            </a:r>
            <a:r>
              <a:rPr lang="en" sz="1300"/>
              <a:t> the inquiries after responding to them</a:t>
            </a:r>
            <a:endParaRPr sz="1300"/>
          </a:p>
          <a:p>
            <a:pPr indent="-311150" lvl="1" marL="914400" rtl="0" algn="l">
              <a:spcBef>
                <a:spcPts val="0"/>
              </a:spcBef>
              <a:spcAft>
                <a:spcPts val="0"/>
              </a:spcAft>
              <a:buSzPts val="1300"/>
              <a:buChar char="○"/>
            </a:pPr>
            <a:r>
              <a:rPr lang="en" sz="1300"/>
              <a:t>guests to book their accepted inquiries</a:t>
            </a:r>
            <a:endParaRPr sz="1300"/>
          </a:p>
          <a:p>
            <a:pPr indent="-311150" lvl="0" marL="457200" rtl="0" algn="l">
              <a:spcBef>
                <a:spcPts val="0"/>
              </a:spcBef>
              <a:spcAft>
                <a:spcPts val="0"/>
              </a:spcAft>
              <a:buSzPts val="1300"/>
              <a:buChar char="●"/>
            </a:pPr>
            <a:r>
              <a:rPr lang="en"/>
              <a:t>L</a:t>
            </a:r>
            <a:r>
              <a:rPr lang="en"/>
              <a:t>ow acceptance and booking rate are related to l</a:t>
            </a:r>
            <a:r>
              <a:rPr lang="en"/>
              <a:t>ong lead time, long duration of stay, and large guest size according to EDA and model results</a:t>
            </a:r>
            <a:endParaRPr/>
          </a:p>
        </p:txBody>
      </p:sp>
      <p:pic>
        <p:nvPicPr>
          <p:cNvPr id="484" name="Google Shape;484;p56"/>
          <p:cNvPicPr preferRelativeResize="0"/>
          <p:nvPr/>
        </p:nvPicPr>
        <p:blipFill>
          <a:blip r:embed="rId3">
            <a:alphaModFix/>
          </a:blip>
          <a:stretch>
            <a:fillRect/>
          </a:stretch>
        </p:blipFill>
        <p:spPr>
          <a:xfrm>
            <a:off x="2202450" y="1960875"/>
            <a:ext cx="4140725" cy="1144150"/>
          </a:xfrm>
          <a:prstGeom prst="rect">
            <a:avLst/>
          </a:prstGeom>
          <a:noFill/>
          <a:ln>
            <a:noFill/>
          </a:ln>
        </p:spPr>
      </p:pic>
      <p:sp>
        <p:nvSpPr>
          <p:cNvPr id="485" name="Google Shape;485;p5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57"/>
          <p:cNvSpPr txBox="1"/>
          <p:nvPr>
            <p:ph type="title"/>
          </p:nvPr>
        </p:nvSpPr>
        <p:spPr>
          <a:xfrm>
            <a:off x="589327" y="1104800"/>
            <a:ext cx="86358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Opportunities in increasing success rate of acceptance and booking</a:t>
            </a:r>
            <a:endParaRPr sz="2400"/>
          </a:p>
        </p:txBody>
      </p:sp>
      <p:graphicFrame>
        <p:nvGraphicFramePr>
          <p:cNvPr id="491" name="Google Shape;491;p57"/>
          <p:cNvGraphicFramePr/>
          <p:nvPr/>
        </p:nvGraphicFramePr>
        <p:xfrm>
          <a:off x="862163" y="2501575"/>
          <a:ext cx="3000000" cy="3000000"/>
        </p:xfrm>
        <a:graphic>
          <a:graphicData uri="http://schemas.openxmlformats.org/drawingml/2006/table">
            <a:tbl>
              <a:tblPr>
                <a:noFill/>
                <a:tableStyleId>{EA0705F6-BA3D-4582-8E07-8F0FD8417C85}</a:tableStyleId>
              </a:tblPr>
              <a:tblGrid>
                <a:gridCol w="1635650"/>
                <a:gridCol w="1012850"/>
                <a:gridCol w="974500"/>
                <a:gridCol w="1049075"/>
                <a:gridCol w="1143850"/>
                <a:gridCol w="1271575"/>
              </a:tblGrid>
              <a:tr h="896300">
                <a:tc>
                  <a:txBody>
                    <a:bodyPr/>
                    <a:lstStyle/>
                    <a:p>
                      <a:pPr indent="0" lvl="0" marL="0" rtl="0" algn="l">
                        <a:spcBef>
                          <a:spcPts val="0"/>
                        </a:spcBef>
                        <a:spcAft>
                          <a:spcPts val="0"/>
                        </a:spcAft>
                        <a:buNone/>
                      </a:pPr>
                      <a:r>
                        <a:t/>
                      </a:r>
                      <a:endParaRPr sz="1300">
                        <a:solidFill>
                          <a:schemeClr val="dk2"/>
                        </a:solidFill>
                      </a:endParaRPr>
                    </a:p>
                  </a:txBody>
                  <a:tcPr marT="91425" marB="91425" marR="91425" marL="91425"/>
                </a:tc>
                <a:tc>
                  <a:txBody>
                    <a:bodyPr/>
                    <a:lstStyle/>
                    <a:p>
                      <a:pPr indent="0" lvl="0" marL="0" rtl="0" algn="l">
                        <a:lnSpc>
                          <a:spcPct val="115000"/>
                        </a:lnSpc>
                        <a:spcBef>
                          <a:spcPts val="0"/>
                        </a:spcBef>
                        <a:spcAft>
                          <a:spcPts val="1600"/>
                        </a:spcAft>
                        <a:buNone/>
                      </a:pPr>
                      <a:r>
                        <a:rPr lang="en" sz="1100">
                          <a:solidFill>
                            <a:schemeClr val="dk2"/>
                          </a:solidFill>
                          <a:latin typeface="Lato"/>
                          <a:ea typeface="Lato"/>
                          <a:cs typeface="Lato"/>
                          <a:sym typeface="Lato"/>
                        </a:rPr>
                        <a:t>More interactions</a:t>
                      </a:r>
                      <a:endParaRPr sz="1300">
                        <a:solidFill>
                          <a:schemeClr val="dk2"/>
                        </a:solidFill>
                      </a:endParaRPr>
                    </a:p>
                  </a:txBody>
                  <a:tcPr marT="91425" marB="91425" marR="91425" marL="91425"/>
                </a:tc>
                <a:tc>
                  <a:txBody>
                    <a:bodyPr/>
                    <a:lstStyle/>
                    <a:p>
                      <a:pPr indent="0" lvl="0" marL="0" rtl="0" algn="l">
                        <a:lnSpc>
                          <a:spcPct val="115000"/>
                        </a:lnSpc>
                        <a:spcBef>
                          <a:spcPts val="0"/>
                        </a:spcBef>
                        <a:spcAft>
                          <a:spcPts val="1600"/>
                        </a:spcAft>
                        <a:buNone/>
                      </a:pPr>
                      <a:r>
                        <a:rPr lang="en" sz="1100">
                          <a:solidFill>
                            <a:schemeClr val="dk2"/>
                          </a:solidFill>
                          <a:latin typeface="Lato"/>
                          <a:ea typeface="Lato"/>
                          <a:cs typeface="Lato"/>
                          <a:sym typeface="Lato"/>
                        </a:rPr>
                        <a:t>More reviews</a:t>
                      </a:r>
                      <a:endParaRPr sz="1300">
                        <a:solidFill>
                          <a:schemeClr val="dk2"/>
                        </a:solidFill>
                      </a:endParaRPr>
                    </a:p>
                  </a:txBody>
                  <a:tcPr marT="91425" marB="91425" marR="91425" marL="91425"/>
                </a:tc>
                <a:tc>
                  <a:txBody>
                    <a:bodyPr/>
                    <a:lstStyle/>
                    <a:p>
                      <a:pPr indent="0" lvl="0" marL="0" rtl="0" algn="l">
                        <a:lnSpc>
                          <a:spcPct val="115000"/>
                        </a:lnSpc>
                        <a:spcBef>
                          <a:spcPts val="0"/>
                        </a:spcBef>
                        <a:spcAft>
                          <a:spcPts val="1600"/>
                        </a:spcAft>
                        <a:buNone/>
                      </a:pPr>
                      <a:r>
                        <a:rPr lang="en" sz="1000">
                          <a:solidFill>
                            <a:schemeClr val="dk2"/>
                          </a:solidFill>
                          <a:latin typeface="Lato"/>
                          <a:ea typeface="Lato"/>
                          <a:cs typeface="Lato"/>
                          <a:sym typeface="Lato"/>
                        </a:rPr>
                        <a:t>Channel selection for different lead times</a:t>
                      </a:r>
                      <a:endParaRPr sz="1200">
                        <a:solidFill>
                          <a:schemeClr val="dk2"/>
                        </a:solidFill>
                      </a:endParaRPr>
                    </a:p>
                  </a:txBody>
                  <a:tcPr marT="91425" marB="91425" marR="91425" marL="91425"/>
                </a:tc>
                <a:tc>
                  <a:txBody>
                    <a:bodyPr/>
                    <a:lstStyle/>
                    <a:p>
                      <a:pPr indent="0" lvl="0" marL="0" rtl="0" algn="l">
                        <a:lnSpc>
                          <a:spcPct val="115000"/>
                        </a:lnSpc>
                        <a:spcBef>
                          <a:spcPts val="0"/>
                        </a:spcBef>
                        <a:spcAft>
                          <a:spcPts val="1600"/>
                        </a:spcAft>
                        <a:buNone/>
                      </a:pPr>
                      <a:r>
                        <a:rPr lang="en" sz="1000">
                          <a:solidFill>
                            <a:schemeClr val="dk2"/>
                          </a:solidFill>
                          <a:latin typeface="Lato"/>
                          <a:ea typeface="Lato"/>
                          <a:cs typeface="Lato"/>
                          <a:sym typeface="Lato"/>
                        </a:rPr>
                        <a:t>Appropriate room types for different guest sizes</a:t>
                      </a:r>
                      <a:endParaRPr sz="1000">
                        <a:solidFill>
                          <a:schemeClr val="dk2"/>
                        </a:solidFill>
                        <a:latin typeface="Lato"/>
                        <a:ea typeface="Lato"/>
                        <a:cs typeface="Lato"/>
                        <a:sym typeface="Lato"/>
                      </a:endParaRPr>
                    </a:p>
                  </a:txBody>
                  <a:tcPr marT="91425" marB="91425" marR="91425" marL="91425"/>
                </a:tc>
                <a:tc>
                  <a:txBody>
                    <a:bodyPr/>
                    <a:lstStyle/>
                    <a:p>
                      <a:pPr indent="0" lvl="0" marL="0" rtl="0" algn="l">
                        <a:lnSpc>
                          <a:spcPct val="115000"/>
                        </a:lnSpc>
                        <a:spcBef>
                          <a:spcPts val="0"/>
                        </a:spcBef>
                        <a:spcAft>
                          <a:spcPts val="1600"/>
                        </a:spcAft>
                        <a:buNone/>
                      </a:pPr>
                      <a:r>
                        <a:rPr lang="en" sz="1000">
                          <a:solidFill>
                            <a:schemeClr val="dk2"/>
                          </a:solidFill>
                          <a:latin typeface="Lato"/>
                          <a:ea typeface="Lato"/>
                          <a:cs typeface="Lato"/>
                          <a:sym typeface="Lato"/>
                        </a:rPr>
                        <a:t>Appropriate first message lengths for different lead times</a:t>
                      </a:r>
                      <a:endParaRPr sz="1000">
                        <a:solidFill>
                          <a:schemeClr val="dk2"/>
                        </a:solidFill>
                        <a:latin typeface="Lato"/>
                        <a:ea typeface="Lato"/>
                        <a:cs typeface="Lato"/>
                        <a:sym typeface="Lato"/>
                      </a:endParaRPr>
                    </a:p>
                  </a:txBody>
                  <a:tcPr marT="91425" marB="91425" marR="91425" marL="91425"/>
                </a:tc>
              </a:tr>
              <a:tr h="373350">
                <a:tc>
                  <a:txBody>
                    <a:bodyPr/>
                    <a:lstStyle/>
                    <a:p>
                      <a:pPr indent="0" lvl="0" marL="0" rtl="0" algn="l">
                        <a:lnSpc>
                          <a:spcPct val="115000"/>
                        </a:lnSpc>
                        <a:spcBef>
                          <a:spcPts val="0"/>
                        </a:spcBef>
                        <a:spcAft>
                          <a:spcPts val="1600"/>
                        </a:spcAft>
                        <a:buNone/>
                      </a:pPr>
                      <a:r>
                        <a:rPr lang="en" sz="1100">
                          <a:solidFill>
                            <a:schemeClr val="accent1"/>
                          </a:solidFill>
                          <a:latin typeface="Lato"/>
                          <a:ea typeface="Lato"/>
                          <a:cs typeface="Lato"/>
                          <a:sym typeface="Lato"/>
                        </a:rPr>
                        <a:t>Increase acceptance rate</a:t>
                      </a:r>
                      <a:endParaRPr sz="1300"/>
                    </a:p>
                  </a:txBody>
                  <a:tcPr marT="91425" marB="91425" marR="91425" marL="91425"/>
                </a:tc>
                <a:tc>
                  <a:txBody>
                    <a:bodyPr/>
                    <a:lstStyle/>
                    <a:p>
                      <a:pPr indent="0" lvl="0" marL="0" rtl="0" algn="ctr">
                        <a:spcBef>
                          <a:spcPts val="0"/>
                        </a:spcBef>
                        <a:spcAft>
                          <a:spcPts val="0"/>
                        </a:spcAft>
                        <a:buNone/>
                      </a:pPr>
                      <a:r>
                        <a:rPr lang="en" sz="1300">
                          <a:solidFill>
                            <a:schemeClr val="accent1"/>
                          </a:solidFill>
                        </a:rPr>
                        <a:t>✔</a:t>
                      </a:r>
                      <a:endParaRPr sz="1300">
                        <a:solidFill>
                          <a:schemeClr val="accent1"/>
                        </a:solidFill>
                      </a:endParaRPr>
                    </a:p>
                    <a:p>
                      <a:pPr indent="0" lvl="0" marL="0" rtl="0" algn="ctr">
                        <a:spcBef>
                          <a:spcPts val="0"/>
                        </a:spcBef>
                        <a:spcAft>
                          <a:spcPts val="0"/>
                        </a:spcAft>
                        <a:buNone/>
                      </a:pPr>
                      <a:r>
                        <a:t/>
                      </a:r>
                      <a:endParaRPr sz="1300"/>
                    </a:p>
                  </a:txBody>
                  <a:tcPr marT="91425" marB="91425" marR="91425" marL="91425"/>
                </a:tc>
                <a:tc>
                  <a:txBody>
                    <a:bodyPr/>
                    <a:lstStyle/>
                    <a:p>
                      <a:pPr indent="0" lvl="0" marL="0" rtl="0" algn="ctr">
                        <a:spcBef>
                          <a:spcPts val="0"/>
                        </a:spcBef>
                        <a:spcAft>
                          <a:spcPts val="0"/>
                        </a:spcAft>
                        <a:buNone/>
                      </a:pPr>
                      <a:r>
                        <a:rPr lang="en" sz="1300">
                          <a:solidFill>
                            <a:schemeClr val="accent1"/>
                          </a:solidFill>
                        </a:rPr>
                        <a:t>✔</a:t>
                      </a:r>
                      <a:endParaRPr sz="1300">
                        <a:solidFill>
                          <a:schemeClr val="accent1"/>
                        </a:solidFill>
                      </a:endParaRPr>
                    </a:p>
                    <a:p>
                      <a:pPr indent="0" lvl="0" marL="0" rtl="0" algn="ctr">
                        <a:spcBef>
                          <a:spcPts val="0"/>
                        </a:spcBef>
                        <a:spcAft>
                          <a:spcPts val="0"/>
                        </a:spcAft>
                        <a:buNone/>
                      </a:pPr>
                      <a:r>
                        <a:t/>
                      </a:r>
                      <a:endParaRPr sz="1300"/>
                    </a:p>
                  </a:txBody>
                  <a:tcPr marT="91425" marB="91425" marR="91425" marL="91425"/>
                </a:tc>
                <a:tc>
                  <a:txBody>
                    <a:bodyPr/>
                    <a:lstStyle/>
                    <a:p>
                      <a:pPr indent="0" lvl="0" marL="0" rtl="0" algn="ctr">
                        <a:spcBef>
                          <a:spcPts val="0"/>
                        </a:spcBef>
                        <a:spcAft>
                          <a:spcPts val="0"/>
                        </a:spcAft>
                        <a:buNone/>
                      </a:pPr>
                      <a:r>
                        <a:rPr lang="en" sz="1300">
                          <a:solidFill>
                            <a:schemeClr val="accent1"/>
                          </a:solidFill>
                        </a:rPr>
                        <a:t>✔</a:t>
                      </a:r>
                      <a:endParaRPr sz="1300">
                        <a:solidFill>
                          <a:schemeClr val="accent1"/>
                        </a:solidFill>
                      </a:endParaRPr>
                    </a:p>
                    <a:p>
                      <a:pPr indent="0" lvl="0" marL="0" rtl="0" algn="ctr">
                        <a:spcBef>
                          <a:spcPts val="0"/>
                        </a:spcBef>
                        <a:spcAft>
                          <a:spcPts val="0"/>
                        </a:spcAft>
                        <a:buNone/>
                      </a:pPr>
                      <a:r>
                        <a:t/>
                      </a:r>
                      <a:endParaRPr sz="1300"/>
                    </a:p>
                  </a:txBody>
                  <a:tcPr marT="91425" marB="91425" marR="91425" marL="91425"/>
                </a:tc>
                <a:tc>
                  <a:txBody>
                    <a:bodyPr/>
                    <a:lstStyle/>
                    <a:p>
                      <a:pPr indent="0" lvl="0" marL="0" rtl="0" algn="ctr">
                        <a:spcBef>
                          <a:spcPts val="0"/>
                        </a:spcBef>
                        <a:spcAft>
                          <a:spcPts val="0"/>
                        </a:spcAft>
                        <a:buNone/>
                      </a:pPr>
                      <a:r>
                        <a:rPr lang="en" sz="1300">
                          <a:solidFill>
                            <a:schemeClr val="accent1"/>
                          </a:solidFill>
                        </a:rPr>
                        <a:t>✔</a:t>
                      </a:r>
                      <a:endParaRPr sz="1300">
                        <a:solidFill>
                          <a:schemeClr val="accent1"/>
                        </a:solidFill>
                      </a:endParaRPr>
                    </a:p>
                    <a:p>
                      <a:pPr indent="0" lvl="0" marL="0" rtl="0" algn="ctr">
                        <a:spcBef>
                          <a:spcPts val="0"/>
                        </a:spcBef>
                        <a:spcAft>
                          <a:spcPts val="0"/>
                        </a:spcAft>
                        <a:buNone/>
                      </a:pPr>
                      <a:r>
                        <a:t/>
                      </a:r>
                      <a:endParaRPr sz="1300"/>
                    </a:p>
                  </a:txBody>
                  <a:tcPr marT="91425" marB="91425" marR="91425" marL="91425"/>
                </a:tc>
                <a:tc>
                  <a:txBody>
                    <a:bodyPr/>
                    <a:lstStyle/>
                    <a:p>
                      <a:pPr indent="0" lvl="0" marL="0" rtl="0" algn="ctr">
                        <a:spcBef>
                          <a:spcPts val="0"/>
                        </a:spcBef>
                        <a:spcAft>
                          <a:spcPts val="0"/>
                        </a:spcAft>
                        <a:buNone/>
                      </a:pPr>
                      <a:r>
                        <a:rPr lang="en" sz="1300">
                          <a:solidFill>
                            <a:schemeClr val="accent1"/>
                          </a:solidFill>
                        </a:rPr>
                        <a:t>✔</a:t>
                      </a:r>
                      <a:endParaRPr sz="1300">
                        <a:solidFill>
                          <a:schemeClr val="accent1"/>
                        </a:solidFill>
                      </a:endParaRPr>
                    </a:p>
                    <a:p>
                      <a:pPr indent="0" lvl="0" marL="0" rtl="0" algn="ctr">
                        <a:spcBef>
                          <a:spcPts val="0"/>
                        </a:spcBef>
                        <a:spcAft>
                          <a:spcPts val="0"/>
                        </a:spcAft>
                        <a:buNone/>
                      </a:pPr>
                      <a:r>
                        <a:t/>
                      </a:r>
                      <a:endParaRPr sz="1300"/>
                    </a:p>
                  </a:txBody>
                  <a:tcPr marT="91425" marB="91425" marR="91425" marL="91425"/>
                </a:tc>
              </a:tr>
              <a:tr h="509775">
                <a:tc>
                  <a:txBody>
                    <a:bodyPr/>
                    <a:lstStyle/>
                    <a:p>
                      <a:pPr indent="0" lvl="0" marL="0" rtl="0" algn="l">
                        <a:lnSpc>
                          <a:spcPct val="115000"/>
                        </a:lnSpc>
                        <a:spcBef>
                          <a:spcPts val="0"/>
                        </a:spcBef>
                        <a:spcAft>
                          <a:spcPts val="1600"/>
                        </a:spcAft>
                        <a:buNone/>
                      </a:pPr>
                      <a:r>
                        <a:rPr lang="en" sz="1100">
                          <a:solidFill>
                            <a:schemeClr val="accent1"/>
                          </a:solidFill>
                          <a:latin typeface="Lato"/>
                          <a:ea typeface="Lato"/>
                          <a:cs typeface="Lato"/>
                          <a:sym typeface="Lato"/>
                        </a:rPr>
                        <a:t>Increase booking rate</a:t>
                      </a:r>
                      <a:endParaRPr sz="1300"/>
                    </a:p>
                  </a:txBody>
                  <a:tcPr marT="91425" marB="91425" marR="91425" marL="91425"/>
                </a:tc>
                <a:tc>
                  <a:txBody>
                    <a:bodyPr/>
                    <a:lstStyle/>
                    <a:p>
                      <a:pPr indent="0" lvl="0" marL="0" rtl="0" algn="ctr">
                        <a:spcBef>
                          <a:spcPts val="0"/>
                        </a:spcBef>
                        <a:spcAft>
                          <a:spcPts val="0"/>
                        </a:spcAft>
                        <a:buNone/>
                      </a:pPr>
                      <a:r>
                        <a:rPr lang="en" sz="1300">
                          <a:solidFill>
                            <a:schemeClr val="accent1"/>
                          </a:solidFill>
                        </a:rPr>
                        <a:t>✔</a:t>
                      </a:r>
                      <a:endParaRPr sz="1300">
                        <a:solidFill>
                          <a:schemeClr val="accent1"/>
                        </a:solidFill>
                      </a:endParaRPr>
                    </a:p>
                    <a:p>
                      <a:pPr indent="0" lvl="0" marL="0" rtl="0" algn="ctr">
                        <a:spcBef>
                          <a:spcPts val="0"/>
                        </a:spcBef>
                        <a:spcAft>
                          <a:spcPts val="0"/>
                        </a:spcAft>
                        <a:buNone/>
                      </a:pPr>
                      <a:r>
                        <a:t/>
                      </a:r>
                      <a:endParaRPr sz="1300"/>
                    </a:p>
                  </a:txBody>
                  <a:tcPr marT="91425" marB="91425" marR="91425" marL="91425"/>
                </a:tc>
                <a:tc>
                  <a:txBody>
                    <a:bodyPr/>
                    <a:lstStyle/>
                    <a:p>
                      <a:pPr indent="0" lvl="0" marL="0" rtl="0" algn="ctr">
                        <a:spcBef>
                          <a:spcPts val="0"/>
                        </a:spcBef>
                        <a:spcAft>
                          <a:spcPts val="0"/>
                        </a:spcAft>
                        <a:buNone/>
                      </a:pPr>
                      <a:r>
                        <a:rPr lang="en" sz="1300">
                          <a:solidFill>
                            <a:schemeClr val="accent1"/>
                          </a:solidFill>
                        </a:rPr>
                        <a:t>✔</a:t>
                      </a:r>
                      <a:endParaRPr sz="1300">
                        <a:solidFill>
                          <a:schemeClr val="accent1"/>
                        </a:solidFill>
                      </a:endParaRPr>
                    </a:p>
                    <a:p>
                      <a:pPr indent="0" lvl="0" marL="0" rtl="0" algn="ctr">
                        <a:spcBef>
                          <a:spcPts val="0"/>
                        </a:spcBef>
                        <a:spcAft>
                          <a:spcPts val="0"/>
                        </a:spcAft>
                        <a:buNone/>
                      </a:pPr>
                      <a:r>
                        <a:t/>
                      </a:r>
                      <a:endParaRPr sz="1300"/>
                    </a:p>
                  </a:txBody>
                  <a:tcPr marT="91425" marB="91425" marR="91425" marL="91425"/>
                </a:tc>
                <a:tc>
                  <a:txBody>
                    <a:bodyPr/>
                    <a:lstStyle/>
                    <a:p>
                      <a:pPr indent="0" lvl="0" marL="0" rtl="0" algn="ctr">
                        <a:spcBef>
                          <a:spcPts val="0"/>
                        </a:spcBef>
                        <a:spcAft>
                          <a:spcPts val="0"/>
                        </a:spcAft>
                        <a:buNone/>
                      </a:pPr>
                      <a:r>
                        <a:t/>
                      </a:r>
                      <a:endParaRPr sz="1300"/>
                    </a:p>
                  </a:txBody>
                  <a:tcPr marT="91425" marB="91425" marR="91425" marL="91425"/>
                </a:tc>
                <a:tc>
                  <a:txBody>
                    <a:bodyPr/>
                    <a:lstStyle/>
                    <a:p>
                      <a:pPr indent="0" lvl="0" marL="0" rtl="0" algn="ctr">
                        <a:spcBef>
                          <a:spcPts val="0"/>
                        </a:spcBef>
                        <a:spcAft>
                          <a:spcPts val="0"/>
                        </a:spcAft>
                        <a:buNone/>
                      </a:pPr>
                      <a:r>
                        <a:t/>
                      </a:r>
                      <a:endParaRPr sz="1300"/>
                    </a:p>
                  </a:txBody>
                  <a:tcPr marT="91425" marB="91425" marR="91425" marL="91425"/>
                </a:tc>
                <a:tc>
                  <a:txBody>
                    <a:bodyPr/>
                    <a:lstStyle/>
                    <a:p>
                      <a:pPr indent="0" lvl="0" marL="0" rtl="0" algn="ctr">
                        <a:spcBef>
                          <a:spcPts val="0"/>
                        </a:spcBef>
                        <a:spcAft>
                          <a:spcPts val="0"/>
                        </a:spcAft>
                        <a:buNone/>
                      </a:pPr>
                      <a:r>
                        <a:rPr lang="en" sz="1300">
                          <a:solidFill>
                            <a:schemeClr val="accent1"/>
                          </a:solidFill>
                        </a:rPr>
                        <a:t>✔</a:t>
                      </a:r>
                      <a:endParaRPr sz="1300">
                        <a:solidFill>
                          <a:schemeClr val="accent1"/>
                        </a:solidFill>
                      </a:endParaRPr>
                    </a:p>
                    <a:p>
                      <a:pPr indent="0" lvl="0" marL="0" rtl="0" algn="ctr">
                        <a:spcBef>
                          <a:spcPts val="0"/>
                        </a:spcBef>
                        <a:spcAft>
                          <a:spcPts val="0"/>
                        </a:spcAft>
                        <a:buNone/>
                      </a:pPr>
                      <a:r>
                        <a:t/>
                      </a:r>
                      <a:endParaRPr sz="1300"/>
                    </a:p>
                  </a:txBody>
                  <a:tcPr marT="91425" marB="91425" marR="91425" marL="91425"/>
                </a:tc>
              </a:tr>
            </a:tbl>
          </a:graphicData>
        </a:graphic>
      </p:graphicFrame>
      <p:sp>
        <p:nvSpPr>
          <p:cNvPr id="492" name="Google Shape;492;p57"/>
          <p:cNvSpPr txBox="1"/>
          <p:nvPr/>
        </p:nvSpPr>
        <p:spPr>
          <a:xfrm>
            <a:off x="777700" y="1912354"/>
            <a:ext cx="7698600" cy="4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1"/>
                </a:solidFill>
                <a:latin typeface="Lato"/>
                <a:ea typeface="Lato"/>
                <a:cs typeface="Lato"/>
                <a:sym typeface="Lato"/>
              </a:rPr>
              <a:t>Since reply rate is already high enough (90%), Airbnb should focus on increasing acceptance rate and booking rate. </a:t>
            </a:r>
            <a:endParaRPr sz="1200">
              <a:solidFill>
                <a:schemeClr val="accent1"/>
              </a:solidFill>
              <a:latin typeface="Lato"/>
              <a:ea typeface="Lato"/>
              <a:cs typeface="Lato"/>
              <a:sym typeface="Lato"/>
            </a:endParaRPr>
          </a:p>
          <a:p>
            <a:pPr indent="0" lvl="0" marL="0" rtl="0" algn="l">
              <a:spcBef>
                <a:spcPts val="0"/>
              </a:spcBef>
              <a:spcAft>
                <a:spcPts val="0"/>
              </a:spcAft>
              <a:buNone/>
            </a:pPr>
            <a:r>
              <a:rPr lang="en" sz="1200">
                <a:solidFill>
                  <a:schemeClr val="accent1"/>
                </a:solidFill>
                <a:latin typeface="Lato"/>
                <a:ea typeface="Lato"/>
                <a:cs typeface="Lato"/>
                <a:sym typeface="Lato"/>
              </a:rPr>
              <a:t>The following are observations from  EDA and model results:</a:t>
            </a:r>
            <a:endParaRPr sz="1200">
              <a:solidFill>
                <a:schemeClr val="accent1"/>
              </a:solidFill>
              <a:latin typeface="Lato"/>
              <a:ea typeface="Lato"/>
              <a:cs typeface="Lato"/>
              <a:sym typeface="Lato"/>
            </a:endParaRPr>
          </a:p>
        </p:txBody>
      </p:sp>
      <p:sp>
        <p:nvSpPr>
          <p:cNvPr id="493" name="Google Shape;493;p5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58"/>
          <p:cNvSpPr txBox="1"/>
          <p:nvPr>
            <p:ph type="title"/>
          </p:nvPr>
        </p:nvSpPr>
        <p:spPr>
          <a:xfrm>
            <a:off x="759625" y="1156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 1 </a:t>
            </a:r>
            <a:endParaRPr/>
          </a:p>
        </p:txBody>
      </p:sp>
      <p:sp>
        <p:nvSpPr>
          <p:cNvPr id="499" name="Google Shape;499;p58"/>
          <p:cNvSpPr txBox="1"/>
          <p:nvPr>
            <p:ph idx="1" type="body"/>
          </p:nvPr>
        </p:nvSpPr>
        <p:spPr>
          <a:xfrm>
            <a:off x="794000" y="1873550"/>
            <a:ext cx="7688700" cy="22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For inquiries with long lead time(&gt;90 days) and/or long duration</a:t>
            </a:r>
            <a:r>
              <a:rPr lang="en" sz="1400"/>
              <a:t>(&gt;15 days):</a:t>
            </a:r>
            <a:endParaRPr sz="1400"/>
          </a:p>
          <a:p>
            <a:pPr indent="-317500" lvl="0" marL="457200" rtl="0" algn="l">
              <a:spcBef>
                <a:spcPts val="1600"/>
              </a:spcBef>
              <a:spcAft>
                <a:spcPts val="0"/>
              </a:spcAft>
              <a:buSzPts val="1400"/>
              <a:buChar char="●"/>
            </a:pPr>
            <a:r>
              <a:rPr lang="en" sz="1400"/>
              <a:t>Suggest the guests to </a:t>
            </a:r>
            <a:endParaRPr sz="1400"/>
          </a:p>
          <a:p>
            <a:pPr indent="-317500" lvl="1" marL="914400" rtl="0" algn="l">
              <a:spcBef>
                <a:spcPts val="0"/>
              </a:spcBef>
              <a:spcAft>
                <a:spcPts val="0"/>
              </a:spcAft>
              <a:buSzPts val="1400"/>
              <a:buChar char="○"/>
            </a:pPr>
            <a:r>
              <a:rPr lang="en" sz="1400"/>
              <a:t>Use Contact Me channel, since inquiries with long lead times are more likely to be accepted in Contact Me channel</a:t>
            </a:r>
            <a:endParaRPr sz="1400"/>
          </a:p>
          <a:p>
            <a:pPr indent="-317500" lvl="1" marL="914400" rtl="0" algn="l">
              <a:spcBef>
                <a:spcPts val="0"/>
              </a:spcBef>
              <a:spcAft>
                <a:spcPts val="0"/>
              </a:spcAft>
              <a:buSzPts val="1400"/>
              <a:buChar char="○"/>
            </a:pPr>
            <a:r>
              <a:rPr lang="en" sz="1400"/>
              <a:t>Send messages of proper length(150 - 300 char), which benefits confirmation for booking</a:t>
            </a:r>
            <a:endParaRPr sz="1400"/>
          </a:p>
          <a:p>
            <a:pPr indent="-317500" lvl="0" marL="457200" rtl="0" algn="l">
              <a:spcBef>
                <a:spcPts val="0"/>
              </a:spcBef>
              <a:spcAft>
                <a:spcPts val="0"/>
              </a:spcAft>
              <a:buSzPts val="1400"/>
              <a:buChar char="●"/>
            </a:pPr>
            <a:r>
              <a:rPr lang="en" sz="1400"/>
              <a:t>E</a:t>
            </a:r>
            <a:r>
              <a:rPr lang="en" sz="1400"/>
              <a:t>ncourage hosts and guests to interact with each other as many times(&gt;20) as possible so that they can be more familiar with each other can increase the chance of both acceptance and confirmation for booking</a:t>
            </a:r>
            <a:endParaRPr sz="1400"/>
          </a:p>
        </p:txBody>
      </p:sp>
      <p:sp>
        <p:nvSpPr>
          <p:cNvPr id="500" name="Google Shape;500;p5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1" name="Google Shape;501;p58"/>
          <p:cNvSpPr txBox="1"/>
          <p:nvPr/>
        </p:nvSpPr>
        <p:spPr>
          <a:xfrm>
            <a:off x="4203325" y="2802675"/>
            <a:ext cx="420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accent1"/>
                </a:solidFill>
                <a:latin typeface="Lato"/>
                <a:ea typeface="Lato"/>
                <a:cs typeface="Lato"/>
                <a:sym typeface="Lato"/>
              </a:rPr>
              <a:t>1</a:t>
            </a:r>
            <a:endParaRPr sz="800">
              <a:solidFill>
                <a:schemeClr val="accent1"/>
              </a:solidFill>
              <a:latin typeface="Lato"/>
              <a:ea typeface="Lato"/>
              <a:cs typeface="Lato"/>
              <a:sym typeface="Lato"/>
            </a:endParaRPr>
          </a:p>
        </p:txBody>
      </p:sp>
      <p:sp>
        <p:nvSpPr>
          <p:cNvPr id="502" name="Google Shape;502;p58"/>
          <p:cNvSpPr txBox="1"/>
          <p:nvPr/>
        </p:nvSpPr>
        <p:spPr>
          <a:xfrm>
            <a:off x="2345150" y="3326250"/>
            <a:ext cx="376200" cy="3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accent1"/>
                </a:solidFill>
                <a:latin typeface="Lato"/>
                <a:ea typeface="Lato"/>
                <a:cs typeface="Lato"/>
                <a:sym typeface="Lato"/>
              </a:rPr>
              <a:t>2</a:t>
            </a:r>
            <a:endParaRPr>
              <a:latin typeface="Lato"/>
              <a:ea typeface="Lato"/>
              <a:cs typeface="Lato"/>
              <a:sym typeface="Lato"/>
            </a:endParaRPr>
          </a:p>
        </p:txBody>
      </p:sp>
      <p:sp>
        <p:nvSpPr>
          <p:cNvPr id="503" name="Google Shape;503;p58"/>
          <p:cNvSpPr txBox="1"/>
          <p:nvPr/>
        </p:nvSpPr>
        <p:spPr>
          <a:xfrm>
            <a:off x="3517575" y="4056300"/>
            <a:ext cx="243300" cy="2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accent1"/>
                </a:solidFill>
                <a:latin typeface="Lato"/>
                <a:ea typeface="Lato"/>
                <a:cs typeface="Lato"/>
                <a:sym typeface="Lato"/>
              </a:rPr>
              <a:t>3</a:t>
            </a:r>
            <a:endParaRPr>
              <a:latin typeface="Lato"/>
              <a:ea typeface="Lato"/>
              <a:cs typeface="Lato"/>
              <a:sym typeface="Lato"/>
            </a:endParaRPr>
          </a:p>
        </p:txBody>
      </p:sp>
      <p:sp>
        <p:nvSpPr>
          <p:cNvPr id="504" name="Google Shape;504;p58"/>
          <p:cNvSpPr txBox="1"/>
          <p:nvPr/>
        </p:nvSpPr>
        <p:spPr>
          <a:xfrm>
            <a:off x="7149700" y="4491375"/>
            <a:ext cx="13866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accent1"/>
                </a:solidFill>
                <a:latin typeface="Lato"/>
                <a:ea typeface="Lato"/>
                <a:cs typeface="Lato"/>
                <a:sym typeface="Lato"/>
              </a:rPr>
              <a:t>1: Refer to slide #37. </a:t>
            </a:r>
            <a:endParaRPr sz="900">
              <a:solidFill>
                <a:schemeClr val="accent1"/>
              </a:solidFill>
              <a:latin typeface="Lato"/>
              <a:ea typeface="Lato"/>
              <a:cs typeface="Lato"/>
              <a:sym typeface="Lato"/>
            </a:endParaRPr>
          </a:p>
          <a:p>
            <a:pPr indent="0" lvl="0" marL="0" rtl="0" algn="l">
              <a:spcBef>
                <a:spcPts val="0"/>
              </a:spcBef>
              <a:spcAft>
                <a:spcPts val="0"/>
              </a:spcAft>
              <a:buNone/>
            </a:pPr>
            <a:r>
              <a:rPr lang="en" sz="900">
                <a:solidFill>
                  <a:schemeClr val="accent1"/>
                </a:solidFill>
                <a:latin typeface="Lato"/>
                <a:ea typeface="Lato"/>
                <a:cs typeface="Lato"/>
                <a:sym typeface="Lato"/>
              </a:rPr>
              <a:t>2&amp;3: Refer to slide #40.</a:t>
            </a:r>
            <a:endParaRPr sz="900">
              <a:solidFill>
                <a:schemeClr val="accent1"/>
              </a:solidFill>
              <a:latin typeface="Lato"/>
              <a:ea typeface="Lato"/>
              <a:cs typeface="Lato"/>
              <a:sym typeface="La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 2 </a:t>
            </a:r>
            <a:endParaRPr/>
          </a:p>
          <a:p>
            <a:pPr indent="0" lvl="0" marL="0" rtl="0" algn="l">
              <a:spcBef>
                <a:spcPts val="0"/>
              </a:spcBef>
              <a:spcAft>
                <a:spcPts val="0"/>
              </a:spcAft>
              <a:buNone/>
            </a:pPr>
            <a:r>
              <a:t/>
            </a:r>
            <a:endParaRPr/>
          </a:p>
        </p:txBody>
      </p:sp>
      <p:sp>
        <p:nvSpPr>
          <p:cNvPr id="510" name="Google Shape;510;p59"/>
          <p:cNvSpPr txBox="1"/>
          <p:nvPr>
            <p:ph idx="1" type="body"/>
          </p:nvPr>
        </p:nvSpPr>
        <p:spPr>
          <a:xfrm>
            <a:off x="729450" y="20420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Guide</a:t>
            </a:r>
            <a:r>
              <a:rPr lang="en" sz="1400"/>
              <a:t> guests to choose appropriate room types according to their guest sizes when making inquiries:</a:t>
            </a:r>
            <a:endParaRPr sz="1400"/>
          </a:p>
          <a:p>
            <a:pPr indent="-317500" lvl="0" marL="457200" rtl="0" algn="l">
              <a:spcBef>
                <a:spcPts val="1600"/>
              </a:spcBef>
              <a:spcAft>
                <a:spcPts val="0"/>
              </a:spcAft>
              <a:buSzPts val="1400"/>
              <a:buChar char="●"/>
            </a:pPr>
            <a:r>
              <a:rPr lang="en" sz="1400"/>
              <a:t>Shared room for single guest</a:t>
            </a:r>
            <a:endParaRPr sz="1400"/>
          </a:p>
          <a:p>
            <a:pPr indent="-317500" lvl="0" marL="457200" rtl="0" algn="l">
              <a:spcBef>
                <a:spcPts val="0"/>
              </a:spcBef>
              <a:spcAft>
                <a:spcPts val="0"/>
              </a:spcAft>
              <a:buSzPts val="1400"/>
              <a:buChar char="●"/>
            </a:pPr>
            <a:r>
              <a:rPr lang="en" sz="1400"/>
              <a:t>Private room for 2 guests</a:t>
            </a:r>
            <a:endParaRPr sz="1400"/>
          </a:p>
          <a:p>
            <a:pPr indent="-317500" lvl="0" marL="457200" rtl="0" algn="l">
              <a:spcBef>
                <a:spcPts val="0"/>
              </a:spcBef>
              <a:spcAft>
                <a:spcPts val="0"/>
              </a:spcAft>
              <a:buSzPts val="1400"/>
              <a:buChar char="●"/>
            </a:pPr>
            <a:r>
              <a:rPr lang="en" sz="1400"/>
              <a:t>Entire home/apt for over 3 guests</a:t>
            </a:r>
            <a:endParaRPr sz="1400"/>
          </a:p>
          <a:p>
            <a:pPr indent="0" lvl="0" marL="0" rtl="0" algn="l">
              <a:spcBef>
                <a:spcPts val="1600"/>
              </a:spcBef>
              <a:spcAft>
                <a:spcPts val="0"/>
              </a:spcAft>
              <a:buNone/>
            </a:pPr>
            <a:r>
              <a:rPr lang="en" sz="1400"/>
              <a:t>Since that hosts are more willing to accept the inquiries if so.*</a:t>
            </a:r>
            <a:endParaRPr sz="1400"/>
          </a:p>
          <a:p>
            <a:pPr indent="0" lvl="0" marL="0" rtl="0" algn="l">
              <a:spcBef>
                <a:spcPts val="1600"/>
              </a:spcBef>
              <a:spcAft>
                <a:spcPts val="1600"/>
              </a:spcAft>
              <a:buNone/>
            </a:pPr>
            <a:r>
              <a:t/>
            </a:r>
            <a:endParaRPr sz="1400"/>
          </a:p>
        </p:txBody>
      </p:sp>
      <p:sp>
        <p:nvSpPr>
          <p:cNvPr id="511" name="Google Shape;511;p5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2" name="Google Shape;512;p59"/>
          <p:cNvSpPr txBox="1"/>
          <p:nvPr/>
        </p:nvSpPr>
        <p:spPr>
          <a:xfrm>
            <a:off x="7551100" y="4460075"/>
            <a:ext cx="11580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accent1"/>
                </a:solidFill>
                <a:latin typeface="Lato"/>
                <a:ea typeface="Lato"/>
                <a:cs typeface="Lato"/>
                <a:sym typeface="Lato"/>
              </a:rPr>
              <a:t>*Refer to slide #36.</a:t>
            </a:r>
            <a:endParaRPr sz="900">
              <a:solidFill>
                <a:schemeClr val="accent1"/>
              </a:solidFill>
              <a:latin typeface="Lato"/>
              <a:ea typeface="Lato"/>
              <a:cs typeface="Lato"/>
              <a:sym typeface="La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 3 </a:t>
            </a:r>
            <a:endParaRPr/>
          </a:p>
          <a:p>
            <a:pPr indent="0" lvl="0" marL="0" rtl="0" algn="l">
              <a:spcBef>
                <a:spcPts val="0"/>
              </a:spcBef>
              <a:spcAft>
                <a:spcPts val="0"/>
              </a:spcAft>
              <a:buNone/>
            </a:pPr>
            <a:r>
              <a:t/>
            </a:r>
            <a:endParaRPr/>
          </a:p>
        </p:txBody>
      </p:sp>
      <p:sp>
        <p:nvSpPr>
          <p:cNvPr id="518" name="Google Shape;518;p6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Since number of reviews are highly related to acceptance rate and booking rate in tha reviews give both guests and host confidence in the success of the booking*. Following suggestions can be helpful in driving up number of reviews:</a:t>
            </a:r>
            <a:endParaRPr sz="1400"/>
          </a:p>
          <a:p>
            <a:pPr indent="-317500" lvl="0" marL="457200" rtl="0" algn="l">
              <a:spcBef>
                <a:spcPts val="1600"/>
              </a:spcBef>
              <a:spcAft>
                <a:spcPts val="0"/>
              </a:spcAft>
              <a:buSzPts val="1400"/>
              <a:buChar char="●"/>
            </a:pPr>
            <a:r>
              <a:rPr lang="en" sz="1400"/>
              <a:t>For guests just joined Airbnb, p</a:t>
            </a:r>
            <a:r>
              <a:rPr lang="en" sz="1400"/>
              <a:t>romote their listings so that they are more likely to be booked and gain reviews. </a:t>
            </a:r>
            <a:endParaRPr sz="1400"/>
          </a:p>
          <a:p>
            <a:pPr indent="-317500" lvl="0" marL="457200" rtl="0" algn="l">
              <a:spcBef>
                <a:spcPts val="0"/>
              </a:spcBef>
              <a:spcAft>
                <a:spcPts val="0"/>
              </a:spcAft>
              <a:buSzPts val="1400"/>
              <a:buChar char="●"/>
            </a:pPr>
            <a:r>
              <a:rPr lang="en" sz="1400"/>
              <a:t>In general, emphasize the importance of reviews to both hosts and encourage guests to leave a review after completing their trips. </a:t>
            </a:r>
            <a:endParaRPr sz="1400"/>
          </a:p>
          <a:p>
            <a:pPr indent="0" lvl="0" marL="0" rtl="0" algn="l">
              <a:spcBef>
                <a:spcPts val="1600"/>
              </a:spcBef>
              <a:spcAft>
                <a:spcPts val="1600"/>
              </a:spcAft>
              <a:buNone/>
            </a:pPr>
            <a:r>
              <a:t/>
            </a:r>
            <a:endParaRPr sz="1400"/>
          </a:p>
        </p:txBody>
      </p:sp>
      <p:sp>
        <p:nvSpPr>
          <p:cNvPr id="519" name="Google Shape;519;p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0" name="Google Shape;520;p60"/>
          <p:cNvSpPr txBox="1"/>
          <p:nvPr/>
        </p:nvSpPr>
        <p:spPr>
          <a:xfrm>
            <a:off x="7341575" y="4565000"/>
            <a:ext cx="16107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accent1"/>
                </a:solidFill>
                <a:latin typeface="Lato"/>
                <a:ea typeface="Lato"/>
                <a:cs typeface="Lato"/>
                <a:sym typeface="Lato"/>
              </a:rPr>
              <a:t>*Refer to slide #35 &amp; #39.</a:t>
            </a:r>
            <a:endParaRPr sz="900">
              <a:solidFill>
                <a:schemeClr val="accen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7650" y="11195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a:t>
            </a:r>
            <a:endParaRPr/>
          </a:p>
          <a:p>
            <a:pPr indent="0" lvl="0" marL="0" rtl="0" algn="l">
              <a:spcBef>
                <a:spcPts val="0"/>
              </a:spcBef>
              <a:spcAft>
                <a:spcPts val="0"/>
              </a:spcAft>
              <a:buNone/>
            </a:pPr>
            <a:r>
              <a:t/>
            </a:r>
            <a:endParaRPr/>
          </a:p>
        </p:txBody>
      </p:sp>
      <p:sp>
        <p:nvSpPr>
          <p:cNvPr id="115" name="Google Shape;115;p17"/>
          <p:cNvSpPr txBox="1"/>
          <p:nvPr>
            <p:ph idx="1" type="body"/>
          </p:nvPr>
        </p:nvSpPr>
        <p:spPr>
          <a:xfrm>
            <a:off x="801400" y="1573125"/>
            <a:ext cx="6543300" cy="226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Contacts</a:t>
            </a:r>
            <a:endParaRPr sz="1200"/>
          </a:p>
          <a:p>
            <a:pPr indent="-298450" lvl="1" marL="914400" rtl="0" algn="l">
              <a:spcBef>
                <a:spcPts val="0"/>
              </a:spcBef>
              <a:spcAft>
                <a:spcPts val="0"/>
              </a:spcAft>
              <a:buSzPts val="1100"/>
              <a:buChar char="➢"/>
            </a:pPr>
            <a:r>
              <a:rPr lang="en"/>
              <a:t>Inquiry/reply/accept/book timestamps:</a:t>
            </a:r>
            <a:endParaRPr/>
          </a:p>
          <a:p>
            <a:pPr indent="-298450" lvl="2" marL="1371600" rtl="0" algn="l">
              <a:spcBef>
                <a:spcPts val="0"/>
              </a:spcBef>
              <a:spcAft>
                <a:spcPts val="0"/>
              </a:spcAft>
              <a:buSzPts val="1100"/>
              <a:buChar char="■"/>
            </a:pPr>
            <a:r>
              <a:rPr lang="en"/>
              <a:t>ALL channels:</a:t>
            </a:r>
            <a:endParaRPr/>
          </a:p>
          <a:p>
            <a:pPr indent="-298450" lvl="3" marL="1828800" rtl="0" algn="l">
              <a:spcBef>
                <a:spcPts val="0"/>
              </a:spcBef>
              <a:spcAft>
                <a:spcPts val="0"/>
              </a:spcAft>
              <a:buSzPts val="1100"/>
              <a:buChar char="●"/>
            </a:pPr>
            <a:r>
              <a:rPr lang="en"/>
              <a:t>Inquiry time ≤ reply time ≤ accept time ≤ book time</a:t>
            </a:r>
            <a:endParaRPr/>
          </a:p>
          <a:p>
            <a:pPr indent="-298450" lvl="3" marL="1828800" rtl="0" algn="l">
              <a:spcBef>
                <a:spcPts val="0"/>
              </a:spcBef>
              <a:spcAft>
                <a:spcPts val="0"/>
              </a:spcAft>
              <a:buSzPts val="1100"/>
              <a:buChar char="●"/>
            </a:pPr>
            <a:r>
              <a:rPr lang="en"/>
              <a:t>All accepted inquiries must be replied</a:t>
            </a:r>
            <a:endParaRPr/>
          </a:p>
          <a:p>
            <a:pPr indent="-298450" lvl="3" marL="1828800" rtl="0" algn="l">
              <a:spcBef>
                <a:spcPts val="0"/>
              </a:spcBef>
              <a:spcAft>
                <a:spcPts val="0"/>
              </a:spcAft>
              <a:buSzPts val="1100"/>
              <a:buChar char="●"/>
            </a:pPr>
            <a:r>
              <a:rPr lang="en"/>
              <a:t>All booked inquiries must be accepted </a:t>
            </a:r>
            <a:endParaRPr/>
          </a:p>
          <a:p>
            <a:pPr indent="-298450" lvl="3" marL="1828800" rtl="0" algn="l">
              <a:spcBef>
                <a:spcPts val="0"/>
              </a:spcBef>
              <a:spcAft>
                <a:spcPts val="0"/>
              </a:spcAft>
              <a:buSzPts val="1100"/>
              <a:buChar char="●"/>
            </a:pPr>
            <a:r>
              <a:rPr lang="en"/>
              <a:t>Check in time ≤ check out time</a:t>
            </a:r>
            <a:endParaRPr/>
          </a:p>
          <a:p>
            <a:pPr indent="-298450" lvl="2" marL="1371600" rtl="0" algn="l">
              <a:spcBef>
                <a:spcPts val="0"/>
              </a:spcBef>
              <a:spcAft>
                <a:spcPts val="0"/>
              </a:spcAft>
              <a:buSzPts val="1100"/>
              <a:buChar char="■"/>
            </a:pPr>
            <a:r>
              <a:rPr lang="en"/>
              <a:t>Book it:</a:t>
            </a:r>
            <a:endParaRPr/>
          </a:p>
          <a:p>
            <a:pPr indent="-298450" lvl="3" marL="1828800" rtl="0" algn="l">
              <a:spcBef>
                <a:spcPts val="0"/>
              </a:spcBef>
              <a:spcAft>
                <a:spcPts val="0"/>
              </a:spcAft>
              <a:buSzPts val="1100"/>
              <a:buChar char="●"/>
            </a:pPr>
            <a:r>
              <a:rPr lang="en"/>
              <a:t>Accept time = book time</a:t>
            </a:r>
            <a:endParaRPr/>
          </a:p>
          <a:p>
            <a:pPr indent="-298450" lvl="2" marL="1371600" rtl="0" algn="l">
              <a:spcBef>
                <a:spcPts val="0"/>
              </a:spcBef>
              <a:spcAft>
                <a:spcPts val="0"/>
              </a:spcAft>
              <a:buSzPts val="1100"/>
              <a:buChar char="■"/>
            </a:pPr>
            <a:r>
              <a:rPr lang="en"/>
              <a:t>Instant book:</a:t>
            </a:r>
            <a:endParaRPr/>
          </a:p>
          <a:p>
            <a:pPr indent="-298450" lvl="3" marL="1828800" rtl="0" algn="l">
              <a:spcBef>
                <a:spcPts val="0"/>
              </a:spcBef>
              <a:spcAft>
                <a:spcPts val="0"/>
              </a:spcAft>
              <a:buSzPts val="1100"/>
              <a:buChar char="●"/>
            </a:pPr>
            <a:r>
              <a:rPr lang="en"/>
              <a:t>Inquiry time = reply time = accept time = book time</a:t>
            </a:r>
            <a:endParaRPr/>
          </a:p>
          <a:p>
            <a:pPr indent="-298450" lvl="1" marL="914400" rtl="0" algn="l">
              <a:spcBef>
                <a:spcPts val="0"/>
              </a:spcBef>
              <a:spcAft>
                <a:spcPts val="0"/>
              </a:spcAft>
              <a:buSzPts val="1100"/>
              <a:buChar char="➢"/>
            </a:pPr>
            <a:r>
              <a:rPr lang="en"/>
              <a:t>Guest size ≥ 1, total number of interactions ≥ 1, and message length ≥ 0</a:t>
            </a:r>
            <a:endParaRPr/>
          </a:p>
          <a:p>
            <a:pPr indent="-304800" lvl="0" marL="457200" rtl="0" algn="l">
              <a:spcBef>
                <a:spcPts val="0"/>
              </a:spcBef>
              <a:spcAft>
                <a:spcPts val="0"/>
              </a:spcAft>
              <a:buSzPts val="1200"/>
              <a:buChar char="❖"/>
            </a:pPr>
            <a:r>
              <a:rPr lang="en" sz="1200"/>
              <a:t>Listings:</a:t>
            </a:r>
            <a:endParaRPr sz="1200"/>
          </a:p>
          <a:p>
            <a:pPr indent="-304800" lvl="1" marL="914400" rtl="0" algn="l">
              <a:spcBef>
                <a:spcPts val="0"/>
              </a:spcBef>
              <a:spcAft>
                <a:spcPts val="0"/>
              </a:spcAft>
              <a:buSzPts val="1200"/>
              <a:buChar char="➢"/>
            </a:pPr>
            <a:r>
              <a:rPr lang="en"/>
              <a:t>Number of reviews </a:t>
            </a:r>
            <a:r>
              <a:rPr lang="en" sz="1200"/>
              <a:t>≥ 0</a:t>
            </a:r>
            <a:endParaRPr sz="1200"/>
          </a:p>
          <a:p>
            <a:pPr indent="-304800" lvl="0" marL="457200" rtl="0" algn="l">
              <a:spcBef>
                <a:spcPts val="0"/>
              </a:spcBef>
              <a:spcAft>
                <a:spcPts val="0"/>
              </a:spcAft>
              <a:buSzPts val="1200"/>
              <a:buChar char="❖"/>
            </a:pPr>
            <a:r>
              <a:rPr lang="en" sz="1200"/>
              <a:t>Users:</a:t>
            </a:r>
            <a:endParaRPr sz="1200"/>
          </a:p>
          <a:p>
            <a:pPr indent="-298450" lvl="1" marL="914400" rtl="0" algn="l">
              <a:spcBef>
                <a:spcPts val="0"/>
              </a:spcBef>
              <a:spcAft>
                <a:spcPts val="0"/>
              </a:spcAft>
              <a:buSzPts val="1100"/>
              <a:buChar char="➢"/>
            </a:pPr>
            <a:r>
              <a:rPr lang="en"/>
              <a:t>No duplicated users</a:t>
            </a:r>
            <a:endParaRPr/>
          </a:p>
          <a:p>
            <a:pPr indent="-298450" lvl="1" marL="914400" rtl="0" algn="l">
              <a:spcBef>
                <a:spcPts val="0"/>
              </a:spcBef>
              <a:spcAft>
                <a:spcPts val="0"/>
              </a:spcAft>
              <a:buSzPts val="1100"/>
              <a:buChar char="➢"/>
            </a:pPr>
            <a:r>
              <a:rPr lang="en"/>
              <a:t>Profile length ≥ 0</a:t>
            </a:r>
            <a:endParaRPr/>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Observations</a:t>
            </a:r>
            <a:r>
              <a:rPr lang="en"/>
              <a:t> and Treatments</a:t>
            </a:r>
            <a:endParaRPr/>
          </a:p>
        </p:txBody>
      </p:sp>
      <p:sp>
        <p:nvSpPr>
          <p:cNvPr id="122" name="Google Shape;122;p18"/>
          <p:cNvSpPr txBox="1"/>
          <p:nvPr>
            <p:ph idx="1" type="body"/>
          </p:nvPr>
        </p:nvSpPr>
        <p:spPr>
          <a:xfrm>
            <a:off x="623550" y="1883350"/>
            <a:ext cx="77946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Contacts</a:t>
            </a:r>
            <a:endParaRPr/>
          </a:p>
          <a:p>
            <a:pPr indent="-304800" lvl="1" marL="914400" rtl="0" algn="l">
              <a:spcBef>
                <a:spcPts val="0"/>
              </a:spcBef>
              <a:spcAft>
                <a:spcPts val="0"/>
              </a:spcAft>
              <a:buSzPts val="1200"/>
              <a:buChar char="➢"/>
            </a:pPr>
            <a:r>
              <a:rPr lang="en" sz="1200"/>
              <a:t>Inquiry/reply/accept/book timestamps:</a:t>
            </a:r>
            <a:endParaRPr sz="1200"/>
          </a:p>
          <a:p>
            <a:pPr indent="-304800" lvl="2" marL="1371600" rtl="0" algn="l">
              <a:spcBef>
                <a:spcPts val="0"/>
              </a:spcBef>
              <a:spcAft>
                <a:spcPts val="0"/>
              </a:spcAft>
              <a:buSzPts val="1200"/>
              <a:buChar char="■"/>
            </a:pPr>
            <a:r>
              <a:rPr lang="en" sz="1200"/>
              <a:t>ALL channels:</a:t>
            </a:r>
            <a:endParaRPr sz="1200"/>
          </a:p>
          <a:p>
            <a:pPr indent="-304800" lvl="3" marL="1828800" rtl="0" algn="l">
              <a:spcBef>
                <a:spcPts val="0"/>
              </a:spcBef>
              <a:spcAft>
                <a:spcPts val="0"/>
              </a:spcAft>
              <a:buSzPts val="1200"/>
              <a:buChar char="●"/>
            </a:pPr>
            <a:r>
              <a:rPr lang="en" sz="1200"/>
              <a:t>452 inquiries where the inquiry time &gt; reply time with lags between 1-70 seconds</a:t>
            </a:r>
            <a:endParaRPr sz="1200"/>
          </a:p>
          <a:p>
            <a:pPr indent="-304800" lvl="4" marL="2286000" rtl="0" algn="l">
              <a:spcBef>
                <a:spcPts val="0"/>
              </a:spcBef>
              <a:spcAft>
                <a:spcPts val="0"/>
              </a:spcAft>
              <a:buClr>
                <a:schemeClr val="accent3"/>
              </a:buClr>
              <a:buSzPts val="1200"/>
              <a:buChar char="◆"/>
            </a:pPr>
            <a:r>
              <a:rPr lang="en" sz="1200">
                <a:solidFill>
                  <a:schemeClr val="accent3"/>
                </a:solidFill>
              </a:rPr>
              <a:t>Updated the reply time to be the same as inquiry time</a:t>
            </a:r>
            <a:r>
              <a:rPr lang="en" sz="1200"/>
              <a:t> </a:t>
            </a:r>
            <a:endParaRPr sz="1200"/>
          </a:p>
          <a:p>
            <a:pPr indent="-304800" lvl="2" marL="1371600" rtl="0" algn="l">
              <a:spcBef>
                <a:spcPts val="0"/>
              </a:spcBef>
              <a:spcAft>
                <a:spcPts val="0"/>
              </a:spcAft>
              <a:buSzPts val="1200"/>
              <a:buChar char="■"/>
            </a:pPr>
            <a:r>
              <a:rPr lang="en" sz="1200"/>
              <a:t>Book it:</a:t>
            </a:r>
            <a:endParaRPr sz="1200"/>
          </a:p>
          <a:p>
            <a:pPr indent="-304800" lvl="3" marL="1828800" rtl="0" algn="l">
              <a:spcBef>
                <a:spcPts val="0"/>
              </a:spcBef>
              <a:spcAft>
                <a:spcPts val="0"/>
              </a:spcAft>
              <a:buSzPts val="1200"/>
              <a:buChar char="●"/>
            </a:pPr>
            <a:r>
              <a:rPr lang="en" sz="1200"/>
              <a:t>257 inquiries accepted but not booked,</a:t>
            </a:r>
            <a:endParaRPr sz="1200"/>
          </a:p>
          <a:p>
            <a:pPr indent="-304800" lvl="4" marL="2286000" rtl="0" algn="l">
              <a:spcBef>
                <a:spcPts val="0"/>
              </a:spcBef>
              <a:spcAft>
                <a:spcPts val="0"/>
              </a:spcAft>
              <a:buClr>
                <a:schemeClr val="accent3"/>
              </a:buClr>
              <a:buSzPts val="1200"/>
              <a:buChar char="◆"/>
            </a:pPr>
            <a:r>
              <a:rPr lang="en" sz="1200">
                <a:solidFill>
                  <a:schemeClr val="accent3"/>
                </a:solidFill>
              </a:rPr>
              <a:t>Updated the book time to be the same as accept time</a:t>
            </a:r>
            <a:endParaRPr sz="1200"/>
          </a:p>
          <a:p>
            <a:pPr indent="-304800" lvl="3" marL="1828800" rtl="0" algn="l">
              <a:spcBef>
                <a:spcPts val="0"/>
              </a:spcBef>
              <a:spcAft>
                <a:spcPts val="0"/>
              </a:spcAft>
              <a:buSzPts val="1200"/>
              <a:buChar char="●"/>
            </a:pPr>
            <a:r>
              <a:rPr lang="en" sz="1200"/>
              <a:t>152 inquiries where booked but not accepted or book time  ≠ accepted time</a:t>
            </a:r>
            <a:endParaRPr sz="1200"/>
          </a:p>
          <a:p>
            <a:pPr indent="-304800" lvl="4" marL="2286000" rtl="0" algn="l">
              <a:spcBef>
                <a:spcPts val="0"/>
              </a:spcBef>
              <a:spcAft>
                <a:spcPts val="0"/>
              </a:spcAft>
              <a:buClr>
                <a:schemeClr val="accent3"/>
              </a:buClr>
              <a:buSzPts val="1200"/>
              <a:buChar char="◆"/>
            </a:pPr>
            <a:r>
              <a:rPr lang="en" sz="1200">
                <a:solidFill>
                  <a:schemeClr val="accent3"/>
                </a:solidFill>
              </a:rPr>
              <a:t>Updated the book time to be the same as accept time</a:t>
            </a:r>
            <a:endParaRPr sz="1200">
              <a:solidFill>
                <a:srgbClr val="666666"/>
              </a:solidFill>
            </a:endParaRPr>
          </a:p>
          <a:p>
            <a:pPr indent="-304800" lvl="2" marL="1371600" rtl="0" algn="l">
              <a:spcBef>
                <a:spcPts val="0"/>
              </a:spcBef>
              <a:spcAft>
                <a:spcPts val="0"/>
              </a:spcAft>
              <a:buSzPts val="1200"/>
              <a:buChar char="■"/>
            </a:pPr>
            <a:r>
              <a:rPr lang="en" sz="1200"/>
              <a:t>Instant book:</a:t>
            </a:r>
            <a:endParaRPr sz="1200"/>
          </a:p>
          <a:p>
            <a:pPr indent="-304800" lvl="3" marL="1828800" rtl="0" algn="l">
              <a:spcBef>
                <a:spcPts val="0"/>
              </a:spcBef>
              <a:spcAft>
                <a:spcPts val="0"/>
              </a:spcAft>
              <a:buSzPts val="1200"/>
              <a:buChar char="●"/>
            </a:pPr>
            <a:r>
              <a:rPr lang="en" sz="1200"/>
              <a:t>40 inquiries where inquiry, reply, accept, and booking did not happen at the same hour (allowed the latency of an hour)</a:t>
            </a:r>
            <a:endParaRPr sz="1200"/>
          </a:p>
          <a:p>
            <a:pPr indent="-304800" lvl="4" marL="2286000" rtl="0" algn="l">
              <a:spcBef>
                <a:spcPts val="0"/>
              </a:spcBef>
              <a:spcAft>
                <a:spcPts val="0"/>
              </a:spcAft>
              <a:buClr>
                <a:schemeClr val="accent3"/>
              </a:buClr>
              <a:buSzPts val="1200"/>
              <a:buChar char="◆"/>
            </a:pPr>
            <a:r>
              <a:rPr lang="en" sz="1200">
                <a:solidFill>
                  <a:schemeClr val="accent3"/>
                </a:solidFill>
              </a:rPr>
              <a:t>Filtered out these inquiries assuming they are erroneous records</a:t>
            </a:r>
            <a:endParaRPr>
              <a:solidFill>
                <a:schemeClr val="accent3"/>
              </a:solidFill>
            </a:endParaRPr>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1318650"/>
            <a:ext cx="8193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Observations and Treatments</a:t>
            </a:r>
            <a:r>
              <a:rPr lang="en"/>
              <a:t> </a:t>
            </a:r>
            <a:r>
              <a:rPr lang="en" sz="2100"/>
              <a:t>(Cont.)</a:t>
            </a:r>
            <a:endParaRPr sz="2100"/>
          </a:p>
          <a:p>
            <a:pPr indent="0" lvl="0" marL="0" rtl="0" algn="l">
              <a:spcBef>
                <a:spcPts val="0"/>
              </a:spcBef>
              <a:spcAft>
                <a:spcPts val="0"/>
              </a:spcAft>
              <a:buNone/>
            </a:pPr>
            <a:r>
              <a:t/>
            </a:r>
            <a:endParaRPr/>
          </a:p>
        </p:txBody>
      </p:sp>
      <p:sp>
        <p:nvSpPr>
          <p:cNvPr id="129" name="Google Shape;129;p19"/>
          <p:cNvSpPr txBox="1"/>
          <p:nvPr>
            <p:ph idx="1" type="body"/>
          </p:nvPr>
        </p:nvSpPr>
        <p:spPr>
          <a:xfrm>
            <a:off x="663800" y="1894525"/>
            <a:ext cx="71163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Contacts:</a:t>
            </a:r>
            <a:endParaRPr sz="1200"/>
          </a:p>
          <a:p>
            <a:pPr indent="-304800" lvl="1" marL="914400" rtl="0" algn="l">
              <a:spcBef>
                <a:spcPts val="0"/>
              </a:spcBef>
              <a:spcAft>
                <a:spcPts val="0"/>
              </a:spcAft>
              <a:buSzPts val="1200"/>
              <a:buChar char="➢"/>
            </a:pPr>
            <a:r>
              <a:rPr lang="en" sz="1200"/>
              <a:t>Guest size:</a:t>
            </a:r>
            <a:endParaRPr sz="1200"/>
          </a:p>
          <a:p>
            <a:pPr indent="-304800" lvl="2" marL="1371600" rtl="0" algn="l">
              <a:lnSpc>
                <a:spcPct val="115000"/>
              </a:lnSpc>
              <a:spcBef>
                <a:spcPts val="0"/>
              </a:spcBef>
              <a:spcAft>
                <a:spcPts val="0"/>
              </a:spcAft>
              <a:buSzPts val="1200"/>
              <a:buChar char="■"/>
            </a:pPr>
            <a:r>
              <a:rPr lang="en" sz="1200"/>
              <a:t>4 inquiries where number of guests is 0:</a:t>
            </a:r>
            <a:endParaRPr sz="1200"/>
          </a:p>
          <a:p>
            <a:pPr indent="-304800" lvl="3" marL="1828800" rtl="0" algn="l">
              <a:lnSpc>
                <a:spcPct val="115000"/>
              </a:lnSpc>
              <a:spcBef>
                <a:spcPts val="0"/>
              </a:spcBef>
              <a:spcAft>
                <a:spcPts val="0"/>
              </a:spcAft>
              <a:buClr>
                <a:schemeClr val="accent3"/>
              </a:buClr>
              <a:buSzPts val="1200"/>
              <a:buChar char="●"/>
            </a:pPr>
            <a:r>
              <a:rPr lang="en" sz="1200">
                <a:solidFill>
                  <a:schemeClr val="accent3"/>
                </a:solidFill>
              </a:rPr>
              <a:t>Filtered out these inquiries assuming they are erroneous records</a:t>
            </a:r>
            <a:endParaRPr sz="1200">
              <a:solidFill>
                <a:schemeClr val="accent3"/>
              </a:solidFill>
            </a:endParaRPr>
          </a:p>
          <a:p>
            <a:pPr indent="-311150" lvl="0" marL="457200" rtl="0" algn="l">
              <a:spcBef>
                <a:spcPts val="0"/>
              </a:spcBef>
              <a:spcAft>
                <a:spcPts val="0"/>
              </a:spcAft>
              <a:buSzPts val="1300"/>
              <a:buChar char="❖"/>
            </a:pPr>
            <a:r>
              <a:rPr lang="en"/>
              <a:t>Listings:</a:t>
            </a:r>
            <a:endParaRPr/>
          </a:p>
          <a:p>
            <a:pPr indent="-304800" lvl="1" marL="914400" rtl="0" algn="l">
              <a:spcBef>
                <a:spcPts val="0"/>
              </a:spcBef>
              <a:spcAft>
                <a:spcPts val="0"/>
              </a:spcAft>
              <a:buSzPts val="1200"/>
              <a:buChar char="➢"/>
            </a:pPr>
            <a:r>
              <a:rPr lang="en" sz="1200"/>
              <a:t>Number of reviews:</a:t>
            </a:r>
            <a:endParaRPr sz="1200"/>
          </a:p>
          <a:p>
            <a:pPr indent="-304800" lvl="2" marL="1371600" rtl="0" algn="l">
              <a:lnSpc>
                <a:spcPct val="115000"/>
              </a:lnSpc>
              <a:spcBef>
                <a:spcPts val="0"/>
              </a:spcBef>
              <a:spcAft>
                <a:spcPts val="0"/>
              </a:spcAft>
              <a:buSzPts val="1200"/>
              <a:buChar char="■"/>
            </a:pPr>
            <a:r>
              <a:rPr lang="en" sz="1200"/>
              <a:t>41 listings with negative number of reviews:</a:t>
            </a:r>
            <a:endParaRPr sz="1200"/>
          </a:p>
          <a:p>
            <a:pPr indent="-304800" lvl="3" marL="1828800" rtl="0" algn="l">
              <a:lnSpc>
                <a:spcPct val="115000"/>
              </a:lnSpc>
              <a:spcBef>
                <a:spcPts val="0"/>
              </a:spcBef>
              <a:spcAft>
                <a:spcPts val="0"/>
              </a:spcAft>
              <a:buClr>
                <a:schemeClr val="accent3"/>
              </a:buClr>
              <a:buSzPts val="1200"/>
              <a:buChar char="●"/>
            </a:pPr>
            <a:r>
              <a:rPr lang="en" sz="1200">
                <a:solidFill>
                  <a:schemeClr val="accent3"/>
                </a:solidFill>
              </a:rPr>
              <a:t>Replaced with medium</a:t>
            </a:r>
            <a:endParaRPr sz="1200">
              <a:solidFill>
                <a:schemeClr val="accent3"/>
              </a:solidFill>
            </a:endParaRPr>
          </a:p>
          <a:p>
            <a:pPr indent="-311150" lvl="0" marL="457200" rtl="0" algn="l">
              <a:spcBef>
                <a:spcPts val="0"/>
              </a:spcBef>
              <a:spcAft>
                <a:spcPts val="0"/>
              </a:spcAft>
              <a:buSzPts val="1300"/>
              <a:buChar char="❖"/>
            </a:pPr>
            <a:r>
              <a:rPr lang="en"/>
              <a:t>Users:</a:t>
            </a:r>
            <a:endParaRPr/>
          </a:p>
          <a:p>
            <a:pPr indent="-304800" lvl="1" marL="914400" rtl="0" algn="l">
              <a:spcBef>
                <a:spcPts val="0"/>
              </a:spcBef>
              <a:spcAft>
                <a:spcPts val="0"/>
              </a:spcAft>
              <a:buSzPts val="1200"/>
              <a:buChar char="➢"/>
            </a:pPr>
            <a:r>
              <a:rPr lang="en" sz="1200"/>
              <a:t>Duplicates:</a:t>
            </a:r>
            <a:endParaRPr sz="1200"/>
          </a:p>
          <a:p>
            <a:pPr indent="-304800" lvl="2" marL="1371600" rtl="0" algn="l">
              <a:spcBef>
                <a:spcPts val="0"/>
              </a:spcBef>
              <a:spcAft>
                <a:spcPts val="0"/>
              </a:spcAft>
              <a:buSzPts val="1200"/>
              <a:buChar char="■"/>
            </a:pPr>
            <a:r>
              <a:rPr lang="en" sz="1200"/>
              <a:t>68 users with duplicate ids:</a:t>
            </a:r>
            <a:endParaRPr sz="1200"/>
          </a:p>
          <a:p>
            <a:pPr indent="-304800" lvl="3" marL="1828800" rtl="0" algn="l">
              <a:spcBef>
                <a:spcPts val="0"/>
              </a:spcBef>
              <a:spcAft>
                <a:spcPts val="0"/>
              </a:spcAft>
              <a:buClr>
                <a:schemeClr val="accent3"/>
              </a:buClr>
              <a:buSzPts val="1200"/>
              <a:buChar char="●"/>
            </a:pPr>
            <a:r>
              <a:rPr lang="en" sz="1200">
                <a:solidFill>
                  <a:schemeClr val="accent3"/>
                </a:solidFill>
              </a:rPr>
              <a:t>Remove from analysis</a:t>
            </a:r>
            <a:endParaRPr sz="1200">
              <a:solidFill>
                <a:schemeClr val="accent3"/>
              </a:solidFill>
            </a:endParaRPr>
          </a:p>
          <a:p>
            <a:pPr indent="0" lvl="0" marL="0" rtl="0" algn="l">
              <a:spcBef>
                <a:spcPts val="0"/>
              </a:spcBef>
              <a:spcAft>
                <a:spcPts val="1600"/>
              </a:spcAft>
              <a:buNone/>
            </a:pPr>
            <a:r>
              <a:t/>
            </a:r>
            <a:endParaRPr/>
          </a:p>
        </p:txBody>
      </p:sp>
      <p:sp>
        <p:nvSpPr>
          <p:cNvPr id="130" name="Google Shape;130;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Data</a:t>
            </a:r>
            <a:endParaRPr/>
          </a:p>
        </p:txBody>
      </p:sp>
      <p:sp>
        <p:nvSpPr>
          <p:cNvPr id="136" name="Google Shape;136;p20"/>
          <p:cNvSpPr txBox="1"/>
          <p:nvPr>
            <p:ph idx="1" type="body"/>
          </p:nvPr>
        </p:nvSpPr>
        <p:spPr>
          <a:xfrm>
            <a:off x="858450" y="1926350"/>
            <a:ext cx="7482000" cy="2771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Guest information:</a:t>
            </a:r>
            <a:endParaRPr sz="1400"/>
          </a:p>
          <a:p>
            <a:pPr indent="-304800" lvl="1" marL="914400" rtl="0" algn="l">
              <a:lnSpc>
                <a:spcPct val="150000"/>
              </a:lnSpc>
              <a:spcBef>
                <a:spcPts val="0"/>
              </a:spcBef>
              <a:spcAft>
                <a:spcPts val="0"/>
              </a:spcAft>
              <a:buSzPts val="1200"/>
              <a:buChar char="○"/>
            </a:pPr>
            <a:r>
              <a:rPr lang="en" sz="1200"/>
              <a:t>Merged guest information from ‘Users’ to ‘Contacts’, by ‘id_guest_anon’ in ‘Contacts’ and ‘id_user_anon’ in ‘Users’</a:t>
            </a:r>
            <a:endParaRPr sz="1200"/>
          </a:p>
          <a:p>
            <a:pPr indent="-317500" lvl="0" marL="457200" rtl="0" algn="l">
              <a:lnSpc>
                <a:spcPct val="150000"/>
              </a:lnSpc>
              <a:spcBef>
                <a:spcPts val="0"/>
              </a:spcBef>
              <a:spcAft>
                <a:spcPts val="0"/>
              </a:spcAft>
              <a:buSzPts val="1400"/>
              <a:buChar char="●"/>
            </a:pPr>
            <a:r>
              <a:rPr lang="en" sz="1400"/>
              <a:t>Host information:</a:t>
            </a:r>
            <a:endParaRPr sz="1400"/>
          </a:p>
          <a:p>
            <a:pPr indent="-304800" lvl="1" marL="914400" rtl="0" algn="l">
              <a:lnSpc>
                <a:spcPct val="150000"/>
              </a:lnSpc>
              <a:spcBef>
                <a:spcPts val="0"/>
              </a:spcBef>
              <a:spcAft>
                <a:spcPts val="0"/>
              </a:spcAft>
              <a:buSzPts val="1200"/>
              <a:buChar char="○"/>
            </a:pPr>
            <a:r>
              <a:rPr lang="en" sz="1200"/>
              <a:t>Merged host information from ‘Users’ to ‘Contacts’, by ‘id_host_anon’ in ‘Contacts’ and ‘id_user_anon’ in ‘Users’</a:t>
            </a:r>
            <a:endParaRPr sz="1200"/>
          </a:p>
          <a:p>
            <a:pPr indent="-317500" lvl="0" marL="457200" rtl="0" algn="l">
              <a:lnSpc>
                <a:spcPct val="150000"/>
              </a:lnSpc>
              <a:spcBef>
                <a:spcPts val="0"/>
              </a:spcBef>
              <a:spcAft>
                <a:spcPts val="0"/>
              </a:spcAft>
              <a:buSzPts val="1400"/>
              <a:buChar char="●"/>
            </a:pPr>
            <a:r>
              <a:rPr lang="en" sz="1400"/>
              <a:t>Listing information:</a:t>
            </a:r>
            <a:endParaRPr sz="1400"/>
          </a:p>
          <a:p>
            <a:pPr indent="-304800" lvl="1" marL="914400" rtl="0" algn="l">
              <a:lnSpc>
                <a:spcPct val="150000"/>
              </a:lnSpc>
              <a:spcBef>
                <a:spcPts val="0"/>
              </a:spcBef>
              <a:spcAft>
                <a:spcPts val="0"/>
              </a:spcAft>
              <a:buSzPts val="1200"/>
              <a:buChar char="○"/>
            </a:pPr>
            <a:r>
              <a:rPr lang="en" sz="1200"/>
              <a:t>Merged listing information from ‘Listings’ to ‘Contacts’, by ‘id_listing_anon’ in both datasets</a:t>
            </a:r>
            <a:endParaRPr sz="1200"/>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7650" y="1230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Data After Cleaning</a:t>
            </a:r>
            <a:endParaRPr/>
          </a:p>
          <a:p>
            <a:pPr indent="0" lvl="0" marL="0" rtl="0" algn="l">
              <a:spcBef>
                <a:spcPts val="0"/>
              </a:spcBef>
              <a:spcAft>
                <a:spcPts val="0"/>
              </a:spcAft>
              <a:buNone/>
            </a:pPr>
            <a:r>
              <a:t/>
            </a:r>
            <a:endParaRPr/>
          </a:p>
        </p:txBody>
      </p:sp>
      <p:sp>
        <p:nvSpPr>
          <p:cNvPr id="143" name="Google Shape;143;p21"/>
          <p:cNvSpPr txBox="1"/>
          <p:nvPr>
            <p:ph idx="1" type="body"/>
          </p:nvPr>
        </p:nvSpPr>
        <p:spPr>
          <a:xfrm>
            <a:off x="878775" y="4091450"/>
            <a:ext cx="7688700" cy="53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27,848 valid inquiries were made by 22,540 unique guests</a:t>
            </a:r>
            <a:endParaRPr sz="1400"/>
          </a:p>
          <a:p>
            <a:pPr indent="-317500" lvl="0" marL="457200" rtl="0" algn="l">
              <a:spcBef>
                <a:spcPts val="0"/>
              </a:spcBef>
              <a:spcAft>
                <a:spcPts val="0"/>
              </a:spcAft>
              <a:buSzPts val="1400"/>
              <a:buChar char="●"/>
            </a:pPr>
            <a:r>
              <a:rPr lang="en" sz="1400"/>
              <a:t>The inquiry time varies from 01/01/2016 to 06/30/2016</a:t>
            </a:r>
            <a:endParaRPr sz="1400"/>
          </a:p>
          <a:p>
            <a:pPr indent="-317500" lvl="0" marL="457200" rtl="0" algn="l">
              <a:spcBef>
                <a:spcPts val="0"/>
              </a:spcBef>
              <a:spcAft>
                <a:spcPts val="0"/>
              </a:spcAft>
              <a:buSzPts val="1400"/>
              <a:buChar char="●"/>
            </a:pPr>
            <a:r>
              <a:rPr lang="en" sz="1400"/>
              <a:t>Inquiries were made for 12,812 unique listings of 8,956 unique hosts</a:t>
            </a:r>
            <a:endParaRPr sz="1400"/>
          </a:p>
        </p:txBody>
      </p:sp>
      <p:sp>
        <p:nvSpPr>
          <p:cNvPr id="144" name="Google Shape;144;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45" name="Google Shape;145;p21"/>
          <p:cNvGraphicFramePr/>
          <p:nvPr/>
        </p:nvGraphicFramePr>
        <p:xfrm>
          <a:off x="878775" y="1928975"/>
          <a:ext cx="3000000" cy="3000000"/>
        </p:xfrm>
        <a:graphic>
          <a:graphicData uri="http://schemas.openxmlformats.org/drawingml/2006/table">
            <a:tbl>
              <a:tblPr>
                <a:noFill/>
                <a:tableStyleId>{EA0705F6-BA3D-4582-8E07-8F0FD8417C85}</a:tableStyleId>
              </a:tblPr>
              <a:tblGrid>
                <a:gridCol w="1394750"/>
                <a:gridCol w="1394750"/>
                <a:gridCol w="1394750"/>
                <a:gridCol w="1394750"/>
                <a:gridCol w="1394750"/>
              </a:tblGrid>
              <a:tr h="306225">
                <a:tc>
                  <a:txBody>
                    <a:bodyPr/>
                    <a:lstStyle/>
                    <a:p>
                      <a:pPr indent="0" lvl="0" marL="0" rtl="0" algn="ctr">
                        <a:spcBef>
                          <a:spcPts val="0"/>
                        </a:spcBef>
                        <a:spcAft>
                          <a:spcPts val="0"/>
                        </a:spcAft>
                        <a:buNone/>
                      </a:pPr>
                      <a:r>
                        <a:rPr lang="en"/>
                        <a:t>Before/</a:t>
                      </a:r>
                      <a:r>
                        <a:rPr lang="en">
                          <a:solidFill>
                            <a:schemeClr val="accent3"/>
                          </a:solidFill>
                        </a:rPr>
                        <a:t>After</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t>Inquiries</a:t>
                      </a:r>
                      <a:endParaRPr/>
                    </a:p>
                  </a:txBody>
                  <a:tcPr marT="91425" marB="91425" marR="91425" marL="91425"/>
                </a:tc>
                <a:tc>
                  <a:txBody>
                    <a:bodyPr/>
                    <a:lstStyle/>
                    <a:p>
                      <a:pPr indent="0" lvl="0" marL="0" rtl="0" algn="ctr">
                        <a:spcBef>
                          <a:spcPts val="0"/>
                        </a:spcBef>
                        <a:spcAft>
                          <a:spcPts val="0"/>
                        </a:spcAft>
                        <a:buNone/>
                      </a:pPr>
                      <a:r>
                        <a:rPr lang="en"/>
                        <a:t>Replied</a:t>
                      </a:r>
                      <a:endParaRPr/>
                    </a:p>
                  </a:txBody>
                  <a:tcPr marT="91425" marB="91425" marR="91425" marL="91425"/>
                </a:tc>
                <a:tc>
                  <a:txBody>
                    <a:bodyPr/>
                    <a:lstStyle/>
                    <a:p>
                      <a:pPr indent="0" lvl="0" marL="0" rtl="0" algn="ctr">
                        <a:spcBef>
                          <a:spcPts val="0"/>
                        </a:spcBef>
                        <a:spcAft>
                          <a:spcPts val="0"/>
                        </a:spcAft>
                        <a:buNone/>
                      </a:pPr>
                      <a:r>
                        <a:rPr lang="en"/>
                        <a:t>Accepted</a:t>
                      </a:r>
                      <a:endParaRPr/>
                    </a:p>
                  </a:txBody>
                  <a:tcPr marT="91425" marB="91425" marR="91425" marL="91425"/>
                </a:tc>
                <a:tc>
                  <a:txBody>
                    <a:bodyPr/>
                    <a:lstStyle/>
                    <a:p>
                      <a:pPr indent="0" lvl="0" marL="0" rtl="0" algn="ctr">
                        <a:spcBef>
                          <a:spcPts val="0"/>
                        </a:spcBef>
                        <a:spcAft>
                          <a:spcPts val="0"/>
                        </a:spcAft>
                        <a:buNone/>
                      </a:pPr>
                      <a:r>
                        <a:rPr lang="en"/>
                        <a:t>Booked</a:t>
                      </a:r>
                      <a:endParaRPr/>
                    </a:p>
                  </a:txBody>
                  <a:tcPr marT="91425" marB="91425" marR="91425" marL="91425"/>
                </a:tc>
              </a:tr>
              <a:tr h="306225">
                <a:tc>
                  <a:txBody>
                    <a:bodyPr/>
                    <a:lstStyle/>
                    <a:p>
                      <a:pPr indent="0" lvl="0" marL="0" rtl="0" algn="ctr">
                        <a:spcBef>
                          <a:spcPts val="0"/>
                        </a:spcBef>
                        <a:spcAft>
                          <a:spcPts val="0"/>
                        </a:spcAft>
                        <a:buNone/>
                      </a:pPr>
                      <a:r>
                        <a:rPr lang="en"/>
                        <a:t>Contact me</a:t>
                      </a:r>
                      <a:endParaRPr/>
                    </a:p>
                  </a:txBody>
                  <a:tcPr marT="91425" marB="91425" marR="91425" marL="91425"/>
                </a:tc>
                <a:tc>
                  <a:txBody>
                    <a:bodyPr/>
                    <a:lstStyle/>
                    <a:p>
                      <a:pPr indent="0" lvl="0" marL="0" rtl="0" algn="ctr">
                        <a:spcBef>
                          <a:spcPts val="0"/>
                        </a:spcBef>
                        <a:spcAft>
                          <a:spcPts val="0"/>
                        </a:spcAft>
                        <a:buNone/>
                      </a:pPr>
                      <a:r>
                        <a:rPr lang="en"/>
                        <a:t>12,828/</a:t>
                      </a:r>
                      <a:r>
                        <a:rPr lang="en">
                          <a:solidFill>
                            <a:schemeClr val="accent3"/>
                          </a:solidFill>
                        </a:rPr>
                        <a:t>12,814</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t>11,659/</a:t>
                      </a:r>
                      <a:r>
                        <a:rPr lang="en">
                          <a:solidFill>
                            <a:schemeClr val="accent3"/>
                          </a:solidFill>
                        </a:rPr>
                        <a:t>11,645</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t>5,482/</a:t>
                      </a:r>
                      <a:r>
                        <a:rPr lang="en">
                          <a:solidFill>
                            <a:schemeClr val="accent3"/>
                          </a:solidFill>
                        </a:rPr>
                        <a:t>5,476</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t>911/</a:t>
                      </a:r>
                      <a:r>
                        <a:rPr lang="en">
                          <a:solidFill>
                            <a:schemeClr val="accent3"/>
                          </a:solidFill>
                        </a:rPr>
                        <a:t>909</a:t>
                      </a:r>
                      <a:endParaRPr>
                        <a:solidFill>
                          <a:schemeClr val="accent3"/>
                        </a:solidFill>
                      </a:endParaRPr>
                    </a:p>
                  </a:txBody>
                  <a:tcPr marT="91425" marB="91425" marR="91425" marL="91425"/>
                </a:tc>
              </a:tr>
              <a:tr h="306225">
                <a:tc>
                  <a:txBody>
                    <a:bodyPr/>
                    <a:lstStyle/>
                    <a:p>
                      <a:pPr indent="0" lvl="0" marL="0" rtl="0" algn="ctr">
                        <a:spcBef>
                          <a:spcPts val="0"/>
                        </a:spcBef>
                        <a:spcAft>
                          <a:spcPts val="0"/>
                        </a:spcAft>
                        <a:buNone/>
                      </a:pPr>
                      <a:r>
                        <a:rPr lang="en"/>
                        <a:t>Book it</a:t>
                      </a:r>
                      <a:endParaRPr/>
                    </a:p>
                  </a:txBody>
                  <a:tcPr marT="91425" marB="91425" marR="91425" marL="91425"/>
                </a:tc>
                <a:tc>
                  <a:txBody>
                    <a:bodyPr/>
                    <a:lstStyle/>
                    <a:p>
                      <a:pPr indent="0" lvl="0" marL="0" rtl="0" algn="ctr">
                        <a:spcBef>
                          <a:spcPts val="0"/>
                        </a:spcBef>
                        <a:spcAft>
                          <a:spcPts val="0"/>
                        </a:spcAft>
                        <a:buNone/>
                      </a:pPr>
                      <a:r>
                        <a:rPr lang="en"/>
                        <a:t>8,366/</a:t>
                      </a:r>
                      <a:r>
                        <a:rPr lang="en">
                          <a:solidFill>
                            <a:schemeClr val="accent3"/>
                          </a:solidFill>
                        </a:rPr>
                        <a:t>8,352</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t>7,503/</a:t>
                      </a:r>
                      <a:r>
                        <a:rPr lang="en">
                          <a:solidFill>
                            <a:schemeClr val="accent3"/>
                          </a:solidFill>
                        </a:rPr>
                        <a:t>7,492</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t>4,240/</a:t>
                      </a:r>
                      <a:r>
                        <a:rPr lang="en">
                          <a:solidFill>
                            <a:schemeClr val="accent3"/>
                          </a:solidFill>
                        </a:rPr>
                        <a:t>4,237</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t>3,983/</a:t>
                      </a:r>
                      <a:r>
                        <a:rPr lang="en">
                          <a:solidFill>
                            <a:schemeClr val="accent3"/>
                          </a:solidFill>
                        </a:rPr>
                        <a:t>3,980</a:t>
                      </a:r>
                      <a:endParaRPr>
                        <a:solidFill>
                          <a:schemeClr val="accent3"/>
                        </a:solidFill>
                      </a:endParaRPr>
                    </a:p>
                  </a:txBody>
                  <a:tcPr marT="91425" marB="91425" marR="91425" marL="91425"/>
                </a:tc>
              </a:tr>
              <a:tr h="306225">
                <a:tc>
                  <a:txBody>
                    <a:bodyPr/>
                    <a:lstStyle/>
                    <a:p>
                      <a:pPr indent="0" lvl="0" marL="0" rtl="0" algn="ctr">
                        <a:spcBef>
                          <a:spcPts val="0"/>
                        </a:spcBef>
                        <a:spcAft>
                          <a:spcPts val="0"/>
                        </a:spcAft>
                        <a:buNone/>
                      </a:pPr>
                      <a:r>
                        <a:rPr lang="en"/>
                        <a:t>Instant book</a:t>
                      </a:r>
                      <a:endParaRPr/>
                    </a:p>
                  </a:txBody>
                  <a:tcPr marT="91425" marB="91425" marR="91425" marL="91425"/>
                </a:tc>
                <a:tc>
                  <a:txBody>
                    <a:bodyPr/>
                    <a:lstStyle/>
                    <a:p>
                      <a:pPr indent="0" lvl="0" marL="0" rtl="0" algn="ctr">
                        <a:spcBef>
                          <a:spcPts val="0"/>
                        </a:spcBef>
                        <a:spcAft>
                          <a:spcPts val="0"/>
                        </a:spcAft>
                        <a:buNone/>
                      </a:pPr>
                      <a:r>
                        <a:rPr lang="en"/>
                        <a:t>6,693/</a:t>
                      </a:r>
                      <a:r>
                        <a:rPr lang="en">
                          <a:solidFill>
                            <a:schemeClr val="accent3"/>
                          </a:solidFill>
                        </a:rPr>
                        <a:t>6,682</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t>6,693/</a:t>
                      </a:r>
                      <a:r>
                        <a:rPr lang="en">
                          <a:solidFill>
                            <a:schemeClr val="accent3"/>
                          </a:solidFill>
                        </a:rPr>
                        <a:t>6,682</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t>6,693/</a:t>
                      </a:r>
                      <a:r>
                        <a:rPr lang="en">
                          <a:solidFill>
                            <a:schemeClr val="accent3"/>
                          </a:solidFill>
                        </a:rPr>
                        <a:t>6,682</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t>6,693/</a:t>
                      </a:r>
                      <a:r>
                        <a:rPr lang="en">
                          <a:solidFill>
                            <a:schemeClr val="accent3"/>
                          </a:solidFill>
                        </a:rPr>
                        <a:t>6,682</a:t>
                      </a:r>
                      <a:endParaRPr>
                        <a:solidFill>
                          <a:schemeClr val="accent3"/>
                        </a:solidFill>
                      </a:endParaRPr>
                    </a:p>
                  </a:txBody>
                  <a:tcPr marT="91425" marB="91425" marR="91425" marL="91425"/>
                </a:tc>
              </a:tr>
              <a:tr h="306225">
                <a:tc>
                  <a:txBody>
                    <a:bodyPr/>
                    <a:lstStyle/>
                    <a:p>
                      <a:pPr indent="0" lvl="0" marL="0" rtl="0" algn="ctr">
                        <a:spcBef>
                          <a:spcPts val="0"/>
                        </a:spcBef>
                        <a:spcAft>
                          <a:spcPts val="0"/>
                        </a:spcAft>
                        <a:buNone/>
                      </a:pPr>
                      <a:r>
                        <a:rPr lang="en"/>
                        <a:t>Total</a:t>
                      </a:r>
                      <a:endParaRPr/>
                    </a:p>
                  </a:txBody>
                  <a:tcPr marT="91425" marB="91425" marR="91425" marL="91425"/>
                </a:tc>
                <a:tc>
                  <a:txBody>
                    <a:bodyPr/>
                    <a:lstStyle/>
                    <a:p>
                      <a:pPr indent="0" lvl="0" marL="0" rtl="0" algn="ctr">
                        <a:spcBef>
                          <a:spcPts val="0"/>
                        </a:spcBef>
                        <a:spcAft>
                          <a:spcPts val="0"/>
                        </a:spcAft>
                        <a:buNone/>
                      </a:pPr>
                      <a:r>
                        <a:rPr lang="en"/>
                        <a:t>27,887/</a:t>
                      </a:r>
                      <a:r>
                        <a:rPr lang="en">
                          <a:solidFill>
                            <a:schemeClr val="accent3"/>
                          </a:solidFill>
                        </a:rPr>
                        <a:t>27,848</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t>25,855/</a:t>
                      </a:r>
                      <a:r>
                        <a:rPr lang="en">
                          <a:solidFill>
                            <a:schemeClr val="accent3"/>
                          </a:solidFill>
                        </a:rPr>
                        <a:t>25,819</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t>16,415/</a:t>
                      </a:r>
                      <a:r>
                        <a:rPr lang="en">
                          <a:solidFill>
                            <a:schemeClr val="accent3"/>
                          </a:solidFill>
                        </a:rPr>
                        <a:t>16,395</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t>11,587/</a:t>
                      </a:r>
                      <a:r>
                        <a:rPr lang="en">
                          <a:solidFill>
                            <a:schemeClr val="accent3"/>
                          </a:solidFill>
                        </a:rPr>
                        <a:t>11,571</a:t>
                      </a:r>
                      <a:endParaRPr>
                        <a:solidFill>
                          <a:schemeClr val="accent3"/>
                        </a:solidFil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