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886A93-B385-411D-BD15-0AAD14742FE8}">
  <a:tblStyle styleId="{7C886A93-B385-411D-BD15-0AAD14742F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aleway-regular.fntdata"/><Relationship Id="rId43" Type="http://schemas.openxmlformats.org/officeDocument/2006/relationships/slide" Target="slides/slide37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c380a9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c380a9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less technical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7b7835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7b783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c7b7835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c7b7835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c7b7835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c7b7835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67bb3e8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67bb3e8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67bb3e8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67bb3e8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67bb3e8d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67bb3e8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67bb3e8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67bb3e8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67bb3e8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67bb3e8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67bb3e8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67bb3e8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67bb3e8d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67bb3e8d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3c380a92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3c380a92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c8aa402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c8aa402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c8aa402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c8aa402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c8aa402d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c8aa402d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c8aa402d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c8aa402d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c8aa402d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c8aa402d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c8aa402d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c8aa402d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c8aa402de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c8aa402de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c8aa402de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c8aa402de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c8aa402d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c8aa402d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c8aa402de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c8aa402de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3c380a92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3c380a92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c8aa402d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c8aa402d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c8aa402de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c8aa402de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c8aa402de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c8aa402de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c3c380a92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c3c380a92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c8aa402d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c8aa402d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c8aa402de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c8aa402de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c8aa402de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c8aa402de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c8aa402de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c8aa402de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3c380a9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3c380a9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3c380a92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3c380a92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3c380a9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3c380a9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3c380a92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3c380a92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3c380a9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3c380a9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c7b7835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c7b7835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Data Challenge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17700" y="2171950"/>
            <a:ext cx="76881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 data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Key metrics to monitor guest-host matching success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engineering &amp; Model building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Segments doing well v.s. not well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Opportunities in increasing the number of successful bookings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Challenges of matching supply and demand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 research methods</a:t>
            </a:r>
            <a:r>
              <a:rPr lang="en" sz="1500"/>
              <a:t> </a:t>
            </a:r>
            <a:endParaRPr sz="15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85500" y="795300"/>
            <a:ext cx="823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metrics to monitor guest-host matching success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169500" y="1182988"/>
            <a:ext cx="91146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Success rate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Success rate = # successful bookings  / # total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metric monitors the overall performance of the booking funnel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Reply/acceptance rate/booking rate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Reply rate = # inquiries replied/# total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Acceptance rate = # inquiries accepted/# replied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Booking rate = # inquiries booked/# accepted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metrics help track the success rate of each steps of the booking funnel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Average interactions per inquiry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 interactions per inquiries = # total interactions / # total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monitoring this metric, Airbnb  can be proactively encourage interactions between hosts and guests when needed, since interaction the most important driver of acceptance and booking according to model results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Review rate</a:t>
            </a:r>
            <a:r>
              <a:rPr lang="en" sz="1100"/>
              <a:t>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Review rate = # inquiries that the guest left a review / # total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monitoring this metric, Airbnb  can be proactively improve reviews for listings when needed in that number of review which </a:t>
            </a:r>
            <a:r>
              <a:rPr lang="en"/>
              <a:t>highly impact reply and booking </a:t>
            </a:r>
            <a:r>
              <a:rPr lang="en"/>
              <a:t>according to model results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Demand fulfilment ratio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duration of stay in all inquiries/ # total days available for all listings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monitoring how much of users’ demand is being is fulfilled, Airbnb can proactively resolve the imbalance in supply and demand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542800" y="1911200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Feature engineering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&amp;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Model building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57125" y="117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 sz="1900"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94000" y="1800425"/>
            <a:ext cx="3075900" cy="28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variables from dataset: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interactions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Channel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 time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Days of stay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Guest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Room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message length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stage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Reply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Accept time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4498350" y="1813450"/>
            <a:ext cx="3546900" cy="29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Interaction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variables created: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Lead time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Days of stay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Lead time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Days of stay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Room type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* Message length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 size * Room type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1445450" y="4793725"/>
            <a:ext cx="5781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7650" y="123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2" name="Google Shape;172;p25"/>
          <p:cNvGraphicFramePr/>
          <p:nvPr/>
        </p:nvGraphicFramePr>
        <p:xfrm>
          <a:off x="727650" y="20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{7C886A93-B385-411D-BD15-0AAD14742FE8}</a:tableStyleId>
              </a:tblPr>
              <a:tblGrid>
                <a:gridCol w="1383850"/>
                <a:gridCol w="2110300"/>
                <a:gridCol w="2161000"/>
                <a:gridCol w="234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Reply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Acceptance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Booking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Sub dataset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All inquiries in 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Contact Me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 &amp; Book It channel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All replied inquiries in Contact Me &amp; Book It channel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All accepted inquiries in Contact Me channel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Features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Left out variables related to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number of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i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nteractions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 (highly indicative)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independent variable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reply time</a:t>
                      </a:r>
                      <a:endParaRPr i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independent variable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accept time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Class weights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10% more weight on not replied inquiries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/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10% more weight on not booked inquiries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864025" y="208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{7C886A93-B385-411D-BD15-0AAD14742FE8}</a:tableStyleId>
              </a:tblPr>
              <a:tblGrid>
                <a:gridCol w="1716950"/>
                <a:gridCol w="552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Model type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Logistic regression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Collinearity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Regularized with ‘L2’ penalty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Feature selection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Removed features with coefficient of 0 when using ‘L1’ penalty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Cross validation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Used sklearn.model_selection.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GridSearchCV to find the best hyperparameter value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Sampling method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Used stratified sampling in train/test split and cross validation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59125" y="119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reply?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6" name="Google Shape;186;p27"/>
          <p:cNvGraphicFramePr/>
          <p:nvPr/>
        </p:nvGraphicFramePr>
        <p:xfrm>
          <a:off x="849275" y="172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{7C886A93-B385-411D-BD15-0AAD14742FE8}</a:tableStyleId>
              </a:tblPr>
              <a:tblGrid>
                <a:gridCol w="2286650"/>
                <a:gridCol w="1077300"/>
              </a:tblGrid>
              <a:tr h="32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Significant Features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Coefficient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reviews_&gt;30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0.355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D85C6"/>
                          </a:solidFill>
                        </a:rPr>
                        <a:t>contact_me</a:t>
                      </a:r>
                      <a:endParaRPr sz="12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D85C6"/>
                          </a:solidFill>
                        </a:rPr>
                        <a:t>0.267</a:t>
                      </a:r>
                      <a:endParaRPr sz="12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reviews_11-20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0.2322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reviews_0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-0.6224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message_length_0-150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-0.1788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reviews_1-10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-0.1344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64D79"/>
                          </a:solidFill>
                        </a:rPr>
                        <a:t>lead_time_&gt;90d</a:t>
                      </a:r>
                      <a:endParaRPr sz="12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64D79"/>
                          </a:solidFill>
                        </a:rPr>
                        <a:t>-0.1183</a:t>
                      </a:r>
                      <a:endParaRPr sz="12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27"/>
          <p:cNvSpPr txBox="1"/>
          <p:nvPr/>
        </p:nvSpPr>
        <p:spPr>
          <a:xfrm>
            <a:off x="4429000" y="1772750"/>
            <a:ext cx="41073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en" sz="1300">
                <a:solidFill>
                  <a:srgbClr val="38761D"/>
                </a:solidFill>
              </a:rPr>
              <a:t>Inquiries for listings with more reviews are more likely to be replied</a:t>
            </a:r>
            <a:endParaRPr sz="1300"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300"/>
              <a:buChar char="●"/>
            </a:pPr>
            <a:r>
              <a:rPr lang="en" sz="1300">
                <a:solidFill>
                  <a:srgbClr val="3D85C6"/>
                </a:solidFill>
              </a:rPr>
              <a:t>Inquiries made in Contact Me channel are more likely to be replied than in Book It channel</a:t>
            </a:r>
            <a:endParaRPr sz="1300">
              <a:solidFill>
                <a:srgbClr val="3D85C6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Char char="●"/>
            </a:pPr>
            <a:r>
              <a:rPr lang="en" sz="1300">
                <a:solidFill>
                  <a:srgbClr val="CC0000"/>
                </a:solidFill>
              </a:rPr>
              <a:t>Hosts are less likely to respond to first messages with less than 150 characters </a:t>
            </a:r>
            <a:endParaRPr sz="1300">
              <a:solidFill>
                <a:srgbClr val="CC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300"/>
              <a:buChar char="●"/>
            </a:pPr>
            <a:r>
              <a:rPr lang="en" sz="1300">
                <a:solidFill>
                  <a:srgbClr val="A64D79"/>
                </a:solidFill>
              </a:rPr>
              <a:t>Inquiries made too far ahead of check-in are less likely to be replied</a:t>
            </a:r>
            <a:endParaRPr sz="13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690800" y="102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Acceptance?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4" name="Google Shape;194;p28"/>
          <p:cNvGraphicFramePr/>
          <p:nvPr/>
        </p:nvGraphicFramePr>
        <p:xfrm>
          <a:off x="474400" y="160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{7C886A93-B385-411D-BD15-0AAD14742FE8}</a:tableStyleId>
              </a:tblPr>
              <a:tblGrid>
                <a:gridCol w="2785350"/>
                <a:gridCol w="1312250"/>
              </a:tblGrid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Significant Features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Coefficient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interactions_&gt;30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0.5806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interactions_21-30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0.5122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reviews_&gt;30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0.471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contact_me*lead_time_&gt;90d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0.4061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interactions_1-10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-1.1965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reviews_0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-0.8542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64D79"/>
                          </a:solidFill>
                        </a:rPr>
                        <a:t>lead_time_&gt;90d*interactions_1-10</a:t>
                      </a:r>
                      <a:endParaRPr sz="12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64D79"/>
                          </a:solidFill>
                        </a:rPr>
                        <a:t>-0.6393</a:t>
                      </a:r>
                      <a:endParaRPr sz="12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days_of_stay_1-5d*interactions_1-10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-0.5807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28"/>
          <p:cNvSpPr txBox="1"/>
          <p:nvPr/>
        </p:nvSpPr>
        <p:spPr>
          <a:xfrm>
            <a:off x="4572000" y="1494300"/>
            <a:ext cx="4613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●"/>
            </a:pPr>
            <a:r>
              <a:rPr lang="en" sz="1200">
                <a:solidFill>
                  <a:srgbClr val="38761D"/>
                </a:solidFill>
              </a:rPr>
              <a:t>Having more than 20 interactions increases the chance of </a:t>
            </a:r>
            <a:r>
              <a:rPr lang="en" sz="1200">
                <a:solidFill>
                  <a:srgbClr val="38761D"/>
                </a:solidFill>
              </a:rPr>
              <a:t>acceptance</a:t>
            </a:r>
            <a:r>
              <a:rPr lang="en" sz="1200">
                <a:solidFill>
                  <a:srgbClr val="38761D"/>
                </a:solidFill>
              </a:rPr>
              <a:t> and </a:t>
            </a:r>
            <a:r>
              <a:rPr lang="en" sz="1200">
                <a:solidFill>
                  <a:srgbClr val="38761D"/>
                </a:solidFill>
              </a:rPr>
              <a:t>having less than 10 interactions decrease it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" sz="1200">
                <a:solidFill>
                  <a:srgbClr val="0B5394"/>
                </a:solidFill>
              </a:rPr>
              <a:t>Inquiries for listings with more reviews are more likely to be accepted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●"/>
            </a:pPr>
            <a:r>
              <a:rPr lang="en" sz="1200">
                <a:solidFill>
                  <a:srgbClr val="CC0000"/>
                </a:solidFill>
              </a:rPr>
              <a:t>For inquiries made more than 90 days ahead, using Contact Me channel increase its chance to be accepted</a:t>
            </a:r>
            <a:endParaRPr sz="1200">
              <a:solidFill>
                <a:srgbClr val="CC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Char char="●"/>
            </a:pPr>
            <a:r>
              <a:rPr lang="en" sz="1200">
                <a:solidFill>
                  <a:srgbClr val="A64D79"/>
                </a:solidFill>
              </a:rPr>
              <a:t>For inquiries made more than 90 days ahead, having less than 10 interactions decreases their chance to be accepted</a:t>
            </a:r>
            <a:endParaRPr sz="1200">
              <a:solidFill>
                <a:srgbClr val="A64D7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●"/>
            </a:pPr>
            <a:r>
              <a:rPr lang="en" sz="1200">
                <a:solidFill>
                  <a:srgbClr val="BF9000"/>
                </a:solidFill>
              </a:rPr>
              <a:t>For inquiries with duration between 1- 5 days, having less than 10 interactions decreases their chance to be accepted</a:t>
            </a:r>
            <a:endParaRPr sz="1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690800" y="102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Booking?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2" name="Google Shape;202;p29"/>
          <p:cNvGraphicFramePr/>
          <p:nvPr/>
        </p:nvGraphicFramePr>
        <p:xfrm>
          <a:off x="585225" y="15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{7C886A93-B385-411D-BD15-0AAD14742FE8}</a:tableStyleId>
              </a:tblPr>
              <a:tblGrid>
                <a:gridCol w="2897075"/>
                <a:gridCol w="1200325"/>
              </a:tblGrid>
              <a:tr h="17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Significant Features 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Coefficient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interactions_&gt;30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0.9256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interactions_21-30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0.6503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</a:rPr>
                        <a:t>past_booker</a:t>
                      </a:r>
                      <a:endParaRPr sz="11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</a:rPr>
                        <a:t>0.5745</a:t>
                      </a:r>
                      <a:endParaRPr sz="11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message_length_151-300*interactions_&gt;30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0.4228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interactions_1-10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-1.7255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lead_time_&gt;90d*interactions_1-10</a:t>
                      </a:r>
                      <a:endParaRPr sz="11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-0.6576</a:t>
                      </a:r>
                      <a:endParaRPr sz="11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message_length_0-150*interactions_1-10</a:t>
                      </a:r>
                      <a:endParaRPr sz="11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-0.5106</a:t>
                      </a:r>
                      <a:endParaRPr sz="11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74EA7"/>
                          </a:solidFill>
                        </a:rPr>
                        <a:t>days_of_stay_&gt;15d</a:t>
                      </a:r>
                      <a:endParaRPr sz="1100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74EA7"/>
                          </a:solidFill>
                        </a:rPr>
                        <a:t>-0.5073</a:t>
                      </a:r>
                      <a:endParaRPr sz="1100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" name="Google Shape;203;p29"/>
          <p:cNvSpPr txBox="1"/>
          <p:nvPr/>
        </p:nvSpPr>
        <p:spPr>
          <a:xfrm>
            <a:off x="4682625" y="1494288"/>
            <a:ext cx="4322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●"/>
            </a:pPr>
            <a:r>
              <a:rPr lang="en" sz="1200">
                <a:solidFill>
                  <a:srgbClr val="38761D"/>
                </a:solidFill>
              </a:rPr>
              <a:t>Having more than 20 interactions increases the chance of booking and having less than 10 interactions decrease it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200"/>
              <a:buChar char="●"/>
            </a:pPr>
            <a:r>
              <a:rPr lang="en" sz="1200">
                <a:solidFill>
                  <a:srgbClr val="3D85C6"/>
                </a:solidFill>
              </a:rPr>
              <a:t>Paster bookers are more willing to book make the booking when their inquiries is accepted</a:t>
            </a:r>
            <a:endParaRPr sz="1200">
              <a:solidFill>
                <a:srgbClr val="3D85C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●"/>
            </a:pPr>
            <a:r>
              <a:rPr lang="en" sz="1200">
                <a:solidFill>
                  <a:srgbClr val="CC0000"/>
                </a:solidFill>
              </a:rPr>
              <a:t>When first message length is between 151 - 300 characters, having more than 30 interactions increases the inquiry’s chance to be booked </a:t>
            </a:r>
            <a:endParaRPr sz="1200">
              <a:solidFill>
                <a:srgbClr val="CC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Char char="●"/>
            </a:pPr>
            <a:r>
              <a:rPr lang="en" sz="1200">
                <a:solidFill>
                  <a:srgbClr val="A64D79"/>
                </a:solidFill>
              </a:rPr>
              <a:t>For inquiries made more than 90 days ahead, having less than 10 interactions decreases their chance to be accepted</a:t>
            </a:r>
            <a:endParaRPr sz="1200">
              <a:solidFill>
                <a:srgbClr val="A64D7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●"/>
            </a:pPr>
            <a:r>
              <a:rPr lang="en" sz="1200">
                <a:solidFill>
                  <a:srgbClr val="BF9000"/>
                </a:solidFill>
              </a:rPr>
              <a:t>When first message length is between 151 - 300 characters, having more than 30 interactions increases the inquiry’s chance to be booked </a:t>
            </a:r>
            <a:endParaRPr sz="1200">
              <a:solidFill>
                <a:srgbClr val="BF9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200">
                <a:solidFill>
                  <a:srgbClr val="674EA7"/>
                </a:solidFill>
              </a:rPr>
              <a:t>Inquiries for stays over 15 days are less likely to be booked </a:t>
            </a:r>
            <a:endParaRPr sz="12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539563" y="1193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0" name="Google Shape;210;p30"/>
          <p:cNvGraphicFramePr/>
          <p:nvPr/>
        </p:nvGraphicFramePr>
        <p:xfrm>
          <a:off x="465800" y="172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{7C886A93-B385-411D-BD15-0AAD14742FE8}</a:tableStyleId>
              </a:tblPr>
              <a:tblGrid>
                <a:gridCol w="1337800"/>
                <a:gridCol w="2281725"/>
                <a:gridCol w="2318550"/>
                <a:gridCol w="2348050"/>
              </a:tblGrid>
              <a:tr h="50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1"/>
                          </a:solidFill>
                        </a:rPr>
                        <a:t>Reply</a:t>
                      </a:r>
                      <a:endParaRPr b="1" sz="13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1"/>
                          </a:solidFill>
                        </a:rPr>
                        <a:t>Acceptance</a:t>
                      </a:r>
                      <a:endParaRPr b="1" sz="13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1"/>
                          </a:solidFill>
                        </a:rPr>
                        <a:t>Booking</a:t>
                      </a:r>
                      <a:endParaRPr b="1" sz="13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Accuracy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88%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77%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89%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0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ROC curve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AUC score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0.64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0.79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0.88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900" y="2797800"/>
            <a:ext cx="2068050" cy="1385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900" y="2818913"/>
            <a:ext cx="2068056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7249" y="2818913"/>
            <a:ext cx="2068050" cy="1343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663725" y="1903825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Opportunities in increasing the number of successful bookings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336575" y="2141900"/>
            <a:ext cx="4160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Understand Data</a:t>
            </a:r>
            <a:endParaRPr sz="21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727650" y="1126900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-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579600" y="4004625"/>
            <a:ext cx="85644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 booking via Contact Me: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81% of the booked inquiries had over 10 interactions.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85% of the booked  inquiries had first message longer than 50 </a:t>
            </a:r>
            <a:r>
              <a:rPr lang="en" sz="1200"/>
              <a:t>characters</a:t>
            </a:r>
            <a:r>
              <a:rPr lang="en" sz="1200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800" y="2312999"/>
            <a:ext cx="4123199" cy="15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075" y="2230449"/>
            <a:ext cx="3408000" cy="19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623400" y="1667075"/>
            <a:ext cx="8362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Almost half (47%) of the inquiries are made through Contact Me, but booking rate(17%) in Contact Me channel is the lowest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 -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729450" y="2078875"/>
            <a:ext cx="76887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Channel Selection: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users to user Book It or Instant Book channel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hosts to opt-in to Instant Book channel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Guests chose Contact Me channel: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guests to leave messages over 50 characters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interactions between guests and hosts, preferably over 10</a:t>
            </a:r>
            <a:endParaRPr sz="1400"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727650" y="1126900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- User stages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764925" y="3975125"/>
            <a:ext cx="85644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 booking for new users: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15% booking rate in Contact Me v.s. 52% in Book It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83% of the booked inquiries in Contact Me had over 10 interactions </a:t>
            </a:r>
            <a:endParaRPr/>
          </a:p>
        </p:txBody>
      </p:sp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579600" y="1622900"/>
            <a:ext cx="8816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Almost 60% of the users are new users, but 55% of them chose Contact Me channel and have a low booking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049325"/>
            <a:ext cx="2008850" cy="17474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34"/>
          <p:cNvGraphicFramePr/>
          <p:nvPr/>
        </p:nvGraphicFramePr>
        <p:xfrm>
          <a:off x="2879250" y="2087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{7C886A93-B385-411D-BD15-0AAD14742FE8}</a:tableStyleId>
              </a:tblPr>
              <a:tblGrid>
                <a:gridCol w="1213975"/>
                <a:gridCol w="1666625"/>
                <a:gridCol w="1652575"/>
                <a:gridCol w="1672575"/>
              </a:tblGrid>
              <a:tr h="56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[# of inquiries] reply/accept/book rate*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Contact Me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Book It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Instant Book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New Booker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[8,793] 91%/46%/15%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[4,296] 89%/52%/100%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[2,802] 100%/100%/100%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Past Booker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[4,005] 90%/47%/22%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[4,050] 90%/56%/100%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[3,881] 100%/100%/100%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 - User stages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729450" y="2101000"/>
            <a:ext cx="76887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Encourage new users to make inquiries in Book It or Instant Book channel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Encourage interactions between guests and hosts if the guests chose Contact Me already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Give hosts credit for opt-in for Instant Book Channel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</a:t>
            </a:r>
            <a:r>
              <a:rPr lang="en" sz="1400"/>
              <a:t>introduction</a:t>
            </a:r>
            <a:r>
              <a:rPr lang="en" sz="1400"/>
              <a:t> videos for guests to teach them how to use Book It and Instant Book channel</a:t>
            </a:r>
            <a:endParaRPr sz="1400"/>
          </a:p>
        </p:txBody>
      </p:sp>
      <p:sp>
        <p:nvSpPr>
          <p:cNvPr id="253" name="Google Shape;25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727650" y="1126900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- Long lead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501550" y="3659775"/>
            <a:ext cx="80673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Inquiries made more than 90 days ahead are likely to be rejected by the hosts, but 35% of the inquiries had lead time &gt; 90 days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 booking for inquiries with long lead time: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Having more than 20 interactions increases the acceptance rate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Making inquiries in Contact Me channel increases the acceptance rate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Sending first messages 151-300 characters increases the booking rate</a:t>
            </a:r>
            <a:endParaRPr/>
          </a:p>
        </p:txBody>
      </p:sp>
      <p:sp>
        <p:nvSpPr>
          <p:cNvPr id="260" name="Google Shape;260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750" y="1785201"/>
            <a:ext cx="1607500" cy="11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925" y="1762063"/>
            <a:ext cx="1742750" cy="19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3725" y="1816262"/>
            <a:ext cx="1872211" cy="19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6832" y="2105250"/>
            <a:ext cx="161718" cy="4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/>
          <p:nvPr/>
        </p:nvSpPr>
        <p:spPr>
          <a:xfrm>
            <a:off x="1873175" y="1534400"/>
            <a:ext cx="27357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results for acceptance 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5313875" y="1534400"/>
            <a:ext cx="2811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results for booking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8400" y="3010034"/>
            <a:ext cx="1872200" cy="770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3363" y="3220475"/>
            <a:ext cx="548700" cy="350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 - </a:t>
            </a:r>
            <a:r>
              <a:rPr lang="en"/>
              <a:t>Long lead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729450" y="2101000"/>
            <a:ext cx="76887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guests make inquiries more than 90 days ahead of check-in: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guests to use Contact Me channel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guest to send first message between 151- 300 characters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interactions between guests and hosts</a:t>
            </a:r>
            <a:endParaRPr sz="1400"/>
          </a:p>
        </p:txBody>
      </p:sp>
      <p:sp>
        <p:nvSpPr>
          <p:cNvPr id="275" name="Google Shape;275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727650" y="1126900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- </a:t>
            </a:r>
            <a:r>
              <a:rPr lang="en"/>
              <a:t>Guest sizes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5221050" y="1842750"/>
            <a:ext cx="34953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43% of the inquiries are for over 3 guest, whereas guest sizes over 3 decreases acceptance rate according to model results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 booking for inquiries for over 3 guests: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67% of the booked inquiries were made in Book It channel or Instant Book channel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Inquiries for room type of Entire home/apt have higher chance to be accepted</a:t>
            </a:r>
            <a:endParaRPr/>
          </a:p>
        </p:txBody>
      </p:sp>
      <p:sp>
        <p:nvSpPr>
          <p:cNvPr id="282" name="Google Shape;28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75" y="2203464"/>
            <a:ext cx="1836402" cy="16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32" y="2810450"/>
            <a:ext cx="161718" cy="4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2275" y="2106388"/>
            <a:ext cx="1776600" cy="217690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/>
          <p:nvPr/>
        </p:nvSpPr>
        <p:spPr>
          <a:xfrm>
            <a:off x="1423325" y="1730350"/>
            <a:ext cx="2271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results for acceptance 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 - Guest sizes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729450" y="2101000"/>
            <a:ext cx="76887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guests make inquiries for over 3 guests: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guests to use Book It channel or Instant Book channel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Recommend guest to choose Entire home/apt as room type</a:t>
            </a:r>
            <a:endParaRPr sz="1400"/>
          </a:p>
        </p:txBody>
      </p:sp>
      <p:sp>
        <p:nvSpPr>
          <p:cNvPr id="293" name="Google Shape;293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727650" y="1126900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- Long duration of stay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4712225" y="1916500"/>
            <a:ext cx="41709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Inquiries made for more than 15 days of stay (10% of the inquiries) are likely to be rejected by the hosts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 booking for inquiries with long duration of stay: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Having more than 30 interactions increases the acceptance rate</a:t>
            </a:r>
            <a:endParaRPr/>
          </a:p>
        </p:txBody>
      </p:sp>
      <p:sp>
        <p:nvSpPr>
          <p:cNvPr id="300" name="Google Shape;300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40"/>
          <p:cNvSpPr txBox="1"/>
          <p:nvPr/>
        </p:nvSpPr>
        <p:spPr>
          <a:xfrm>
            <a:off x="1180000" y="1695300"/>
            <a:ext cx="27357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results for acceptance 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25" y="2237700"/>
            <a:ext cx="1660050" cy="14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762" y="2174000"/>
            <a:ext cx="1825300" cy="2212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 - Long </a:t>
            </a:r>
            <a:r>
              <a:rPr lang="en"/>
              <a:t>duration of stay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729450" y="2101000"/>
            <a:ext cx="76887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guests make inquiries more than 15 days of stay: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interactions between guests and hosts so that hosts can be more </a:t>
            </a:r>
            <a:r>
              <a:rPr lang="en" sz="1400"/>
              <a:t>comfortable</a:t>
            </a:r>
            <a:r>
              <a:rPr lang="en" sz="1400"/>
              <a:t> accepting the inquiries </a:t>
            </a:r>
            <a:endParaRPr sz="1400"/>
          </a:p>
        </p:txBody>
      </p:sp>
      <p:sp>
        <p:nvSpPr>
          <p:cNvPr id="310" name="Google Shape;310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10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465375"/>
            <a:ext cx="85551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400"/>
              <a:t>Contacts: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200"/>
              <a:t>There are 27,887 unique inquiries with 11,588 bookings, 14 variables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Inquiries are made through 3 channels: Contact me, Book it, and Instant book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inquiry time varies from 01/01/2016 to 06/30/2016, lead time of these inquiries ranges from 0 - 803 days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check in dates varies from 01/01/2016 to 05/01/2018, and length of stay ranges from 1 - 365 days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Inquiries are made by either new bookers or past bookers for 1 - 16 guests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total number of interactions between guest and host ranges from 1 - 410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Listings: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200"/>
              <a:t>There 13038 unique listings with 4 variables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There are 3 room types for listings: Entire home/apt, private room and shared room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Listings are located in 68 neighborhoods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number of reviews for listings ranges from 0 -268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Users: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200"/>
              <a:t>There are 31457 users after dropping 68 duplicated ones, with 3 variables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Users are from 121 unique countries with profile length ranges from 0 - 1442</a:t>
            </a:r>
            <a:endParaRPr sz="1200"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575250" y="2154575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Segments doing well v.s. not well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6" name="Google Shape;316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 doing well v.s. not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3"/>
          <p:cNvSpPr txBox="1"/>
          <p:nvPr>
            <p:ph idx="1" type="body"/>
          </p:nvPr>
        </p:nvSpPr>
        <p:spPr>
          <a:xfrm>
            <a:off x="677775" y="1990400"/>
            <a:ext cx="401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 doing well: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Past Booker: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53%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Average # interactions per inquiries 9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Instant Book channel: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100%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Average # interactions per inquiries 11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Listing with 30+ reviews: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73%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Average # interactions per inquiries 9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3"/>
          <p:cNvSpPr txBox="1"/>
          <p:nvPr/>
        </p:nvSpPr>
        <p:spPr>
          <a:xfrm>
            <a:off x="4653225" y="1992650"/>
            <a:ext cx="37650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well: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Booker: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33%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# interactions per inquiries 8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 Me channel: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7%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# interactions per inquiries 6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Listing with 0 reviews: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28%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# interactions per inquiries 6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575250" y="2154575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30" name="Google Shape;330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759625" y="115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847600" y="1762925"/>
            <a:ext cx="7688700" cy="2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Instant Book channel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guests to use instant book channel and hosts to opt-in for Instant Book channel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the hosts is opt-in for Instant Book channel, encourage users to use Book It channel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Encourage interactions between hosts and guests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High interactions can compensate for characteristic of inquiries that </a:t>
            </a:r>
            <a:r>
              <a:rPr lang="en" sz="1400"/>
              <a:t>negatively</a:t>
            </a:r>
            <a:r>
              <a:rPr lang="en" sz="1400"/>
              <a:t> impact success rate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Interactions can also encourage guests to leave</a:t>
            </a:r>
            <a:r>
              <a:rPr lang="en" sz="1400"/>
              <a:t> a review after their stays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Encourage guests to leave a review after completing their trips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reviews drives all three steps of booking funnel from reply to booking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Give credit to guests who left a review for new listings so that hosts are more encouraged to accept inquiries as well</a:t>
            </a:r>
            <a:endParaRPr sz="1400"/>
          </a:p>
        </p:txBody>
      </p:sp>
      <p:sp>
        <p:nvSpPr>
          <p:cNvPr id="337" name="Google Shape;337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575250" y="2184050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of matching supply and demand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43" name="Google Shape;343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matching supply and demand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Seasonal impacts: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Since Airbnb is a vacation rental platform, there can be complex seasonalities in both demand and supply, which would affect the success of matching them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Regional impacts: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Guests can have different preference over different regions, which might be due to security issues, commuting time, etc.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Pricing: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Hosts may find it challenging to set the most </a:t>
            </a:r>
            <a:r>
              <a:rPr lang="en" sz="1300"/>
              <a:t>appropriate</a:t>
            </a:r>
            <a:r>
              <a:rPr lang="en" sz="1300"/>
              <a:t> price for their listings according to the condition of their property or the price of similar listings. </a:t>
            </a:r>
            <a:endParaRPr sz="1300"/>
          </a:p>
        </p:txBody>
      </p:sp>
      <p:sp>
        <p:nvSpPr>
          <p:cNvPr id="350" name="Google Shape;350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575250" y="2184050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Additional research methods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56" name="Google Shape;356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research methods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carry out researches to find a pricing model that could advise the hosts based on the </a:t>
            </a:r>
            <a:r>
              <a:rPr lang="en"/>
              <a:t>characteristics</a:t>
            </a:r>
            <a:r>
              <a:rPr lang="en"/>
              <a:t> of their listings and seasonalities.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design A/B tests to find most functionalities in channel selection, interacting pages and reviews </a:t>
            </a:r>
            <a:r>
              <a:rPr lang="en"/>
              <a:t>buttons that maximizes success rate.</a:t>
            </a:r>
            <a:endParaRPr/>
          </a:p>
        </p:txBody>
      </p:sp>
      <p:sp>
        <p:nvSpPr>
          <p:cNvPr id="363" name="Google Shape;363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111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 - </a:t>
            </a:r>
            <a:r>
              <a:rPr lang="en"/>
              <a:t>Assumptions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01400" y="1573125"/>
            <a:ext cx="654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Contacts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Inquiry/reply/accept/book timestamps: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 channels: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Inquiry time ≤ reply time ≤ accept time ≤ book time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accepted inquiries must be replied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booked inquiries must be accepted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Check in time ≤ check out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Book it: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Accept time = book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Instant book: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Inquiry time = reply time = accept time = book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Guest size ≥ 1, total number of interactions ≥ 1, and message length ≥ 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Listings: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Number of reviews </a:t>
            </a:r>
            <a:r>
              <a:rPr lang="en" sz="1200"/>
              <a:t>≥ 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Users: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No duplicated users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Profile length ≥ 0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 - </a:t>
            </a:r>
            <a:r>
              <a:rPr lang="en"/>
              <a:t>Observations</a:t>
            </a:r>
            <a:r>
              <a:rPr lang="en"/>
              <a:t> and Treatments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23550" y="1883350"/>
            <a:ext cx="7794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Contacts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Inquiry/reply/accept/book timestamps: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ALL channels: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452 inquiries where the inquiry time &gt; reply time with lags between 1-70 seconds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Updated the reply time to be the same as inquiry time</a:t>
            </a:r>
            <a:r>
              <a:rPr lang="en" sz="1200"/>
              <a:t>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Book it: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257 inquiries accepted but not booked,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Updated the book time to be the same as accept time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152 inquiries where booked but not accepted or book time  ≠ accepted time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Updated the book time to be the same as accept time</a:t>
            </a:r>
            <a:endParaRPr sz="1200">
              <a:solidFill>
                <a:srgbClr val="666666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Instant book: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40 inquiries where inquiry, reply, accept, and booking did not happen at the same hour (allowed the latency of an hour)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Filtered out these inquiries assuming they are erroneous records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819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 - Observations and Treatments</a:t>
            </a:r>
            <a:r>
              <a:rPr lang="en"/>
              <a:t> </a:t>
            </a:r>
            <a:r>
              <a:rPr lang="en" sz="2100"/>
              <a:t>(Cont.)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63800" y="1894525"/>
            <a:ext cx="711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Contacts: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Guest size: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4 inquiries where number of guests is 0:</a:t>
            </a:r>
            <a:endParaRPr sz="1200"/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 sz="1200">
                <a:solidFill>
                  <a:schemeClr val="accent3"/>
                </a:solidFill>
              </a:rPr>
              <a:t>Filtered out these inquiries assuming they are erroneous records</a:t>
            </a:r>
            <a:endParaRPr sz="1200"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Listings: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Number of reviews: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41 listings with negative number of reviews:</a:t>
            </a:r>
            <a:endParaRPr sz="1200"/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 sz="1200">
                <a:solidFill>
                  <a:schemeClr val="accent3"/>
                </a:solidFill>
              </a:rPr>
              <a:t>Replaced with medium</a:t>
            </a:r>
            <a:endParaRPr sz="1200"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Users: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Duplicates: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68 users with duplicate ids: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 sz="1200">
                <a:solidFill>
                  <a:schemeClr val="accent3"/>
                </a:solidFill>
              </a:rPr>
              <a:t>Remove from analysis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Data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58450" y="1926350"/>
            <a:ext cx="74820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Guest information: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Merged guest information from ‘Users’ to ‘Contacts’, by ‘id_guest_anon’ in ‘Contacts’ and ‘id_user_anon’ in ‘Users’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Host information: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Merged host information from ‘Users’ to ‘Contacts’, by ‘id_host_anon’ in ‘Contacts’ and ‘id_user_anon’ in ‘Users’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Listing information: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Merged listing information from ‘Listings’ to ‘Contacts’, by ‘id_listing_anon’ in both datasets</a:t>
            </a:r>
            <a:endParaRPr sz="1200"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1230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 After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878775" y="4091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27,848 valid inquiries were made by 22,540 unique guests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inquiry time varies from 01/01/2016 to 06/30/2016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Inquiries were made for 12,812 unique listings of 8,956 unique hosts</a:t>
            </a:r>
            <a:endParaRPr sz="1400"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878775" y="19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{7C886A93-B385-411D-BD15-0AAD14742FE8}</a:tableStyleId>
              </a:tblPr>
              <a:tblGrid>
                <a:gridCol w="1394750"/>
                <a:gridCol w="1394750"/>
                <a:gridCol w="1394750"/>
                <a:gridCol w="1394750"/>
                <a:gridCol w="1394750"/>
              </a:tblGrid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After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Inquiries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Accepted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12,828/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12,814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11,659/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11,645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5,482/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5,476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911/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909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 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8,366/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8,352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7,503/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7,492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4,240/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4,237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3,983/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3,980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Instant book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27,887/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27,848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25,855/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25,819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16,415/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16,395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11,587/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11,571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320000" y="1948050"/>
            <a:ext cx="650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metrics to monitor guest-host matching success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