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CCF43F-49AA-4F8D-A5AD-55CEA99800DD}">
  <a:tblStyle styleId="{DBCCF43F-49AA-4F8D-A5AD-55CEA9980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5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54" Type="http://schemas.openxmlformats.org/officeDocument/2006/relationships/font" Target="fonts/Raleway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c380a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c380a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less technical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7b783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7b783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7b7835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7b7835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7b7835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c7b7835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e7a899e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e7a899e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e7a899e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e7a899e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7bb3e8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67bb3e8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7bb3e8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7bb3e8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e7a899e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e7a899e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67bb3e8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67bb3e8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e7a899e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e7a899e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3c380a92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3c380a92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67bb3e8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67bb3e8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e7a899e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e7a899e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67bb3e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67bb3e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67bb3e8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67bb3e8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c8aa402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c8aa402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c8aa402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c8aa40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e7a899e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e7a899e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e7a899eb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e7a899e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7a899e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7a899e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e7a899e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e7a899e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3c380a92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3c380a92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c8aa402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c8aa402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8aa402d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c8aa402d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8aa402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8aa402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c8aa402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c8aa402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c8aa402d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c8aa402d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c8aa402d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c8aa402d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e7a899eb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e7a899e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e7a899e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e7a899e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e7a899eb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e7a899eb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e7a899e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e7a899e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3c380a9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3c380a9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c8aa402d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c8aa402d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c8aa402d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c8aa402d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c8aa402d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c8aa402d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8aa402de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c8aa402d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c8aa402d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c8aa402d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c8aa402de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c8aa402de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3c380a9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3c380a9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3c380a9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3c380a9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3c380a9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3c380a9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3c380a9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3c380a9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7b7835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7b783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17700" y="2171950"/>
            <a:ext cx="76881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data &amp; sanity </a:t>
            </a:r>
            <a:r>
              <a:rPr lang="en" sz="1500"/>
              <a:t>check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metrics to monitor guest-host matching success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engineering &amp; Model building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Segments doing well v.s. not well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Opportunities in increasing the number of successful bookings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of matching supply and demand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research methods</a:t>
            </a:r>
            <a:r>
              <a:rPr lang="en" sz="1500"/>
              <a:t> </a:t>
            </a:r>
            <a:endParaRPr sz="15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85500" y="795300"/>
            <a:ext cx="823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metrics to monitor guest-host matching success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64100" y="1367375"/>
            <a:ext cx="88209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Reply/acceptance rate/booking rate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Reply rate = # inquiries replied/#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 rate = # inquiries accepted/# </a:t>
            </a:r>
            <a:r>
              <a:rPr lang="en"/>
              <a:t>total</a:t>
            </a:r>
            <a:r>
              <a:rPr lang="en"/>
              <a:t>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Booking rate = # inquiries booked/# </a:t>
            </a:r>
            <a:r>
              <a:rPr lang="en"/>
              <a:t>total</a:t>
            </a:r>
            <a:r>
              <a:rPr lang="en"/>
              <a:t>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metrics help track the success rate of each steps of the booking funnel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interactions per inquiry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interactions per inquiries = # total interactions / 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 can be proactively encourage interactions between hosts and guests when needed, since interaction the most important driver of acceptance and booking according to model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number of reviews per inquiry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rate = # total reviews / # total listings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model results, number of reviews positively impact booking success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</a:t>
            </a:r>
            <a:r>
              <a:rPr lang="en"/>
              <a:t>Airbnb can encourage guests to leave reviews for properties with few reviews and optimize resource allocation of encouraging reviews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inquiries per listing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total inquiries/ # total listings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can capture the imbalance in supply and demand in certain region or neighborhood to guide guest or host recruiting plan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42800" y="191120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 engineering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&amp;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building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57125" y="11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</a:t>
            </a:r>
            <a:r>
              <a:rPr lang="en" sz="1800"/>
              <a:t>reated interaction features</a:t>
            </a:r>
            <a:endParaRPr sz="11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09650" y="1696575"/>
            <a:ext cx="21189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interactions_1-10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interactions_11-20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interactions_21-30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interactions_&gt;30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</a:t>
            </a:r>
            <a:r>
              <a:rPr lang="en" sz="1100"/>
              <a:t>eviews_0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reviews_1-10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reviews_11-20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reviews_21-30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reviews_&gt;30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contact_me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lead_time_1-30d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lead_time_31-60d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lead_time_61-90d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lead_time_&gt;90d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days_of_stay_1-5d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days_of_stay_6-10d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days_of_stay_11-15d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days_of_stay_&gt;15d</a:t>
            </a:r>
            <a:endParaRPr sz="11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2566350" y="1696575"/>
            <a:ext cx="24483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guest_size_1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guest_size_2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guest_size_3-4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guest_size_5-6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guest_size_&gt;6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message_length_0-150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message_length_151-300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message_length_301-450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message_length_&gt;450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past_booker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reply time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 time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203300" y="1730325"/>
            <a:ext cx="33330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lead_time_1-30d*interactions_&gt;30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lead_time_31-60d*interactions_1-10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lead_time_&gt;90d*interactions_&gt;30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Created interaction features (Cont.)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44350" y="1868700"/>
            <a:ext cx="31782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923900" y="1853850"/>
            <a:ext cx="31782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days_of_stay_1-5d*interactions_&gt;30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days_of_stay_6-10d*interactions_&gt;30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days_of_stay_11-15d*interactions_&gt;30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days_of_stay_&gt;15d*interactions_&gt;30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760225" y="1868700"/>
            <a:ext cx="3457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message_length_0-150*interactions_1-10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message_length_0-150*interactions_11-20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message_length_0-150*interactions_21-30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message_length_0-150*interactions_&gt;30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message_length_151-300*interactions_1-10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message_length_151-300*interactions_11-20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message_length_151-300*interactions_21-30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message_length_151-300*interactions_&gt;30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message_length_301-450*interactions_1-10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message_length_301-450*interactions_11-20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message_length_301-450*interactions_21-30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message_length_301-450*interactions_&gt;30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message_length_&gt;450*interactions_1-10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message_length_&gt;450*interactions_11-20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message_length_&gt;450*interactions_21-30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message_length_&gt;450*interactions_&gt;30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Created interaction features (Cont.)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317200" y="1906775"/>
            <a:ext cx="33480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lead_time_1-30d*message_length_0-150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lead_time_1-30d*message_length_151-300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lead_time_1-30d*message_length_301-450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lead_time_1-30d*message_length_&gt;450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lead_time_31-60d*message_length_0-150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lead_time_31-60d*message_length_151-300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lead_time_31-60d*message_length_301-450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lead_time_31-60d*message_length_&gt;450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lead_time_61-90d*message_length_0-150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lead_time_61-90d*message_length_151-300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lead_time_61-90d*message_length_301-450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lead_time_61-90d*message_length_&gt;450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lead_time_&gt;90d*message_length_0-150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lead_time_&gt;90d*message_length_151-300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lead_time_&gt;90d*message_length_301-450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lead_time_&gt;90d*message_length_&gt;450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502875" y="1906775"/>
            <a:ext cx="3388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guest_size_1*rt_Entire_home/apt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guest_size_1*rt_Private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guest_size_1*rt_Shared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guest_size_2*rt_Entire_home/apt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guest_size_2*rt_Private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guest_size_2*rt_Shared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guest_size_3-4*rt_Entire_home/apt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guest_size_3-4*rt_Private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guest_size_3-4*rt_Shared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guest_size_5-6*rt_Entire_home/apt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guest_size_5-6*rt_Private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guest_size_5-6*rt_Shared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guest_size_&gt;6*rt_Entire_home/apt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guest_size_&gt;6*rt_Private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guest_size_&gt;6*rt_Shared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60800" y="1939925"/>
            <a:ext cx="2514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contact_me*lead_time_1-30d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contact_me*lead_time_31-60d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contact_me*lead_time_61-90d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contact_me*lead_time_&gt;90d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260800" y="2783163"/>
            <a:ext cx="2684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contact_me*days_of_stay_1-5d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contact_me*days_of_stay_6-10d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contact_me*days_of_stay_11-15d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contact_me*days_of_stay_&gt;15d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260800" y="3665475"/>
            <a:ext cx="26841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contact_me*rt_Entire_home/apt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contact_me*rt_Private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contact_me*rt_Shared room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7650" y="123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727650" y="20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1383850"/>
                <a:gridCol w="2110300"/>
                <a:gridCol w="2161000"/>
                <a:gridCol w="234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Reply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Acceptance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Booking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Sub dataset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inquiries in 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Contact Me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replied inquiries in Contact Me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accepted inquiries in Contact Me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Left out variables related to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number of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nteractions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(highly indicative)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reply time</a:t>
                      </a:r>
                      <a:endParaRPr i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accept time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Class weights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replied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/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booked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864025" y="20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1716950"/>
                <a:gridCol w="552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Model type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Collinearity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Regularized with ‘L2’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 selection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Removed features with coefficient of 0 when using ‘L1’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Cross validation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sklearn.model_selection.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GridSearchCV to find the best hyperparameter value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Sampling method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stratified sampling in train/test split and cross validation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Evaluation metrics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Accuracy, precision, recall, AUC_ROC score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582650" y="2057925"/>
            <a:ext cx="44319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88%,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92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Recall 94%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959875" y="29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Reply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Reply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Replied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1959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140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Replied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 179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134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0" y="2345525"/>
            <a:ext cx="2598825" cy="17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619250" y="19473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reply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706188" y="4086325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0.64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519375" y="16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2832325"/>
                <a:gridCol w="1077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reviews_&gt;30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0.508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reviews_21-30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0.2831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message_length_151-300*lead_time_31-60d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0.1644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Private room*guest_size_3-4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0.1231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reviews_0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-0.8127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message_length_0-150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-0.1788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contact_me*past_booker</a:t>
                      </a:r>
                      <a:endParaRPr sz="11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0.1649</a:t>
                      </a:r>
                      <a:endParaRPr sz="11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lead_time_&gt;90d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-0.1183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4429000" y="1772750"/>
            <a:ext cx="450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Having more than 20 reviews (ideally 30) increases reply rate, and having 0 reviews significantly decreases it</a:t>
            </a:r>
            <a:endParaRPr sz="1100">
              <a:solidFill>
                <a:srgbClr val="38761D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Char char="●"/>
            </a:pPr>
            <a:r>
              <a:rPr lang="en" sz="1100">
                <a:solidFill>
                  <a:srgbClr val="3D85C6"/>
                </a:solidFill>
              </a:rPr>
              <a:t>For inquiries with lead time between 31- 60 days, message length of 151- 300 characters are more likely to be replied</a:t>
            </a:r>
            <a:endParaRPr sz="1100">
              <a:solidFill>
                <a:srgbClr val="3D85C6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100"/>
              <a:buChar char="●"/>
            </a:pPr>
            <a:r>
              <a:rPr lang="en" sz="1100">
                <a:solidFill>
                  <a:srgbClr val="BF9000"/>
                </a:solidFill>
              </a:rPr>
              <a:t>For inquiries with guest size of 3 or 4, choosing private room would be increase reply rate</a:t>
            </a:r>
            <a:endParaRPr sz="1100">
              <a:solidFill>
                <a:srgbClr val="BF9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en" sz="1100">
                <a:solidFill>
                  <a:srgbClr val="CC0000"/>
                </a:solidFill>
              </a:rPr>
              <a:t>Hosts are less likely to respond to first messages with less than 150 characters </a:t>
            </a:r>
            <a:endParaRPr sz="11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100"/>
              <a:buChar char="●"/>
            </a:pPr>
            <a:r>
              <a:rPr lang="en" sz="1100">
                <a:solidFill>
                  <a:srgbClr val="351C75"/>
                </a:solidFill>
              </a:rPr>
              <a:t>Using Contact Me channel reduces the reply rate of past bookers’ inquiries</a:t>
            </a:r>
            <a:endParaRPr sz="1100">
              <a:solidFill>
                <a:srgbClr val="351C75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100"/>
              <a:buChar char="●"/>
            </a:pPr>
            <a:r>
              <a:rPr lang="en" sz="1100">
                <a:solidFill>
                  <a:srgbClr val="A64D79"/>
                </a:solidFill>
              </a:rPr>
              <a:t>Inquiries made too far ahead of check-in are less likely to be replied</a:t>
            </a:r>
            <a:endParaRPr sz="11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487413" y="2062988"/>
            <a:ext cx="47343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0.048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77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80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%, Recall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6" name="Google Shape;226;p31"/>
          <p:cNvGraphicFramePr/>
          <p:nvPr/>
        </p:nvGraphicFramePr>
        <p:xfrm>
          <a:off x="841875" y="30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Accept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Accept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Accepted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1294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85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Accepted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411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330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" name="Google Shape;227;p31"/>
          <p:cNvSpPr txBox="1"/>
          <p:nvPr/>
        </p:nvSpPr>
        <p:spPr>
          <a:xfrm>
            <a:off x="5626625" y="20630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acceptance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693775" y="4155175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0.79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775" y="2478425"/>
            <a:ext cx="2464575" cy="160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336575" y="1883800"/>
            <a:ext cx="41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 Data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&amp;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Sanity Check</a:t>
            </a:r>
            <a:endParaRPr sz="30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6" name="Google Shape;236;p32"/>
          <p:cNvGraphicFramePr/>
          <p:nvPr/>
        </p:nvGraphicFramePr>
        <p:xfrm>
          <a:off x="474400" y="16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2785350"/>
                <a:gridCol w="1312250"/>
              </a:tblGrid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0.5806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0.5122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reviews_&gt;30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0.471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contact_me*lead_time_&gt;90d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0.4061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-1.1965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-0.8542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-0.6393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days_of_stay_1-5d*interactions_1-10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-0.5807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32"/>
          <p:cNvSpPr txBox="1"/>
          <p:nvPr/>
        </p:nvSpPr>
        <p:spPr>
          <a:xfrm>
            <a:off x="4572000" y="1494300"/>
            <a:ext cx="4613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</a:t>
            </a:r>
            <a:r>
              <a:rPr lang="en" sz="1200">
                <a:solidFill>
                  <a:srgbClr val="38761D"/>
                </a:solidFill>
              </a:rPr>
              <a:t>acceptance</a:t>
            </a:r>
            <a:r>
              <a:rPr lang="en" sz="1200">
                <a:solidFill>
                  <a:srgbClr val="38761D"/>
                </a:solidFill>
              </a:rPr>
              <a:t> and </a:t>
            </a:r>
            <a:r>
              <a:rPr lang="en" sz="1200">
                <a:solidFill>
                  <a:srgbClr val="38761D"/>
                </a:solidFill>
              </a:rPr>
              <a:t>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" sz="1200">
                <a:solidFill>
                  <a:srgbClr val="0B5394"/>
                </a:solidFill>
              </a:rPr>
              <a:t>Inquiries for listings with more reviews are more likely to be accepted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For inquiries made more than 90 days ahead, using Contact Me channel increase its chance to be accepted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For inquiries with duration between 1- 5 days, having less than 10 interactions decreases their chance to be accepted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564888" y="2132050"/>
            <a:ext cx="45498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0.093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89%,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71%, Recall 54%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952513" y="30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</a:t>
                      </a: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617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29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</a:t>
                      </a: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 60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70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3"/>
          <p:cNvSpPr txBox="1"/>
          <p:nvPr/>
        </p:nvSpPr>
        <p:spPr>
          <a:xfrm>
            <a:off x="5619250" y="19473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booking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5716688" y="4123200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0.88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51" y="2363650"/>
            <a:ext cx="2652700" cy="17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5" name="Google Shape;255;p34"/>
          <p:cNvGraphicFramePr/>
          <p:nvPr/>
        </p:nvGraphicFramePr>
        <p:xfrm>
          <a:off x="585225" y="15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2897075"/>
                <a:gridCol w="1200325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0.9256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0.6503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past_booker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0.5745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message_length_151-300*interactions_&gt;30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0.4228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-1.7255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-0.6576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message_length_0-150*interactions_1-10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-0.5106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days_of_stay_&gt;15d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-0.5073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4"/>
          <p:cNvSpPr txBox="1"/>
          <p:nvPr/>
        </p:nvSpPr>
        <p:spPr>
          <a:xfrm>
            <a:off x="4682625" y="1494288"/>
            <a:ext cx="4322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booking and 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>
                <a:solidFill>
                  <a:srgbClr val="3D85C6"/>
                </a:solidFill>
              </a:rPr>
              <a:t>Paster bookers are more willing to book make the booking when their inquiries is accepted</a:t>
            </a:r>
            <a:endParaRPr sz="1200">
              <a:solidFill>
                <a:srgbClr val="3D85C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BF9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200">
                <a:solidFill>
                  <a:srgbClr val="674EA7"/>
                </a:solidFill>
              </a:rPr>
              <a:t>Inquiries for stays over 15 days are less likely to be booked </a:t>
            </a:r>
            <a:endParaRPr sz="1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663725" y="190382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Opportunities in increasing the number of successful bookings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727650" y="1193275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597425" y="3582525"/>
            <a:ext cx="84213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majority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(47%) of the inquiries are made in Contact Me channel, but only 7% of them turned into successful bookings, compare to 29% in Book It with success rate of 48% and 24% in Instant Book with success rate of 100%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Airbnb can shift ½ of the inquiries in Contact Me channel to Book It, we could gain 2517 additional bookings, bringing up the platform’s overall success rate from 41% to 60%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Airbnb can shift ½ of the inquiries in Book It channel to Instant Book, we could gain 1998 additional bookings, bringing up the platform’s overall success rate from 41% to 49%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5" y="1768614"/>
            <a:ext cx="2731200" cy="1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50" y="1770688"/>
            <a:ext cx="2729925" cy="163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095" y="1770688"/>
            <a:ext cx="2729925" cy="1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729450" y="1916650"/>
            <a:ext cx="7979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Instant Book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Instant Book channel: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Educate past bookers who used Book It about the benefit and convenience of switching to Instant Book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opt-in for Instant Book channel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Give credit to hosts opted-in for Instant Book channel, streamline the opt-it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Book It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 Instant Book is not available, encourage guests to use Book It channel instead of Contact 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Prompt users that their inquiries are 47% more likely to be accepted in Book It channel </a:t>
            </a:r>
            <a:endParaRPr sz="1400"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Interactions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162300" y="3613850"/>
            <a:ext cx="898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50%</a:t>
            </a:r>
            <a:r>
              <a:rPr lang="en" sz="1200"/>
              <a:t> of the inquiries </a:t>
            </a:r>
            <a:r>
              <a:rPr lang="en" sz="1200"/>
              <a:t>(6,195) </a:t>
            </a:r>
            <a:r>
              <a:rPr lang="en" sz="1200"/>
              <a:t>in Contact Me channel had no more than 3 interactions, with booking rate less than 0.1%, 33</a:t>
            </a:r>
            <a:r>
              <a:rPr lang="en" sz="1200"/>
              <a:t>% of the inquiries (2,546) in Book It channel had no more than 3 interactions, with booking rate of 12%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inquiries in Contact Me channel can have more than 15 interactions, success rate would climb up to 47%, and when interaction exceeds 25, booking rate c</a:t>
            </a:r>
            <a:r>
              <a:rPr lang="en" sz="1200"/>
              <a:t>ould reach </a:t>
            </a:r>
            <a:r>
              <a:rPr lang="en" sz="1200"/>
              <a:t>62%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inquiries in Book It channel can have more than 5 interactions, success rate would climb up to 60%, and when interaction exceeds 10, booking rate could reach 87%.  However, booking rate stops climbing after 25 interactions</a:t>
            </a:r>
            <a:endParaRPr sz="1200"/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00" y="1897325"/>
            <a:ext cx="3013576" cy="17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97325"/>
            <a:ext cx="3031497" cy="1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both Contact Me and Book It channels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Remind guests and hosts to reply to each other’s message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Contact Me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Suggest to guests and hosts that bookings are usually </a:t>
            </a:r>
            <a:r>
              <a:rPr lang="en" sz="1400"/>
              <a:t>associated</a:t>
            </a:r>
            <a:r>
              <a:rPr lang="en" sz="1400"/>
              <a:t> with at least 15 interactions and preferably 25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Book It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interactions between guests and hosts when they have less than 10 interactions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need to worry about interactions then the number exceeds 25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335200" y="3487650"/>
            <a:ext cx="87498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70% inquiries made in Contact Me channel were for listings with no more than 5 reviews with booking rate less than 7%, and 53% inquiries made in Book It were for listings with no more than 5 reviews with booking rate less than 40%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</a:t>
            </a:r>
            <a:r>
              <a:rPr lang="en" sz="1200"/>
              <a:t>Contact Me c</a:t>
            </a:r>
            <a:r>
              <a:rPr lang="en" sz="1200"/>
              <a:t>hannel: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at least 11 reviews drives booking rate up to 15%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Book It channel: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at least 11 reviews drives booking rate up to 65%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more than 50 reviews drives booking rate up to 78% and reaches 85% when review &gt; 100</a:t>
            </a:r>
            <a:endParaRPr/>
          </a:p>
        </p:txBody>
      </p:sp>
      <p:sp>
        <p:nvSpPr>
          <p:cNvPr id="302" name="Google Shape;302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75" y="1881797"/>
            <a:ext cx="2765750" cy="15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725" y="1885150"/>
            <a:ext cx="2765750" cy="157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692600" y="1905475"/>
            <a:ext cx="799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both Contact Me and Book It channels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Recommend listings with at least 11 reviews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Book It channel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Recommend listings with over 50 reviews if there is any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all guests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Encourage them to leave a review after completing their trips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all hosts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Encourage them to ask for a review when they interact with the guests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property with few reviews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the listing is new, promote the listings so that it could have chance to get more reviews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the property already accommodated many guests,  conduct surveys regarding the lack of reviews </a:t>
            </a:r>
            <a:endParaRPr sz="1300"/>
          </a:p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65375"/>
            <a:ext cx="85551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400"/>
              <a:t>Contacts: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27,887 unique inquiries with 11,588 bookings, 14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through 3 channels: Contact me, Book it, and Instant book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inquiry time varies from 01/01/2016 to 06/30/2016, lead time of these inquiries ranges from 0 - 803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check in dates varies from 01/01/2016 to 05/01/2018, and length of stay ranges from 1 - 365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by either new bookers or past bookers for 1 - 16 guests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total number of interactions between guest and host ranges from 1 - 410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Listings: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13038 unique listings with 4 variables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There are 3 room types for listings: Entire home/apt, private room and shared room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Listings are located in 68 neighborhoods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number of reviews for listings ranges from 0 -268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31457 users after dropping 68 duplicated ones, with 3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Users are from 121 unique countries with profile length ranges from 0 - 1442</a:t>
            </a:r>
            <a:endParaRPr sz="12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</a:t>
            </a:r>
            <a:r>
              <a:rPr lang="en"/>
              <a:t>and Opportunities</a:t>
            </a:r>
            <a:r>
              <a:rPr lang="en"/>
              <a:t>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801800" y="3528975"/>
            <a:ext cx="85644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new 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15% of the accepted inquiries in Contact Me channel are booked by guests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83% of the booked inquiries in Contact Me channel had over 10 interactions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past bookers</a:t>
            </a:r>
            <a:r>
              <a:rPr lang="en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22% of the accepted inquiries in Contact Me channel are booked by guests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90% of the booked inquiries are in either Book It or Contact Me channel</a:t>
            </a:r>
            <a:endParaRPr/>
          </a:p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2"/>
          <p:cNvSpPr txBox="1"/>
          <p:nvPr/>
        </p:nvSpPr>
        <p:spPr>
          <a:xfrm>
            <a:off x="727650" y="1622925"/>
            <a:ext cx="8268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58% of the users are new users, but 55% of them chose Contact Me channel with booking rate of only 6%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1039525" y="222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2150175"/>
                <a:gridCol w="1464600"/>
                <a:gridCol w="2073775"/>
                <a:gridCol w="2098850"/>
              </a:tblGrid>
              <a:tr h="34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[# of inquiries] reply/acceptance/booking rate*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Contact Me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Book It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Instant Book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New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[8,793] 91%/42%/6%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[4,296] 89%/46%/46%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[2,802]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Past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[4,005] 90%/42%/9%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[4,050] 90%/50%/50%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[3,881]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both new users and past bookers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Book It or Instant Book channel instead of Contact Me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new users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interact more often with the guests for at least 10 times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past bookers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 out why the booking rate is low for </a:t>
            </a:r>
            <a:r>
              <a:rPr lang="en" sz="1400"/>
              <a:t>accepted</a:t>
            </a:r>
            <a:r>
              <a:rPr lang="en" sz="1400"/>
              <a:t> inquiries </a:t>
            </a:r>
            <a:endParaRPr sz="1400"/>
          </a:p>
        </p:txBody>
      </p:sp>
      <p:sp>
        <p:nvSpPr>
          <p:cNvPr id="327" name="Google Shape;32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Long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 txBox="1"/>
          <p:nvPr>
            <p:ph idx="1" type="body"/>
          </p:nvPr>
        </p:nvSpPr>
        <p:spPr>
          <a:xfrm>
            <a:off x="567850" y="3837325"/>
            <a:ext cx="80673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35% of the inquiries had lead time &gt; 90 days, with booking rate less than 20%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</a:t>
            </a:r>
            <a:r>
              <a:rPr lang="en"/>
              <a:t>or inquiries with long lead time: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more than 20 interactions increases the booking rate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Making inquiries in Contact Me channel increases the booking rate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Sending first messages of 151-300 characters increases the booking rate</a:t>
            </a:r>
            <a:endParaRPr/>
          </a:p>
        </p:txBody>
      </p:sp>
      <p:sp>
        <p:nvSpPr>
          <p:cNvPr id="334" name="Google Shape;334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550" y="1892950"/>
            <a:ext cx="1742750" cy="19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200" y="1892950"/>
            <a:ext cx="1872200" cy="19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712" y="2278584"/>
            <a:ext cx="1872200" cy="77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113" y="2489013"/>
            <a:ext cx="548700" cy="35002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 txBox="1"/>
          <p:nvPr/>
        </p:nvSpPr>
        <p:spPr>
          <a:xfrm>
            <a:off x="3539750" y="1534400"/>
            <a:ext cx="13641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results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</a:t>
            </a:r>
            <a:r>
              <a:rPr lang="en"/>
              <a:t>Long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guests make inquiries more than 90 days ahead of check-in: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Contact Me channel so that hosts can have the chance to interact more often with the guest (at least 20 times)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 to send first message between 151- 300 characters, providing more information as to the reason for making an inquiry so far ahead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the inquiry got rejected, remind the users to make a new one later</a:t>
            </a:r>
            <a:r>
              <a:rPr lang="en" sz="1400"/>
              <a:t> </a:t>
            </a:r>
            <a:endParaRPr sz="1400"/>
          </a:p>
        </p:txBody>
      </p:sp>
      <p:sp>
        <p:nvSpPr>
          <p:cNvPr id="346" name="Google Shape;346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</a:t>
            </a:r>
            <a:r>
              <a:rPr lang="en"/>
              <a:t>Guest sizes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477350" y="3526000"/>
            <a:ext cx="84381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57% of the inquiries are for under 2 guests, with booking rate less than 9% in Contact Me channel but over 46% in Book It 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ccording to model results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guest size = 1, inquiries for a shared room are most likely to be accepted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guest size = 2, inquiries for an entire_home/apt are likely to be rejected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guest size &gt;= 3, inquiries for entire home/apt are more likely to be accepted</a:t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425" y="1745800"/>
            <a:ext cx="2967000" cy="17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50" y="1763325"/>
            <a:ext cx="2914642" cy="17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Guest sizes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574575" y="1894525"/>
            <a:ext cx="84144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guests under 2 people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Recommend user to make inquiries in Book It channel instead of Contact Me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</a:t>
            </a:r>
            <a:r>
              <a:rPr lang="en" sz="1400"/>
              <a:t>f the user still chooses Contact Me channel: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guest size = 1, recommend shared rooms </a:t>
            </a:r>
            <a:r>
              <a:rPr lang="en" sz="1400"/>
              <a:t>to the user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</a:t>
            </a:r>
            <a:r>
              <a:rPr lang="en" sz="1400"/>
              <a:t>guest size = 2, recommend private rooms to the user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guests over 3 people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Book It channel or Instant Book channel i</a:t>
            </a:r>
            <a:r>
              <a:rPr lang="en" sz="1400"/>
              <a:t>nstead of Contact Me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the user still chooses Contact Me channel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Recommend entire room/apt to the user</a:t>
            </a:r>
            <a:endParaRPr sz="1400"/>
          </a:p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Reply time</a:t>
            </a:r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575300" y="3691425"/>
            <a:ext cx="8318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</a:t>
            </a:r>
            <a:r>
              <a:rPr lang="en" sz="1100"/>
              <a:t>Contact Me channel, 1+ hour r</a:t>
            </a:r>
            <a:r>
              <a:rPr lang="en" sz="1100"/>
              <a:t>eply time drags success rate below 10% </a:t>
            </a:r>
            <a:r>
              <a:rPr lang="en" sz="1100"/>
              <a:t>and reply time 6+ hour drags success rate below 6%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Book It channel, 1+ hour reply time drags success rate below 60% and reply time 6+ hour drags success rate below 50%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Airbnb can make half of the 1+ hour reply in Contact Me channel to &lt;1 hour, we could gain 408 additional bookings, bringing up channel’s overall success rate from 7% to 10%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Airbnb can make half of the 1+ hour reply in Book It channel to &lt;1 hour, we could gain 1232 additional bookings, bringing up the platform’s overall success rate of from 48% to 64%</a:t>
            </a:r>
            <a:endParaRPr sz="1100"/>
          </a:p>
        </p:txBody>
      </p:sp>
      <p:sp>
        <p:nvSpPr>
          <p:cNvPr id="369" name="Google Shape;369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25" y="1908350"/>
            <a:ext cx="3068375" cy="1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25" y="1934900"/>
            <a:ext cx="3068375" cy="171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Reply time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663075" y="2056750"/>
            <a:ext cx="83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all hosts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 them that quick reply significantly increases booking rate according to historical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them to respond to guests’ messages within 6 hours and preferably within 1 hour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all guests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them to use Book It or Instant Book channel instead of Contact 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them to include questions they want hosts to answer in their first inquiring message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Neighborhood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4004200" y="1939900"/>
            <a:ext cx="47859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most popular </a:t>
            </a:r>
            <a:r>
              <a:rPr lang="en" sz="1100"/>
              <a:t>neighborhoods: </a:t>
            </a:r>
            <a:r>
              <a:rPr lang="en" sz="1100"/>
              <a:t>Copacabana and Ipanema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6158 and 2766 inquiries were made for listings </a:t>
            </a:r>
            <a:r>
              <a:rPr lang="en"/>
              <a:t>in the two neighborhood</a:t>
            </a:r>
            <a:r>
              <a:rPr lang="en"/>
              <a:t> with booking rates 45% and 47%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Book usages are 26% and 29% in the two neighborhood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</a:t>
            </a:r>
            <a:r>
              <a:rPr lang="en" sz="1100"/>
              <a:t>he most successful </a:t>
            </a:r>
            <a:r>
              <a:rPr lang="en" sz="1100"/>
              <a:t>neighborhoods: </a:t>
            </a:r>
            <a:r>
              <a:rPr lang="en" sz="1100"/>
              <a:t>Santa Teresa and Lapa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546 and 406 </a:t>
            </a:r>
            <a:r>
              <a:rPr lang="en"/>
              <a:t>inquiries were made for listings in the two neighborhood with booking rates </a:t>
            </a:r>
            <a:r>
              <a:rPr lang="en"/>
              <a:t>61% and 58%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Book usages are 41% and 44% in the two neighborhood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worst performance neighborhood: Barra da Tijuca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960 inquiries were made for listings in the neighborhood with booking</a:t>
            </a:r>
            <a:r>
              <a:rPr lang="en" sz="1100"/>
              <a:t> rate only 37%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Instant Book usage of 20% and Contact Me usage of 53%</a:t>
            </a:r>
            <a:endParaRPr sz="1100"/>
          </a:p>
        </p:txBody>
      </p:sp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" y="2126125"/>
            <a:ext cx="3255875" cy="2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Neighborhood</a:t>
            </a:r>
            <a:endParaRPr/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</a:t>
            </a:r>
            <a:r>
              <a:rPr lang="en" sz="1400"/>
              <a:t>the most popular neighborhoods: Copacabana and Ipanema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Instant Book channel when making inquiries in the two neighborhoods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opt-in for Instant Book channel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most successful neighborhoods: Santa Teresa and Lapa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Recruit more hosts and properties to the platform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Promote listings in the two neighborhood in the user searching results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the worst performance neighborhood: Barra da Tijuca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Conduct deeper researches to find out the root cause of high usage on Contact Me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Recommend similar listings in neighborhoods near the area to the users</a:t>
            </a:r>
            <a:endParaRPr sz="1400"/>
          </a:p>
        </p:txBody>
      </p:sp>
      <p:sp>
        <p:nvSpPr>
          <p:cNvPr id="393" name="Google Shape;393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11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01400" y="1573125"/>
            <a:ext cx="654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Contacts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Inquiry/reply/accept/book timestamps: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channels: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≤ reply time ≤ accept time ≤ book time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accepted inquiries must be replied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booked inquiries must be accepted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in time ≤ check out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Book it: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Accept time = book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Instant book: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= reply time = accept time = book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Guest size ≥ 1, total number of interactions ≥ 1, and message length ≥ 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Listings: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Number of reviews </a:t>
            </a:r>
            <a:r>
              <a:rPr lang="en" sz="1200"/>
              <a:t>≥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Users: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 duplicated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Profile length ≥ 0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>
            <p:ph type="title"/>
          </p:nvPr>
        </p:nvSpPr>
        <p:spPr>
          <a:xfrm>
            <a:off x="575250" y="215457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Segments doing well v.s. not well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9" name="Google Shape;399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 v.s. not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677775" y="1990400"/>
            <a:ext cx="40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Instant Book channel: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100%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11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Inquiries with 15+ interactions: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75%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Listing with 30+ reviews: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Past Booker: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53%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4653225" y="1992650"/>
            <a:ext cx="37650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well: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 Me channel: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7%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with &lt;3 interactions: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12%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Listing with 0 reviews: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28%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Booker: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33%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8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of matching supply and demand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13" name="Google Shape;413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matching supply and 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on the demand side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Different i</a:t>
            </a:r>
            <a:r>
              <a:rPr lang="en" sz="1300"/>
              <a:t>ncome level of guests</a:t>
            </a:r>
            <a:r>
              <a:rPr lang="en" sz="1300"/>
              <a:t> affects their affordable price range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Different t</a:t>
            </a:r>
            <a:r>
              <a:rPr lang="en" sz="1300"/>
              <a:t>raveling purposes of guests affects their searching criteria and listing selection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Limitations on check-in and check-out time and process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on the supply side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Hosts might not </a:t>
            </a:r>
            <a:r>
              <a:rPr lang="en" sz="1300"/>
              <a:t>be able to </a:t>
            </a:r>
            <a:r>
              <a:rPr lang="en" sz="1300"/>
              <a:t>set the most efficient price for their listings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Hosts’ preference and/or concerns over </a:t>
            </a:r>
            <a:r>
              <a:rPr lang="en" sz="1300"/>
              <a:t>characteristics</a:t>
            </a:r>
            <a:r>
              <a:rPr lang="en" sz="1300"/>
              <a:t> of guests’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Property </a:t>
            </a:r>
            <a:r>
              <a:rPr lang="en" sz="1300"/>
              <a:t>maintenance</a:t>
            </a:r>
            <a:r>
              <a:rPr lang="en" sz="1300"/>
              <a:t> and insurances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Local regulations on short-term and long-term </a:t>
            </a:r>
            <a:r>
              <a:rPr lang="en" sz="1300"/>
              <a:t>leasing</a:t>
            </a:r>
            <a:r>
              <a:rPr lang="en" sz="1300"/>
              <a:t> </a:t>
            </a:r>
            <a:endParaRPr sz="1300"/>
          </a:p>
        </p:txBody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Additional research methods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26" name="Google Shape;426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research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surveys to </a:t>
            </a:r>
            <a:r>
              <a:rPr lang="en"/>
              <a:t>develop</a:t>
            </a:r>
            <a:r>
              <a:rPr lang="en"/>
              <a:t> richer personas of bookers and hosts and to evaluate their user 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Carry out A/B testing to find the most efficient prices for </a:t>
            </a:r>
            <a:r>
              <a:rPr lang="en"/>
              <a:t>different</a:t>
            </a:r>
            <a:r>
              <a:rPr lang="en"/>
              <a:t> booker segments and types of properties in different seasons and regions</a:t>
            </a:r>
            <a:endParaRPr/>
          </a:p>
        </p:txBody>
      </p:sp>
      <p:sp>
        <p:nvSpPr>
          <p:cNvPr id="433" name="Google Shape;433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Observations</a:t>
            </a:r>
            <a:r>
              <a:rPr lang="en"/>
              <a:t> and Treatments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3550" y="1883350"/>
            <a:ext cx="779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Inquiry/reply/accept/book timestamps: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ALL channels: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452 inquiries where the inquiry time &gt; reply time with lags between 1-70 seconds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reply time to be the same as inquiry time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Book it: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257 inquiries accepted but not booked,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152 inquiries where booked but not accepted or book time  ≠ accepted time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>
              <a:solidFill>
                <a:srgbClr val="666666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Instant book: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40 inquiries where inquiry, reply, accept, and booking did not happen at the same hour (allowed the latency of an hour)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819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Observations and Treatments</a:t>
            </a:r>
            <a:r>
              <a:rPr lang="en"/>
              <a:t> </a:t>
            </a:r>
            <a:r>
              <a:rPr lang="en" sz="2100"/>
              <a:t>(Cont.)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63800" y="1894525"/>
            <a:ext cx="711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Guest size: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 inquiries where number of guests is 0: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Listings: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Number of reviews: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41 listings with negative number of reviews: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Replaced with medium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Duplicates: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68 users with duplicate ids: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Remove from analysis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58450" y="1926350"/>
            <a:ext cx="74820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Guest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guest information from ‘Users’ to ‘Contacts’, by ‘id_guest_anon’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host information from ‘Users’ to ‘Contacts’, by ‘id_host_anon’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Listing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listing information from ‘Listings’ to ‘Contacts’, by ‘id_listing_anon’ in both datasets</a:t>
            </a:r>
            <a:endParaRPr sz="12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123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After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78775" y="40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27,848 valid inquiries were made by 22,540 unique guests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inquiry time varies from 01/01/2016 to 06/30/2016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Inquiries were made for 12,812 unique listings of 8,956 unique hosts</a:t>
            </a:r>
            <a:endParaRPr sz="14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878775" y="19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{DBCCF43F-49AA-4F8D-A5AD-55CEA99800DD}</a:tableStyleId>
              </a:tblPr>
              <a:tblGrid>
                <a:gridCol w="1394750"/>
                <a:gridCol w="1394750"/>
                <a:gridCol w="1394750"/>
                <a:gridCol w="1394750"/>
                <a:gridCol w="1394750"/>
              </a:tblGrid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After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Inquiries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12,828/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12,814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11,659/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11,645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5,482/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5,476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911/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909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8,366/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8,352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7,503/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7,492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4,240/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4,237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3,983/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3,980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Instant 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27,887/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27,848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25,855/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25,819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16,415/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16,395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11,587/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11,571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20000" y="1948050"/>
            <a:ext cx="650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metrics to monitor guest-host matching success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